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56"/>
  </p:notesMasterIdLst>
  <p:sldIdLst>
    <p:sldId id="297" r:id="rId2"/>
    <p:sldId id="258" r:id="rId3"/>
    <p:sldId id="320" r:id="rId4"/>
    <p:sldId id="484" r:id="rId5"/>
    <p:sldId id="485" r:id="rId6"/>
    <p:sldId id="486" r:id="rId7"/>
    <p:sldId id="328" r:id="rId8"/>
    <p:sldId id="329" r:id="rId9"/>
    <p:sldId id="330" r:id="rId10"/>
    <p:sldId id="331" r:id="rId11"/>
    <p:sldId id="332" r:id="rId12"/>
    <p:sldId id="487" r:id="rId13"/>
    <p:sldId id="333" r:id="rId14"/>
    <p:sldId id="334" r:id="rId15"/>
    <p:sldId id="335" r:id="rId16"/>
    <p:sldId id="336" r:id="rId17"/>
    <p:sldId id="488" r:id="rId18"/>
    <p:sldId id="337" r:id="rId19"/>
    <p:sldId id="338" r:id="rId20"/>
    <p:sldId id="339" r:id="rId21"/>
    <p:sldId id="489" r:id="rId22"/>
    <p:sldId id="321" r:id="rId23"/>
    <p:sldId id="344" r:id="rId24"/>
    <p:sldId id="345" r:id="rId25"/>
    <p:sldId id="346" r:id="rId26"/>
    <p:sldId id="347" r:id="rId27"/>
    <p:sldId id="348" r:id="rId28"/>
    <p:sldId id="349" r:id="rId29"/>
    <p:sldId id="350" r:id="rId30"/>
    <p:sldId id="366" r:id="rId31"/>
    <p:sldId id="367" r:id="rId32"/>
    <p:sldId id="368" r:id="rId33"/>
    <p:sldId id="369" r:id="rId34"/>
    <p:sldId id="370" r:id="rId35"/>
    <p:sldId id="490" r:id="rId36"/>
    <p:sldId id="371" r:id="rId37"/>
    <p:sldId id="372" r:id="rId38"/>
    <p:sldId id="373" r:id="rId39"/>
    <p:sldId id="374" r:id="rId40"/>
    <p:sldId id="375" r:id="rId41"/>
    <p:sldId id="376" r:id="rId42"/>
    <p:sldId id="377" r:id="rId43"/>
    <p:sldId id="378" r:id="rId44"/>
    <p:sldId id="379" r:id="rId45"/>
    <p:sldId id="380" r:id="rId46"/>
    <p:sldId id="381" r:id="rId47"/>
    <p:sldId id="382" r:id="rId48"/>
    <p:sldId id="383" r:id="rId49"/>
    <p:sldId id="384" r:id="rId50"/>
    <p:sldId id="385" r:id="rId51"/>
    <p:sldId id="386" r:id="rId52"/>
    <p:sldId id="387" r:id="rId53"/>
    <p:sldId id="388" r:id="rId54"/>
    <p:sldId id="389" r:id="rId55"/>
    <p:sldId id="390" r:id="rId56"/>
    <p:sldId id="391" r:id="rId57"/>
    <p:sldId id="392" r:id="rId58"/>
    <p:sldId id="393" r:id="rId59"/>
    <p:sldId id="394" r:id="rId60"/>
    <p:sldId id="323" r:id="rId61"/>
    <p:sldId id="364" r:id="rId62"/>
    <p:sldId id="395" r:id="rId63"/>
    <p:sldId id="396" r:id="rId64"/>
    <p:sldId id="397" r:id="rId65"/>
    <p:sldId id="398" r:id="rId66"/>
    <p:sldId id="399" r:id="rId67"/>
    <p:sldId id="400" r:id="rId68"/>
    <p:sldId id="491" r:id="rId69"/>
    <p:sldId id="401" r:id="rId70"/>
    <p:sldId id="492" r:id="rId71"/>
    <p:sldId id="402" r:id="rId72"/>
    <p:sldId id="403" r:id="rId73"/>
    <p:sldId id="404" r:id="rId74"/>
    <p:sldId id="405" r:id="rId75"/>
    <p:sldId id="406" r:id="rId76"/>
    <p:sldId id="407" r:id="rId77"/>
    <p:sldId id="408" r:id="rId78"/>
    <p:sldId id="409" r:id="rId79"/>
    <p:sldId id="410" r:id="rId80"/>
    <p:sldId id="411" r:id="rId81"/>
    <p:sldId id="412" r:id="rId82"/>
    <p:sldId id="413" r:id="rId83"/>
    <p:sldId id="414" r:id="rId84"/>
    <p:sldId id="415" r:id="rId85"/>
    <p:sldId id="416" r:id="rId86"/>
    <p:sldId id="417" r:id="rId87"/>
    <p:sldId id="418" r:id="rId88"/>
    <p:sldId id="419" r:id="rId89"/>
    <p:sldId id="420" r:id="rId90"/>
    <p:sldId id="437" r:id="rId91"/>
    <p:sldId id="438" r:id="rId92"/>
    <p:sldId id="439" r:id="rId93"/>
    <p:sldId id="440" r:id="rId94"/>
    <p:sldId id="441" r:id="rId95"/>
    <p:sldId id="442" r:id="rId96"/>
    <p:sldId id="443" r:id="rId97"/>
    <p:sldId id="444" r:id="rId98"/>
    <p:sldId id="445" r:id="rId99"/>
    <p:sldId id="446" r:id="rId100"/>
    <p:sldId id="447" r:id="rId101"/>
    <p:sldId id="448" r:id="rId102"/>
    <p:sldId id="449" r:id="rId103"/>
    <p:sldId id="450" r:id="rId104"/>
    <p:sldId id="451" r:id="rId105"/>
    <p:sldId id="452" r:id="rId106"/>
    <p:sldId id="453" r:id="rId107"/>
    <p:sldId id="454" r:id="rId108"/>
    <p:sldId id="455" r:id="rId109"/>
    <p:sldId id="456" r:id="rId110"/>
    <p:sldId id="457" r:id="rId111"/>
    <p:sldId id="458" r:id="rId112"/>
    <p:sldId id="459" r:id="rId113"/>
    <p:sldId id="460" r:id="rId114"/>
    <p:sldId id="461" r:id="rId115"/>
    <p:sldId id="462" r:id="rId116"/>
    <p:sldId id="463" r:id="rId117"/>
    <p:sldId id="464" r:id="rId118"/>
    <p:sldId id="465" r:id="rId119"/>
    <p:sldId id="466" r:id="rId120"/>
    <p:sldId id="467" r:id="rId121"/>
    <p:sldId id="468" r:id="rId122"/>
    <p:sldId id="469" r:id="rId123"/>
    <p:sldId id="470" r:id="rId124"/>
    <p:sldId id="471" r:id="rId125"/>
    <p:sldId id="472" r:id="rId126"/>
    <p:sldId id="473" r:id="rId127"/>
    <p:sldId id="474" r:id="rId128"/>
    <p:sldId id="475" r:id="rId129"/>
    <p:sldId id="476" r:id="rId130"/>
    <p:sldId id="477" r:id="rId131"/>
    <p:sldId id="478" r:id="rId132"/>
    <p:sldId id="479" r:id="rId133"/>
    <p:sldId id="480" r:id="rId134"/>
    <p:sldId id="481" r:id="rId135"/>
    <p:sldId id="482" r:id="rId136"/>
    <p:sldId id="324" r:id="rId137"/>
    <p:sldId id="365" r:id="rId138"/>
    <p:sldId id="421" r:id="rId139"/>
    <p:sldId id="422" r:id="rId140"/>
    <p:sldId id="423" r:id="rId141"/>
    <p:sldId id="424" r:id="rId142"/>
    <p:sldId id="425" r:id="rId143"/>
    <p:sldId id="426" r:id="rId144"/>
    <p:sldId id="427" r:id="rId145"/>
    <p:sldId id="428" r:id="rId146"/>
    <p:sldId id="429" r:id="rId147"/>
    <p:sldId id="430" r:id="rId148"/>
    <p:sldId id="431" r:id="rId149"/>
    <p:sldId id="432" r:id="rId150"/>
    <p:sldId id="433" r:id="rId151"/>
    <p:sldId id="434" r:id="rId152"/>
    <p:sldId id="435" r:id="rId153"/>
    <p:sldId id="436" r:id="rId154"/>
    <p:sldId id="319" r:id="rId155"/>
  </p:sldIdLst>
  <p:sldSz cx="9144000" cy="5143500" type="screen16x9"/>
  <p:notesSz cx="6858000" cy="9144000"/>
  <p:custDataLst>
    <p:tags r:id="rId15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F70"/>
    <a:srgbClr val="414455"/>
    <a:srgbClr val="568D11"/>
    <a:srgbClr val="70BA16"/>
    <a:srgbClr val="82D81A"/>
    <a:srgbClr val="61A113"/>
    <a:srgbClr val="1A74CC"/>
    <a:srgbClr val="E09320"/>
    <a:srgbClr val="4A99E8"/>
    <a:srgbClr val="1E80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54" autoAdjust="0"/>
    <p:restoredTop sz="94660"/>
  </p:normalViewPr>
  <p:slideViewPr>
    <p:cSldViewPr>
      <p:cViewPr varScale="1">
        <p:scale>
          <a:sx n="110" d="100"/>
          <a:sy n="110" d="100"/>
        </p:scale>
        <p:origin x="778" y="62"/>
      </p:cViewPr>
      <p:guideLst>
        <p:guide orient="horz" pos="1620"/>
        <p:guide pos="2880"/>
      </p:guideLst>
    </p:cSldViewPr>
  </p:slideViewPr>
  <p:notesTextViewPr>
    <p:cViewPr>
      <p:scale>
        <a:sx n="1" d="1"/>
        <a:sy n="1" d="1"/>
      </p:scale>
      <p:origin x="0" y="0"/>
    </p:cViewPr>
  </p:notesTextViewPr>
  <p:sorterViewPr>
    <p:cViewPr>
      <p:scale>
        <a:sx n="132" d="100"/>
        <a:sy n="132" d="100"/>
      </p:scale>
      <p:origin x="0" y="516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gs" Target="tags/tag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100.vml.rels><?xml version="1.0" encoding="UTF-8" standalone="yes"?>
<Relationships xmlns="http://schemas.openxmlformats.org/package/2006/relationships"><Relationship Id="rId3" Type="http://schemas.openxmlformats.org/officeDocument/2006/relationships/image" Target="../media/image321.wmf"/><Relationship Id="rId2" Type="http://schemas.openxmlformats.org/officeDocument/2006/relationships/image" Target="../media/image320.wmf"/><Relationship Id="rId1" Type="http://schemas.openxmlformats.org/officeDocument/2006/relationships/image" Target="../media/image319.wmf"/></Relationships>
</file>

<file path=ppt/drawings/_rels/vmlDrawing101.vml.rels><?xml version="1.0" encoding="UTF-8" standalone="yes"?>
<Relationships xmlns="http://schemas.openxmlformats.org/package/2006/relationships"><Relationship Id="rId3" Type="http://schemas.openxmlformats.org/officeDocument/2006/relationships/image" Target="../media/image327.wmf"/><Relationship Id="rId2" Type="http://schemas.openxmlformats.org/officeDocument/2006/relationships/image" Target="../media/image326.wmf"/><Relationship Id="rId1" Type="http://schemas.openxmlformats.org/officeDocument/2006/relationships/image" Target="../media/image325.wmf"/></Relationships>
</file>

<file path=ppt/drawings/_rels/vmlDrawing102.vml.rels><?xml version="1.0" encoding="UTF-8" standalone="yes"?>
<Relationships xmlns="http://schemas.openxmlformats.org/package/2006/relationships"><Relationship Id="rId3" Type="http://schemas.openxmlformats.org/officeDocument/2006/relationships/image" Target="../media/image330.wmf"/><Relationship Id="rId2" Type="http://schemas.openxmlformats.org/officeDocument/2006/relationships/image" Target="../media/image329.wmf"/><Relationship Id="rId1" Type="http://schemas.openxmlformats.org/officeDocument/2006/relationships/image" Target="../media/image328.wmf"/></Relationships>
</file>

<file path=ppt/drawings/_rels/vmlDrawing103.vml.rels><?xml version="1.0" encoding="UTF-8" standalone="yes"?>
<Relationships xmlns="http://schemas.openxmlformats.org/package/2006/relationships"><Relationship Id="rId3" Type="http://schemas.openxmlformats.org/officeDocument/2006/relationships/image" Target="../media/image333.wmf"/><Relationship Id="rId2" Type="http://schemas.openxmlformats.org/officeDocument/2006/relationships/image" Target="../media/image332.wmf"/><Relationship Id="rId1" Type="http://schemas.openxmlformats.org/officeDocument/2006/relationships/image" Target="../media/image331.wmf"/><Relationship Id="rId5" Type="http://schemas.openxmlformats.org/officeDocument/2006/relationships/image" Target="../media/image335.wmf"/><Relationship Id="rId4" Type="http://schemas.openxmlformats.org/officeDocument/2006/relationships/image" Target="../media/image334.wmf"/></Relationships>
</file>

<file path=ppt/drawings/_rels/vmlDrawing104.vml.rels><?xml version="1.0" encoding="UTF-8" standalone="yes"?>
<Relationships xmlns="http://schemas.openxmlformats.org/package/2006/relationships"><Relationship Id="rId3" Type="http://schemas.openxmlformats.org/officeDocument/2006/relationships/image" Target="../media/image338.wmf"/><Relationship Id="rId2" Type="http://schemas.openxmlformats.org/officeDocument/2006/relationships/image" Target="../media/image337.wmf"/><Relationship Id="rId1" Type="http://schemas.openxmlformats.org/officeDocument/2006/relationships/image" Target="../media/image336.wmf"/></Relationships>
</file>

<file path=ppt/drawings/_rels/vmlDrawing105.vml.rels><?xml version="1.0" encoding="UTF-8" standalone="yes"?>
<Relationships xmlns="http://schemas.openxmlformats.org/package/2006/relationships"><Relationship Id="rId3" Type="http://schemas.openxmlformats.org/officeDocument/2006/relationships/image" Target="../media/image342.wmf"/><Relationship Id="rId2" Type="http://schemas.openxmlformats.org/officeDocument/2006/relationships/image" Target="../media/image341.wmf"/><Relationship Id="rId1" Type="http://schemas.openxmlformats.org/officeDocument/2006/relationships/image" Target="../media/image340.wmf"/><Relationship Id="rId4" Type="http://schemas.openxmlformats.org/officeDocument/2006/relationships/image" Target="../media/image343.wmf"/></Relationships>
</file>

<file path=ppt/drawings/_rels/vmlDrawing106.vml.rels><?xml version="1.0" encoding="UTF-8" standalone="yes"?>
<Relationships xmlns="http://schemas.openxmlformats.org/package/2006/relationships"><Relationship Id="rId3" Type="http://schemas.openxmlformats.org/officeDocument/2006/relationships/image" Target="../media/image346.wmf"/><Relationship Id="rId2" Type="http://schemas.openxmlformats.org/officeDocument/2006/relationships/image" Target="../media/image345.wmf"/><Relationship Id="rId1" Type="http://schemas.openxmlformats.org/officeDocument/2006/relationships/image" Target="../media/image344.wmf"/><Relationship Id="rId6" Type="http://schemas.openxmlformats.org/officeDocument/2006/relationships/image" Target="../media/image349.wmf"/><Relationship Id="rId5" Type="http://schemas.openxmlformats.org/officeDocument/2006/relationships/image" Target="../media/image348.wmf"/><Relationship Id="rId4" Type="http://schemas.openxmlformats.org/officeDocument/2006/relationships/image" Target="../media/image347.wmf"/></Relationships>
</file>

<file path=ppt/drawings/_rels/vmlDrawing107.vml.rels><?xml version="1.0" encoding="UTF-8" standalone="yes"?>
<Relationships xmlns="http://schemas.openxmlformats.org/package/2006/relationships"><Relationship Id="rId2" Type="http://schemas.openxmlformats.org/officeDocument/2006/relationships/image" Target="../media/image352.wmf"/><Relationship Id="rId1" Type="http://schemas.openxmlformats.org/officeDocument/2006/relationships/image" Target="../media/image351.wmf"/></Relationships>
</file>

<file path=ppt/drawings/_rels/vmlDrawing108.vml.rels><?xml version="1.0" encoding="UTF-8" standalone="yes"?>
<Relationships xmlns="http://schemas.openxmlformats.org/package/2006/relationships"><Relationship Id="rId3" Type="http://schemas.openxmlformats.org/officeDocument/2006/relationships/image" Target="../media/image357.wmf"/><Relationship Id="rId2" Type="http://schemas.openxmlformats.org/officeDocument/2006/relationships/image" Target="../media/image356.wmf"/><Relationship Id="rId1" Type="http://schemas.openxmlformats.org/officeDocument/2006/relationships/image" Target="../media/image355.wmf"/></Relationships>
</file>

<file path=ppt/drawings/_rels/vmlDrawing109.vml.rels><?xml version="1.0" encoding="UTF-8" standalone="yes"?>
<Relationships xmlns="http://schemas.openxmlformats.org/package/2006/relationships"><Relationship Id="rId3" Type="http://schemas.openxmlformats.org/officeDocument/2006/relationships/image" Target="../media/image360.wmf"/><Relationship Id="rId2" Type="http://schemas.openxmlformats.org/officeDocument/2006/relationships/image" Target="../media/image359.wmf"/><Relationship Id="rId1" Type="http://schemas.openxmlformats.org/officeDocument/2006/relationships/image" Target="../media/image358.wmf"/><Relationship Id="rId6" Type="http://schemas.openxmlformats.org/officeDocument/2006/relationships/image" Target="../media/image363.wmf"/><Relationship Id="rId5" Type="http://schemas.openxmlformats.org/officeDocument/2006/relationships/image" Target="../media/image362.wmf"/><Relationship Id="rId4" Type="http://schemas.openxmlformats.org/officeDocument/2006/relationships/image" Target="../media/image36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10.vml.rels><?xml version="1.0" encoding="UTF-8" standalone="yes"?>
<Relationships xmlns="http://schemas.openxmlformats.org/package/2006/relationships"><Relationship Id="rId3" Type="http://schemas.openxmlformats.org/officeDocument/2006/relationships/image" Target="../media/image366.wmf"/><Relationship Id="rId2" Type="http://schemas.openxmlformats.org/officeDocument/2006/relationships/image" Target="../media/image365.wmf"/><Relationship Id="rId1" Type="http://schemas.openxmlformats.org/officeDocument/2006/relationships/image" Target="../media/image364.wmf"/><Relationship Id="rId4" Type="http://schemas.openxmlformats.org/officeDocument/2006/relationships/image" Target="../media/image36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wmf"/><Relationship Id="rId1" Type="http://schemas.openxmlformats.org/officeDocument/2006/relationships/image" Target="../media/image4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5" Type="http://schemas.openxmlformats.org/officeDocument/2006/relationships/image" Target="../media/image63.wmf"/><Relationship Id="rId4" Type="http://schemas.openxmlformats.org/officeDocument/2006/relationships/image" Target="../media/image62.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4" Type="http://schemas.openxmlformats.org/officeDocument/2006/relationships/image" Target="../media/image67.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wmf"/><Relationship Id="rId1" Type="http://schemas.openxmlformats.org/officeDocument/2006/relationships/image" Target="../media/image72.wmf"/><Relationship Id="rId5" Type="http://schemas.openxmlformats.org/officeDocument/2006/relationships/image" Target="../media/image76.wmf"/><Relationship Id="rId4" Type="http://schemas.openxmlformats.org/officeDocument/2006/relationships/image" Target="../media/image75.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image" Target="../media/image84.wmf"/><Relationship Id="rId7" Type="http://schemas.openxmlformats.org/officeDocument/2006/relationships/image" Target="../media/image87.wmf"/><Relationship Id="rId2" Type="http://schemas.openxmlformats.org/officeDocument/2006/relationships/image" Target="../media/image83.wmf"/><Relationship Id="rId1" Type="http://schemas.openxmlformats.org/officeDocument/2006/relationships/image" Target="../media/image82.wmf"/><Relationship Id="rId6" Type="http://schemas.openxmlformats.org/officeDocument/2006/relationships/image" Target="../media/image56.wmf"/><Relationship Id="rId5" Type="http://schemas.openxmlformats.org/officeDocument/2006/relationships/image" Target="../media/image86.wmf"/><Relationship Id="rId4" Type="http://schemas.openxmlformats.org/officeDocument/2006/relationships/image" Target="../media/image85.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56.wmf"/><Relationship Id="rId7" Type="http://schemas.openxmlformats.org/officeDocument/2006/relationships/image" Target="../media/image94.wmf"/><Relationship Id="rId2" Type="http://schemas.openxmlformats.org/officeDocument/2006/relationships/image" Target="../media/image90.wmf"/><Relationship Id="rId1" Type="http://schemas.openxmlformats.org/officeDocument/2006/relationships/image" Target="../media/image89.wmf"/><Relationship Id="rId6" Type="http://schemas.openxmlformats.org/officeDocument/2006/relationships/image" Target="../media/image93.wmf"/><Relationship Id="rId5" Type="http://schemas.openxmlformats.org/officeDocument/2006/relationships/image" Target="../media/image92.wmf"/><Relationship Id="rId4" Type="http://schemas.openxmlformats.org/officeDocument/2006/relationships/image" Target="../media/image9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 Id="rId5" Type="http://schemas.openxmlformats.org/officeDocument/2006/relationships/image" Target="../media/image99.wmf"/><Relationship Id="rId4" Type="http://schemas.openxmlformats.org/officeDocument/2006/relationships/image" Target="../media/image98.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image" Target="../media/image100.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image" Target="../media/image102.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06.wmf"/><Relationship Id="rId7" Type="http://schemas.openxmlformats.org/officeDocument/2006/relationships/image" Target="../media/image110.wmf"/><Relationship Id="rId2" Type="http://schemas.openxmlformats.org/officeDocument/2006/relationships/image" Target="../media/image105.wmf"/><Relationship Id="rId1" Type="http://schemas.openxmlformats.org/officeDocument/2006/relationships/image" Target="../media/image104.wmf"/><Relationship Id="rId6" Type="http://schemas.openxmlformats.org/officeDocument/2006/relationships/image" Target="../media/image109.wmf"/><Relationship Id="rId5" Type="http://schemas.openxmlformats.org/officeDocument/2006/relationships/image" Target="../media/image108.wmf"/><Relationship Id="rId4" Type="http://schemas.openxmlformats.org/officeDocument/2006/relationships/image" Target="../media/image107.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12.wmf"/><Relationship Id="rId1" Type="http://schemas.openxmlformats.org/officeDocument/2006/relationships/image" Target="../media/image111.wmf"/><Relationship Id="rId4" Type="http://schemas.openxmlformats.org/officeDocument/2006/relationships/image" Target="../media/image114.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116.wmf"/><Relationship Id="rId1" Type="http://schemas.openxmlformats.org/officeDocument/2006/relationships/image" Target="../media/image115.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image" Target="../media/image118.wmf"/><Relationship Id="rId1" Type="http://schemas.openxmlformats.org/officeDocument/2006/relationships/image" Target="../media/image117.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121.wmf"/><Relationship Id="rId1" Type="http://schemas.openxmlformats.org/officeDocument/2006/relationships/image" Target="../media/image120.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24.wmf"/><Relationship Id="rId2" Type="http://schemas.openxmlformats.org/officeDocument/2006/relationships/image" Target="../media/image123.wmf"/><Relationship Id="rId1" Type="http://schemas.openxmlformats.org/officeDocument/2006/relationships/image" Target="../media/image122.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126.wmf"/><Relationship Id="rId1" Type="http://schemas.openxmlformats.org/officeDocument/2006/relationships/image" Target="../media/image12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27.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30.wmf"/><Relationship Id="rId2" Type="http://schemas.openxmlformats.org/officeDocument/2006/relationships/image" Target="../media/image129.wmf"/><Relationship Id="rId1" Type="http://schemas.openxmlformats.org/officeDocument/2006/relationships/image" Target="../media/image128.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133.wmf"/><Relationship Id="rId1" Type="http://schemas.openxmlformats.org/officeDocument/2006/relationships/image" Target="../media/image132.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image" Target="../media/image135.wmf"/><Relationship Id="rId1" Type="http://schemas.openxmlformats.org/officeDocument/2006/relationships/image" Target="../media/image134.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39.emf"/><Relationship Id="rId2" Type="http://schemas.openxmlformats.org/officeDocument/2006/relationships/image" Target="../media/image138.wmf"/><Relationship Id="rId1" Type="http://schemas.openxmlformats.org/officeDocument/2006/relationships/image" Target="../media/image137.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141.wmf"/><Relationship Id="rId1" Type="http://schemas.openxmlformats.org/officeDocument/2006/relationships/image" Target="../media/image140.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43.wmf"/><Relationship Id="rId2" Type="http://schemas.openxmlformats.org/officeDocument/2006/relationships/image" Target="../media/image142.wmf"/><Relationship Id="rId1" Type="http://schemas.openxmlformats.org/officeDocument/2006/relationships/image" Target="../media/image141.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145.wmf"/><Relationship Id="rId1" Type="http://schemas.openxmlformats.org/officeDocument/2006/relationships/image" Target="../media/image144.w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147.wmf"/><Relationship Id="rId1" Type="http://schemas.openxmlformats.org/officeDocument/2006/relationships/image" Target="../media/image146.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149.wmf"/><Relationship Id="rId1" Type="http://schemas.openxmlformats.org/officeDocument/2006/relationships/image" Target="../media/image14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50.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153.wmf"/><Relationship Id="rId2" Type="http://schemas.openxmlformats.org/officeDocument/2006/relationships/image" Target="../media/image152.wmf"/><Relationship Id="rId1" Type="http://schemas.openxmlformats.org/officeDocument/2006/relationships/image" Target="../media/image151.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157.wmf"/><Relationship Id="rId2" Type="http://schemas.openxmlformats.org/officeDocument/2006/relationships/image" Target="../media/image156.wmf"/><Relationship Id="rId1" Type="http://schemas.openxmlformats.org/officeDocument/2006/relationships/image" Target="../media/image155.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160.wmf"/><Relationship Id="rId2" Type="http://schemas.openxmlformats.org/officeDocument/2006/relationships/image" Target="../media/image159.wmf"/><Relationship Id="rId1" Type="http://schemas.openxmlformats.org/officeDocument/2006/relationships/image" Target="../media/image158.wmf"/><Relationship Id="rId4" Type="http://schemas.openxmlformats.org/officeDocument/2006/relationships/image" Target="../media/image161.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164.wmf"/><Relationship Id="rId2" Type="http://schemas.openxmlformats.org/officeDocument/2006/relationships/image" Target="../media/image163.wmf"/><Relationship Id="rId1" Type="http://schemas.openxmlformats.org/officeDocument/2006/relationships/image" Target="../media/image162.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167.wmf"/><Relationship Id="rId2" Type="http://schemas.openxmlformats.org/officeDocument/2006/relationships/image" Target="../media/image166.wmf"/><Relationship Id="rId1" Type="http://schemas.openxmlformats.org/officeDocument/2006/relationships/image" Target="../media/image165.w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170.wmf"/><Relationship Id="rId2" Type="http://schemas.openxmlformats.org/officeDocument/2006/relationships/image" Target="../media/image169.wmf"/><Relationship Id="rId1" Type="http://schemas.openxmlformats.org/officeDocument/2006/relationships/image" Target="../media/image168.wmf"/><Relationship Id="rId6" Type="http://schemas.openxmlformats.org/officeDocument/2006/relationships/image" Target="../media/image173.wmf"/><Relationship Id="rId5" Type="http://schemas.openxmlformats.org/officeDocument/2006/relationships/image" Target="../media/image172.wmf"/><Relationship Id="rId4" Type="http://schemas.openxmlformats.org/officeDocument/2006/relationships/image" Target="../media/image171.wmf"/></Relationships>
</file>

<file path=ppt/drawings/_rels/vmlDrawing57.vml.rels><?xml version="1.0" encoding="UTF-8" standalone="yes"?>
<Relationships xmlns="http://schemas.openxmlformats.org/package/2006/relationships"><Relationship Id="rId3" Type="http://schemas.openxmlformats.org/officeDocument/2006/relationships/image" Target="../media/image176.wmf"/><Relationship Id="rId2" Type="http://schemas.openxmlformats.org/officeDocument/2006/relationships/image" Target="../media/image175.wmf"/><Relationship Id="rId1" Type="http://schemas.openxmlformats.org/officeDocument/2006/relationships/image" Target="../media/image174.w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77.wmf"/></Relationships>
</file>

<file path=ppt/drawings/_rels/vmlDrawing59.vml.rels><?xml version="1.0" encoding="UTF-8" standalone="yes"?>
<Relationships xmlns="http://schemas.openxmlformats.org/package/2006/relationships"><Relationship Id="rId3" Type="http://schemas.openxmlformats.org/officeDocument/2006/relationships/image" Target="../media/image181.wmf"/><Relationship Id="rId2" Type="http://schemas.openxmlformats.org/officeDocument/2006/relationships/image" Target="../media/image180.wmf"/><Relationship Id="rId1" Type="http://schemas.openxmlformats.org/officeDocument/2006/relationships/image" Target="../media/image17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5" Type="http://schemas.openxmlformats.org/officeDocument/2006/relationships/image" Target="../media/image23.wmf"/><Relationship Id="rId4" Type="http://schemas.openxmlformats.org/officeDocument/2006/relationships/image" Target="../media/image22.wmf"/></Relationships>
</file>

<file path=ppt/drawings/_rels/vmlDrawing60.vml.rels><?xml version="1.0" encoding="UTF-8" standalone="yes"?>
<Relationships xmlns="http://schemas.openxmlformats.org/package/2006/relationships"><Relationship Id="rId2" Type="http://schemas.openxmlformats.org/officeDocument/2006/relationships/image" Target="../media/image183.wmf"/><Relationship Id="rId1" Type="http://schemas.openxmlformats.org/officeDocument/2006/relationships/image" Target="../media/image182.wmf"/></Relationships>
</file>

<file path=ppt/drawings/_rels/vmlDrawing61.vml.rels><?xml version="1.0" encoding="UTF-8" standalone="yes"?>
<Relationships xmlns="http://schemas.openxmlformats.org/package/2006/relationships"><Relationship Id="rId3" Type="http://schemas.openxmlformats.org/officeDocument/2006/relationships/image" Target="../media/image186.wmf"/><Relationship Id="rId2" Type="http://schemas.openxmlformats.org/officeDocument/2006/relationships/image" Target="../media/image185.wmf"/><Relationship Id="rId1" Type="http://schemas.openxmlformats.org/officeDocument/2006/relationships/image" Target="../media/image184.wmf"/><Relationship Id="rId5" Type="http://schemas.openxmlformats.org/officeDocument/2006/relationships/image" Target="../media/image188.wmf"/><Relationship Id="rId4" Type="http://schemas.openxmlformats.org/officeDocument/2006/relationships/image" Target="../media/image187.w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191.wmf"/><Relationship Id="rId2" Type="http://schemas.openxmlformats.org/officeDocument/2006/relationships/image" Target="../media/image190.wmf"/><Relationship Id="rId1" Type="http://schemas.openxmlformats.org/officeDocument/2006/relationships/image" Target="../media/image189.wmf"/><Relationship Id="rId4" Type="http://schemas.openxmlformats.org/officeDocument/2006/relationships/image" Target="../media/image192.wmf"/></Relationships>
</file>

<file path=ppt/drawings/_rels/vmlDrawing63.vml.rels><?xml version="1.0" encoding="UTF-8" standalone="yes"?>
<Relationships xmlns="http://schemas.openxmlformats.org/package/2006/relationships"><Relationship Id="rId3" Type="http://schemas.openxmlformats.org/officeDocument/2006/relationships/image" Target="../media/image195.wmf"/><Relationship Id="rId2" Type="http://schemas.openxmlformats.org/officeDocument/2006/relationships/image" Target="../media/image194.wmf"/><Relationship Id="rId1" Type="http://schemas.openxmlformats.org/officeDocument/2006/relationships/image" Target="../media/image193.wmf"/><Relationship Id="rId4" Type="http://schemas.openxmlformats.org/officeDocument/2006/relationships/image" Target="../media/image196.wmf"/></Relationships>
</file>

<file path=ppt/drawings/_rels/vmlDrawing64.vml.rels><?xml version="1.0" encoding="UTF-8" standalone="yes"?>
<Relationships xmlns="http://schemas.openxmlformats.org/package/2006/relationships"><Relationship Id="rId2" Type="http://schemas.openxmlformats.org/officeDocument/2006/relationships/image" Target="../media/image199.wmf"/><Relationship Id="rId1" Type="http://schemas.openxmlformats.org/officeDocument/2006/relationships/image" Target="../media/image198.wmf"/></Relationships>
</file>

<file path=ppt/drawings/_rels/vmlDrawing65.vml.rels><?xml version="1.0" encoding="UTF-8" standalone="yes"?>
<Relationships xmlns="http://schemas.openxmlformats.org/package/2006/relationships"><Relationship Id="rId3" Type="http://schemas.openxmlformats.org/officeDocument/2006/relationships/image" Target="../media/image203.wmf"/><Relationship Id="rId2" Type="http://schemas.openxmlformats.org/officeDocument/2006/relationships/image" Target="../media/image202.wmf"/><Relationship Id="rId1" Type="http://schemas.openxmlformats.org/officeDocument/2006/relationships/image" Target="../media/image201.wmf"/><Relationship Id="rId4" Type="http://schemas.openxmlformats.org/officeDocument/2006/relationships/image" Target="../media/image204.wmf"/></Relationships>
</file>

<file path=ppt/drawings/_rels/vmlDrawing66.vml.rels><?xml version="1.0" encoding="UTF-8" standalone="yes"?>
<Relationships xmlns="http://schemas.openxmlformats.org/package/2006/relationships"><Relationship Id="rId3" Type="http://schemas.openxmlformats.org/officeDocument/2006/relationships/image" Target="../media/image207.wmf"/><Relationship Id="rId2" Type="http://schemas.openxmlformats.org/officeDocument/2006/relationships/image" Target="../media/image206.wmf"/><Relationship Id="rId1" Type="http://schemas.openxmlformats.org/officeDocument/2006/relationships/image" Target="../media/image205.wmf"/><Relationship Id="rId4" Type="http://schemas.openxmlformats.org/officeDocument/2006/relationships/image" Target="../media/image208.wmf"/></Relationships>
</file>

<file path=ppt/drawings/_rels/vmlDrawing67.vml.rels><?xml version="1.0" encoding="UTF-8" standalone="yes"?>
<Relationships xmlns="http://schemas.openxmlformats.org/package/2006/relationships"><Relationship Id="rId2" Type="http://schemas.openxmlformats.org/officeDocument/2006/relationships/image" Target="../media/image210.wmf"/><Relationship Id="rId1" Type="http://schemas.openxmlformats.org/officeDocument/2006/relationships/image" Target="../media/image209.wmf"/></Relationships>
</file>

<file path=ppt/drawings/_rels/vmlDrawing68.vml.rels><?xml version="1.0" encoding="UTF-8" standalone="yes"?>
<Relationships xmlns="http://schemas.openxmlformats.org/package/2006/relationships"><Relationship Id="rId2" Type="http://schemas.openxmlformats.org/officeDocument/2006/relationships/image" Target="../media/image212.wmf"/><Relationship Id="rId1" Type="http://schemas.openxmlformats.org/officeDocument/2006/relationships/image" Target="../media/image211.wmf"/></Relationships>
</file>

<file path=ppt/drawings/_rels/vmlDrawing69.vml.rels><?xml version="1.0" encoding="UTF-8" standalone="yes"?>
<Relationships xmlns="http://schemas.openxmlformats.org/package/2006/relationships"><Relationship Id="rId3" Type="http://schemas.openxmlformats.org/officeDocument/2006/relationships/image" Target="../media/image215.wmf"/><Relationship Id="rId2" Type="http://schemas.openxmlformats.org/officeDocument/2006/relationships/image" Target="../media/image214.wmf"/><Relationship Id="rId1" Type="http://schemas.openxmlformats.org/officeDocument/2006/relationships/image" Target="../media/image213.wmf"/><Relationship Id="rId4" Type="http://schemas.openxmlformats.org/officeDocument/2006/relationships/image" Target="../media/image21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17.wmf"/></Relationships>
</file>

<file path=ppt/drawings/_rels/vmlDrawing71.vml.rels><?xml version="1.0" encoding="UTF-8" standalone="yes"?>
<Relationships xmlns="http://schemas.openxmlformats.org/package/2006/relationships"><Relationship Id="rId3" Type="http://schemas.openxmlformats.org/officeDocument/2006/relationships/image" Target="../media/image221.wmf"/><Relationship Id="rId2" Type="http://schemas.openxmlformats.org/officeDocument/2006/relationships/image" Target="../media/image220.wmf"/><Relationship Id="rId1" Type="http://schemas.openxmlformats.org/officeDocument/2006/relationships/image" Target="../media/image219.wmf"/></Relationships>
</file>

<file path=ppt/drawings/_rels/vmlDrawing72.vml.rels><?xml version="1.0" encoding="UTF-8" standalone="yes"?>
<Relationships xmlns="http://schemas.openxmlformats.org/package/2006/relationships"><Relationship Id="rId3" Type="http://schemas.openxmlformats.org/officeDocument/2006/relationships/image" Target="../media/image224.wmf"/><Relationship Id="rId7" Type="http://schemas.openxmlformats.org/officeDocument/2006/relationships/image" Target="../media/image228.wmf"/><Relationship Id="rId2" Type="http://schemas.openxmlformats.org/officeDocument/2006/relationships/image" Target="../media/image223.wmf"/><Relationship Id="rId1" Type="http://schemas.openxmlformats.org/officeDocument/2006/relationships/image" Target="../media/image222.wmf"/><Relationship Id="rId6" Type="http://schemas.openxmlformats.org/officeDocument/2006/relationships/image" Target="../media/image227.wmf"/><Relationship Id="rId5" Type="http://schemas.openxmlformats.org/officeDocument/2006/relationships/image" Target="../media/image226.wmf"/><Relationship Id="rId4" Type="http://schemas.openxmlformats.org/officeDocument/2006/relationships/image" Target="../media/image225.w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29.wmf"/></Relationships>
</file>

<file path=ppt/drawings/_rels/vmlDrawing74.vml.rels><?xml version="1.0" encoding="UTF-8" standalone="yes"?>
<Relationships xmlns="http://schemas.openxmlformats.org/package/2006/relationships"><Relationship Id="rId2" Type="http://schemas.openxmlformats.org/officeDocument/2006/relationships/image" Target="../media/image232.wmf"/><Relationship Id="rId1" Type="http://schemas.openxmlformats.org/officeDocument/2006/relationships/image" Target="../media/image231.wmf"/></Relationships>
</file>

<file path=ppt/drawings/_rels/vmlDrawing75.vml.rels><?xml version="1.0" encoding="UTF-8" standalone="yes"?>
<Relationships xmlns="http://schemas.openxmlformats.org/package/2006/relationships"><Relationship Id="rId3" Type="http://schemas.openxmlformats.org/officeDocument/2006/relationships/image" Target="../media/image235.wmf"/><Relationship Id="rId2" Type="http://schemas.openxmlformats.org/officeDocument/2006/relationships/image" Target="../media/image234.wmf"/><Relationship Id="rId1" Type="http://schemas.openxmlformats.org/officeDocument/2006/relationships/image" Target="../media/image233.wmf"/><Relationship Id="rId5" Type="http://schemas.openxmlformats.org/officeDocument/2006/relationships/image" Target="../media/image237.wmf"/><Relationship Id="rId4" Type="http://schemas.openxmlformats.org/officeDocument/2006/relationships/image" Target="../media/image236.wmf"/></Relationships>
</file>

<file path=ppt/drawings/_rels/vmlDrawing76.vml.rels><?xml version="1.0" encoding="UTF-8" standalone="yes"?>
<Relationships xmlns="http://schemas.openxmlformats.org/package/2006/relationships"><Relationship Id="rId3" Type="http://schemas.openxmlformats.org/officeDocument/2006/relationships/image" Target="../media/image240.wmf"/><Relationship Id="rId2" Type="http://schemas.openxmlformats.org/officeDocument/2006/relationships/image" Target="../media/image239.wmf"/><Relationship Id="rId1" Type="http://schemas.openxmlformats.org/officeDocument/2006/relationships/image" Target="../media/image238.wmf"/></Relationships>
</file>

<file path=ppt/drawings/_rels/vmlDrawing77.vml.rels><?xml version="1.0" encoding="UTF-8" standalone="yes"?>
<Relationships xmlns="http://schemas.openxmlformats.org/package/2006/relationships"><Relationship Id="rId2" Type="http://schemas.openxmlformats.org/officeDocument/2006/relationships/image" Target="../media/image246.wmf"/><Relationship Id="rId1" Type="http://schemas.openxmlformats.org/officeDocument/2006/relationships/image" Target="../media/image245.wmf"/></Relationships>
</file>

<file path=ppt/drawings/_rels/vmlDrawing78.vml.rels><?xml version="1.0" encoding="UTF-8" standalone="yes"?>
<Relationships xmlns="http://schemas.openxmlformats.org/package/2006/relationships"><Relationship Id="rId3" Type="http://schemas.openxmlformats.org/officeDocument/2006/relationships/image" Target="../media/image249.wmf"/><Relationship Id="rId2" Type="http://schemas.openxmlformats.org/officeDocument/2006/relationships/image" Target="../media/image248.wmf"/><Relationship Id="rId1" Type="http://schemas.openxmlformats.org/officeDocument/2006/relationships/image" Target="../media/image247.w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5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80.vml.rels><?xml version="1.0" encoding="UTF-8" standalone="yes"?>
<Relationships xmlns="http://schemas.openxmlformats.org/package/2006/relationships"><Relationship Id="rId3" Type="http://schemas.openxmlformats.org/officeDocument/2006/relationships/image" Target="../media/image253.wmf"/><Relationship Id="rId2" Type="http://schemas.openxmlformats.org/officeDocument/2006/relationships/image" Target="../media/image252.wmf"/><Relationship Id="rId1" Type="http://schemas.openxmlformats.org/officeDocument/2006/relationships/image" Target="../media/image251.wmf"/><Relationship Id="rId4" Type="http://schemas.openxmlformats.org/officeDocument/2006/relationships/image" Target="../media/image254.wmf"/></Relationships>
</file>

<file path=ppt/drawings/_rels/vmlDrawing81.vml.rels><?xml version="1.0" encoding="UTF-8" standalone="yes"?>
<Relationships xmlns="http://schemas.openxmlformats.org/package/2006/relationships"><Relationship Id="rId2" Type="http://schemas.openxmlformats.org/officeDocument/2006/relationships/image" Target="../media/image256.wmf"/><Relationship Id="rId1" Type="http://schemas.openxmlformats.org/officeDocument/2006/relationships/image" Target="../media/image255.wmf"/></Relationships>
</file>

<file path=ppt/drawings/_rels/vmlDrawing82.vml.rels><?xml version="1.0" encoding="UTF-8" standalone="yes"?>
<Relationships xmlns="http://schemas.openxmlformats.org/package/2006/relationships"><Relationship Id="rId2" Type="http://schemas.openxmlformats.org/officeDocument/2006/relationships/image" Target="../media/image258.wmf"/><Relationship Id="rId1" Type="http://schemas.openxmlformats.org/officeDocument/2006/relationships/image" Target="../media/image257.wmf"/></Relationships>
</file>

<file path=ppt/drawings/_rels/vmlDrawing83.vml.rels><?xml version="1.0" encoding="UTF-8" standalone="yes"?>
<Relationships xmlns="http://schemas.openxmlformats.org/package/2006/relationships"><Relationship Id="rId2" Type="http://schemas.openxmlformats.org/officeDocument/2006/relationships/image" Target="../media/image260.emf"/><Relationship Id="rId1" Type="http://schemas.openxmlformats.org/officeDocument/2006/relationships/image" Target="../media/image259.emf"/></Relationships>
</file>

<file path=ppt/drawings/_rels/vmlDrawing84.vml.rels><?xml version="1.0" encoding="UTF-8" standalone="yes"?>
<Relationships xmlns="http://schemas.openxmlformats.org/package/2006/relationships"><Relationship Id="rId3" Type="http://schemas.openxmlformats.org/officeDocument/2006/relationships/image" Target="../media/image263.wmf"/><Relationship Id="rId2" Type="http://schemas.openxmlformats.org/officeDocument/2006/relationships/image" Target="../media/image262.wmf"/><Relationship Id="rId1" Type="http://schemas.openxmlformats.org/officeDocument/2006/relationships/image" Target="../media/image261.wmf"/></Relationships>
</file>

<file path=ppt/drawings/_rels/vmlDrawing85.vml.rels><?xml version="1.0" encoding="UTF-8" standalone="yes"?>
<Relationships xmlns="http://schemas.openxmlformats.org/package/2006/relationships"><Relationship Id="rId3" Type="http://schemas.openxmlformats.org/officeDocument/2006/relationships/image" Target="../media/image266.wmf"/><Relationship Id="rId7" Type="http://schemas.openxmlformats.org/officeDocument/2006/relationships/image" Target="../media/image270.wmf"/><Relationship Id="rId2" Type="http://schemas.openxmlformats.org/officeDocument/2006/relationships/image" Target="../media/image265.wmf"/><Relationship Id="rId1" Type="http://schemas.openxmlformats.org/officeDocument/2006/relationships/image" Target="../media/image264.wmf"/><Relationship Id="rId6" Type="http://schemas.openxmlformats.org/officeDocument/2006/relationships/image" Target="../media/image269.wmf"/><Relationship Id="rId5" Type="http://schemas.openxmlformats.org/officeDocument/2006/relationships/image" Target="../media/image268.wmf"/><Relationship Id="rId4" Type="http://schemas.openxmlformats.org/officeDocument/2006/relationships/image" Target="../media/image267.wmf"/></Relationships>
</file>

<file path=ppt/drawings/_rels/vmlDrawing86.vml.rels><?xml version="1.0" encoding="UTF-8" standalone="yes"?>
<Relationships xmlns="http://schemas.openxmlformats.org/package/2006/relationships"><Relationship Id="rId3" Type="http://schemas.openxmlformats.org/officeDocument/2006/relationships/image" Target="../media/image273.wmf"/><Relationship Id="rId2" Type="http://schemas.openxmlformats.org/officeDocument/2006/relationships/image" Target="../media/image272.wmf"/><Relationship Id="rId1" Type="http://schemas.openxmlformats.org/officeDocument/2006/relationships/image" Target="../media/image271.wmf"/><Relationship Id="rId5" Type="http://schemas.openxmlformats.org/officeDocument/2006/relationships/image" Target="../media/image275.wmf"/><Relationship Id="rId4" Type="http://schemas.openxmlformats.org/officeDocument/2006/relationships/image" Target="../media/image274.wmf"/></Relationships>
</file>

<file path=ppt/drawings/_rels/vmlDrawing87.vml.rels><?xml version="1.0" encoding="UTF-8" standalone="yes"?>
<Relationships xmlns="http://schemas.openxmlformats.org/package/2006/relationships"><Relationship Id="rId3" Type="http://schemas.openxmlformats.org/officeDocument/2006/relationships/image" Target="../media/image278.wmf"/><Relationship Id="rId2" Type="http://schemas.openxmlformats.org/officeDocument/2006/relationships/image" Target="../media/image277.wmf"/><Relationship Id="rId1" Type="http://schemas.openxmlformats.org/officeDocument/2006/relationships/image" Target="../media/image276.w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280.wmf"/></Relationships>
</file>

<file path=ppt/drawings/_rels/vmlDrawing89.vml.rels><?xml version="1.0" encoding="UTF-8" standalone="yes"?>
<Relationships xmlns="http://schemas.openxmlformats.org/package/2006/relationships"><Relationship Id="rId3" Type="http://schemas.openxmlformats.org/officeDocument/2006/relationships/image" Target="../media/image284.wmf"/><Relationship Id="rId2" Type="http://schemas.openxmlformats.org/officeDocument/2006/relationships/image" Target="../media/image283.wmf"/><Relationship Id="rId1" Type="http://schemas.openxmlformats.org/officeDocument/2006/relationships/image" Target="../media/image282.wmf"/><Relationship Id="rId6" Type="http://schemas.openxmlformats.org/officeDocument/2006/relationships/image" Target="../media/image287.wmf"/><Relationship Id="rId5" Type="http://schemas.openxmlformats.org/officeDocument/2006/relationships/image" Target="../media/image286.wmf"/><Relationship Id="rId4" Type="http://schemas.openxmlformats.org/officeDocument/2006/relationships/image" Target="../media/image28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90.vml.rels><?xml version="1.0" encoding="UTF-8" standalone="yes"?>
<Relationships xmlns="http://schemas.openxmlformats.org/package/2006/relationships"><Relationship Id="rId3" Type="http://schemas.openxmlformats.org/officeDocument/2006/relationships/image" Target="../media/image293.wmf"/><Relationship Id="rId2" Type="http://schemas.openxmlformats.org/officeDocument/2006/relationships/image" Target="../media/image292.wmf"/><Relationship Id="rId1" Type="http://schemas.openxmlformats.org/officeDocument/2006/relationships/image" Target="../media/image291.wmf"/></Relationships>
</file>

<file path=ppt/drawings/_rels/vmlDrawing91.vml.rels><?xml version="1.0" encoding="UTF-8" standalone="yes"?>
<Relationships xmlns="http://schemas.openxmlformats.org/package/2006/relationships"><Relationship Id="rId3" Type="http://schemas.openxmlformats.org/officeDocument/2006/relationships/image" Target="../media/image296.wmf"/><Relationship Id="rId2" Type="http://schemas.openxmlformats.org/officeDocument/2006/relationships/image" Target="../media/image295.wmf"/><Relationship Id="rId1" Type="http://schemas.openxmlformats.org/officeDocument/2006/relationships/image" Target="../media/image294.wmf"/></Relationships>
</file>

<file path=ppt/drawings/_rels/vmlDrawing92.vml.rels><?xml version="1.0" encoding="UTF-8" standalone="yes"?>
<Relationships xmlns="http://schemas.openxmlformats.org/package/2006/relationships"><Relationship Id="rId3" Type="http://schemas.openxmlformats.org/officeDocument/2006/relationships/image" Target="../media/image299.wmf"/><Relationship Id="rId2" Type="http://schemas.openxmlformats.org/officeDocument/2006/relationships/image" Target="../media/image298.wmf"/><Relationship Id="rId1" Type="http://schemas.openxmlformats.org/officeDocument/2006/relationships/image" Target="../media/image297.wmf"/></Relationships>
</file>

<file path=ppt/drawings/_rels/vmlDrawing93.vml.rels><?xml version="1.0" encoding="UTF-8" standalone="yes"?>
<Relationships xmlns="http://schemas.openxmlformats.org/package/2006/relationships"><Relationship Id="rId3" Type="http://schemas.openxmlformats.org/officeDocument/2006/relationships/image" Target="../media/image302.wmf"/><Relationship Id="rId2" Type="http://schemas.openxmlformats.org/officeDocument/2006/relationships/image" Target="../media/image301.wmf"/><Relationship Id="rId1" Type="http://schemas.openxmlformats.org/officeDocument/2006/relationships/image" Target="../media/image300.wmf"/></Relationships>
</file>

<file path=ppt/drawings/_rels/vmlDrawing94.vml.rels><?xml version="1.0" encoding="UTF-8" standalone="yes"?>
<Relationships xmlns="http://schemas.openxmlformats.org/package/2006/relationships"><Relationship Id="rId2" Type="http://schemas.openxmlformats.org/officeDocument/2006/relationships/image" Target="../media/image304.wmf"/><Relationship Id="rId1" Type="http://schemas.openxmlformats.org/officeDocument/2006/relationships/image" Target="../media/image303.wmf"/></Relationships>
</file>

<file path=ppt/drawings/_rels/vmlDrawing95.vml.rels><?xml version="1.0" encoding="UTF-8" standalone="yes"?>
<Relationships xmlns="http://schemas.openxmlformats.org/package/2006/relationships"><Relationship Id="rId3" Type="http://schemas.openxmlformats.org/officeDocument/2006/relationships/image" Target="../media/image307.wmf"/><Relationship Id="rId2" Type="http://schemas.openxmlformats.org/officeDocument/2006/relationships/image" Target="../media/image306.wmf"/><Relationship Id="rId1" Type="http://schemas.openxmlformats.org/officeDocument/2006/relationships/image" Target="../media/image305.wmf"/><Relationship Id="rId4" Type="http://schemas.openxmlformats.org/officeDocument/2006/relationships/image" Target="../media/image308.wmf"/></Relationships>
</file>

<file path=ppt/drawings/_rels/vmlDrawing96.vml.rels><?xml version="1.0" encoding="UTF-8" standalone="yes"?>
<Relationships xmlns="http://schemas.openxmlformats.org/package/2006/relationships"><Relationship Id="rId3" Type="http://schemas.openxmlformats.org/officeDocument/2006/relationships/image" Target="../media/image311.wmf"/><Relationship Id="rId2" Type="http://schemas.openxmlformats.org/officeDocument/2006/relationships/image" Target="../media/image310.wmf"/><Relationship Id="rId1" Type="http://schemas.openxmlformats.org/officeDocument/2006/relationships/image" Target="../media/image309.w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313.w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99.vml.rels><?xml version="1.0" encoding="UTF-8" standalone="yes"?>
<Relationships xmlns="http://schemas.openxmlformats.org/package/2006/relationships"><Relationship Id="rId3" Type="http://schemas.openxmlformats.org/officeDocument/2006/relationships/image" Target="../media/image318.wmf"/><Relationship Id="rId2" Type="http://schemas.openxmlformats.org/officeDocument/2006/relationships/image" Target="../media/image317.wmf"/><Relationship Id="rId1" Type="http://schemas.openxmlformats.org/officeDocument/2006/relationships/image" Target="../media/image3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75C004-A9D4-4858-99EC-F4CCE56E2FEF}" type="datetimeFigureOut">
              <a:rPr lang="zh-CN" altLang="en-US" smtClean="0"/>
              <a:pPr/>
              <a:t>2022/10/14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4E2E4E-2FFD-4B0E-BE9C-FA7BDC09154E}" type="slidenum">
              <a:rPr lang="zh-CN" altLang="en-US" smtClean="0"/>
              <a:pPr/>
              <a:t>‹#›</a:t>
            </a:fld>
            <a:endParaRPr lang="zh-CN" altLang="en-US"/>
          </a:p>
        </p:txBody>
      </p:sp>
    </p:spTree>
    <p:extLst>
      <p:ext uri="{BB962C8B-B14F-4D97-AF65-F5344CB8AC3E}">
        <p14:creationId xmlns:p14="http://schemas.microsoft.com/office/powerpoint/2010/main" val="4115802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a:t>
            </a:fld>
            <a:endParaRPr lang="zh-CN" altLang="en-US"/>
          </a:p>
        </p:txBody>
      </p:sp>
    </p:spTree>
    <p:extLst>
      <p:ext uri="{BB962C8B-B14F-4D97-AF65-F5344CB8AC3E}">
        <p14:creationId xmlns:p14="http://schemas.microsoft.com/office/powerpoint/2010/main" val="2808915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10</a:t>
            </a:fld>
            <a:endParaRPr lang="zh-CN" altLang="en-US"/>
          </a:p>
        </p:txBody>
      </p:sp>
    </p:spTree>
    <p:extLst>
      <p:ext uri="{BB962C8B-B14F-4D97-AF65-F5344CB8AC3E}">
        <p14:creationId xmlns:p14="http://schemas.microsoft.com/office/powerpoint/2010/main" val="137478377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100</a:t>
            </a:fld>
            <a:endParaRPr lang="zh-CN" altLang="en-US"/>
          </a:p>
        </p:txBody>
      </p:sp>
    </p:spTree>
    <p:extLst>
      <p:ext uri="{BB962C8B-B14F-4D97-AF65-F5344CB8AC3E}">
        <p14:creationId xmlns:p14="http://schemas.microsoft.com/office/powerpoint/2010/main" val="25170207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101</a:t>
            </a:fld>
            <a:endParaRPr lang="zh-CN" altLang="en-US"/>
          </a:p>
        </p:txBody>
      </p:sp>
    </p:spTree>
    <p:extLst>
      <p:ext uri="{BB962C8B-B14F-4D97-AF65-F5344CB8AC3E}">
        <p14:creationId xmlns:p14="http://schemas.microsoft.com/office/powerpoint/2010/main" val="279714518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102</a:t>
            </a:fld>
            <a:endParaRPr lang="zh-CN" altLang="en-US"/>
          </a:p>
        </p:txBody>
      </p:sp>
    </p:spTree>
    <p:extLst>
      <p:ext uri="{BB962C8B-B14F-4D97-AF65-F5344CB8AC3E}">
        <p14:creationId xmlns:p14="http://schemas.microsoft.com/office/powerpoint/2010/main" val="382693948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103</a:t>
            </a:fld>
            <a:endParaRPr lang="zh-CN" altLang="en-US"/>
          </a:p>
        </p:txBody>
      </p:sp>
    </p:spTree>
    <p:extLst>
      <p:ext uri="{BB962C8B-B14F-4D97-AF65-F5344CB8AC3E}">
        <p14:creationId xmlns:p14="http://schemas.microsoft.com/office/powerpoint/2010/main" val="227426443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104</a:t>
            </a:fld>
            <a:endParaRPr lang="zh-CN" altLang="en-US"/>
          </a:p>
        </p:txBody>
      </p:sp>
    </p:spTree>
    <p:extLst>
      <p:ext uri="{BB962C8B-B14F-4D97-AF65-F5344CB8AC3E}">
        <p14:creationId xmlns:p14="http://schemas.microsoft.com/office/powerpoint/2010/main" val="226815546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105</a:t>
            </a:fld>
            <a:endParaRPr lang="zh-CN" altLang="en-US"/>
          </a:p>
        </p:txBody>
      </p:sp>
    </p:spTree>
    <p:extLst>
      <p:ext uri="{BB962C8B-B14F-4D97-AF65-F5344CB8AC3E}">
        <p14:creationId xmlns:p14="http://schemas.microsoft.com/office/powerpoint/2010/main" val="95241592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106</a:t>
            </a:fld>
            <a:endParaRPr lang="zh-CN" altLang="en-US"/>
          </a:p>
        </p:txBody>
      </p:sp>
    </p:spTree>
    <p:extLst>
      <p:ext uri="{BB962C8B-B14F-4D97-AF65-F5344CB8AC3E}">
        <p14:creationId xmlns:p14="http://schemas.microsoft.com/office/powerpoint/2010/main" val="144897100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107</a:t>
            </a:fld>
            <a:endParaRPr lang="zh-CN" altLang="en-US"/>
          </a:p>
        </p:txBody>
      </p:sp>
    </p:spTree>
    <p:extLst>
      <p:ext uri="{BB962C8B-B14F-4D97-AF65-F5344CB8AC3E}">
        <p14:creationId xmlns:p14="http://schemas.microsoft.com/office/powerpoint/2010/main" val="378980245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108</a:t>
            </a:fld>
            <a:endParaRPr lang="zh-CN" altLang="en-US"/>
          </a:p>
        </p:txBody>
      </p:sp>
    </p:spTree>
    <p:extLst>
      <p:ext uri="{BB962C8B-B14F-4D97-AF65-F5344CB8AC3E}">
        <p14:creationId xmlns:p14="http://schemas.microsoft.com/office/powerpoint/2010/main" val="252026548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109</a:t>
            </a:fld>
            <a:endParaRPr lang="zh-CN" altLang="en-US"/>
          </a:p>
        </p:txBody>
      </p:sp>
    </p:spTree>
    <p:extLst>
      <p:ext uri="{BB962C8B-B14F-4D97-AF65-F5344CB8AC3E}">
        <p14:creationId xmlns:p14="http://schemas.microsoft.com/office/powerpoint/2010/main" val="964742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11</a:t>
            </a:fld>
            <a:endParaRPr lang="zh-CN" altLang="en-US"/>
          </a:p>
        </p:txBody>
      </p:sp>
    </p:spTree>
    <p:extLst>
      <p:ext uri="{BB962C8B-B14F-4D97-AF65-F5344CB8AC3E}">
        <p14:creationId xmlns:p14="http://schemas.microsoft.com/office/powerpoint/2010/main" val="391073227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110</a:t>
            </a:fld>
            <a:endParaRPr lang="zh-CN" altLang="en-US"/>
          </a:p>
        </p:txBody>
      </p:sp>
    </p:spTree>
    <p:extLst>
      <p:ext uri="{BB962C8B-B14F-4D97-AF65-F5344CB8AC3E}">
        <p14:creationId xmlns:p14="http://schemas.microsoft.com/office/powerpoint/2010/main" val="104890057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111</a:t>
            </a:fld>
            <a:endParaRPr lang="zh-CN" altLang="en-US"/>
          </a:p>
        </p:txBody>
      </p:sp>
    </p:spTree>
    <p:extLst>
      <p:ext uri="{BB962C8B-B14F-4D97-AF65-F5344CB8AC3E}">
        <p14:creationId xmlns:p14="http://schemas.microsoft.com/office/powerpoint/2010/main" val="130245096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112</a:t>
            </a:fld>
            <a:endParaRPr lang="zh-CN" altLang="en-US"/>
          </a:p>
        </p:txBody>
      </p:sp>
    </p:spTree>
    <p:extLst>
      <p:ext uri="{BB962C8B-B14F-4D97-AF65-F5344CB8AC3E}">
        <p14:creationId xmlns:p14="http://schemas.microsoft.com/office/powerpoint/2010/main" val="392852164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113</a:t>
            </a:fld>
            <a:endParaRPr lang="zh-CN" altLang="en-US"/>
          </a:p>
        </p:txBody>
      </p:sp>
    </p:spTree>
    <p:extLst>
      <p:ext uri="{BB962C8B-B14F-4D97-AF65-F5344CB8AC3E}">
        <p14:creationId xmlns:p14="http://schemas.microsoft.com/office/powerpoint/2010/main" val="223065308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114</a:t>
            </a:fld>
            <a:endParaRPr lang="zh-CN" altLang="en-US"/>
          </a:p>
        </p:txBody>
      </p:sp>
    </p:spTree>
    <p:extLst>
      <p:ext uri="{BB962C8B-B14F-4D97-AF65-F5344CB8AC3E}">
        <p14:creationId xmlns:p14="http://schemas.microsoft.com/office/powerpoint/2010/main" val="152843629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115</a:t>
            </a:fld>
            <a:endParaRPr lang="zh-CN" altLang="en-US"/>
          </a:p>
        </p:txBody>
      </p:sp>
    </p:spTree>
    <p:extLst>
      <p:ext uri="{BB962C8B-B14F-4D97-AF65-F5344CB8AC3E}">
        <p14:creationId xmlns:p14="http://schemas.microsoft.com/office/powerpoint/2010/main" val="144953017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116</a:t>
            </a:fld>
            <a:endParaRPr lang="zh-CN" altLang="en-US"/>
          </a:p>
        </p:txBody>
      </p:sp>
    </p:spTree>
    <p:extLst>
      <p:ext uri="{BB962C8B-B14F-4D97-AF65-F5344CB8AC3E}">
        <p14:creationId xmlns:p14="http://schemas.microsoft.com/office/powerpoint/2010/main" val="350256714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117</a:t>
            </a:fld>
            <a:endParaRPr lang="zh-CN" altLang="en-US"/>
          </a:p>
        </p:txBody>
      </p:sp>
    </p:spTree>
    <p:extLst>
      <p:ext uri="{BB962C8B-B14F-4D97-AF65-F5344CB8AC3E}">
        <p14:creationId xmlns:p14="http://schemas.microsoft.com/office/powerpoint/2010/main" val="30935766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118</a:t>
            </a:fld>
            <a:endParaRPr lang="zh-CN" altLang="en-US"/>
          </a:p>
        </p:txBody>
      </p:sp>
    </p:spTree>
    <p:extLst>
      <p:ext uri="{BB962C8B-B14F-4D97-AF65-F5344CB8AC3E}">
        <p14:creationId xmlns:p14="http://schemas.microsoft.com/office/powerpoint/2010/main" val="391474350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119</a:t>
            </a:fld>
            <a:endParaRPr lang="zh-CN" altLang="en-US"/>
          </a:p>
        </p:txBody>
      </p:sp>
    </p:spTree>
    <p:extLst>
      <p:ext uri="{BB962C8B-B14F-4D97-AF65-F5344CB8AC3E}">
        <p14:creationId xmlns:p14="http://schemas.microsoft.com/office/powerpoint/2010/main" val="739217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12</a:t>
            </a:fld>
            <a:endParaRPr lang="zh-CN" altLang="en-US"/>
          </a:p>
        </p:txBody>
      </p:sp>
    </p:spTree>
    <p:extLst>
      <p:ext uri="{BB962C8B-B14F-4D97-AF65-F5344CB8AC3E}">
        <p14:creationId xmlns:p14="http://schemas.microsoft.com/office/powerpoint/2010/main" val="48296215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120</a:t>
            </a:fld>
            <a:endParaRPr lang="zh-CN" altLang="en-US"/>
          </a:p>
        </p:txBody>
      </p:sp>
    </p:spTree>
    <p:extLst>
      <p:ext uri="{BB962C8B-B14F-4D97-AF65-F5344CB8AC3E}">
        <p14:creationId xmlns:p14="http://schemas.microsoft.com/office/powerpoint/2010/main" val="111287046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121</a:t>
            </a:fld>
            <a:endParaRPr lang="zh-CN" altLang="en-US"/>
          </a:p>
        </p:txBody>
      </p:sp>
    </p:spTree>
    <p:extLst>
      <p:ext uri="{BB962C8B-B14F-4D97-AF65-F5344CB8AC3E}">
        <p14:creationId xmlns:p14="http://schemas.microsoft.com/office/powerpoint/2010/main" val="8424041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122</a:t>
            </a:fld>
            <a:endParaRPr lang="zh-CN" altLang="en-US"/>
          </a:p>
        </p:txBody>
      </p:sp>
    </p:spTree>
    <p:extLst>
      <p:ext uri="{BB962C8B-B14F-4D97-AF65-F5344CB8AC3E}">
        <p14:creationId xmlns:p14="http://schemas.microsoft.com/office/powerpoint/2010/main" val="52076938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123</a:t>
            </a:fld>
            <a:endParaRPr lang="zh-CN" altLang="en-US"/>
          </a:p>
        </p:txBody>
      </p:sp>
    </p:spTree>
    <p:extLst>
      <p:ext uri="{BB962C8B-B14F-4D97-AF65-F5344CB8AC3E}">
        <p14:creationId xmlns:p14="http://schemas.microsoft.com/office/powerpoint/2010/main" val="109126313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124</a:t>
            </a:fld>
            <a:endParaRPr lang="zh-CN" altLang="en-US"/>
          </a:p>
        </p:txBody>
      </p:sp>
    </p:spTree>
    <p:extLst>
      <p:ext uri="{BB962C8B-B14F-4D97-AF65-F5344CB8AC3E}">
        <p14:creationId xmlns:p14="http://schemas.microsoft.com/office/powerpoint/2010/main" val="78337727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125</a:t>
            </a:fld>
            <a:endParaRPr lang="zh-CN" altLang="en-US"/>
          </a:p>
        </p:txBody>
      </p:sp>
    </p:spTree>
    <p:extLst>
      <p:ext uri="{BB962C8B-B14F-4D97-AF65-F5344CB8AC3E}">
        <p14:creationId xmlns:p14="http://schemas.microsoft.com/office/powerpoint/2010/main" val="67379954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126</a:t>
            </a:fld>
            <a:endParaRPr lang="zh-CN" altLang="en-US"/>
          </a:p>
        </p:txBody>
      </p:sp>
    </p:spTree>
    <p:extLst>
      <p:ext uri="{BB962C8B-B14F-4D97-AF65-F5344CB8AC3E}">
        <p14:creationId xmlns:p14="http://schemas.microsoft.com/office/powerpoint/2010/main" val="266751701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127</a:t>
            </a:fld>
            <a:endParaRPr lang="zh-CN" altLang="en-US"/>
          </a:p>
        </p:txBody>
      </p:sp>
    </p:spTree>
    <p:extLst>
      <p:ext uri="{BB962C8B-B14F-4D97-AF65-F5344CB8AC3E}">
        <p14:creationId xmlns:p14="http://schemas.microsoft.com/office/powerpoint/2010/main" val="205194333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128</a:t>
            </a:fld>
            <a:endParaRPr lang="zh-CN" altLang="en-US"/>
          </a:p>
        </p:txBody>
      </p:sp>
    </p:spTree>
    <p:extLst>
      <p:ext uri="{BB962C8B-B14F-4D97-AF65-F5344CB8AC3E}">
        <p14:creationId xmlns:p14="http://schemas.microsoft.com/office/powerpoint/2010/main" val="84889071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129</a:t>
            </a:fld>
            <a:endParaRPr lang="zh-CN" altLang="en-US"/>
          </a:p>
        </p:txBody>
      </p:sp>
    </p:spTree>
    <p:extLst>
      <p:ext uri="{BB962C8B-B14F-4D97-AF65-F5344CB8AC3E}">
        <p14:creationId xmlns:p14="http://schemas.microsoft.com/office/powerpoint/2010/main" val="2303315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13</a:t>
            </a:fld>
            <a:endParaRPr lang="zh-CN" altLang="en-US"/>
          </a:p>
        </p:txBody>
      </p:sp>
    </p:spTree>
    <p:extLst>
      <p:ext uri="{BB962C8B-B14F-4D97-AF65-F5344CB8AC3E}">
        <p14:creationId xmlns:p14="http://schemas.microsoft.com/office/powerpoint/2010/main" val="283988618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130</a:t>
            </a:fld>
            <a:endParaRPr lang="zh-CN" altLang="en-US"/>
          </a:p>
        </p:txBody>
      </p:sp>
    </p:spTree>
    <p:extLst>
      <p:ext uri="{BB962C8B-B14F-4D97-AF65-F5344CB8AC3E}">
        <p14:creationId xmlns:p14="http://schemas.microsoft.com/office/powerpoint/2010/main" val="414367498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131</a:t>
            </a:fld>
            <a:endParaRPr lang="zh-CN" altLang="en-US"/>
          </a:p>
        </p:txBody>
      </p:sp>
    </p:spTree>
    <p:extLst>
      <p:ext uri="{BB962C8B-B14F-4D97-AF65-F5344CB8AC3E}">
        <p14:creationId xmlns:p14="http://schemas.microsoft.com/office/powerpoint/2010/main" val="16875337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132</a:t>
            </a:fld>
            <a:endParaRPr lang="zh-CN" altLang="en-US"/>
          </a:p>
        </p:txBody>
      </p:sp>
    </p:spTree>
    <p:extLst>
      <p:ext uri="{BB962C8B-B14F-4D97-AF65-F5344CB8AC3E}">
        <p14:creationId xmlns:p14="http://schemas.microsoft.com/office/powerpoint/2010/main" val="163636777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133</a:t>
            </a:fld>
            <a:endParaRPr lang="zh-CN" altLang="en-US"/>
          </a:p>
        </p:txBody>
      </p:sp>
    </p:spTree>
    <p:extLst>
      <p:ext uri="{BB962C8B-B14F-4D97-AF65-F5344CB8AC3E}">
        <p14:creationId xmlns:p14="http://schemas.microsoft.com/office/powerpoint/2010/main" val="375381680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134</a:t>
            </a:fld>
            <a:endParaRPr lang="zh-CN" altLang="en-US"/>
          </a:p>
        </p:txBody>
      </p:sp>
    </p:spTree>
    <p:extLst>
      <p:ext uri="{BB962C8B-B14F-4D97-AF65-F5344CB8AC3E}">
        <p14:creationId xmlns:p14="http://schemas.microsoft.com/office/powerpoint/2010/main" val="379643691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135</a:t>
            </a:fld>
            <a:endParaRPr lang="zh-CN" altLang="en-US"/>
          </a:p>
        </p:txBody>
      </p:sp>
    </p:spTree>
    <p:extLst>
      <p:ext uri="{BB962C8B-B14F-4D97-AF65-F5344CB8AC3E}">
        <p14:creationId xmlns:p14="http://schemas.microsoft.com/office/powerpoint/2010/main" val="322875822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5D0C05-D1F4-4D23-BDF0-C1C9ABA03E33}" type="slidenum">
              <a:rPr lang="zh-CN" altLang="en-US" smtClean="0"/>
              <a:pPr/>
              <a:t>136</a:t>
            </a:fld>
            <a:endParaRPr lang="zh-CN" altLang="en-US"/>
          </a:p>
        </p:txBody>
      </p:sp>
    </p:spTree>
    <p:extLst>
      <p:ext uri="{BB962C8B-B14F-4D97-AF65-F5344CB8AC3E}">
        <p14:creationId xmlns:p14="http://schemas.microsoft.com/office/powerpoint/2010/main" val="110420278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137</a:t>
            </a:fld>
            <a:endParaRPr lang="zh-CN" altLang="en-US"/>
          </a:p>
        </p:txBody>
      </p:sp>
    </p:spTree>
    <p:extLst>
      <p:ext uri="{BB962C8B-B14F-4D97-AF65-F5344CB8AC3E}">
        <p14:creationId xmlns:p14="http://schemas.microsoft.com/office/powerpoint/2010/main" val="247587138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138</a:t>
            </a:fld>
            <a:endParaRPr lang="zh-CN" altLang="en-US"/>
          </a:p>
        </p:txBody>
      </p:sp>
    </p:spTree>
    <p:extLst>
      <p:ext uri="{BB962C8B-B14F-4D97-AF65-F5344CB8AC3E}">
        <p14:creationId xmlns:p14="http://schemas.microsoft.com/office/powerpoint/2010/main" val="233761245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139</a:t>
            </a:fld>
            <a:endParaRPr lang="zh-CN" altLang="en-US"/>
          </a:p>
        </p:txBody>
      </p:sp>
    </p:spTree>
    <p:extLst>
      <p:ext uri="{BB962C8B-B14F-4D97-AF65-F5344CB8AC3E}">
        <p14:creationId xmlns:p14="http://schemas.microsoft.com/office/powerpoint/2010/main" val="2962484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14</a:t>
            </a:fld>
            <a:endParaRPr lang="zh-CN" altLang="en-US"/>
          </a:p>
        </p:txBody>
      </p:sp>
    </p:spTree>
    <p:extLst>
      <p:ext uri="{BB962C8B-B14F-4D97-AF65-F5344CB8AC3E}">
        <p14:creationId xmlns:p14="http://schemas.microsoft.com/office/powerpoint/2010/main" val="264063363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140</a:t>
            </a:fld>
            <a:endParaRPr lang="zh-CN" altLang="en-US"/>
          </a:p>
        </p:txBody>
      </p:sp>
    </p:spTree>
    <p:extLst>
      <p:ext uri="{BB962C8B-B14F-4D97-AF65-F5344CB8AC3E}">
        <p14:creationId xmlns:p14="http://schemas.microsoft.com/office/powerpoint/2010/main" val="116413202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141</a:t>
            </a:fld>
            <a:endParaRPr lang="zh-CN" altLang="en-US"/>
          </a:p>
        </p:txBody>
      </p:sp>
    </p:spTree>
    <p:extLst>
      <p:ext uri="{BB962C8B-B14F-4D97-AF65-F5344CB8AC3E}">
        <p14:creationId xmlns:p14="http://schemas.microsoft.com/office/powerpoint/2010/main" val="44461048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142</a:t>
            </a:fld>
            <a:endParaRPr lang="zh-CN" altLang="en-US"/>
          </a:p>
        </p:txBody>
      </p:sp>
    </p:spTree>
    <p:extLst>
      <p:ext uri="{BB962C8B-B14F-4D97-AF65-F5344CB8AC3E}">
        <p14:creationId xmlns:p14="http://schemas.microsoft.com/office/powerpoint/2010/main" val="387383268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143</a:t>
            </a:fld>
            <a:endParaRPr lang="zh-CN" altLang="en-US"/>
          </a:p>
        </p:txBody>
      </p:sp>
    </p:spTree>
    <p:extLst>
      <p:ext uri="{BB962C8B-B14F-4D97-AF65-F5344CB8AC3E}">
        <p14:creationId xmlns:p14="http://schemas.microsoft.com/office/powerpoint/2010/main" val="231544428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144</a:t>
            </a:fld>
            <a:endParaRPr lang="zh-CN" altLang="en-US"/>
          </a:p>
        </p:txBody>
      </p:sp>
    </p:spTree>
    <p:extLst>
      <p:ext uri="{BB962C8B-B14F-4D97-AF65-F5344CB8AC3E}">
        <p14:creationId xmlns:p14="http://schemas.microsoft.com/office/powerpoint/2010/main" val="295651895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145</a:t>
            </a:fld>
            <a:endParaRPr lang="zh-CN" altLang="en-US"/>
          </a:p>
        </p:txBody>
      </p:sp>
    </p:spTree>
    <p:extLst>
      <p:ext uri="{BB962C8B-B14F-4D97-AF65-F5344CB8AC3E}">
        <p14:creationId xmlns:p14="http://schemas.microsoft.com/office/powerpoint/2010/main" val="3256166367"/>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146</a:t>
            </a:fld>
            <a:endParaRPr lang="zh-CN" altLang="en-US"/>
          </a:p>
        </p:txBody>
      </p:sp>
    </p:spTree>
    <p:extLst>
      <p:ext uri="{BB962C8B-B14F-4D97-AF65-F5344CB8AC3E}">
        <p14:creationId xmlns:p14="http://schemas.microsoft.com/office/powerpoint/2010/main" val="405077662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147</a:t>
            </a:fld>
            <a:endParaRPr lang="zh-CN" altLang="en-US"/>
          </a:p>
        </p:txBody>
      </p:sp>
    </p:spTree>
    <p:extLst>
      <p:ext uri="{BB962C8B-B14F-4D97-AF65-F5344CB8AC3E}">
        <p14:creationId xmlns:p14="http://schemas.microsoft.com/office/powerpoint/2010/main" val="304264294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148</a:t>
            </a:fld>
            <a:endParaRPr lang="zh-CN" altLang="en-US"/>
          </a:p>
        </p:txBody>
      </p:sp>
    </p:spTree>
    <p:extLst>
      <p:ext uri="{BB962C8B-B14F-4D97-AF65-F5344CB8AC3E}">
        <p14:creationId xmlns:p14="http://schemas.microsoft.com/office/powerpoint/2010/main" val="3137165882"/>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149</a:t>
            </a:fld>
            <a:endParaRPr lang="zh-CN" altLang="en-US"/>
          </a:p>
        </p:txBody>
      </p:sp>
    </p:spTree>
    <p:extLst>
      <p:ext uri="{BB962C8B-B14F-4D97-AF65-F5344CB8AC3E}">
        <p14:creationId xmlns:p14="http://schemas.microsoft.com/office/powerpoint/2010/main" val="792412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15</a:t>
            </a:fld>
            <a:endParaRPr lang="zh-CN" altLang="en-US"/>
          </a:p>
        </p:txBody>
      </p:sp>
    </p:spTree>
    <p:extLst>
      <p:ext uri="{BB962C8B-B14F-4D97-AF65-F5344CB8AC3E}">
        <p14:creationId xmlns:p14="http://schemas.microsoft.com/office/powerpoint/2010/main" val="3055745822"/>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150</a:t>
            </a:fld>
            <a:endParaRPr lang="zh-CN" altLang="en-US"/>
          </a:p>
        </p:txBody>
      </p:sp>
    </p:spTree>
    <p:extLst>
      <p:ext uri="{BB962C8B-B14F-4D97-AF65-F5344CB8AC3E}">
        <p14:creationId xmlns:p14="http://schemas.microsoft.com/office/powerpoint/2010/main" val="2892196922"/>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151</a:t>
            </a:fld>
            <a:endParaRPr lang="zh-CN" altLang="en-US"/>
          </a:p>
        </p:txBody>
      </p:sp>
    </p:spTree>
    <p:extLst>
      <p:ext uri="{BB962C8B-B14F-4D97-AF65-F5344CB8AC3E}">
        <p14:creationId xmlns:p14="http://schemas.microsoft.com/office/powerpoint/2010/main" val="2294271890"/>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152</a:t>
            </a:fld>
            <a:endParaRPr lang="zh-CN" altLang="en-US"/>
          </a:p>
        </p:txBody>
      </p:sp>
    </p:spTree>
    <p:extLst>
      <p:ext uri="{BB962C8B-B14F-4D97-AF65-F5344CB8AC3E}">
        <p14:creationId xmlns:p14="http://schemas.microsoft.com/office/powerpoint/2010/main" val="929505325"/>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153</a:t>
            </a:fld>
            <a:endParaRPr lang="zh-CN" altLang="en-US"/>
          </a:p>
        </p:txBody>
      </p:sp>
    </p:spTree>
    <p:extLst>
      <p:ext uri="{BB962C8B-B14F-4D97-AF65-F5344CB8AC3E}">
        <p14:creationId xmlns:p14="http://schemas.microsoft.com/office/powerpoint/2010/main" val="101554976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154</a:t>
            </a:fld>
            <a:endParaRPr lang="zh-CN" altLang="en-US"/>
          </a:p>
        </p:txBody>
      </p:sp>
    </p:spTree>
    <p:extLst>
      <p:ext uri="{BB962C8B-B14F-4D97-AF65-F5344CB8AC3E}">
        <p14:creationId xmlns:p14="http://schemas.microsoft.com/office/powerpoint/2010/main" val="3503806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16</a:t>
            </a:fld>
            <a:endParaRPr lang="zh-CN" altLang="en-US"/>
          </a:p>
        </p:txBody>
      </p:sp>
    </p:spTree>
    <p:extLst>
      <p:ext uri="{BB962C8B-B14F-4D97-AF65-F5344CB8AC3E}">
        <p14:creationId xmlns:p14="http://schemas.microsoft.com/office/powerpoint/2010/main" val="4238006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17</a:t>
            </a:fld>
            <a:endParaRPr lang="zh-CN" altLang="en-US"/>
          </a:p>
        </p:txBody>
      </p:sp>
    </p:spTree>
    <p:extLst>
      <p:ext uri="{BB962C8B-B14F-4D97-AF65-F5344CB8AC3E}">
        <p14:creationId xmlns:p14="http://schemas.microsoft.com/office/powerpoint/2010/main" val="3884370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18</a:t>
            </a:fld>
            <a:endParaRPr lang="zh-CN" altLang="en-US"/>
          </a:p>
        </p:txBody>
      </p:sp>
    </p:spTree>
    <p:extLst>
      <p:ext uri="{BB962C8B-B14F-4D97-AF65-F5344CB8AC3E}">
        <p14:creationId xmlns:p14="http://schemas.microsoft.com/office/powerpoint/2010/main" val="1586971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19</a:t>
            </a:fld>
            <a:endParaRPr lang="zh-CN" altLang="en-US"/>
          </a:p>
        </p:txBody>
      </p:sp>
    </p:spTree>
    <p:extLst>
      <p:ext uri="{BB962C8B-B14F-4D97-AF65-F5344CB8AC3E}">
        <p14:creationId xmlns:p14="http://schemas.microsoft.com/office/powerpoint/2010/main" val="3634343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2</a:t>
            </a:fld>
            <a:endParaRPr lang="zh-CN" altLang="en-US"/>
          </a:p>
        </p:txBody>
      </p:sp>
    </p:spTree>
    <p:extLst>
      <p:ext uri="{BB962C8B-B14F-4D97-AF65-F5344CB8AC3E}">
        <p14:creationId xmlns:p14="http://schemas.microsoft.com/office/powerpoint/2010/main" val="2114238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20</a:t>
            </a:fld>
            <a:endParaRPr lang="zh-CN" altLang="en-US"/>
          </a:p>
        </p:txBody>
      </p:sp>
    </p:spTree>
    <p:extLst>
      <p:ext uri="{BB962C8B-B14F-4D97-AF65-F5344CB8AC3E}">
        <p14:creationId xmlns:p14="http://schemas.microsoft.com/office/powerpoint/2010/main" val="1329896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21</a:t>
            </a:fld>
            <a:endParaRPr lang="zh-CN" altLang="en-US"/>
          </a:p>
        </p:txBody>
      </p:sp>
    </p:spTree>
    <p:extLst>
      <p:ext uri="{BB962C8B-B14F-4D97-AF65-F5344CB8AC3E}">
        <p14:creationId xmlns:p14="http://schemas.microsoft.com/office/powerpoint/2010/main" val="769667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5D0C05-D1F4-4D23-BDF0-C1C9ABA03E33}" type="slidenum">
              <a:rPr lang="zh-CN" altLang="en-US" smtClean="0"/>
              <a:pPr/>
              <a:t>22</a:t>
            </a:fld>
            <a:endParaRPr lang="zh-CN" altLang="en-US"/>
          </a:p>
        </p:txBody>
      </p:sp>
    </p:spTree>
    <p:extLst>
      <p:ext uri="{BB962C8B-B14F-4D97-AF65-F5344CB8AC3E}">
        <p14:creationId xmlns:p14="http://schemas.microsoft.com/office/powerpoint/2010/main" val="4103758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23</a:t>
            </a:fld>
            <a:endParaRPr lang="zh-CN" altLang="en-US"/>
          </a:p>
        </p:txBody>
      </p:sp>
    </p:spTree>
    <p:extLst>
      <p:ext uri="{BB962C8B-B14F-4D97-AF65-F5344CB8AC3E}">
        <p14:creationId xmlns:p14="http://schemas.microsoft.com/office/powerpoint/2010/main" val="562639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24</a:t>
            </a:fld>
            <a:endParaRPr lang="zh-CN" altLang="en-US"/>
          </a:p>
        </p:txBody>
      </p:sp>
    </p:spTree>
    <p:extLst>
      <p:ext uri="{BB962C8B-B14F-4D97-AF65-F5344CB8AC3E}">
        <p14:creationId xmlns:p14="http://schemas.microsoft.com/office/powerpoint/2010/main" val="680054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25</a:t>
            </a:fld>
            <a:endParaRPr lang="zh-CN" altLang="en-US"/>
          </a:p>
        </p:txBody>
      </p:sp>
    </p:spTree>
    <p:extLst>
      <p:ext uri="{BB962C8B-B14F-4D97-AF65-F5344CB8AC3E}">
        <p14:creationId xmlns:p14="http://schemas.microsoft.com/office/powerpoint/2010/main" val="3324106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26</a:t>
            </a:fld>
            <a:endParaRPr lang="zh-CN" altLang="en-US"/>
          </a:p>
        </p:txBody>
      </p:sp>
    </p:spTree>
    <p:extLst>
      <p:ext uri="{BB962C8B-B14F-4D97-AF65-F5344CB8AC3E}">
        <p14:creationId xmlns:p14="http://schemas.microsoft.com/office/powerpoint/2010/main" val="1802582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27</a:t>
            </a:fld>
            <a:endParaRPr lang="zh-CN" altLang="en-US"/>
          </a:p>
        </p:txBody>
      </p:sp>
    </p:spTree>
    <p:extLst>
      <p:ext uri="{BB962C8B-B14F-4D97-AF65-F5344CB8AC3E}">
        <p14:creationId xmlns:p14="http://schemas.microsoft.com/office/powerpoint/2010/main" val="2110398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28</a:t>
            </a:fld>
            <a:endParaRPr lang="zh-CN" altLang="en-US"/>
          </a:p>
        </p:txBody>
      </p:sp>
    </p:spTree>
    <p:extLst>
      <p:ext uri="{BB962C8B-B14F-4D97-AF65-F5344CB8AC3E}">
        <p14:creationId xmlns:p14="http://schemas.microsoft.com/office/powerpoint/2010/main" val="807533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29</a:t>
            </a:fld>
            <a:endParaRPr lang="zh-CN" altLang="en-US"/>
          </a:p>
        </p:txBody>
      </p:sp>
    </p:spTree>
    <p:extLst>
      <p:ext uri="{BB962C8B-B14F-4D97-AF65-F5344CB8AC3E}">
        <p14:creationId xmlns:p14="http://schemas.microsoft.com/office/powerpoint/2010/main" val="1962231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5D0C05-D1F4-4D23-BDF0-C1C9ABA03E33}" type="slidenum">
              <a:rPr lang="zh-CN" altLang="en-US" smtClean="0"/>
              <a:pPr/>
              <a:t>3</a:t>
            </a:fld>
            <a:endParaRPr lang="zh-CN" altLang="en-US"/>
          </a:p>
        </p:txBody>
      </p:sp>
    </p:spTree>
    <p:extLst>
      <p:ext uri="{BB962C8B-B14F-4D97-AF65-F5344CB8AC3E}">
        <p14:creationId xmlns:p14="http://schemas.microsoft.com/office/powerpoint/2010/main" val="5561047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30</a:t>
            </a:fld>
            <a:endParaRPr lang="zh-CN" altLang="en-US"/>
          </a:p>
        </p:txBody>
      </p:sp>
    </p:spTree>
    <p:extLst>
      <p:ext uri="{BB962C8B-B14F-4D97-AF65-F5344CB8AC3E}">
        <p14:creationId xmlns:p14="http://schemas.microsoft.com/office/powerpoint/2010/main" val="7655432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31</a:t>
            </a:fld>
            <a:endParaRPr lang="zh-CN" altLang="en-US"/>
          </a:p>
        </p:txBody>
      </p:sp>
    </p:spTree>
    <p:extLst>
      <p:ext uri="{BB962C8B-B14F-4D97-AF65-F5344CB8AC3E}">
        <p14:creationId xmlns:p14="http://schemas.microsoft.com/office/powerpoint/2010/main" val="33756969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32</a:t>
            </a:fld>
            <a:endParaRPr lang="zh-CN" altLang="en-US"/>
          </a:p>
        </p:txBody>
      </p:sp>
    </p:spTree>
    <p:extLst>
      <p:ext uri="{BB962C8B-B14F-4D97-AF65-F5344CB8AC3E}">
        <p14:creationId xmlns:p14="http://schemas.microsoft.com/office/powerpoint/2010/main" val="18201457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33</a:t>
            </a:fld>
            <a:endParaRPr lang="zh-CN" altLang="en-US"/>
          </a:p>
        </p:txBody>
      </p:sp>
    </p:spTree>
    <p:extLst>
      <p:ext uri="{BB962C8B-B14F-4D97-AF65-F5344CB8AC3E}">
        <p14:creationId xmlns:p14="http://schemas.microsoft.com/office/powerpoint/2010/main" val="17757426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34</a:t>
            </a:fld>
            <a:endParaRPr lang="zh-CN" altLang="en-US"/>
          </a:p>
        </p:txBody>
      </p:sp>
    </p:spTree>
    <p:extLst>
      <p:ext uri="{BB962C8B-B14F-4D97-AF65-F5344CB8AC3E}">
        <p14:creationId xmlns:p14="http://schemas.microsoft.com/office/powerpoint/2010/main" val="36603277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35</a:t>
            </a:fld>
            <a:endParaRPr lang="zh-CN" altLang="en-US"/>
          </a:p>
        </p:txBody>
      </p:sp>
    </p:spTree>
    <p:extLst>
      <p:ext uri="{BB962C8B-B14F-4D97-AF65-F5344CB8AC3E}">
        <p14:creationId xmlns:p14="http://schemas.microsoft.com/office/powerpoint/2010/main" val="12028732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36</a:t>
            </a:fld>
            <a:endParaRPr lang="zh-CN" altLang="en-US"/>
          </a:p>
        </p:txBody>
      </p:sp>
    </p:spTree>
    <p:extLst>
      <p:ext uri="{BB962C8B-B14F-4D97-AF65-F5344CB8AC3E}">
        <p14:creationId xmlns:p14="http://schemas.microsoft.com/office/powerpoint/2010/main" val="2636347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37</a:t>
            </a:fld>
            <a:endParaRPr lang="zh-CN" altLang="en-US"/>
          </a:p>
        </p:txBody>
      </p:sp>
    </p:spTree>
    <p:extLst>
      <p:ext uri="{BB962C8B-B14F-4D97-AF65-F5344CB8AC3E}">
        <p14:creationId xmlns:p14="http://schemas.microsoft.com/office/powerpoint/2010/main" val="31044974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38</a:t>
            </a:fld>
            <a:endParaRPr lang="zh-CN" altLang="en-US"/>
          </a:p>
        </p:txBody>
      </p:sp>
    </p:spTree>
    <p:extLst>
      <p:ext uri="{BB962C8B-B14F-4D97-AF65-F5344CB8AC3E}">
        <p14:creationId xmlns:p14="http://schemas.microsoft.com/office/powerpoint/2010/main" val="2553274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39</a:t>
            </a:fld>
            <a:endParaRPr lang="zh-CN" altLang="en-US"/>
          </a:p>
        </p:txBody>
      </p:sp>
    </p:spTree>
    <p:extLst>
      <p:ext uri="{BB962C8B-B14F-4D97-AF65-F5344CB8AC3E}">
        <p14:creationId xmlns:p14="http://schemas.microsoft.com/office/powerpoint/2010/main" val="1519636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4</a:t>
            </a:fld>
            <a:endParaRPr lang="zh-CN" altLang="en-US"/>
          </a:p>
        </p:txBody>
      </p:sp>
    </p:spTree>
    <p:extLst>
      <p:ext uri="{BB962C8B-B14F-4D97-AF65-F5344CB8AC3E}">
        <p14:creationId xmlns:p14="http://schemas.microsoft.com/office/powerpoint/2010/main" val="15629194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40</a:t>
            </a:fld>
            <a:endParaRPr lang="zh-CN" altLang="en-US"/>
          </a:p>
        </p:txBody>
      </p:sp>
    </p:spTree>
    <p:extLst>
      <p:ext uri="{BB962C8B-B14F-4D97-AF65-F5344CB8AC3E}">
        <p14:creationId xmlns:p14="http://schemas.microsoft.com/office/powerpoint/2010/main" val="24815054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41</a:t>
            </a:fld>
            <a:endParaRPr lang="zh-CN" altLang="en-US"/>
          </a:p>
        </p:txBody>
      </p:sp>
    </p:spTree>
    <p:extLst>
      <p:ext uri="{BB962C8B-B14F-4D97-AF65-F5344CB8AC3E}">
        <p14:creationId xmlns:p14="http://schemas.microsoft.com/office/powerpoint/2010/main" val="16055229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42</a:t>
            </a:fld>
            <a:endParaRPr lang="zh-CN" altLang="en-US"/>
          </a:p>
        </p:txBody>
      </p:sp>
    </p:spTree>
    <p:extLst>
      <p:ext uri="{BB962C8B-B14F-4D97-AF65-F5344CB8AC3E}">
        <p14:creationId xmlns:p14="http://schemas.microsoft.com/office/powerpoint/2010/main" val="39226566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43</a:t>
            </a:fld>
            <a:endParaRPr lang="zh-CN" altLang="en-US"/>
          </a:p>
        </p:txBody>
      </p:sp>
    </p:spTree>
    <p:extLst>
      <p:ext uri="{BB962C8B-B14F-4D97-AF65-F5344CB8AC3E}">
        <p14:creationId xmlns:p14="http://schemas.microsoft.com/office/powerpoint/2010/main" val="27209389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44</a:t>
            </a:fld>
            <a:endParaRPr lang="zh-CN" altLang="en-US"/>
          </a:p>
        </p:txBody>
      </p:sp>
    </p:spTree>
    <p:extLst>
      <p:ext uri="{BB962C8B-B14F-4D97-AF65-F5344CB8AC3E}">
        <p14:creationId xmlns:p14="http://schemas.microsoft.com/office/powerpoint/2010/main" val="16398150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45</a:t>
            </a:fld>
            <a:endParaRPr lang="zh-CN" altLang="en-US"/>
          </a:p>
        </p:txBody>
      </p:sp>
    </p:spTree>
    <p:extLst>
      <p:ext uri="{BB962C8B-B14F-4D97-AF65-F5344CB8AC3E}">
        <p14:creationId xmlns:p14="http://schemas.microsoft.com/office/powerpoint/2010/main" val="20309177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46</a:t>
            </a:fld>
            <a:endParaRPr lang="zh-CN" altLang="en-US"/>
          </a:p>
        </p:txBody>
      </p:sp>
    </p:spTree>
    <p:extLst>
      <p:ext uri="{BB962C8B-B14F-4D97-AF65-F5344CB8AC3E}">
        <p14:creationId xmlns:p14="http://schemas.microsoft.com/office/powerpoint/2010/main" val="3543937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47</a:t>
            </a:fld>
            <a:endParaRPr lang="zh-CN" altLang="en-US"/>
          </a:p>
        </p:txBody>
      </p:sp>
    </p:spTree>
    <p:extLst>
      <p:ext uri="{BB962C8B-B14F-4D97-AF65-F5344CB8AC3E}">
        <p14:creationId xmlns:p14="http://schemas.microsoft.com/office/powerpoint/2010/main" val="16530447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48</a:t>
            </a:fld>
            <a:endParaRPr lang="zh-CN" altLang="en-US"/>
          </a:p>
        </p:txBody>
      </p:sp>
    </p:spTree>
    <p:extLst>
      <p:ext uri="{BB962C8B-B14F-4D97-AF65-F5344CB8AC3E}">
        <p14:creationId xmlns:p14="http://schemas.microsoft.com/office/powerpoint/2010/main" val="33685943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49</a:t>
            </a:fld>
            <a:endParaRPr lang="zh-CN" altLang="en-US"/>
          </a:p>
        </p:txBody>
      </p:sp>
    </p:spTree>
    <p:extLst>
      <p:ext uri="{BB962C8B-B14F-4D97-AF65-F5344CB8AC3E}">
        <p14:creationId xmlns:p14="http://schemas.microsoft.com/office/powerpoint/2010/main" val="3270739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5</a:t>
            </a:fld>
            <a:endParaRPr lang="zh-CN" altLang="en-US"/>
          </a:p>
        </p:txBody>
      </p:sp>
    </p:spTree>
    <p:extLst>
      <p:ext uri="{BB962C8B-B14F-4D97-AF65-F5344CB8AC3E}">
        <p14:creationId xmlns:p14="http://schemas.microsoft.com/office/powerpoint/2010/main" val="34312925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50</a:t>
            </a:fld>
            <a:endParaRPr lang="zh-CN" altLang="en-US"/>
          </a:p>
        </p:txBody>
      </p:sp>
    </p:spTree>
    <p:extLst>
      <p:ext uri="{BB962C8B-B14F-4D97-AF65-F5344CB8AC3E}">
        <p14:creationId xmlns:p14="http://schemas.microsoft.com/office/powerpoint/2010/main" val="11556766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51</a:t>
            </a:fld>
            <a:endParaRPr lang="zh-CN" altLang="en-US"/>
          </a:p>
        </p:txBody>
      </p:sp>
    </p:spTree>
    <p:extLst>
      <p:ext uri="{BB962C8B-B14F-4D97-AF65-F5344CB8AC3E}">
        <p14:creationId xmlns:p14="http://schemas.microsoft.com/office/powerpoint/2010/main" val="9512482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52</a:t>
            </a:fld>
            <a:endParaRPr lang="zh-CN" altLang="en-US"/>
          </a:p>
        </p:txBody>
      </p:sp>
    </p:spTree>
    <p:extLst>
      <p:ext uri="{BB962C8B-B14F-4D97-AF65-F5344CB8AC3E}">
        <p14:creationId xmlns:p14="http://schemas.microsoft.com/office/powerpoint/2010/main" val="38866705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53</a:t>
            </a:fld>
            <a:endParaRPr lang="zh-CN" altLang="en-US"/>
          </a:p>
        </p:txBody>
      </p:sp>
    </p:spTree>
    <p:extLst>
      <p:ext uri="{BB962C8B-B14F-4D97-AF65-F5344CB8AC3E}">
        <p14:creationId xmlns:p14="http://schemas.microsoft.com/office/powerpoint/2010/main" val="41130278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54</a:t>
            </a:fld>
            <a:endParaRPr lang="zh-CN" altLang="en-US"/>
          </a:p>
        </p:txBody>
      </p:sp>
    </p:spTree>
    <p:extLst>
      <p:ext uri="{BB962C8B-B14F-4D97-AF65-F5344CB8AC3E}">
        <p14:creationId xmlns:p14="http://schemas.microsoft.com/office/powerpoint/2010/main" val="675294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55</a:t>
            </a:fld>
            <a:endParaRPr lang="zh-CN" altLang="en-US"/>
          </a:p>
        </p:txBody>
      </p:sp>
    </p:spTree>
    <p:extLst>
      <p:ext uri="{BB962C8B-B14F-4D97-AF65-F5344CB8AC3E}">
        <p14:creationId xmlns:p14="http://schemas.microsoft.com/office/powerpoint/2010/main" val="25073608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56</a:t>
            </a:fld>
            <a:endParaRPr lang="zh-CN" altLang="en-US"/>
          </a:p>
        </p:txBody>
      </p:sp>
    </p:spTree>
    <p:extLst>
      <p:ext uri="{BB962C8B-B14F-4D97-AF65-F5344CB8AC3E}">
        <p14:creationId xmlns:p14="http://schemas.microsoft.com/office/powerpoint/2010/main" val="38411427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57</a:t>
            </a:fld>
            <a:endParaRPr lang="zh-CN" altLang="en-US"/>
          </a:p>
        </p:txBody>
      </p:sp>
    </p:spTree>
    <p:extLst>
      <p:ext uri="{BB962C8B-B14F-4D97-AF65-F5344CB8AC3E}">
        <p14:creationId xmlns:p14="http://schemas.microsoft.com/office/powerpoint/2010/main" val="35955717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58</a:t>
            </a:fld>
            <a:endParaRPr lang="zh-CN" altLang="en-US"/>
          </a:p>
        </p:txBody>
      </p:sp>
    </p:spTree>
    <p:extLst>
      <p:ext uri="{BB962C8B-B14F-4D97-AF65-F5344CB8AC3E}">
        <p14:creationId xmlns:p14="http://schemas.microsoft.com/office/powerpoint/2010/main" val="730065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59</a:t>
            </a:fld>
            <a:endParaRPr lang="zh-CN" altLang="en-US"/>
          </a:p>
        </p:txBody>
      </p:sp>
    </p:spTree>
    <p:extLst>
      <p:ext uri="{BB962C8B-B14F-4D97-AF65-F5344CB8AC3E}">
        <p14:creationId xmlns:p14="http://schemas.microsoft.com/office/powerpoint/2010/main" val="441248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6</a:t>
            </a:fld>
            <a:endParaRPr lang="zh-CN" altLang="en-US"/>
          </a:p>
        </p:txBody>
      </p:sp>
    </p:spTree>
    <p:extLst>
      <p:ext uri="{BB962C8B-B14F-4D97-AF65-F5344CB8AC3E}">
        <p14:creationId xmlns:p14="http://schemas.microsoft.com/office/powerpoint/2010/main" val="19633936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5D0C05-D1F4-4D23-BDF0-C1C9ABA03E33}" type="slidenum">
              <a:rPr lang="zh-CN" altLang="en-US" smtClean="0"/>
              <a:pPr/>
              <a:t>60</a:t>
            </a:fld>
            <a:endParaRPr lang="zh-CN" altLang="en-US"/>
          </a:p>
        </p:txBody>
      </p:sp>
    </p:spTree>
    <p:extLst>
      <p:ext uri="{BB962C8B-B14F-4D97-AF65-F5344CB8AC3E}">
        <p14:creationId xmlns:p14="http://schemas.microsoft.com/office/powerpoint/2010/main" val="6604268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61</a:t>
            </a:fld>
            <a:endParaRPr lang="zh-CN" altLang="en-US"/>
          </a:p>
        </p:txBody>
      </p:sp>
    </p:spTree>
    <p:extLst>
      <p:ext uri="{BB962C8B-B14F-4D97-AF65-F5344CB8AC3E}">
        <p14:creationId xmlns:p14="http://schemas.microsoft.com/office/powerpoint/2010/main" val="42823027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62</a:t>
            </a:fld>
            <a:endParaRPr lang="zh-CN" altLang="en-US"/>
          </a:p>
        </p:txBody>
      </p:sp>
    </p:spTree>
    <p:extLst>
      <p:ext uri="{BB962C8B-B14F-4D97-AF65-F5344CB8AC3E}">
        <p14:creationId xmlns:p14="http://schemas.microsoft.com/office/powerpoint/2010/main" val="13273759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63</a:t>
            </a:fld>
            <a:endParaRPr lang="zh-CN" altLang="en-US"/>
          </a:p>
        </p:txBody>
      </p:sp>
    </p:spTree>
    <p:extLst>
      <p:ext uri="{BB962C8B-B14F-4D97-AF65-F5344CB8AC3E}">
        <p14:creationId xmlns:p14="http://schemas.microsoft.com/office/powerpoint/2010/main" val="20016773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64</a:t>
            </a:fld>
            <a:endParaRPr lang="zh-CN" altLang="en-US"/>
          </a:p>
        </p:txBody>
      </p:sp>
    </p:spTree>
    <p:extLst>
      <p:ext uri="{BB962C8B-B14F-4D97-AF65-F5344CB8AC3E}">
        <p14:creationId xmlns:p14="http://schemas.microsoft.com/office/powerpoint/2010/main" val="37217219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65</a:t>
            </a:fld>
            <a:endParaRPr lang="zh-CN" altLang="en-US"/>
          </a:p>
        </p:txBody>
      </p:sp>
    </p:spTree>
    <p:extLst>
      <p:ext uri="{BB962C8B-B14F-4D97-AF65-F5344CB8AC3E}">
        <p14:creationId xmlns:p14="http://schemas.microsoft.com/office/powerpoint/2010/main" val="6049539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66</a:t>
            </a:fld>
            <a:endParaRPr lang="zh-CN" altLang="en-US"/>
          </a:p>
        </p:txBody>
      </p:sp>
    </p:spTree>
    <p:extLst>
      <p:ext uri="{BB962C8B-B14F-4D97-AF65-F5344CB8AC3E}">
        <p14:creationId xmlns:p14="http://schemas.microsoft.com/office/powerpoint/2010/main" val="17041699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67</a:t>
            </a:fld>
            <a:endParaRPr lang="zh-CN" altLang="en-US"/>
          </a:p>
        </p:txBody>
      </p:sp>
    </p:spTree>
    <p:extLst>
      <p:ext uri="{BB962C8B-B14F-4D97-AF65-F5344CB8AC3E}">
        <p14:creationId xmlns:p14="http://schemas.microsoft.com/office/powerpoint/2010/main" val="25256087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68</a:t>
            </a:fld>
            <a:endParaRPr lang="zh-CN" altLang="en-US"/>
          </a:p>
        </p:txBody>
      </p:sp>
    </p:spTree>
    <p:extLst>
      <p:ext uri="{BB962C8B-B14F-4D97-AF65-F5344CB8AC3E}">
        <p14:creationId xmlns:p14="http://schemas.microsoft.com/office/powerpoint/2010/main" val="2036084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69</a:t>
            </a:fld>
            <a:endParaRPr lang="zh-CN" altLang="en-US"/>
          </a:p>
        </p:txBody>
      </p:sp>
    </p:spTree>
    <p:extLst>
      <p:ext uri="{BB962C8B-B14F-4D97-AF65-F5344CB8AC3E}">
        <p14:creationId xmlns:p14="http://schemas.microsoft.com/office/powerpoint/2010/main" val="3968797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7</a:t>
            </a:fld>
            <a:endParaRPr lang="zh-CN" altLang="en-US"/>
          </a:p>
        </p:txBody>
      </p:sp>
    </p:spTree>
    <p:extLst>
      <p:ext uri="{BB962C8B-B14F-4D97-AF65-F5344CB8AC3E}">
        <p14:creationId xmlns:p14="http://schemas.microsoft.com/office/powerpoint/2010/main" val="130727301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70</a:t>
            </a:fld>
            <a:endParaRPr lang="zh-CN" altLang="en-US"/>
          </a:p>
        </p:txBody>
      </p:sp>
    </p:spTree>
    <p:extLst>
      <p:ext uri="{BB962C8B-B14F-4D97-AF65-F5344CB8AC3E}">
        <p14:creationId xmlns:p14="http://schemas.microsoft.com/office/powerpoint/2010/main" val="37367569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71</a:t>
            </a:fld>
            <a:endParaRPr lang="zh-CN" altLang="en-US"/>
          </a:p>
        </p:txBody>
      </p:sp>
    </p:spTree>
    <p:extLst>
      <p:ext uri="{BB962C8B-B14F-4D97-AF65-F5344CB8AC3E}">
        <p14:creationId xmlns:p14="http://schemas.microsoft.com/office/powerpoint/2010/main" val="2019256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72</a:t>
            </a:fld>
            <a:endParaRPr lang="zh-CN" altLang="en-US"/>
          </a:p>
        </p:txBody>
      </p:sp>
    </p:spTree>
    <p:extLst>
      <p:ext uri="{BB962C8B-B14F-4D97-AF65-F5344CB8AC3E}">
        <p14:creationId xmlns:p14="http://schemas.microsoft.com/office/powerpoint/2010/main" val="110997067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73</a:t>
            </a:fld>
            <a:endParaRPr lang="zh-CN" altLang="en-US"/>
          </a:p>
        </p:txBody>
      </p:sp>
    </p:spTree>
    <p:extLst>
      <p:ext uri="{BB962C8B-B14F-4D97-AF65-F5344CB8AC3E}">
        <p14:creationId xmlns:p14="http://schemas.microsoft.com/office/powerpoint/2010/main" val="263170466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74</a:t>
            </a:fld>
            <a:endParaRPr lang="zh-CN" altLang="en-US"/>
          </a:p>
        </p:txBody>
      </p:sp>
    </p:spTree>
    <p:extLst>
      <p:ext uri="{BB962C8B-B14F-4D97-AF65-F5344CB8AC3E}">
        <p14:creationId xmlns:p14="http://schemas.microsoft.com/office/powerpoint/2010/main" val="3808920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75</a:t>
            </a:fld>
            <a:endParaRPr lang="zh-CN" altLang="en-US"/>
          </a:p>
        </p:txBody>
      </p:sp>
    </p:spTree>
    <p:extLst>
      <p:ext uri="{BB962C8B-B14F-4D97-AF65-F5344CB8AC3E}">
        <p14:creationId xmlns:p14="http://schemas.microsoft.com/office/powerpoint/2010/main" val="213064358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76</a:t>
            </a:fld>
            <a:endParaRPr lang="zh-CN" altLang="en-US"/>
          </a:p>
        </p:txBody>
      </p:sp>
    </p:spTree>
    <p:extLst>
      <p:ext uri="{BB962C8B-B14F-4D97-AF65-F5344CB8AC3E}">
        <p14:creationId xmlns:p14="http://schemas.microsoft.com/office/powerpoint/2010/main" val="416092019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77</a:t>
            </a:fld>
            <a:endParaRPr lang="zh-CN" altLang="en-US"/>
          </a:p>
        </p:txBody>
      </p:sp>
    </p:spTree>
    <p:extLst>
      <p:ext uri="{BB962C8B-B14F-4D97-AF65-F5344CB8AC3E}">
        <p14:creationId xmlns:p14="http://schemas.microsoft.com/office/powerpoint/2010/main" val="122059239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78</a:t>
            </a:fld>
            <a:endParaRPr lang="zh-CN" altLang="en-US"/>
          </a:p>
        </p:txBody>
      </p:sp>
    </p:spTree>
    <p:extLst>
      <p:ext uri="{BB962C8B-B14F-4D97-AF65-F5344CB8AC3E}">
        <p14:creationId xmlns:p14="http://schemas.microsoft.com/office/powerpoint/2010/main" val="4694300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79</a:t>
            </a:fld>
            <a:endParaRPr lang="zh-CN" altLang="en-US"/>
          </a:p>
        </p:txBody>
      </p:sp>
    </p:spTree>
    <p:extLst>
      <p:ext uri="{BB962C8B-B14F-4D97-AF65-F5344CB8AC3E}">
        <p14:creationId xmlns:p14="http://schemas.microsoft.com/office/powerpoint/2010/main" val="2562080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8</a:t>
            </a:fld>
            <a:endParaRPr lang="zh-CN" altLang="en-US"/>
          </a:p>
        </p:txBody>
      </p:sp>
    </p:spTree>
    <p:extLst>
      <p:ext uri="{BB962C8B-B14F-4D97-AF65-F5344CB8AC3E}">
        <p14:creationId xmlns:p14="http://schemas.microsoft.com/office/powerpoint/2010/main" val="23994610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80</a:t>
            </a:fld>
            <a:endParaRPr lang="zh-CN" altLang="en-US"/>
          </a:p>
        </p:txBody>
      </p:sp>
    </p:spTree>
    <p:extLst>
      <p:ext uri="{BB962C8B-B14F-4D97-AF65-F5344CB8AC3E}">
        <p14:creationId xmlns:p14="http://schemas.microsoft.com/office/powerpoint/2010/main" val="7593040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81</a:t>
            </a:fld>
            <a:endParaRPr lang="zh-CN" altLang="en-US"/>
          </a:p>
        </p:txBody>
      </p:sp>
    </p:spTree>
    <p:extLst>
      <p:ext uri="{BB962C8B-B14F-4D97-AF65-F5344CB8AC3E}">
        <p14:creationId xmlns:p14="http://schemas.microsoft.com/office/powerpoint/2010/main" val="339194880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82</a:t>
            </a:fld>
            <a:endParaRPr lang="zh-CN" altLang="en-US"/>
          </a:p>
        </p:txBody>
      </p:sp>
    </p:spTree>
    <p:extLst>
      <p:ext uri="{BB962C8B-B14F-4D97-AF65-F5344CB8AC3E}">
        <p14:creationId xmlns:p14="http://schemas.microsoft.com/office/powerpoint/2010/main" val="341413990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83</a:t>
            </a:fld>
            <a:endParaRPr lang="zh-CN" altLang="en-US"/>
          </a:p>
        </p:txBody>
      </p:sp>
    </p:spTree>
    <p:extLst>
      <p:ext uri="{BB962C8B-B14F-4D97-AF65-F5344CB8AC3E}">
        <p14:creationId xmlns:p14="http://schemas.microsoft.com/office/powerpoint/2010/main" val="416514340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84</a:t>
            </a:fld>
            <a:endParaRPr lang="zh-CN" altLang="en-US"/>
          </a:p>
        </p:txBody>
      </p:sp>
    </p:spTree>
    <p:extLst>
      <p:ext uri="{BB962C8B-B14F-4D97-AF65-F5344CB8AC3E}">
        <p14:creationId xmlns:p14="http://schemas.microsoft.com/office/powerpoint/2010/main" val="243506297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85</a:t>
            </a:fld>
            <a:endParaRPr lang="zh-CN" altLang="en-US"/>
          </a:p>
        </p:txBody>
      </p:sp>
    </p:spTree>
    <p:extLst>
      <p:ext uri="{BB962C8B-B14F-4D97-AF65-F5344CB8AC3E}">
        <p14:creationId xmlns:p14="http://schemas.microsoft.com/office/powerpoint/2010/main" val="179122812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86</a:t>
            </a:fld>
            <a:endParaRPr lang="zh-CN" altLang="en-US"/>
          </a:p>
        </p:txBody>
      </p:sp>
    </p:spTree>
    <p:extLst>
      <p:ext uri="{BB962C8B-B14F-4D97-AF65-F5344CB8AC3E}">
        <p14:creationId xmlns:p14="http://schemas.microsoft.com/office/powerpoint/2010/main" val="51449131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87</a:t>
            </a:fld>
            <a:endParaRPr lang="zh-CN" altLang="en-US"/>
          </a:p>
        </p:txBody>
      </p:sp>
    </p:spTree>
    <p:extLst>
      <p:ext uri="{BB962C8B-B14F-4D97-AF65-F5344CB8AC3E}">
        <p14:creationId xmlns:p14="http://schemas.microsoft.com/office/powerpoint/2010/main" val="65644412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88</a:t>
            </a:fld>
            <a:endParaRPr lang="zh-CN" altLang="en-US"/>
          </a:p>
        </p:txBody>
      </p:sp>
    </p:spTree>
    <p:extLst>
      <p:ext uri="{BB962C8B-B14F-4D97-AF65-F5344CB8AC3E}">
        <p14:creationId xmlns:p14="http://schemas.microsoft.com/office/powerpoint/2010/main" val="316427646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89</a:t>
            </a:fld>
            <a:endParaRPr lang="zh-CN" altLang="en-US"/>
          </a:p>
        </p:txBody>
      </p:sp>
    </p:spTree>
    <p:extLst>
      <p:ext uri="{BB962C8B-B14F-4D97-AF65-F5344CB8AC3E}">
        <p14:creationId xmlns:p14="http://schemas.microsoft.com/office/powerpoint/2010/main" val="3236860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9</a:t>
            </a:fld>
            <a:endParaRPr lang="zh-CN" altLang="en-US"/>
          </a:p>
        </p:txBody>
      </p:sp>
    </p:spTree>
    <p:extLst>
      <p:ext uri="{BB962C8B-B14F-4D97-AF65-F5344CB8AC3E}">
        <p14:creationId xmlns:p14="http://schemas.microsoft.com/office/powerpoint/2010/main" val="402190644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90</a:t>
            </a:fld>
            <a:endParaRPr lang="zh-CN" altLang="en-US"/>
          </a:p>
        </p:txBody>
      </p:sp>
    </p:spTree>
    <p:extLst>
      <p:ext uri="{BB962C8B-B14F-4D97-AF65-F5344CB8AC3E}">
        <p14:creationId xmlns:p14="http://schemas.microsoft.com/office/powerpoint/2010/main" val="356984416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91</a:t>
            </a:fld>
            <a:endParaRPr lang="zh-CN" altLang="en-US"/>
          </a:p>
        </p:txBody>
      </p:sp>
    </p:spTree>
    <p:extLst>
      <p:ext uri="{BB962C8B-B14F-4D97-AF65-F5344CB8AC3E}">
        <p14:creationId xmlns:p14="http://schemas.microsoft.com/office/powerpoint/2010/main" val="149840204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92</a:t>
            </a:fld>
            <a:endParaRPr lang="zh-CN" altLang="en-US"/>
          </a:p>
        </p:txBody>
      </p:sp>
    </p:spTree>
    <p:extLst>
      <p:ext uri="{BB962C8B-B14F-4D97-AF65-F5344CB8AC3E}">
        <p14:creationId xmlns:p14="http://schemas.microsoft.com/office/powerpoint/2010/main" val="186234455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93</a:t>
            </a:fld>
            <a:endParaRPr lang="zh-CN" altLang="en-US"/>
          </a:p>
        </p:txBody>
      </p:sp>
    </p:spTree>
    <p:extLst>
      <p:ext uri="{BB962C8B-B14F-4D97-AF65-F5344CB8AC3E}">
        <p14:creationId xmlns:p14="http://schemas.microsoft.com/office/powerpoint/2010/main" val="256678381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94</a:t>
            </a:fld>
            <a:endParaRPr lang="zh-CN" altLang="en-US"/>
          </a:p>
        </p:txBody>
      </p:sp>
    </p:spTree>
    <p:extLst>
      <p:ext uri="{BB962C8B-B14F-4D97-AF65-F5344CB8AC3E}">
        <p14:creationId xmlns:p14="http://schemas.microsoft.com/office/powerpoint/2010/main" val="351529991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95</a:t>
            </a:fld>
            <a:endParaRPr lang="zh-CN" altLang="en-US"/>
          </a:p>
        </p:txBody>
      </p:sp>
    </p:spTree>
    <p:extLst>
      <p:ext uri="{BB962C8B-B14F-4D97-AF65-F5344CB8AC3E}">
        <p14:creationId xmlns:p14="http://schemas.microsoft.com/office/powerpoint/2010/main" val="226243780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96</a:t>
            </a:fld>
            <a:endParaRPr lang="zh-CN" altLang="en-US"/>
          </a:p>
        </p:txBody>
      </p:sp>
    </p:spTree>
    <p:extLst>
      <p:ext uri="{BB962C8B-B14F-4D97-AF65-F5344CB8AC3E}">
        <p14:creationId xmlns:p14="http://schemas.microsoft.com/office/powerpoint/2010/main" val="225991278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97</a:t>
            </a:fld>
            <a:endParaRPr lang="zh-CN" altLang="en-US"/>
          </a:p>
        </p:txBody>
      </p:sp>
    </p:spTree>
    <p:extLst>
      <p:ext uri="{BB962C8B-B14F-4D97-AF65-F5344CB8AC3E}">
        <p14:creationId xmlns:p14="http://schemas.microsoft.com/office/powerpoint/2010/main" val="283448135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98</a:t>
            </a:fld>
            <a:endParaRPr lang="zh-CN" altLang="en-US"/>
          </a:p>
        </p:txBody>
      </p:sp>
    </p:spTree>
    <p:extLst>
      <p:ext uri="{BB962C8B-B14F-4D97-AF65-F5344CB8AC3E}">
        <p14:creationId xmlns:p14="http://schemas.microsoft.com/office/powerpoint/2010/main" val="251912413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99</a:t>
            </a:fld>
            <a:endParaRPr lang="zh-CN" altLang="en-US"/>
          </a:p>
        </p:txBody>
      </p:sp>
    </p:spTree>
    <p:extLst>
      <p:ext uri="{BB962C8B-B14F-4D97-AF65-F5344CB8AC3E}">
        <p14:creationId xmlns:p14="http://schemas.microsoft.com/office/powerpoint/2010/main" val="154960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1"/>
            <a:ext cx="7772400" cy="110251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pPr/>
              <a:t>2022/10/14</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pPr/>
              <a:t>‹#›</a:t>
            </a:fld>
            <a:endParaRPr lang="zh-CN" altLang="en-US"/>
          </a:p>
        </p:txBody>
      </p:sp>
    </p:spTree>
    <p:extLst>
      <p:ext uri="{BB962C8B-B14F-4D97-AF65-F5344CB8AC3E}">
        <p14:creationId xmlns:p14="http://schemas.microsoft.com/office/powerpoint/2010/main" val="259811258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pPr/>
              <a:t>2022/10/14</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pPr/>
              <a:t>‹#›</a:t>
            </a:fld>
            <a:endParaRPr lang="zh-CN" altLang="en-US"/>
          </a:p>
        </p:txBody>
      </p:sp>
    </p:spTree>
    <p:extLst>
      <p:ext uri="{BB962C8B-B14F-4D97-AF65-F5344CB8AC3E}">
        <p14:creationId xmlns:p14="http://schemas.microsoft.com/office/powerpoint/2010/main" val="10362764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pPr/>
              <a:t>2022/10/14</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pPr/>
              <a:t>‹#›</a:t>
            </a:fld>
            <a:endParaRPr lang="zh-CN" altLang="en-US"/>
          </a:p>
        </p:txBody>
      </p:sp>
    </p:spTree>
    <p:extLst>
      <p:ext uri="{BB962C8B-B14F-4D97-AF65-F5344CB8AC3E}">
        <p14:creationId xmlns:p14="http://schemas.microsoft.com/office/powerpoint/2010/main" val="146899899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293475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31707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9_标题幻灯片">
    <p:spTree>
      <p:nvGrpSpPr>
        <p:cNvPr id="1" name=""/>
        <p:cNvGrpSpPr/>
        <p:nvPr/>
      </p:nvGrpSpPr>
      <p:grpSpPr>
        <a:xfrm>
          <a:off x="0" y="0"/>
          <a:ext cx="0" cy="0"/>
          <a:chOff x="0" y="0"/>
          <a:chExt cx="0" cy="0"/>
        </a:xfrm>
      </p:grpSpPr>
      <p:sp>
        <p:nvSpPr>
          <p:cNvPr id="7" name="矩形 6"/>
          <p:cNvSpPr/>
          <p:nvPr userDrawn="1"/>
        </p:nvSpPr>
        <p:spPr>
          <a:xfrm>
            <a:off x="0" y="0"/>
            <a:ext cx="9144000" cy="699542"/>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3" y="-20538"/>
            <a:ext cx="1704311" cy="720080"/>
          </a:xfrm>
          <a:prstGeom prst="rect">
            <a:avLst/>
          </a:prstGeom>
        </p:spPr>
      </p:pic>
      <p:sp>
        <p:nvSpPr>
          <p:cNvPr id="9" name="矩形 8"/>
          <p:cNvSpPr/>
          <p:nvPr userDrawn="1"/>
        </p:nvSpPr>
        <p:spPr>
          <a:xfrm>
            <a:off x="6477502" y="175742"/>
            <a:ext cx="902811" cy="307777"/>
          </a:xfrm>
          <a:prstGeom prst="rect">
            <a:avLst/>
          </a:prstGeom>
        </p:spPr>
        <p:txBody>
          <a:bodyPr wrap="none">
            <a:spAutoFit/>
          </a:bodyPr>
          <a:lstStyle/>
          <a:p>
            <a:r>
              <a:rPr lang="zh-CN" altLang="en-US" sz="1400" dirty="0">
                <a:solidFill>
                  <a:schemeClr val="bg1"/>
                </a:solidFill>
                <a:latin typeface="微软雅黑" pitchFamily="34" charset="-122"/>
                <a:ea typeface="微软雅黑" pitchFamily="34" charset="-122"/>
              </a:rPr>
              <a:t>课题综述</a:t>
            </a:r>
          </a:p>
        </p:txBody>
      </p:sp>
      <p:sp>
        <p:nvSpPr>
          <p:cNvPr id="10" name="矩形 9"/>
          <p:cNvSpPr/>
          <p:nvPr userDrawn="1"/>
        </p:nvSpPr>
        <p:spPr>
          <a:xfrm>
            <a:off x="8564756" y="258402"/>
            <a:ext cx="183709" cy="13778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itchFamily="34" charset="-122"/>
              <a:ea typeface="微软雅黑" pitchFamily="34" charset="-122"/>
            </a:endParaRPr>
          </a:p>
        </p:txBody>
      </p:sp>
      <p:sp>
        <p:nvSpPr>
          <p:cNvPr id="11" name="矩形 10"/>
          <p:cNvSpPr/>
          <p:nvPr userDrawn="1"/>
        </p:nvSpPr>
        <p:spPr>
          <a:xfrm>
            <a:off x="8329002" y="258402"/>
            <a:ext cx="183709" cy="13778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itchFamily="34" charset="-122"/>
              <a:ea typeface="微软雅黑" pitchFamily="34" charset="-122"/>
            </a:endParaRPr>
          </a:p>
        </p:txBody>
      </p:sp>
      <p:sp>
        <p:nvSpPr>
          <p:cNvPr id="12" name="矩形 11"/>
          <p:cNvSpPr/>
          <p:nvPr userDrawn="1"/>
        </p:nvSpPr>
        <p:spPr>
          <a:xfrm>
            <a:off x="8097732" y="258402"/>
            <a:ext cx="183709" cy="13778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itchFamily="34" charset="-122"/>
              <a:ea typeface="微软雅黑" pitchFamily="34" charset="-122"/>
            </a:endParaRPr>
          </a:p>
        </p:txBody>
      </p:sp>
      <p:sp>
        <p:nvSpPr>
          <p:cNvPr id="13" name="矩形 12"/>
          <p:cNvSpPr/>
          <p:nvPr userDrawn="1"/>
        </p:nvSpPr>
        <p:spPr>
          <a:xfrm>
            <a:off x="7861978" y="258402"/>
            <a:ext cx="183709" cy="13778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itchFamily="34" charset="-122"/>
              <a:ea typeface="微软雅黑" pitchFamily="34" charset="-122"/>
            </a:endParaRPr>
          </a:p>
        </p:txBody>
      </p:sp>
      <p:sp>
        <p:nvSpPr>
          <p:cNvPr id="14" name="矩形 13"/>
          <p:cNvSpPr/>
          <p:nvPr userDrawn="1"/>
        </p:nvSpPr>
        <p:spPr>
          <a:xfrm>
            <a:off x="7626223" y="258402"/>
            <a:ext cx="183709" cy="13778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itchFamily="34" charset="-122"/>
              <a:ea typeface="微软雅黑" pitchFamily="34" charset="-122"/>
            </a:endParaRPr>
          </a:p>
        </p:txBody>
      </p:sp>
      <p:sp>
        <p:nvSpPr>
          <p:cNvPr id="15" name="矩形 14"/>
          <p:cNvSpPr/>
          <p:nvPr userDrawn="1"/>
        </p:nvSpPr>
        <p:spPr>
          <a:xfrm>
            <a:off x="7384122" y="258402"/>
            <a:ext cx="183709" cy="137782"/>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itchFamily="34" charset="-122"/>
              <a:ea typeface="微软雅黑" pitchFamily="34" charset="-122"/>
            </a:endParaRPr>
          </a:p>
        </p:txBody>
      </p:sp>
    </p:spTree>
    <p:extLst>
      <p:ext uri="{BB962C8B-B14F-4D97-AF65-F5344CB8AC3E}">
        <p14:creationId xmlns:p14="http://schemas.microsoft.com/office/powerpoint/2010/main" val="280100180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200151"/>
            <a:ext cx="8229600" cy="339447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pPr/>
              <a:t>2022/10/14</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pPr/>
              <a:t>‹#›</a:t>
            </a:fld>
            <a:endParaRPr lang="zh-CN" altLang="en-US"/>
          </a:p>
        </p:txBody>
      </p:sp>
    </p:spTree>
    <p:extLst>
      <p:ext uri="{BB962C8B-B14F-4D97-AF65-F5344CB8AC3E}">
        <p14:creationId xmlns:p14="http://schemas.microsoft.com/office/powerpoint/2010/main" val="32428012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pPr/>
              <a:t>2022/10/14</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pPr/>
              <a:t>‹#›</a:t>
            </a:fld>
            <a:endParaRPr lang="zh-CN" altLang="en-US"/>
          </a:p>
        </p:txBody>
      </p:sp>
    </p:spTree>
    <p:extLst>
      <p:ext uri="{BB962C8B-B14F-4D97-AF65-F5344CB8AC3E}">
        <p14:creationId xmlns:p14="http://schemas.microsoft.com/office/powerpoint/2010/main" val="414987296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pPr/>
              <a:t>2022/10/14</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pPr/>
              <a:t>‹#›</a:t>
            </a:fld>
            <a:endParaRPr lang="zh-CN" altLang="en-US"/>
          </a:p>
        </p:txBody>
      </p:sp>
    </p:spTree>
    <p:extLst>
      <p:ext uri="{BB962C8B-B14F-4D97-AF65-F5344CB8AC3E}">
        <p14:creationId xmlns:p14="http://schemas.microsoft.com/office/powerpoint/2010/main" val="314809165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1" y="1151335"/>
            <a:ext cx="4040188" cy="47982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1"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7" y="1151335"/>
            <a:ext cx="4041775" cy="47982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7"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pPr/>
              <a:t>2022/10/14</a:t>
            </a:fld>
            <a:endParaRPr lang="zh-CN" altLang="en-US"/>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pPr/>
              <a:t>‹#›</a:t>
            </a:fld>
            <a:endParaRPr lang="zh-CN" altLang="en-US"/>
          </a:p>
        </p:txBody>
      </p:sp>
    </p:spTree>
    <p:extLst>
      <p:ext uri="{BB962C8B-B14F-4D97-AF65-F5344CB8AC3E}">
        <p14:creationId xmlns:p14="http://schemas.microsoft.com/office/powerpoint/2010/main" val="224911971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pPr/>
              <a:t>2022/10/14</a:t>
            </a:fld>
            <a:endParaRPr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pPr/>
              <a:t>‹#›</a:t>
            </a:fld>
            <a:endParaRPr lang="zh-CN" altLang="en-US"/>
          </a:p>
        </p:txBody>
      </p:sp>
    </p:spTree>
    <p:extLst>
      <p:ext uri="{BB962C8B-B14F-4D97-AF65-F5344CB8AC3E}">
        <p14:creationId xmlns:p14="http://schemas.microsoft.com/office/powerpoint/2010/main" val="363814773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pPr/>
              <a:t>2022/10/14</a:t>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pPr/>
              <a:t>‹#›</a:t>
            </a:fld>
            <a:endParaRPr lang="zh-CN" altLang="en-US"/>
          </a:p>
        </p:txBody>
      </p:sp>
    </p:spTree>
    <p:extLst>
      <p:ext uri="{BB962C8B-B14F-4D97-AF65-F5344CB8AC3E}">
        <p14:creationId xmlns:p14="http://schemas.microsoft.com/office/powerpoint/2010/main" val="5907142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90"/>
            <a:ext cx="5111751"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8"/>
            <a:ext cx="3008313" cy="3518297"/>
          </a:xfrm>
          <a:prstGeom prst="rect">
            <a:avLst/>
          </a:prstGeo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pPr/>
              <a:t>2022/10/14</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pPr/>
              <a:t>‹#›</a:t>
            </a:fld>
            <a:endParaRPr lang="zh-CN" altLang="en-US"/>
          </a:p>
        </p:txBody>
      </p:sp>
    </p:spTree>
    <p:extLst>
      <p:ext uri="{BB962C8B-B14F-4D97-AF65-F5344CB8AC3E}">
        <p14:creationId xmlns:p14="http://schemas.microsoft.com/office/powerpoint/2010/main" val="365253525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1792288" y="4025505"/>
            <a:ext cx="5486400" cy="603647"/>
          </a:xfrm>
          <a:prstGeom prst="rect">
            <a:avLst/>
          </a:prstGeo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pPr/>
              <a:t>2022/10/14</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pPr/>
              <a:t>‹#›</a:t>
            </a:fld>
            <a:endParaRPr lang="zh-CN" altLang="en-US"/>
          </a:p>
        </p:txBody>
      </p:sp>
    </p:spTree>
    <p:extLst>
      <p:ext uri="{BB962C8B-B14F-4D97-AF65-F5344CB8AC3E}">
        <p14:creationId xmlns:p14="http://schemas.microsoft.com/office/powerpoint/2010/main" val="10240240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chemeClr val="bg1">
              <a:lumMod val="9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350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0.xml.rels><?xml version="1.0" encoding="UTF-8" standalone="yes"?>
<Relationships xmlns="http://schemas.openxmlformats.org/package/2006/relationships"><Relationship Id="rId8" Type="http://schemas.openxmlformats.org/officeDocument/2006/relationships/image" Target="../media/image239.wmf"/><Relationship Id="rId3" Type="http://schemas.openxmlformats.org/officeDocument/2006/relationships/notesSlide" Target="../notesSlides/notesSlide100.xml"/><Relationship Id="rId7" Type="http://schemas.openxmlformats.org/officeDocument/2006/relationships/oleObject" Target="../embeddings/oleObject230.bin"/><Relationship Id="rId2" Type="http://schemas.openxmlformats.org/officeDocument/2006/relationships/slideLayout" Target="../slideLayouts/slideLayout12.xml"/><Relationship Id="rId1" Type="http://schemas.openxmlformats.org/officeDocument/2006/relationships/vmlDrawing" Target="../drawings/vmlDrawing76.vml"/><Relationship Id="rId6" Type="http://schemas.openxmlformats.org/officeDocument/2006/relationships/image" Target="../media/image238.wmf"/><Relationship Id="rId5" Type="http://schemas.openxmlformats.org/officeDocument/2006/relationships/oleObject" Target="../embeddings/oleObject229.bin"/><Relationship Id="rId10" Type="http://schemas.openxmlformats.org/officeDocument/2006/relationships/image" Target="../media/image240.wmf"/><Relationship Id="rId4" Type="http://schemas.openxmlformats.org/officeDocument/2006/relationships/image" Target="../media/image4.png"/><Relationship Id="rId9" Type="http://schemas.openxmlformats.org/officeDocument/2006/relationships/oleObject" Target="../embeddings/oleObject231.bin"/></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1.xml"/><Relationship Id="rId1" Type="http://schemas.openxmlformats.org/officeDocument/2006/relationships/slideLayout" Target="../slideLayouts/slideLayout12.xml"/><Relationship Id="rId4" Type="http://schemas.openxmlformats.org/officeDocument/2006/relationships/image" Target="../media/image243.png"/></Relationships>
</file>

<file path=ppt/slides/_rels/slide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2.xml"/><Relationship Id="rId1" Type="http://schemas.openxmlformats.org/officeDocument/2006/relationships/slideLayout" Target="../slideLayouts/slideLayout12.xml"/><Relationship Id="rId4" Type="http://schemas.openxmlformats.org/officeDocument/2006/relationships/image" Target="../media/image241.png"/></Relationships>
</file>

<file path=ppt/slides/_rels/slide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3.xml"/><Relationship Id="rId1" Type="http://schemas.openxmlformats.org/officeDocument/2006/relationships/slideLayout" Target="../slideLayouts/slideLayout12.xml"/><Relationship Id="rId5" Type="http://schemas.openxmlformats.org/officeDocument/2006/relationships/image" Target="../media/image244.png"/><Relationship Id="rId4" Type="http://schemas.openxmlformats.org/officeDocument/2006/relationships/image" Target="../media/image242.png"/></Relationships>
</file>

<file path=ppt/slides/_rels/slide104.xml.rels><?xml version="1.0" encoding="UTF-8" standalone="yes"?>
<Relationships xmlns="http://schemas.openxmlformats.org/package/2006/relationships"><Relationship Id="rId8" Type="http://schemas.openxmlformats.org/officeDocument/2006/relationships/oleObject" Target="../embeddings/oleObject233.bin"/><Relationship Id="rId3" Type="http://schemas.openxmlformats.org/officeDocument/2006/relationships/notesSlide" Target="../notesSlides/notesSlide104.xml"/><Relationship Id="rId7" Type="http://schemas.openxmlformats.org/officeDocument/2006/relationships/image" Target="../media/image245.wmf"/><Relationship Id="rId2" Type="http://schemas.openxmlformats.org/officeDocument/2006/relationships/slideLayout" Target="../slideLayouts/slideLayout12.xml"/><Relationship Id="rId1" Type="http://schemas.openxmlformats.org/officeDocument/2006/relationships/vmlDrawing" Target="../drawings/vmlDrawing77.vml"/><Relationship Id="rId6" Type="http://schemas.openxmlformats.org/officeDocument/2006/relationships/oleObject" Target="../embeddings/oleObject232.bin"/><Relationship Id="rId5" Type="http://schemas.openxmlformats.org/officeDocument/2006/relationships/image" Target="../media/image249.png"/><Relationship Id="rId4" Type="http://schemas.openxmlformats.org/officeDocument/2006/relationships/image" Target="../media/image4.png"/><Relationship Id="rId9" Type="http://schemas.openxmlformats.org/officeDocument/2006/relationships/image" Target="../media/image246.wmf"/></Relationships>
</file>

<file path=ppt/slides/_rels/slide105.xml.rels><?xml version="1.0" encoding="UTF-8" standalone="yes"?>
<Relationships xmlns="http://schemas.openxmlformats.org/package/2006/relationships"><Relationship Id="rId8" Type="http://schemas.openxmlformats.org/officeDocument/2006/relationships/image" Target="../media/image248.wmf"/><Relationship Id="rId3" Type="http://schemas.openxmlformats.org/officeDocument/2006/relationships/notesSlide" Target="../notesSlides/notesSlide105.xml"/><Relationship Id="rId7" Type="http://schemas.openxmlformats.org/officeDocument/2006/relationships/oleObject" Target="../embeddings/oleObject235.bin"/><Relationship Id="rId2" Type="http://schemas.openxmlformats.org/officeDocument/2006/relationships/slideLayout" Target="../slideLayouts/slideLayout12.xml"/><Relationship Id="rId1" Type="http://schemas.openxmlformats.org/officeDocument/2006/relationships/vmlDrawing" Target="../drawings/vmlDrawing78.vml"/><Relationship Id="rId6" Type="http://schemas.openxmlformats.org/officeDocument/2006/relationships/image" Target="../media/image247.wmf"/><Relationship Id="rId5" Type="http://schemas.openxmlformats.org/officeDocument/2006/relationships/oleObject" Target="../embeddings/oleObject234.bin"/><Relationship Id="rId10" Type="http://schemas.openxmlformats.org/officeDocument/2006/relationships/image" Target="../media/image249.wmf"/><Relationship Id="rId4" Type="http://schemas.openxmlformats.org/officeDocument/2006/relationships/image" Target="../media/image4.png"/><Relationship Id="rId9" Type="http://schemas.openxmlformats.org/officeDocument/2006/relationships/oleObject" Target="../embeddings/oleObject236.bin"/></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12.xml"/><Relationship Id="rId1" Type="http://schemas.openxmlformats.org/officeDocument/2006/relationships/vmlDrawing" Target="../drawings/vmlDrawing79.vml"/><Relationship Id="rId6" Type="http://schemas.openxmlformats.org/officeDocument/2006/relationships/image" Target="../media/image250.wmf"/><Relationship Id="rId5" Type="http://schemas.openxmlformats.org/officeDocument/2006/relationships/oleObject" Target="../embeddings/oleObject237.bin"/><Relationship Id="rId4" Type="http://schemas.openxmlformats.org/officeDocument/2006/relationships/image" Target="../media/image4.png"/></Relationships>
</file>

<file path=ppt/slides/_rels/slide107.xml.rels><?xml version="1.0" encoding="UTF-8" standalone="yes"?>
<Relationships xmlns="http://schemas.openxmlformats.org/package/2006/relationships"><Relationship Id="rId8" Type="http://schemas.openxmlformats.org/officeDocument/2006/relationships/image" Target="../media/image252.wmf"/><Relationship Id="rId3" Type="http://schemas.openxmlformats.org/officeDocument/2006/relationships/notesSlide" Target="../notesSlides/notesSlide107.xml"/><Relationship Id="rId7" Type="http://schemas.openxmlformats.org/officeDocument/2006/relationships/oleObject" Target="../embeddings/oleObject239.bin"/><Relationship Id="rId12" Type="http://schemas.openxmlformats.org/officeDocument/2006/relationships/image" Target="../media/image254.wmf"/><Relationship Id="rId2" Type="http://schemas.openxmlformats.org/officeDocument/2006/relationships/slideLayout" Target="../slideLayouts/slideLayout12.xml"/><Relationship Id="rId1" Type="http://schemas.openxmlformats.org/officeDocument/2006/relationships/vmlDrawing" Target="../drawings/vmlDrawing80.vml"/><Relationship Id="rId6" Type="http://schemas.openxmlformats.org/officeDocument/2006/relationships/image" Target="../media/image251.wmf"/><Relationship Id="rId11" Type="http://schemas.openxmlformats.org/officeDocument/2006/relationships/oleObject" Target="../embeddings/oleObject241.bin"/><Relationship Id="rId5" Type="http://schemas.openxmlformats.org/officeDocument/2006/relationships/oleObject" Target="../embeddings/oleObject238.bin"/><Relationship Id="rId10" Type="http://schemas.openxmlformats.org/officeDocument/2006/relationships/image" Target="../media/image253.wmf"/><Relationship Id="rId4" Type="http://schemas.openxmlformats.org/officeDocument/2006/relationships/image" Target="../media/image4.png"/><Relationship Id="rId9" Type="http://schemas.openxmlformats.org/officeDocument/2006/relationships/oleObject" Target="../embeddings/oleObject240.bin"/></Relationships>
</file>

<file path=ppt/slides/_rels/slide108.xml.rels><?xml version="1.0" encoding="UTF-8" standalone="yes"?>
<Relationships xmlns="http://schemas.openxmlformats.org/package/2006/relationships"><Relationship Id="rId8" Type="http://schemas.openxmlformats.org/officeDocument/2006/relationships/oleObject" Target="../embeddings/oleObject243.bin"/><Relationship Id="rId3" Type="http://schemas.openxmlformats.org/officeDocument/2006/relationships/notesSlide" Target="../notesSlides/notesSlide108.xml"/><Relationship Id="rId7" Type="http://schemas.openxmlformats.org/officeDocument/2006/relationships/image" Target="../media/image255.wmf"/><Relationship Id="rId2" Type="http://schemas.openxmlformats.org/officeDocument/2006/relationships/slideLayout" Target="../slideLayouts/slideLayout12.xml"/><Relationship Id="rId1" Type="http://schemas.openxmlformats.org/officeDocument/2006/relationships/vmlDrawing" Target="../drawings/vmlDrawing81.vml"/><Relationship Id="rId6" Type="http://schemas.openxmlformats.org/officeDocument/2006/relationships/oleObject" Target="../embeddings/oleObject242.bin"/><Relationship Id="rId5" Type="http://schemas.openxmlformats.org/officeDocument/2006/relationships/image" Target="../media/image260.png"/><Relationship Id="rId4" Type="http://schemas.openxmlformats.org/officeDocument/2006/relationships/image" Target="../media/image4.png"/><Relationship Id="rId9" Type="http://schemas.openxmlformats.org/officeDocument/2006/relationships/image" Target="../media/image256.wmf"/></Relationships>
</file>

<file path=ppt/slides/_rels/slide109.xml.rels><?xml version="1.0" encoding="UTF-8" standalone="yes"?>
<Relationships xmlns="http://schemas.openxmlformats.org/package/2006/relationships"><Relationship Id="rId8" Type="http://schemas.openxmlformats.org/officeDocument/2006/relationships/image" Target="../media/image258.wmf"/><Relationship Id="rId3" Type="http://schemas.openxmlformats.org/officeDocument/2006/relationships/notesSlide" Target="../notesSlides/notesSlide109.xml"/><Relationship Id="rId7" Type="http://schemas.openxmlformats.org/officeDocument/2006/relationships/oleObject" Target="../embeddings/oleObject245.bin"/><Relationship Id="rId2" Type="http://schemas.openxmlformats.org/officeDocument/2006/relationships/slideLayout" Target="../slideLayouts/slideLayout12.xml"/><Relationship Id="rId1" Type="http://schemas.openxmlformats.org/officeDocument/2006/relationships/vmlDrawing" Target="../drawings/vmlDrawing82.vml"/><Relationship Id="rId6" Type="http://schemas.openxmlformats.org/officeDocument/2006/relationships/image" Target="../media/image257.wmf"/><Relationship Id="rId5" Type="http://schemas.openxmlformats.org/officeDocument/2006/relationships/oleObject" Target="../embeddings/oleObject244.bin"/><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8" Type="http://schemas.openxmlformats.org/officeDocument/2006/relationships/image" Target="../media/image260.emf"/><Relationship Id="rId3" Type="http://schemas.openxmlformats.org/officeDocument/2006/relationships/notesSlide" Target="../notesSlides/notesSlide110.xml"/><Relationship Id="rId7" Type="http://schemas.openxmlformats.org/officeDocument/2006/relationships/oleObject" Target="../embeddings/oleObject247.bin"/><Relationship Id="rId2" Type="http://schemas.openxmlformats.org/officeDocument/2006/relationships/slideLayout" Target="../slideLayouts/slideLayout12.xml"/><Relationship Id="rId1" Type="http://schemas.openxmlformats.org/officeDocument/2006/relationships/vmlDrawing" Target="../drawings/vmlDrawing83.vml"/><Relationship Id="rId6" Type="http://schemas.openxmlformats.org/officeDocument/2006/relationships/image" Target="../media/image259.emf"/><Relationship Id="rId5" Type="http://schemas.openxmlformats.org/officeDocument/2006/relationships/oleObject" Target="../embeddings/oleObject246.bin"/><Relationship Id="rId4" Type="http://schemas.openxmlformats.org/officeDocument/2006/relationships/image" Target="../media/image4.png"/></Relationships>
</file>

<file path=ppt/slides/_rels/slide111.xml.rels><?xml version="1.0" encoding="UTF-8" standalone="yes"?>
<Relationships xmlns="http://schemas.openxmlformats.org/package/2006/relationships"><Relationship Id="rId8" Type="http://schemas.openxmlformats.org/officeDocument/2006/relationships/oleObject" Target="../embeddings/oleObject249.bin"/><Relationship Id="rId3" Type="http://schemas.openxmlformats.org/officeDocument/2006/relationships/notesSlide" Target="../notesSlides/notesSlide111.xml"/><Relationship Id="rId7" Type="http://schemas.openxmlformats.org/officeDocument/2006/relationships/image" Target="../media/image261.wmf"/><Relationship Id="rId2" Type="http://schemas.openxmlformats.org/officeDocument/2006/relationships/slideLayout" Target="../slideLayouts/slideLayout12.xml"/><Relationship Id="rId1" Type="http://schemas.openxmlformats.org/officeDocument/2006/relationships/vmlDrawing" Target="../drawings/vmlDrawing84.vml"/><Relationship Id="rId6" Type="http://schemas.openxmlformats.org/officeDocument/2006/relationships/oleObject" Target="../embeddings/oleObject248.bin"/><Relationship Id="rId11" Type="http://schemas.openxmlformats.org/officeDocument/2006/relationships/image" Target="../media/image263.wmf"/><Relationship Id="rId5" Type="http://schemas.openxmlformats.org/officeDocument/2006/relationships/image" Target="../media/image268.png"/><Relationship Id="rId10" Type="http://schemas.openxmlformats.org/officeDocument/2006/relationships/oleObject" Target="../embeddings/oleObject250.bin"/><Relationship Id="rId4" Type="http://schemas.openxmlformats.org/officeDocument/2006/relationships/image" Target="../media/image4.png"/><Relationship Id="rId9" Type="http://schemas.openxmlformats.org/officeDocument/2006/relationships/image" Target="../media/image262.wmf"/></Relationships>
</file>

<file path=ppt/slides/_rels/slide112.xml.rels><?xml version="1.0" encoding="UTF-8" standalone="yes"?>
<Relationships xmlns="http://schemas.openxmlformats.org/package/2006/relationships"><Relationship Id="rId8" Type="http://schemas.openxmlformats.org/officeDocument/2006/relationships/image" Target="../media/image265.wmf"/><Relationship Id="rId13" Type="http://schemas.openxmlformats.org/officeDocument/2006/relationships/oleObject" Target="../embeddings/oleObject255.bin"/><Relationship Id="rId18" Type="http://schemas.openxmlformats.org/officeDocument/2006/relationships/image" Target="../media/image270.wmf"/><Relationship Id="rId3" Type="http://schemas.openxmlformats.org/officeDocument/2006/relationships/notesSlide" Target="../notesSlides/notesSlide112.xml"/><Relationship Id="rId7" Type="http://schemas.openxmlformats.org/officeDocument/2006/relationships/oleObject" Target="../embeddings/oleObject252.bin"/><Relationship Id="rId12" Type="http://schemas.openxmlformats.org/officeDocument/2006/relationships/image" Target="../media/image267.wmf"/><Relationship Id="rId17" Type="http://schemas.openxmlformats.org/officeDocument/2006/relationships/oleObject" Target="../embeddings/oleObject257.bin"/><Relationship Id="rId2" Type="http://schemas.openxmlformats.org/officeDocument/2006/relationships/slideLayout" Target="../slideLayouts/slideLayout12.xml"/><Relationship Id="rId16" Type="http://schemas.openxmlformats.org/officeDocument/2006/relationships/image" Target="../media/image269.wmf"/><Relationship Id="rId1" Type="http://schemas.openxmlformats.org/officeDocument/2006/relationships/vmlDrawing" Target="../drawings/vmlDrawing85.vml"/><Relationship Id="rId6" Type="http://schemas.openxmlformats.org/officeDocument/2006/relationships/image" Target="../media/image264.wmf"/><Relationship Id="rId11" Type="http://schemas.openxmlformats.org/officeDocument/2006/relationships/oleObject" Target="../embeddings/oleObject254.bin"/><Relationship Id="rId5" Type="http://schemas.openxmlformats.org/officeDocument/2006/relationships/oleObject" Target="../embeddings/oleObject251.bin"/><Relationship Id="rId15" Type="http://schemas.openxmlformats.org/officeDocument/2006/relationships/oleObject" Target="../embeddings/oleObject256.bin"/><Relationship Id="rId10" Type="http://schemas.openxmlformats.org/officeDocument/2006/relationships/image" Target="../media/image266.wmf"/><Relationship Id="rId4" Type="http://schemas.openxmlformats.org/officeDocument/2006/relationships/image" Target="../media/image4.png"/><Relationship Id="rId9" Type="http://schemas.openxmlformats.org/officeDocument/2006/relationships/oleObject" Target="../embeddings/oleObject253.bin"/><Relationship Id="rId14" Type="http://schemas.openxmlformats.org/officeDocument/2006/relationships/image" Target="../media/image268.wmf"/></Relationships>
</file>

<file path=ppt/slides/_rels/slide113.xml.rels><?xml version="1.0" encoding="UTF-8" standalone="yes"?>
<Relationships xmlns="http://schemas.openxmlformats.org/package/2006/relationships"><Relationship Id="rId8" Type="http://schemas.openxmlformats.org/officeDocument/2006/relationships/image" Target="../media/image272.wmf"/><Relationship Id="rId13" Type="http://schemas.openxmlformats.org/officeDocument/2006/relationships/oleObject" Target="../embeddings/oleObject262.bin"/><Relationship Id="rId3" Type="http://schemas.openxmlformats.org/officeDocument/2006/relationships/notesSlide" Target="../notesSlides/notesSlide113.xml"/><Relationship Id="rId7" Type="http://schemas.openxmlformats.org/officeDocument/2006/relationships/oleObject" Target="../embeddings/oleObject259.bin"/><Relationship Id="rId12" Type="http://schemas.openxmlformats.org/officeDocument/2006/relationships/image" Target="../media/image274.wmf"/><Relationship Id="rId2" Type="http://schemas.openxmlformats.org/officeDocument/2006/relationships/slideLayout" Target="../slideLayouts/slideLayout12.xml"/><Relationship Id="rId1" Type="http://schemas.openxmlformats.org/officeDocument/2006/relationships/vmlDrawing" Target="../drawings/vmlDrawing86.vml"/><Relationship Id="rId6" Type="http://schemas.openxmlformats.org/officeDocument/2006/relationships/image" Target="../media/image271.wmf"/><Relationship Id="rId11" Type="http://schemas.openxmlformats.org/officeDocument/2006/relationships/oleObject" Target="../embeddings/oleObject261.bin"/><Relationship Id="rId5" Type="http://schemas.openxmlformats.org/officeDocument/2006/relationships/oleObject" Target="../embeddings/oleObject258.bin"/><Relationship Id="rId10" Type="http://schemas.openxmlformats.org/officeDocument/2006/relationships/image" Target="../media/image273.wmf"/><Relationship Id="rId4" Type="http://schemas.openxmlformats.org/officeDocument/2006/relationships/image" Target="../media/image4.png"/><Relationship Id="rId9" Type="http://schemas.openxmlformats.org/officeDocument/2006/relationships/oleObject" Target="../embeddings/oleObject260.bin"/><Relationship Id="rId14" Type="http://schemas.openxmlformats.org/officeDocument/2006/relationships/image" Target="../media/image275.wmf"/></Relationships>
</file>

<file path=ppt/slides/_rels/slide114.xml.rels><?xml version="1.0" encoding="UTF-8" standalone="yes"?>
<Relationships xmlns="http://schemas.openxmlformats.org/package/2006/relationships"><Relationship Id="rId8" Type="http://schemas.openxmlformats.org/officeDocument/2006/relationships/image" Target="../media/image277.wmf"/><Relationship Id="rId3" Type="http://schemas.openxmlformats.org/officeDocument/2006/relationships/notesSlide" Target="../notesSlides/notesSlide114.xml"/><Relationship Id="rId7" Type="http://schemas.openxmlformats.org/officeDocument/2006/relationships/oleObject" Target="../embeddings/oleObject264.bin"/><Relationship Id="rId2" Type="http://schemas.openxmlformats.org/officeDocument/2006/relationships/slideLayout" Target="../slideLayouts/slideLayout12.xml"/><Relationship Id="rId1" Type="http://schemas.openxmlformats.org/officeDocument/2006/relationships/vmlDrawing" Target="../drawings/vmlDrawing87.vml"/><Relationship Id="rId6" Type="http://schemas.openxmlformats.org/officeDocument/2006/relationships/image" Target="../media/image276.wmf"/><Relationship Id="rId5" Type="http://schemas.openxmlformats.org/officeDocument/2006/relationships/oleObject" Target="../embeddings/oleObject263.bin"/><Relationship Id="rId10" Type="http://schemas.openxmlformats.org/officeDocument/2006/relationships/image" Target="../media/image278.wmf"/><Relationship Id="rId4" Type="http://schemas.openxmlformats.org/officeDocument/2006/relationships/image" Target="../media/image4.png"/><Relationship Id="rId9" Type="http://schemas.openxmlformats.org/officeDocument/2006/relationships/oleObject" Target="../embeddings/oleObject265.bin"/></Relationships>
</file>

<file path=ppt/slides/_rels/slide1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5.xml"/><Relationship Id="rId1" Type="http://schemas.openxmlformats.org/officeDocument/2006/relationships/slideLayout" Target="../slideLayouts/slideLayout12.xml"/><Relationship Id="rId4" Type="http://schemas.openxmlformats.org/officeDocument/2006/relationships/image" Target="../media/image279.png"/></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12.xml"/><Relationship Id="rId1" Type="http://schemas.openxmlformats.org/officeDocument/2006/relationships/vmlDrawing" Target="../drawings/vmlDrawing88.vml"/><Relationship Id="rId6" Type="http://schemas.openxmlformats.org/officeDocument/2006/relationships/image" Target="../media/image280.wmf"/><Relationship Id="rId5" Type="http://schemas.openxmlformats.org/officeDocument/2006/relationships/oleObject" Target="../embeddings/oleObject266.bin"/><Relationship Id="rId4" Type="http://schemas.openxmlformats.org/officeDocument/2006/relationships/image" Target="../media/image4.png"/></Relationships>
</file>

<file path=ppt/slides/_rels/slide1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7.xml"/><Relationship Id="rId1" Type="http://schemas.openxmlformats.org/officeDocument/2006/relationships/slideLayout" Target="../slideLayouts/slideLayout12.xml"/><Relationship Id="rId4" Type="http://schemas.openxmlformats.org/officeDocument/2006/relationships/image" Target="../media/image281.png"/></Relationships>
</file>

<file path=ppt/slides/_rels/slide118.xml.rels><?xml version="1.0" encoding="UTF-8" standalone="yes"?>
<Relationships xmlns="http://schemas.openxmlformats.org/package/2006/relationships"><Relationship Id="rId8" Type="http://schemas.openxmlformats.org/officeDocument/2006/relationships/oleObject" Target="../embeddings/oleObject268.bin"/><Relationship Id="rId13" Type="http://schemas.openxmlformats.org/officeDocument/2006/relationships/image" Target="../media/image285.wmf"/><Relationship Id="rId3" Type="http://schemas.openxmlformats.org/officeDocument/2006/relationships/notesSlide" Target="../notesSlides/notesSlide118.xml"/><Relationship Id="rId7" Type="http://schemas.openxmlformats.org/officeDocument/2006/relationships/image" Target="../media/image282.wmf"/><Relationship Id="rId12" Type="http://schemas.openxmlformats.org/officeDocument/2006/relationships/oleObject" Target="../embeddings/oleObject270.bin"/><Relationship Id="rId17" Type="http://schemas.openxmlformats.org/officeDocument/2006/relationships/image" Target="../media/image287.wmf"/><Relationship Id="rId2" Type="http://schemas.openxmlformats.org/officeDocument/2006/relationships/slideLayout" Target="../slideLayouts/slideLayout12.xml"/><Relationship Id="rId16" Type="http://schemas.openxmlformats.org/officeDocument/2006/relationships/oleObject" Target="../embeddings/oleObject272.bin"/><Relationship Id="rId1" Type="http://schemas.openxmlformats.org/officeDocument/2006/relationships/vmlDrawing" Target="../drawings/vmlDrawing89.vml"/><Relationship Id="rId6" Type="http://schemas.openxmlformats.org/officeDocument/2006/relationships/oleObject" Target="../embeddings/oleObject267.bin"/><Relationship Id="rId11" Type="http://schemas.openxmlformats.org/officeDocument/2006/relationships/image" Target="../media/image284.wmf"/><Relationship Id="rId5" Type="http://schemas.openxmlformats.org/officeDocument/2006/relationships/image" Target="../media/image293.png"/><Relationship Id="rId15" Type="http://schemas.openxmlformats.org/officeDocument/2006/relationships/image" Target="../media/image286.wmf"/><Relationship Id="rId10" Type="http://schemas.openxmlformats.org/officeDocument/2006/relationships/oleObject" Target="../embeddings/oleObject269.bin"/><Relationship Id="rId4" Type="http://schemas.openxmlformats.org/officeDocument/2006/relationships/image" Target="../media/image4.png"/><Relationship Id="rId9" Type="http://schemas.openxmlformats.org/officeDocument/2006/relationships/image" Target="../media/image283.wmf"/><Relationship Id="rId14" Type="http://schemas.openxmlformats.org/officeDocument/2006/relationships/oleObject" Target="../embeddings/oleObject271.bin"/></Relationships>
</file>

<file path=ppt/slides/_rels/slide1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9.xml"/><Relationship Id="rId1" Type="http://schemas.openxmlformats.org/officeDocument/2006/relationships/slideLayout" Target="../slideLayouts/slideLayout12.xml"/><Relationship Id="rId4" Type="http://schemas.openxmlformats.org/officeDocument/2006/relationships/image" Target="../media/image28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0.xml"/><Relationship Id="rId1" Type="http://schemas.openxmlformats.org/officeDocument/2006/relationships/slideLayout" Target="../slideLayouts/slideLayout12.xml"/><Relationship Id="rId6" Type="http://schemas.openxmlformats.org/officeDocument/2006/relationships/image" Target="../media/image290.png"/><Relationship Id="rId5" Type="http://schemas.openxmlformats.org/officeDocument/2006/relationships/image" Target="../media/image289.png"/><Relationship Id="rId4" Type="http://schemas.openxmlformats.org/officeDocument/2006/relationships/image" Target="../media/image299.png"/></Relationships>
</file>

<file path=ppt/slides/_rels/slide121.xml.rels><?xml version="1.0" encoding="UTF-8" standalone="yes"?>
<Relationships xmlns="http://schemas.openxmlformats.org/package/2006/relationships"><Relationship Id="rId8" Type="http://schemas.openxmlformats.org/officeDocument/2006/relationships/image" Target="../media/image292.wmf"/><Relationship Id="rId3" Type="http://schemas.openxmlformats.org/officeDocument/2006/relationships/notesSlide" Target="../notesSlides/notesSlide121.xml"/><Relationship Id="rId7" Type="http://schemas.openxmlformats.org/officeDocument/2006/relationships/oleObject" Target="../embeddings/oleObject274.bin"/><Relationship Id="rId2" Type="http://schemas.openxmlformats.org/officeDocument/2006/relationships/slideLayout" Target="../slideLayouts/slideLayout12.xml"/><Relationship Id="rId1" Type="http://schemas.openxmlformats.org/officeDocument/2006/relationships/vmlDrawing" Target="../drawings/vmlDrawing90.vml"/><Relationship Id="rId6" Type="http://schemas.openxmlformats.org/officeDocument/2006/relationships/image" Target="../media/image291.wmf"/><Relationship Id="rId5" Type="http://schemas.openxmlformats.org/officeDocument/2006/relationships/oleObject" Target="../embeddings/oleObject273.bin"/><Relationship Id="rId10" Type="http://schemas.openxmlformats.org/officeDocument/2006/relationships/image" Target="../media/image293.wmf"/><Relationship Id="rId4" Type="http://schemas.openxmlformats.org/officeDocument/2006/relationships/image" Target="../media/image4.png"/><Relationship Id="rId9" Type="http://schemas.openxmlformats.org/officeDocument/2006/relationships/oleObject" Target="../embeddings/oleObject275.bin"/></Relationships>
</file>

<file path=ppt/slides/_rels/slide122.xml.rels><?xml version="1.0" encoding="UTF-8" standalone="yes"?>
<Relationships xmlns="http://schemas.openxmlformats.org/package/2006/relationships"><Relationship Id="rId8" Type="http://schemas.openxmlformats.org/officeDocument/2006/relationships/image" Target="../media/image295.wmf"/><Relationship Id="rId3" Type="http://schemas.openxmlformats.org/officeDocument/2006/relationships/notesSlide" Target="../notesSlides/notesSlide122.xml"/><Relationship Id="rId7" Type="http://schemas.openxmlformats.org/officeDocument/2006/relationships/oleObject" Target="../embeddings/oleObject277.bin"/><Relationship Id="rId2" Type="http://schemas.openxmlformats.org/officeDocument/2006/relationships/slideLayout" Target="../slideLayouts/slideLayout12.xml"/><Relationship Id="rId1" Type="http://schemas.openxmlformats.org/officeDocument/2006/relationships/vmlDrawing" Target="../drawings/vmlDrawing91.vml"/><Relationship Id="rId6" Type="http://schemas.openxmlformats.org/officeDocument/2006/relationships/image" Target="../media/image294.wmf"/><Relationship Id="rId5" Type="http://schemas.openxmlformats.org/officeDocument/2006/relationships/oleObject" Target="../embeddings/oleObject276.bin"/><Relationship Id="rId10" Type="http://schemas.openxmlformats.org/officeDocument/2006/relationships/image" Target="../media/image296.wmf"/><Relationship Id="rId4" Type="http://schemas.openxmlformats.org/officeDocument/2006/relationships/image" Target="../media/image4.png"/><Relationship Id="rId9" Type="http://schemas.openxmlformats.org/officeDocument/2006/relationships/oleObject" Target="../embeddings/oleObject278.bin"/></Relationships>
</file>

<file path=ppt/slides/_rels/slide123.xml.rels><?xml version="1.0" encoding="UTF-8" standalone="yes"?>
<Relationships xmlns="http://schemas.openxmlformats.org/package/2006/relationships"><Relationship Id="rId8" Type="http://schemas.openxmlformats.org/officeDocument/2006/relationships/image" Target="../media/image298.wmf"/><Relationship Id="rId3" Type="http://schemas.openxmlformats.org/officeDocument/2006/relationships/notesSlide" Target="../notesSlides/notesSlide123.xml"/><Relationship Id="rId7" Type="http://schemas.openxmlformats.org/officeDocument/2006/relationships/oleObject" Target="../embeddings/oleObject280.bin"/><Relationship Id="rId2" Type="http://schemas.openxmlformats.org/officeDocument/2006/relationships/slideLayout" Target="../slideLayouts/slideLayout12.xml"/><Relationship Id="rId1" Type="http://schemas.openxmlformats.org/officeDocument/2006/relationships/vmlDrawing" Target="../drawings/vmlDrawing92.vml"/><Relationship Id="rId6" Type="http://schemas.openxmlformats.org/officeDocument/2006/relationships/image" Target="../media/image297.wmf"/><Relationship Id="rId5" Type="http://schemas.openxmlformats.org/officeDocument/2006/relationships/oleObject" Target="../embeddings/oleObject279.bin"/><Relationship Id="rId10" Type="http://schemas.openxmlformats.org/officeDocument/2006/relationships/image" Target="../media/image299.wmf"/><Relationship Id="rId4" Type="http://schemas.openxmlformats.org/officeDocument/2006/relationships/image" Target="../media/image4.png"/><Relationship Id="rId9" Type="http://schemas.openxmlformats.org/officeDocument/2006/relationships/oleObject" Target="../embeddings/oleObject281.bin"/></Relationships>
</file>

<file path=ppt/slides/_rels/slide124.xml.rels><?xml version="1.0" encoding="UTF-8" standalone="yes"?>
<Relationships xmlns="http://schemas.openxmlformats.org/package/2006/relationships"><Relationship Id="rId8" Type="http://schemas.openxmlformats.org/officeDocument/2006/relationships/oleObject" Target="../embeddings/oleObject283.bin"/><Relationship Id="rId3" Type="http://schemas.openxmlformats.org/officeDocument/2006/relationships/notesSlide" Target="../notesSlides/notesSlide124.xml"/><Relationship Id="rId7" Type="http://schemas.openxmlformats.org/officeDocument/2006/relationships/image" Target="../media/image300.wmf"/><Relationship Id="rId2" Type="http://schemas.openxmlformats.org/officeDocument/2006/relationships/slideLayout" Target="../slideLayouts/slideLayout12.xml"/><Relationship Id="rId1" Type="http://schemas.openxmlformats.org/officeDocument/2006/relationships/vmlDrawing" Target="../drawings/vmlDrawing93.vml"/><Relationship Id="rId6" Type="http://schemas.openxmlformats.org/officeDocument/2006/relationships/oleObject" Target="../embeddings/oleObject282.bin"/><Relationship Id="rId11" Type="http://schemas.openxmlformats.org/officeDocument/2006/relationships/image" Target="../media/image302.wmf"/><Relationship Id="rId5" Type="http://schemas.openxmlformats.org/officeDocument/2006/relationships/image" Target="../media/image311.png"/><Relationship Id="rId10" Type="http://schemas.openxmlformats.org/officeDocument/2006/relationships/oleObject" Target="../embeddings/oleObject284.bin"/><Relationship Id="rId4" Type="http://schemas.openxmlformats.org/officeDocument/2006/relationships/image" Target="../media/image4.png"/><Relationship Id="rId9" Type="http://schemas.openxmlformats.org/officeDocument/2006/relationships/image" Target="../media/image301.wmf"/></Relationships>
</file>

<file path=ppt/slides/_rels/slide125.xml.rels><?xml version="1.0" encoding="UTF-8" standalone="yes"?>
<Relationships xmlns="http://schemas.openxmlformats.org/package/2006/relationships"><Relationship Id="rId8" Type="http://schemas.openxmlformats.org/officeDocument/2006/relationships/image" Target="../media/image304.wmf"/><Relationship Id="rId3" Type="http://schemas.openxmlformats.org/officeDocument/2006/relationships/notesSlide" Target="../notesSlides/notesSlide125.xml"/><Relationship Id="rId7" Type="http://schemas.openxmlformats.org/officeDocument/2006/relationships/oleObject" Target="../embeddings/oleObject286.bin"/><Relationship Id="rId2" Type="http://schemas.openxmlformats.org/officeDocument/2006/relationships/slideLayout" Target="../slideLayouts/slideLayout12.xml"/><Relationship Id="rId1" Type="http://schemas.openxmlformats.org/officeDocument/2006/relationships/vmlDrawing" Target="../drawings/vmlDrawing94.vml"/><Relationship Id="rId6" Type="http://schemas.openxmlformats.org/officeDocument/2006/relationships/image" Target="../media/image303.wmf"/><Relationship Id="rId5" Type="http://schemas.openxmlformats.org/officeDocument/2006/relationships/oleObject" Target="../embeddings/oleObject285.bin"/><Relationship Id="rId4" Type="http://schemas.openxmlformats.org/officeDocument/2006/relationships/image" Target="../media/image4.png"/></Relationships>
</file>

<file path=ppt/slides/_rels/slide126.xml.rels><?xml version="1.0" encoding="UTF-8" standalone="yes"?>
<Relationships xmlns="http://schemas.openxmlformats.org/package/2006/relationships"><Relationship Id="rId8" Type="http://schemas.openxmlformats.org/officeDocument/2006/relationships/image" Target="../media/image306.wmf"/><Relationship Id="rId3" Type="http://schemas.openxmlformats.org/officeDocument/2006/relationships/notesSlide" Target="../notesSlides/notesSlide126.xml"/><Relationship Id="rId7" Type="http://schemas.openxmlformats.org/officeDocument/2006/relationships/oleObject" Target="../embeddings/oleObject288.bin"/><Relationship Id="rId12" Type="http://schemas.openxmlformats.org/officeDocument/2006/relationships/image" Target="../media/image308.wmf"/><Relationship Id="rId2" Type="http://schemas.openxmlformats.org/officeDocument/2006/relationships/slideLayout" Target="../slideLayouts/slideLayout12.xml"/><Relationship Id="rId1" Type="http://schemas.openxmlformats.org/officeDocument/2006/relationships/vmlDrawing" Target="../drawings/vmlDrawing95.vml"/><Relationship Id="rId6" Type="http://schemas.openxmlformats.org/officeDocument/2006/relationships/image" Target="../media/image305.wmf"/><Relationship Id="rId11" Type="http://schemas.openxmlformats.org/officeDocument/2006/relationships/oleObject" Target="../embeddings/oleObject290.bin"/><Relationship Id="rId5" Type="http://schemas.openxmlformats.org/officeDocument/2006/relationships/oleObject" Target="../embeddings/oleObject287.bin"/><Relationship Id="rId10" Type="http://schemas.openxmlformats.org/officeDocument/2006/relationships/image" Target="../media/image307.wmf"/><Relationship Id="rId4" Type="http://schemas.openxmlformats.org/officeDocument/2006/relationships/image" Target="../media/image4.png"/><Relationship Id="rId9" Type="http://schemas.openxmlformats.org/officeDocument/2006/relationships/oleObject" Target="../embeddings/oleObject289.bin"/></Relationships>
</file>

<file path=ppt/slides/_rels/slide127.xml.rels><?xml version="1.0" encoding="UTF-8" standalone="yes"?>
<Relationships xmlns="http://schemas.openxmlformats.org/package/2006/relationships"><Relationship Id="rId8" Type="http://schemas.openxmlformats.org/officeDocument/2006/relationships/image" Target="../media/image310.wmf"/><Relationship Id="rId3" Type="http://schemas.openxmlformats.org/officeDocument/2006/relationships/notesSlide" Target="../notesSlides/notesSlide127.xml"/><Relationship Id="rId7" Type="http://schemas.openxmlformats.org/officeDocument/2006/relationships/oleObject" Target="../embeddings/oleObject292.bin"/><Relationship Id="rId2" Type="http://schemas.openxmlformats.org/officeDocument/2006/relationships/slideLayout" Target="../slideLayouts/slideLayout12.xml"/><Relationship Id="rId1" Type="http://schemas.openxmlformats.org/officeDocument/2006/relationships/vmlDrawing" Target="../drawings/vmlDrawing96.vml"/><Relationship Id="rId6" Type="http://schemas.openxmlformats.org/officeDocument/2006/relationships/image" Target="../media/image309.wmf"/><Relationship Id="rId5" Type="http://schemas.openxmlformats.org/officeDocument/2006/relationships/oleObject" Target="../embeddings/oleObject291.bin"/><Relationship Id="rId10" Type="http://schemas.openxmlformats.org/officeDocument/2006/relationships/image" Target="../media/image311.wmf"/><Relationship Id="rId4" Type="http://schemas.openxmlformats.org/officeDocument/2006/relationships/image" Target="../media/image4.png"/><Relationship Id="rId9" Type="http://schemas.openxmlformats.org/officeDocument/2006/relationships/oleObject" Target="../embeddings/oleObject293.bin"/></Relationships>
</file>

<file path=ppt/slides/_rels/slide1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8.xml"/><Relationship Id="rId1" Type="http://schemas.openxmlformats.org/officeDocument/2006/relationships/slideLayout" Target="../slideLayouts/slideLayout12.xml"/><Relationship Id="rId4" Type="http://schemas.openxmlformats.org/officeDocument/2006/relationships/image" Target="../media/image312.png"/></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12.xml"/><Relationship Id="rId1" Type="http://schemas.openxmlformats.org/officeDocument/2006/relationships/vmlDrawing" Target="../drawings/vmlDrawing97.vml"/><Relationship Id="rId6" Type="http://schemas.openxmlformats.org/officeDocument/2006/relationships/image" Target="../media/image313.wmf"/><Relationship Id="rId5" Type="http://schemas.openxmlformats.org/officeDocument/2006/relationships/oleObject" Target="../embeddings/oleObject294.bin"/><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5.bin"/><Relationship Id="rId4" Type="http://schemas.openxmlformats.org/officeDocument/2006/relationships/image" Target="../media/image4.png"/></Relationships>
</file>

<file path=ppt/slides/_rels/slide130.xml.rels><?xml version="1.0" encoding="UTF-8" standalone="yes"?>
<Relationships xmlns="http://schemas.openxmlformats.org/package/2006/relationships"><Relationship Id="rId8" Type="http://schemas.openxmlformats.org/officeDocument/2006/relationships/image" Target="../media/image315.png"/><Relationship Id="rId3" Type="http://schemas.openxmlformats.org/officeDocument/2006/relationships/notesSlide" Target="../notesSlides/notesSlide130.xml"/><Relationship Id="rId7" Type="http://schemas.openxmlformats.org/officeDocument/2006/relationships/image" Target="../media/image314.png"/><Relationship Id="rId2" Type="http://schemas.openxmlformats.org/officeDocument/2006/relationships/slideLayout" Target="../slideLayouts/slideLayout12.xml"/><Relationship Id="rId1" Type="http://schemas.openxmlformats.org/officeDocument/2006/relationships/vmlDrawing" Target="../drawings/vmlDrawing98.vml"/><Relationship Id="rId6" Type="http://schemas.openxmlformats.org/officeDocument/2006/relationships/image" Target="../media/image56.wmf"/><Relationship Id="rId5" Type="http://schemas.openxmlformats.org/officeDocument/2006/relationships/oleObject" Target="../embeddings/oleObject295.bin"/><Relationship Id="rId4" Type="http://schemas.openxmlformats.org/officeDocument/2006/relationships/image" Target="../media/image4.png"/></Relationships>
</file>

<file path=ppt/slides/_rels/slide131.xml.rels><?xml version="1.0" encoding="UTF-8" standalone="yes"?>
<Relationships xmlns="http://schemas.openxmlformats.org/package/2006/relationships"><Relationship Id="rId8" Type="http://schemas.openxmlformats.org/officeDocument/2006/relationships/oleObject" Target="../embeddings/oleObject297.bin"/><Relationship Id="rId3" Type="http://schemas.openxmlformats.org/officeDocument/2006/relationships/notesSlide" Target="../notesSlides/notesSlide131.xml"/><Relationship Id="rId7" Type="http://schemas.openxmlformats.org/officeDocument/2006/relationships/image" Target="../media/image316.wmf"/><Relationship Id="rId2" Type="http://schemas.openxmlformats.org/officeDocument/2006/relationships/slideLayout" Target="../slideLayouts/slideLayout12.xml"/><Relationship Id="rId1" Type="http://schemas.openxmlformats.org/officeDocument/2006/relationships/vmlDrawing" Target="../drawings/vmlDrawing99.vml"/><Relationship Id="rId6" Type="http://schemas.openxmlformats.org/officeDocument/2006/relationships/oleObject" Target="../embeddings/oleObject296.bin"/><Relationship Id="rId11" Type="http://schemas.openxmlformats.org/officeDocument/2006/relationships/image" Target="../media/image318.wmf"/><Relationship Id="rId5" Type="http://schemas.openxmlformats.org/officeDocument/2006/relationships/image" Target="../media/image328.png"/><Relationship Id="rId10" Type="http://schemas.openxmlformats.org/officeDocument/2006/relationships/oleObject" Target="../embeddings/oleObject298.bin"/><Relationship Id="rId4" Type="http://schemas.openxmlformats.org/officeDocument/2006/relationships/image" Target="../media/image4.png"/><Relationship Id="rId9" Type="http://schemas.openxmlformats.org/officeDocument/2006/relationships/image" Target="../media/image317.wmf"/></Relationships>
</file>

<file path=ppt/slides/_rels/slide132.xml.rels><?xml version="1.0" encoding="UTF-8" standalone="yes"?>
<Relationships xmlns="http://schemas.openxmlformats.org/package/2006/relationships"><Relationship Id="rId8" Type="http://schemas.openxmlformats.org/officeDocument/2006/relationships/image" Target="../media/image320.wmf"/><Relationship Id="rId3" Type="http://schemas.openxmlformats.org/officeDocument/2006/relationships/notesSlide" Target="../notesSlides/notesSlide132.xml"/><Relationship Id="rId7" Type="http://schemas.openxmlformats.org/officeDocument/2006/relationships/oleObject" Target="../embeddings/oleObject300.bin"/><Relationship Id="rId2" Type="http://schemas.openxmlformats.org/officeDocument/2006/relationships/slideLayout" Target="../slideLayouts/slideLayout12.xml"/><Relationship Id="rId1" Type="http://schemas.openxmlformats.org/officeDocument/2006/relationships/vmlDrawing" Target="../drawings/vmlDrawing100.vml"/><Relationship Id="rId6" Type="http://schemas.openxmlformats.org/officeDocument/2006/relationships/image" Target="../media/image319.wmf"/><Relationship Id="rId5" Type="http://schemas.openxmlformats.org/officeDocument/2006/relationships/oleObject" Target="../embeddings/oleObject299.bin"/><Relationship Id="rId10" Type="http://schemas.openxmlformats.org/officeDocument/2006/relationships/image" Target="../media/image321.wmf"/><Relationship Id="rId4" Type="http://schemas.openxmlformats.org/officeDocument/2006/relationships/image" Target="../media/image4.png"/><Relationship Id="rId9" Type="http://schemas.openxmlformats.org/officeDocument/2006/relationships/oleObject" Target="../embeddings/oleObject301.bin"/></Relationships>
</file>

<file path=ppt/slides/_rels/slide1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3.xml"/><Relationship Id="rId1" Type="http://schemas.openxmlformats.org/officeDocument/2006/relationships/slideLayout" Target="../slideLayouts/slideLayout12.xml"/><Relationship Id="rId4" Type="http://schemas.openxmlformats.org/officeDocument/2006/relationships/image" Target="../media/image329.png"/></Relationships>
</file>

<file path=ppt/slides/_rels/slide1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4.xml"/><Relationship Id="rId1" Type="http://schemas.openxmlformats.org/officeDocument/2006/relationships/slideLayout" Target="../slideLayouts/slideLayout12.xml"/><Relationship Id="rId4" Type="http://schemas.openxmlformats.org/officeDocument/2006/relationships/image" Target="../media/image322.png"/></Relationships>
</file>

<file path=ppt/slides/_rels/slide1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5.xml"/><Relationship Id="rId1" Type="http://schemas.openxmlformats.org/officeDocument/2006/relationships/slideLayout" Target="../slideLayouts/slideLayout12.xml"/><Relationship Id="rId5" Type="http://schemas.openxmlformats.org/officeDocument/2006/relationships/image" Target="../media/image324.png"/><Relationship Id="rId4" Type="http://schemas.openxmlformats.org/officeDocument/2006/relationships/image" Target="../media/image323.png"/></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8" Type="http://schemas.openxmlformats.org/officeDocument/2006/relationships/image" Target="../media/image326.wmf"/><Relationship Id="rId3" Type="http://schemas.openxmlformats.org/officeDocument/2006/relationships/notesSlide" Target="../notesSlides/notesSlide137.xml"/><Relationship Id="rId7" Type="http://schemas.openxmlformats.org/officeDocument/2006/relationships/oleObject" Target="../embeddings/oleObject303.bin"/><Relationship Id="rId2" Type="http://schemas.openxmlformats.org/officeDocument/2006/relationships/slideLayout" Target="../slideLayouts/slideLayout12.xml"/><Relationship Id="rId1" Type="http://schemas.openxmlformats.org/officeDocument/2006/relationships/vmlDrawing" Target="../drawings/vmlDrawing101.vml"/><Relationship Id="rId6" Type="http://schemas.openxmlformats.org/officeDocument/2006/relationships/image" Target="../media/image325.wmf"/><Relationship Id="rId5" Type="http://schemas.openxmlformats.org/officeDocument/2006/relationships/oleObject" Target="../embeddings/oleObject302.bin"/><Relationship Id="rId10" Type="http://schemas.openxmlformats.org/officeDocument/2006/relationships/image" Target="../media/image327.wmf"/><Relationship Id="rId4" Type="http://schemas.openxmlformats.org/officeDocument/2006/relationships/image" Target="../media/image4.png"/><Relationship Id="rId9" Type="http://schemas.openxmlformats.org/officeDocument/2006/relationships/oleObject" Target="../embeddings/oleObject304.bin"/></Relationships>
</file>

<file path=ppt/slides/_rels/slide138.xml.rels><?xml version="1.0" encoding="UTF-8" standalone="yes"?>
<Relationships xmlns="http://schemas.openxmlformats.org/package/2006/relationships"><Relationship Id="rId8" Type="http://schemas.openxmlformats.org/officeDocument/2006/relationships/image" Target="../media/image329.wmf"/><Relationship Id="rId3" Type="http://schemas.openxmlformats.org/officeDocument/2006/relationships/notesSlide" Target="../notesSlides/notesSlide138.xml"/><Relationship Id="rId7" Type="http://schemas.openxmlformats.org/officeDocument/2006/relationships/oleObject" Target="../embeddings/oleObject306.bin"/><Relationship Id="rId2" Type="http://schemas.openxmlformats.org/officeDocument/2006/relationships/slideLayout" Target="../slideLayouts/slideLayout12.xml"/><Relationship Id="rId1" Type="http://schemas.openxmlformats.org/officeDocument/2006/relationships/vmlDrawing" Target="../drawings/vmlDrawing102.vml"/><Relationship Id="rId6" Type="http://schemas.openxmlformats.org/officeDocument/2006/relationships/image" Target="../media/image328.wmf"/><Relationship Id="rId5" Type="http://schemas.openxmlformats.org/officeDocument/2006/relationships/oleObject" Target="../embeddings/oleObject305.bin"/><Relationship Id="rId10" Type="http://schemas.openxmlformats.org/officeDocument/2006/relationships/image" Target="../media/image330.wmf"/><Relationship Id="rId4" Type="http://schemas.openxmlformats.org/officeDocument/2006/relationships/image" Target="../media/image4.png"/><Relationship Id="rId9" Type="http://schemas.openxmlformats.org/officeDocument/2006/relationships/oleObject" Target="../embeddings/oleObject307.bin"/></Relationships>
</file>

<file path=ppt/slides/_rels/slide139.xml.rels><?xml version="1.0" encoding="UTF-8" standalone="yes"?>
<Relationships xmlns="http://schemas.openxmlformats.org/package/2006/relationships"><Relationship Id="rId8" Type="http://schemas.openxmlformats.org/officeDocument/2006/relationships/image" Target="../media/image332.wmf"/><Relationship Id="rId13" Type="http://schemas.openxmlformats.org/officeDocument/2006/relationships/oleObject" Target="../embeddings/oleObject312.bin"/><Relationship Id="rId3" Type="http://schemas.openxmlformats.org/officeDocument/2006/relationships/notesSlide" Target="../notesSlides/notesSlide139.xml"/><Relationship Id="rId7" Type="http://schemas.openxmlformats.org/officeDocument/2006/relationships/oleObject" Target="../embeddings/oleObject309.bin"/><Relationship Id="rId12" Type="http://schemas.openxmlformats.org/officeDocument/2006/relationships/image" Target="../media/image334.wmf"/><Relationship Id="rId2" Type="http://schemas.openxmlformats.org/officeDocument/2006/relationships/slideLayout" Target="../slideLayouts/slideLayout12.xml"/><Relationship Id="rId1" Type="http://schemas.openxmlformats.org/officeDocument/2006/relationships/vmlDrawing" Target="../drawings/vmlDrawing103.vml"/><Relationship Id="rId6" Type="http://schemas.openxmlformats.org/officeDocument/2006/relationships/image" Target="../media/image331.wmf"/><Relationship Id="rId11" Type="http://schemas.openxmlformats.org/officeDocument/2006/relationships/oleObject" Target="../embeddings/oleObject311.bin"/><Relationship Id="rId5" Type="http://schemas.openxmlformats.org/officeDocument/2006/relationships/oleObject" Target="../embeddings/oleObject308.bin"/><Relationship Id="rId10" Type="http://schemas.openxmlformats.org/officeDocument/2006/relationships/image" Target="../media/image333.wmf"/><Relationship Id="rId4" Type="http://schemas.openxmlformats.org/officeDocument/2006/relationships/image" Target="../media/image4.png"/><Relationship Id="rId9" Type="http://schemas.openxmlformats.org/officeDocument/2006/relationships/oleObject" Target="../embeddings/oleObject310.bin"/><Relationship Id="rId14" Type="http://schemas.openxmlformats.org/officeDocument/2006/relationships/image" Target="../media/image335.wmf"/></Relationships>
</file>

<file path=ppt/slides/_rels/slide1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14.xml"/><Relationship Id="rId7"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6.bin"/><Relationship Id="rId10" Type="http://schemas.openxmlformats.org/officeDocument/2006/relationships/image" Target="../media/image14.wmf"/><Relationship Id="rId4" Type="http://schemas.openxmlformats.org/officeDocument/2006/relationships/image" Target="../media/image4.png"/><Relationship Id="rId9" Type="http://schemas.openxmlformats.org/officeDocument/2006/relationships/oleObject" Target="../embeddings/oleObject8.bin"/></Relationships>
</file>

<file path=ppt/slides/_rels/slide140.xml.rels><?xml version="1.0" encoding="UTF-8" standalone="yes"?>
<Relationships xmlns="http://schemas.openxmlformats.org/package/2006/relationships"><Relationship Id="rId8" Type="http://schemas.openxmlformats.org/officeDocument/2006/relationships/image" Target="../media/image337.wmf"/><Relationship Id="rId3" Type="http://schemas.openxmlformats.org/officeDocument/2006/relationships/notesSlide" Target="../notesSlides/notesSlide140.xml"/><Relationship Id="rId7" Type="http://schemas.openxmlformats.org/officeDocument/2006/relationships/oleObject" Target="../embeddings/oleObject314.bin"/><Relationship Id="rId2" Type="http://schemas.openxmlformats.org/officeDocument/2006/relationships/slideLayout" Target="../slideLayouts/slideLayout12.xml"/><Relationship Id="rId1" Type="http://schemas.openxmlformats.org/officeDocument/2006/relationships/vmlDrawing" Target="../drawings/vmlDrawing104.vml"/><Relationship Id="rId6" Type="http://schemas.openxmlformats.org/officeDocument/2006/relationships/image" Target="../media/image336.wmf"/><Relationship Id="rId5" Type="http://schemas.openxmlformats.org/officeDocument/2006/relationships/oleObject" Target="../embeddings/oleObject313.bin"/><Relationship Id="rId10" Type="http://schemas.openxmlformats.org/officeDocument/2006/relationships/image" Target="../media/image338.wmf"/><Relationship Id="rId4" Type="http://schemas.openxmlformats.org/officeDocument/2006/relationships/image" Target="../media/image4.png"/><Relationship Id="rId9" Type="http://schemas.openxmlformats.org/officeDocument/2006/relationships/oleObject" Target="../embeddings/oleObject315.bin"/></Relationships>
</file>

<file path=ppt/slides/_rels/slide1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1.xml"/><Relationship Id="rId1" Type="http://schemas.openxmlformats.org/officeDocument/2006/relationships/slideLayout" Target="../slideLayouts/slideLayout12.xml"/><Relationship Id="rId4" Type="http://schemas.openxmlformats.org/officeDocument/2006/relationships/image" Target="../media/image339.png"/></Relationships>
</file>

<file path=ppt/slides/_rels/slide142.xml.rels><?xml version="1.0" encoding="UTF-8" standalone="yes"?>
<Relationships xmlns="http://schemas.openxmlformats.org/package/2006/relationships"><Relationship Id="rId8" Type="http://schemas.openxmlformats.org/officeDocument/2006/relationships/image" Target="../media/image341.wmf"/><Relationship Id="rId3" Type="http://schemas.openxmlformats.org/officeDocument/2006/relationships/notesSlide" Target="../notesSlides/notesSlide142.xml"/><Relationship Id="rId7" Type="http://schemas.openxmlformats.org/officeDocument/2006/relationships/oleObject" Target="../embeddings/oleObject317.bin"/><Relationship Id="rId12" Type="http://schemas.openxmlformats.org/officeDocument/2006/relationships/image" Target="../media/image343.wmf"/><Relationship Id="rId2" Type="http://schemas.openxmlformats.org/officeDocument/2006/relationships/slideLayout" Target="../slideLayouts/slideLayout12.xml"/><Relationship Id="rId1" Type="http://schemas.openxmlformats.org/officeDocument/2006/relationships/vmlDrawing" Target="../drawings/vmlDrawing105.vml"/><Relationship Id="rId6" Type="http://schemas.openxmlformats.org/officeDocument/2006/relationships/image" Target="../media/image340.wmf"/><Relationship Id="rId11" Type="http://schemas.openxmlformats.org/officeDocument/2006/relationships/oleObject" Target="../embeddings/oleObject319.bin"/><Relationship Id="rId5" Type="http://schemas.openxmlformats.org/officeDocument/2006/relationships/oleObject" Target="../embeddings/oleObject316.bin"/><Relationship Id="rId10" Type="http://schemas.openxmlformats.org/officeDocument/2006/relationships/image" Target="../media/image342.wmf"/><Relationship Id="rId4" Type="http://schemas.openxmlformats.org/officeDocument/2006/relationships/image" Target="../media/image4.png"/><Relationship Id="rId9" Type="http://schemas.openxmlformats.org/officeDocument/2006/relationships/oleObject" Target="../embeddings/oleObject318.bin"/></Relationships>
</file>

<file path=ppt/slides/_rels/slide143.xml.rels><?xml version="1.0" encoding="UTF-8" standalone="yes"?>
<Relationships xmlns="http://schemas.openxmlformats.org/package/2006/relationships"><Relationship Id="rId8" Type="http://schemas.openxmlformats.org/officeDocument/2006/relationships/image" Target="../media/image345.wmf"/><Relationship Id="rId13" Type="http://schemas.openxmlformats.org/officeDocument/2006/relationships/oleObject" Target="../embeddings/oleObject324.bin"/><Relationship Id="rId3" Type="http://schemas.openxmlformats.org/officeDocument/2006/relationships/notesSlide" Target="../notesSlides/notesSlide143.xml"/><Relationship Id="rId7" Type="http://schemas.openxmlformats.org/officeDocument/2006/relationships/oleObject" Target="../embeddings/oleObject321.bin"/><Relationship Id="rId12" Type="http://schemas.openxmlformats.org/officeDocument/2006/relationships/image" Target="../media/image347.wmf"/><Relationship Id="rId2" Type="http://schemas.openxmlformats.org/officeDocument/2006/relationships/slideLayout" Target="../slideLayouts/slideLayout12.xml"/><Relationship Id="rId16" Type="http://schemas.openxmlformats.org/officeDocument/2006/relationships/image" Target="../media/image349.wmf"/><Relationship Id="rId1" Type="http://schemas.openxmlformats.org/officeDocument/2006/relationships/vmlDrawing" Target="../drawings/vmlDrawing106.vml"/><Relationship Id="rId6" Type="http://schemas.openxmlformats.org/officeDocument/2006/relationships/image" Target="../media/image344.wmf"/><Relationship Id="rId11" Type="http://schemas.openxmlformats.org/officeDocument/2006/relationships/oleObject" Target="../embeddings/oleObject323.bin"/><Relationship Id="rId5" Type="http://schemas.openxmlformats.org/officeDocument/2006/relationships/oleObject" Target="../embeddings/oleObject320.bin"/><Relationship Id="rId15" Type="http://schemas.openxmlformats.org/officeDocument/2006/relationships/oleObject" Target="../embeddings/oleObject325.bin"/><Relationship Id="rId10" Type="http://schemas.openxmlformats.org/officeDocument/2006/relationships/image" Target="../media/image346.wmf"/><Relationship Id="rId4" Type="http://schemas.openxmlformats.org/officeDocument/2006/relationships/image" Target="../media/image4.png"/><Relationship Id="rId9" Type="http://schemas.openxmlformats.org/officeDocument/2006/relationships/oleObject" Target="../embeddings/oleObject322.bin"/><Relationship Id="rId14" Type="http://schemas.openxmlformats.org/officeDocument/2006/relationships/image" Target="../media/image348.wmf"/></Relationships>
</file>

<file path=ppt/slides/_rels/slide1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4.xml"/><Relationship Id="rId1" Type="http://schemas.openxmlformats.org/officeDocument/2006/relationships/slideLayout" Target="../slideLayouts/slideLayout12.xml"/><Relationship Id="rId4" Type="http://schemas.openxmlformats.org/officeDocument/2006/relationships/image" Target="../media/image350.png"/></Relationships>
</file>

<file path=ppt/slides/_rels/slide145.xml.rels><?xml version="1.0" encoding="UTF-8" standalone="yes"?>
<Relationships xmlns="http://schemas.openxmlformats.org/package/2006/relationships"><Relationship Id="rId8" Type="http://schemas.openxmlformats.org/officeDocument/2006/relationships/image" Target="../media/image352.wmf"/><Relationship Id="rId3" Type="http://schemas.openxmlformats.org/officeDocument/2006/relationships/notesSlide" Target="../notesSlides/notesSlide145.xml"/><Relationship Id="rId7" Type="http://schemas.openxmlformats.org/officeDocument/2006/relationships/oleObject" Target="../embeddings/oleObject327.bin"/><Relationship Id="rId2" Type="http://schemas.openxmlformats.org/officeDocument/2006/relationships/slideLayout" Target="../slideLayouts/slideLayout12.xml"/><Relationship Id="rId1" Type="http://schemas.openxmlformats.org/officeDocument/2006/relationships/vmlDrawing" Target="../drawings/vmlDrawing107.vml"/><Relationship Id="rId6" Type="http://schemas.openxmlformats.org/officeDocument/2006/relationships/image" Target="../media/image351.wmf"/><Relationship Id="rId5" Type="http://schemas.openxmlformats.org/officeDocument/2006/relationships/oleObject" Target="../embeddings/oleObject326.bin"/><Relationship Id="rId4" Type="http://schemas.openxmlformats.org/officeDocument/2006/relationships/image" Target="../media/image4.png"/></Relationships>
</file>

<file path=ppt/slides/_rels/slide1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6.xml"/><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7.xml"/><Relationship Id="rId1" Type="http://schemas.openxmlformats.org/officeDocument/2006/relationships/slideLayout" Target="../slideLayouts/slideLayout12.xml"/><Relationship Id="rId4" Type="http://schemas.openxmlformats.org/officeDocument/2006/relationships/image" Target="../media/image353.png"/></Relationships>
</file>

<file path=ppt/slides/_rels/slide1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8.xml"/><Relationship Id="rId1" Type="http://schemas.openxmlformats.org/officeDocument/2006/relationships/slideLayout" Target="../slideLayouts/slideLayout12.xml"/><Relationship Id="rId4" Type="http://schemas.openxmlformats.org/officeDocument/2006/relationships/image" Target="../media/image354.png"/></Relationships>
</file>

<file path=ppt/slides/_rels/slide149.xml.rels><?xml version="1.0" encoding="UTF-8" standalone="yes"?>
<Relationships xmlns="http://schemas.openxmlformats.org/package/2006/relationships"><Relationship Id="rId8" Type="http://schemas.openxmlformats.org/officeDocument/2006/relationships/image" Target="../media/image356.wmf"/><Relationship Id="rId3" Type="http://schemas.openxmlformats.org/officeDocument/2006/relationships/notesSlide" Target="../notesSlides/notesSlide149.xml"/><Relationship Id="rId7" Type="http://schemas.openxmlformats.org/officeDocument/2006/relationships/oleObject" Target="../embeddings/oleObject329.bin"/><Relationship Id="rId2" Type="http://schemas.openxmlformats.org/officeDocument/2006/relationships/slideLayout" Target="../slideLayouts/slideLayout12.xml"/><Relationship Id="rId1" Type="http://schemas.openxmlformats.org/officeDocument/2006/relationships/vmlDrawing" Target="../drawings/vmlDrawing108.vml"/><Relationship Id="rId6" Type="http://schemas.openxmlformats.org/officeDocument/2006/relationships/image" Target="../media/image355.wmf"/><Relationship Id="rId5" Type="http://schemas.openxmlformats.org/officeDocument/2006/relationships/oleObject" Target="../embeddings/oleObject328.bin"/><Relationship Id="rId10" Type="http://schemas.openxmlformats.org/officeDocument/2006/relationships/image" Target="../media/image357.wmf"/><Relationship Id="rId4" Type="http://schemas.openxmlformats.org/officeDocument/2006/relationships/image" Target="../media/image4.png"/><Relationship Id="rId9" Type="http://schemas.openxmlformats.org/officeDocument/2006/relationships/oleObject" Target="../embeddings/oleObject330.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15.xml"/><Relationship Id="rId7" Type="http://schemas.openxmlformats.org/officeDocument/2006/relationships/image" Target="../media/image15.w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16.wmf"/></Relationships>
</file>

<file path=ppt/slides/_rels/slide150.xml.rels><?xml version="1.0" encoding="UTF-8" standalone="yes"?>
<Relationships xmlns="http://schemas.openxmlformats.org/package/2006/relationships"><Relationship Id="rId8" Type="http://schemas.openxmlformats.org/officeDocument/2006/relationships/image" Target="../media/image359.wmf"/><Relationship Id="rId13" Type="http://schemas.openxmlformats.org/officeDocument/2006/relationships/oleObject" Target="../embeddings/oleObject335.bin"/><Relationship Id="rId3" Type="http://schemas.openxmlformats.org/officeDocument/2006/relationships/notesSlide" Target="../notesSlides/notesSlide150.xml"/><Relationship Id="rId7" Type="http://schemas.openxmlformats.org/officeDocument/2006/relationships/oleObject" Target="../embeddings/oleObject332.bin"/><Relationship Id="rId12" Type="http://schemas.openxmlformats.org/officeDocument/2006/relationships/image" Target="../media/image361.wmf"/><Relationship Id="rId2" Type="http://schemas.openxmlformats.org/officeDocument/2006/relationships/slideLayout" Target="../slideLayouts/slideLayout12.xml"/><Relationship Id="rId16" Type="http://schemas.openxmlformats.org/officeDocument/2006/relationships/image" Target="../media/image363.wmf"/><Relationship Id="rId1" Type="http://schemas.openxmlformats.org/officeDocument/2006/relationships/vmlDrawing" Target="../drawings/vmlDrawing109.vml"/><Relationship Id="rId6" Type="http://schemas.openxmlformats.org/officeDocument/2006/relationships/image" Target="../media/image358.wmf"/><Relationship Id="rId11" Type="http://schemas.openxmlformats.org/officeDocument/2006/relationships/oleObject" Target="../embeddings/oleObject334.bin"/><Relationship Id="rId5" Type="http://schemas.openxmlformats.org/officeDocument/2006/relationships/oleObject" Target="../embeddings/oleObject331.bin"/><Relationship Id="rId15" Type="http://schemas.openxmlformats.org/officeDocument/2006/relationships/oleObject" Target="../embeddings/oleObject336.bin"/><Relationship Id="rId10" Type="http://schemas.openxmlformats.org/officeDocument/2006/relationships/image" Target="../media/image360.wmf"/><Relationship Id="rId4" Type="http://schemas.openxmlformats.org/officeDocument/2006/relationships/image" Target="../media/image4.png"/><Relationship Id="rId9" Type="http://schemas.openxmlformats.org/officeDocument/2006/relationships/oleObject" Target="../embeddings/oleObject333.bin"/><Relationship Id="rId14" Type="http://schemas.openxmlformats.org/officeDocument/2006/relationships/image" Target="../media/image362.wmf"/></Relationships>
</file>

<file path=ppt/slides/_rels/slide151.xml.rels><?xml version="1.0" encoding="UTF-8" standalone="yes"?>
<Relationships xmlns="http://schemas.openxmlformats.org/package/2006/relationships"><Relationship Id="rId8" Type="http://schemas.openxmlformats.org/officeDocument/2006/relationships/image" Target="../media/image365.wmf"/><Relationship Id="rId3" Type="http://schemas.openxmlformats.org/officeDocument/2006/relationships/notesSlide" Target="../notesSlides/notesSlide151.xml"/><Relationship Id="rId7" Type="http://schemas.openxmlformats.org/officeDocument/2006/relationships/oleObject" Target="../embeddings/oleObject338.bin"/><Relationship Id="rId12" Type="http://schemas.openxmlformats.org/officeDocument/2006/relationships/image" Target="../media/image367.wmf"/><Relationship Id="rId2" Type="http://schemas.openxmlformats.org/officeDocument/2006/relationships/slideLayout" Target="../slideLayouts/slideLayout12.xml"/><Relationship Id="rId1" Type="http://schemas.openxmlformats.org/officeDocument/2006/relationships/vmlDrawing" Target="../drawings/vmlDrawing110.vml"/><Relationship Id="rId6" Type="http://schemas.openxmlformats.org/officeDocument/2006/relationships/image" Target="../media/image364.wmf"/><Relationship Id="rId11" Type="http://schemas.openxmlformats.org/officeDocument/2006/relationships/oleObject" Target="../embeddings/oleObject340.bin"/><Relationship Id="rId5" Type="http://schemas.openxmlformats.org/officeDocument/2006/relationships/oleObject" Target="../embeddings/oleObject337.bin"/><Relationship Id="rId10" Type="http://schemas.openxmlformats.org/officeDocument/2006/relationships/image" Target="../media/image366.wmf"/><Relationship Id="rId4" Type="http://schemas.openxmlformats.org/officeDocument/2006/relationships/image" Target="../media/image4.png"/><Relationship Id="rId9" Type="http://schemas.openxmlformats.org/officeDocument/2006/relationships/oleObject" Target="../embeddings/oleObject339.bin"/></Relationships>
</file>

<file path=ppt/slides/_rels/slide1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2.xml"/><Relationship Id="rId1" Type="http://schemas.openxmlformats.org/officeDocument/2006/relationships/slideLayout" Target="../slideLayouts/slideLayout12.xml"/><Relationship Id="rId4" Type="http://schemas.openxmlformats.org/officeDocument/2006/relationships/image" Target="../media/image368.png"/></Relationships>
</file>

<file path=ppt/slides/_rels/slide1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3.xml"/><Relationship Id="rId1" Type="http://schemas.openxmlformats.org/officeDocument/2006/relationships/slideLayout" Target="../slideLayouts/slideLayout12.xml"/><Relationship Id="rId5" Type="http://schemas.openxmlformats.org/officeDocument/2006/relationships/image" Target="../media/image370.png"/><Relationship Id="rId4" Type="http://schemas.openxmlformats.org/officeDocument/2006/relationships/image" Target="../media/image369.png"/></Relationships>
</file>

<file path=ppt/slides/_rels/slide1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15.wmf"/><Relationship Id="rId5" Type="http://schemas.openxmlformats.org/officeDocument/2006/relationships/oleObject" Target="../embeddings/oleObject9.bin"/><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22.wmf"/><Relationship Id="rId3" Type="http://schemas.openxmlformats.org/officeDocument/2006/relationships/notesSlide" Target="../notesSlides/notesSlide19.xml"/><Relationship Id="rId7" Type="http://schemas.openxmlformats.org/officeDocument/2006/relationships/image" Target="../media/image19.wmf"/><Relationship Id="rId12"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11.bin"/><Relationship Id="rId11" Type="http://schemas.openxmlformats.org/officeDocument/2006/relationships/image" Target="../media/image21.wmf"/><Relationship Id="rId5" Type="http://schemas.openxmlformats.org/officeDocument/2006/relationships/image" Target="../media/image24.png"/><Relationship Id="rId15" Type="http://schemas.openxmlformats.org/officeDocument/2006/relationships/image" Target="../media/image23.wmf"/><Relationship Id="rId10" Type="http://schemas.openxmlformats.org/officeDocument/2006/relationships/oleObject" Target="../embeddings/oleObject13.bin"/><Relationship Id="rId4" Type="http://schemas.openxmlformats.org/officeDocument/2006/relationships/image" Target="../media/image4.png"/><Relationship Id="rId9" Type="http://schemas.openxmlformats.org/officeDocument/2006/relationships/image" Target="../media/image20.wmf"/><Relationship Id="rId14" Type="http://schemas.openxmlformats.org/officeDocument/2006/relationships/oleObject" Target="../embeddings/oleObject15.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notesSlide" Target="../notesSlides/notesSlide23.xml"/><Relationship Id="rId7"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26.wmf"/><Relationship Id="rId11" Type="http://schemas.openxmlformats.org/officeDocument/2006/relationships/image" Target="../media/image28.wmf"/><Relationship Id="rId5" Type="http://schemas.openxmlformats.org/officeDocument/2006/relationships/oleObject" Target="../embeddings/oleObject16.bin"/><Relationship Id="rId10" Type="http://schemas.openxmlformats.org/officeDocument/2006/relationships/oleObject" Target="../embeddings/oleObject19.bin"/><Relationship Id="rId4" Type="http://schemas.openxmlformats.org/officeDocument/2006/relationships/image" Target="../media/image4.png"/><Relationship Id="rId9" Type="http://schemas.openxmlformats.org/officeDocument/2006/relationships/oleObject" Target="../embeddings/oleObject18.bin"/></Relationships>
</file>

<file path=ppt/slides/_rels/slide24.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notesSlide" Target="../notesSlides/notesSlide24.xml"/><Relationship Id="rId7" Type="http://schemas.openxmlformats.org/officeDocument/2006/relationships/oleObject" Target="../embeddings/oleObject21.bin"/><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29.wmf"/><Relationship Id="rId5" Type="http://schemas.openxmlformats.org/officeDocument/2006/relationships/oleObject" Target="../embeddings/oleObject20.bin"/><Relationship Id="rId10" Type="http://schemas.openxmlformats.org/officeDocument/2006/relationships/image" Target="../media/image31.wmf"/><Relationship Id="rId4" Type="http://schemas.openxmlformats.org/officeDocument/2006/relationships/image" Target="../media/image4.png"/><Relationship Id="rId9" Type="http://schemas.openxmlformats.org/officeDocument/2006/relationships/oleObject" Target="../embeddings/oleObject22.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32.wmf"/><Relationship Id="rId5" Type="http://schemas.openxmlformats.org/officeDocument/2006/relationships/oleObject" Target="../embeddings/oleObject23.bin"/><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notesSlide" Target="../notesSlides/notesSlide26.xml"/><Relationship Id="rId7" Type="http://schemas.openxmlformats.org/officeDocument/2006/relationships/oleObject" Target="../embeddings/oleObject25.bin"/><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33.wmf"/><Relationship Id="rId5" Type="http://schemas.openxmlformats.org/officeDocument/2006/relationships/oleObject" Target="../embeddings/oleObject24.bin"/><Relationship Id="rId10" Type="http://schemas.openxmlformats.org/officeDocument/2006/relationships/image" Target="../media/image35.wmf"/><Relationship Id="rId4" Type="http://schemas.openxmlformats.org/officeDocument/2006/relationships/image" Target="../media/image4.png"/><Relationship Id="rId9" Type="http://schemas.openxmlformats.org/officeDocument/2006/relationships/oleObject" Target="../embeddings/oleObject26.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36.wmf"/><Relationship Id="rId5" Type="http://schemas.openxmlformats.org/officeDocument/2006/relationships/oleObject" Target="../embeddings/oleObject27.bin"/><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notesSlide" Target="../notesSlides/notesSlide28.xml"/><Relationship Id="rId7" Type="http://schemas.openxmlformats.org/officeDocument/2006/relationships/oleObject" Target="../embeddings/oleObject29.bin"/><Relationship Id="rId12" Type="http://schemas.openxmlformats.org/officeDocument/2006/relationships/image" Target="../media/image40.wmf"/><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image" Target="../media/image37.wmf"/><Relationship Id="rId11" Type="http://schemas.openxmlformats.org/officeDocument/2006/relationships/oleObject" Target="../embeddings/oleObject31.bin"/><Relationship Id="rId5" Type="http://schemas.openxmlformats.org/officeDocument/2006/relationships/oleObject" Target="../embeddings/oleObject28.bin"/><Relationship Id="rId10" Type="http://schemas.openxmlformats.org/officeDocument/2006/relationships/image" Target="../media/image39.wmf"/><Relationship Id="rId4" Type="http://schemas.openxmlformats.org/officeDocument/2006/relationships/image" Target="../media/image4.png"/><Relationship Id="rId9" Type="http://schemas.openxmlformats.org/officeDocument/2006/relationships/oleObject" Target="../embeddings/oleObject30.bin"/></Relationships>
</file>

<file path=ppt/slides/_rels/slide29.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notesSlide" Target="../notesSlides/notesSlide29.xml"/><Relationship Id="rId7" Type="http://schemas.openxmlformats.org/officeDocument/2006/relationships/oleObject" Target="../embeddings/oleObject33.bin"/><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image" Target="../media/image41.wmf"/><Relationship Id="rId5" Type="http://schemas.openxmlformats.org/officeDocument/2006/relationships/oleObject" Target="../embeddings/oleObject32.bin"/><Relationship Id="rId10" Type="http://schemas.openxmlformats.org/officeDocument/2006/relationships/image" Target="../media/image43.wmf"/><Relationship Id="rId4" Type="http://schemas.openxmlformats.org/officeDocument/2006/relationships/image" Target="../media/image4.png"/><Relationship Id="rId9" Type="http://schemas.openxmlformats.org/officeDocument/2006/relationships/oleObject" Target="../embeddings/oleObject34.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notesSlide" Target="../notesSlides/notesSlide31.xml"/><Relationship Id="rId7" Type="http://schemas.openxmlformats.org/officeDocument/2006/relationships/oleObject" Target="../embeddings/oleObject36.bin"/><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image" Target="../media/image44.wmf"/><Relationship Id="rId5" Type="http://schemas.openxmlformats.org/officeDocument/2006/relationships/oleObject" Target="../embeddings/oleObject35.bin"/><Relationship Id="rId4" Type="http://schemas.openxmlformats.org/officeDocument/2006/relationships/image" Target="../media/image4.png"/><Relationship Id="rId9" Type="http://schemas.openxmlformats.org/officeDocument/2006/relationships/oleObject" Target="../embeddings/oleObject37.bin"/></Relationships>
</file>

<file path=ppt/slides/_rels/slide32.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notesSlide" Target="../notesSlides/notesSlide32.xml"/><Relationship Id="rId7" Type="http://schemas.openxmlformats.org/officeDocument/2006/relationships/oleObject" Target="../embeddings/oleObject39.bin"/><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image" Target="../media/image46.wmf"/><Relationship Id="rId11" Type="http://schemas.openxmlformats.org/officeDocument/2006/relationships/image" Target="../media/image48.emf"/><Relationship Id="rId5" Type="http://schemas.openxmlformats.org/officeDocument/2006/relationships/oleObject" Target="../embeddings/oleObject38.bin"/><Relationship Id="rId10" Type="http://schemas.openxmlformats.org/officeDocument/2006/relationships/oleObject" Target="../embeddings/oleObject41.bin"/><Relationship Id="rId4" Type="http://schemas.openxmlformats.org/officeDocument/2006/relationships/image" Target="../media/image4.png"/><Relationship Id="rId9" Type="http://schemas.openxmlformats.org/officeDocument/2006/relationships/oleObject" Target="../embeddings/oleObject40.bin"/></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49.wmf"/><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oleObject" Target="../embeddings/oleObject42.bin"/><Relationship Id="rId5" Type="http://schemas.openxmlformats.org/officeDocument/2006/relationships/image" Target="../media/image50.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notesSlide" Target="../notesSlides/notesSlide36.xml"/><Relationship Id="rId7" Type="http://schemas.openxmlformats.org/officeDocument/2006/relationships/oleObject" Target="../embeddings/oleObject44.bin"/><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image" Target="../media/image50.wmf"/><Relationship Id="rId5" Type="http://schemas.openxmlformats.org/officeDocument/2006/relationships/oleObject" Target="../embeddings/oleObject43.bin"/><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notesSlide" Target="../notesSlides/notesSlide37.xml"/><Relationship Id="rId7" Type="http://schemas.openxmlformats.org/officeDocument/2006/relationships/oleObject" Target="../embeddings/oleObject46.bin"/><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image" Target="../media/image52.wmf"/><Relationship Id="rId5" Type="http://schemas.openxmlformats.org/officeDocument/2006/relationships/oleObject" Target="../embeddings/oleObject45.bin"/><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notesSlide" Target="../notesSlides/notesSlide38.xml"/><Relationship Id="rId7" Type="http://schemas.openxmlformats.org/officeDocument/2006/relationships/oleObject" Target="../embeddings/oleObject48.bin"/><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image" Target="../media/image54.wmf"/><Relationship Id="rId5" Type="http://schemas.openxmlformats.org/officeDocument/2006/relationships/oleObject" Target="../embeddings/oleObject47.bin"/><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notesSlide" Target="../notesSlides/notesSlide39.xml"/><Relationship Id="rId7" Type="http://schemas.openxmlformats.org/officeDocument/2006/relationships/oleObject" Target="../embeddings/oleObject50.bin"/><Relationship Id="rId2" Type="http://schemas.openxmlformats.org/officeDocument/2006/relationships/slideLayout" Target="../slideLayouts/slideLayout12.xml"/><Relationship Id="rId1" Type="http://schemas.openxmlformats.org/officeDocument/2006/relationships/vmlDrawing" Target="../drawings/vmlDrawing20.vml"/><Relationship Id="rId6" Type="http://schemas.openxmlformats.org/officeDocument/2006/relationships/image" Target="../media/image56.wmf"/><Relationship Id="rId5" Type="http://schemas.openxmlformats.org/officeDocument/2006/relationships/oleObject" Target="../embeddings/oleObject49.bin"/><Relationship Id="rId10" Type="http://schemas.openxmlformats.org/officeDocument/2006/relationships/image" Target="../media/image58.wmf"/><Relationship Id="rId4" Type="http://schemas.openxmlformats.org/officeDocument/2006/relationships/image" Target="../media/image4.png"/><Relationship Id="rId9" Type="http://schemas.openxmlformats.org/officeDocument/2006/relationships/oleObject" Target="../embeddings/oleObject51.bin"/></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oleObject" Target="../embeddings/oleObject56.bin"/><Relationship Id="rId3" Type="http://schemas.openxmlformats.org/officeDocument/2006/relationships/notesSlide" Target="../notesSlides/notesSlide40.xml"/><Relationship Id="rId7" Type="http://schemas.openxmlformats.org/officeDocument/2006/relationships/oleObject" Target="../embeddings/oleObject53.bin"/><Relationship Id="rId12" Type="http://schemas.openxmlformats.org/officeDocument/2006/relationships/image" Target="../media/image62.wmf"/><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image" Target="../media/image59.wmf"/><Relationship Id="rId11" Type="http://schemas.openxmlformats.org/officeDocument/2006/relationships/oleObject" Target="../embeddings/oleObject55.bin"/><Relationship Id="rId5" Type="http://schemas.openxmlformats.org/officeDocument/2006/relationships/oleObject" Target="../embeddings/oleObject52.bin"/><Relationship Id="rId10" Type="http://schemas.openxmlformats.org/officeDocument/2006/relationships/image" Target="../media/image61.wmf"/><Relationship Id="rId4" Type="http://schemas.openxmlformats.org/officeDocument/2006/relationships/image" Target="../media/image4.png"/><Relationship Id="rId9" Type="http://schemas.openxmlformats.org/officeDocument/2006/relationships/oleObject" Target="../embeddings/oleObject54.bin"/><Relationship Id="rId14" Type="http://schemas.openxmlformats.org/officeDocument/2006/relationships/image" Target="../media/image63.wmf"/></Relationships>
</file>

<file path=ppt/slides/_rels/slide41.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notesSlide" Target="../notesSlides/notesSlide41.xml"/><Relationship Id="rId7" Type="http://schemas.openxmlformats.org/officeDocument/2006/relationships/oleObject" Target="../embeddings/oleObject58.bin"/><Relationship Id="rId12" Type="http://schemas.openxmlformats.org/officeDocument/2006/relationships/image" Target="../media/image67.wmf"/><Relationship Id="rId2" Type="http://schemas.openxmlformats.org/officeDocument/2006/relationships/slideLayout" Target="../slideLayouts/slideLayout12.xml"/><Relationship Id="rId1" Type="http://schemas.openxmlformats.org/officeDocument/2006/relationships/vmlDrawing" Target="../drawings/vmlDrawing22.vml"/><Relationship Id="rId6" Type="http://schemas.openxmlformats.org/officeDocument/2006/relationships/image" Target="../media/image64.wmf"/><Relationship Id="rId11" Type="http://schemas.openxmlformats.org/officeDocument/2006/relationships/oleObject" Target="../embeddings/oleObject60.bin"/><Relationship Id="rId5" Type="http://schemas.openxmlformats.org/officeDocument/2006/relationships/oleObject" Target="../embeddings/oleObject57.bin"/><Relationship Id="rId10" Type="http://schemas.openxmlformats.org/officeDocument/2006/relationships/image" Target="../media/image66.wmf"/><Relationship Id="rId4" Type="http://schemas.openxmlformats.org/officeDocument/2006/relationships/image" Target="../media/image4.png"/><Relationship Id="rId9" Type="http://schemas.openxmlformats.org/officeDocument/2006/relationships/oleObject" Target="../embeddings/oleObject59.bin"/></Relationships>
</file>

<file path=ppt/slides/_rels/slide42.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notesSlide" Target="../notesSlides/notesSlide42.xml"/><Relationship Id="rId7" Type="http://schemas.openxmlformats.org/officeDocument/2006/relationships/oleObject" Target="../embeddings/oleObject62.bin"/><Relationship Id="rId2" Type="http://schemas.openxmlformats.org/officeDocument/2006/relationships/slideLayout" Target="../slideLayouts/slideLayout12.xml"/><Relationship Id="rId1" Type="http://schemas.openxmlformats.org/officeDocument/2006/relationships/vmlDrawing" Target="../drawings/vmlDrawing23.vml"/><Relationship Id="rId6" Type="http://schemas.openxmlformats.org/officeDocument/2006/relationships/image" Target="../media/image68.wmf"/><Relationship Id="rId5" Type="http://schemas.openxmlformats.org/officeDocument/2006/relationships/oleObject" Target="../embeddings/oleObject61.bin"/><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notesSlide" Target="../notesSlides/notesSlide43.xml"/><Relationship Id="rId7" Type="http://schemas.openxmlformats.org/officeDocument/2006/relationships/oleObject" Target="../embeddings/oleObject64.bin"/><Relationship Id="rId2" Type="http://schemas.openxmlformats.org/officeDocument/2006/relationships/slideLayout" Target="../slideLayouts/slideLayout12.xml"/><Relationship Id="rId1" Type="http://schemas.openxmlformats.org/officeDocument/2006/relationships/vmlDrawing" Target="../drawings/vmlDrawing24.vml"/><Relationship Id="rId6" Type="http://schemas.openxmlformats.org/officeDocument/2006/relationships/image" Target="../media/image70.wmf"/><Relationship Id="rId5" Type="http://schemas.openxmlformats.org/officeDocument/2006/relationships/oleObject" Target="../embeddings/oleObject63.bin"/><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8" Type="http://schemas.openxmlformats.org/officeDocument/2006/relationships/image" Target="../media/image73.wmf"/><Relationship Id="rId13" Type="http://schemas.openxmlformats.org/officeDocument/2006/relationships/oleObject" Target="../embeddings/oleObject69.bin"/><Relationship Id="rId3" Type="http://schemas.openxmlformats.org/officeDocument/2006/relationships/notesSlide" Target="../notesSlides/notesSlide44.xml"/><Relationship Id="rId7" Type="http://schemas.openxmlformats.org/officeDocument/2006/relationships/oleObject" Target="../embeddings/oleObject66.bin"/><Relationship Id="rId12" Type="http://schemas.openxmlformats.org/officeDocument/2006/relationships/image" Target="../media/image75.emf"/><Relationship Id="rId2" Type="http://schemas.openxmlformats.org/officeDocument/2006/relationships/slideLayout" Target="../slideLayouts/slideLayout12.xml"/><Relationship Id="rId1" Type="http://schemas.openxmlformats.org/officeDocument/2006/relationships/vmlDrawing" Target="../drawings/vmlDrawing25.vml"/><Relationship Id="rId6" Type="http://schemas.openxmlformats.org/officeDocument/2006/relationships/image" Target="../media/image72.wmf"/><Relationship Id="rId11" Type="http://schemas.openxmlformats.org/officeDocument/2006/relationships/oleObject" Target="../embeddings/oleObject68.bin"/><Relationship Id="rId5" Type="http://schemas.openxmlformats.org/officeDocument/2006/relationships/oleObject" Target="../embeddings/oleObject65.bin"/><Relationship Id="rId10" Type="http://schemas.openxmlformats.org/officeDocument/2006/relationships/image" Target="../media/image74.emf"/><Relationship Id="rId4" Type="http://schemas.openxmlformats.org/officeDocument/2006/relationships/image" Target="../media/image4.png"/><Relationship Id="rId9" Type="http://schemas.openxmlformats.org/officeDocument/2006/relationships/oleObject" Target="../embeddings/oleObject67.bin"/><Relationship Id="rId14" Type="http://schemas.openxmlformats.org/officeDocument/2006/relationships/image" Target="../media/image76.wmf"/></Relationships>
</file>

<file path=ppt/slides/_rels/slide45.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notesSlide" Target="../notesSlides/notesSlide45.xml"/><Relationship Id="rId7" Type="http://schemas.openxmlformats.org/officeDocument/2006/relationships/oleObject" Target="../embeddings/oleObject71.bin"/><Relationship Id="rId2" Type="http://schemas.openxmlformats.org/officeDocument/2006/relationships/slideLayout" Target="../slideLayouts/slideLayout12.xml"/><Relationship Id="rId1" Type="http://schemas.openxmlformats.org/officeDocument/2006/relationships/vmlDrawing" Target="../drawings/vmlDrawing26.vml"/><Relationship Id="rId6" Type="http://schemas.openxmlformats.org/officeDocument/2006/relationships/image" Target="../media/image77.wmf"/><Relationship Id="rId5" Type="http://schemas.openxmlformats.org/officeDocument/2006/relationships/oleObject" Target="../embeddings/oleObject70.bin"/><Relationship Id="rId10" Type="http://schemas.openxmlformats.org/officeDocument/2006/relationships/image" Target="../media/image79.wmf"/><Relationship Id="rId4" Type="http://schemas.openxmlformats.org/officeDocument/2006/relationships/image" Target="../media/image4.png"/><Relationship Id="rId9" Type="http://schemas.openxmlformats.org/officeDocument/2006/relationships/oleObject" Target="../embeddings/oleObject72.bin"/></Relationships>
</file>

<file path=ppt/slides/_rels/slide46.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notesSlide" Target="../notesSlides/notesSlide46.xml"/><Relationship Id="rId7" Type="http://schemas.openxmlformats.org/officeDocument/2006/relationships/oleObject" Target="../embeddings/oleObject74.bin"/><Relationship Id="rId2" Type="http://schemas.openxmlformats.org/officeDocument/2006/relationships/slideLayout" Target="../slideLayouts/slideLayout12.xml"/><Relationship Id="rId1" Type="http://schemas.openxmlformats.org/officeDocument/2006/relationships/vmlDrawing" Target="../drawings/vmlDrawing27.vml"/><Relationship Id="rId6" Type="http://schemas.openxmlformats.org/officeDocument/2006/relationships/image" Target="../media/image80.wmf"/><Relationship Id="rId5" Type="http://schemas.openxmlformats.org/officeDocument/2006/relationships/oleObject" Target="../embeddings/oleObject73.bin"/><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8" Type="http://schemas.openxmlformats.org/officeDocument/2006/relationships/image" Target="../media/image83.wmf"/><Relationship Id="rId13" Type="http://schemas.openxmlformats.org/officeDocument/2006/relationships/oleObject" Target="../embeddings/oleObject79.bin"/><Relationship Id="rId18" Type="http://schemas.openxmlformats.org/officeDocument/2006/relationships/image" Target="../media/image87.wmf"/><Relationship Id="rId3" Type="http://schemas.openxmlformats.org/officeDocument/2006/relationships/notesSlide" Target="../notesSlides/notesSlide47.xml"/><Relationship Id="rId7" Type="http://schemas.openxmlformats.org/officeDocument/2006/relationships/oleObject" Target="../embeddings/oleObject76.bin"/><Relationship Id="rId12" Type="http://schemas.openxmlformats.org/officeDocument/2006/relationships/image" Target="../media/image85.wmf"/><Relationship Id="rId17" Type="http://schemas.openxmlformats.org/officeDocument/2006/relationships/oleObject" Target="../embeddings/oleObject81.bin"/><Relationship Id="rId2" Type="http://schemas.openxmlformats.org/officeDocument/2006/relationships/slideLayout" Target="../slideLayouts/slideLayout12.xml"/><Relationship Id="rId16" Type="http://schemas.openxmlformats.org/officeDocument/2006/relationships/image" Target="../media/image56.wmf"/><Relationship Id="rId20" Type="http://schemas.openxmlformats.org/officeDocument/2006/relationships/image" Target="../media/image88.wmf"/><Relationship Id="rId1" Type="http://schemas.openxmlformats.org/officeDocument/2006/relationships/vmlDrawing" Target="../drawings/vmlDrawing28.vml"/><Relationship Id="rId6" Type="http://schemas.openxmlformats.org/officeDocument/2006/relationships/image" Target="../media/image82.wmf"/><Relationship Id="rId11" Type="http://schemas.openxmlformats.org/officeDocument/2006/relationships/oleObject" Target="../embeddings/oleObject78.bin"/><Relationship Id="rId5" Type="http://schemas.openxmlformats.org/officeDocument/2006/relationships/oleObject" Target="../embeddings/oleObject75.bin"/><Relationship Id="rId15" Type="http://schemas.openxmlformats.org/officeDocument/2006/relationships/oleObject" Target="../embeddings/oleObject80.bin"/><Relationship Id="rId10" Type="http://schemas.openxmlformats.org/officeDocument/2006/relationships/image" Target="../media/image84.wmf"/><Relationship Id="rId19" Type="http://schemas.openxmlformats.org/officeDocument/2006/relationships/oleObject" Target="../embeddings/oleObject82.bin"/><Relationship Id="rId4" Type="http://schemas.openxmlformats.org/officeDocument/2006/relationships/image" Target="../media/image4.png"/><Relationship Id="rId9" Type="http://schemas.openxmlformats.org/officeDocument/2006/relationships/oleObject" Target="../embeddings/oleObject77.bin"/><Relationship Id="rId14" Type="http://schemas.openxmlformats.org/officeDocument/2006/relationships/image" Target="../media/image86.wmf"/></Relationships>
</file>

<file path=ppt/slides/_rels/slide48.xml.rels><?xml version="1.0" encoding="UTF-8" standalone="yes"?>
<Relationships xmlns="http://schemas.openxmlformats.org/package/2006/relationships"><Relationship Id="rId8" Type="http://schemas.openxmlformats.org/officeDocument/2006/relationships/image" Target="../media/image90.wmf"/><Relationship Id="rId13" Type="http://schemas.openxmlformats.org/officeDocument/2006/relationships/oleObject" Target="../embeddings/oleObject87.bin"/><Relationship Id="rId18" Type="http://schemas.openxmlformats.org/officeDocument/2006/relationships/image" Target="../media/image94.wmf"/><Relationship Id="rId3" Type="http://schemas.openxmlformats.org/officeDocument/2006/relationships/notesSlide" Target="../notesSlides/notesSlide48.xml"/><Relationship Id="rId7" Type="http://schemas.openxmlformats.org/officeDocument/2006/relationships/oleObject" Target="../embeddings/oleObject84.bin"/><Relationship Id="rId12" Type="http://schemas.openxmlformats.org/officeDocument/2006/relationships/image" Target="../media/image91.wmf"/><Relationship Id="rId17" Type="http://schemas.openxmlformats.org/officeDocument/2006/relationships/oleObject" Target="../embeddings/oleObject89.bin"/><Relationship Id="rId2" Type="http://schemas.openxmlformats.org/officeDocument/2006/relationships/slideLayout" Target="../slideLayouts/slideLayout12.xml"/><Relationship Id="rId16" Type="http://schemas.openxmlformats.org/officeDocument/2006/relationships/image" Target="../media/image93.wmf"/><Relationship Id="rId1" Type="http://schemas.openxmlformats.org/officeDocument/2006/relationships/vmlDrawing" Target="../drawings/vmlDrawing29.vml"/><Relationship Id="rId6" Type="http://schemas.openxmlformats.org/officeDocument/2006/relationships/image" Target="../media/image89.wmf"/><Relationship Id="rId11" Type="http://schemas.openxmlformats.org/officeDocument/2006/relationships/oleObject" Target="../embeddings/oleObject86.bin"/><Relationship Id="rId5" Type="http://schemas.openxmlformats.org/officeDocument/2006/relationships/oleObject" Target="../embeddings/oleObject83.bin"/><Relationship Id="rId15" Type="http://schemas.openxmlformats.org/officeDocument/2006/relationships/oleObject" Target="../embeddings/oleObject88.bin"/><Relationship Id="rId10" Type="http://schemas.openxmlformats.org/officeDocument/2006/relationships/image" Target="../media/image56.wmf"/><Relationship Id="rId4" Type="http://schemas.openxmlformats.org/officeDocument/2006/relationships/image" Target="../media/image4.png"/><Relationship Id="rId9" Type="http://schemas.openxmlformats.org/officeDocument/2006/relationships/oleObject" Target="../embeddings/oleObject85.bin"/><Relationship Id="rId14" Type="http://schemas.openxmlformats.org/officeDocument/2006/relationships/image" Target="../media/image92.wmf"/></Relationships>
</file>

<file path=ppt/slides/_rels/slide49.xml.rels><?xml version="1.0" encoding="UTF-8" standalone="yes"?>
<Relationships xmlns="http://schemas.openxmlformats.org/package/2006/relationships"><Relationship Id="rId8" Type="http://schemas.openxmlformats.org/officeDocument/2006/relationships/image" Target="../media/image96.wmf"/><Relationship Id="rId13" Type="http://schemas.openxmlformats.org/officeDocument/2006/relationships/oleObject" Target="../embeddings/oleObject94.bin"/><Relationship Id="rId3" Type="http://schemas.openxmlformats.org/officeDocument/2006/relationships/notesSlide" Target="../notesSlides/notesSlide49.xml"/><Relationship Id="rId7" Type="http://schemas.openxmlformats.org/officeDocument/2006/relationships/oleObject" Target="../embeddings/oleObject91.bin"/><Relationship Id="rId12" Type="http://schemas.openxmlformats.org/officeDocument/2006/relationships/image" Target="../media/image98.wmf"/><Relationship Id="rId2" Type="http://schemas.openxmlformats.org/officeDocument/2006/relationships/slideLayout" Target="../slideLayouts/slideLayout12.xml"/><Relationship Id="rId1" Type="http://schemas.openxmlformats.org/officeDocument/2006/relationships/vmlDrawing" Target="../drawings/vmlDrawing30.vml"/><Relationship Id="rId6" Type="http://schemas.openxmlformats.org/officeDocument/2006/relationships/image" Target="../media/image95.wmf"/><Relationship Id="rId11" Type="http://schemas.openxmlformats.org/officeDocument/2006/relationships/oleObject" Target="../embeddings/oleObject93.bin"/><Relationship Id="rId5" Type="http://schemas.openxmlformats.org/officeDocument/2006/relationships/oleObject" Target="../embeddings/oleObject90.bin"/><Relationship Id="rId10" Type="http://schemas.openxmlformats.org/officeDocument/2006/relationships/image" Target="../media/image97.wmf"/><Relationship Id="rId4" Type="http://schemas.openxmlformats.org/officeDocument/2006/relationships/image" Target="../media/image4.png"/><Relationship Id="rId9" Type="http://schemas.openxmlformats.org/officeDocument/2006/relationships/oleObject" Target="../embeddings/oleObject92.bin"/><Relationship Id="rId14" Type="http://schemas.openxmlformats.org/officeDocument/2006/relationships/image" Target="../media/image99.w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8" Type="http://schemas.openxmlformats.org/officeDocument/2006/relationships/image" Target="../media/image101.wmf"/><Relationship Id="rId3" Type="http://schemas.openxmlformats.org/officeDocument/2006/relationships/notesSlide" Target="../notesSlides/notesSlide50.xml"/><Relationship Id="rId7" Type="http://schemas.openxmlformats.org/officeDocument/2006/relationships/oleObject" Target="../embeddings/oleObject96.bin"/><Relationship Id="rId2" Type="http://schemas.openxmlformats.org/officeDocument/2006/relationships/slideLayout" Target="../slideLayouts/slideLayout12.xml"/><Relationship Id="rId1" Type="http://schemas.openxmlformats.org/officeDocument/2006/relationships/vmlDrawing" Target="../drawings/vmlDrawing31.vml"/><Relationship Id="rId6" Type="http://schemas.openxmlformats.org/officeDocument/2006/relationships/image" Target="../media/image100.wmf"/><Relationship Id="rId5" Type="http://schemas.openxmlformats.org/officeDocument/2006/relationships/oleObject" Target="../embeddings/oleObject95.bin"/><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8" Type="http://schemas.openxmlformats.org/officeDocument/2006/relationships/image" Target="../media/image103.wmf"/><Relationship Id="rId3" Type="http://schemas.openxmlformats.org/officeDocument/2006/relationships/notesSlide" Target="../notesSlides/notesSlide51.xml"/><Relationship Id="rId7" Type="http://schemas.openxmlformats.org/officeDocument/2006/relationships/oleObject" Target="../embeddings/oleObject98.bin"/><Relationship Id="rId2" Type="http://schemas.openxmlformats.org/officeDocument/2006/relationships/slideLayout" Target="../slideLayouts/slideLayout12.xml"/><Relationship Id="rId1" Type="http://schemas.openxmlformats.org/officeDocument/2006/relationships/vmlDrawing" Target="../drawings/vmlDrawing32.vml"/><Relationship Id="rId6" Type="http://schemas.openxmlformats.org/officeDocument/2006/relationships/image" Target="../media/image102.wmf"/><Relationship Id="rId5" Type="http://schemas.openxmlformats.org/officeDocument/2006/relationships/oleObject" Target="../embeddings/oleObject97.bin"/><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8" Type="http://schemas.openxmlformats.org/officeDocument/2006/relationships/image" Target="../media/image105.wmf"/><Relationship Id="rId13" Type="http://schemas.openxmlformats.org/officeDocument/2006/relationships/oleObject" Target="../embeddings/oleObject103.bin"/><Relationship Id="rId18" Type="http://schemas.openxmlformats.org/officeDocument/2006/relationships/image" Target="../media/image110.wmf"/><Relationship Id="rId3" Type="http://schemas.openxmlformats.org/officeDocument/2006/relationships/notesSlide" Target="../notesSlides/notesSlide53.xml"/><Relationship Id="rId7" Type="http://schemas.openxmlformats.org/officeDocument/2006/relationships/oleObject" Target="../embeddings/oleObject100.bin"/><Relationship Id="rId12" Type="http://schemas.openxmlformats.org/officeDocument/2006/relationships/image" Target="../media/image107.wmf"/><Relationship Id="rId17" Type="http://schemas.openxmlformats.org/officeDocument/2006/relationships/oleObject" Target="../embeddings/oleObject105.bin"/><Relationship Id="rId2" Type="http://schemas.openxmlformats.org/officeDocument/2006/relationships/slideLayout" Target="../slideLayouts/slideLayout12.xml"/><Relationship Id="rId16" Type="http://schemas.openxmlformats.org/officeDocument/2006/relationships/image" Target="../media/image109.wmf"/><Relationship Id="rId1" Type="http://schemas.openxmlformats.org/officeDocument/2006/relationships/vmlDrawing" Target="../drawings/vmlDrawing33.vml"/><Relationship Id="rId6" Type="http://schemas.openxmlformats.org/officeDocument/2006/relationships/image" Target="../media/image104.wmf"/><Relationship Id="rId11" Type="http://schemas.openxmlformats.org/officeDocument/2006/relationships/oleObject" Target="../embeddings/oleObject102.bin"/><Relationship Id="rId5" Type="http://schemas.openxmlformats.org/officeDocument/2006/relationships/oleObject" Target="../embeddings/oleObject99.bin"/><Relationship Id="rId15" Type="http://schemas.openxmlformats.org/officeDocument/2006/relationships/oleObject" Target="../embeddings/oleObject104.bin"/><Relationship Id="rId10" Type="http://schemas.openxmlformats.org/officeDocument/2006/relationships/image" Target="../media/image106.wmf"/><Relationship Id="rId4" Type="http://schemas.openxmlformats.org/officeDocument/2006/relationships/image" Target="../media/image4.png"/><Relationship Id="rId9" Type="http://schemas.openxmlformats.org/officeDocument/2006/relationships/oleObject" Target="../embeddings/oleObject101.bin"/><Relationship Id="rId14" Type="http://schemas.openxmlformats.org/officeDocument/2006/relationships/image" Target="../media/image108.wmf"/></Relationships>
</file>

<file path=ppt/slides/_rels/slide54.xml.rels><?xml version="1.0" encoding="UTF-8" standalone="yes"?>
<Relationships xmlns="http://schemas.openxmlformats.org/package/2006/relationships"><Relationship Id="rId8" Type="http://schemas.openxmlformats.org/officeDocument/2006/relationships/image" Target="../media/image112.wmf"/><Relationship Id="rId3" Type="http://schemas.openxmlformats.org/officeDocument/2006/relationships/notesSlide" Target="../notesSlides/notesSlide54.xml"/><Relationship Id="rId7" Type="http://schemas.openxmlformats.org/officeDocument/2006/relationships/oleObject" Target="../embeddings/oleObject107.bin"/><Relationship Id="rId12" Type="http://schemas.openxmlformats.org/officeDocument/2006/relationships/image" Target="../media/image114.wmf"/><Relationship Id="rId2" Type="http://schemas.openxmlformats.org/officeDocument/2006/relationships/slideLayout" Target="../slideLayouts/slideLayout12.xml"/><Relationship Id="rId1" Type="http://schemas.openxmlformats.org/officeDocument/2006/relationships/vmlDrawing" Target="../drawings/vmlDrawing34.vml"/><Relationship Id="rId6" Type="http://schemas.openxmlformats.org/officeDocument/2006/relationships/image" Target="../media/image111.wmf"/><Relationship Id="rId11" Type="http://schemas.openxmlformats.org/officeDocument/2006/relationships/oleObject" Target="../embeddings/oleObject109.bin"/><Relationship Id="rId5" Type="http://schemas.openxmlformats.org/officeDocument/2006/relationships/oleObject" Target="../embeddings/oleObject106.bin"/><Relationship Id="rId10" Type="http://schemas.openxmlformats.org/officeDocument/2006/relationships/image" Target="../media/image113.wmf"/><Relationship Id="rId4" Type="http://schemas.openxmlformats.org/officeDocument/2006/relationships/image" Target="../media/image4.png"/><Relationship Id="rId9" Type="http://schemas.openxmlformats.org/officeDocument/2006/relationships/oleObject" Target="../embeddings/oleObject108.bin"/></Relationships>
</file>

<file path=ppt/slides/_rels/slide55.xml.rels><?xml version="1.0" encoding="UTF-8" standalone="yes"?>
<Relationships xmlns="http://schemas.openxmlformats.org/package/2006/relationships"><Relationship Id="rId8" Type="http://schemas.openxmlformats.org/officeDocument/2006/relationships/image" Target="../media/image116.wmf"/><Relationship Id="rId3" Type="http://schemas.openxmlformats.org/officeDocument/2006/relationships/notesSlide" Target="../notesSlides/notesSlide55.xml"/><Relationship Id="rId7" Type="http://schemas.openxmlformats.org/officeDocument/2006/relationships/oleObject" Target="../embeddings/oleObject111.bin"/><Relationship Id="rId2" Type="http://schemas.openxmlformats.org/officeDocument/2006/relationships/slideLayout" Target="../slideLayouts/slideLayout12.xml"/><Relationship Id="rId1" Type="http://schemas.openxmlformats.org/officeDocument/2006/relationships/vmlDrawing" Target="../drawings/vmlDrawing35.vml"/><Relationship Id="rId6" Type="http://schemas.openxmlformats.org/officeDocument/2006/relationships/image" Target="../media/image115.wmf"/><Relationship Id="rId5" Type="http://schemas.openxmlformats.org/officeDocument/2006/relationships/oleObject" Target="../embeddings/oleObject110.bin"/><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8" Type="http://schemas.openxmlformats.org/officeDocument/2006/relationships/image" Target="../media/image118.wmf"/><Relationship Id="rId3" Type="http://schemas.openxmlformats.org/officeDocument/2006/relationships/notesSlide" Target="../notesSlides/notesSlide56.xml"/><Relationship Id="rId7" Type="http://schemas.openxmlformats.org/officeDocument/2006/relationships/oleObject" Target="../embeddings/oleObject113.bin"/><Relationship Id="rId2" Type="http://schemas.openxmlformats.org/officeDocument/2006/relationships/slideLayout" Target="../slideLayouts/slideLayout12.xml"/><Relationship Id="rId1" Type="http://schemas.openxmlformats.org/officeDocument/2006/relationships/vmlDrawing" Target="../drawings/vmlDrawing36.vml"/><Relationship Id="rId6" Type="http://schemas.openxmlformats.org/officeDocument/2006/relationships/image" Target="../media/image117.wmf"/><Relationship Id="rId5" Type="http://schemas.openxmlformats.org/officeDocument/2006/relationships/oleObject" Target="../embeddings/oleObject112.bin"/><Relationship Id="rId10" Type="http://schemas.openxmlformats.org/officeDocument/2006/relationships/image" Target="../media/image119.wmf"/><Relationship Id="rId4" Type="http://schemas.openxmlformats.org/officeDocument/2006/relationships/image" Target="../media/image4.png"/><Relationship Id="rId9" Type="http://schemas.openxmlformats.org/officeDocument/2006/relationships/oleObject" Target="../embeddings/oleObject114.bin"/></Relationships>
</file>

<file path=ppt/slides/_rels/slide57.xml.rels><?xml version="1.0" encoding="UTF-8" standalone="yes"?>
<Relationships xmlns="http://schemas.openxmlformats.org/package/2006/relationships"><Relationship Id="rId8" Type="http://schemas.openxmlformats.org/officeDocument/2006/relationships/image" Target="../media/image121.wmf"/><Relationship Id="rId3" Type="http://schemas.openxmlformats.org/officeDocument/2006/relationships/notesSlide" Target="../notesSlides/notesSlide57.xml"/><Relationship Id="rId7" Type="http://schemas.openxmlformats.org/officeDocument/2006/relationships/oleObject" Target="../embeddings/oleObject116.bin"/><Relationship Id="rId2" Type="http://schemas.openxmlformats.org/officeDocument/2006/relationships/slideLayout" Target="../slideLayouts/slideLayout12.xml"/><Relationship Id="rId1" Type="http://schemas.openxmlformats.org/officeDocument/2006/relationships/vmlDrawing" Target="../drawings/vmlDrawing37.vml"/><Relationship Id="rId6" Type="http://schemas.openxmlformats.org/officeDocument/2006/relationships/image" Target="../media/image120.wmf"/><Relationship Id="rId5" Type="http://schemas.openxmlformats.org/officeDocument/2006/relationships/oleObject" Target="../embeddings/oleObject115.bin"/><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8" Type="http://schemas.openxmlformats.org/officeDocument/2006/relationships/image" Target="../media/image123.wmf"/><Relationship Id="rId3" Type="http://schemas.openxmlformats.org/officeDocument/2006/relationships/notesSlide" Target="../notesSlides/notesSlide58.xml"/><Relationship Id="rId7" Type="http://schemas.openxmlformats.org/officeDocument/2006/relationships/oleObject" Target="../embeddings/oleObject118.bin"/><Relationship Id="rId2" Type="http://schemas.openxmlformats.org/officeDocument/2006/relationships/slideLayout" Target="../slideLayouts/slideLayout12.xml"/><Relationship Id="rId1" Type="http://schemas.openxmlformats.org/officeDocument/2006/relationships/vmlDrawing" Target="../drawings/vmlDrawing38.vml"/><Relationship Id="rId6" Type="http://schemas.openxmlformats.org/officeDocument/2006/relationships/image" Target="../media/image122.wmf"/><Relationship Id="rId5" Type="http://schemas.openxmlformats.org/officeDocument/2006/relationships/oleObject" Target="../embeddings/oleObject117.bin"/><Relationship Id="rId10" Type="http://schemas.openxmlformats.org/officeDocument/2006/relationships/image" Target="../media/image124.wmf"/><Relationship Id="rId4" Type="http://schemas.openxmlformats.org/officeDocument/2006/relationships/image" Target="../media/image4.png"/><Relationship Id="rId9" Type="http://schemas.openxmlformats.org/officeDocument/2006/relationships/oleObject" Target="../embeddings/oleObject119.bin"/></Relationships>
</file>

<file path=ppt/slides/_rels/slide59.xml.rels><?xml version="1.0" encoding="UTF-8" standalone="yes"?>
<Relationships xmlns="http://schemas.openxmlformats.org/package/2006/relationships"><Relationship Id="rId8" Type="http://schemas.openxmlformats.org/officeDocument/2006/relationships/image" Target="../media/image126.wmf"/><Relationship Id="rId3" Type="http://schemas.openxmlformats.org/officeDocument/2006/relationships/notesSlide" Target="../notesSlides/notesSlide59.xml"/><Relationship Id="rId7" Type="http://schemas.openxmlformats.org/officeDocument/2006/relationships/oleObject" Target="../embeddings/oleObject121.bin"/><Relationship Id="rId2" Type="http://schemas.openxmlformats.org/officeDocument/2006/relationships/slideLayout" Target="../slideLayouts/slideLayout12.xml"/><Relationship Id="rId1" Type="http://schemas.openxmlformats.org/officeDocument/2006/relationships/vmlDrawing" Target="../drawings/vmlDrawing39.vml"/><Relationship Id="rId6" Type="http://schemas.openxmlformats.org/officeDocument/2006/relationships/image" Target="../media/image125.wmf"/><Relationship Id="rId5" Type="http://schemas.openxmlformats.org/officeDocument/2006/relationships/oleObject" Target="../embeddings/oleObject120.bin"/><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2.xml"/><Relationship Id="rId1" Type="http://schemas.openxmlformats.org/officeDocument/2006/relationships/vmlDrawing" Target="../drawings/vmlDrawing40.vml"/><Relationship Id="rId6" Type="http://schemas.openxmlformats.org/officeDocument/2006/relationships/image" Target="../media/image127.wmf"/><Relationship Id="rId5" Type="http://schemas.openxmlformats.org/officeDocument/2006/relationships/oleObject" Target="../embeddings/oleObject122.bin"/><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8" Type="http://schemas.openxmlformats.org/officeDocument/2006/relationships/image" Target="../media/image129.wmf"/><Relationship Id="rId3" Type="http://schemas.openxmlformats.org/officeDocument/2006/relationships/notesSlide" Target="../notesSlides/notesSlide62.xml"/><Relationship Id="rId7" Type="http://schemas.openxmlformats.org/officeDocument/2006/relationships/oleObject" Target="../embeddings/oleObject124.bin"/><Relationship Id="rId2" Type="http://schemas.openxmlformats.org/officeDocument/2006/relationships/slideLayout" Target="../slideLayouts/slideLayout12.xml"/><Relationship Id="rId1" Type="http://schemas.openxmlformats.org/officeDocument/2006/relationships/vmlDrawing" Target="../drawings/vmlDrawing41.vml"/><Relationship Id="rId6" Type="http://schemas.openxmlformats.org/officeDocument/2006/relationships/image" Target="../media/image128.wmf"/><Relationship Id="rId5" Type="http://schemas.openxmlformats.org/officeDocument/2006/relationships/oleObject" Target="../embeddings/oleObject123.bin"/><Relationship Id="rId10" Type="http://schemas.openxmlformats.org/officeDocument/2006/relationships/image" Target="../media/image130.wmf"/><Relationship Id="rId4" Type="http://schemas.openxmlformats.org/officeDocument/2006/relationships/image" Target="../media/image4.png"/><Relationship Id="rId9" Type="http://schemas.openxmlformats.org/officeDocument/2006/relationships/oleObject" Target="../embeddings/oleObject125.bin"/></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12.xml"/><Relationship Id="rId4" Type="http://schemas.openxmlformats.org/officeDocument/2006/relationships/image" Target="../media/image131.png"/></Relationships>
</file>

<file path=ppt/slides/_rels/slide64.xml.rels><?xml version="1.0" encoding="UTF-8" standalone="yes"?>
<Relationships xmlns="http://schemas.openxmlformats.org/package/2006/relationships"><Relationship Id="rId8" Type="http://schemas.openxmlformats.org/officeDocument/2006/relationships/image" Target="../media/image133.wmf"/><Relationship Id="rId3" Type="http://schemas.openxmlformats.org/officeDocument/2006/relationships/notesSlide" Target="../notesSlides/notesSlide64.xml"/><Relationship Id="rId7" Type="http://schemas.openxmlformats.org/officeDocument/2006/relationships/oleObject" Target="../embeddings/oleObject127.bin"/><Relationship Id="rId2" Type="http://schemas.openxmlformats.org/officeDocument/2006/relationships/slideLayout" Target="../slideLayouts/slideLayout12.xml"/><Relationship Id="rId1" Type="http://schemas.openxmlformats.org/officeDocument/2006/relationships/vmlDrawing" Target="../drawings/vmlDrawing42.vml"/><Relationship Id="rId6" Type="http://schemas.openxmlformats.org/officeDocument/2006/relationships/image" Target="../media/image132.wmf"/><Relationship Id="rId5" Type="http://schemas.openxmlformats.org/officeDocument/2006/relationships/oleObject" Target="../embeddings/oleObject126.bin"/><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8" Type="http://schemas.openxmlformats.org/officeDocument/2006/relationships/image" Target="../media/image135.wmf"/><Relationship Id="rId3" Type="http://schemas.openxmlformats.org/officeDocument/2006/relationships/notesSlide" Target="../notesSlides/notesSlide65.xml"/><Relationship Id="rId7" Type="http://schemas.openxmlformats.org/officeDocument/2006/relationships/oleObject" Target="../embeddings/oleObject129.bin"/><Relationship Id="rId2" Type="http://schemas.openxmlformats.org/officeDocument/2006/relationships/slideLayout" Target="../slideLayouts/slideLayout12.xml"/><Relationship Id="rId1" Type="http://schemas.openxmlformats.org/officeDocument/2006/relationships/vmlDrawing" Target="../drawings/vmlDrawing43.vml"/><Relationship Id="rId6" Type="http://schemas.openxmlformats.org/officeDocument/2006/relationships/image" Target="../media/image134.wmf"/><Relationship Id="rId5" Type="http://schemas.openxmlformats.org/officeDocument/2006/relationships/oleObject" Target="../embeddings/oleObject128.bin"/><Relationship Id="rId10" Type="http://schemas.openxmlformats.org/officeDocument/2006/relationships/image" Target="../media/image136.wmf"/><Relationship Id="rId4" Type="http://schemas.openxmlformats.org/officeDocument/2006/relationships/image" Target="../media/image4.png"/><Relationship Id="rId9" Type="http://schemas.openxmlformats.org/officeDocument/2006/relationships/oleObject" Target="../embeddings/oleObject130.bin"/></Relationships>
</file>

<file path=ppt/slides/_rels/slide66.xml.rels><?xml version="1.0" encoding="UTF-8" standalone="yes"?>
<Relationships xmlns="http://schemas.openxmlformats.org/package/2006/relationships"><Relationship Id="rId8" Type="http://schemas.openxmlformats.org/officeDocument/2006/relationships/image" Target="../media/image138.wmf"/><Relationship Id="rId3" Type="http://schemas.openxmlformats.org/officeDocument/2006/relationships/notesSlide" Target="../notesSlides/notesSlide66.xml"/><Relationship Id="rId7" Type="http://schemas.openxmlformats.org/officeDocument/2006/relationships/oleObject" Target="../embeddings/oleObject132.bin"/><Relationship Id="rId2" Type="http://schemas.openxmlformats.org/officeDocument/2006/relationships/slideLayout" Target="../slideLayouts/slideLayout12.xml"/><Relationship Id="rId1" Type="http://schemas.openxmlformats.org/officeDocument/2006/relationships/vmlDrawing" Target="../drawings/vmlDrawing44.vml"/><Relationship Id="rId6" Type="http://schemas.openxmlformats.org/officeDocument/2006/relationships/image" Target="../media/image137.wmf"/><Relationship Id="rId5" Type="http://schemas.openxmlformats.org/officeDocument/2006/relationships/oleObject" Target="../embeddings/oleObject131.bin"/><Relationship Id="rId10" Type="http://schemas.openxmlformats.org/officeDocument/2006/relationships/image" Target="../media/image139.emf"/><Relationship Id="rId4" Type="http://schemas.openxmlformats.org/officeDocument/2006/relationships/image" Target="../media/image4.png"/><Relationship Id="rId9" Type="http://schemas.openxmlformats.org/officeDocument/2006/relationships/oleObject" Target="../embeddings/oleObject133.bin"/></Relationships>
</file>

<file path=ppt/slides/_rels/slide67.xml.rels><?xml version="1.0" encoding="UTF-8" standalone="yes"?>
<Relationships xmlns="http://schemas.openxmlformats.org/package/2006/relationships"><Relationship Id="rId8" Type="http://schemas.openxmlformats.org/officeDocument/2006/relationships/image" Target="../media/image141.wmf"/><Relationship Id="rId3" Type="http://schemas.openxmlformats.org/officeDocument/2006/relationships/notesSlide" Target="../notesSlides/notesSlide67.xml"/><Relationship Id="rId7" Type="http://schemas.openxmlformats.org/officeDocument/2006/relationships/oleObject" Target="../embeddings/oleObject135.bin"/><Relationship Id="rId2" Type="http://schemas.openxmlformats.org/officeDocument/2006/relationships/slideLayout" Target="../slideLayouts/slideLayout12.xml"/><Relationship Id="rId1" Type="http://schemas.openxmlformats.org/officeDocument/2006/relationships/vmlDrawing" Target="../drawings/vmlDrawing45.vml"/><Relationship Id="rId6" Type="http://schemas.openxmlformats.org/officeDocument/2006/relationships/image" Target="../media/image140.wmf"/><Relationship Id="rId5" Type="http://schemas.openxmlformats.org/officeDocument/2006/relationships/oleObject" Target="../embeddings/oleObject134.bin"/><Relationship Id="rId4" Type="http://schemas.openxmlformats.org/officeDocument/2006/relationships/image" Target="../media/image4.png"/><Relationship Id="rId9" Type="http://schemas.openxmlformats.org/officeDocument/2006/relationships/oleObject" Target="../embeddings/oleObject136.bin"/></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137.bin"/><Relationship Id="rId13" Type="http://schemas.openxmlformats.org/officeDocument/2006/relationships/image" Target="../media/image142.wmf"/><Relationship Id="rId3" Type="http://schemas.openxmlformats.org/officeDocument/2006/relationships/notesSlide" Target="../notesSlides/notesSlide68.xml"/><Relationship Id="rId7" Type="http://schemas.openxmlformats.org/officeDocument/2006/relationships/image" Target="../media/image141.wmf"/><Relationship Id="rId12" Type="http://schemas.openxmlformats.org/officeDocument/2006/relationships/oleObject" Target="../embeddings/oleObject138.bin"/><Relationship Id="rId17" Type="http://schemas.openxmlformats.org/officeDocument/2006/relationships/image" Target="../media/image143.wmf"/><Relationship Id="rId2" Type="http://schemas.openxmlformats.org/officeDocument/2006/relationships/slideLayout" Target="../slideLayouts/slideLayout12.xml"/><Relationship Id="rId16" Type="http://schemas.openxmlformats.org/officeDocument/2006/relationships/oleObject" Target="../embeddings/oleObject139.bin"/><Relationship Id="rId1" Type="http://schemas.openxmlformats.org/officeDocument/2006/relationships/vmlDrawing" Target="../drawings/vmlDrawing46.vml"/><Relationship Id="rId6" Type="http://schemas.openxmlformats.org/officeDocument/2006/relationships/oleObject" Target="../embeddings/oleObject137.bin"/><Relationship Id="rId11" Type="http://schemas.openxmlformats.org/officeDocument/2006/relationships/image" Target="../media/image142.wmf"/><Relationship Id="rId5" Type="http://schemas.openxmlformats.org/officeDocument/2006/relationships/image" Target="../media/image144.png"/><Relationship Id="rId15" Type="http://schemas.openxmlformats.org/officeDocument/2006/relationships/image" Target="../media/image143.wmf"/><Relationship Id="rId10" Type="http://schemas.openxmlformats.org/officeDocument/2006/relationships/oleObject" Target="../embeddings/oleObject138.bin"/><Relationship Id="rId4" Type="http://schemas.openxmlformats.org/officeDocument/2006/relationships/image" Target="../media/image4.png"/><Relationship Id="rId9" Type="http://schemas.openxmlformats.org/officeDocument/2006/relationships/image" Target="../media/image141.wmf"/><Relationship Id="rId14" Type="http://schemas.openxmlformats.org/officeDocument/2006/relationships/oleObject" Target="../embeddings/oleObject139.bin"/></Relationships>
</file>

<file path=ppt/slides/_rels/slide69.xml.rels><?xml version="1.0" encoding="UTF-8" standalone="yes"?>
<Relationships xmlns="http://schemas.openxmlformats.org/package/2006/relationships"><Relationship Id="rId8" Type="http://schemas.openxmlformats.org/officeDocument/2006/relationships/image" Target="../media/image145.wmf"/><Relationship Id="rId3" Type="http://schemas.openxmlformats.org/officeDocument/2006/relationships/notesSlide" Target="../notesSlides/notesSlide69.xml"/><Relationship Id="rId7" Type="http://schemas.openxmlformats.org/officeDocument/2006/relationships/oleObject" Target="../embeddings/oleObject141.bin"/><Relationship Id="rId2" Type="http://schemas.openxmlformats.org/officeDocument/2006/relationships/slideLayout" Target="../slideLayouts/slideLayout12.xml"/><Relationship Id="rId1" Type="http://schemas.openxmlformats.org/officeDocument/2006/relationships/vmlDrawing" Target="../drawings/vmlDrawing47.vml"/><Relationship Id="rId6" Type="http://schemas.openxmlformats.org/officeDocument/2006/relationships/image" Target="../media/image144.wmf"/><Relationship Id="rId5" Type="http://schemas.openxmlformats.org/officeDocument/2006/relationships/oleObject" Target="../embeddings/oleObject140.bin"/><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8" Type="http://schemas.openxmlformats.org/officeDocument/2006/relationships/image" Target="../media/image147.wmf"/><Relationship Id="rId3" Type="http://schemas.openxmlformats.org/officeDocument/2006/relationships/notesSlide" Target="../notesSlides/notesSlide70.xml"/><Relationship Id="rId7" Type="http://schemas.openxmlformats.org/officeDocument/2006/relationships/oleObject" Target="../embeddings/oleObject143.bin"/><Relationship Id="rId2" Type="http://schemas.openxmlformats.org/officeDocument/2006/relationships/slideLayout" Target="../slideLayouts/slideLayout12.xml"/><Relationship Id="rId1" Type="http://schemas.openxmlformats.org/officeDocument/2006/relationships/vmlDrawing" Target="../drawings/vmlDrawing48.vml"/><Relationship Id="rId6" Type="http://schemas.openxmlformats.org/officeDocument/2006/relationships/image" Target="../media/image146.wmf"/><Relationship Id="rId5" Type="http://schemas.openxmlformats.org/officeDocument/2006/relationships/oleObject" Target="../embeddings/oleObject142.bin"/><Relationship Id="rId4" Type="http://schemas.openxmlformats.org/officeDocument/2006/relationships/image" Target="../media/image4.png"/></Relationships>
</file>

<file path=ppt/slides/_rels/slide71.xml.rels><?xml version="1.0" encoding="UTF-8" standalone="yes"?>
<Relationships xmlns="http://schemas.openxmlformats.org/package/2006/relationships"><Relationship Id="rId8" Type="http://schemas.openxmlformats.org/officeDocument/2006/relationships/image" Target="../media/image149.wmf"/><Relationship Id="rId3" Type="http://schemas.openxmlformats.org/officeDocument/2006/relationships/notesSlide" Target="../notesSlides/notesSlide71.xml"/><Relationship Id="rId7" Type="http://schemas.openxmlformats.org/officeDocument/2006/relationships/oleObject" Target="../embeddings/oleObject145.bin"/><Relationship Id="rId2" Type="http://schemas.openxmlformats.org/officeDocument/2006/relationships/slideLayout" Target="../slideLayouts/slideLayout12.xml"/><Relationship Id="rId1" Type="http://schemas.openxmlformats.org/officeDocument/2006/relationships/vmlDrawing" Target="../drawings/vmlDrawing49.vml"/><Relationship Id="rId6" Type="http://schemas.openxmlformats.org/officeDocument/2006/relationships/image" Target="../media/image148.wmf"/><Relationship Id="rId5" Type="http://schemas.openxmlformats.org/officeDocument/2006/relationships/oleObject" Target="../embeddings/oleObject144.bin"/><Relationship Id="rId4" Type="http://schemas.openxmlformats.org/officeDocument/2006/relationships/image" Target="../media/image4.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2.xml"/><Relationship Id="rId1" Type="http://schemas.openxmlformats.org/officeDocument/2006/relationships/vmlDrawing" Target="../drawings/vmlDrawing50.vml"/><Relationship Id="rId6" Type="http://schemas.openxmlformats.org/officeDocument/2006/relationships/image" Target="../media/image150.wmf"/><Relationship Id="rId5" Type="http://schemas.openxmlformats.org/officeDocument/2006/relationships/oleObject" Target="../embeddings/oleObject146.bin"/><Relationship Id="rId4" Type="http://schemas.openxmlformats.org/officeDocument/2006/relationships/image" Target="../media/image4.png"/></Relationships>
</file>

<file path=ppt/slides/_rels/slide73.xml.rels><?xml version="1.0" encoding="UTF-8" standalone="yes"?>
<Relationships xmlns="http://schemas.openxmlformats.org/package/2006/relationships"><Relationship Id="rId8" Type="http://schemas.openxmlformats.org/officeDocument/2006/relationships/image" Target="../media/image152.wmf"/><Relationship Id="rId3" Type="http://schemas.openxmlformats.org/officeDocument/2006/relationships/notesSlide" Target="../notesSlides/notesSlide73.xml"/><Relationship Id="rId7" Type="http://schemas.openxmlformats.org/officeDocument/2006/relationships/oleObject" Target="../embeddings/oleObject148.bin"/><Relationship Id="rId2" Type="http://schemas.openxmlformats.org/officeDocument/2006/relationships/slideLayout" Target="../slideLayouts/slideLayout12.xml"/><Relationship Id="rId1" Type="http://schemas.openxmlformats.org/officeDocument/2006/relationships/vmlDrawing" Target="../drawings/vmlDrawing51.vml"/><Relationship Id="rId6" Type="http://schemas.openxmlformats.org/officeDocument/2006/relationships/image" Target="../media/image151.wmf"/><Relationship Id="rId5" Type="http://schemas.openxmlformats.org/officeDocument/2006/relationships/oleObject" Target="../embeddings/oleObject147.bin"/><Relationship Id="rId10" Type="http://schemas.openxmlformats.org/officeDocument/2006/relationships/image" Target="../media/image153.wmf"/><Relationship Id="rId4" Type="http://schemas.openxmlformats.org/officeDocument/2006/relationships/image" Target="../media/image4.png"/><Relationship Id="rId9" Type="http://schemas.openxmlformats.org/officeDocument/2006/relationships/oleObject" Target="../embeddings/oleObject149.bin"/></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4.xml"/><Relationship Id="rId1" Type="http://schemas.openxmlformats.org/officeDocument/2006/relationships/slideLayout" Target="../slideLayouts/slideLayout12.xml"/><Relationship Id="rId4" Type="http://schemas.openxmlformats.org/officeDocument/2006/relationships/image" Target="../media/image154.png"/></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151.bin"/><Relationship Id="rId3" Type="http://schemas.openxmlformats.org/officeDocument/2006/relationships/notesSlide" Target="../notesSlides/notesSlide75.xml"/><Relationship Id="rId7" Type="http://schemas.openxmlformats.org/officeDocument/2006/relationships/image" Target="../media/image155.wmf"/><Relationship Id="rId12" Type="http://schemas.openxmlformats.org/officeDocument/2006/relationships/oleObject" Target="../embeddings/oleObject153.bin"/><Relationship Id="rId2" Type="http://schemas.openxmlformats.org/officeDocument/2006/relationships/slideLayout" Target="../slideLayouts/slideLayout12.xml"/><Relationship Id="rId1" Type="http://schemas.openxmlformats.org/officeDocument/2006/relationships/vmlDrawing" Target="../drawings/vmlDrawing52.vml"/><Relationship Id="rId6" Type="http://schemas.openxmlformats.org/officeDocument/2006/relationships/oleObject" Target="../embeddings/oleObject150.bin"/><Relationship Id="rId11" Type="http://schemas.openxmlformats.org/officeDocument/2006/relationships/image" Target="../media/image157.wmf"/><Relationship Id="rId5" Type="http://schemas.openxmlformats.org/officeDocument/2006/relationships/image" Target="../media/image159.png"/><Relationship Id="rId10" Type="http://schemas.openxmlformats.org/officeDocument/2006/relationships/oleObject" Target="../embeddings/oleObject152.bin"/><Relationship Id="rId4" Type="http://schemas.openxmlformats.org/officeDocument/2006/relationships/image" Target="../media/image4.png"/><Relationship Id="rId9" Type="http://schemas.openxmlformats.org/officeDocument/2006/relationships/image" Target="../media/image156.wmf"/></Relationships>
</file>

<file path=ppt/slides/_rels/slide76.xml.rels><?xml version="1.0" encoding="UTF-8" standalone="yes"?>
<Relationships xmlns="http://schemas.openxmlformats.org/package/2006/relationships"><Relationship Id="rId8" Type="http://schemas.openxmlformats.org/officeDocument/2006/relationships/image" Target="../media/image159.wmf"/><Relationship Id="rId3" Type="http://schemas.openxmlformats.org/officeDocument/2006/relationships/notesSlide" Target="../notesSlides/notesSlide76.xml"/><Relationship Id="rId7" Type="http://schemas.openxmlformats.org/officeDocument/2006/relationships/oleObject" Target="../embeddings/oleObject155.bin"/><Relationship Id="rId12" Type="http://schemas.openxmlformats.org/officeDocument/2006/relationships/image" Target="../media/image161.wmf"/><Relationship Id="rId2" Type="http://schemas.openxmlformats.org/officeDocument/2006/relationships/slideLayout" Target="../slideLayouts/slideLayout12.xml"/><Relationship Id="rId1" Type="http://schemas.openxmlformats.org/officeDocument/2006/relationships/vmlDrawing" Target="../drawings/vmlDrawing53.vml"/><Relationship Id="rId6" Type="http://schemas.openxmlformats.org/officeDocument/2006/relationships/image" Target="../media/image158.wmf"/><Relationship Id="rId11" Type="http://schemas.openxmlformats.org/officeDocument/2006/relationships/oleObject" Target="../embeddings/oleObject157.bin"/><Relationship Id="rId5" Type="http://schemas.openxmlformats.org/officeDocument/2006/relationships/oleObject" Target="../embeddings/oleObject154.bin"/><Relationship Id="rId10" Type="http://schemas.openxmlformats.org/officeDocument/2006/relationships/image" Target="../media/image160.wmf"/><Relationship Id="rId4" Type="http://schemas.openxmlformats.org/officeDocument/2006/relationships/image" Target="../media/image4.png"/><Relationship Id="rId9" Type="http://schemas.openxmlformats.org/officeDocument/2006/relationships/oleObject" Target="../embeddings/oleObject156.bin"/></Relationships>
</file>

<file path=ppt/slides/_rels/slide77.xml.rels><?xml version="1.0" encoding="UTF-8" standalone="yes"?>
<Relationships xmlns="http://schemas.openxmlformats.org/package/2006/relationships"><Relationship Id="rId8" Type="http://schemas.openxmlformats.org/officeDocument/2006/relationships/image" Target="../media/image163.wmf"/><Relationship Id="rId3" Type="http://schemas.openxmlformats.org/officeDocument/2006/relationships/notesSlide" Target="../notesSlides/notesSlide77.xml"/><Relationship Id="rId7" Type="http://schemas.openxmlformats.org/officeDocument/2006/relationships/oleObject" Target="../embeddings/oleObject159.bin"/><Relationship Id="rId2" Type="http://schemas.openxmlformats.org/officeDocument/2006/relationships/slideLayout" Target="../slideLayouts/slideLayout12.xml"/><Relationship Id="rId1" Type="http://schemas.openxmlformats.org/officeDocument/2006/relationships/vmlDrawing" Target="../drawings/vmlDrawing54.vml"/><Relationship Id="rId6" Type="http://schemas.openxmlformats.org/officeDocument/2006/relationships/image" Target="../media/image162.wmf"/><Relationship Id="rId5" Type="http://schemas.openxmlformats.org/officeDocument/2006/relationships/oleObject" Target="../embeddings/oleObject158.bin"/><Relationship Id="rId10" Type="http://schemas.openxmlformats.org/officeDocument/2006/relationships/image" Target="../media/image164.wmf"/><Relationship Id="rId4" Type="http://schemas.openxmlformats.org/officeDocument/2006/relationships/image" Target="../media/image4.png"/><Relationship Id="rId9" Type="http://schemas.openxmlformats.org/officeDocument/2006/relationships/oleObject" Target="../embeddings/oleObject160.bin"/></Relationships>
</file>

<file path=ppt/slides/_rels/slide78.xml.rels><?xml version="1.0" encoding="UTF-8" standalone="yes"?>
<Relationships xmlns="http://schemas.openxmlformats.org/package/2006/relationships"><Relationship Id="rId8" Type="http://schemas.openxmlformats.org/officeDocument/2006/relationships/image" Target="../media/image166.wmf"/><Relationship Id="rId3" Type="http://schemas.openxmlformats.org/officeDocument/2006/relationships/notesSlide" Target="../notesSlides/notesSlide78.xml"/><Relationship Id="rId7" Type="http://schemas.openxmlformats.org/officeDocument/2006/relationships/oleObject" Target="../embeddings/oleObject162.bin"/><Relationship Id="rId2" Type="http://schemas.openxmlformats.org/officeDocument/2006/relationships/slideLayout" Target="../slideLayouts/slideLayout12.xml"/><Relationship Id="rId1" Type="http://schemas.openxmlformats.org/officeDocument/2006/relationships/vmlDrawing" Target="../drawings/vmlDrawing55.vml"/><Relationship Id="rId6" Type="http://schemas.openxmlformats.org/officeDocument/2006/relationships/image" Target="../media/image165.wmf"/><Relationship Id="rId5" Type="http://schemas.openxmlformats.org/officeDocument/2006/relationships/oleObject" Target="../embeddings/oleObject161.bin"/><Relationship Id="rId10" Type="http://schemas.openxmlformats.org/officeDocument/2006/relationships/image" Target="../media/image167.wmf"/><Relationship Id="rId4" Type="http://schemas.openxmlformats.org/officeDocument/2006/relationships/image" Target="../media/image4.png"/><Relationship Id="rId9" Type="http://schemas.openxmlformats.org/officeDocument/2006/relationships/oleObject" Target="../embeddings/oleObject163.bin"/></Relationships>
</file>

<file path=ppt/slides/_rels/slide79.xml.rels><?xml version="1.0" encoding="UTF-8" standalone="yes"?>
<Relationships xmlns="http://schemas.openxmlformats.org/package/2006/relationships"><Relationship Id="rId8" Type="http://schemas.openxmlformats.org/officeDocument/2006/relationships/image" Target="../media/image169.wmf"/><Relationship Id="rId13" Type="http://schemas.openxmlformats.org/officeDocument/2006/relationships/oleObject" Target="../embeddings/oleObject168.bin"/><Relationship Id="rId3" Type="http://schemas.openxmlformats.org/officeDocument/2006/relationships/notesSlide" Target="../notesSlides/notesSlide79.xml"/><Relationship Id="rId7" Type="http://schemas.openxmlformats.org/officeDocument/2006/relationships/oleObject" Target="../embeddings/oleObject165.bin"/><Relationship Id="rId12" Type="http://schemas.openxmlformats.org/officeDocument/2006/relationships/image" Target="../media/image171.wmf"/><Relationship Id="rId2" Type="http://schemas.openxmlformats.org/officeDocument/2006/relationships/slideLayout" Target="../slideLayouts/slideLayout12.xml"/><Relationship Id="rId16" Type="http://schemas.openxmlformats.org/officeDocument/2006/relationships/image" Target="../media/image173.wmf"/><Relationship Id="rId1" Type="http://schemas.openxmlformats.org/officeDocument/2006/relationships/vmlDrawing" Target="../drawings/vmlDrawing56.vml"/><Relationship Id="rId6" Type="http://schemas.openxmlformats.org/officeDocument/2006/relationships/image" Target="../media/image168.wmf"/><Relationship Id="rId11" Type="http://schemas.openxmlformats.org/officeDocument/2006/relationships/oleObject" Target="../embeddings/oleObject167.bin"/><Relationship Id="rId5" Type="http://schemas.openxmlformats.org/officeDocument/2006/relationships/oleObject" Target="../embeddings/oleObject164.bin"/><Relationship Id="rId15" Type="http://schemas.openxmlformats.org/officeDocument/2006/relationships/oleObject" Target="../embeddings/oleObject169.bin"/><Relationship Id="rId10" Type="http://schemas.openxmlformats.org/officeDocument/2006/relationships/image" Target="../media/image170.wmf"/><Relationship Id="rId4" Type="http://schemas.openxmlformats.org/officeDocument/2006/relationships/image" Target="../media/image4.png"/><Relationship Id="rId9" Type="http://schemas.openxmlformats.org/officeDocument/2006/relationships/oleObject" Target="../embeddings/oleObject166.bin"/><Relationship Id="rId14" Type="http://schemas.openxmlformats.org/officeDocument/2006/relationships/image" Target="../media/image172.wm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8" Type="http://schemas.openxmlformats.org/officeDocument/2006/relationships/image" Target="../media/image175.wmf"/><Relationship Id="rId3" Type="http://schemas.openxmlformats.org/officeDocument/2006/relationships/notesSlide" Target="../notesSlides/notesSlide80.xml"/><Relationship Id="rId7" Type="http://schemas.openxmlformats.org/officeDocument/2006/relationships/oleObject" Target="../embeddings/oleObject171.bin"/><Relationship Id="rId2" Type="http://schemas.openxmlformats.org/officeDocument/2006/relationships/slideLayout" Target="../slideLayouts/slideLayout12.xml"/><Relationship Id="rId1" Type="http://schemas.openxmlformats.org/officeDocument/2006/relationships/vmlDrawing" Target="../drawings/vmlDrawing57.vml"/><Relationship Id="rId6" Type="http://schemas.openxmlformats.org/officeDocument/2006/relationships/image" Target="../media/image174.wmf"/><Relationship Id="rId5" Type="http://schemas.openxmlformats.org/officeDocument/2006/relationships/oleObject" Target="../embeddings/oleObject170.bin"/><Relationship Id="rId10" Type="http://schemas.openxmlformats.org/officeDocument/2006/relationships/image" Target="../media/image176.wmf"/><Relationship Id="rId4" Type="http://schemas.openxmlformats.org/officeDocument/2006/relationships/image" Target="../media/image4.png"/><Relationship Id="rId9" Type="http://schemas.openxmlformats.org/officeDocument/2006/relationships/oleObject" Target="../embeddings/oleObject172.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7" Type="http://schemas.openxmlformats.org/officeDocument/2006/relationships/image" Target="../media/image178.png"/><Relationship Id="rId2" Type="http://schemas.openxmlformats.org/officeDocument/2006/relationships/slideLayout" Target="../slideLayouts/slideLayout12.xml"/><Relationship Id="rId1" Type="http://schemas.openxmlformats.org/officeDocument/2006/relationships/vmlDrawing" Target="../drawings/vmlDrawing58.vml"/><Relationship Id="rId6" Type="http://schemas.openxmlformats.org/officeDocument/2006/relationships/image" Target="../media/image177.wmf"/><Relationship Id="rId5" Type="http://schemas.openxmlformats.org/officeDocument/2006/relationships/oleObject" Target="../embeddings/oleObject173.bin"/><Relationship Id="rId4" Type="http://schemas.openxmlformats.org/officeDocument/2006/relationships/image" Target="../media/image4.png"/></Relationships>
</file>

<file path=ppt/slides/_rels/slide82.xml.rels><?xml version="1.0" encoding="UTF-8" standalone="yes"?>
<Relationships xmlns="http://schemas.openxmlformats.org/package/2006/relationships"><Relationship Id="rId8" Type="http://schemas.openxmlformats.org/officeDocument/2006/relationships/image" Target="../media/image180.wmf"/><Relationship Id="rId3" Type="http://schemas.openxmlformats.org/officeDocument/2006/relationships/notesSlide" Target="../notesSlides/notesSlide82.xml"/><Relationship Id="rId7" Type="http://schemas.openxmlformats.org/officeDocument/2006/relationships/oleObject" Target="../embeddings/oleObject175.bin"/><Relationship Id="rId2" Type="http://schemas.openxmlformats.org/officeDocument/2006/relationships/slideLayout" Target="../slideLayouts/slideLayout12.xml"/><Relationship Id="rId1" Type="http://schemas.openxmlformats.org/officeDocument/2006/relationships/vmlDrawing" Target="../drawings/vmlDrawing59.vml"/><Relationship Id="rId6" Type="http://schemas.openxmlformats.org/officeDocument/2006/relationships/image" Target="../media/image179.wmf"/><Relationship Id="rId5" Type="http://schemas.openxmlformats.org/officeDocument/2006/relationships/oleObject" Target="../embeddings/oleObject174.bin"/><Relationship Id="rId10" Type="http://schemas.openxmlformats.org/officeDocument/2006/relationships/image" Target="../media/image181.wmf"/><Relationship Id="rId4" Type="http://schemas.openxmlformats.org/officeDocument/2006/relationships/image" Target="../media/image4.png"/><Relationship Id="rId9" Type="http://schemas.openxmlformats.org/officeDocument/2006/relationships/oleObject" Target="../embeddings/oleObject176.bin"/></Relationships>
</file>

<file path=ppt/slides/_rels/slide83.xml.rels><?xml version="1.0" encoding="UTF-8" standalone="yes"?>
<Relationships xmlns="http://schemas.openxmlformats.org/package/2006/relationships"><Relationship Id="rId8" Type="http://schemas.openxmlformats.org/officeDocument/2006/relationships/image" Target="../media/image183.wmf"/><Relationship Id="rId3" Type="http://schemas.openxmlformats.org/officeDocument/2006/relationships/notesSlide" Target="../notesSlides/notesSlide83.xml"/><Relationship Id="rId7" Type="http://schemas.openxmlformats.org/officeDocument/2006/relationships/oleObject" Target="../embeddings/oleObject178.bin"/><Relationship Id="rId2" Type="http://schemas.openxmlformats.org/officeDocument/2006/relationships/slideLayout" Target="../slideLayouts/slideLayout12.xml"/><Relationship Id="rId1" Type="http://schemas.openxmlformats.org/officeDocument/2006/relationships/vmlDrawing" Target="../drawings/vmlDrawing60.vml"/><Relationship Id="rId6" Type="http://schemas.openxmlformats.org/officeDocument/2006/relationships/image" Target="../media/image182.wmf"/><Relationship Id="rId5" Type="http://schemas.openxmlformats.org/officeDocument/2006/relationships/oleObject" Target="../embeddings/oleObject177.bin"/><Relationship Id="rId4" Type="http://schemas.openxmlformats.org/officeDocument/2006/relationships/image" Target="../media/image4.png"/></Relationships>
</file>

<file path=ppt/slides/_rels/slide84.xml.rels><?xml version="1.0" encoding="UTF-8" standalone="yes"?>
<Relationships xmlns="http://schemas.openxmlformats.org/package/2006/relationships"><Relationship Id="rId8" Type="http://schemas.openxmlformats.org/officeDocument/2006/relationships/image" Target="../media/image185.wmf"/><Relationship Id="rId13" Type="http://schemas.openxmlformats.org/officeDocument/2006/relationships/oleObject" Target="../embeddings/oleObject183.bin"/><Relationship Id="rId3" Type="http://schemas.openxmlformats.org/officeDocument/2006/relationships/notesSlide" Target="../notesSlides/notesSlide84.xml"/><Relationship Id="rId7" Type="http://schemas.openxmlformats.org/officeDocument/2006/relationships/oleObject" Target="../embeddings/oleObject180.bin"/><Relationship Id="rId12" Type="http://schemas.openxmlformats.org/officeDocument/2006/relationships/image" Target="../media/image187.wmf"/><Relationship Id="rId2" Type="http://schemas.openxmlformats.org/officeDocument/2006/relationships/slideLayout" Target="../slideLayouts/slideLayout12.xml"/><Relationship Id="rId1" Type="http://schemas.openxmlformats.org/officeDocument/2006/relationships/vmlDrawing" Target="../drawings/vmlDrawing61.vml"/><Relationship Id="rId6" Type="http://schemas.openxmlformats.org/officeDocument/2006/relationships/image" Target="../media/image184.wmf"/><Relationship Id="rId11" Type="http://schemas.openxmlformats.org/officeDocument/2006/relationships/oleObject" Target="../embeddings/oleObject182.bin"/><Relationship Id="rId5" Type="http://schemas.openxmlformats.org/officeDocument/2006/relationships/oleObject" Target="../embeddings/oleObject179.bin"/><Relationship Id="rId10" Type="http://schemas.openxmlformats.org/officeDocument/2006/relationships/image" Target="../media/image186.wmf"/><Relationship Id="rId4" Type="http://schemas.openxmlformats.org/officeDocument/2006/relationships/image" Target="../media/image4.png"/><Relationship Id="rId9" Type="http://schemas.openxmlformats.org/officeDocument/2006/relationships/oleObject" Target="../embeddings/oleObject181.bin"/><Relationship Id="rId14" Type="http://schemas.openxmlformats.org/officeDocument/2006/relationships/image" Target="../media/image188.wmf"/></Relationships>
</file>

<file path=ppt/slides/_rels/slide85.xml.rels><?xml version="1.0" encoding="UTF-8" standalone="yes"?>
<Relationships xmlns="http://schemas.openxmlformats.org/package/2006/relationships"><Relationship Id="rId8" Type="http://schemas.openxmlformats.org/officeDocument/2006/relationships/image" Target="../media/image190.wmf"/><Relationship Id="rId3" Type="http://schemas.openxmlformats.org/officeDocument/2006/relationships/notesSlide" Target="../notesSlides/notesSlide85.xml"/><Relationship Id="rId7" Type="http://schemas.openxmlformats.org/officeDocument/2006/relationships/oleObject" Target="../embeddings/oleObject185.bin"/><Relationship Id="rId12" Type="http://schemas.openxmlformats.org/officeDocument/2006/relationships/image" Target="../media/image192.wmf"/><Relationship Id="rId2" Type="http://schemas.openxmlformats.org/officeDocument/2006/relationships/slideLayout" Target="../slideLayouts/slideLayout12.xml"/><Relationship Id="rId1" Type="http://schemas.openxmlformats.org/officeDocument/2006/relationships/vmlDrawing" Target="../drawings/vmlDrawing62.vml"/><Relationship Id="rId6" Type="http://schemas.openxmlformats.org/officeDocument/2006/relationships/image" Target="../media/image189.wmf"/><Relationship Id="rId11" Type="http://schemas.openxmlformats.org/officeDocument/2006/relationships/oleObject" Target="../embeddings/oleObject187.bin"/><Relationship Id="rId5" Type="http://schemas.openxmlformats.org/officeDocument/2006/relationships/oleObject" Target="../embeddings/oleObject184.bin"/><Relationship Id="rId10" Type="http://schemas.openxmlformats.org/officeDocument/2006/relationships/image" Target="../media/image191.wmf"/><Relationship Id="rId4" Type="http://schemas.openxmlformats.org/officeDocument/2006/relationships/image" Target="../media/image4.png"/><Relationship Id="rId9" Type="http://schemas.openxmlformats.org/officeDocument/2006/relationships/oleObject" Target="../embeddings/oleObject186.bin"/></Relationships>
</file>

<file path=ppt/slides/_rels/slide86.xml.rels><?xml version="1.0" encoding="UTF-8" standalone="yes"?>
<Relationships xmlns="http://schemas.openxmlformats.org/package/2006/relationships"><Relationship Id="rId8" Type="http://schemas.openxmlformats.org/officeDocument/2006/relationships/image" Target="../media/image194.wmf"/><Relationship Id="rId3" Type="http://schemas.openxmlformats.org/officeDocument/2006/relationships/notesSlide" Target="../notesSlides/notesSlide86.xml"/><Relationship Id="rId7" Type="http://schemas.openxmlformats.org/officeDocument/2006/relationships/oleObject" Target="../embeddings/oleObject189.bin"/><Relationship Id="rId12" Type="http://schemas.openxmlformats.org/officeDocument/2006/relationships/image" Target="../media/image196.wmf"/><Relationship Id="rId2" Type="http://schemas.openxmlformats.org/officeDocument/2006/relationships/slideLayout" Target="../slideLayouts/slideLayout12.xml"/><Relationship Id="rId1" Type="http://schemas.openxmlformats.org/officeDocument/2006/relationships/vmlDrawing" Target="../drawings/vmlDrawing63.vml"/><Relationship Id="rId6" Type="http://schemas.openxmlformats.org/officeDocument/2006/relationships/image" Target="../media/image193.wmf"/><Relationship Id="rId11" Type="http://schemas.openxmlformats.org/officeDocument/2006/relationships/oleObject" Target="../embeddings/oleObject191.bin"/><Relationship Id="rId5" Type="http://schemas.openxmlformats.org/officeDocument/2006/relationships/oleObject" Target="../embeddings/oleObject188.bin"/><Relationship Id="rId10" Type="http://schemas.openxmlformats.org/officeDocument/2006/relationships/image" Target="../media/image195.wmf"/><Relationship Id="rId4" Type="http://schemas.openxmlformats.org/officeDocument/2006/relationships/image" Target="../media/image4.png"/><Relationship Id="rId9" Type="http://schemas.openxmlformats.org/officeDocument/2006/relationships/oleObject" Target="../embeddings/oleObject190.bin"/></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7.xml"/><Relationship Id="rId1" Type="http://schemas.openxmlformats.org/officeDocument/2006/relationships/slideLayout" Target="../slideLayouts/slideLayout12.xml"/><Relationship Id="rId4" Type="http://schemas.openxmlformats.org/officeDocument/2006/relationships/image" Target="../media/image197.png"/></Relationships>
</file>

<file path=ppt/slides/_rels/slide88.xml.rels><?xml version="1.0" encoding="UTF-8" standalone="yes"?>
<Relationships xmlns="http://schemas.openxmlformats.org/package/2006/relationships"><Relationship Id="rId8" Type="http://schemas.openxmlformats.org/officeDocument/2006/relationships/image" Target="../media/image199.wmf"/><Relationship Id="rId3" Type="http://schemas.openxmlformats.org/officeDocument/2006/relationships/notesSlide" Target="../notesSlides/notesSlide88.xml"/><Relationship Id="rId7" Type="http://schemas.openxmlformats.org/officeDocument/2006/relationships/oleObject" Target="../embeddings/oleObject193.bin"/><Relationship Id="rId2" Type="http://schemas.openxmlformats.org/officeDocument/2006/relationships/slideLayout" Target="../slideLayouts/slideLayout12.xml"/><Relationship Id="rId1" Type="http://schemas.openxmlformats.org/officeDocument/2006/relationships/vmlDrawing" Target="../drawings/vmlDrawing64.vml"/><Relationship Id="rId6" Type="http://schemas.openxmlformats.org/officeDocument/2006/relationships/image" Target="../media/image198.wmf"/><Relationship Id="rId5" Type="http://schemas.openxmlformats.org/officeDocument/2006/relationships/oleObject" Target="../embeddings/oleObject192.bin"/><Relationship Id="rId4" Type="http://schemas.openxmlformats.org/officeDocument/2006/relationships/image" Target="../media/image4.png"/><Relationship Id="rId9" Type="http://schemas.openxmlformats.org/officeDocument/2006/relationships/image" Target="../media/image200.png"/></Relationships>
</file>

<file path=ppt/slides/_rels/slide89.xml.rels><?xml version="1.0" encoding="UTF-8" standalone="yes"?>
<Relationships xmlns="http://schemas.openxmlformats.org/package/2006/relationships"><Relationship Id="rId8" Type="http://schemas.openxmlformats.org/officeDocument/2006/relationships/image" Target="../media/image202.wmf"/><Relationship Id="rId3" Type="http://schemas.openxmlformats.org/officeDocument/2006/relationships/notesSlide" Target="../notesSlides/notesSlide89.xml"/><Relationship Id="rId7" Type="http://schemas.openxmlformats.org/officeDocument/2006/relationships/oleObject" Target="../embeddings/oleObject195.bin"/><Relationship Id="rId12" Type="http://schemas.openxmlformats.org/officeDocument/2006/relationships/image" Target="../media/image204.wmf"/><Relationship Id="rId2" Type="http://schemas.openxmlformats.org/officeDocument/2006/relationships/slideLayout" Target="../slideLayouts/slideLayout12.xml"/><Relationship Id="rId1" Type="http://schemas.openxmlformats.org/officeDocument/2006/relationships/vmlDrawing" Target="../drawings/vmlDrawing65.vml"/><Relationship Id="rId6" Type="http://schemas.openxmlformats.org/officeDocument/2006/relationships/image" Target="../media/image201.wmf"/><Relationship Id="rId11" Type="http://schemas.openxmlformats.org/officeDocument/2006/relationships/oleObject" Target="../embeddings/oleObject197.bin"/><Relationship Id="rId5" Type="http://schemas.openxmlformats.org/officeDocument/2006/relationships/oleObject" Target="../embeddings/oleObject194.bin"/><Relationship Id="rId10" Type="http://schemas.openxmlformats.org/officeDocument/2006/relationships/image" Target="../media/image203.wmf"/><Relationship Id="rId4" Type="http://schemas.openxmlformats.org/officeDocument/2006/relationships/image" Target="../media/image4.png"/><Relationship Id="rId9" Type="http://schemas.openxmlformats.org/officeDocument/2006/relationships/oleObject" Target="../embeddings/oleObject196.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8.wmf"/><Relationship Id="rId3" Type="http://schemas.openxmlformats.org/officeDocument/2006/relationships/notesSlide" Target="../notesSlides/notesSlide9.xml"/><Relationship Id="rId7" Type="http://schemas.openxmlformats.org/officeDocument/2006/relationships/image" Target="../media/image5.wmf"/><Relationship Id="rId12"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7.wmf"/><Relationship Id="rId5" Type="http://schemas.openxmlformats.org/officeDocument/2006/relationships/image" Target="../media/image9.png"/><Relationship Id="rId10" Type="http://schemas.openxmlformats.org/officeDocument/2006/relationships/oleObject" Target="../embeddings/oleObject3.bin"/><Relationship Id="rId4" Type="http://schemas.openxmlformats.org/officeDocument/2006/relationships/image" Target="../media/image4.png"/><Relationship Id="rId9" Type="http://schemas.openxmlformats.org/officeDocument/2006/relationships/image" Target="../media/image6.wmf"/></Relationships>
</file>

<file path=ppt/slides/_rels/slide90.xml.rels><?xml version="1.0" encoding="UTF-8" standalone="yes"?>
<Relationships xmlns="http://schemas.openxmlformats.org/package/2006/relationships"><Relationship Id="rId8" Type="http://schemas.openxmlformats.org/officeDocument/2006/relationships/oleObject" Target="../embeddings/oleObject199.bin"/><Relationship Id="rId13" Type="http://schemas.openxmlformats.org/officeDocument/2006/relationships/image" Target="../media/image208.wmf"/><Relationship Id="rId3" Type="http://schemas.openxmlformats.org/officeDocument/2006/relationships/notesSlide" Target="../notesSlides/notesSlide90.xml"/><Relationship Id="rId7" Type="http://schemas.openxmlformats.org/officeDocument/2006/relationships/image" Target="../media/image205.wmf"/><Relationship Id="rId12" Type="http://schemas.openxmlformats.org/officeDocument/2006/relationships/oleObject" Target="../embeddings/oleObject201.bin"/><Relationship Id="rId2" Type="http://schemas.openxmlformats.org/officeDocument/2006/relationships/slideLayout" Target="../slideLayouts/slideLayout12.xml"/><Relationship Id="rId1" Type="http://schemas.openxmlformats.org/officeDocument/2006/relationships/vmlDrawing" Target="../drawings/vmlDrawing66.vml"/><Relationship Id="rId6" Type="http://schemas.openxmlformats.org/officeDocument/2006/relationships/oleObject" Target="../embeddings/oleObject198.bin"/><Relationship Id="rId11" Type="http://schemas.openxmlformats.org/officeDocument/2006/relationships/image" Target="../media/image207.wmf"/><Relationship Id="rId5" Type="http://schemas.openxmlformats.org/officeDocument/2006/relationships/image" Target="../media/image210.png"/><Relationship Id="rId10" Type="http://schemas.openxmlformats.org/officeDocument/2006/relationships/oleObject" Target="../embeddings/oleObject200.bin"/><Relationship Id="rId4" Type="http://schemas.openxmlformats.org/officeDocument/2006/relationships/image" Target="../media/image4.png"/><Relationship Id="rId9" Type="http://schemas.openxmlformats.org/officeDocument/2006/relationships/image" Target="../media/image206.wmf"/></Relationships>
</file>

<file path=ppt/slides/_rels/slide91.xml.rels><?xml version="1.0" encoding="UTF-8" standalone="yes"?>
<Relationships xmlns="http://schemas.openxmlformats.org/package/2006/relationships"><Relationship Id="rId8" Type="http://schemas.openxmlformats.org/officeDocument/2006/relationships/image" Target="../media/image210.wmf"/><Relationship Id="rId3" Type="http://schemas.openxmlformats.org/officeDocument/2006/relationships/notesSlide" Target="../notesSlides/notesSlide91.xml"/><Relationship Id="rId7" Type="http://schemas.openxmlformats.org/officeDocument/2006/relationships/oleObject" Target="../embeddings/oleObject203.bin"/><Relationship Id="rId2" Type="http://schemas.openxmlformats.org/officeDocument/2006/relationships/slideLayout" Target="../slideLayouts/slideLayout12.xml"/><Relationship Id="rId1" Type="http://schemas.openxmlformats.org/officeDocument/2006/relationships/vmlDrawing" Target="../drawings/vmlDrawing67.vml"/><Relationship Id="rId6" Type="http://schemas.openxmlformats.org/officeDocument/2006/relationships/image" Target="../media/image209.wmf"/><Relationship Id="rId5" Type="http://schemas.openxmlformats.org/officeDocument/2006/relationships/oleObject" Target="../embeddings/oleObject202.bin"/><Relationship Id="rId4" Type="http://schemas.openxmlformats.org/officeDocument/2006/relationships/image" Target="../media/image4.png"/></Relationships>
</file>

<file path=ppt/slides/_rels/slide92.xml.rels><?xml version="1.0" encoding="UTF-8" standalone="yes"?>
<Relationships xmlns="http://schemas.openxmlformats.org/package/2006/relationships"><Relationship Id="rId8" Type="http://schemas.openxmlformats.org/officeDocument/2006/relationships/image" Target="../media/image212.wmf"/><Relationship Id="rId3" Type="http://schemas.openxmlformats.org/officeDocument/2006/relationships/notesSlide" Target="../notesSlides/notesSlide92.xml"/><Relationship Id="rId7" Type="http://schemas.openxmlformats.org/officeDocument/2006/relationships/oleObject" Target="../embeddings/oleObject205.bin"/><Relationship Id="rId2" Type="http://schemas.openxmlformats.org/officeDocument/2006/relationships/slideLayout" Target="../slideLayouts/slideLayout12.xml"/><Relationship Id="rId1" Type="http://schemas.openxmlformats.org/officeDocument/2006/relationships/vmlDrawing" Target="../drawings/vmlDrawing68.vml"/><Relationship Id="rId6" Type="http://schemas.openxmlformats.org/officeDocument/2006/relationships/image" Target="../media/image211.wmf"/><Relationship Id="rId5" Type="http://schemas.openxmlformats.org/officeDocument/2006/relationships/oleObject" Target="../embeddings/oleObject204.bin"/><Relationship Id="rId4" Type="http://schemas.openxmlformats.org/officeDocument/2006/relationships/image" Target="../media/image4.png"/></Relationships>
</file>

<file path=ppt/slides/_rels/slide93.xml.rels><?xml version="1.0" encoding="UTF-8" standalone="yes"?>
<Relationships xmlns="http://schemas.openxmlformats.org/package/2006/relationships"><Relationship Id="rId8" Type="http://schemas.openxmlformats.org/officeDocument/2006/relationships/image" Target="../media/image214.wmf"/><Relationship Id="rId3" Type="http://schemas.openxmlformats.org/officeDocument/2006/relationships/notesSlide" Target="../notesSlides/notesSlide93.xml"/><Relationship Id="rId7" Type="http://schemas.openxmlformats.org/officeDocument/2006/relationships/oleObject" Target="../embeddings/oleObject207.bin"/><Relationship Id="rId12" Type="http://schemas.openxmlformats.org/officeDocument/2006/relationships/image" Target="../media/image216.wmf"/><Relationship Id="rId2" Type="http://schemas.openxmlformats.org/officeDocument/2006/relationships/slideLayout" Target="../slideLayouts/slideLayout12.xml"/><Relationship Id="rId1" Type="http://schemas.openxmlformats.org/officeDocument/2006/relationships/vmlDrawing" Target="../drawings/vmlDrawing69.vml"/><Relationship Id="rId6" Type="http://schemas.openxmlformats.org/officeDocument/2006/relationships/image" Target="../media/image213.wmf"/><Relationship Id="rId11" Type="http://schemas.openxmlformats.org/officeDocument/2006/relationships/oleObject" Target="../embeddings/oleObject209.bin"/><Relationship Id="rId5" Type="http://schemas.openxmlformats.org/officeDocument/2006/relationships/oleObject" Target="../embeddings/oleObject206.bin"/><Relationship Id="rId10" Type="http://schemas.openxmlformats.org/officeDocument/2006/relationships/image" Target="../media/image215.wmf"/><Relationship Id="rId4" Type="http://schemas.openxmlformats.org/officeDocument/2006/relationships/image" Target="../media/image4.png"/><Relationship Id="rId9" Type="http://schemas.openxmlformats.org/officeDocument/2006/relationships/oleObject" Target="../embeddings/oleObject208.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7" Type="http://schemas.openxmlformats.org/officeDocument/2006/relationships/image" Target="../media/image218.png"/><Relationship Id="rId2" Type="http://schemas.openxmlformats.org/officeDocument/2006/relationships/slideLayout" Target="../slideLayouts/slideLayout12.xml"/><Relationship Id="rId1" Type="http://schemas.openxmlformats.org/officeDocument/2006/relationships/vmlDrawing" Target="../drawings/vmlDrawing70.vml"/><Relationship Id="rId6" Type="http://schemas.openxmlformats.org/officeDocument/2006/relationships/image" Target="../media/image217.wmf"/><Relationship Id="rId5" Type="http://schemas.openxmlformats.org/officeDocument/2006/relationships/oleObject" Target="../embeddings/oleObject210.bin"/><Relationship Id="rId4" Type="http://schemas.openxmlformats.org/officeDocument/2006/relationships/image" Target="../media/image4.png"/></Relationships>
</file>

<file path=ppt/slides/_rels/slide95.xml.rels><?xml version="1.0" encoding="UTF-8" standalone="yes"?>
<Relationships xmlns="http://schemas.openxmlformats.org/package/2006/relationships"><Relationship Id="rId8" Type="http://schemas.openxmlformats.org/officeDocument/2006/relationships/image" Target="../media/image220.wmf"/><Relationship Id="rId3" Type="http://schemas.openxmlformats.org/officeDocument/2006/relationships/notesSlide" Target="../notesSlides/notesSlide95.xml"/><Relationship Id="rId7" Type="http://schemas.openxmlformats.org/officeDocument/2006/relationships/oleObject" Target="../embeddings/oleObject212.bin"/><Relationship Id="rId2" Type="http://schemas.openxmlformats.org/officeDocument/2006/relationships/slideLayout" Target="../slideLayouts/slideLayout12.xml"/><Relationship Id="rId1" Type="http://schemas.openxmlformats.org/officeDocument/2006/relationships/vmlDrawing" Target="../drawings/vmlDrawing71.vml"/><Relationship Id="rId6" Type="http://schemas.openxmlformats.org/officeDocument/2006/relationships/image" Target="../media/image219.wmf"/><Relationship Id="rId5" Type="http://schemas.openxmlformats.org/officeDocument/2006/relationships/oleObject" Target="../embeddings/oleObject211.bin"/><Relationship Id="rId10" Type="http://schemas.openxmlformats.org/officeDocument/2006/relationships/image" Target="../media/image221.wmf"/><Relationship Id="rId4" Type="http://schemas.openxmlformats.org/officeDocument/2006/relationships/image" Target="../media/image4.png"/><Relationship Id="rId9" Type="http://schemas.openxmlformats.org/officeDocument/2006/relationships/oleObject" Target="../embeddings/oleObject213.bin"/></Relationships>
</file>

<file path=ppt/slides/_rels/slide96.xml.rels><?xml version="1.0" encoding="UTF-8" standalone="yes"?>
<Relationships xmlns="http://schemas.openxmlformats.org/package/2006/relationships"><Relationship Id="rId8" Type="http://schemas.openxmlformats.org/officeDocument/2006/relationships/image" Target="../media/image223.wmf"/><Relationship Id="rId13" Type="http://schemas.openxmlformats.org/officeDocument/2006/relationships/oleObject" Target="../embeddings/oleObject218.bin"/><Relationship Id="rId18" Type="http://schemas.openxmlformats.org/officeDocument/2006/relationships/image" Target="../media/image228.wmf"/><Relationship Id="rId3" Type="http://schemas.openxmlformats.org/officeDocument/2006/relationships/notesSlide" Target="../notesSlides/notesSlide96.xml"/><Relationship Id="rId7" Type="http://schemas.openxmlformats.org/officeDocument/2006/relationships/oleObject" Target="../embeddings/oleObject215.bin"/><Relationship Id="rId12" Type="http://schemas.openxmlformats.org/officeDocument/2006/relationships/image" Target="../media/image225.wmf"/><Relationship Id="rId17" Type="http://schemas.openxmlformats.org/officeDocument/2006/relationships/oleObject" Target="../embeddings/oleObject220.bin"/><Relationship Id="rId2" Type="http://schemas.openxmlformats.org/officeDocument/2006/relationships/slideLayout" Target="../slideLayouts/slideLayout12.xml"/><Relationship Id="rId16" Type="http://schemas.openxmlformats.org/officeDocument/2006/relationships/image" Target="../media/image227.wmf"/><Relationship Id="rId1" Type="http://schemas.openxmlformats.org/officeDocument/2006/relationships/vmlDrawing" Target="../drawings/vmlDrawing72.vml"/><Relationship Id="rId6" Type="http://schemas.openxmlformats.org/officeDocument/2006/relationships/image" Target="../media/image222.wmf"/><Relationship Id="rId11" Type="http://schemas.openxmlformats.org/officeDocument/2006/relationships/oleObject" Target="../embeddings/oleObject217.bin"/><Relationship Id="rId5" Type="http://schemas.openxmlformats.org/officeDocument/2006/relationships/oleObject" Target="../embeddings/oleObject214.bin"/><Relationship Id="rId15" Type="http://schemas.openxmlformats.org/officeDocument/2006/relationships/oleObject" Target="../embeddings/oleObject219.bin"/><Relationship Id="rId10" Type="http://schemas.openxmlformats.org/officeDocument/2006/relationships/image" Target="../media/image224.wmf"/><Relationship Id="rId4" Type="http://schemas.openxmlformats.org/officeDocument/2006/relationships/image" Target="../media/image4.png"/><Relationship Id="rId9" Type="http://schemas.openxmlformats.org/officeDocument/2006/relationships/oleObject" Target="../embeddings/oleObject216.bin"/><Relationship Id="rId14" Type="http://schemas.openxmlformats.org/officeDocument/2006/relationships/image" Target="../media/image226.wmf"/></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7" Type="http://schemas.openxmlformats.org/officeDocument/2006/relationships/image" Target="../media/image230.png"/><Relationship Id="rId2" Type="http://schemas.openxmlformats.org/officeDocument/2006/relationships/slideLayout" Target="../slideLayouts/slideLayout12.xml"/><Relationship Id="rId1" Type="http://schemas.openxmlformats.org/officeDocument/2006/relationships/vmlDrawing" Target="../drawings/vmlDrawing73.vml"/><Relationship Id="rId6" Type="http://schemas.openxmlformats.org/officeDocument/2006/relationships/image" Target="../media/image229.wmf"/><Relationship Id="rId5" Type="http://schemas.openxmlformats.org/officeDocument/2006/relationships/oleObject" Target="../embeddings/oleObject221.bin"/><Relationship Id="rId4" Type="http://schemas.openxmlformats.org/officeDocument/2006/relationships/image" Target="../media/image4.png"/></Relationships>
</file>

<file path=ppt/slides/_rels/slide98.xml.rels><?xml version="1.0" encoding="UTF-8" standalone="yes"?>
<Relationships xmlns="http://schemas.openxmlformats.org/package/2006/relationships"><Relationship Id="rId8" Type="http://schemas.openxmlformats.org/officeDocument/2006/relationships/image" Target="../media/image232.wmf"/><Relationship Id="rId3" Type="http://schemas.openxmlformats.org/officeDocument/2006/relationships/notesSlide" Target="../notesSlides/notesSlide98.xml"/><Relationship Id="rId7" Type="http://schemas.openxmlformats.org/officeDocument/2006/relationships/oleObject" Target="../embeddings/oleObject223.bin"/><Relationship Id="rId2" Type="http://schemas.openxmlformats.org/officeDocument/2006/relationships/slideLayout" Target="../slideLayouts/slideLayout12.xml"/><Relationship Id="rId1" Type="http://schemas.openxmlformats.org/officeDocument/2006/relationships/vmlDrawing" Target="../drawings/vmlDrawing74.vml"/><Relationship Id="rId6" Type="http://schemas.openxmlformats.org/officeDocument/2006/relationships/image" Target="../media/image231.wmf"/><Relationship Id="rId5" Type="http://schemas.openxmlformats.org/officeDocument/2006/relationships/oleObject" Target="../embeddings/oleObject222.bin"/><Relationship Id="rId4" Type="http://schemas.openxmlformats.org/officeDocument/2006/relationships/image" Target="../media/image4.png"/></Relationships>
</file>

<file path=ppt/slides/_rels/slide99.xml.rels><?xml version="1.0" encoding="UTF-8" standalone="yes"?>
<Relationships xmlns="http://schemas.openxmlformats.org/package/2006/relationships"><Relationship Id="rId8" Type="http://schemas.openxmlformats.org/officeDocument/2006/relationships/image" Target="../media/image234.wmf"/><Relationship Id="rId13" Type="http://schemas.openxmlformats.org/officeDocument/2006/relationships/oleObject" Target="../embeddings/oleObject228.bin"/><Relationship Id="rId3" Type="http://schemas.openxmlformats.org/officeDocument/2006/relationships/notesSlide" Target="../notesSlides/notesSlide99.xml"/><Relationship Id="rId7" Type="http://schemas.openxmlformats.org/officeDocument/2006/relationships/oleObject" Target="../embeddings/oleObject225.bin"/><Relationship Id="rId12" Type="http://schemas.openxmlformats.org/officeDocument/2006/relationships/image" Target="../media/image236.wmf"/><Relationship Id="rId2" Type="http://schemas.openxmlformats.org/officeDocument/2006/relationships/slideLayout" Target="../slideLayouts/slideLayout12.xml"/><Relationship Id="rId1" Type="http://schemas.openxmlformats.org/officeDocument/2006/relationships/vmlDrawing" Target="../drawings/vmlDrawing75.vml"/><Relationship Id="rId6" Type="http://schemas.openxmlformats.org/officeDocument/2006/relationships/image" Target="../media/image233.wmf"/><Relationship Id="rId11" Type="http://schemas.openxmlformats.org/officeDocument/2006/relationships/oleObject" Target="../embeddings/oleObject227.bin"/><Relationship Id="rId5" Type="http://schemas.openxmlformats.org/officeDocument/2006/relationships/oleObject" Target="../embeddings/oleObject224.bin"/><Relationship Id="rId10" Type="http://schemas.openxmlformats.org/officeDocument/2006/relationships/image" Target="../media/image235.wmf"/><Relationship Id="rId4" Type="http://schemas.openxmlformats.org/officeDocument/2006/relationships/image" Target="../media/image4.png"/><Relationship Id="rId9" Type="http://schemas.openxmlformats.org/officeDocument/2006/relationships/oleObject" Target="../embeddings/oleObject226.bin"/><Relationship Id="rId14" Type="http://schemas.openxmlformats.org/officeDocument/2006/relationships/image" Target="../media/image237.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文本框 28"/>
          <p:cNvSpPr txBox="1"/>
          <p:nvPr/>
        </p:nvSpPr>
        <p:spPr>
          <a:xfrm>
            <a:off x="2094643" y="2260126"/>
            <a:ext cx="4954715" cy="623250"/>
          </a:xfrm>
          <a:prstGeom prst="rect">
            <a:avLst/>
          </a:prstGeom>
          <a:noFill/>
        </p:spPr>
        <p:txBody>
          <a:bodyPr wrap="square" lIns="68580" tIns="34291" rIns="68580" bIns="34291"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第</a:t>
            </a:r>
            <a:r>
              <a:rPr lang="en-US" altLang="zh-CN" sz="3600" b="1" dirty="0">
                <a:solidFill>
                  <a:schemeClr val="bg1"/>
                </a:solidFill>
                <a:latin typeface="微软雅黑" panose="020B0503020204020204" pitchFamily="34" charset="-122"/>
                <a:ea typeface="微软雅黑" panose="020B0503020204020204" pitchFamily="34" charset="-122"/>
              </a:rPr>
              <a:t>7</a:t>
            </a:r>
            <a:r>
              <a:rPr lang="zh-CN" altLang="en-US" sz="3600" b="1" dirty="0">
                <a:solidFill>
                  <a:schemeClr val="bg1"/>
                </a:solidFill>
                <a:latin typeface="微软雅黑" panose="020B0503020204020204" pitchFamily="34" charset="-122"/>
                <a:ea typeface="微软雅黑" panose="020B0503020204020204" pitchFamily="34" charset="-122"/>
              </a:rPr>
              <a:t>章 自适应控制系统</a:t>
            </a:r>
          </a:p>
        </p:txBody>
      </p:sp>
      <p:sp>
        <p:nvSpPr>
          <p:cNvPr id="31" name="等腰三角形 26"/>
          <p:cNvSpPr/>
          <p:nvPr/>
        </p:nvSpPr>
        <p:spPr>
          <a:xfrm>
            <a:off x="1115618" y="4011911"/>
            <a:ext cx="851351" cy="506643"/>
          </a:xfrm>
          <a:custGeom>
            <a:avLst/>
            <a:gdLst>
              <a:gd name="connsiteX0" fmla="*/ 0 w 1203469"/>
              <a:gd name="connsiteY0" fmla="*/ 1037474 h 1037474"/>
              <a:gd name="connsiteX1" fmla="*/ 601735 w 1203469"/>
              <a:gd name="connsiteY1" fmla="*/ 0 h 1037474"/>
              <a:gd name="connsiteX2" fmla="*/ 1203469 w 1203469"/>
              <a:gd name="connsiteY2" fmla="*/ 1037474 h 1037474"/>
              <a:gd name="connsiteX3" fmla="*/ 0 w 1203469"/>
              <a:gd name="connsiteY3" fmla="*/ 1037474 h 1037474"/>
              <a:gd name="connsiteX0" fmla="*/ 0 w 1736869"/>
              <a:gd name="connsiteY0" fmla="*/ 1037474 h 1037474"/>
              <a:gd name="connsiteX1" fmla="*/ 601735 w 1736869"/>
              <a:gd name="connsiteY1" fmla="*/ 0 h 1037474"/>
              <a:gd name="connsiteX2" fmla="*/ 1736869 w 1736869"/>
              <a:gd name="connsiteY2" fmla="*/ 294524 h 1037474"/>
              <a:gd name="connsiteX3" fmla="*/ 0 w 1736869"/>
              <a:gd name="connsiteY3" fmla="*/ 1037474 h 1037474"/>
              <a:gd name="connsiteX0" fmla="*/ 369815 w 1135134"/>
              <a:gd name="connsiteY0" fmla="*/ 675524 h 675524"/>
              <a:gd name="connsiteX1" fmla="*/ 0 w 1135134"/>
              <a:gd name="connsiteY1" fmla="*/ 0 h 675524"/>
              <a:gd name="connsiteX2" fmla="*/ 1135134 w 1135134"/>
              <a:gd name="connsiteY2" fmla="*/ 294524 h 675524"/>
              <a:gd name="connsiteX3" fmla="*/ 369815 w 1135134"/>
              <a:gd name="connsiteY3" fmla="*/ 675524 h 675524"/>
            </a:gdLst>
            <a:ahLst/>
            <a:cxnLst>
              <a:cxn ang="0">
                <a:pos x="connsiteX0" y="connsiteY0"/>
              </a:cxn>
              <a:cxn ang="0">
                <a:pos x="connsiteX1" y="connsiteY1"/>
              </a:cxn>
              <a:cxn ang="0">
                <a:pos x="connsiteX2" y="connsiteY2"/>
              </a:cxn>
              <a:cxn ang="0">
                <a:pos x="connsiteX3" y="connsiteY3"/>
              </a:cxn>
            </a:cxnLst>
            <a:rect l="l" t="t" r="r" b="b"/>
            <a:pathLst>
              <a:path w="1135134" h="675524">
                <a:moveTo>
                  <a:pt x="369815" y="675524"/>
                </a:moveTo>
                <a:lnTo>
                  <a:pt x="0" y="0"/>
                </a:lnTo>
                <a:lnTo>
                  <a:pt x="1135134" y="294524"/>
                </a:lnTo>
                <a:lnTo>
                  <a:pt x="369815" y="6755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a:p>
        </p:txBody>
      </p:sp>
      <p:sp>
        <p:nvSpPr>
          <p:cNvPr id="35" name="等腰三角形 26"/>
          <p:cNvSpPr/>
          <p:nvPr/>
        </p:nvSpPr>
        <p:spPr>
          <a:xfrm rot="5400000">
            <a:off x="265950" y="3103291"/>
            <a:ext cx="531271" cy="601919"/>
          </a:xfrm>
          <a:custGeom>
            <a:avLst/>
            <a:gdLst>
              <a:gd name="connsiteX0" fmla="*/ 0 w 1203469"/>
              <a:gd name="connsiteY0" fmla="*/ 1037474 h 1037474"/>
              <a:gd name="connsiteX1" fmla="*/ 601735 w 1203469"/>
              <a:gd name="connsiteY1" fmla="*/ 0 h 1037474"/>
              <a:gd name="connsiteX2" fmla="*/ 1203469 w 1203469"/>
              <a:gd name="connsiteY2" fmla="*/ 1037474 h 1037474"/>
              <a:gd name="connsiteX3" fmla="*/ 0 w 1203469"/>
              <a:gd name="connsiteY3" fmla="*/ 1037474 h 1037474"/>
              <a:gd name="connsiteX0" fmla="*/ 0 w 1736869"/>
              <a:gd name="connsiteY0" fmla="*/ 1037474 h 1037474"/>
              <a:gd name="connsiteX1" fmla="*/ 601735 w 1736869"/>
              <a:gd name="connsiteY1" fmla="*/ 0 h 1037474"/>
              <a:gd name="connsiteX2" fmla="*/ 1736869 w 1736869"/>
              <a:gd name="connsiteY2" fmla="*/ 294524 h 1037474"/>
              <a:gd name="connsiteX3" fmla="*/ 0 w 1736869"/>
              <a:gd name="connsiteY3" fmla="*/ 1037474 h 1037474"/>
              <a:gd name="connsiteX0" fmla="*/ 369815 w 1135134"/>
              <a:gd name="connsiteY0" fmla="*/ 675524 h 675524"/>
              <a:gd name="connsiteX1" fmla="*/ 0 w 1135134"/>
              <a:gd name="connsiteY1" fmla="*/ 0 h 675524"/>
              <a:gd name="connsiteX2" fmla="*/ 1135134 w 1135134"/>
              <a:gd name="connsiteY2" fmla="*/ 294524 h 675524"/>
              <a:gd name="connsiteX3" fmla="*/ 369815 w 1135134"/>
              <a:gd name="connsiteY3" fmla="*/ 675524 h 675524"/>
              <a:gd name="connsiteX0" fmla="*/ 369815 w 1135134"/>
              <a:gd name="connsiteY0" fmla="*/ 675524 h 675524"/>
              <a:gd name="connsiteX1" fmla="*/ 0 w 1135134"/>
              <a:gd name="connsiteY1" fmla="*/ 0 h 675524"/>
              <a:gd name="connsiteX2" fmla="*/ 1135134 w 1135134"/>
              <a:gd name="connsiteY2" fmla="*/ 391312 h 675524"/>
              <a:gd name="connsiteX3" fmla="*/ 369815 w 1135134"/>
              <a:gd name="connsiteY3" fmla="*/ 675524 h 675524"/>
              <a:gd name="connsiteX0" fmla="*/ 369815 w 1199659"/>
              <a:gd name="connsiteY0" fmla="*/ 675524 h 1359189"/>
              <a:gd name="connsiteX1" fmla="*/ 0 w 1199659"/>
              <a:gd name="connsiteY1" fmla="*/ 0 h 1359189"/>
              <a:gd name="connsiteX2" fmla="*/ 1199659 w 1199659"/>
              <a:gd name="connsiteY2" fmla="*/ 1359189 h 1359189"/>
              <a:gd name="connsiteX3" fmla="*/ 369815 w 1199659"/>
              <a:gd name="connsiteY3" fmla="*/ 675524 h 1359189"/>
            </a:gdLst>
            <a:ahLst/>
            <a:cxnLst>
              <a:cxn ang="0">
                <a:pos x="connsiteX0" y="connsiteY0"/>
              </a:cxn>
              <a:cxn ang="0">
                <a:pos x="connsiteX1" y="connsiteY1"/>
              </a:cxn>
              <a:cxn ang="0">
                <a:pos x="connsiteX2" y="connsiteY2"/>
              </a:cxn>
              <a:cxn ang="0">
                <a:pos x="connsiteX3" y="connsiteY3"/>
              </a:cxn>
            </a:cxnLst>
            <a:rect l="l" t="t" r="r" b="b"/>
            <a:pathLst>
              <a:path w="1199659" h="1359189">
                <a:moveTo>
                  <a:pt x="369815" y="675524"/>
                </a:moveTo>
                <a:lnTo>
                  <a:pt x="0" y="0"/>
                </a:lnTo>
                <a:lnTo>
                  <a:pt x="1199659" y="1359189"/>
                </a:lnTo>
                <a:lnTo>
                  <a:pt x="369815" y="6755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a:p>
        </p:txBody>
      </p:sp>
      <p:sp>
        <p:nvSpPr>
          <p:cNvPr id="36" name="等腰三角形 26"/>
          <p:cNvSpPr/>
          <p:nvPr/>
        </p:nvSpPr>
        <p:spPr>
          <a:xfrm rot="8958318">
            <a:off x="1313553" y="3687516"/>
            <a:ext cx="207867" cy="123703"/>
          </a:xfrm>
          <a:custGeom>
            <a:avLst/>
            <a:gdLst>
              <a:gd name="connsiteX0" fmla="*/ 0 w 1203469"/>
              <a:gd name="connsiteY0" fmla="*/ 1037474 h 1037474"/>
              <a:gd name="connsiteX1" fmla="*/ 601735 w 1203469"/>
              <a:gd name="connsiteY1" fmla="*/ 0 h 1037474"/>
              <a:gd name="connsiteX2" fmla="*/ 1203469 w 1203469"/>
              <a:gd name="connsiteY2" fmla="*/ 1037474 h 1037474"/>
              <a:gd name="connsiteX3" fmla="*/ 0 w 1203469"/>
              <a:gd name="connsiteY3" fmla="*/ 1037474 h 1037474"/>
              <a:gd name="connsiteX0" fmla="*/ 0 w 1736869"/>
              <a:gd name="connsiteY0" fmla="*/ 1037474 h 1037474"/>
              <a:gd name="connsiteX1" fmla="*/ 601735 w 1736869"/>
              <a:gd name="connsiteY1" fmla="*/ 0 h 1037474"/>
              <a:gd name="connsiteX2" fmla="*/ 1736869 w 1736869"/>
              <a:gd name="connsiteY2" fmla="*/ 294524 h 1037474"/>
              <a:gd name="connsiteX3" fmla="*/ 0 w 1736869"/>
              <a:gd name="connsiteY3" fmla="*/ 1037474 h 1037474"/>
              <a:gd name="connsiteX0" fmla="*/ 369815 w 1135134"/>
              <a:gd name="connsiteY0" fmla="*/ 675524 h 675524"/>
              <a:gd name="connsiteX1" fmla="*/ 0 w 1135134"/>
              <a:gd name="connsiteY1" fmla="*/ 0 h 675524"/>
              <a:gd name="connsiteX2" fmla="*/ 1135134 w 1135134"/>
              <a:gd name="connsiteY2" fmla="*/ 294524 h 675524"/>
              <a:gd name="connsiteX3" fmla="*/ 369815 w 1135134"/>
              <a:gd name="connsiteY3" fmla="*/ 675524 h 675524"/>
            </a:gdLst>
            <a:ahLst/>
            <a:cxnLst>
              <a:cxn ang="0">
                <a:pos x="connsiteX0" y="connsiteY0"/>
              </a:cxn>
              <a:cxn ang="0">
                <a:pos x="connsiteX1" y="connsiteY1"/>
              </a:cxn>
              <a:cxn ang="0">
                <a:pos x="connsiteX2" y="connsiteY2"/>
              </a:cxn>
              <a:cxn ang="0">
                <a:pos x="connsiteX3" y="connsiteY3"/>
              </a:cxn>
            </a:cxnLst>
            <a:rect l="l" t="t" r="r" b="b"/>
            <a:pathLst>
              <a:path w="1135134" h="675524">
                <a:moveTo>
                  <a:pt x="369815" y="675524"/>
                </a:moveTo>
                <a:lnTo>
                  <a:pt x="0" y="0"/>
                </a:lnTo>
                <a:lnTo>
                  <a:pt x="1135134" y="294524"/>
                </a:lnTo>
                <a:lnTo>
                  <a:pt x="369815" y="6755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5937" y="477963"/>
            <a:ext cx="1131591" cy="1131591"/>
          </a:xfrm>
          <a:prstGeom prst="rect">
            <a:avLst/>
          </a:prstGeom>
        </p:spPr>
      </p:pic>
    </p:spTree>
    <p:extLst>
      <p:ext uri="{BB962C8B-B14F-4D97-AF65-F5344CB8AC3E}">
        <p14:creationId xmlns:p14="http://schemas.microsoft.com/office/powerpoint/2010/main" val="340034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 calcmode="lin" valueType="num">
                                      <p:cBhvr>
                                        <p:cTn id="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CA488D9-0341-49B2-9A0C-7DBE82153FA1}"/>
              </a:ext>
            </a:extLst>
          </p:cNvPr>
          <p:cNvPicPr>
            <a:picLocks noChangeAspect="1"/>
          </p:cNvPicPr>
          <p:nvPr/>
        </p:nvPicPr>
        <p:blipFill>
          <a:blip r:embed="rId3"/>
          <a:stretch>
            <a:fillRect/>
          </a:stretch>
        </p:blipFill>
        <p:spPr>
          <a:xfrm>
            <a:off x="395537" y="2211710"/>
            <a:ext cx="5004074" cy="3022154"/>
          </a:xfrm>
          <a:prstGeom prst="rect">
            <a:avLst/>
          </a:prstGeom>
        </p:spPr>
      </p:pic>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自适应控制概念</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3" y="699542"/>
            <a:ext cx="4865082" cy="1938992"/>
          </a:xfrm>
          <a:prstGeom prst="rect">
            <a:avLst/>
          </a:prstGeom>
          <a:noFill/>
        </p:spPr>
        <p:txBody>
          <a:bodyPr wrap="square">
            <a:spAutoFit/>
          </a:bodyPr>
          <a:lstStyle/>
          <a:p>
            <a:pPr>
              <a:lnSpc>
                <a:spcPct val="150000"/>
              </a:lnSpc>
            </a:pPr>
            <a:r>
              <a:rPr lang="en-US" altLang="zh-CN" sz="2000" dirty="0" smtClean="0">
                <a:solidFill>
                  <a:srgbClr val="FF0000"/>
                </a:solidFill>
                <a:latin typeface="宋体" panose="02010600030101010101" pitchFamily="2" charset="-122"/>
                <a:ea typeface="宋体" panose="02010600030101010101" pitchFamily="2" charset="-122"/>
              </a:rPr>
              <a:t>2.</a:t>
            </a:r>
            <a:r>
              <a:rPr lang="zh-CN" altLang="en-US" sz="2000" dirty="0" smtClean="0">
                <a:solidFill>
                  <a:srgbClr val="FF0000"/>
                </a:solidFill>
                <a:latin typeface="宋体" panose="02010600030101010101" pitchFamily="2" charset="-122"/>
                <a:ea typeface="宋体" panose="02010600030101010101" pitchFamily="2" charset="-122"/>
              </a:rPr>
              <a:t>自</a:t>
            </a:r>
            <a:r>
              <a:rPr lang="zh-CN" altLang="en-US" sz="2000" dirty="0">
                <a:solidFill>
                  <a:srgbClr val="FF0000"/>
                </a:solidFill>
                <a:latin typeface="宋体" panose="02010600030101010101" pitchFamily="2" charset="-122"/>
                <a:ea typeface="宋体" panose="02010600030101010101" pitchFamily="2" charset="-122"/>
              </a:rPr>
              <a:t>适应</a:t>
            </a:r>
            <a:r>
              <a:rPr lang="zh-CN" altLang="en-US" sz="2000" dirty="0" smtClean="0">
                <a:solidFill>
                  <a:srgbClr val="FF0000"/>
                </a:solidFill>
                <a:latin typeface="宋体" panose="02010600030101010101" pitchFamily="2" charset="-122"/>
                <a:ea typeface="宋体" panose="02010600030101010101" pitchFamily="2" charset="-122"/>
              </a:rPr>
              <a:t>调节器</a:t>
            </a:r>
            <a:endParaRPr lang="en-US" altLang="zh-CN" sz="2000" dirty="0">
              <a:solidFill>
                <a:srgbClr val="FF0000"/>
              </a:solidFill>
              <a:latin typeface="宋体" panose="02010600030101010101" pitchFamily="2" charset="-122"/>
              <a:ea typeface="宋体" panose="02010600030101010101" pitchFamily="2" charset="-122"/>
            </a:endParaRPr>
          </a:p>
          <a:p>
            <a:pPr>
              <a:lnSpc>
                <a:spcPct val="150000"/>
              </a:lnSpc>
            </a:pPr>
            <a:r>
              <a:rPr lang="zh-CN" altLang="en-US" sz="2000" dirty="0">
                <a:solidFill>
                  <a:schemeClr val="tx1">
                    <a:lumMod val="95000"/>
                    <a:lumOff val="5000"/>
                  </a:schemeClr>
                </a:solidFill>
                <a:latin typeface="宋体" panose="02010600030101010101" pitchFamily="2" charset="-122"/>
                <a:cs typeface="Arial" pitchFamily="34" charset="0"/>
              </a:rPr>
              <a:t>由</a:t>
            </a:r>
            <a:r>
              <a:rPr lang="zh-CN" altLang="en-US" sz="2000" dirty="0">
                <a:solidFill>
                  <a:srgbClr val="0070C0"/>
                </a:solidFill>
                <a:latin typeface="宋体" panose="02010600030101010101" pitchFamily="2" charset="-122"/>
                <a:cs typeface="Arial" pitchFamily="34" charset="0"/>
              </a:rPr>
              <a:t>参数辨识器</a:t>
            </a:r>
            <a:r>
              <a:rPr lang="zh-CN" altLang="en-US" sz="2000" dirty="0">
                <a:solidFill>
                  <a:schemeClr val="tx1">
                    <a:lumMod val="95000"/>
                    <a:lumOff val="5000"/>
                  </a:schemeClr>
                </a:solidFill>
                <a:latin typeface="宋体" panose="02010600030101010101" pitchFamily="2" charset="-122"/>
                <a:cs typeface="Arial" pitchFamily="34" charset="0"/>
              </a:rPr>
              <a:t>和</a:t>
            </a:r>
            <a:r>
              <a:rPr lang="zh-CN" altLang="en-US" sz="2000" dirty="0">
                <a:solidFill>
                  <a:srgbClr val="0070C0"/>
                </a:solidFill>
                <a:latin typeface="宋体" panose="02010600030101010101" pitchFamily="2" charset="-122"/>
                <a:cs typeface="Arial" pitchFamily="34" charset="0"/>
              </a:rPr>
              <a:t>自适应控制器</a:t>
            </a:r>
            <a:r>
              <a:rPr lang="zh-CN" altLang="en-US" sz="2000" dirty="0">
                <a:solidFill>
                  <a:schemeClr val="tx1">
                    <a:lumMod val="95000"/>
                    <a:lumOff val="5000"/>
                  </a:schemeClr>
                </a:solidFill>
                <a:latin typeface="宋体" panose="02010600030101010101" pitchFamily="2" charset="-122"/>
                <a:cs typeface="Arial" pitchFamily="34" charset="0"/>
              </a:rPr>
              <a:t>构成</a:t>
            </a:r>
          </a:p>
          <a:p>
            <a:pPr>
              <a:lnSpc>
                <a:spcPct val="150000"/>
              </a:lnSpc>
            </a:pPr>
            <a:r>
              <a:rPr lang="zh-CN" altLang="en-US" sz="2000" dirty="0" smtClean="0">
                <a:solidFill>
                  <a:sysClr val="windowText" lastClr="000000"/>
                </a:solidFill>
                <a:latin typeface="宋体" panose="02010600030101010101" pitchFamily="2" charset="-122"/>
                <a:ea typeface="宋体" panose="02010600030101010101" pitchFamily="2" charset="-122"/>
              </a:rPr>
              <a:t>自</a:t>
            </a:r>
            <a:r>
              <a:rPr lang="zh-CN" altLang="en-US" sz="2000" dirty="0">
                <a:solidFill>
                  <a:sysClr val="windowText" lastClr="000000"/>
                </a:solidFill>
                <a:latin typeface="宋体" panose="02010600030101010101" pitchFamily="2" charset="-122"/>
                <a:ea typeface="宋体" panose="02010600030101010101" pitchFamily="2" charset="-122"/>
              </a:rPr>
              <a:t>适应调节器的控制对象也是一个未知或部分未知</a:t>
            </a:r>
            <a:r>
              <a:rPr lang="zh-CN" altLang="en-US" sz="2000" dirty="0" smtClean="0">
                <a:solidFill>
                  <a:sysClr val="windowText" lastClr="000000"/>
                </a:solidFill>
                <a:latin typeface="宋体" panose="02010600030101010101" pitchFamily="2" charset="-122"/>
                <a:ea typeface="宋体" panose="02010600030101010101" pitchFamily="2" charset="-122"/>
              </a:rPr>
              <a:t>系统</a:t>
            </a:r>
            <a:endParaRPr lang="en-US" altLang="zh-CN" sz="2000" dirty="0" smtClean="0">
              <a:solidFill>
                <a:sysClr val="windowText" lastClr="000000"/>
              </a:solidFill>
              <a:latin typeface="宋体" panose="02010600030101010101" pitchFamily="2" charset="-122"/>
              <a:ea typeface="宋体" panose="02010600030101010101" pitchFamily="2" charset="-122"/>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3" name="矩形 2"/>
          <p:cNvSpPr/>
          <p:nvPr/>
        </p:nvSpPr>
        <p:spPr>
          <a:xfrm>
            <a:off x="5148065" y="1203598"/>
            <a:ext cx="3275856" cy="3831818"/>
          </a:xfrm>
          <a:prstGeom prst="rect">
            <a:avLst/>
          </a:prstGeom>
        </p:spPr>
        <p:txBody>
          <a:bodyPr wrap="square">
            <a:spAutoFit/>
          </a:bodyPr>
          <a:lstStyle/>
          <a:p>
            <a:pPr>
              <a:lnSpc>
                <a:spcPct val="150000"/>
              </a:lnSpc>
            </a:pPr>
            <a:r>
              <a:rPr lang="zh-CN" altLang="en-US" dirty="0">
                <a:solidFill>
                  <a:srgbClr val="0070C0"/>
                </a:solidFill>
                <a:latin typeface="宋体" panose="02010600030101010101" pitchFamily="2" charset="-122"/>
              </a:rPr>
              <a:t>参数辨识</a:t>
            </a:r>
            <a:r>
              <a:rPr lang="zh-CN" altLang="en-US" dirty="0" smtClean="0">
                <a:solidFill>
                  <a:srgbClr val="0070C0"/>
                </a:solidFill>
                <a:latin typeface="宋体" panose="02010600030101010101" pitchFamily="2" charset="-122"/>
              </a:rPr>
              <a:t>器</a:t>
            </a:r>
            <a:r>
              <a:rPr lang="zh-CN" altLang="en-US" dirty="0" smtClean="0">
                <a:solidFill>
                  <a:sysClr val="windowText" lastClr="000000"/>
                </a:solidFill>
                <a:latin typeface="宋体" panose="02010600030101010101" pitchFamily="2" charset="-122"/>
              </a:rPr>
              <a:t>：</a:t>
            </a:r>
            <a:endParaRPr lang="en-US" altLang="zh-CN" dirty="0" smtClean="0">
              <a:solidFill>
                <a:sysClr val="windowText" lastClr="000000"/>
              </a:solidFill>
              <a:latin typeface="宋体" panose="02010600030101010101" pitchFamily="2" charset="-122"/>
            </a:endParaRPr>
          </a:p>
          <a:p>
            <a:pPr>
              <a:lnSpc>
                <a:spcPct val="150000"/>
              </a:lnSpc>
            </a:pPr>
            <a:r>
              <a:rPr lang="zh-CN" altLang="en-US" dirty="0" smtClean="0">
                <a:solidFill>
                  <a:sysClr val="windowText" lastClr="000000"/>
                </a:solidFill>
                <a:latin typeface="宋体" panose="02010600030101010101" pitchFamily="2" charset="-122"/>
              </a:rPr>
              <a:t>用</a:t>
            </a:r>
            <a:r>
              <a:rPr lang="zh-CN" altLang="en-US" dirty="0">
                <a:solidFill>
                  <a:sysClr val="windowText" lastClr="000000"/>
                </a:solidFill>
                <a:latin typeface="宋体" panose="02010600030101010101" pitchFamily="2" charset="-122"/>
              </a:rPr>
              <a:t>最小二乘法、扩张最小二乘法或卡尔曼滤波器反复计算进行辦识的</a:t>
            </a:r>
            <a:r>
              <a:rPr lang="zh-CN" altLang="en-US" dirty="0" smtClean="0">
                <a:solidFill>
                  <a:sysClr val="windowText" lastClr="000000"/>
                </a:solidFill>
                <a:latin typeface="宋体" panose="02010600030101010101" pitchFamily="2" charset="-122"/>
              </a:rPr>
              <a:t>。</a:t>
            </a:r>
            <a:endParaRPr lang="en-US" altLang="zh-CN" dirty="0" smtClean="0">
              <a:solidFill>
                <a:sysClr val="windowText" lastClr="000000"/>
              </a:solidFill>
              <a:latin typeface="宋体" panose="02010600030101010101" pitchFamily="2" charset="-122"/>
            </a:endParaRPr>
          </a:p>
          <a:p>
            <a:pPr>
              <a:lnSpc>
                <a:spcPct val="150000"/>
              </a:lnSpc>
            </a:pPr>
            <a:r>
              <a:rPr lang="zh-CN" altLang="en-US" dirty="0" smtClean="0">
                <a:solidFill>
                  <a:srgbClr val="0070C0"/>
                </a:solidFill>
                <a:latin typeface="宋体" panose="02010600030101010101" pitchFamily="2" charset="-122"/>
              </a:rPr>
              <a:t>自适应控制器</a:t>
            </a:r>
            <a:r>
              <a:rPr lang="zh-CN" altLang="en-US" dirty="0" smtClean="0">
                <a:solidFill>
                  <a:sysClr val="windowText" lastClr="000000"/>
                </a:solidFill>
                <a:latin typeface="宋体" panose="02010600030101010101" pitchFamily="2" charset="-122"/>
              </a:rPr>
              <a:t>：</a:t>
            </a:r>
            <a:endParaRPr lang="en-US" altLang="zh-CN" dirty="0" smtClean="0">
              <a:solidFill>
                <a:sysClr val="windowText" lastClr="000000"/>
              </a:solidFill>
              <a:latin typeface="宋体" panose="02010600030101010101" pitchFamily="2" charset="-122"/>
            </a:endParaRPr>
          </a:p>
          <a:p>
            <a:pPr marL="285750" indent="-285750">
              <a:lnSpc>
                <a:spcPct val="150000"/>
              </a:lnSpc>
              <a:buFont typeface="Arial" panose="020B0604020202020204" pitchFamily="34" charset="0"/>
              <a:buChar char="•"/>
            </a:pPr>
            <a:r>
              <a:rPr lang="zh-CN" altLang="en-US" dirty="0" smtClean="0">
                <a:solidFill>
                  <a:sysClr val="windowText" lastClr="000000"/>
                </a:solidFill>
                <a:latin typeface="宋体" panose="02010600030101010101" pitchFamily="2" charset="-122"/>
              </a:rPr>
              <a:t>使</a:t>
            </a:r>
            <a:r>
              <a:rPr lang="zh-CN" altLang="en-US" dirty="0">
                <a:solidFill>
                  <a:sysClr val="windowText" lastClr="000000"/>
                </a:solidFill>
                <a:latin typeface="宋体" panose="02010600030101010101" pitchFamily="2" charset="-122"/>
              </a:rPr>
              <a:t>输出误差的方差为最小的最小方差自适应控制</a:t>
            </a:r>
            <a:r>
              <a:rPr lang="zh-CN" altLang="en-US" dirty="0" smtClean="0">
                <a:solidFill>
                  <a:sysClr val="windowText" lastClr="000000"/>
                </a:solidFill>
                <a:latin typeface="宋体" panose="02010600030101010101" pitchFamily="2" charset="-122"/>
              </a:rPr>
              <a:t>器；</a:t>
            </a:r>
            <a:endParaRPr lang="en-US" altLang="zh-CN" dirty="0" smtClean="0">
              <a:solidFill>
                <a:sysClr val="windowText" lastClr="000000"/>
              </a:solidFill>
              <a:latin typeface="宋体" panose="02010600030101010101" pitchFamily="2" charset="-122"/>
            </a:endParaRPr>
          </a:p>
          <a:p>
            <a:pPr marL="285750" indent="-285750">
              <a:lnSpc>
                <a:spcPct val="150000"/>
              </a:lnSpc>
              <a:buFont typeface="Arial" panose="020B0604020202020204" pitchFamily="34" charset="0"/>
              <a:buChar char="•"/>
            </a:pPr>
            <a:r>
              <a:rPr lang="zh-CN" altLang="en-US" dirty="0" smtClean="0">
                <a:solidFill>
                  <a:sysClr val="windowText" lastClr="000000"/>
                </a:solidFill>
                <a:latin typeface="宋体" panose="02010600030101010101" pitchFamily="2" charset="-122"/>
              </a:rPr>
              <a:t>使</a:t>
            </a:r>
            <a:r>
              <a:rPr lang="zh-CN" altLang="en-US" dirty="0">
                <a:solidFill>
                  <a:sysClr val="windowText" lastClr="000000"/>
                </a:solidFill>
                <a:latin typeface="宋体" panose="02010600030101010101" pitchFamily="2" charset="-122"/>
              </a:rPr>
              <a:t>闭环极点为期望极点的极点配置自适应控制</a:t>
            </a:r>
            <a:r>
              <a:rPr lang="zh-CN" altLang="en-US" dirty="0" smtClean="0">
                <a:solidFill>
                  <a:sysClr val="windowText" lastClr="000000"/>
                </a:solidFill>
                <a:latin typeface="宋体" panose="02010600030101010101" pitchFamily="2" charset="-122"/>
              </a:rPr>
              <a:t>器</a:t>
            </a:r>
            <a:endParaRPr lang="zh-CN" altLang="en-US" dirty="0">
              <a:solidFill>
                <a:schemeClr val="tx1">
                  <a:lumMod val="95000"/>
                  <a:lumOff val="5000"/>
                </a:schemeClr>
              </a:solidFill>
              <a:latin typeface="宋体" panose="02010600030101010101" pitchFamily="2" charset="-122"/>
              <a:cs typeface="Arial" pitchFamily="34" charset="0"/>
            </a:endParaRPr>
          </a:p>
        </p:txBody>
      </p:sp>
    </p:spTree>
    <p:extLst>
      <p:ext uri="{BB962C8B-B14F-4D97-AF65-F5344CB8AC3E}">
        <p14:creationId xmlns:p14="http://schemas.microsoft.com/office/powerpoint/2010/main" val="40415258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500"/>
                                        <p:tgtEl>
                                          <p:spTgt spid="7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75" grpId="0"/>
      <p:bldP spid="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75" name="矩形 74"/>
          <p:cNvSpPr/>
          <p:nvPr/>
        </p:nvSpPr>
        <p:spPr>
          <a:xfrm>
            <a:off x="282982" y="752583"/>
            <a:ext cx="7883863" cy="2520370"/>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用可调参数代替未知参数可得输出估计</a:t>
            </a:r>
            <a:r>
              <a:rPr lang="en-US" altLang="zh-CN" dirty="0">
                <a:solidFill>
                  <a:sysClr val="windowText" lastClr="000000"/>
                </a:solidFill>
                <a:latin typeface="宋体" panose="02010600030101010101" pitchFamily="2" charset="-122"/>
                <a:ea typeface="宋体" panose="02010600030101010101" pitchFamily="2" charset="-122"/>
              </a:rPr>
              <a:t>y(k)</a:t>
            </a:r>
            <a:r>
              <a:rPr lang="zh-CN" altLang="en-US" dirty="0">
                <a:solidFill>
                  <a:sysClr val="windowText" lastClr="000000"/>
                </a:solidFill>
                <a:latin typeface="宋体" panose="02010600030101010101" pitchFamily="2" charset="-122"/>
                <a:ea typeface="宋体" panose="02010600030101010101" pitchFamily="2" charset="-122"/>
              </a:rPr>
              <a:t>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其输出估计误差为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被控制系统的控制输入为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p:txBody>
      </p:sp>
      <p:graphicFrame>
        <p:nvGraphicFramePr>
          <p:cNvPr id="2" name="对象 1">
            <a:extLst>
              <a:ext uri="{FF2B5EF4-FFF2-40B4-BE49-F238E27FC236}">
                <a16:creationId xmlns:a16="http://schemas.microsoft.com/office/drawing/2014/main" id="{8BD02A27-071C-41D3-A00D-AA55500A568B}"/>
              </a:ext>
            </a:extLst>
          </p:cNvPr>
          <p:cNvGraphicFramePr>
            <a:graphicFrameLocks noChangeAspect="1"/>
          </p:cNvGraphicFramePr>
          <p:nvPr>
            <p:extLst>
              <p:ext uri="{D42A27DB-BD31-4B8C-83A1-F6EECF244321}">
                <p14:modId xmlns:p14="http://schemas.microsoft.com/office/powerpoint/2010/main" val="1283441598"/>
              </p:ext>
            </p:extLst>
          </p:nvPr>
        </p:nvGraphicFramePr>
        <p:xfrm>
          <a:off x="3409409" y="1157288"/>
          <a:ext cx="2325181" cy="461193"/>
        </p:xfrm>
        <a:graphic>
          <a:graphicData uri="http://schemas.openxmlformats.org/presentationml/2006/ole">
            <mc:AlternateContent xmlns:mc="http://schemas.openxmlformats.org/markup-compatibility/2006">
              <mc:Choice xmlns:v="urn:schemas-microsoft-com:vml" Requires="v">
                <p:oleObj spid="_x0000_s74781" name="Equation" r:id="rId5" imgW="1536480" imgH="304560" progId="Equation.DSMT4">
                  <p:embed/>
                </p:oleObj>
              </mc:Choice>
              <mc:Fallback>
                <p:oleObj name="Equation" r:id="rId5" imgW="1536480" imgH="304560" progId="Equation.DSMT4">
                  <p:embed/>
                  <p:pic>
                    <p:nvPicPr>
                      <p:cNvPr id="0" name=""/>
                      <p:cNvPicPr/>
                      <p:nvPr/>
                    </p:nvPicPr>
                    <p:blipFill>
                      <a:blip r:embed="rId6"/>
                      <a:stretch>
                        <a:fillRect/>
                      </a:stretch>
                    </p:blipFill>
                    <p:spPr>
                      <a:xfrm>
                        <a:off x="3409409" y="1157288"/>
                        <a:ext cx="2325181" cy="461193"/>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86ECAF8C-2755-49E4-B81D-0BAB78763DCC}"/>
              </a:ext>
            </a:extLst>
          </p:cNvPr>
          <p:cNvGraphicFramePr>
            <a:graphicFrameLocks noChangeAspect="1"/>
          </p:cNvGraphicFramePr>
          <p:nvPr>
            <p:extLst>
              <p:ext uri="{D42A27DB-BD31-4B8C-83A1-F6EECF244321}">
                <p14:modId xmlns:p14="http://schemas.microsoft.com/office/powerpoint/2010/main" val="2313637997"/>
              </p:ext>
            </p:extLst>
          </p:nvPr>
        </p:nvGraphicFramePr>
        <p:xfrm>
          <a:off x="3287251" y="1910832"/>
          <a:ext cx="2569498" cy="461192"/>
        </p:xfrm>
        <a:graphic>
          <a:graphicData uri="http://schemas.openxmlformats.org/presentationml/2006/ole">
            <mc:AlternateContent xmlns:mc="http://schemas.openxmlformats.org/markup-compatibility/2006">
              <mc:Choice xmlns:v="urn:schemas-microsoft-com:vml" Requires="v">
                <p:oleObj spid="_x0000_s74782" name="Equation" r:id="rId7" imgW="1485720" imgH="266400" progId="Equation.DSMT4">
                  <p:embed/>
                </p:oleObj>
              </mc:Choice>
              <mc:Fallback>
                <p:oleObj name="Equation" r:id="rId7" imgW="1485720" imgH="266400" progId="Equation.DSMT4">
                  <p:embed/>
                  <p:pic>
                    <p:nvPicPr>
                      <p:cNvPr id="0" name=""/>
                      <p:cNvPicPr/>
                      <p:nvPr/>
                    </p:nvPicPr>
                    <p:blipFill>
                      <a:blip r:embed="rId8"/>
                      <a:stretch>
                        <a:fillRect/>
                      </a:stretch>
                    </p:blipFill>
                    <p:spPr>
                      <a:xfrm>
                        <a:off x="3287251" y="1910832"/>
                        <a:ext cx="2569498" cy="461192"/>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657D43F9-CDB9-4862-86C4-97E3C74A0012}"/>
              </a:ext>
            </a:extLst>
          </p:cNvPr>
          <p:cNvGraphicFramePr>
            <a:graphicFrameLocks noChangeAspect="1"/>
          </p:cNvGraphicFramePr>
          <p:nvPr>
            <p:extLst>
              <p:ext uri="{D42A27DB-BD31-4B8C-83A1-F6EECF244321}">
                <p14:modId xmlns:p14="http://schemas.microsoft.com/office/powerpoint/2010/main" val="1509009540"/>
              </p:ext>
            </p:extLst>
          </p:nvPr>
        </p:nvGraphicFramePr>
        <p:xfrm>
          <a:off x="2281674" y="2856833"/>
          <a:ext cx="4580651" cy="772640"/>
        </p:xfrm>
        <a:graphic>
          <a:graphicData uri="http://schemas.openxmlformats.org/presentationml/2006/ole">
            <mc:AlternateContent xmlns:mc="http://schemas.openxmlformats.org/markup-compatibility/2006">
              <mc:Choice xmlns:v="urn:schemas-microsoft-com:vml" Requires="v">
                <p:oleObj spid="_x0000_s74783" name="Equation" r:id="rId9" imgW="3162240" imgH="533160" progId="Equation.DSMT4">
                  <p:embed/>
                </p:oleObj>
              </mc:Choice>
              <mc:Fallback>
                <p:oleObj name="Equation" r:id="rId9" imgW="3162240" imgH="533160" progId="Equation.DSMT4">
                  <p:embed/>
                  <p:pic>
                    <p:nvPicPr>
                      <p:cNvPr id="0" name=""/>
                      <p:cNvPicPr/>
                      <p:nvPr/>
                    </p:nvPicPr>
                    <p:blipFill>
                      <a:blip r:embed="rId10"/>
                      <a:stretch>
                        <a:fillRect/>
                      </a:stretch>
                    </p:blipFill>
                    <p:spPr>
                      <a:xfrm>
                        <a:off x="2281674" y="2856833"/>
                        <a:ext cx="4580651" cy="772640"/>
                      </a:xfrm>
                      <a:prstGeom prst="rect">
                        <a:avLst/>
                      </a:prstGeom>
                    </p:spPr>
                  </p:pic>
                </p:oleObj>
              </mc:Fallback>
            </mc:AlternateContent>
          </a:graphicData>
        </a:graphic>
      </p:graphicFrame>
    </p:spTree>
    <p:extLst>
      <p:ext uri="{BB962C8B-B14F-4D97-AF65-F5344CB8AC3E}">
        <p14:creationId xmlns:p14="http://schemas.microsoft.com/office/powerpoint/2010/main" val="17997541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mc:AlternateContent xmlns:mc="http://schemas.openxmlformats.org/markup-compatibility/2006" xmlns:a14="http://schemas.microsoft.com/office/drawing/2010/main">
        <mc:Choice Requires="a14">
          <p:sp>
            <p:nvSpPr>
              <p:cNvPr id="75" name="矩形 74"/>
              <p:cNvSpPr/>
              <p:nvPr/>
            </p:nvSpPr>
            <p:spPr>
              <a:xfrm>
                <a:off x="282982" y="752583"/>
                <a:ext cx="7883863" cy="2935868"/>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于是构成了该离散控制系统的模型参考自适应控制系统</a:t>
                </a:r>
                <a:r>
                  <a:rPr lang="zh-CN" altLang="en-US" dirty="0" smtClean="0">
                    <a:solidFill>
                      <a:sysClr val="windowText" lastClr="000000"/>
                    </a:solidFill>
                    <a:latin typeface="宋体" panose="02010600030101010101" pitchFamily="2" charset="-122"/>
                    <a:ea typeface="宋体" panose="02010600030101010101" pitchFamily="2" charset="-122"/>
                  </a:rPr>
                  <a:t>。</a:t>
                </a:r>
                <a:endParaRPr lang="en-US" altLang="zh-CN" dirty="0" smtClean="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smtClean="0">
                    <a:solidFill>
                      <a:sysClr val="windowText" lastClr="000000"/>
                    </a:solidFill>
                    <a:latin typeface="宋体" panose="02010600030101010101" pitchFamily="2" charset="-122"/>
                    <a:ea typeface="宋体" panose="02010600030101010101" pitchFamily="2" charset="-122"/>
                  </a:rPr>
                  <a:t>利用</a:t>
                </a:r>
                <a:r>
                  <a:rPr lang="zh-CN" altLang="en-US" dirty="0">
                    <a:solidFill>
                      <a:sysClr val="windowText" lastClr="000000"/>
                    </a:solidFill>
                    <a:latin typeface="宋体" panose="02010600030101010101" pitchFamily="2" charset="-122"/>
                    <a:ea typeface="宋体" panose="02010600030101010101" pitchFamily="2" charset="-122"/>
                  </a:rPr>
                  <a:t>最小二乘法参数调节规律式</a:t>
                </a:r>
                <a:r>
                  <a:rPr lang="en-US" altLang="zh-CN" dirty="0">
                    <a:solidFill>
                      <a:sysClr val="windowText" lastClr="000000"/>
                    </a:solidFill>
                    <a:latin typeface="宋体" panose="02010600030101010101" pitchFamily="2" charset="-122"/>
                    <a:ea typeface="宋体" panose="02010600030101010101" pitchFamily="2" charset="-122"/>
                  </a:rPr>
                  <a:t>(7.77)</a:t>
                </a:r>
                <a:r>
                  <a:rPr lang="zh-CN" altLang="en-US" dirty="0">
                    <a:solidFill>
                      <a:sysClr val="windowText" lastClr="000000"/>
                    </a:solidFill>
                    <a:latin typeface="宋体" panose="02010600030101010101" pitchFamily="2" charset="-122"/>
                    <a:ea typeface="宋体" panose="02010600030101010101" pitchFamily="2" charset="-122"/>
                  </a:rPr>
                  <a:t>、式</a:t>
                </a:r>
                <a:r>
                  <a:rPr lang="en-US" altLang="zh-CN" dirty="0">
                    <a:solidFill>
                      <a:sysClr val="windowText" lastClr="000000"/>
                    </a:solidFill>
                    <a:latin typeface="宋体" panose="02010600030101010101" pitchFamily="2" charset="-122"/>
                    <a:ea typeface="宋体" panose="02010600030101010101" pitchFamily="2" charset="-122"/>
                  </a:rPr>
                  <a:t>(7.78),</a:t>
                </a:r>
                <a:r>
                  <a:rPr lang="zh-CN" altLang="en-US" dirty="0">
                    <a:solidFill>
                      <a:sysClr val="windowText" lastClr="000000"/>
                    </a:solidFill>
                    <a:latin typeface="宋体" panose="02010600030101010101" pitchFamily="2" charset="-122"/>
                    <a:ea typeface="宋体" panose="02010600030101010101" pitchFamily="2" charset="-122"/>
                  </a:rPr>
                  <a:t>在 </a:t>
                </a:r>
                <a:r>
                  <a:rPr lang="en-US" altLang="zh-CN" dirty="0">
                    <a:solidFill>
                      <a:sysClr val="windowText" lastClr="000000"/>
                    </a:solidFill>
                    <a:latin typeface="宋体" panose="02010600030101010101" pitchFamily="2" charset="-122"/>
                    <a:ea typeface="宋体" panose="02010600030101010101" pitchFamily="2" charset="-122"/>
                  </a:rPr>
                  <a:t>SIMULINK</a:t>
                </a:r>
                <a:r>
                  <a:rPr lang="zh-CN" altLang="en-US" dirty="0">
                    <a:solidFill>
                      <a:sysClr val="windowText" lastClr="000000"/>
                    </a:solidFill>
                    <a:latin typeface="宋体" panose="02010600030101010101" pitchFamily="2" charset="-122"/>
                    <a:ea typeface="宋体" panose="02010600030101010101" pitchFamily="2" charset="-122"/>
                  </a:rPr>
                  <a:t>仿真平台上，可作出其仿真模型如图</a:t>
                </a:r>
                <a:r>
                  <a:rPr lang="en-US" altLang="zh-CN" dirty="0">
                    <a:solidFill>
                      <a:sysClr val="windowText" lastClr="000000"/>
                    </a:solidFill>
                    <a:latin typeface="宋体" panose="02010600030101010101" pitchFamily="2" charset="-122"/>
                    <a:ea typeface="宋体" panose="02010600030101010101" pitchFamily="2" charset="-122"/>
                  </a:rPr>
                  <a:t>7.19</a:t>
                </a:r>
                <a:r>
                  <a:rPr lang="zh-CN" altLang="en-US" dirty="0">
                    <a:solidFill>
                      <a:sysClr val="windowText" lastClr="000000"/>
                    </a:solidFill>
                    <a:latin typeface="宋体" panose="02010600030101010101" pitchFamily="2" charset="-122"/>
                    <a:ea typeface="宋体" panose="02010600030101010101" pitchFamily="2" charset="-122"/>
                  </a:rPr>
                  <a:t>所示</a:t>
                </a:r>
                <a:r>
                  <a:rPr lang="zh-CN" altLang="en-US" dirty="0" smtClean="0">
                    <a:solidFill>
                      <a:sysClr val="windowText" lastClr="000000"/>
                    </a:solidFill>
                    <a:latin typeface="宋体" panose="02010600030101010101" pitchFamily="2" charset="-122"/>
                    <a:ea typeface="宋体" panose="02010600030101010101" pitchFamily="2" charset="-122"/>
                  </a:rPr>
                  <a:t>。</a:t>
                </a:r>
                <a:endParaRPr lang="en-US" altLang="zh-CN" dirty="0" smtClean="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smtClean="0">
                    <a:solidFill>
                      <a:sysClr val="windowText" lastClr="000000"/>
                    </a:solidFill>
                    <a:latin typeface="宋体" panose="02010600030101010101" pitchFamily="2" charset="-122"/>
                    <a:ea typeface="宋体" panose="02010600030101010101" pitchFamily="2" charset="-122"/>
                  </a:rPr>
                  <a:t>当</a:t>
                </a:r>
                <a:r>
                  <a:rPr lang="zh-CN" altLang="en-US" dirty="0">
                    <a:solidFill>
                      <a:sysClr val="windowText" lastClr="000000"/>
                    </a:solidFill>
                    <a:latin typeface="宋体" panose="02010600030101010101" pitchFamily="2" charset="-122"/>
                    <a:ea typeface="宋体" panose="02010600030101010101" pitchFamily="2" charset="-122"/>
                  </a:rPr>
                  <a:t>取</a:t>
                </a:r>
                <a14:m>
                  <m:oMath xmlns:m="http://schemas.openxmlformats.org/officeDocument/2006/math">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m:rPr>
                            <m:sty m:val="p"/>
                          </m:rPr>
                          <a:rPr lang="en-US" altLang="zh-CN" i="1">
                            <a:solidFill>
                              <a:sysClr val="windowText" lastClr="000000"/>
                            </a:solidFill>
                            <a:latin typeface="Cambria Math" panose="02040503050406030204" pitchFamily="18" charset="0"/>
                            <a:ea typeface="宋体" panose="02010600030101010101" pitchFamily="2" charset="-122"/>
                          </a:rPr>
                          <m:t>g</m:t>
                        </m:r>
                      </m:e>
                      <m:sub>
                        <m:r>
                          <a:rPr lang="en-US" altLang="zh-CN" b="0" i="1" smtClean="0">
                            <a:solidFill>
                              <a:sysClr val="windowText" lastClr="000000"/>
                            </a:solidFill>
                            <a:latin typeface="Cambria Math" panose="02040503050406030204" pitchFamily="18" charset="0"/>
                            <a:ea typeface="宋体" panose="02010600030101010101" pitchFamily="2" charset="-122"/>
                          </a:rPr>
                          <m:t>0</m:t>
                        </m:r>
                      </m:sub>
                    </m:sSub>
                  </m:oMath>
                </a14:m>
                <a:r>
                  <a:rPr lang="en-US" altLang="zh-CN" dirty="0">
                    <a:solidFill>
                      <a:sysClr val="windowText" lastClr="000000"/>
                    </a:solidFill>
                    <a:latin typeface="宋体" panose="02010600030101010101" pitchFamily="2" charset="-122"/>
                    <a:ea typeface="宋体" panose="02010600030101010101" pitchFamily="2" charset="-122"/>
                  </a:rPr>
                  <a:t>=1,</a:t>
                </a:r>
                <a:r>
                  <a:rPr lang="en-US" altLang="zh-CN" dirty="0">
                    <a:solidFill>
                      <a:sysClr val="windowText" lastClr="000000"/>
                    </a:solidFill>
                  </a:rPr>
                  <a:t> </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m:rPr>
                            <m:sty m:val="p"/>
                          </m:rPr>
                          <a:rPr lang="en-US" altLang="zh-CN" i="1" smtClean="0">
                            <a:solidFill>
                              <a:sysClr val="windowText" lastClr="000000"/>
                            </a:solidFill>
                            <a:latin typeface="Cambria Math" panose="02040503050406030204" pitchFamily="18" charset="0"/>
                          </a:rPr>
                          <m:t>d</m:t>
                        </m:r>
                      </m:e>
                      <m:sub>
                        <m:r>
                          <a:rPr lang="en-US" altLang="zh-CN" i="1">
                            <a:solidFill>
                              <a:sysClr val="windowText" lastClr="000000"/>
                            </a:solidFill>
                            <a:latin typeface="Cambria Math" panose="02040503050406030204" pitchFamily="18" charset="0"/>
                          </a:rPr>
                          <m:t>0</m:t>
                        </m:r>
                      </m:sub>
                    </m:sSub>
                    <m:r>
                      <a:rPr lang="en-US" altLang="zh-CN" i="1">
                        <a:solidFill>
                          <a:sysClr val="windowText" lastClr="000000"/>
                        </a:solidFill>
                        <a:latin typeface="Cambria Math" panose="02040503050406030204" pitchFamily="18" charset="0"/>
                      </a:rPr>
                      <m:t> </m:t>
                    </m:r>
                  </m:oMath>
                </a14:m>
                <a:r>
                  <a:rPr lang="en-US" altLang="zh-CN" dirty="0">
                    <a:solidFill>
                      <a:sysClr val="windowText" lastClr="000000"/>
                    </a:solidFill>
                    <a:latin typeface="宋体" panose="02010600030101010101" pitchFamily="2" charset="-122"/>
                    <a:ea typeface="宋体" panose="02010600030101010101" pitchFamily="2" charset="-122"/>
                  </a:rPr>
                  <a:t>=0,</a:t>
                </a:r>
                <a:r>
                  <a:rPr lang="zh-CN" altLang="en-US" dirty="0">
                    <a:solidFill>
                      <a:sysClr val="windowText" lastClr="000000"/>
                    </a:solidFill>
                    <a:latin typeface="宋体" panose="02010600030101010101" pitchFamily="2" charset="-122"/>
                    <a:ea typeface="宋体" panose="02010600030101010101" pitchFamily="2" charset="-122"/>
                  </a:rPr>
                  <a:t>自适应增益矩阵</a:t>
                </a:r>
                <a:r>
                  <a:rPr lang="az-Cyrl-AZ" altLang="zh-CN" dirty="0">
                    <a:solidFill>
                      <a:sysClr val="windowText" lastClr="000000"/>
                    </a:solidFill>
                    <a:latin typeface="宋体" panose="02010600030101010101" pitchFamily="2" charset="-122"/>
                    <a:ea typeface="宋体" panose="02010600030101010101" pitchFamily="2" charset="-122"/>
                  </a:rPr>
                  <a:t>Г</a:t>
                </a:r>
                <a:r>
                  <a:rPr lang="zh-CN" altLang="en-US" dirty="0">
                    <a:solidFill>
                      <a:sysClr val="windowText" lastClr="000000"/>
                    </a:solidFill>
                    <a:latin typeface="宋体" panose="02010600030101010101" pitchFamily="2" charset="-122"/>
                    <a:ea typeface="宋体" panose="02010600030101010101" pitchFamily="2" charset="-122"/>
                  </a:rPr>
                  <a:t>的初值为</a:t>
                </a:r>
                <a:r>
                  <a:rPr lang="az-Cyrl-AZ" altLang="zh-CN" dirty="0">
                    <a:solidFill>
                      <a:sysClr val="windowText" lastClr="000000"/>
                    </a:solidFill>
                    <a:latin typeface="宋体" panose="02010600030101010101" pitchFamily="2" charset="-122"/>
                  </a:rPr>
                  <a:t>Г</a:t>
                </a: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-1</a:t>
                </a: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=10I(I</a:t>
                </a:r>
                <a:r>
                  <a:rPr lang="zh-CN" altLang="en-US" dirty="0">
                    <a:solidFill>
                      <a:sysClr val="windowText" lastClr="000000"/>
                    </a:solidFill>
                    <a:latin typeface="宋体" panose="02010600030101010101" pitchFamily="2" charset="-122"/>
                    <a:ea typeface="宋体" panose="02010600030101010101" pitchFamily="2" charset="-122"/>
                  </a:rPr>
                  <a:t>为</a:t>
                </a:r>
                <a:r>
                  <a:rPr lang="en-US" altLang="zh-CN" dirty="0">
                    <a:solidFill>
                      <a:sysClr val="windowText" lastClr="000000"/>
                    </a:solidFill>
                    <a:latin typeface="宋体" panose="02010600030101010101" pitchFamily="2" charset="-122"/>
                    <a:ea typeface="宋体" panose="02010600030101010101" pitchFamily="2" charset="-122"/>
                  </a:rPr>
                  <a:t>4x4</a:t>
                </a:r>
                <a:r>
                  <a:rPr lang="zh-CN" altLang="en-US" dirty="0">
                    <a:solidFill>
                      <a:sysClr val="windowText" lastClr="000000"/>
                    </a:solidFill>
                    <a:latin typeface="宋体" panose="02010600030101010101" pitchFamily="2" charset="-122"/>
                    <a:ea typeface="宋体" panose="02010600030101010101" pitchFamily="2" charset="-122"/>
                  </a:rPr>
                  <a:t>阶单位矩阵</a:t>
                </a:r>
                <a:r>
                  <a:rPr lang="en-US" altLang="zh-CN" dirty="0">
                    <a:solidFill>
                      <a:sysClr val="windowText" lastClr="000000"/>
                    </a:solidFill>
                    <a:latin typeface="宋体" panose="02010600030101010101" pitchFamily="2" charset="-122"/>
                    <a:ea typeface="宋体" panose="02010600030101010101" pitchFamily="2" charset="-122"/>
                  </a:rPr>
                  <a:t>)</a:t>
                </a:r>
                <a:r>
                  <a:rPr lang="zh-CN" altLang="en-US" dirty="0">
                    <a:solidFill>
                      <a:sysClr val="windowText" lastClr="000000"/>
                    </a:solidFill>
                    <a:latin typeface="宋体" panose="02010600030101010101" pitchFamily="2" charset="-122"/>
                    <a:ea typeface="宋体" panose="02010600030101010101" pitchFamily="2" charset="-122"/>
                  </a:rPr>
                  <a:t>，采样周期为</a:t>
                </a:r>
                <a:r>
                  <a:rPr lang="en-US" altLang="zh-CN" dirty="0">
                    <a:solidFill>
                      <a:sysClr val="windowText" lastClr="000000"/>
                    </a:solidFill>
                    <a:latin typeface="宋体" panose="02010600030101010101" pitchFamily="2" charset="-122"/>
                    <a:ea typeface="宋体" panose="02010600030101010101" pitchFamily="2" charset="-122"/>
                  </a:rPr>
                  <a:t>T=0.01s,</a:t>
                </a:r>
                <a:r>
                  <a:rPr lang="zh-CN" altLang="en-US" dirty="0">
                    <a:solidFill>
                      <a:sysClr val="windowText" lastClr="000000"/>
                    </a:solidFill>
                    <a:latin typeface="宋体" panose="02010600030101010101" pitchFamily="2" charset="-122"/>
                    <a:ea typeface="宋体" panose="02010600030101010101" pitchFamily="2" charset="-122"/>
                  </a:rPr>
                  <a:t>可调参数初值为</a:t>
                </a:r>
                <a14:m>
                  <m:oMath xmlns:m="http://schemas.openxmlformats.org/officeDocument/2006/math">
                    <m:sSup>
                      <m:sSupPr>
                        <m:ctrlPr>
                          <a:rPr lang="en-US" altLang="zh-CN" i="1" dirty="0" smtClean="0">
                            <a:solidFill>
                              <a:sysClr val="windowText" lastClr="000000"/>
                            </a:solidFill>
                            <a:latin typeface="Cambria Math" panose="02040503050406030204" pitchFamily="18" charset="0"/>
                            <a:ea typeface="宋体" panose="02010600030101010101" pitchFamily="2" charset="-122"/>
                          </a:rPr>
                        </m:ctrlPr>
                      </m:sSupPr>
                      <m:e>
                        <m:r>
                          <m:rPr>
                            <m:sty m:val="p"/>
                          </m:rPr>
                          <a:rPr lang="el-GR" altLang="zh-CN" i="1" dirty="0" smtClean="0">
                            <a:solidFill>
                              <a:sysClr val="windowText" lastClr="000000"/>
                            </a:solidFill>
                            <a:latin typeface="Cambria Math" panose="02040503050406030204" pitchFamily="18" charset="0"/>
                            <a:ea typeface="Cambria Math" panose="02040503050406030204" pitchFamily="18" charset="0"/>
                          </a:rPr>
                          <m:t>Θ</m:t>
                        </m:r>
                      </m:e>
                      <m:sup>
                        <m:r>
                          <a:rPr lang="en-US" altLang="zh-CN" b="0" i="1" dirty="0" smtClean="0">
                            <a:solidFill>
                              <a:sysClr val="windowText" lastClr="000000"/>
                            </a:solidFill>
                            <a:latin typeface="Cambria Math" panose="02040503050406030204" pitchFamily="18" charset="0"/>
                            <a:ea typeface="宋体" panose="02010600030101010101" pitchFamily="2" charset="-122"/>
                          </a:rPr>
                          <m:t>𝑇</m:t>
                        </m:r>
                      </m:sup>
                    </m:sSup>
                  </m:oMath>
                </a14:m>
                <a:r>
                  <a:rPr lang="en-US" altLang="zh-CN" dirty="0">
                    <a:solidFill>
                      <a:sysClr val="windowText" lastClr="000000"/>
                    </a:solidFill>
                    <a:latin typeface="宋体" panose="02010600030101010101" pitchFamily="2" charset="-122"/>
                    <a:ea typeface="宋体" panose="02010600030101010101" pitchFamily="2" charset="-122"/>
                  </a:rPr>
                  <a:t>(0)=[1.7 0 0 0],</a:t>
                </a:r>
                <a:r>
                  <a:rPr lang="zh-CN" altLang="en-US" dirty="0">
                    <a:solidFill>
                      <a:sysClr val="windowText" lastClr="000000"/>
                    </a:solidFill>
                    <a:latin typeface="宋体" panose="02010600030101010101" pitchFamily="2" charset="-122"/>
                    <a:ea typeface="宋体" panose="02010600030101010101" pitchFamily="2" charset="-122"/>
                  </a:rPr>
                  <a:t>自适应控制系统分别在信号</a:t>
                </a:r>
                <a14:m>
                  <m:oMath xmlns:m="http://schemas.openxmlformats.org/officeDocument/2006/math">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m:rPr>
                            <m:sty m:val="p"/>
                          </m:rPr>
                          <a:rPr lang="en-US" altLang="zh-CN" i="1">
                            <a:solidFill>
                              <a:sysClr val="windowText" lastClr="000000"/>
                            </a:solidFill>
                            <a:latin typeface="Cambria Math" panose="02040503050406030204" pitchFamily="18" charset="0"/>
                            <a:ea typeface="宋体" panose="02010600030101010101" pitchFamily="2" charset="-122"/>
                          </a:rPr>
                          <m:t>u</m:t>
                        </m:r>
                      </m:e>
                      <m:sub>
                        <m:r>
                          <a:rPr lang="en-US" altLang="zh-CN" b="0" i="1" smtClean="0">
                            <a:solidFill>
                              <a:sysClr val="windowText" lastClr="000000"/>
                            </a:solidFill>
                            <a:latin typeface="Cambria Math" panose="02040503050406030204" pitchFamily="18" charset="0"/>
                            <a:ea typeface="宋体" panose="02010600030101010101" pitchFamily="2" charset="-122"/>
                          </a:rPr>
                          <m:t>𝑚</m:t>
                        </m:r>
                      </m:sub>
                    </m:sSub>
                  </m:oMath>
                </a14:m>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t</a:t>
                </a: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=±5</a:t>
                </a:r>
                <a:r>
                  <a:rPr lang="zh-CN" altLang="en-US" dirty="0">
                    <a:solidFill>
                      <a:sysClr val="windowText" lastClr="000000"/>
                    </a:solidFill>
                    <a:latin typeface="宋体" panose="02010600030101010101" pitchFamily="2" charset="-122"/>
                    <a:ea typeface="宋体" panose="02010600030101010101" pitchFamily="2" charset="-122"/>
                  </a:rPr>
                  <a:t>和</a:t>
                </a:r>
                <a:r>
                  <a:rPr lang="en-US" altLang="zh-CN" dirty="0">
                    <a:solidFill>
                      <a:sysClr val="windowText" lastClr="000000"/>
                    </a:solidFill>
                    <a:latin typeface="宋体" panose="02010600030101010101" pitchFamily="2" charset="-122"/>
                    <a:ea typeface="宋体" panose="02010600030101010101" pitchFamily="2" charset="-122"/>
                  </a:rPr>
                  <a:t>4sin0.2</a:t>
                </a:r>
                <a:r>
                  <a:rPr lang="el-GR" altLang="zh-CN" dirty="0">
                    <a:solidFill>
                      <a:sysClr val="windowText" lastClr="000000"/>
                    </a:solidFill>
                    <a:latin typeface="宋体" panose="02010600030101010101" pitchFamily="2" charset="-122"/>
                    <a:ea typeface="宋体" panose="02010600030101010101" pitchFamily="2" charset="-122"/>
                  </a:rPr>
                  <a:t>π</a:t>
                </a:r>
                <a:r>
                  <a:rPr lang="en-US" altLang="zh-CN" dirty="0">
                    <a:solidFill>
                      <a:sysClr val="windowText" lastClr="000000"/>
                    </a:solidFill>
                    <a:latin typeface="宋体" panose="02010600030101010101" pitchFamily="2" charset="-122"/>
                    <a:ea typeface="宋体" panose="02010600030101010101" pitchFamily="2" charset="-122"/>
                  </a:rPr>
                  <a:t>tsin4</a:t>
                </a:r>
                <a:r>
                  <a:rPr lang="el-GR" altLang="zh-CN" dirty="0">
                    <a:solidFill>
                      <a:sysClr val="windowText" lastClr="000000"/>
                    </a:solidFill>
                    <a:latin typeface="宋体" panose="02010600030101010101" pitchFamily="2" charset="-122"/>
                    <a:ea typeface="宋体" panose="02010600030101010101" pitchFamily="2" charset="-122"/>
                  </a:rPr>
                  <a:t>π</a:t>
                </a:r>
                <a:r>
                  <a:rPr lang="en-US" altLang="zh-CN" dirty="0">
                    <a:solidFill>
                      <a:sysClr val="windowText" lastClr="000000"/>
                    </a:solidFill>
                    <a:latin typeface="宋体" panose="02010600030101010101" pitchFamily="2" charset="-122"/>
                    <a:ea typeface="宋体" panose="02010600030101010101" pitchFamily="2" charset="-122"/>
                  </a:rPr>
                  <a:t>t</a:t>
                </a:r>
                <a:r>
                  <a:rPr lang="zh-CN" altLang="en-US" dirty="0">
                    <a:solidFill>
                      <a:sysClr val="windowText" lastClr="000000"/>
                    </a:solidFill>
                    <a:latin typeface="宋体" panose="02010600030101010101" pitchFamily="2" charset="-122"/>
                    <a:ea typeface="宋体" panose="02010600030101010101" pitchFamily="2" charset="-122"/>
                  </a:rPr>
                  <a:t>作用下的输出响应如图</a:t>
                </a:r>
                <a:r>
                  <a:rPr lang="en-US" altLang="zh-CN" dirty="0">
                    <a:solidFill>
                      <a:sysClr val="windowText" lastClr="000000"/>
                    </a:solidFill>
                    <a:latin typeface="宋体" panose="02010600030101010101" pitchFamily="2" charset="-122"/>
                    <a:ea typeface="宋体" panose="02010600030101010101" pitchFamily="2" charset="-122"/>
                  </a:rPr>
                  <a:t>7.20</a:t>
                </a:r>
                <a:r>
                  <a:rPr lang="zh-CN" altLang="en-US" dirty="0">
                    <a:solidFill>
                      <a:sysClr val="windowText" lastClr="000000"/>
                    </a:solidFill>
                    <a:latin typeface="宋体" panose="02010600030101010101" pitchFamily="2" charset="-122"/>
                    <a:ea typeface="宋体" panose="02010600030101010101" pitchFamily="2" charset="-122"/>
                  </a:rPr>
                  <a:t>所示，自适应控制效果良好。</a:t>
                </a:r>
                <a:endParaRPr lang="en-US" altLang="zh-CN" dirty="0">
                  <a:solidFill>
                    <a:sysClr val="windowText" lastClr="000000"/>
                  </a:solidFill>
                  <a:latin typeface="宋体" panose="02010600030101010101" pitchFamily="2" charset="-122"/>
                  <a:ea typeface="宋体" panose="02010600030101010101" pitchFamily="2" charset="-122"/>
                </a:endParaRPr>
              </a:p>
            </p:txBody>
          </p:sp>
        </mc:Choice>
        <mc:Fallback xmlns="">
          <p:sp>
            <p:nvSpPr>
              <p:cNvPr id="75" name="矩形 74"/>
              <p:cNvSpPr>
                <a:spLocks noRot="1" noChangeAspect="1" noMove="1" noResize="1" noEditPoints="1" noAdjustHandles="1" noChangeArrowheads="1" noChangeShapeType="1" noTextEdit="1"/>
              </p:cNvSpPr>
              <p:nvPr/>
            </p:nvSpPr>
            <p:spPr>
              <a:xfrm>
                <a:off x="282982" y="752583"/>
                <a:ext cx="7883863" cy="2935868"/>
              </a:xfrm>
              <a:prstGeom prst="rect">
                <a:avLst/>
              </a:prstGeom>
              <a:blipFill>
                <a:blip r:embed="rId4"/>
                <a:stretch>
                  <a:fillRect l="-618" r="-618" b="-228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927927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pic>
        <p:nvPicPr>
          <p:cNvPr id="2" name="图片 1">
            <a:extLst>
              <a:ext uri="{FF2B5EF4-FFF2-40B4-BE49-F238E27FC236}">
                <a16:creationId xmlns:a16="http://schemas.microsoft.com/office/drawing/2014/main" id="{0FD2F836-A354-4ADE-BB3B-FCBC5E31A781}"/>
              </a:ext>
            </a:extLst>
          </p:cNvPr>
          <p:cNvPicPr>
            <a:picLocks noChangeAspect="1"/>
          </p:cNvPicPr>
          <p:nvPr/>
        </p:nvPicPr>
        <p:blipFill>
          <a:blip r:embed="rId4"/>
          <a:stretch>
            <a:fillRect/>
          </a:stretch>
        </p:blipFill>
        <p:spPr>
          <a:xfrm rot="5400000">
            <a:off x="2276952" y="-677600"/>
            <a:ext cx="4601380" cy="7042929"/>
          </a:xfrm>
          <a:prstGeom prst="rect">
            <a:avLst/>
          </a:prstGeom>
        </p:spPr>
      </p:pic>
    </p:spTree>
    <p:extLst>
      <p:ext uri="{BB962C8B-B14F-4D97-AF65-F5344CB8AC3E}">
        <p14:creationId xmlns:p14="http://schemas.microsoft.com/office/powerpoint/2010/main" val="40945944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pic>
        <p:nvPicPr>
          <p:cNvPr id="2" name="图片 1">
            <a:extLst>
              <a:ext uri="{FF2B5EF4-FFF2-40B4-BE49-F238E27FC236}">
                <a16:creationId xmlns:a16="http://schemas.microsoft.com/office/drawing/2014/main" id="{2F39B85F-24A5-42D3-AA03-9285492B9BAF}"/>
              </a:ext>
            </a:extLst>
          </p:cNvPr>
          <p:cNvPicPr>
            <a:picLocks noChangeAspect="1"/>
          </p:cNvPicPr>
          <p:nvPr/>
        </p:nvPicPr>
        <p:blipFill>
          <a:blip r:embed="rId4"/>
          <a:stretch>
            <a:fillRect/>
          </a:stretch>
        </p:blipFill>
        <p:spPr>
          <a:xfrm>
            <a:off x="439868" y="1055200"/>
            <a:ext cx="3511736" cy="2991479"/>
          </a:xfrm>
          <a:prstGeom prst="rect">
            <a:avLst/>
          </a:prstGeom>
        </p:spPr>
      </p:pic>
      <p:pic>
        <p:nvPicPr>
          <p:cNvPr id="3" name="图片 2">
            <a:extLst>
              <a:ext uri="{FF2B5EF4-FFF2-40B4-BE49-F238E27FC236}">
                <a16:creationId xmlns:a16="http://schemas.microsoft.com/office/drawing/2014/main" id="{18176C57-94CE-44DE-8701-BB16F090C6C1}"/>
              </a:ext>
            </a:extLst>
          </p:cNvPr>
          <p:cNvPicPr>
            <a:picLocks noChangeAspect="1"/>
          </p:cNvPicPr>
          <p:nvPr/>
        </p:nvPicPr>
        <p:blipFill>
          <a:blip r:embed="rId5"/>
          <a:stretch>
            <a:fillRect/>
          </a:stretch>
        </p:blipFill>
        <p:spPr>
          <a:xfrm>
            <a:off x="4655109" y="1096820"/>
            <a:ext cx="3511736" cy="2949859"/>
          </a:xfrm>
          <a:prstGeom prst="rect">
            <a:avLst/>
          </a:prstGeom>
        </p:spPr>
      </p:pic>
    </p:spTree>
    <p:extLst>
      <p:ext uri="{BB962C8B-B14F-4D97-AF65-F5344CB8AC3E}">
        <p14:creationId xmlns:p14="http://schemas.microsoft.com/office/powerpoint/2010/main" val="26581358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mc:AlternateContent xmlns:mc="http://schemas.openxmlformats.org/markup-compatibility/2006" xmlns:a14="http://schemas.microsoft.com/office/drawing/2010/main">
        <mc:Choice Requires="a14">
          <p:sp>
            <p:nvSpPr>
              <p:cNvPr id="75" name="矩形 74"/>
              <p:cNvSpPr/>
              <p:nvPr/>
            </p:nvSpPr>
            <p:spPr>
              <a:xfrm>
                <a:off x="270951" y="1102943"/>
                <a:ext cx="7673531" cy="3831818"/>
              </a:xfrm>
              <a:prstGeom prst="rect">
                <a:avLst/>
              </a:prstGeom>
              <a:noFill/>
            </p:spPr>
            <p:txBody>
              <a:bodyPr wrap="square">
                <a:spAutoFit/>
              </a:bodyPr>
              <a:lstStyle/>
              <a:p>
                <a:pPr indent="468000">
                  <a:lnSpc>
                    <a:spcPct val="150000"/>
                  </a:lnSpc>
                </a:pPr>
                <a:r>
                  <a:rPr lang="en-US" altLang="zh-CN" dirty="0" smtClean="0">
                    <a:solidFill>
                      <a:sysClr val="windowText" lastClr="000000"/>
                    </a:solidFill>
                    <a:latin typeface="宋体" panose="02010600030101010101" pitchFamily="2" charset="-122"/>
                    <a:ea typeface="宋体" panose="02010600030101010101" pitchFamily="2" charset="-122"/>
                  </a:rPr>
                  <a:t>1</a:t>
                </a:r>
                <a:r>
                  <a:rPr lang="en-US" altLang="zh-CN" dirty="0">
                    <a:solidFill>
                      <a:sysClr val="windowText" lastClr="000000"/>
                    </a:solidFill>
                    <a:latin typeface="宋体" panose="02010600030101010101" pitchFamily="2" charset="-122"/>
                    <a:ea typeface="宋体" panose="02010600030101010101" pitchFamily="2" charset="-122"/>
                  </a:rPr>
                  <a:t>.</a:t>
                </a:r>
                <a:r>
                  <a:rPr lang="zh-CN" altLang="en-US" dirty="0">
                    <a:solidFill>
                      <a:sysClr val="windowText" lastClr="000000"/>
                    </a:solidFill>
                    <a:latin typeface="宋体" panose="02010600030101010101" pitchFamily="2" charset="-122"/>
                    <a:ea typeface="宋体" panose="02010600030101010101" pitchFamily="2" charset="-122"/>
                  </a:rPr>
                  <a:t>对于连续系统</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(1)</a:t>
                </a:r>
                <a:r>
                  <a:rPr lang="zh-CN" altLang="en-US" dirty="0">
                    <a:solidFill>
                      <a:sysClr val="windowText" lastClr="000000"/>
                    </a:solidFill>
                    <a:latin typeface="宋体" panose="02010600030101010101" pitchFamily="2" charset="-122"/>
                    <a:ea typeface="宋体" panose="02010600030101010101" pitchFamily="2" charset="-122"/>
                  </a:rPr>
                  <a:t>平衡点稳定定理</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ja-JP" altLang="en-US" b="1" dirty="0">
                    <a:solidFill>
                      <a:sysClr val="windowText" lastClr="000000"/>
                    </a:solidFill>
                    <a:latin typeface="宋体" panose="02010600030101010101" pitchFamily="2" charset="-122"/>
                    <a:ea typeface="宋体" panose="02010600030101010101" pitchFamily="2" charset="-122"/>
                  </a:rPr>
                  <a:t>定理</a:t>
                </a:r>
                <a:r>
                  <a:rPr lang="en-US" altLang="ja-JP" b="1" dirty="0">
                    <a:solidFill>
                      <a:sysClr val="windowText" lastClr="000000"/>
                    </a:solidFill>
                    <a:latin typeface="宋体" panose="02010600030101010101" pitchFamily="2" charset="-122"/>
                    <a:ea typeface="宋体" panose="02010600030101010101" pitchFamily="2" charset="-122"/>
                  </a:rPr>
                  <a:t>3  </a:t>
                </a:r>
                <a:r>
                  <a:rPr lang="ja-JP" altLang="en-US" dirty="0">
                    <a:solidFill>
                      <a:sysClr val="windowText" lastClr="000000"/>
                    </a:solidFill>
                    <a:latin typeface="宋体" panose="02010600030101010101" pitchFamily="2" charset="-122"/>
                    <a:ea typeface="宋体" panose="02010600030101010101" pitchFamily="2" charset="-122"/>
                  </a:rPr>
                  <a:t>设</a:t>
                </a:r>
                <a14:m>
                  <m:oMath xmlns:m="http://schemas.openxmlformats.org/officeDocument/2006/math">
                    <m:r>
                      <a:rPr lang="ja-JP" altLang="en-US" i="1" smtClean="0">
                        <a:solidFill>
                          <a:sysClr val="windowText" lastClr="000000"/>
                        </a:solidFill>
                        <a:latin typeface="Cambria Math" panose="02040503050406030204" pitchFamily="18" charset="0"/>
                        <a:ea typeface="宋体" panose="02010600030101010101" pitchFamily="2" charset="-122"/>
                      </a:rPr>
                      <m:t>𝜉</m:t>
                    </m:r>
                  </m:oMath>
                </a14:m>
                <a:r>
                  <a:rPr lang="ja-JP"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t</a:t>
                </a:r>
                <a:r>
                  <a:rPr lang="ja-JP" altLang="en-US" dirty="0">
                    <a:solidFill>
                      <a:sysClr val="windowText" lastClr="000000"/>
                    </a:solidFill>
                    <a:latin typeface="宋体" panose="02010600030101010101" pitchFamily="2" charset="-122"/>
                    <a:ea typeface="宋体" panose="02010600030101010101" pitchFamily="2" charset="-122"/>
                  </a:rPr>
                  <a:t>）为某给定有界连续</a:t>
                </a:r>
                <a:r>
                  <a:rPr lang="el-GR" altLang="ja-JP" dirty="0">
                    <a:solidFill>
                      <a:sysClr val="windowText" lastClr="000000"/>
                    </a:solidFill>
                    <a:latin typeface="宋体" panose="02010600030101010101" pitchFamily="2" charset="-122"/>
                    <a:ea typeface="宋体" panose="02010600030101010101" pitchFamily="2" charset="-122"/>
                  </a:rPr>
                  <a:t>μ</a:t>
                </a:r>
                <a:r>
                  <a:rPr lang="ja-JP" altLang="en-US" dirty="0">
                    <a:solidFill>
                      <a:sysClr val="windowText" lastClr="000000"/>
                    </a:solidFill>
                    <a:latin typeface="宋体" panose="02010600030101010101" pitchFamily="2" charset="-122"/>
                    <a:ea typeface="宋体" panose="02010600030101010101" pitchFamily="2" charset="-122"/>
                  </a:rPr>
                  <a:t>阶向量函数，若</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7.80</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7.81</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而给出的线性系统传递函数    为严格正实，则系统平衡点</a:t>
                </a:r>
                <a:r>
                  <a:rPr lang="en-US" altLang="zh-CN" dirty="0">
                    <a:solidFill>
                      <a:sysClr val="windowText" lastClr="000000"/>
                    </a:solidFill>
                    <a:latin typeface="宋体" panose="02010600030101010101" pitchFamily="2" charset="-122"/>
                    <a:ea typeface="宋体" panose="02010600030101010101" pitchFamily="2" charset="-122"/>
                  </a:rPr>
                  <a:t>x</a:t>
                </a: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t</a:t>
                </a: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=0,</a:t>
                </a:r>
                <a:r>
                  <a:rPr lang="el-GR" altLang="zh-CN" dirty="0">
                    <a:solidFill>
                      <a:sysClr val="windowText" lastClr="000000"/>
                    </a:solidFill>
                    <a:latin typeface="宋体" panose="02010600030101010101" pitchFamily="2" charset="-122"/>
                    <a:ea typeface="宋体" panose="02010600030101010101" pitchFamily="2" charset="-122"/>
                  </a:rPr>
                  <a:t>θ</a:t>
                </a:r>
                <a:r>
                  <a:rPr lang="en-US" altLang="zh-CN" dirty="0">
                    <a:solidFill>
                      <a:sysClr val="windowText" lastClr="000000"/>
                    </a:solidFill>
                    <a:latin typeface="宋体" panose="02010600030101010101" pitchFamily="2" charset="-122"/>
                    <a:ea typeface="宋体" panose="02010600030101010101" pitchFamily="2" charset="-122"/>
                  </a:rPr>
                  <a:t>(t)=0</a:t>
                </a:r>
                <a:r>
                  <a:rPr lang="zh-CN" altLang="en-US" dirty="0">
                    <a:solidFill>
                      <a:sysClr val="windowText" lastClr="000000"/>
                    </a:solidFill>
                    <a:latin typeface="宋体" panose="02010600030101010101" pitchFamily="2" charset="-122"/>
                    <a:ea typeface="宋体" panose="02010600030101010101" pitchFamily="2" charset="-122"/>
                  </a:rPr>
                  <a:t>为稳定的。</a:t>
                </a:r>
                <a:endParaRPr lang="en-US" altLang="zh-CN" dirty="0">
                  <a:solidFill>
                    <a:sysClr val="windowText" lastClr="000000"/>
                  </a:solidFill>
                  <a:latin typeface="宋体" panose="02010600030101010101" pitchFamily="2" charset="-122"/>
                  <a:ea typeface="宋体" panose="02010600030101010101" pitchFamily="2" charset="-122"/>
                </a:endParaRPr>
              </a:p>
            </p:txBody>
          </p:sp>
        </mc:Choice>
        <mc:Fallback xmlns="">
          <p:sp>
            <p:nvSpPr>
              <p:cNvPr id="75" name="矩形 74"/>
              <p:cNvSpPr>
                <a:spLocks noRot="1" noChangeAspect="1" noMove="1" noResize="1" noEditPoints="1" noAdjustHandles="1" noChangeArrowheads="1" noChangeShapeType="1" noTextEdit="1"/>
              </p:cNvSpPr>
              <p:nvPr/>
            </p:nvSpPr>
            <p:spPr>
              <a:xfrm>
                <a:off x="270951" y="1102943"/>
                <a:ext cx="7673531" cy="3831818"/>
              </a:xfrm>
              <a:prstGeom prst="rect">
                <a:avLst/>
              </a:prstGeom>
              <a:blipFill>
                <a:blip r:embed="rId5"/>
                <a:stretch>
                  <a:fillRect l="-635" r="-715"/>
                </a:stretch>
              </a:blipFill>
            </p:spPr>
            <p:txBody>
              <a:bodyPr/>
              <a:lstStyle/>
              <a:p>
                <a:r>
                  <a:rPr lang="zh-CN" altLang="en-US">
                    <a:noFill/>
                  </a:rPr>
                  <a:t> </a:t>
                </a:r>
              </a:p>
            </p:txBody>
          </p:sp>
        </mc:Fallback>
      </mc:AlternateContent>
      <p:graphicFrame>
        <p:nvGraphicFramePr>
          <p:cNvPr id="2" name="对象 1">
            <a:extLst>
              <a:ext uri="{FF2B5EF4-FFF2-40B4-BE49-F238E27FC236}">
                <a16:creationId xmlns:a16="http://schemas.microsoft.com/office/drawing/2014/main" id="{D29BE66A-4A40-4A39-AF38-75F3F8678451}"/>
              </a:ext>
            </a:extLst>
          </p:cNvPr>
          <p:cNvGraphicFramePr>
            <a:graphicFrameLocks noChangeAspect="1"/>
          </p:cNvGraphicFramePr>
          <p:nvPr>
            <p:extLst>
              <p:ext uri="{D42A27DB-BD31-4B8C-83A1-F6EECF244321}">
                <p14:modId xmlns:p14="http://schemas.microsoft.com/office/powerpoint/2010/main" val="1294620999"/>
              </p:ext>
            </p:extLst>
          </p:nvPr>
        </p:nvGraphicFramePr>
        <p:xfrm>
          <a:off x="3131840" y="2515114"/>
          <a:ext cx="2573470" cy="1216912"/>
        </p:xfrm>
        <a:graphic>
          <a:graphicData uri="http://schemas.openxmlformats.org/presentationml/2006/ole">
            <mc:AlternateContent xmlns:mc="http://schemas.openxmlformats.org/markup-compatibility/2006">
              <mc:Choice xmlns:v="urn:schemas-microsoft-com:vml" Requires="v">
                <p:oleObj spid="_x0000_s75800" name="Equation" r:id="rId6" imgW="1638000" imgH="774360" progId="Equation.DSMT4">
                  <p:embed/>
                </p:oleObj>
              </mc:Choice>
              <mc:Fallback>
                <p:oleObj name="Equation" r:id="rId6" imgW="1638000" imgH="774360" progId="Equation.DSMT4">
                  <p:embed/>
                  <p:pic>
                    <p:nvPicPr>
                      <p:cNvPr id="0" name=""/>
                      <p:cNvPicPr/>
                      <p:nvPr/>
                    </p:nvPicPr>
                    <p:blipFill>
                      <a:blip r:embed="rId7"/>
                      <a:stretch>
                        <a:fillRect/>
                      </a:stretch>
                    </p:blipFill>
                    <p:spPr>
                      <a:xfrm>
                        <a:off x="3131840" y="2515114"/>
                        <a:ext cx="2573470" cy="1216912"/>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8DF1A74D-7935-4D89-B9D1-210CF287AB90}"/>
              </a:ext>
            </a:extLst>
          </p:cNvPr>
          <p:cNvGraphicFramePr>
            <a:graphicFrameLocks noChangeAspect="1"/>
          </p:cNvGraphicFramePr>
          <p:nvPr>
            <p:extLst>
              <p:ext uri="{D42A27DB-BD31-4B8C-83A1-F6EECF244321}">
                <p14:modId xmlns:p14="http://schemas.microsoft.com/office/powerpoint/2010/main" val="3876002203"/>
              </p:ext>
            </p:extLst>
          </p:nvPr>
        </p:nvGraphicFramePr>
        <p:xfrm>
          <a:off x="3563888" y="4011910"/>
          <a:ext cx="504056" cy="563357"/>
        </p:xfrm>
        <a:graphic>
          <a:graphicData uri="http://schemas.openxmlformats.org/presentationml/2006/ole">
            <mc:AlternateContent xmlns:mc="http://schemas.openxmlformats.org/markup-compatibility/2006">
              <mc:Choice xmlns:v="urn:schemas-microsoft-com:vml" Requires="v">
                <p:oleObj spid="_x0000_s75801" name="Equation" r:id="rId8" imgW="431640" imgH="482400" progId="Equation.DSMT4">
                  <p:embed/>
                </p:oleObj>
              </mc:Choice>
              <mc:Fallback>
                <p:oleObj name="Equation" r:id="rId8" imgW="431640" imgH="482400" progId="Equation.DSMT4">
                  <p:embed/>
                  <p:pic>
                    <p:nvPicPr>
                      <p:cNvPr id="0" name=""/>
                      <p:cNvPicPr/>
                      <p:nvPr/>
                    </p:nvPicPr>
                    <p:blipFill>
                      <a:blip r:embed="rId9"/>
                      <a:stretch>
                        <a:fillRect/>
                      </a:stretch>
                    </p:blipFill>
                    <p:spPr>
                      <a:xfrm>
                        <a:off x="3563888" y="4011910"/>
                        <a:ext cx="504056" cy="563357"/>
                      </a:xfrm>
                      <a:prstGeom prst="rect">
                        <a:avLst/>
                      </a:prstGeom>
                    </p:spPr>
                  </p:pic>
                </p:oleObj>
              </mc:Fallback>
            </mc:AlternateContent>
          </a:graphicData>
        </a:graphic>
      </p:graphicFrame>
      <p:sp>
        <p:nvSpPr>
          <p:cNvPr id="9" name="矩形 8"/>
          <p:cNvSpPr/>
          <p:nvPr/>
        </p:nvSpPr>
        <p:spPr>
          <a:xfrm>
            <a:off x="247046" y="543174"/>
            <a:ext cx="7587492" cy="559769"/>
          </a:xfrm>
          <a:prstGeom prst="rect">
            <a:avLst/>
          </a:prstGeom>
          <a:noFill/>
        </p:spPr>
        <p:txBody>
          <a:bodyPr wrap="square">
            <a:spAutoFit/>
          </a:bodyPr>
          <a:lstStyle/>
          <a:p>
            <a:pPr>
              <a:lnSpc>
                <a:spcPct val="150000"/>
              </a:lnSpc>
            </a:pPr>
            <a:r>
              <a:rPr lang="en-US" altLang="zh-CN" sz="2400" b="1" dirty="0">
                <a:solidFill>
                  <a:sysClr val="windowText" lastClr="000000"/>
                </a:solidFill>
                <a:latin typeface="宋体" panose="02010600030101010101" pitchFamily="2" charset="-122"/>
              </a:rPr>
              <a:t>7.3.4 </a:t>
            </a:r>
            <a:r>
              <a:rPr lang="zh-CN" altLang="en-US" sz="2400" b="1" dirty="0">
                <a:solidFill>
                  <a:sysClr val="windowText" lastClr="000000"/>
                </a:solidFill>
                <a:latin typeface="宋体" panose="02010600030101010101" pitchFamily="2" charset="-122"/>
              </a:rPr>
              <a:t>基于误差方程的自适应控制系统设计</a:t>
            </a:r>
          </a:p>
        </p:txBody>
      </p:sp>
    </p:spTree>
    <p:extLst>
      <p:ext uri="{BB962C8B-B14F-4D97-AF65-F5344CB8AC3E}">
        <p14:creationId xmlns:p14="http://schemas.microsoft.com/office/powerpoint/2010/main" val="3806105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27584" y="627534"/>
            <a:ext cx="4464496" cy="369332"/>
          </a:xfrm>
          <a:prstGeom prst="rect">
            <a:avLst/>
          </a:prstGeom>
          <a:noFill/>
        </p:spPr>
        <p:txBody>
          <a:bodyPr wrap="square" rtlCol="0">
            <a:spAutoFit/>
          </a:bodyPr>
          <a:lstStyle/>
          <a:p>
            <a:r>
              <a:rPr lang="zh-CN" altLang="en-US" dirty="0" smtClean="0"/>
              <a:t>此时有</a:t>
            </a:r>
            <a:endParaRPr lang="zh-CN" altLang="en-US" dirty="0"/>
          </a:p>
        </p:txBody>
      </p:sp>
      <p:sp>
        <p:nvSpPr>
          <p:cNvPr id="6" name="矩形 5"/>
          <p:cNvSpPr/>
          <p:nvPr/>
        </p:nvSpPr>
        <p:spPr>
          <a:xfrm>
            <a:off x="407036" y="917280"/>
            <a:ext cx="7883863" cy="1754326"/>
          </a:xfrm>
          <a:prstGeom prst="rect">
            <a:avLst/>
          </a:prstGeom>
        </p:spPr>
        <p:txBody>
          <a:bodyPr wrap="square">
            <a:spAutoFit/>
          </a:bodyPr>
          <a:lstStyle/>
          <a:p>
            <a:pPr indent="468000" algn="r">
              <a:lnSpc>
                <a:spcPct val="150000"/>
              </a:lnSpc>
            </a:pPr>
            <a:r>
              <a:rPr lang="en-US" altLang="zh-CN" dirty="0">
                <a:solidFill>
                  <a:sysClr val="windowText" lastClr="000000"/>
                </a:solidFill>
                <a:latin typeface="宋体" panose="02010600030101010101" pitchFamily="2" charset="-122"/>
              </a:rPr>
              <a:t>(7.82)</a:t>
            </a:r>
          </a:p>
          <a:p>
            <a:pPr indent="468000">
              <a:lnSpc>
                <a:spcPct val="150000"/>
              </a:lnSpc>
            </a:pPr>
            <a:endParaRPr lang="en-US" altLang="zh-CN" dirty="0">
              <a:solidFill>
                <a:sysClr val="windowText" lastClr="000000"/>
              </a:solidFill>
              <a:latin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rPr>
              <a:t>成立。</a:t>
            </a:r>
            <a:endParaRPr lang="en-US" altLang="zh-CN" dirty="0">
              <a:solidFill>
                <a:sysClr val="windowText" lastClr="000000"/>
              </a:solidFill>
              <a:latin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rPr>
              <a:t>此定理可以通过李雅普诺夫稳定定理得到证明。</a:t>
            </a:r>
            <a:endParaRPr lang="en-US" altLang="zh-CN" dirty="0">
              <a:solidFill>
                <a:sysClr val="windowText" lastClr="000000"/>
              </a:solidFill>
              <a:latin typeface="宋体" panose="02010600030101010101" pitchFamily="2" charset="-122"/>
            </a:endParaRPr>
          </a:p>
        </p:txBody>
      </p:sp>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75" name="矩形 74"/>
          <p:cNvSpPr/>
          <p:nvPr/>
        </p:nvSpPr>
        <p:spPr>
          <a:xfrm>
            <a:off x="407036" y="2931790"/>
            <a:ext cx="7883863" cy="1754326"/>
          </a:xfrm>
          <a:prstGeom prst="rect">
            <a:avLst/>
          </a:prstGeom>
          <a:noFill/>
        </p:spPr>
        <p:txBody>
          <a:bodyPr wrap="square">
            <a:spAutoFit/>
          </a:bodyPr>
          <a:lstStyle/>
          <a:p>
            <a:pPr indent="468000">
              <a:lnSpc>
                <a:spcPct val="150000"/>
              </a:lnSpc>
            </a:pPr>
            <a:r>
              <a:rPr lang="en-US" altLang="zh-CN" dirty="0" smtClean="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2)</a:t>
            </a:r>
            <a:r>
              <a:rPr lang="zh-CN" altLang="en-US" dirty="0">
                <a:solidFill>
                  <a:sysClr val="windowText" lastClr="000000"/>
                </a:solidFill>
                <a:latin typeface="宋体" panose="02010600030101010101" pitchFamily="2" charset="-122"/>
                <a:ea typeface="宋体" panose="02010600030101010101" pitchFamily="2" charset="-122"/>
              </a:rPr>
              <a:t>问题的设定</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设被控对象与参考模型动态微分方程由下述给出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被控对象：                                              （</a:t>
            </a:r>
            <a:r>
              <a:rPr lang="en-US" altLang="zh-CN" dirty="0">
                <a:solidFill>
                  <a:sysClr val="windowText" lastClr="000000"/>
                </a:solidFill>
                <a:latin typeface="宋体" panose="02010600030101010101" pitchFamily="2" charset="-122"/>
                <a:ea typeface="宋体" panose="02010600030101010101" pitchFamily="2" charset="-122"/>
              </a:rPr>
              <a:t>7.83</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参考模型：                                              （</a:t>
            </a:r>
            <a:r>
              <a:rPr lang="en-US" altLang="zh-CN" dirty="0">
                <a:solidFill>
                  <a:sysClr val="windowText" lastClr="000000"/>
                </a:solidFill>
                <a:latin typeface="宋体" panose="02010600030101010101" pitchFamily="2" charset="-122"/>
                <a:ea typeface="宋体" panose="02010600030101010101" pitchFamily="2" charset="-122"/>
              </a:rPr>
              <a:t>7.84</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p:txBody>
      </p:sp>
      <p:graphicFrame>
        <p:nvGraphicFramePr>
          <p:cNvPr id="2" name="对象 1">
            <a:extLst>
              <a:ext uri="{FF2B5EF4-FFF2-40B4-BE49-F238E27FC236}">
                <a16:creationId xmlns:a16="http://schemas.microsoft.com/office/drawing/2014/main" id="{ACAF795C-67AF-47B7-B308-66AAA06E2157}"/>
              </a:ext>
            </a:extLst>
          </p:cNvPr>
          <p:cNvGraphicFramePr>
            <a:graphicFrameLocks noChangeAspect="1"/>
          </p:cNvGraphicFramePr>
          <p:nvPr>
            <p:extLst>
              <p:ext uri="{D42A27DB-BD31-4B8C-83A1-F6EECF244321}">
                <p14:modId xmlns:p14="http://schemas.microsoft.com/office/powerpoint/2010/main" val="2759707000"/>
              </p:ext>
            </p:extLst>
          </p:nvPr>
        </p:nvGraphicFramePr>
        <p:xfrm>
          <a:off x="3635896" y="759765"/>
          <a:ext cx="1426144" cy="920675"/>
        </p:xfrm>
        <a:graphic>
          <a:graphicData uri="http://schemas.openxmlformats.org/presentationml/2006/ole">
            <mc:AlternateContent xmlns:mc="http://schemas.openxmlformats.org/markup-compatibility/2006">
              <mc:Choice xmlns:v="urn:schemas-microsoft-com:vml" Requires="v">
                <p:oleObj spid="_x0000_s76832" name="Equation" r:id="rId5" imgW="1002960" imgH="647640" progId="Equation.DSMT4">
                  <p:embed/>
                </p:oleObj>
              </mc:Choice>
              <mc:Fallback>
                <p:oleObj name="Equation" r:id="rId5" imgW="1002960" imgH="647640" progId="Equation.DSMT4">
                  <p:embed/>
                  <p:pic>
                    <p:nvPicPr>
                      <p:cNvPr id="0" name=""/>
                      <p:cNvPicPr/>
                      <p:nvPr/>
                    </p:nvPicPr>
                    <p:blipFill>
                      <a:blip r:embed="rId6"/>
                      <a:stretch>
                        <a:fillRect/>
                      </a:stretch>
                    </p:blipFill>
                    <p:spPr>
                      <a:xfrm>
                        <a:off x="3635896" y="759765"/>
                        <a:ext cx="1426144" cy="920675"/>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1DA8AB1A-22F1-4CD3-8114-EA8B3E7248DB}"/>
              </a:ext>
            </a:extLst>
          </p:cNvPr>
          <p:cNvGraphicFramePr>
            <a:graphicFrameLocks noChangeAspect="1"/>
          </p:cNvGraphicFramePr>
          <p:nvPr>
            <p:extLst>
              <p:ext uri="{D42A27DB-BD31-4B8C-83A1-F6EECF244321}">
                <p14:modId xmlns:p14="http://schemas.microsoft.com/office/powerpoint/2010/main" val="3827943934"/>
              </p:ext>
            </p:extLst>
          </p:nvPr>
        </p:nvGraphicFramePr>
        <p:xfrm>
          <a:off x="3192935" y="3867894"/>
          <a:ext cx="2758130" cy="442143"/>
        </p:xfrm>
        <a:graphic>
          <a:graphicData uri="http://schemas.openxmlformats.org/presentationml/2006/ole">
            <mc:AlternateContent xmlns:mc="http://schemas.openxmlformats.org/markup-compatibility/2006">
              <mc:Choice xmlns:v="urn:schemas-microsoft-com:vml" Requires="v">
                <p:oleObj spid="_x0000_s76833" name="Equation" r:id="rId7" imgW="1663560" imgH="266400" progId="Equation.DSMT4">
                  <p:embed/>
                </p:oleObj>
              </mc:Choice>
              <mc:Fallback>
                <p:oleObj name="Equation" r:id="rId7" imgW="1663560" imgH="266400" progId="Equation.DSMT4">
                  <p:embed/>
                  <p:pic>
                    <p:nvPicPr>
                      <p:cNvPr id="0" name=""/>
                      <p:cNvPicPr/>
                      <p:nvPr/>
                    </p:nvPicPr>
                    <p:blipFill>
                      <a:blip r:embed="rId8"/>
                      <a:stretch>
                        <a:fillRect/>
                      </a:stretch>
                    </p:blipFill>
                    <p:spPr>
                      <a:xfrm>
                        <a:off x="3192935" y="3867894"/>
                        <a:ext cx="2758130" cy="442143"/>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91E612D0-AC71-4689-BF22-364CA874870A}"/>
              </a:ext>
            </a:extLst>
          </p:cNvPr>
          <p:cNvGraphicFramePr>
            <a:graphicFrameLocks noChangeAspect="1"/>
          </p:cNvGraphicFramePr>
          <p:nvPr>
            <p:extLst>
              <p:ext uri="{D42A27DB-BD31-4B8C-83A1-F6EECF244321}">
                <p14:modId xmlns:p14="http://schemas.microsoft.com/office/powerpoint/2010/main" val="2265893466"/>
              </p:ext>
            </p:extLst>
          </p:nvPr>
        </p:nvGraphicFramePr>
        <p:xfrm>
          <a:off x="2884879" y="4297182"/>
          <a:ext cx="3374242" cy="442142"/>
        </p:xfrm>
        <a:graphic>
          <a:graphicData uri="http://schemas.openxmlformats.org/presentationml/2006/ole">
            <mc:AlternateContent xmlns:mc="http://schemas.openxmlformats.org/markup-compatibility/2006">
              <mc:Choice xmlns:v="urn:schemas-microsoft-com:vml" Requires="v">
                <p:oleObj spid="_x0000_s76834" name="Equation" r:id="rId9" imgW="1841400" imgH="241200" progId="Equation.DSMT4">
                  <p:embed/>
                </p:oleObj>
              </mc:Choice>
              <mc:Fallback>
                <p:oleObj name="Equation" r:id="rId9" imgW="1841400" imgH="241200" progId="Equation.DSMT4">
                  <p:embed/>
                  <p:pic>
                    <p:nvPicPr>
                      <p:cNvPr id="0" name=""/>
                      <p:cNvPicPr/>
                      <p:nvPr/>
                    </p:nvPicPr>
                    <p:blipFill>
                      <a:blip r:embed="rId10"/>
                      <a:stretch>
                        <a:fillRect/>
                      </a:stretch>
                    </p:blipFill>
                    <p:spPr>
                      <a:xfrm>
                        <a:off x="2884879" y="4297182"/>
                        <a:ext cx="3374242" cy="442142"/>
                      </a:xfrm>
                      <a:prstGeom prst="rect">
                        <a:avLst/>
                      </a:prstGeom>
                    </p:spPr>
                  </p:pic>
                </p:oleObj>
              </mc:Fallback>
            </mc:AlternateContent>
          </a:graphicData>
        </a:graphic>
      </p:graphicFrame>
    </p:spTree>
    <p:extLst>
      <p:ext uri="{BB962C8B-B14F-4D97-AF65-F5344CB8AC3E}">
        <p14:creationId xmlns:p14="http://schemas.microsoft.com/office/powerpoint/2010/main" val="24897920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fade">
                                      <p:cBhvr>
                                        <p:cTn id="33" dur="500"/>
                                        <p:tgtEl>
                                          <p:spTgt spid="75"/>
                                        </p:tgtEl>
                                      </p:cBhvr>
                                    </p:animEffect>
                                  </p:childTnLst>
                                </p:cTn>
                              </p:par>
                              <p:par>
                                <p:cTn id="34" presetID="10"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par>
                                <p:cTn id="37" presetID="10"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1" grpId="0"/>
      <p:bldP spid="72" grpId="0" animBg="1"/>
      <p:bldP spid="73" grpId="0" animBg="1"/>
      <p:bldP spid="75"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75" name="矩形 74"/>
          <p:cNvSpPr/>
          <p:nvPr/>
        </p:nvSpPr>
        <p:spPr>
          <a:xfrm>
            <a:off x="282982" y="752583"/>
            <a:ext cx="7883863" cy="3351367"/>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式中：</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研究的目的是：当规范输入给定时，确定使被控对象的输出渐近一致地收敛于参考模型的输出的控制输入。</a:t>
            </a:r>
            <a:endParaRPr lang="en-US" altLang="zh-CN" dirty="0">
              <a:solidFill>
                <a:sysClr val="windowText" lastClr="000000"/>
              </a:solidFill>
              <a:latin typeface="宋体" panose="02010600030101010101" pitchFamily="2" charset="-122"/>
              <a:ea typeface="宋体" panose="02010600030101010101" pitchFamily="2" charset="-122"/>
            </a:endParaRPr>
          </a:p>
        </p:txBody>
      </p:sp>
      <p:graphicFrame>
        <p:nvGraphicFramePr>
          <p:cNvPr id="2" name="对象 1">
            <a:extLst>
              <a:ext uri="{FF2B5EF4-FFF2-40B4-BE49-F238E27FC236}">
                <a16:creationId xmlns:a16="http://schemas.microsoft.com/office/drawing/2014/main" id="{1CB9676A-3093-4A54-B25B-A21F1C504A62}"/>
              </a:ext>
            </a:extLst>
          </p:cNvPr>
          <p:cNvGraphicFramePr>
            <a:graphicFrameLocks noChangeAspect="1"/>
          </p:cNvGraphicFramePr>
          <p:nvPr>
            <p:extLst>
              <p:ext uri="{D42A27DB-BD31-4B8C-83A1-F6EECF244321}">
                <p14:modId xmlns:p14="http://schemas.microsoft.com/office/powerpoint/2010/main" val="566902386"/>
              </p:ext>
            </p:extLst>
          </p:nvPr>
        </p:nvGraphicFramePr>
        <p:xfrm>
          <a:off x="2198011" y="917280"/>
          <a:ext cx="4747978" cy="1838579"/>
        </p:xfrm>
        <a:graphic>
          <a:graphicData uri="http://schemas.openxmlformats.org/presentationml/2006/ole">
            <mc:AlternateContent xmlns:mc="http://schemas.openxmlformats.org/markup-compatibility/2006">
              <mc:Choice xmlns:v="urn:schemas-microsoft-com:vml" Requires="v">
                <p:oleObj spid="_x0000_s77836" name="Equation" r:id="rId5" imgW="2984400" imgH="1155600" progId="Equation.DSMT4">
                  <p:embed/>
                </p:oleObj>
              </mc:Choice>
              <mc:Fallback>
                <p:oleObj name="Equation" r:id="rId5" imgW="2984400" imgH="1155600" progId="Equation.DSMT4">
                  <p:embed/>
                  <p:pic>
                    <p:nvPicPr>
                      <p:cNvPr id="0" name=""/>
                      <p:cNvPicPr/>
                      <p:nvPr/>
                    </p:nvPicPr>
                    <p:blipFill>
                      <a:blip r:embed="rId6"/>
                      <a:stretch>
                        <a:fillRect/>
                      </a:stretch>
                    </p:blipFill>
                    <p:spPr>
                      <a:xfrm>
                        <a:off x="2198011" y="917280"/>
                        <a:ext cx="4747978" cy="1838579"/>
                      </a:xfrm>
                      <a:prstGeom prst="rect">
                        <a:avLst/>
                      </a:prstGeom>
                    </p:spPr>
                  </p:pic>
                </p:oleObj>
              </mc:Fallback>
            </mc:AlternateContent>
          </a:graphicData>
        </a:graphic>
      </p:graphicFrame>
    </p:spTree>
    <p:extLst>
      <p:ext uri="{BB962C8B-B14F-4D97-AF65-F5344CB8AC3E}">
        <p14:creationId xmlns:p14="http://schemas.microsoft.com/office/powerpoint/2010/main" val="11630406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5">
                                            <p:txEl>
                                              <p:pRg st="6" end="6"/>
                                            </p:txEl>
                                          </p:spTgt>
                                        </p:tgtEl>
                                        <p:attrNameLst>
                                          <p:attrName>style.visibility</p:attrName>
                                        </p:attrNameLst>
                                      </p:cBhvr>
                                      <p:to>
                                        <p:strVal val="visible"/>
                                      </p:to>
                                    </p:set>
                                    <p:anim calcmode="lin" valueType="num">
                                      <p:cBhvr additive="base">
                                        <p:cTn id="27" dur="500" fill="hold"/>
                                        <p:tgtEl>
                                          <p:spTgt spid="7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75" name="矩形 74"/>
          <p:cNvSpPr/>
          <p:nvPr/>
        </p:nvSpPr>
        <p:spPr>
          <a:xfrm>
            <a:off x="282982" y="752583"/>
            <a:ext cx="7883863" cy="3766865"/>
          </a:xfrm>
          <a:prstGeom prst="rect">
            <a:avLst/>
          </a:prstGeom>
          <a:noFill/>
        </p:spPr>
        <p:txBody>
          <a:bodyPr wrap="square">
            <a:spAutoFit/>
          </a:bodyPr>
          <a:lstStyle/>
          <a:p>
            <a:pPr indent="468000">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(3)</a:t>
            </a:r>
            <a:r>
              <a:rPr lang="zh-CN" altLang="en-US" dirty="0">
                <a:solidFill>
                  <a:sysClr val="windowText" lastClr="000000"/>
                </a:solidFill>
                <a:latin typeface="宋体" panose="02010600030101010101" pitchFamily="2" charset="-122"/>
                <a:ea typeface="宋体" panose="02010600030101010101" pitchFamily="2" charset="-122"/>
              </a:rPr>
              <a:t>输出误差方程</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为导出参数调节规律及自适应控制规律，假定满足下式</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7.85</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成立的</a:t>
            </a:r>
            <a:r>
              <a:rPr lang="en-US" altLang="zh-CN" dirty="0">
                <a:solidFill>
                  <a:sysClr val="windowText" lastClr="000000"/>
                </a:solidFill>
                <a:latin typeface="宋体" panose="02010600030101010101" pitchFamily="2" charset="-122"/>
                <a:ea typeface="宋体" panose="02010600030101010101" pitchFamily="2" charset="-122"/>
              </a:rPr>
              <a:t>S(p)</a:t>
            </a:r>
            <a:r>
              <a:rPr lang="zh-CN" altLang="en-US" dirty="0">
                <a:solidFill>
                  <a:sysClr val="windowText" lastClr="000000"/>
                </a:solidFill>
                <a:latin typeface="宋体" panose="02010600030101010101" pitchFamily="2" charset="-122"/>
                <a:ea typeface="宋体" panose="02010600030101010101" pitchFamily="2" charset="-122"/>
              </a:rPr>
              <a:t>存在</a:t>
            </a:r>
            <a:r>
              <a:rPr lang="en-US" altLang="zh-CN" dirty="0">
                <a:solidFill>
                  <a:sysClr val="windowText" lastClr="000000"/>
                </a:solidFill>
                <a:latin typeface="宋体" panose="02010600030101010101" pitchFamily="2" charset="-122"/>
                <a:ea typeface="宋体" panose="02010600030101010101" pitchFamily="2" charset="-122"/>
              </a:rPr>
              <a:t>[S(p)</a:t>
            </a:r>
            <a:r>
              <a:rPr lang="zh-CN" altLang="en-US" dirty="0">
                <a:solidFill>
                  <a:sysClr val="windowText" lastClr="000000"/>
                </a:solidFill>
                <a:latin typeface="宋体" panose="02010600030101010101" pitchFamily="2" charset="-122"/>
                <a:ea typeface="宋体" panose="02010600030101010101" pitchFamily="2" charset="-122"/>
              </a:rPr>
              <a:t>为小于</a:t>
            </a:r>
            <a:r>
              <a:rPr lang="en-US" altLang="zh-CN" dirty="0">
                <a:solidFill>
                  <a:sysClr val="windowText" lastClr="000000"/>
                </a:solidFill>
                <a:latin typeface="宋体" panose="02010600030101010101" pitchFamily="2" charset="-122"/>
                <a:ea typeface="宋体" panose="02010600030101010101" pitchFamily="2" charset="-122"/>
              </a:rPr>
              <a:t>n-1</a:t>
            </a:r>
            <a:r>
              <a:rPr lang="zh-CN" altLang="en-US" dirty="0">
                <a:solidFill>
                  <a:sysClr val="windowText" lastClr="000000"/>
                </a:solidFill>
                <a:latin typeface="宋体" panose="02010600030101010101" pitchFamily="2" charset="-122"/>
                <a:ea typeface="宋体" panose="02010600030101010101" pitchFamily="2" charset="-122"/>
              </a:rPr>
              <a:t>阶的多项式</a:t>
            </a:r>
            <a:r>
              <a:rPr lang="en-US" altLang="zh-CN" dirty="0">
                <a:solidFill>
                  <a:sysClr val="windowText" lastClr="000000"/>
                </a:solidFill>
                <a:latin typeface="宋体" panose="02010600030101010101" pitchFamily="2" charset="-122"/>
                <a:ea typeface="宋体" panose="02010600030101010101" pitchFamily="2" charset="-122"/>
              </a:rPr>
              <a:t>],</a:t>
            </a:r>
            <a:r>
              <a:rPr lang="zh-CN" altLang="en-US" dirty="0">
                <a:solidFill>
                  <a:sysClr val="windowText" lastClr="000000"/>
                </a:solidFill>
                <a:latin typeface="宋体" panose="02010600030101010101" pitchFamily="2" charset="-122"/>
                <a:ea typeface="宋体" panose="02010600030101010101" pitchFamily="2" charset="-122"/>
              </a:rPr>
              <a:t>由于</a:t>
            </a:r>
            <a:r>
              <a:rPr lang="en-US" altLang="zh-CN" dirty="0">
                <a:solidFill>
                  <a:sysClr val="windowText" lastClr="000000"/>
                </a:solidFill>
                <a:latin typeface="宋体" panose="02010600030101010101" pitchFamily="2" charset="-122"/>
                <a:ea typeface="宋体" panose="02010600030101010101" pitchFamily="2" charset="-122"/>
              </a:rPr>
              <a:t>A(P)</a:t>
            </a:r>
            <a:r>
              <a:rPr lang="zh-CN" altLang="en-US" dirty="0">
                <a:solidFill>
                  <a:sysClr val="windowText" lastClr="000000"/>
                </a:solidFill>
                <a:latin typeface="宋体" panose="02010600030101010101" pitchFamily="2" charset="-122"/>
                <a:ea typeface="宋体" panose="02010600030101010101" pitchFamily="2" charset="-122"/>
              </a:rPr>
              <a:t>的参数未知，所以</a:t>
            </a:r>
            <a:r>
              <a:rPr lang="en-US" altLang="zh-CN" dirty="0">
                <a:solidFill>
                  <a:sysClr val="windowText" lastClr="000000"/>
                </a:solidFill>
                <a:latin typeface="宋体" panose="02010600030101010101" pitchFamily="2" charset="-122"/>
                <a:ea typeface="宋体" panose="02010600030101010101" pitchFamily="2" charset="-122"/>
              </a:rPr>
              <a:t>S(p)</a:t>
            </a:r>
            <a:r>
              <a:rPr lang="zh-CN" altLang="en-US" dirty="0">
                <a:solidFill>
                  <a:sysClr val="windowText" lastClr="000000"/>
                </a:solidFill>
                <a:latin typeface="宋体" panose="02010600030101010101" pitchFamily="2" charset="-122"/>
                <a:ea typeface="宋体" panose="02010600030101010101" pitchFamily="2" charset="-122"/>
              </a:rPr>
              <a:t>的参数也未知。设连续系统输出误差为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7.86</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则由式</a:t>
            </a:r>
            <a:r>
              <a:rPr lang="en-US" altLang="zh-CN" dirty="0">
                <a:solidFill>
                  <a:sysClr val="windowText" lastClr="000000"/>
                </a:solidFill>
                <a:latin typeface="宋体" panose="02010600030101010101" pitchFamily="2" charset="-122"/>
                <a:ea typeface="宋体" panose="02010600030101010101" pitchFamily="2" charset="-122"/>
              </a:rPr>
              <a:t>(7.83)</a:t>
            </a:r>
            <a:r>
              <a:rPr lang="zh-CN" altLang="en-US" dirty="0">
                <a:solidFill>
                  <a:sysClr val="windowText" lastClr="000000"/>
                </a:solidFill>
                <a:latin typeface="宋体" panose="02010600030101010101" pitchFamily="2" charset="-122"/>
                <a:ea typeface="宋体" panose="02010600030101010101" pitchFamily="2" charset="-122"/>
              </a:rPr>
              <a:t>、式</a:t>
            </a:r>
            <a:r>
              <a:rPr lang="en-US" altLang="zh-CN" dirty="0">
                <a:solidFill>
                  <a:sysClr val="windowText" lastClr="000000"/>
                </a:solidFill>
                <a:latin typeface="宋体" panose="02010600030101010101" pitchFamily="2" charset="-122"/>
                <a:ea typeface="宋体" panose="02010600030101010101" pitchFamily="2" charset="-122"/>
              </a:rPr>
              <a:t>(7.84)</a:t>
            </a:r>
            <a:r>
              <a:rPr lang="zh-CN" altLang="en-US" dirty="0">
                <a:solidFill>
                  <a:sysClr val="windowText" lastClr="000000"/>
                </a:solidFill>
                <a:latin typeface="宋体" panose="02010600030101010101" pitchFamily="2" charset="-122"/>
                <a:ea typeface="宋体" panose="02010600030101010101" pitchFamily="2" charset="-122"/>
              </a:rPr>
              <a:t>及式</a:t>
            </a:r>
            <a:r>
              <a:rPr lang="en-US" altLang="zh-CN" dirty="0">
                <a:solidFill>
                  <a:sysClr val="windowText" lastClr="000000"/>
                </a:solidFill>
                <a:latin typeface="宋体" panose="02010600030101010101" pitchFamily="2" charset="-122"/>
                <a:ea typeface="宋体" panose="02010600030101010101" pitchFamily="2" charset="-122"/>
              </a:rPr>
              <a:t>(7.85)</a:t>
            </a:r>
            <a:r>
              <a:rPr lang="zh-CN" altLang="en-US" dirty="0">
                <a:solidFill>
                  <a:sysClr val="windowText" lastClr="000000"/>
                </a:solidFill>
                <a:latin typeface="宋体" panose="02010600030101010101" pitchFamily="2" charset="-122"/>
                <a:ea typeface="宋体" panose="02010600030101010101" pitchFamily="2" charset="-122"/>
              </a:rPr>
              <a:t>可得</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(7.87)</a:t>
            </a:r>
          </a:p>
        </p:txBody>
      </p:sp>
      <p:graphicFrame>
        <p:nvGraphicFramePr>
          <p:cNvPr id="2" name="对象 1">
            <a:extLst>
              <a:ext uri="{FF2B5EF4-FFF2-40B4-BE49-F238E27FC236}">
                <a16:creationId xmlns:a16="http://schemas.microsoft.com/office/drawing/2014/main" id="{4A29B4D0-EFD9-4CD2-914C-4F33BBED3102}"/>
              </a:ext>
            </a:extLst>
          </p:cNvPr>
          <p:cNvGraphicFramePr>
            <a:graphicFrameLocks noChangeAspect="1"/>
          </p:cNvGraphicFramePr>
          <p:nvPr>
            <p:extLst>
              <p:ext uri="{D42A27DB-BD31-4B8C-83A1-F6EECF244321}">
                <p14:modId xmlns:p14="http://schemas.microsoft.com/office/powerpoint/2010/main" val="932468203"/>
              </p:ext>
            </p:extLst>
          </p:nvPr>
        </p:nvGraphicFramePr>
        <p:xfrm>
          <a:off x="3203848" y="1591576"/>
          <a:ext cx="2736304" cy="433248"/>
        </p:xfrm>
        <a:graphic>
          <a:graphicData uri="http://schemas.openxmlformats.org/presentationml/2006/ole">
            <mc:AlternateContent xmlns:mc="http://schemas.openxmlformats.org/markup-compatibility/2006">
              <mc:Choice xmlns:v="urn:schemas-microsoft-com:vml" Requires="v">
                <p:oleObj spid="_x0000_s78890" name="Equation" r:id="rId5" imgW="1523880" imgH="241200" progId="Equation.DSMT4">
                  <p:embed/>
                </p:oleObj>
              </mc:Choice>
              <mc:Fallback>
                <p:oleObj name="Equation" r:id="rId5" imgW="1523880" imgH="241200" progId="Equation.DSMT4">
                  <p:embed/>
                  <p:pic>
                    <p:nvPicPr>
                      <p:cNvPr id="0" name=""/>
                      <p:cNvPicPr/>
                      <p:nvPr/>
                    </p:nvPicPr>
                    <p:blipFill>
                      <a:blip r:embed="rId6"/>
                      <a:stretch>
                        <a:fillRect/>
                      </a:stretch>
                    </p:blipFill>
                    <p:spPr>
                      <a:xfrm>
                        <a:off x="3203848" y="1591576"/>
                        <a:ext cx="2736304" cy="433248"/>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820C4170-C70E-4B7E-BA3F-72BEA0CE9C5A}"/>
              </a:ext>
            </a:extLst>
          </p:cNvPr>
          <p:cNvGraphicFramePr>
            <a:graphicFrameLocks noChangeAspect="1"/>
          </p:cNvGraphicFramePr>
          <p:nvPr>
            <p:extLst>
              <p:ext uri="{D42A27DB-BD31-4B8C-83A1-F6EECF244321}">
                <p14:modId xmlns:p14="http://schemas.microsoft.com/office/powerpoint/2010/main" val="1610543630"/>
              </p:ext>
            </p:extLst>
          </p:nvPr>
        </p:nvGraphicFramePr>
        <p:xfrm>
          <a:off x="2438400" y="2667000"/>
          <a:ext cx="914400" cy="198438"/>
        </p:xfrm>
        <a:graphic>
          <a:graphicData uri="http://schemas.openxmlformats.org/presentationml/2006/ole">
            <mc:AlternateContent xmlns:mc="http://schemas.openxmlformats.org/markup-compatibility/2006">
              <mc:Choice xmlns:v="urn:schemas-microsoft-com:vml" Requires="v">
                <p:oleObj spid="_x0000_s78891" name="Equation" r:id="rId7" imgW="914400" imgH="198720" progId="Equation.DSMT4">
                  <p:embed/>
                </p:oleObj>
              </mc:Choice>
              <mc:Fallback>
                <p:oleObj name="Equation" r:id="rId7" imgW="914400" imgH="198720" progId="Equation.DSMT4">
                  <p:embed/>
                  <p:pic>
                    <p:nvPicPr>
                      <p:cNvPr id="0" name=""/>
                      <p:cNvPicPr/>
                      <p:nvPr/>
                    </p:nvPicPr>
                    <p:blipFill>
                      <a:blip r:embed="rId8"/>
                      <a:stretch>
                        <a:fillRect/>
                      </a:stretch>
                    </p:blipFill>
                    <p:spPr>
                      <a:xfrm>
                        <a:off x="2438400" y="2667000"/>
                        <a:ext cx="914400" cy="198438"/>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5E16A86F-359B-40C7-B0FA-1A90F27FE227}"/>
              </a:ext>
            </a:extLst>
          </p:cNvPr>
          <p:cNvGraphicFramePr>
            <a:graphicFrameLocks noChangeAspect="1"/>
          </p:cNvGraphicFramePr>
          <p:nvPr>
            <p:extLst>
              <p:ext uri="{D42A27DB-BD31-4B8C-83A1-F6EECF244321}">
                <p14:modId xmlns:p14="http://schemas.microsoft.com/office/powerpoint/2010/main" val="2280105283"/>
              </p:ext>
            </p:extLst>
          </p:nvPr>
        </p:nvGraphicFramePr>
        <p:xfrm>
          <a:off x="3611411" y="2863817"/>
          <a:ext cx="1921177" cy="370135"/>
        </p:xfrm>
        <a:graphic>
          <a:graphicData uri="http://schemas.openxmlformats.org/presentationml/2006/ole">
            <mc:AlternateContent xmlns:mc="http://schemas.openxmlformats.org/markup-compatibility/2006">
              <mc:Choice xmlns:v="urn:schemas-microsoft-com:vml" Requires="v">
                <p:oleObj spid="_x0000_s78892" name="Equation" r:id="rId9" imgW="1384200" imgH="266400" progId="Equation.DSMT4">
                  <p:embed/>
                </p:oleObj>
              </mc:Choice>
              <mc:Fallback>
                <p:oleObj name="Equation" r:id="rId9" imgW="1384200" imgH="266400" progId="Equation.DSMT4">
                  <p:embed/>
                  <p:pic>
                    <p:nvPicPr>
                      <p:cNvPr id="0" name=""/>
                      <p:cNvPicPr/>
                      <p:nvPr/>
                    </p:nvPicPr>
                    <p:blipFill>
                      <a:blip r:embed="rId10"/>
                      <a:stretch>
                        <a:fillRect/>
                      </a:stretch>
                    </p:blipFill>
                    <p:spPr>
                      <a:xfrm>
                        <a:off x="3611411" y="2863817"/>
                        <a:ext cx="1921177" cy="370135"/>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D8830760-8646-43ED-BB9F-C0077479BD15}"/>
              </a:ext>
            </a:extLst>
          </p:cNvPr>
          <p:cNvGraphicFramePr>
            <a:graphicFrameLocks noChangeAspect="1"/>
          </p:cNvGraphicFramePr>
          <p:nvPr>
            <p:extLst>
              <p:ext uri="{D42A27DB-BD31-4B8C-83A1-F6EECF244321}">
                <p14:modId xmlns:p14="http://schemas.microsoft.com/office/powerpoint/2010/main" val="2577609950"/>
              </p:ext>
            </p:extLst>
          </p:nvPr>
        </p:nvGraphicFramePr>
        <p:xfrm>
          <a:off x="1530320" y="3704431"/>
          <a:ext cx="5219263" cy="895275"/>
        </p:xfrm>
        <a:graphic>
          <a:graphicData uri="http://schemas.openxmlformats.org/presentationml/2006/ole">
            <mc:AlternateContent xmlns:mc="http://schemas.openxmlformats.org/markup-compatibility/2006">
              <mc:Choice xmlns:v="urn:schemas-microsoft-com:vml" Requires="v">
                <p:oleObj spid="_x0000_s78893" name="Equation" r:id="rId11" imgW="3479760" imgH="596880" progId="Equation.DSMT4">
                  <p:embed/>
                </p:oleObj>
              </mc:Choice>
              <mc:Fallback>
                <p:oleObj name="Equation" r:id="rId11" imgW="3479760" imgH="596880" progId="Equation.DSMT4">
                  <p:embed/>
                  <p:pic>
                    <p:nvPicPr>
                      <p:cNvPr id="0" name=""/>
                      <p:cNvPicPr/>
                      <p:nvPr/>
                    </p:nvPicPr>
                    <p:blipFill>
                      <a:blip r:embed="rId12"/>
                      <a:stretch>
                        <a:fillRect/>
                      </a:stretch>
                    </p:blipFill>
                    <p:spPr>
                      <a:xfrm>
                        <a:off x="1530320" y="3704431"/>
                        <a:ext cx="5219263" cy="895275"/>
                      </a:xfrm>
                      <a:prstGeom prst="rect">
                        <a:avLst/>
                      </a:prstGeom>
                    </p:spPr>
                  </p:pic>
                </p:oleObj>
              </mc:Fallback>
            </mc:AlternateContent>
          </a:graphicData>
        </a:graphic>
      </p:graphicFrame>
    </p:spTree>
    <p:extLst>
      <p:ext uri="{BB962C8B-B14F-4D97-AF65-F5344CB8AC3E}">
        <p14:creationId xmlns:p14="http://schemas.microsoft.com/office/powerpoint/2010/main" val="37943961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mc:AlternateContent xmlns:mc="http://schemas.openxmlformats.org/markup-compatibility/2006" xmlns:a14="http://schemas.microsoft.com/office/drawing/2010/main">
        <mc:Choice Requires="a14">
          <p:sp>
            <p:nvSpPr>
              <p:cNvPr id="75" name="矩形 74"/>
              <p:cNvSpPr/>
              <p:nvPr/>
            </p:nvSpPr>
            <p:spPr>
              <a:xfrm>
                <a:off x="282982" y="752583"/>
                <a:ext cx="7883863" cy="3831818"/>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即                                                      （</a:t>
                </a:r>
                <a:r>
                  <a:rPr lang="en-US" altLang="zh-CN" dirty="0">
                    <a:solidFill>
                      <a:sysClr val="windowText" lastClr="000000"/>
                    </a:solidFill>
                    <a:latin typeface="宋体" panose="02010600030101010101" pitchFamily="2" charset="-122"/>
                    <a:ea typeface="宋体" panose="02010600030101010101" pitchFamily="2" charset="-122"/>
                  </a:rPr>
                  <a:t>7.88</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引进稳定多项式</a:t>
                </a:r>
                <a:r>
                  <a:rPr lang="en-US" altLang="zh-CN" dirty="0">
                    <a:solidFill>
                      <a:sysClr val="windowText" lastClr="000000"/>
                    </a:solidFill>
                    <a:latin typeface="宋体" panose="02010600030101010101" pitchFamily="2" charset="-122"/>
                    <a:ea typeface="宋体" panose="02010600030101010101" pitchFamily="2" charset="-122"/>
                  </a:rPr>
                  <a:t>H(P)[H(p)</a:t>
                </a:r>
                <a:r>
                  <a:rPr lang="zh-CN" altLang="en-US" dirty="0">
                    <a:solidFill>
                      <a:sysClr val="windowText" lastClr="000000"/>
                    </a:solidFill>
                    <a:latin typeface="宋体" panose="02010600030101010101" pitchFamily="2" charset="-122"/>
                    <a:ea typeface="宋体" panose="02010600030101010101" pitchFamily="2" charset="-122"/>
                  </a:rPr>
                  <a:t>为</a:t>
                </a:r>
                <a:r>
                  <a:rPr lang="en-US" altLang="zh-CN" dirty="0">
                    <a:solidFill>
                      <a:sysClr val="windowText" lastClr="000000"/>
                    </a:solidFill>
                    <a:latin typeface="宋体" panose="02010600030101010101" pitchFamily="2" charset="-122"/>
                    <a:ea typeface="宋体" panose="02010600030101010101" pitchFamily="2" charset="-122"/>
                  </a:rPr>
                  <a:t>m</a:t>
                </a:r>
                <a:r>
                  <a:rPr lang="zh-CN" altLang="en-US" dirty="0">
                    <a:solidFill>
                      <a:sysClr val="windowText" lastClr="000000"/>
                    </a:solidFill>
                    <a:latin typeface="宋体" panose="02010600030101010101" pitchFamily="2" charset="-122"/>
                    <a:ea typeface="宋体" panose="02010600030101010101" pitchFamily="2" charset="-122"/>
                  </a:rPr>
                  <a:t>阶多项式</a:t>
                </a:r>
                <a:r>
                  <a:rPr lang="en-US" altLang="zh-CN" dirty="0">
                    <a:solidFill>
                      <a:sysClr val="windowText" lastClr="000000"/>
                    </a:solidFill>
                    <a:latin typeface="宋体" panose="02010600030101010101" pitchFamily="2" charset="-122"/>
                    <a:ea typeface="宋体" panose="02010600030101010101" pitchFamily="2" charset="-122"/>
                  </a:rPr>
                  <a:t>]</a:t>
                </a:r>
                <a:r>
                  <a:rPr lang="zh-CN" altLang="en-US" dirty="0">
                    <a:solidFill>
                      <a:sysClr val="windowText" lastClr="000000"/>
                    </a:solidFill>
                    <a:latin typeface="宋体" panose="02010600030101010101" pitchFamily="2" charset="-122"/>
                    <a:ea typeface="宋体" panose="02010600030101010101" pitchFamily="2" charset="-122"/>
                  </a:rPr>
                  <a:t>得</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7.89</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再引进稳定多项式</a:t>
                </a:r>
                <a:r>
                  <a:rPr lang="en-US" altLang="zh-CN" dirty="0">
                    <a:solidFill>
                      <a:sysClr val="windowText" lastClr="000000"/>
                    </a:solidFill>
                    <a:latin typeface="宋体" panose="02010600030101010101" pitchFamily="2" charset="-122"/>
                    <a:ea typeface="宋体" panose="02010600030101010101" pitchFamily="2" charset="-122"/>
                  </a:rPr>
                  <a:t>D(p)[D(P)</a:t>
                </a:r>
                <a:r>
                  <a:rPr lang="zh-CN" altLang="en-US" dirty="0">
                    <a:solidFill>
                      <a:sysClr val="windowText" lastClr="000000"/>
                    </a:solidFill>
                    <a:latin typeface="宋体" panose="02010600030101010101" pitchFamily="2" charset="-122"/>
                    <a:ea typeface="宋体" panose="02010600030101010101" pitchFamily="2" charset="-122"/>
                  </a:rPr>
                  <a:t>为</a:t>
                </a:r>
                <a:r>
                  <a:rPr lang="en-US" altLang="zh-CN" dirty="0">
                    <a:solidFill>
                      <a:sysClr val="windowText" lastClr="000000"/>
                    </a:solidFill>
                    <a:latin typeface="宋体" panose="02010600030101010101" pitchFamily="2" charset="-122"/>
                    <a:ea typeface="宋体" panose="02010600030101010101" pitchFamily="2" charset="-122"/>
                  </a:rPr>
                  <a:t>n-m-1</a:t>
                </a:r>
                <a:r>
                  <a:rPr lang="zh-CN" altLang="en-US" dirty="0">
                    <a:solidFill>
                      <a:sysClr val="windowText" lastClr="000000"/>
                    </a:solidFill>
                    <a:latin typeface="宋体" panose="02010600030101010101" pitchFamily="2" charset="-122"/>
                    <a:ea typeface="宋体" panose="02010600030101010101" pitchFamily="2" charset="-122"/>
                  </a:rPr>
                  <a:t>阶多项式</a:t>
                </a:r>
                <a:r>
                  <a:rPr lang="en-US" altLang="zh-CN" dirty="0">
                    <a:solidFill>
                      <a:sysClr val="windowText" lastClr="000000"/>
                    </a:solidFill>
                    <a:latin typeface="宋体" panose="02010600030101010101" pitchFamily="2" charset="-122"/>
                    <a:ea typeface="宋体" panose="02010600030101010101" pitchFamily="2" charset="-122"/>
                  </a:rPr>
                  <a:t>],</a:t>
                </a:r>
                <a:r>
                  <a:rPr lang="zh-CN" altLang="en-US" dirty="0">
                    <a:solidFill>
                      <a:sysClr val="windowText" lastClr="000000"/>
                    </a:solidFill>
                    <a:latin typeface="宋体" panose="02010600030101010101" pitchFamily="2" charset="-122"/>
                    <a:ea typeface="宋体" panose="02010600030101010101" pitchFamily="2" charset="-122"/>
                  </a:rPr>
                  <a:t>选择</a:t>
                </a:r>
                <a:r>
                  <a:rPr lang="en-US" altLang="zh-CN" dirty="0">
                    <a:solidFill>
                      <a:sysClr val="windowText" lastClr="000000"/>
                    </a:solidFill>
                    <a:latin typeface="宋体" panose="02010600030101010101" pitchFamily="2" charset="-122"/>
                    <a:ea typeface="宋体" panose="02010600030101010101" pitchFamily="2" charset="-122"/>
                  </a:rPr>
                  <a:t>D(p)</a:t>
                </a:r>
                <a:r>
                  <a:rPr lang="zh-CN" altLang="en-US" dirty="0">
                    <a:solidFill>
                      <a:sysClr val="windowText" lastClr="000000"/>
                    </a:solidFill>
                    <a:latin typeface="宋体" panose="02010600030101010101" pitchFamily="2" charset="-122"/>
                    <a:ea typeface="宋体" panose="02010600030101010101" pitchFamily="2" charset="-122"/>
                  </a:rPr>
                  <a:t>使</a:t>
                </a:r>
                <a:r>
                  <a:rPr lang="en-US" altLang="zh-CN" dirty="0">
                    <a:solidFill>
                      <a:sysClr val="windowText" lastClr="000000"/>
                    </a:solidFill>
                    <a:latin typeface="宋体" panose="02010600030101010101" pitchFamily="2" charset="-122"/>
                    <a:ea typeface="宋体" panose="02010600030101010101" pitchFamily="2" charset="-122"/>
                  </a:rPr>
                  <a:t>H(p)D(P)/</a:t>
                </a:r>
                <a14:m>
                  <m:oMath xmlns:m="http://schemas.openxmlformats.org/officeDocument/2006/math">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a:rPr lang="en-US" altLang="zh-CN" b="0" i="1" smtClean="0">
                            <a:solidFill>
                              <a:sysClr val="windowText" lastClr="000000"/>
                            </a:solidFill>
                            <a:latin typeface="Cambria Math" panose="02040503050406030204" pitchFamily="18" charset="0"/>
                            <a:ea typeface="宋体" panose="02010600030101010101" pitchFamily="2" charset="-122"/>
                          </a:rPr>
                          <m:t>𝐴</m:t>
                        </m:r>
                      </m:e>
                      <m:sub>
                        <m:r>
                          <m:rPr>
                            <m:sty m:val="p"/>
                          </m:rPr>
                          <a:rPr lang="en-US" altLang="zh-CN" i="1">
                            <a:solidFill>
                              <a:sysClr val="windowText" lastClr="000000"/>
                            </a:solidFill>
                            <a:latin typeface="Cambria Math" panose="02040503050406030204" pitchFamily="18" charset="0"/>
                            <a:ea typeface="宋体" panose="02010600030101010101" pitchFamily="2" charset="-122"/>
                          </a:rPr>
                          <m:t>m</m:t>
                        </m:r>
                      </m:sub>
                    </m:sSub>
                  </m:oMath>
                </a14:m>
                <a:r>
                  <a:rPr lang="en-US" altLang="zh-CN" dirty="0">
                    <a:solidFill>
                      <a:sysClr val="windowText" lastClr="000000"/>
                    </a:solidFill>
                    <a:latin typeface="宋体" panose="02010600030101010101" pitchFamily="2" charset="-122"/>
                    <a:ea typeface="宋体" panose="02010600030101010101" pitchFamily="2" charset="-122"/>
                  </a:rPr>
                  <a:t>(P)</a:t>
                </a:r>
                <a:r>
                  <a:rPr lang="zh-CN" altLang="en-US" dirty="0">
                    <a:solidFill>
                      <a:sysClr val="windowText" lastClr="000000"/>
                    </a:solidFill>
                    <a:latin typeface="宋体" panose="02010600030101010101" pitchFamily="2" charset="-122"/>
                    <a:ea typeface="宋体" panose="02010600030101010101" pitchFamily="2" charset="-122"/>
                  </a:rPr>
                  <a:t>为严格正实</a:t>
                </a:r>
                <a:r>
                  <a:rPr lang="zh-CN" altLang="en-US" dirty="0" smtClean="0">
                    <a:solidFill>
                      <a:sysClr val="windowText" lastClr="000000"/>
                    </a:solidFill>
                    <a:latin typeface="宋体" panose="02010600030101010101" pitchFamily="2" charset="-122"/>
                    <a:ea typeface="宋体" panose="02010600030101010101" pitchFamily="2" charset="-122"/>
                  </a:rPr>
                  <a:t>函数。</a:t>
                </a:r>
                <a:endParaRPr lang="en-US" altLang="zh-CN" dirty="0">
                  <a:solidFill>
                    <a:sysClr val="windowText" lastClr="000000"/>
                  </a:solidFill>
                  <a:latin typeface="宋体" panose="02010600030101010101" pitchFamily="2" charset="-122"/>
                  <a:ea typeface="宋体" panose="02010600030101010101" pitchFamily="2" charset="-122"/>
                </a:endParaRPr>
              </a:p>
            </p:txBody>
          </p:sp>
        </mc:Choice>
        <mc:Fallback xmlns="">
          <p:sp>
            <p:nvSpPr>
              <p:cNvPr id="75" name="矩形 74"/>
              <p:cNvSpPr>
                <a:spLocks noRot="1" noChangeAspect="1" noMove="1" noResize="1" noEditPoints="1" noAdjustHandles="1" noChangeArrowheads="1" noChangeShapeType="1" noTextEdit="1"/>
              </p:cNvSpPr>
              <p:nvPr/>
            </p:nvSpPr>
            <p:spPr>
              <a:xfrm>
                <a:off x="282982" y="752583"/>
                <a:ext cx="7883863" cy="3831818"/>
              </a:xfrm>
              <a:prstGeom prst="rect">
                <a:avLst/>
              </a:prstGeom>
              <a:blipFill>
                <a:blip r:embed="rId5"/>
                <a:stretch>
                  <a:fillRect l="-618" r="-1623"/>
                </a:stretch>
              </a:blipFill>
            </p:spPr>
            <p:txBody>
              <a:bodyPr/>
              <a:lstStyle/>
              <a:p>
                <a:r>
                  <a:rPr lang="zh-CN" altLang="en-US">
                    <a:noFill/>
                  </a:rPr>
                  <a:t> </a:t>
                </a:r>
              </a:p>
            </p:txBody>
          </p:sp>
        </mc:Fallback>
      </mc:AlternateContent>
      <p:graphicFrame>
        <p:nvGraphicFramePr>
          <p:cNvPr id="2" name="对象 1">
            <a:extLst>
              <a:ext uri="{FF2B5EF4-FFF2-40B4-BE49-F238E27FC236}">
                <a16:creationId xmlns:a16="http://schemas.microsoft.com/office/drawing/2014/main" id="{EC5448EA-13A7-40EF-A2D3-B3EFECD4F187}"/>
              </a:ext>
            </a:extLst>
          </p:cNvPr>
          <p:cNvGraphicFramePr>
            <a:graphicFrameLocks noChangeAspect="1"/>
          </p:cNvGraphicFramePr>
          <p:nvPr>
            <p:extLst>
              <p:ext uri="{D42A27DB-BD31-4B8C-83A1-F6EECF244321}">
                <p14:modId xmlns:p14="http://schemas.microsoft.com/office/powerpoint/2010/main" val="431061427"/>
              </p:ext>
            </p:extLst>
          </p:nvPr>
        </p:nvGraphicFramePr>
        <p:xfrm>
          <a:off x="1201309" y="722547"/>
          <a:ext cx="4952090" cy="635301"/>
        </p:xfrm>
        <a:graphic>
          <a:graphicData uri="http://schemas.openxmlformats.org/presentationml/2006/ole">
            <mc:AlternateContent xmlns:mc="http://schemas.openxmlformats.org/markup-compatibility/2006">
              <mc:Choice xmlns:v="urn:schemas-microsoft-com:vml" Requires="v">
                <p:oleObj spid="_x0000_s79902" name="Equation" r:id="rId6" imgW="3860640" imgH="495000" progId="Equation.DSMT4">
                  <p:embed/>
                </p:oleObj>
              </mc:Choice>
              <mc:Fallback>
                <p:oleObj name="Equation" r:id="rId6" imgW="3860640" imgH="495000" progId="Equation.DSMT4">
                  <p:embed/>
                  <p:pic>
                    <p:nvPicPr>
                      <p:cNvPr id="0" name=""/>
                      <p:cNvPicPr/>
                      <p:nvPr/>
                    </p:nvPicPr>
                    <p:blipFill>
                      <a:blip r:embed="rId7"/>
                      <a:stretch>
                        <a:fillRect/>
                      </a:stretch>
                    </p:blipFill>
                    <p:spPr>
                      <a:xfrm>
                        <a:off x="1201309" y="722547"/>
                        <a:ext cx="4952090" cy="635301"/>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0AA783D0-02C7-4378-8F3D-8A59614F547D}"/>
              </a:ext>
            </a:extLst>
          </p:cNvPr>
          <p:cNvGraphicFramePr>
            <a:graphicFrameLocks noChangeAspect="1"/>
          </p:cNvGraphicFramePr>
          <p:nvPr>
            <p:extLst>
              <p:ext uri="{D42A27DB-BD31-4B8C-83A1-F6EECF244321}">
                <p14:modId xmlns:p14="http://schemas.microsoft.com/office/powerpoint/2010/main" val="3921741989"/>
              </p:ext>
            </p:extLst>
          </p:nvPr>
        </p:nvGraphicFramePr>
        <p:xfrm>
          <a:off x="899592" y="2048249"/>
          <a:ext cx="6355702" cy="1365299"/>
        </p:xfrm>
        <a:graphic>
          <a:graphicData uri="http://schemas.openxmlformats.org/presentationml/2006/ole">
            <mc:AlternateContent xmlns:mc="http://schemas.openxmlformats.org/markup-compatibility/2006">
              <mc:Choice xmlns:v="urn:schemas-microsoft-com:vml" Requires="v">
                <p:oleObj spid="_x0000_s79903" name="Equation" r:id="rId8" imgW="5143320" imgH="1104840" progId="Equation.DSMT4">
                  <p:embed/>
                </p:oleObj>
              </mc:Choice>
              <mc:Fallback>
                <p:oleObj name="Equation" r:id="rId8" imgW="5143320" imgH="1104840" progId="Equation.DSMT4">
                  <p:embed/>
                  <p:pic>
                    <p:nvPicPr>
                      <p:cNvPr id="0" name=""/>
                      <p:cNvPicPr/>
                      <p:nvPr/>
                    </p:nvPicPr>
                    <p:blipFill>
                      <a:blip r:embed="rId9"/>
                      <a:stretch>
                        <a:fillRect/>
                      </a:stretch>
                    </p:blipFill>
                    <p:spPr>
                      <a:xfrm>
                        <a:off x="899592" y="2048249"/>
                        <a:ext cx="6355702" cy="1365299"/>
                      </a:xfrm>
                      <a:prstGeom prst="rect">
                        <a:avLst/>
                      </a:prstGeom>
                    </p:spPr>
                  </p:pic>
                </p:oleObj>
              </mc:Fallback>
            </mc:AlternateContent>
          </a:graphicData>
        </a:graphic>
      </p:graphicFrame>
    </p:spTree>
    <p:extLst>
      <p:ext uri="{BB962C8B-B14F-4D97-AF65-F5344CB8AC3E}">
        <p14:creationId xmlns:p14="http://schemas.microsoft.com/office/powerpoint/2010/main" val="26735483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75" name="矩形 74"/>
          <p:cNvSpPr/>
          <p:nvPr/>
        </p:nvSpPr>
        <p:spPr>
          <a:xfrm>
            <a:off x="237332" y="2276225"/>
            <a:ext cx="7883863" cy="3416320"/>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则有</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7.91</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rgbClr val="0070C0"/>
                </a:solidFill>
                <a:latin typeface="宋体" panose="02010600030101010101" pitchFamily="2" charset="-122"/>
                <a:ea typeface="宋体" panose="02010600030101010101" pitchFamily="2" charset="-122"/>
              </a:rPr>
              <a:t>式</a:t>
            </a:r>
            <a:r>
              <a:rPr lang="en-US" altLang="zh-CN" dirty="0">
                <a:solidFill>
                  <a:srgbClr val="0070C0"/>
                </a:solidFill>
                <a:latin typeface="宋体" panose="02010600030101010101" pitchFamily="2" charset="-122"/>
                <a:ea typeface="宋体" panose="02010600030101010101" pitchFamily="2" charset="-122"/>
              </a:rPr>
              <a:t>(7.91)</a:t>
            </a:r>
            <a:r>
              <a:rPr lang="zh-CN" altLang="en-US" dirty="0">
                <a:solidFill>
                  <a:srgbClr val="0070C0"/>
                </a:solidFill>
                <a:latin typeface="宋体" panose="02010600030101010101" pitchFamily="2" charset="-122"/>
                <a:ea typeface="宋体" panose="02010600030101010101" pitchFamily="2" charset="-122"/>
              </a:rPr>
              <a:t>称为连续模型参考自适应控制系统设计时的基本误差方程</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p:txBody>
      </p:sp>
      <p:graphicFrame>
        <p:nvGraphicFramePr>
          <p:cNvPr id="2" name="对象 1">
            <a:extLst>
              <a:ext uri="{FF2B5EF4-FFF2-40B4-BE49-F238E27FC236}">
                <a16:creationId xmlns:a16="http://schemas.microsoft.com/office/drawing/2014/main" id="{389981CD-ADA6-4C39-B60C-DFABCCE197E1}"/>
              </a:ext>
            </a:extLst>
          </p:cNvPr>
          <p:cNvGraphicFramePr>
            <a:graphicFrameLocks noChangeAspect="1"/>
          </p:cNvGraphicFramePr>
          <p:nvPr>
            <p:extLst>
              <p:ext uri="{D42A27DB-BD31-4B8C-83A1-F6EECF244321}">
                <p14:modId xmlns:p14="http://schemas.microsoft.com/office/powerpoint/2010/main" val="2847145407"/>
              </p:ext>
            </p:extLst>
          </p:nvPr>
        </p:nvGraphicFramePr>
        <p:xfrm>
          <a:off x="755576" y="2715766"/>
          <a:ext cx="7514794" cy="797867"/>
        </p:xfrm>
        <a:graphic>
          <a:graphicData uri="http://schemas.openxmlformats.org/presentationml/2006/ole">
            <mc:AlternateContent xmlns:mc="http://schemas.openxmlformats.org/markup-compatibility/2006">
              <mc:Choice xmlns:v="urn:schemas-microsoft-com:vml" Requires="v">
                <p:oleObj spid="_x0000_s80910" name="Equation" r:id="rId5" imgW="5143320" imgH="545760" progId="Equation.DSMT4">
                  <p:embed/>
                </p:oleObj>
              </mc:Choice>
              <mc:Fallback>
                <p:oleObj name="Equation" r:id="rId5" imgW="5143320" imgH="545760" progId="Equation.DSMT4">
                  <p:embed/>
                  <p:pic>
                    <p:nvPicPr>
                      <p:cNvPr id="0" name=""/>
                      <p:cNvPicPr/>
                      <p:nvPr/>
                    </p:nvPicPr>
                    <p:blipFill>
                      <a:blip r:embed="rId6"/>
                      <a:stretch>
                        <a:fillRect/>
                      </a:stretch>
                    </p:blipFill>
                    <p:spPr>
                      <a:xfrm>
                        <a:off x="755576" y="2715766"/>
                        <a:ext cx="7514794" cy="797867"/>
                      </a:xfrm>
                      <a:prstGeom prst="rect">
                        <a:avLst/>
                      </a:prstGeom>
                    </p:spPr>
                  </p:pic>
                </p:oleObj>
              </mc:Fallback>
            </mc:AlternateContent>
          </a:graphicData>
        </a:graphic>
      </p:graphicFrame>
      <p:sp>
        <p:nvSpPr>
          <p:cNvPr id="3" name="矩形 2"/>
          <p:cNvSpPr/>
          <p:nvPr/>
        </p:nvSpPr>
        <p:spPr>
          <a:xfrm>
            <a:off x="611560" y="691417"/>
            <a:ext cx="7658810" cy="923330"/>
          </a:xfrm>
          <a:prstGeom prst="rect">
            <a:avLst/>
          </a:prstGeom>
        </p:spPr>
        <p:txBody>
          <a:bodyPr wrap="square">
            <a:spAutoFit/>
          </a:bodyPr>
          <a:lstStyle/>
          <a:p>
            <a:pPr>
              <a:lnSpc>
                <a:spcPct val="150000"/>
              </a:lnSpc>
            </a:pPr>
            <a:r>
              <a:rPr lang="zh-CN" altLang="en-US" dirty="0" smtClean="0">
                <a:solidFill>
                  <a:sysClr val="windowText" lastClr="000000"/>
                </a:solidFill>
                <a:latin typeface="宋体" panose="02010600030101010101" pitchFamily="2" charset="-122"/>
              </a:rPr>
              <a:t> 设</a:t>
            </a:r>
            <a:endParaRPr lang="en-US" altLang="zh-CN" dirty="0">
              <a:solidFill>
                <a:sysClr val="windowText" lastClr="000000"/>
              </a:solidFill>
              <a:latin typeface="宋体" panose="02010600030101010101" pitchFamily="2" charset="-122"/>
            </a:endParaRPr>
          </a:p>
          <a:p>
            <a:pPr algn="r">
              <a:lnSpc>
                <a:spcPct val="150000"/>
              </a:lnSpc>
            </a:pPr>
            <a:r>
              <a:rPr lang="zh-CN" altLang="en-US" dirty="0">
                <a:solidFill>
                  <a:sysClr val="windowText" lastClr="000000"/>
                </a:solidFill>
                <a:latin typeface="宋体" panose="02010600030101010101" pitchFamily="2" charset="-122"/>
              </a:rPr>
              <a:t>（</a:t>
            </a:r>
            <a:r>
              <a:rPr lang="en-US" altLang="zh-CN" dirty="0">
                <a:solidFill>
                  <a:sysClr val="windowText" lastClr="000000"/>
                </a:solidFill>
                <a:latin typeface="宋体" panose="02010600030101010101" pitchFamily="2" charset="-122"/>
              </a:rPr>
              <a:t>7.90</a:t>
            </a:r>
            <a:r>
              <a:rPr lang="zh-CN" altLang="en-US" dirty="0">
                <a:solidFill>
                  <a:sysClr val="windowText" lastClr="000000"/>
                </a:solidFill>
                <a:latin typeface="宋体" panose="02010600030101010101" pitchFamily="2" charset="-122"/>
              </a:rPr>
              <a:t>）</a:t>
            </a:r>
            <a:endParaRPr lang="en-US" altLang="zh-CN" dirty="0">
              <a:solidFill>
                <a:sysClr val="windowText" lastClr="000000"/>
              </a:solidFill>
              <a:latin typeface="宋体" panose="02010600030101010101" pitchFamily="2" charset="-122"/>
            </a:endParaRPr>
          </a:p>
        </p:txBody>
      </p:sp>
      <p:graphicFrame>
        <p:nvGraphicFramePr>
          <p:cNvPr id="9" name="对象 8">
            <a:extLst>
              <a:ext uri="{FF2B5EF4-FFF2-40B4-BE49-F238E27FC236}">
                <a16:creationId xmlns:a16="http://schemas.microsoft.com/office/drawing/2014/main" id="{CA418B50-9C3A-4813-A16B-3F87E09E80EC}"/>
              </a:ext>
            </a:extLst>
          </p:cNvPr>
          <p:cNvGraphicFramePr>
            <a:graphicFrameLocks noChangeAspect="1"/>
          </p:cNvGraphicFramePr>
          <p:nvPr>
            <p:extLst>
              <p:ext uri="{D42A27DB-BD31-4B8C-83A1-F6EECF244321}">
                <p14:modId xmlns:p14="http://schemas.microsoft.com/office/powerpoint/2010/main" val="2842094194"/>
              </p:ext>
            </p:extLst>
          </p:nvPr>
        </p:nvGraphicFramePr>
        <p:xfrm>
          <a:off x="3347864" y="1031599"/>
          <a:ext cx="1965075" cy="728433"/>
        </p:xfrm>
        <a:graphic>
          <a:graphicData uri="http://schemas.openxmlformats.org/presentationml/2006/ole">
            <mc:AlternateContent xmlns:mc="http://schemas.openxmlformats.org/markup-compatibility/2006">
              <mc:Choice xmlns:v="urn:schemas-microsoft-com:vml" Requires="v">
                <p:oleObj spid="_x0000_s80911" name="Equation" r:id="rId7" imgW="1473120" imgH="545760" progId="Equation.DSMT4">
                  <p:embed/>
                </p:oleObj>
              </mc:Choice>
              <mc:Fallback>
                <p:oleObj name="Equation" r:id="rId7" imgW="1473120" imgH="545760" progId="Equation.DSMT4">
                  <p:embed/>
                  <p:pic>
                    <p:nvPicPr>
                      <p:cNvPr id="6" name="对象 5">
                        <a:extLst>
                          <a:ext uri="{FF2B5EF4-FFF2-40B4-BE49-F238E27FC236}">
                            <a16:creationId xmlns:a16="http://schemas.microsoft.com/office/drawing/2014/main" id="{CA418B50-9C3A-4813-A16B-3F87E09E80EC}"/>
                          </a:ext>
                        </a:extLst>
                      </p:cNvPr>
                      <p:cNvPicPr/>
                      <p:nvPr/>
                    </p:nvPicPr>
                    <p:blipFill>
                      <a:blip r:embed="rId8"/>
                      <a:stretch>
                        <a:fillRect/>
                      </a:stretch>
                    </p:blipFill>
                    <p:spPr>
                      <a:xfrm>
                        <a:off x="3347864" y="1031599"/>
                        <a:ext cx="1965075" cy="728433"/>
                      </a:xfrm>
                      <a:prstGeom prst="rect">
                        <a:avLst/>
                      </a:prstGeom>
                    </p:spPr>
                  </p:pic>
                </p:oleObj>
              </mc:Fallback>
            </mc:AlternateContent>
          </a:graphicData>
        </a:graphic>
      </p:graphicFrame>
    </p:spTree>
    <p:extLst>
      <p:ext uri="{BB962C8B-B14F-4D97-AF65-F5344CB8AC3E}">
        <p14:creationId xmlns:p14="http://schemas.microsoft.com/office/powerpoint/2010/main" val="20588213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自适应控制概念</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9" name="矩形 8">
            <a:extLst>
              <a:ext uri="{FF2B5EF4-FFF2-40B4-BE49-F238E27FC236}">
                <a16:creationId xmlns:a16="http://schemas.microsoft.com/office/drawing/2014/main" id="{491B1815-11D4-4A11-A7CE-341A48CA61D1}"/>
              </a:ext>
            </a:extLst>
          </p:cNvPr>
          <p:cNvSpPr/>
          <p:nvPr/>
        </p:nvSpPr>
        <p:spPr>
          <a:xfrm>
            <a:off x="282982" y="917280"/>
            <a:ext cx="7883863" cy="4247317"/>
          </a:xfrm>
          <a:prstGeom prst="rect">
            <a:avLst/>
          </a:prstGeom>
          <a:noFill/>
        </p:spPr>
        <p:txBody>
          <a:bodyPr wrap="square">
            <a:spAutoFit/>
          </a:bodyPr>
          <a:lstStyle/>
          <a:p>
            <a:pPr>
              <a:lnSpc>
                <a:spcPct val="150000"/>
              </a:lnSpc>
            </a:pPr>
            <a:r>
              <a:rPr lang="zh-CN" altLang="en-US" sz="2000" b="1" dirty="0" smtClean="0">
                <a:solidFill>
                  <a:sysClr val="windowText" lastClr="000000"/>
                </a:solidFill>
                <a:latin typeface="宋体" panose="02010600030101010101" pitchFamily="2" charset="-122"/>
                <a:ea typeface="宋体" panose="02010600030101010101" pitchFamily="2" charset="-122"/>
              </a:rPr>
              <a:t>两</a:t>
            </a:r>
            <a:r>
              <a:rPr lang="zh-CN" altLang="en-US" sz="2000" b="1" dirty="0">
                <a:solidFill>
                  <a:sysClr val="windowText" lastClr="000000"/>
                </a:solidFill>
                <a:latin typeface="宋体" panose="02010600030101010101" pitchFamily="2" charset="-122"/>
                <a:ea typeface="宋体" panose="02010600030101010101" pitchFamily="2" charset="-122"/>
              </a:rPr>
              <a:t>类</a:t>
            </a:r>
            <a:r>
              <a:rPr lang="zh-CN" altLang="en-US" sz="2000" b="1" dirty="0" smtClean="0">
                <a:solidFill>
                  <a:sysClr val="windowText" lastClr="000000"/>
                </a:solidFill>
                <a:latin typeface="宋体" panose="02010600030101010101" pitchFamily="2" charset="-122"/>
                <a:ea typeface="宋体" panose="02010600030101010101" pitchFamily="2" charset="-122"/>
              </a:rPr>
              <a:t>自适应控制系统</a:t>
            </a:r>
            <a:endParaRPr lang="en-US" altLang="zh-CN" sz="2000" b="1" dirty="0" smtClean="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sz="2000" dirty="0" smtClean="0">
                <a:solidFill>
                  <a:srgbClr val="FF0000"/>
                </a:solidFill>
                <a:latin typeface="宋体" panose="02010600030101010101" pitchFamily="2" charset="-122"/>
                <a:ea typeface="宋体" panose="02010600030101010101" pitchFamily="2" charset="-122"/>
              </a:rPr>
              <a:t>共同特点</a:t>
            </a:r>
            <a:r>
              <a:rPr lang="zh-CN" altLang="en-US" sz="2000" dirty="0" smtClean="0">
                <a:solidFill>
                  <a:sysClr val="windowText" lastClr="000000"/>
                </a:solidFill>
                <a:latin typeface="宋体" panose="02010600030101010101" pitchFamily="2" charset="-122"/>
                <a:ea typeface="宋体" panose="02010600030101010101" pitchFamily="2" charset="-122"/>
              </a:rPr>
              <a:t>：</a:t>
            </a:r>
            <a:endParaRPr lang="en-US" altLang="zh-CN" sz="2000" dirty="0" smtClean="0">
              <a:solidFill>
                <a:sysClr val="windowText" lastClr="000000"/>
              </a:solidFill>
              <a:latin typeface="宋体" panose="02010600030101010101" pitchFamily="2" charset="-122"/>
              <a:ea typeface="宋体" panose="02010600030101010101" pitchFamily="2" charset="-122"/>
            </a:endParaRPr>
          </a:p>
          <a:p>
            <a:pPr marL="342900" indent="-342900">
              <a:lnSpc>
                <a:spcPct val="150000"/>
              </a:lnSpc>
              <a:buFont typeface="Wingdings" panose="05000000000000000000" pitchFamily="2" charset="2"/>
              <a:buChar char="Ø"/>
            </a:pPr>
            <a:r>
              <a:rPr lang="zh-CN" altLang="en-US" sz="2000" dirty="0" smtClean="0">
                <a:solidFill>
                  <a:sysClr val="windowText" lastClr="000000"/>
                </a:solidFill>
                <a:latin typeface="宋体" panose="02010600030101010101" pitchFamily="2" charset="-122"/>
                <a:ea typeface="宋体" panose="02010600030101010101" pitchFamily="2" charset="-122"/>
              </a:rPr>
              <a:t>控制器</a:t>
            </a:r>
            <a:r>
              <a:rPr lang="zh-CN" altLang="en-US" sz="2000" dirty="0">
                <a:solidFill>
                  <a:sysClr val="windowText" lastClr="000000"/>
                </a:solidFill>
                <a:latin typeface="宋体" panose="02010600030101010101" pitchFamily="2" charset="-122"/>
                <a:ea typeface="宋体" panose="02010600030101010101" pitchFamily="2" charset="-122"/>
              </a:rPr>
              <a:t>的参数能随被控系统特性的变化和环境的改变而不断地进行</a:t>
            </a:r>
            <a:r>
              <a:rPr lang="zh-CN" altLang="en-US" sz="2000" dirty="0" smtClean="0">
                <a:solidFill>
                  <a:sysClr val="windowText" lastClr="000000"/>
                </a:solidFill>
                <a:latin typeface="宋体" panose="02010600030101010101" pitchFamily="2" charset="-122"/>
                <a:ea typeface="宋体" panose="02010600030101010101" pitchFamily="2" charset="-122"/>
              </a:rPr>
              <a:t>调节，系统有一定的自适应能力</a:t>
            </a:r>
            <a:endParaRPr lang="en-US" altLang="zh-CN" sz="2000" dirty="0" smtClean="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sz="2000" dirty="0" smtClean="0">
                <a:solidFill>
                  <a:sysClr val="windowText" lastClr="000000"/>
                </a:solidFill>
                <a:latin typeface="宋体" panose="02010600030101010101" pitchFamily="2" charset="-122"/>
                <a:ea typeface="宋体" panose="02010600030101010101" pitchFamily="2" charset="-122"/>
              </a:rPr>
              <a:t>控制器</a:t>
            </a:r>
            <a:r>
              <a:rPr lang="zh-CN" altLang="en-US" sz="2000" dirty="0">
                <a:solidFill>
                  <a:srgbClr val="0070C0"/>
                </a:solidFill>
                <a:latin typeface="宋体" panose="02010600030101010101" pitchFamily="2" charset="-122"/>
                <a:ea typeface="宋体" panose="02010600030101010101" pitchFamily="2" charset="-122"/>
              </a:rPr>
              <a:t>参数的调节</a:t>
            </a:r>
            <a:r>
              <a:rPr lang="zh-CN" altLang="en-US" sz="2000" dirty="0" smtClean="0">
                <a:solidFill>
                  <a:srgbClr val="0070C0"/>
                </a:solidFill>
                <a:latin typeface="宋体" panose="02010600030101010101" pitchFamily="2" charset="-122"/>
                <a:ea typeface="宋体" panose="02010600030101010101" pitchFamily="2" charset="-122"/>
              </a:rPr>
              <a:t>方法</a:t>
            </a:r>
            <a:r>
              <a:rPr lang="zh-CN" altLang="en-US" sz="2000" dirty="0" smtClean="0">
                <a:solidFill>
                  <a:sysClr val="windowText" lastClr="000000"/>
                </a:solidFill>
                <a:latin typeface="宋体" panose="02010600030101010101" pitchFamily="2" charset="-122"/>
                <a:ea typeface="宋体" panose="02010600030101010101" pitchFamily="2" charset="-122"/>
              </a:rPr>
              <a:t>不相同：</a:t>
            </a:r>
            <a:endParaRPr lang="en-US" altLang="zh-CN" sz="2000" dirty="0" smtClean="0">
              <a:solidFill>
                <a:sysClr val="windowText" lastClr="000000"/>
              </a:solidFill>
              <a:latin typeface="宋体" panose="02010600030101010101" pitchFamily="2" charset="-122"/>
              <a:ea typeface="宋体" panose="02010600030101010101" pitchFamily="2" charset="-122"/>
            </a:endParaRPr>
          </a:p>
          <a:p>
            <a:pPr marL="342900" indent="-342900">
              <a:lnSpc>
                <a:spcPct val="150000"/>
              </a:lnSpc>
              <a:buFont typeface="Arial" panose="020B0604020202020204" pitchFamily="34" charset="0"/>
              <a:buChar char="•"/>
            </a:pPr>
            <a:r>
              <a:rPr lang="zh-CN" altLang="en-US" sz="2000" dirty="0" smtClean="0">
                <a:solidFill>
                  <a:sysClr val="windowText" lastClr="000000"/>
                </a:solidFill>
                <a:latin typeface="宋体" panose="02010600030101010101" pitchFamily="2" charset="-122"/>
                <a:ea typeface="宋体" panose="02010600030101010101" pitchFamily="2" charset="-122"/>
              </a:rPr>
              <a:t>参考</a:t>
            </a:r>
            <a:r>
              <a:rPr lang="zh-CN" altLang="en-US" sz="2000" dirty="0">
                <a:solidFill>
                  <a:sysClr val="windowText" lastClr="000000"/>
                </a:solidFill>
                <a:latin typeface="宋体" panose="02010600030101010101" pitchFamily="2" charset="-122"/>
                <a:ea typeface="宋体" panose="02010600030101010101" pitchFamily="2" charset="-122"/>
              </a:rPr>
              <a:t>模型</a:t>
            </a:r>
            <a:r>
              <a:rPr lang="zh-CN" altLang="en-US" sz="2000" dirty="0" smtClean="0">
                <a:solidFill>
                  <a:sysClr val="windowText" lastClr="000000"/>
                </a:solidFill>
                <a:latin typeface="宋体" panose="02010600030101010101" pitchFamily="2" charset="-122"/>
                <a:ea typeface="宋体" panose="02010600030101010101" pitchFamily="2" charset="-122"/>
              </a:rPr>
              <a:t>自适应控制系统：基于</a:t>
            </a:r>
            <a:r>
              <a:rPr lang="zh-CN" altLang="en-US" sz="2000" dirty="0">
                <a:solidFill>
                  <a:sysClr val="windowText" lastClr="000000"/>
                </a:solidFill>
                <a:latin typeface="宋体" panose="02010600030101010101" pitchFamily="2" charset="-122"/>
                <a:ea typeface="宋体" panose="02010600030101010101" pitchFamily="2" charset="-122"/>
              </a:rPr>
              <a:t>参考模型与被控系统的输出之间的误差进行调整的</a:t>
            </a:r>
            <a:r>
              <a:rPr lang="zh-CN" altLang="en-US" sz="2000" dirty="0" smtClean="0">
                <a:solidFill>
                  <a:sysClr val="windowText" lastClr="000000"/>
                </a:solidFill>
                <a:latin typeface="宋体" panose="02010600030101010101" pitchFamily="2" charset="-122"/>
                <a:ea typeface="宋体" panose="02010600030101010101" pitchFamily="2" charset="-122"/>
              </a:rPr>
              <a:t>。</a:t>
            </a:r>
            <a:endParaRPr lang="en-US" altLang="zh-CN" sz="2000" dirty="0" smtClean="0">
              <a:solidFill>
                <a:sysClr val="windowText" lastClr="000000"/>
              </a:solidFill>
              <a:latin typeface="宋体" panose="02010600030101010101" pitchFamily="2" charset="-122"/>
              <a:ea typeface="宋体" panose="02010600030101010101" pitchFamily="2" charset="-122"/>
            </a:endParaRPr>
          </a:p>
          <a:p>
            <a:pPr marL="342900" indent="-342900">
              <a:lnSpc>
                <a:spcPct val="150000"/>
              </a:lnSpc>
              <a:buFont typeface="Arial" panose="020B0604020202020204" pitchFamily="34" charset="0"/>
              <a:buChar char="•"/>
            </a:pPr>
            <a:r>
              <a:rPr lang="zh-CN" altLang="en-US" sz="2000" dirty="0">
                <a:solidFill>
                  <a:sysClr val="windowText" lastClr="000000"/>
                </a:solidFill>
                <a:latin typeface="宋体" panose="02010600030101010101" pitchFamily="2" charset="-122"/>
                <a:ea typeface="宋体" panose="02010600030101010101" pitchFamily="2" charset="-122"/>
              </a:rPr>
              <a:t>自适应</a:t>
            </a:r>
            <a:r>
              <a:rPr lang="zh-CN" altLang="en-US" sz="2000" dirty="0" smtClean="0">
                <a:solidFill>
                  <a:sysClr val="windowText" lastClr="000000"/>
                </a:solidFill>
                <a:latin typeface="宋体" panose="02010600030101010101" pitchFamily="2" charset="-122"/>
                <a:ea typeface="宋体" panose="02010600030101010101" pitchFamily="2" charset="-122"/>
              </a:rPr>
              <a:t>调节器系统：基于被控对象的参数识别进行调整。</a:t>
            </a:r>
            <a:endParaRPr lang="en-US" altLang="zh-CN" sz="2000"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spTree>
    <p:extLst>
      <p:ext uri="{BB962C8B-B14F-4D97-AF65-F5344CB8AC3E}">
        <p14:creationId xmlns:p14="http://schemas.microsoft.com/office/powerpoint/2010/main" val="41031291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500"/>
                                        <p:tgtEl>
                                          <p:spTgt spid="9">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5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fade">
                                      <p:cBhvr>
                                        <p:cTn id="30" dur="500"/>
                                        <p:tgtEl>
                                          <p:spTgt spid="9">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animEffect transition="in" filter="fade">
                                      <p:cBhvr>
                                        <p:cTn id="33" dur="500"/>
                                        <p:tgtEl>
                                          <p:spTgt spid="9">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Effect transition="in" filter="fade">
                                      <p:cBhvr>
                                        <p:cTn id="36"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graphicFrame>
        <p:nvGraphicFramePr>
          <p:cNvPr id="2" name="对象 1">
            <a:extLst>
              <a:ext uri="{FF2B5EF4-FFF2-40B4-BE49-F238E27FC236}">
                <a16:creationId xmlns:a16="http://schemas.microsoft.com/office/drawing/2014/main" id="{252B8D9F-F73C-47C3-A854-93042DD4CB66}"/>
              </a:ext>
            </a:extLst>
          </p:cNvPr>
          <p:cNvGraphicFramePr>
            <a:graphicFrameLocks noChangeAspect="1"/>
          </p:cNvGraphicFramePr>
          <p:nvPr>
            <p:extLst>
              <p:ext uri="{D42A27DB-BD31-4B8C-83A1-F6EECF244321}">
                <p14:modId xmlns:p14="http://schemas.microsoft.com/office/powerpoint/2010/main" val="4060701196"/>
              </p:ext>
            </p:extLst>
          </p:nvPr>
        </p:nvGraphicFramePr>
        <p:xfrm>
          <a:off x="2627785" y="1174708"/>
          <a:ext cx="3024336" cy="3113780"/>
        </p:xfrm>
        <a:graphic>
          <a:graphicData uri="http://schemas.openxmlformats.org/presentationml/2006/ole">
            <mc:AlternateContent xmlns:mc="http://schemas.openxmlformats.org/markup-compatibility/2006">
              <mc:Choice xmlns:v="urn:schemas-microsoft-com:vml" Requires="v">
                <p:oleObj spid="_x0000_s81940" name="Equation" r:id="rId5" imgW="2577072" imgH="2653295" progId="Equation.DSMT4">
                  <p:embed/>
                </p:oleObj>
              </mc:Choice>
              <mc:Fallback>
                <p:oleObj name="Equation" r:id="rId5" imgW="2577072" imgH="2653295" progId="Equation.DSMT4">
                  <p:embed/>
                  <p:pic>
                    <p:nvPicPr>
                      <p:cNvPr id="0" name=""/>
                      <p:cNvPicPr/>
                      <p:nvPr/>
                    </p:nvPicPr>
                    <p:blipFill>
                      <a:blip r:embed="rId6"/>
                      <a:stretch>
                        <a:fillRect/>
                      </a:stretch>
                    </p:blipFill>
                    <p:spPr>
                      <a:xfrm>
                        <a:off x="2627785" y="1174708"/>
                        <a:ext cx="3024336" cy="3113780"/>
                      </a:xfrm>
                      <a:prstGeom prst="rect">
                        <a:avLst/>
                      </a:prstGeom>
                    </p:spPr>
                  </p:pic>
                </p:oleObj>
              </mc:Fallback>
            </mc:AlternateContent>
          </a:graphicData>
        </a:graphic>
      </p:graphicFrame>
      <p:grpSp>
        <p:nvGrpSpPr>
          <p:cNvPr id="4" name="组合 3">
            <a:extLst>
              <a:ext uri="{FF2B5EF4-FFF2-40B4-BE49-F238E27FC236}">
                <a16:creationId xmlns:a16="http://schemas.microsoft.com/office/drawing/2014/main" id="{E7534465-30C7-4C56-9CCC-3B5BE657FB2C}"/>
              </a:ext>
            </a:extLst>
          </p:cNvPr>
          <p:cNvGrpSpPr/>
          <p:nvPr/>
        </p:nvGrpSpPr>
        <p:grpSpPr>
          <a:xfrm>
            <a:off x="282982" y="752583"/>
            <a:ext cx="7883863" cy="4182363"/>
            <a:chOff x="282982" y="752583"/>
            <a:chExt cx="7883863" cy="4182363"/>
          </a:xfrm>
        </p:grpSpPr>
        <p:sp>
          <p:nvSpPr>
            <p:cNvPr id="75" name="矩形 74"/>
            <p:cNvSpPr/>
            <p:nvPr/>
          </p:nvSpPr>
          <p:spPr>
            <a:xfrm>
              <a:off x="282982" y="752583"/>
              <a:ext cx="7883863" cy="4182363"/>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取状态滤波器的输出信号 </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(7.92)</a:t>
              </a: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式中，</a:t>
              </a:r>
              <a:r>
                <a:rPr lang="el-GR" altLang="zh-CN" dirty="0">
                  <a:solidFill>
                    <a:sysClr val="windowText" lastClr="000000"/>
                  </a:solidFill>
                  <a:latin typeface="宋体" panose="02010600030101010101" pitchFamily="2" charset="-122"/>
                  <a:ea typeface="宋体" panose="02010600030101010101" pitchFamily="2" charset="-122"/>
                </a:rPr>
                <a:t>ρ</a:t>
              </a:r>
              <a:r>
                <a:rPr lang="en-US" altLang="zh-CN" dirty="0">
                  <a:solidFill>
                    <a:sysClr val="windowText" lastClr="000000"/>
                  </a:solidFill>
                  <a:latin typeface="宋体" panose="02010600030101010101" pitchFamily="2" charset="-122"/>
                  <a:ea typeface="宋体" panose="02010600030101010101" pitchFamily="2" charset="-122"/>
                </a:rPr>
                <a:t>=n-m-1,</a:t>
              </a:r>
              <a:r>
                <a:rPr lang="zh-CN" altLang="en-US" dirty="0">
                  <a:solidFill>
                    <a:sysClr val="windowText" lastClr="000000"/>
                  </a:solidFill>
                  <a:latin typeface="宋体" panose="02010600030101010101" pitchFamily="2" charset="-122"/>
                  <a:ea typeface="宋体" panose="02010600030101010101" pitchFamily="2" charset="-122"/>
                </a:rPr>
                <a:t>系统状态滤波器向量</a:t>
              </a:r>
              <a:r>
                <a:rPr lang="el-GR" altLang="zh-CN" dirty="0">
                  <a:solidFill>
                    <a:sysClr val="windowText" lastClr="000000"/>
                  </a:solidFill>
                  <a:latin typeface="宋体" panose="02010600030101010101" pitchFamily="2" charset="-122"/>
                  <a:ea typeface="宋体" panose="02010600030101010101" pitchFamily="2" charset="-122"/>
                </a:rPr>
                <a:t>ξ</a:t>
              </a: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t</a:t>
              </a:r>
              <a:r>
                <a:rPr lang="zh-CN" altLang="en-US" dirty="0">
                  <a:solidFill>
                    <a:sysClr val="windowText" lastClr="000000"/>
                  </a:solidFill>
                  <a:latin typeface="宋体" panose="02010600030101010101" pitchFamily="2" charset="-122"/>
                  <a:ea typeface="宋体" panose="02010600030101010101" pitchFamily="2" charset="-122"/>
                </a:rPr>
                <a:t>）为</a:t>
              </a:r>
              <a:r>
                <a:rPr lang="en-US" altLang="zh-CN" dirty="0">
                  <a:solidFill>
                    <a:sysClr val="windowText" lastClr="000000"/>
                  </a:solidFill>
                  <a:latin typeface="宋体" panose="02010600030101010101" pitchFamily="2" charset="-122"/>
                  <a:ea typeface="宋体" panose="02010600030101010101" pitchFamily="2" charset="-122"/>
                </a:rPr>
                <a:t>n+m+1</a:t>
              </a:r>
              <a:r>
                <a:rPr lang="zh-CN" altLang="en-US" dirty="0">
                  <a:solidFill>
                    <a:sysClr val="windowText" lastClr="000000"/>
                  </a:solidFill>
                  <a:latin typeface="宋体" panose="02010600030101010101" pitchFamily="2" charset="-122"/>
                  <a:ea typeface="宋体" panose="02010600030101010101" pitchFamily="2" charset="-122"/>
                </a:rPr>
                <a:t>阶</a:t>
              </a:r>
              <a:endParaRPr lang="en-US" altLang="zh-CN" dirty="0">
                <a:solidFill>
                  <a:sysClr val="windowText" lastClr="000000"/>
                </a:solidFill>
                <a:latin typeface="宋体" panose="02010600030101010101" pitchFamily="2" charset="-122"/>
                <a:ea typeface="宋体" panose="02010600030101010101" pitchFamily="2" charset="-122"/>
              </a:endParaRPr>
            </a:p>
          </p:txBody>
        </p:sp>
        <p:graphicFrame>
          <p:nvGraphicFramePr>
            <p:cNvPr id="3" name="对象 2">
              <a:extLst>
                <a:ext uri="{FF2B5EF4-FFF2-40B4-BE49-F238E27FC236}">
                  <a16:creationId xmlns:a16="http://schemas.microsoft.com/office/drawing/2014/main" id="{AB9F74CC-6B66-44A7-9B56-9DFE8BA08578}"/>
                </a:ext>
              </a:extLst>
            </p:cNvPr>
            <p:cNvGraphicFramePr>
              <a:graphicFrameLocks noChangeAspect="1"/>
            </p:cNvGraphicFramePr>
            <p:nvPr>
              <p:extLst>
                <p:ext uri="{D42A27DB-BD31-4B8C-83A1-F6EECF244321}">
                  <p14:modId xmlns:p14="http://schemas.microsoft.com/office/powerpoint/2010/main" val="3393486072"/>
                </p:ext>
              </p:extLst>
            </p:nvPr>
          </p:nvGraphicFramePr>
          <p:xfrm>
            <a:off x="3364275" y="870354"/>
            <a:ext cx="544513" cy="357187"/>
          </p:xfrm>
          <a:graphic>
            <a:graphicData uri="http://schemas.openxmlformats.org/presentationml/2006/ole">
              <mc:AlternateContent xmlns:mc="http://schemas.openxmlformats.org/markup-compatibility/2006">
                <mc:Choice xmlns:v="urn:schemas-microsoft-com:vml" Requires="v">
                  <p:oleObj spid="_x0000_s81941" name="Equation" r:id="rId7" imgW="544361" imgH="356773" progId="Equation.DSMT4">
                    <p:embed/>
                  </p:oleObj>
                </mc:Choice>
                <mc:Fallback>
                  <p:oleObj name="Equation" r:id="rId7" imgW="544361" imgH="356773" progId="Equation.DSMT4">
                    <p:embed/>
                    <p:pic>
                      <p:nvPicPr>
                        <p:cNvPr id="0" name=""/>
                        <p:cNvPicPr/>
                        <p:nvPr/>
                      </p:nvPicPr>
                      <p:blipFill>
                        <a:blip r:embed="rId8"/>
                        <a:stretch>
                          <a:fillRect/>
                        </a:stretch>
                      </p:blipFill>
                      <p:spPr>
                        <a:xfrm>
                          <a:off x="3364275" y="870354"/>
                          <a:ext cx="544513" cy="357187"/>
                        </a:xfrm>
                        <a:prstGeom prst="rect">
                          <a:avLst/>
                        </a:prstGeom>
                      </p:spPr>
                    </p:pic>
                  </p:oleObj>
                </mc:Fallback>
              </mc:AlternateContent>
            </a:graphicData>
          </a:graphic>
        </p:graphicFrame>
      </p:grpSp>
    </p:spTree>
    <p:extLst>
      <p:ext uri="{BB962C8B-B14F-4D97-AF65-F5344CB8AC3E}">
        <p14:creationId xmlns:p14="http://schemas.microsoft.com/office/powerpoint/2010/main" val="32806277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mc:AlternateContent xmlns:mc="http://schemas.openxmlformats.org/markup-compatibility/2006" xmlns:a14="http://schemas.microsoft.com/office/drawing/2010/main">
        <mc:Choice Requires="a14">
          <p:sp>
            <p:nvSpPr>
              <p:cNvPr id="75" name="矩形 74"/>
              <p:cNvSpPr/>
              <p:nvPr/>
            </p:nvSpPr>
            <p:spPr>
              <a:xfrm>
                <a:off x="282982" y="752583"/>
                <a:ext cx="7883863" cy="3000821"/>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设</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7.93</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式中，</a:t>
                </a:r>
                <a14:m>
                  <m:oMath xmlns:m="http://schemas.openxmlformats.org/officeDocument/2006/math">
                    <m:sSub>
                      <m:sSubPr>
                        <m:ctrlPr>
                          <a:rPr lang="en-US" altLang="zh-CN" i="1" dirty="0" smtClean="0">
                            <a:solidFill>
                              <a:sysClr val="windowText" lastClr="000000"/>
                            </a:solidFill>
                            <a:latin typeface="Cambria Math" panose="02040503050406030204" pitchFamily="18" charset="0"/>
                            <a:ea typeface="宋体" panose="02010600030101010101" pitchFamily="2" charset="-122"/>
                          </a:rPr>
                        </m:ctrlPr>
                      </m:sSubPr>
                      <m:e>
                        <m:r>
                          <a:rPr lang="en-US" altLang="zh-CN" b="0" i="1" dirty="0" smtClean="0">
                            <a:solidFill>
                              <a:sysClr val="windowText" lastClr="000000"/>
                            </a:solidFill>
                            <a:latin typeface="Cambria Math" panose="02040503050406030204" pitchFamily="18" charset="0"/>
                            <a:ea typeface="宋体" panose="02010600030101010101" pitchFamily="2" charset="-122"/>
                          </a:rPr>
                          <m:t>𝑆</m:t>
                        </m:r>
                      </m:e>
                      <m:sub>
                        <m:r>
                          <a:rPr lang="en-US" altLang="zh-CN" b="0" i="1" dirty="0" smtClean="0">
                            <a:solidFill>
                              <a:sysClr val="windowText" lastClr="000000"/>
                            </a:solidFill>
                            <a:latin typeface="Cambria Math" panose="02040503050406030204" pitchFamily="18" charset="0"/>
                            <a:ea typeface="宋体" panose="02010600030101010101" pitchFamily="2" charset="-122"/>
                          </a:rPr>
                          <m:t>1</m:t>
                        </m:r>
                      </m:sub>
                    </m:sSub>
                  </m:oMath>
                </a14:m>
                <a:r>
                  <a:rPr lang="en-US" altLang="zh-CN" dirty="0">
                    <a:solidFill>
                      <a:sysClr val="windowText" lastClr="000000"/>
                    </a:solidFill>
                    <a:latin typeface="宋体" panose="02010600030101010101" pitchFamily="2" charset="-122"/>
                    <a:ea typeface="宋体" panose="02010600030101010101" pitchFamily="2" charset="-122"/>
                  </a:rPr>
                  <a:t>(p)</a:t>
                </a:r>
                <a:r>
                  <a:rPr lang="zh-CN" altLang="en-US" dirty="0">
                    <a:solidFill>
                      <a:sysClr val="windowText" lastClr="000000"/>
                    </a:solidFill>
                    <a:latin typeface="宋体" panose="02010600030101010101" pitchFamily="2" charset="-122"/>
                    <a:ea typeface="宋体" panose="02010600030101010101" pitchFamily="2" charset="-122"/>
                  </a:rPr>
                  <a:t>为</a:t>
                </a:r>
                <a:r>
                  <a:rPr lang="en-US" altLang="zh-CN" dirty="0">
                    <a:solidFill>
                      <a:sysClr val="windowText" lastClr="000000"/>
                    </a:solidFill>
                    <a:latin typeface="宋体" panose="02010600030101010101" pitchFamily="2" charset="-122"/>
                    <a:ea typeface="宋体" panose="02010600030101010101" pitchFamily="2" charset="-122"/>
                  </a:rPr>
                  <a:t>m-1</a:t>
                </a:r>
                <a:r>
                  <a:rPr lang="zh-CN" altLang="en-US" dirty="0">
                    <a:solidFill>
                      <a:sysClr val="windowText" lastClr="000000"/>
                    </a:solidFill>
                    <a:latin typeface="宋体" panose="02010600030101010101" pitchFamily="2" charset="-122"/>
                    <a:ea typeface="宋体" panose="02010600030101010101" pitchFamily="2" charset="-122"/>
                  </a:rPr>
                  <a:t>阶多项式，它包含</a:t>
                </a:r>
                <a:r>
                  <a:rPr lang="en-US" altLang="zh-CN" dirty="0">
                    <a:solidFill>
                      <a:sysClr val="windowText" lastClr="000000"/>
                    </a:solidFill>
                    <a:latin typeface="宋体" panose="02010600030101010101" pitchFamily="2" charset="-122"/>
                    <a:ea typeface="宋体" panose="02010600030101010101" pitchFamily="2" charset="-122"/>
                  </a:rPr>
                  <a:t>m</a:t>
                </a:r>
                <a:r>
                  <a:rPr lang="zh-CN" altLang="en-US" dirty="0">
                    <a:solidFill>
                      <a:sysClr val="windowText" lastClr="000000"/>
                    </a:solidFill>
                    <a:latin typeface="宋体" panose="02010600030101010101" pitchFamily="2" charset="-122"/>
                    <a:ea typeface="宋体" panose="02010600030101010101" pitchFamily="2" charset="-122"/>
                  </a:rPr>
                  <a:t>个未知参数；</a:t>
                </a:r>
                <a:r>
                  <a:rPr lang="en-US" altLang="zh-CN" dirty="0">
                    <a:solidFill>
                      <a:sysClr val="windowText" lastClr="000000"/>
                    </a:solidFill>
                  </a:rPr>
                  <a:t> </a:t>
                </a:r>
                <a14:m>
                  <m:oMath xmlns:m="http://schemas.openxmlformats.org/officeDocument/2006/math">
                    <m:sSub>
                      <m:sSubPr>
                        <m:ctrlPr>
                          <a:rPr lang="en-US" altLang="zh-CN" i="1" dirty="0">
                            <a:solidFill>
                              <a:sysClr val="windowText" lastClr="000000"/>
                            </a:solidFill>
                            <a:latin typeface="Cambria Math" panose="02040503050406030204" pitchFamily="18" charset="0"/>
                          </a:rPr>
                        </m:ctrlPr>
                      </m:sSubPr>
                      <m:e>
                        <m:r>
                          <m:rPr>
                            <m:sty m:val="p"/>
                          </m:rPr>
                          <a:rPr lang="el-GR" altLang="zh-CN" i="1" dirty="0" smtClean="0">
                            <a:solidFill>
                              <a:sysClr val="windowText" lastClr="000000"/>
                            </a:solidFill>
                            <a:latin typeface="Cambria Math" panose="02040503050406030204" pitchFamily="18" charset="0"/>
                          </a:rPr>
                          <m:t>γ</m:t>
                        </m:r>
                      </m:e>
                      <m:sub>
                        <m:r>
                          <a:rPr lang="en-US" altLang="zh-CN" i="1" dirty="0">
                            <a:solidFill>
                              <a:sysClr val="windowText" lastClr="000000"/>
                            </a:solidFill>
                            <a:latin typeface="Cambria Math" panose="02040503050406030204" pitchFamily="18" charset="0"/>
                          </a:rPr>
                          <m:t>1</m:t>
                        </m:r>
                      </m:sub>
                    </m:sSub>
                  </m:oMath>
                </a14:m>
                <a:r>
                  <a:rPr lang="en-US" altLang="zh-CN" dirty="0">
                    <a:solidFill>
                      <a:sysClr val="windowText" lastClr="000000"/>
                    </a:solidFill>
                    <a:latin typeface="宋体" panose="02010600030101010101" pitchFamily="2" charset="-122"/>
                    <a:ea typeface="宋体" panose="02010600030101010101" pitchFamily="2" charset="-122"/>
                  </a:rPr>
                  <a:t>(</a:t>
                </a:r>
                <a:r>
                  <a:rPr lang="en-US" altLang="zh-CN" dirty="0" err="1">
                    <a:solidFill>
                      <a:sysClr val="windowText" lastClr="000000"/>
                    </a:solidFill>
                    <a:latin typeface="宋体" panose="02010600030101010101" pitchFamily="2" charset="-122"/>
                    <a:ea typeface="宋体" panose="02010600030101010101" pitchFamily="2" charset="-122"/>
                  </a:rPr>
                  <a:t>i</a:t>
                </a:r>
                <a:r>
                  <a:rPr lang="en-US" altLang="zh-CN" dirty="0">
                    <a:solidFill>
                      <a:sysClr val="windowText" lastClr="000000"/>
                    </a:solidFill>
                    <a:latin typeface="宋体" panose="02010600030101010101" pitchFamily="2" charset="-122"/>
                    <a:ea typeface="宋体" panose="02010600030101010101" pitchFamily="2" charset="-122"/>
                  </a:rPr>
                  <a:t>=1,2,…,</a:t>
                </a:r>
                <a:r>
                  <a:rPr lang="el-GR" altLang="zh-CN" dirty="0">
                    <a:solidFill>
                      <a:sysClr val="windowText" lastClr="000000"/>
                    </a:solidFill>
                    <a:latin typeface="宋体" panose="02010600030101010101" pitchFamily="2" charset="-122"/>
                  </a:rPr>
                  <a:t> ρ</a:t>
                </a:r>
                <a:r>
                  <a:rPr lang="en-US" altLang="zh-CN" dirty="0">
                    <a:solidFill>
                      <a:sysClr val="windowText" lastClr="000000"/>
                    </a:solidFill>
                    <a:latin typeface="宋体" panose="02010600030101010101" pitchFamily="2" charset="-122"/>
                    <a:ea typeface="宋体" panose="02010600030101010101" pitchFamily="2" charset="-122"/>
                  </a:rPr>
                  <a:t>)</a:t>
                </a:r>
                <a:r>
                  <a:rPr lang="zh-CN" altLang="en-US" dirty="0">
                    <a:solidFill>
                      <a:sysClr val="windowText" lastClr="000000"/>
                    </a:solidFill>
                    <a:latin typeface="宋体" panose="02010600030101010101" pitchFamily="2" charset="-122"/>
                    <a:ea typeface="宋体" panose="02010600030101010101" pitchFamily="2" charset="-122"/>
                  </a:rPr>
                  <a:t>为</a:t>
                </a:r>
                <a:r>
                  <a:rPr lang="el-GR" altLang="zh-CN" dirty="0">
                    <a:solidFill>
                      <a:sysClr val="windowText" lastClr="000000"/>
                    </a:solidFill>
                    <a:latin typeface="宋体" panose="02010600030101010101" pitchFamily="2" charset="-122"/>
                  </a:rPr>
                  <a:t>ρ</a:t>
                </a:r>
                <a:r>
                  <a:rPr lang="zh-CN" altLang="en-US" dirty="0">
                    <a:solidFill>
                      <a:sysClr val="windowText" lastClr="000000"/>
                    </a:solidFill>
                    <a:latin typeface="宋体" panose="02010600030101010101" pitchFamily="2" charset="-122"/>
                    <a:ea typeface="宋体" panose="02010600030101010101" pitchFamily="2" charset="-122"/>
                  </a:rPr>
                  <a:t>个未知参数。</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利用式</a:t>
                </a:r>
                <a:r>
                  <a:rPr lang="en-US" altLang="zh-CN" dirty="0">
                    <a:solidFill>
                      <a:sysClr val="windowText" lastClr="000000"/>
                    </a:solidFill>
                    <a:latin typeface="宋体" panose="02010600030101010101" pitchFamily="2" charset="-122"/>
                    <a:ea typeface="宋体" panose="02010600030101010101" pitchFamily="2" charset="-122"/>
                  </a:rPr>
                  <a:t>(7.92)</a:t>
                </a:r>
                <a:r>
                  <a:rPr lang="zh-CN" altLang="en-US" dirty="0">
                    <a:solidFill>
                      <a:sysClr val="windowText" lastClr="000000"/>
                    </a:solidFill>
                    <a:latin typeface="宋体" panose="02010600030101010101" pitchFamily="2" charset="-122"/>
                    <a:ea typeface="宋体" panose="02010600030101010101" pitchFamily="2" charset="-122"/>
                  </a:rPr>
                  <a:t>和式</a:t>
                </a:r>
                <a:r>
                  <a:rPr lang="en-US" altLang="zh-CN" dirty="0">
                    <a:solidFill>
                      <a:sysClr val="windowText" lastClr="000000"/>
                    </a:solidFill>
                    <a:latin typeface="宋体" panose="02010600030101010101" pitchFamily="2" charset="-122"/>
                    <a:ea typeface="宋体" panose="02010600030101010101" pitchFamily="2" charset="-122"/>
                  </a:rPr>
                  <a:t>(7.93),</a:t>
                </a:r>
                <a:r>
                  <a:rPr lang="zh-CN" altLang="en-US" dirty="0">
                    <a:solidFill>
                      <a:sysClr val="windowText" lastClr="000000"/>
                    </a:solidFill>
                    <a:latin typeface="宋体" panose="02010600030101010101" pitchFamily="2" charset="-122"/>
                    <a:ea typeface="宋体" panose="02010600030101010101" pitchFamily="2" charset="-122"/>
                  </a:rPr>
                  <a:t>则式</a:t>
                </a:r>
                <a:r>
                  <a:rPr lang="en-US" altLang="zh-CN" dirty="0">
                    <a:solidFill>
                      <a:sysClr val="windowText" lastClr="000000"/>
                    </a:solidFill>
                    <a:latin typeface="宋体" panose="02010600030101010101" pitchFamily="2" charset="-122"/>
                    <a:ea typeface="宋体" panose="02010600030101010101" pitchFamily="2" charset="-122"/>
                  </a:rPr>
                  <a:t>(7.91)</a:t>
                </a:r>
                <a:r>
                  <a:rPr lang="zh-CN" altLang="en-US" dirty="0">
                    <a:solidFill>
                      <a:sysClr val="windowText" lastClr="000000"/>
                    </a:solidFill>
                    <a:latin typeface="宋体" panose="02010600030101010101" pitchFamily="2" charset="-122"/>
                    <a:ea typeface="宋体" panose="02010600030101010101" pitchFamily="2" charset="-122"/>
                  </a:rPr>
                  <a:t>可以改写成如下形式</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7.94</a:t>
                </a:r>
                <a:r>
                  <a:rPr lang="zh-CN" altLang="en-US" dirty="0" smtClean="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p:txBody>
          </p:sp>
        </mc:Choice>
        <mc:Fallback xmlns="">
          <p:sp>
            <p:nvSpPr>
              <p:cNvPr id="75" name="矩形 74"/>
              <p:cNvSpPr>
                <a:spLocks noRot="1" noChangeAspect="1" noMove="1" noResize="1" noEditPoints="1" noAdjustHandles="1" noChangeArrowheads="1" noChangeShapeType="1" noTextEdit="1"/>
              </p:cNvSpPr>
              <p:nvPr/>
            </p:nvSpPr>
            <p:spPr>
              <a:xfrm>
                <a:off x="282982" y="752583"/>
                <a:ext cx="7883863" cy="3000821"/>
              </a:xfrm>
              <a:prstGeom prst="rect">
                <a:avLst/>
              </a:prstGeom>
              <a:blipFill>
                <a:blip r:embed="rId5"/>
                <a:stretch>
                  <a:fillRect l="-618" r="-618"/>
                </a:stretch>
              </a:blipFill>
            </p:spPr>
            <p:txBody>
              <a:bodyPr/>
              <a:lstStyle/>
              <a:p>
                <a:r>
                  <a:rPr lang="zh-CN" altLang="en-US">
                    <a:noFill/>
                  </a:rPr>
                  <a:t> </a:t>
                </a:r>
              </a:p>
            </p:txBody>
          </p:sp>
        </mc:Fallback>
      </mc:AlternateContent>
      <p:graphicFrame>
        <p:nvGraphicFramePr>
          <p:cNvPr id="2" name="对象 1">
            <a:extLst>
              <a:ext uri="{FF2B5EF4-FFF2-40B4-BE49-F238E27FC236}">
                <a16:creationId xmlns:a16="http://schemas.microsoft.com/office/drawing/2014/main" id="{DC29DDC3-49A7-4A82-979C-38C6F6E4D9B1}"/>
              </a:ext>
            </a:extLst>
          </p:cNvPr>
          <p:cNvGraphicFramePr>
            <a:graphicFrameLocks noChangeAspect="1"/>
          </p:cNvGraphicFramePr>
          <p:nvPr>
            <p:extLst>
              <p:ext uri="{D42A27DB-BD31-4B8C-83A1-F6EECF244321}">
                <p14:modId xmlns:p14="http://schemas.microsoft.com/office/powerpoint/2010/main" val="998954673"/>
              </p:ext>
            </p:extLst>
          </p:nvPr>
        </p:nvGraphicFramePr>
        <p:xfrm>
          <a:off x="1763688" y="1203598"/>
          <a:ext cx="5193744" cy="711472"/>
        </p:xfrm>
        <a:graphic>
          <a:graphicData uri="http://schemas.openxmlformats.org/presentationml/2006/ole">
            <mc:AlternateContent xmlns:mc="http://schemas.openxmlformats.org/markup-compatibility/2006">
              <mc:Choice xmlns:v="urn:schemas-microsoft-com:vml" Requires="v">
                <p:oleObj spid="_x0000_s82976" name="Equation" r:id="rId6" imgW="3708360" imgH="507960" progId="Equation.DSMT4">
                  <p:embed/>
                </p:oleObj>
              </mc:Choice>
              <mc:Fallback>
                <p:oleObj name="Equation" r:id="rId6" imgW="3708360" imgH="507960" progId="Equation.DSMT4">
                  <p:embed/>
                  <p:pic>
                    <p:nvPicPr>
                      <p:cNvPr id="0" name=""/>
                      <p:cNvPicPr/>
                      <p:nvPr/>
                    </p:nvPicPr>
                    <p:blipFill>
                      <a:blip r:embed="rId7"/>
                      <a:stretch>
                        <a:fillRect/>
                      </a:stretch>
                    </p:blipFill>
                    <p:spPr>
                      <a:xfrm>
                        <a:off x="1763688" y="1203598"/>
                        <a:ext cx="5193744" cy="711472"/>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F2E4212C-B76B-48DD-8CE4-5F78A1B1843F}"/>
              </a:ext>
            </a:extLst>
          </p:cNvPr>
          <p:cNvGraphicFramePr>
            <a:graphicFrameLocks noChangeAspect="1"/>
          </p:cNvGraphicFramePr>
          <p:nvPr>
            <p:extLst>
              <p:ext uri="{D42A27DB-BD31-4B8C-83A1-F6EECF244321}">
                <p14:modId xmlns:p14="http://schemas.microsoft.com/office/powerpoint/2010/main" val="3900436868"/>
              </p:ext>
            </p:extLst>
          </p:nvPr>
        </p:nvGraphicFramePr>
        <p:xfrm>
          <a:off x="2828995" y="3219822"/>
          <a:ext cx="3486009" cy="772468"/>
        </p:xfrm>
        <a:graphic>
          <a:graphicData uri="http://schemas.openxmlformats.org/presentationml/2006/ole">
            <mc:AlternateContent xmlns:mc="http://schemas.openxmlformats.org/markup-compatibility/2006">
              <mc:Choice xmlns:v="urn:schemas-microsoft-com:vml" Requires="v">
                <p:oleObj spid="_x0000_s82977" name="Equation" r:id="rId8" imgW="2234880" imgH="495000" progId="Equation.DSMT4">
                  <p:embed/>
                </p:oleObj>
              </mc:Choice>
              <mc:Fallback>
                <p:oleObj name="Equation" r:id="rId8" imgW="2234880" imgH="495000" progId="Equation.DSMT4">
                  <p:embed/>
                  <p:pic>
                    <p:nvPicPr>
                      <p:cNvPr id="0" name=""/>
                      <p:cNvPicPr/>
                      <p:nvPr/>
                    </p:nvPicPr>
                    <p:blipFill>
                      <a:blip r:embed="rId9"/>
                      <a:stretch>
                        <a:fillRect/>
                      </a:stretch>
                    </p:blipFill>
                    <p:spPr>
                      <a:xfrm>
                        <a:off x="2828995" y="3219822"/>
                        <a:ext cx="3486009" cy="772468"/>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E34BD3C5-C887-424F-982F-91F1AE3BC745}"/>
              </a:ext>
            </a:extLst>
          </p:cNvPr>
          <p:cNvGraphicFramePr>
            <a:graphicFrameLocks noChangeAspect="1"/>
          </p:cNvGraphicFramePr>
          <p:nvPr>
            <p:extLst>
              <p:ext uri="{D42A27DB-BD31-4B8C-83A1-F6EECF244321}">
                <p14:modId xmlns:p14="http://schemas.microsoft.com/office/powerpoint/2010/main" val="2748412245"/>
              </p:ext>
            </p:extLst>
          </p:nvPr>
        </p:nvGraphicFramePr>
        <p:xfrm>
          <a:off x="1878331" y="3992290"/>
          <a:ext cx="5387335" cy="1005383"/>
        </p:xfrm>
        <a:graphic>
          <a:graphicData uri="http://schemas.openxmlformats.org/presentationml/2006/ole">
            <mc:AlternateContent xmlns:mc="http://schemas.openxmlformats.org/markup-compatibility/2006">
              <mc:Choice xmlns:v="urn:schemas-microsoft-com:vml" Requires="v">
                <p:oleObj spid="_x0000_s82978" name="Equation" r:id="rId10" imgW="3606480" imgH="672840" progId="Equation.DSMT4">
                  <p:embed/>
                </p:oleObj>
              </mc:Choice>
              <mc:Fallback>
                <p:oleObj name="Equation" r:id="rId10" imgW="3606480" imgH="672840" progId="Equation.DSMT4">
                  <p:embed/>
                  <p:pic>
                    <p:nvPicPr>
                      <p:cNvPr id="0" name=""/>
                      <p:cNvPicPr/>
                      <p:nvPr/>
                    </p:nvPicPr>
                    <p:blipFill>
                      <a:blip r:embed="rId11"/>
                      <a:stretch>
                        <a:fillRect/>
                      </a:stretch>
                    </p:blipFill>
                    <p:spPr>
                      <a:xfrm>
                        <a:off x="1878331" y="3992290"/>
                        <a:ext cx="5387335" cy="1005383"/>
                      </a:xfrm>
                      <a:prstGeom prst="rect">
                        <a:avLst/>
                      </a:prstGeom>
                    </p:spPr>
                  </p:pic>
                </p:oleObj>
              </mc:Fallback>
            </mc:AlternateContent>
          </a:graphicData>
        </a:graphic>
      </p:graphicFrame>
      <p:sp>
        <p:nvSpPr>
          <p:cNvPr id="3" name="矩形 2"/>
          <p:cNvSpPr/>
          <p:nvPr/>
        </p:nvSpPr>
        <p:spPr>
          <a:xfrm>
            <a:off x="339090" y="3807251"/>
            <a:ext cx="1349728" cy="507831"/>
          </a:xfrm>
          <a:prstGeom prst="rect">
            <a:avLst/>
          </a:prstGeom>
        </p:spPr>
        <p:txBody>
          <a:bodyPr wrap="none">
            <a:spAutoFit/>
          </a:bodyPr>
          <a:lstStyle/>
          <a:p>
            <a:pPr indent="468000">
              <a:lnSpc>
                <a:spcPct val="150000"/>
              </a:lnSpc>
            </a:pPr>
            <a:r>
              <a:rPr lang="zh-CN" altLang="en-US" dirty="0">
                <a:solidFill>
                  <a:sysClr val="windowText" lastClr="000000"/>
                </a:solidFill>
                <a:latin typeface="宋体" panose="02010600030101010101" pitchFamily="2" charset="-122"/>
              </a:rPr>
              <a:t>式中：</a:t>
            </a:r>
            <a:endParaRPr lang="en-US" altLang="zh-CN" dirty="0">
              <a:solidFill>
                <a:sysClr val="windowText" lastClr="000000"/>
              </a:solidFill>
              <a:latin typeface="宋体" panose="02010600030101010101" pitchFamily="2" charset="-122"/>
            </a:endParaRPr>
          </a:p>
        </p:txBody>
      </p:sp>
    </p:spTree>
    <p:extLst>
      <p:ext uri="{BB962C8B-B14F-4D97-AF65-F5344CB8AC3E}">
        <p14:creationId xmlns:p14="http://schemas.microsoft.com/office/powerpoint/2010/main" val="32756313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3"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grpSp>
        <p:nvGrpSpPr>
          <p:cNvPr id="6" name="组合 5">
            <a:extLst>
              <a:ext uri="{FF2B5EF4-FFF2-40B4-BE49-F238E27FC236}">
                <a16:creationId xmlns:a16="http://schemas.microsoft.com/office/drawing/2014/main" id="{6824BBF6-75BC-42ED-815E-A97EB31708EB}"/>
              </a:ext>
            </a:extLst>
          </p:cNvPr>
          <p:cNvGrpSpPr/>
          <p:nvPr/>
        </p:nvGrpSpPr>
        <p:grpSpPr>
          <a:xfrm>
            <a:off x="282982" y="752583"/>
            <a:ext cx="7883863" cy="3766865"/>
            <a:chOff x="282982" y="752583"/>
            <a:chExt cx="7883863" cy="3766865"/>
          </a:xfrm>
        </p:grpSpPr>
        <p:sp>
          <p:nvSpPr>
            <p:cNvPr id="75" name="矩形 74"/>
            <p:cNvSpPr/>
            <p:nvPr/>
          </p:nvSpPr>
          <p:spPr>
            <a:xfrm>
              <a:off x="282982" y="752583"/>
              <a:ext cx="7883863" cy="3766865"/>
            </a:xfrm>
            <a:prstGeom prst="rect">
              <a:avLst/>
            </a:prstGeom>
            <a:noFill/>
          </p:spPr>
          <p:txBody>
            <a:bodyPr wrap="square">
              <a:spAutoFit/>
            </a:bodyPr>
            <a:lstStyle/>
            <a:p>
              <a:pPr indent="468000">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ψ</a:t>
              </a:r>
              <a:r>
                <a:rPr lang="zh-CN" altLang="en-US" dirty="0">
                  <a:solidFill>
                    <a:sysClr val="windowText" lastClr="000000"/>
                  </a:solidFill>
                  <a:latin typeface="宋体" panose="02010600030101010101" pitchFamily="2" charset="-122"/>
                  <a:ea typeface="宋体" panose="02010600030101010101" pitchFamily="2" charset="-122"/>
                </a:rPr>
                <a:t>称为</a:t>
              </a:r>
              <a:r>
                <a:rPr lang="en-US" altLang="zh-CN" dirty="0">
                  <a:solidFill>
                    <a:sysClr val="windowText" lastClr="000000"/>
                  </a:solidFill>
                  <a:latin typeface="宋体" panose="02010600030101010101" pitchFamily="2" charset="-122"/>
                  <a:ea typeface="宋体" panose="02010600030101010101" pitchFamily="2" charset="-122"/>
                </a:rPr>
                <a:t>n+m+1</a:t>
              </a:r>
              <a:r>
                <a:rPr lang="zh-CN" altLang="en-US" dirty="0">
                  <a:solidFill>
                    <a:sysClr val="windowText" lastClr="000000"/>
                  </a:solidFill>
                  <a:latin typeface="宋体" panose="02010600030101010101" pitchFamily="2" charset="-122"/>
                  <a:ea typeface="宋体" panose="02010600030101010101" pitchFamily="2" charset="-122"/>
                </a:rPr>
                <a:t>阶未知参数向量，其中：</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：对应于</a:t>
              </a:r>
              <a:r>
                <a:rPr lang="en-US" altLang="zh-CN" dirty="0">
                  <a:solidFill>
                    <a:sysClr val="windowText" lastClr="000000"/>
                  </a:solidFill>
                  <a:latin typeface="宋体" panose="02010600030101010101" pitchFamily="2" charset="-122"/>
                  <a:ea typeface="宋体" panose="02010600030101010101" pitchFamily="2" charset="-122"/>
                </a:rPr>
                <a:t>B(p)-H(P)</a:t>
              </a:r>
              <a:r>
                <a:rPr lang="zh-CN" altLang="en-US" dirty="0">
                  <a:solidFill>
                    <a:sysClr val="windowText" lastClr="000000"/>
                  </a:solidFill>
                  <a:latin typeface="宋体" panose="02010600030101010101" pitchFamily="2" charset="-122"/>
                  <a:ea typeface="宋体" panose="02010600030101010101" pitchFamily="2" charset="-122"/>
                </a:rPr>
                <a:t>中的未知参数。</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对应于</a:t>
              </a:r>
              <a:r>
                <a:rPr lang="en-US" altLang="zh-CN" dirty="0">
                  <a:solidFill>
                    <a:sysClr val="windowText" lastClr="000000"/>
                  </a:solidFill>
                  <a:latin typeface="宋体" panose="02010600030101010101" pitchFamily="2" charset="-122"/>
                  <a:ea typeface="宋体" panose="02010600030101010101" pitchFamily="2" charset="-122"/>
                </a:rPr>
                <a:t>xS1(p)</a:t>
              </a:r>
              <a:r>
                <a:rPr lang="zh-CN" altLang="en-US" dirty="0">
                  <a:solidFill>
                    <a:sysClr val="windowText" lastClr="000000"/>
                  </a:solidFill>
                  <a:latin typeface="宋体" panose="02010600030101010101" pitchFamily="2" charset="-122"/>
                  <a:ea typeface="宋体" panose="02010600030101010101" pitchFamily="2" charset="-122"/>
                </a:rPr>
                <a:t>中的未知参数。</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对应于未知参数</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对应于未知参数   。</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(4)</a:t>
              </a:r>
              <a:r>
                <a:rPr lang="zh-CN" altLang="en-US" dirty="0">
                  <a:solidFill>
                    <a:sysClr val="windowText" lastClr="000000"/>
                  </a:solidFill>
                  <a:latin typeface="宋体" panose="02010600030101010101" pitchFamily="2" charset="-122"/>
                  <a:ea typeface="宋体" panose="02010600030101010101" pitchFamily="2" charset="-122"/>
                </a:rPr>
                <a:t>连续自适应控制系统的构成</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取被控系统的控制输入</a:t>
              </a:r>
              <a:r>
                <a:rPr lang="en-US" altLang="zh-CN" dirty="0">
                  <a:solidFill>
                    <a:sysClr val="windowText" lastClr="000000"/>
                  </a:solidFill>
                  <a:latin typeface="宋体" panose="02010600030101010101" pitchFamily="2" charset="-122"/>
                  <a:ea typeface="宋体" panose="02010600030101010101" pitchFamily="2" charset="-122"/>
                </a:rPr>
                <a:t>u</a:t>
              </a: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t</a:t>
              </a:r>
              <a:r>
                <a:rPr lang="zh-CN" altLang="en-US" dirty="0">
                  <a:solidFill>
                    <a:sysClr val="windowText" lastClr="000000"/>
                  </a:solidFill>
                  <a:latin typeface="宋体" panose="02010600030101010101" pitchFamily="2" charset="-122"/>
                  <a:ea typeface="宋体" panose="02010600030101010101" pitchFamily="2" charset="-122"/>
                </a:rPr>
                <a:t>）为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7.95</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p:txBody>
        </p:sp>
        <p:graphicFrame>
          <p:nvGraphicFramePr>
            <p:cNvPr id="3" name="对象 2">
              <a:extLst>
                <a:ext uri="{FF2B5EF4-FFF2-40B4-BE49-F238E27FC236}">
                  <a16:creationId xmlns:a16="http://schemas.microsoft.com/office/drawing/2014/main" id="{50A91F0D-7E3B-4A76-9C00-16AE49D6F175}"/>
                </a:ext>
              </a:extLst>
            </p:cNvPr>
            <p:cNvGraphicFramePr>
              <a:graphicFrameLocks noChangeAspect="1"/>
            </p:cNvGraphicFramePr>
            <p:nvPr>
              <p:extLst>
                <p:ext uri="{D42A27DB-BD31-4B8C-83A1-F6EECF244321}">
                  <p14:modId xmlns:p14="http://schemas.microsoft.com/office/powerpoint/2010/main" val="2812734954"/>
                </p:ext>
              </p:extLst>
            </p:nvPr>
          </p:nvGraphicFramePr>
          <p:xfrm>
            <a:off x="1115616" y="1275606"/>
            <a:ext cx="800873" cy="323757"/>
          </p:xfrm>
          <a:graphic>
            <a:graphicData uri="http://schemas.openxmlformats.org/presentationml/2006/ole">
              <mc:AlternateContent xmlns:mc="http://schemas.openxmlformats.org/markup-compatibility/2006">
                <mc:Choice xmlns:v="urn:schemas-microsoft-com:vml" Requires="v">
                  <p:oleObj spid="_x0000_s84033" name="Equation" r:id="rId5" imgW="596880" imgH="241200" progId="Equation.DSMT4">
                    <p:embed/>
                  </p:oleObj>
                </mc:Choice>
                <mc:Fallback>
                  <p:oleObj name="Equation" r:id="rId5" imgW="596880" imgH="241200" progId="Equation.DSMT4">
                    <p:embed/>
                    <p:pic>
                      <p:nvPicPr>
                        <p:cNvPr id="0" name=""/>
                        <p:cNvPicPr/>
                        <p:nvPr/>
                      </p:nvPicPr>
                      <p:blipFill>
                        <a:blip r:embed="rId6"/>
                        <a:stretch>
                          <a:fillRect/>
                        </a:stretch>
                      </p:blipFill>
                      <p:spPr>
                        <a:xfrm>
                          <a:off x="1115616" y="1275606"/>
                          <a:ext cx="800873" cy="323757"/>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EB1CF915-BCE7-4B30-B4EE-84092DA87D4A}"/>
                </a:ext>
              </a:extLst>
            </p:cNvPr>
            <p:cNvGraphicFramePr>
              <a:graphicFrameLocks noChangeAspect="1"/>
            </p:cNvGraphicFramePr>
            <p:nvPr>
              <p:extLst>
                <p:ext uri="{D42A27DB-BD31-4B8C-83A1-F6EECF244321}">
                  <p14:modId xmlns:p14="http://schemas.microsoft.com/office/powerpoint/2010/main" val="1628940346"/>
                </p:ext>
              </p:extLst>
            </p:nvPr>
          </p:nvGraphicFramePr>
          <p:xfrm>
            <a:off x="998538" y="1635646"/>
            <a:ext cx="1057275" cy="323850"/>
          </p:xfrm>
          <a:graphic>
            <a:graphicData uri="http://schemas.openxmlformats.org/presentationml/2006/ole">
              <mc:AlternateContent xmlns:mc="http://schemas.openxmlformats.org/markup-compatibility/2006">
                <mc:Choice xmlns:v="urn:schemas-microsoft-com:vml" Requires="v">
                  <p:oleObj spid="_x0000_s84034" name="Equation" r:id="rId7" imgW="787320" imgH="241200" progId="Equation.DSMT4">
                    <p:embed/>
                  </p:oleObj>
                </mc:Choice>
                <mc:Fallback>
                  <p:oleObj name="Equation" r:id="rId7" imgW="787320" imgH="241200" progId="Equation.DSMT4">
                    <p:embed/>
                    <p:pic>
                      <p:nvPicPr>
                        <p:cNvPr id="3" name="对象 2">
                          <a:extLst>
                            <a:ext uri="{FF2B5EF4-FFF2-40B4-BE49-F238E27FC236}">
                              <a16:creationId xmlns:a16="http://schemas.microsoft.com/office/drawing/2014/main" id="{50A91F0D-7E3B-4A76-9C00-16AE49D6F175}"/>
                            </a:ext>
                          </a:extLst>
                        </p:cNvPr>
                        <p:cNvPicPr/>
                        <p:nvPr/>
                      </p:nvPicPr>
                      <p:blipFill>
                        <a:blip r:embed="rId8"/>
                        <a:stretch>
                          <a:fillRect/>
                        </a:stretch>
                      </p:blipFill>
                      <p:spPr>
                        <a:xfrm>
                          <a:off x="998538" y="1635646"/>
                          <a:ext cx="1057275" cy="323850"/>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6D34AB59-F6FD-415F-AC93-5F4574596A25}"/>
                </a:ext>
              </a:extLst>
            </p:cNvPr>
            <p:cNvGraphicFramePr>
              <a:graphicFrameLocks noChangeAspect="1"/>
            </p:cNvGraphicFramePr>
            <p:nvPr>
              <p:extLst>
                <p:ext uri="{D42A27DB-BD31-4B8C-83A1-F6EECF244321}">
                  <p14:modId xmlns:p14="http://schemas.microsoft.com/office/powerpoint/2010/main" val="2079885599"/>
                </p:ext>
              </p:extLst>
            </p:nvPr>
          </p:nvGraphicFramePr>
          <p:xfrm>
            <a:off x="912813" y="2079625"/>
            <a:ext cx="1228725" cy="323850"/>
          </p:xfrm>
          <a:graphic>
            <a:graphicData uri="http://schemas.openxmlformats.org/presentationml/2006/ole">
              <mc:AlternateContent xmlns:mc="http://schemas.openxmlformats.org/markup-compatibility/2006">
                <mc:Choice xmlns:v="urn:schemas-microsoft-com:vml" Requires="v">
                  <p:oleObj spid="_x0000_s84035" name="Equation" r:id="rId9" imgW="914400" imgH="241200" progId="Equation.DSMT4">
                    <p:embed/>
                  </p:oleObj>
                </mc:Choice>
                <mc:Fallback>
                  <p:oleObj name="Equation" r:id="rId9" imgW="914400" imgH="241200" progId="Equation.DSMT4">
                    <p:embed/>
                    <p:pic>
                      <p:nvPicPr>
                        <p:cNvPr id="9" name="对象 8">
                          <a:extLst>
                            <a:ext uri="{FF2B5EF4-FFF2-40B4-BE49-F238E27FC236}">
                              <a16:creationId xmlns:a16="http://schemas.microsoft.com/office/drawing/2014/main" id="{EB1CF915-BCE7-4B30-B4EE-84092DA87D4A}"/>
                            </a:ext>
                          </a:extLst>
                        </p:cNvPr>
                        <p:cNvPicPr/>
                        <p:nvPr/>
                      </p:nvPicPr>
                      <p:blipFill>
                        <a:blip r:embed="rId10"/>
                        <a:stretch>
                          <a:fillRect/>
                        </a:stretch>
                      </p:blipFill>
                      <p:spPr>
                        <a:xfrm>
                          <a:off x="912813" y="2079625"/>
                          <a:ext cx="1228725" cy="323850"/>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59422EED-D895-4FEB-A5F0-38231F2358D1}"/>
                </a:ext>
              </a:extLst>
            </p:cNvPr>
            <p:cNvGraphicFramePr>
              <a:graphicFrameLocks noChangeAspect="1"/>
            </p:cNvGraphicFramePr>
            <p:nvPr>
              <p:extLst>
                <p:ext uri="{D42A27DB-BD31-4B8C-83A1-F6EECF244321}">
                  <p14:modId xmlns:p14="http://schemas.microsoft.com/office/powerpoint/2010/main" val="438203685"/>
                </p:ext>
              </p:extLst>
            </p:nvPr>
          </p:nvGraphicFramePr>
          <p:xfrm>
            <a:off x="3995936" y="1972853"/>
            <a:ext cx="2686965" cy="537393"/>
          </p:xfrm>
          <a:graphic>
            <a:graphicData uri="http://schemas.openxmlformats.org/presentationml/2006/ole">
              <mc:AlternateContent xmlns:mc="http://schemas.openxmlformats.org/markup-compatibility/2006">
                <mc:Choice xmlns:v="urn:schemas-microsoft-com:vml" Requires="v">
                  <p:oleObj spid="_x0000_s84036" name="Equation" r:id="rId11" imgW="2286000" imgH="457200" progId="Equation.DSMT4">
                    <p:embed/>
                  </p:oleObj>
                </mc:Choice>
                <mc:Fallback>
                  <p:oleObj name="Equation" r:id="rId11" imgW="2286000" imgH="457200" progId="Equation.DSMT4">
                    <p:embed/>
                    <p:pic>
                      <p:nvPicPr>
                        <p:cNvPr id="0" name=""/>
                        <p:cNvPicPr/>
                        <p:nvPr/>
                      </p:nvPicPr>
                      <p:blipFill>
                        <a:blip r:embed="rId12"/>
                        <a:stretch>
                          <a:fillRect/>
                        </a:stretch>
                      </p:blipFill>
                      <p:spPr>
                        <a:xfrm>
                          <a:off x="3995936" y="1972853"/>
                          <a:ext cx="2686965" cy="537393"/>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A9BB175A-601E-4D72-A459-DFFED0A47608}"/>
                </a:ext>
              </a:extLst>
            </p:cNvPr>
            <p:cNvGraphicFramePr>
              <a:graphicFrameLocks noChangeAspect="1"/>
            </p:cNvGraphicFramePr>
            <p:nvPr>
              <p:extLst>
                <p:ext uri="{D42A27DB-BD31-4B8C-83A1-F6EECF244321}">
                  <p14:modId xmlns:p14="http://schemas.microsoft.com/office/powerpoint/2010/main" val="3739300569"/>
                </p:ext>
              </p:extLst>
            </p:nvPr>
          </p:nvGraphicFramePr>
          <p:xfrm>
            <a:off x="1115616" y="2303054"/>
            <a:ext cx="990487" cy="537392"/>
          </p:xfrm>
          <a:graphic>
            <a:graphicData uri="http://schemas.openxmlformats.org/presentationml/2006/ole">
              <mc:AlternateContent xmlns:mc="http://schemas.openxmlformats.org/markup-compatibility/2006">
                <mc:Choice xmlns:v="urn:schemas-microsoft-com:vml" Requires="v">
                  <p:oleObj spid="_x0000_s84037" name="Equation" r:id="rId13" imgW="444240" imgH="241200" progId="Equation.DSMT4">
                    <p:embed/>
                  </p:oleObj>
                </mc:Choice>
                <mc:Fallback>
                  <p:oleObj name="Equation" r:id="rId13" imgW="444240" imgH="241200" progId="Equation.DSMT4">
                    <p:embed/>
                    <p:pic>
                      <p:nvPicPr>
                        <p:cNvPr id="10" name="对象 9">
                          <a:extLst>
                            <a:ext uri="{FF2B5EF4-FFF2-40B4-BE49-F238E27FC236}">
                              <a16:creationId xmlns:a16="http://schemas.microsoft.com/office/drawing/2014/main" id="{6D34AB59-F6FD-415F-AC93-5F4574596A25}"/>
                            </a:ext>
                          </a:extLst>
                        </p:cNvPr>
                        <p:cNvPicPr/>
                        <p:nvPr/>
                      </p:nvPicPr>
                      <p:blipFill>
                        <a:blip r:embed="rId14"/>
                        <a:stretch>
                          <a:fillRect/>
                        </a:stretch>
                      </p:blipFill>
                      <p:spPr>
                        <a:xfrm>
                          <a:off x="1115616" y="2303054"/>
                          <a:ext cx="990487" cy="537392"/>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4A1FAFDE-3420-4C80-9140-3A815C9FE715}"/>
                </a:ext>
              </a:extLst>
            </p:cNvPr>
            <p:cNvGraphicFramePr>
              <a:graphicFrameLocks noChangeAspect="1"/>
            </p:cNvGraphicFramePr>
            <p:nvPr>
              <p:extLst>
                <p:ext uri="{D42A27DB-BD31-4B8C-83A1-F6EECF244321}">
                  <p14:modId xmlns:p14="http://schemas.microsoft.com/office/powerpoint/2010/main" val="1546795889"/>
                </p:ext>
              </p:extLst>
            </p:nvPr>
          </p:nvGraphicFramePr>
          <p:xfrm>
            <a:off x="3923928" y="2390084"/>
            <a:ext cx="246782" cy="469698"/>
          </p:xfrm>
          <a:graphic>
            <a:graphicData uri="http://schemas.openxmlformats.org/presentationml/2006/ole">
              <mc:AlternateContent xmlns:mc="http://schemas.openxmlformats.org/markup-compatibility/2006">
                <mc:Choice xmlns:v="urn:schemas-microsoft-com:vml" Requires="v">
                  <p:oleObj spid="_x0000_s84038" name="Equation" r:id="rId15" imgW="164880" imgH="457200" progId="Equation.DSMT4">
                    <p:embed/>
                  </p:oleObj>
                </mc:Choice>
                <mc:Fallback>
                  <p:oleObj name="Equation" r:id="rId15" imgW="164880" imgH="457200" progId="Equation.DSMT4">
                    <p:embed/>
                    <p:pic>
                      <p:nvPicPr>
                        <p:cNvPr id="0" name=""/>
                        <p:cNvPicPr/>
                        <p:nvPr/>
                      </p:nvPicPr>
                      <p:blipFill>
                        <a:blip r:embed="rId16"/>
                        <a:stretch>
                          <a:fillRect/>
                        </a:stretch>
                      </p:blipFill>
                      <p:spPr>
                        <a:xfrm>
                          <a:off x="3923928" y="2390084"/>
                          <a:ext cx="246782" cy="469698"/>
                        </a:xfrm>
                        <a:prstGeom prst="rect">
                          <a:avLst/>
                        </a:prstGeom>
                      </p:spPr>
                    </p:pic>
                  </p:oleObj>
                </mc:Fallback>
              </mc:AlternateContent>
            </a:graphicData>
          </a:graphic>
        </p:graphicFrame>
      </p:grpSp>
      <p:graphicFrame>
        <p:nvGraphicFramePr>
          <p:cNvPr id="8" name="对象 7">
            <a:extLst>
              <a:ext uri="{FF2B5EF4-FFF2-40B4-BE49-F238E27FC236}">
                <a16:creationId xmlns:a16="http://schemas.microsoft.com/office/drawing/2014/main" id="{892C8805-067F-4E60-AD20-0EFCE236CF93}"/>
              </a:ext>
            </a:extLst>
          </p:cNvPr>
          <p:cNvGraphicFramePr>
            <a:graphicFrameLocks noChangeAspect="1"/>
          </p:cNvGraphicFramePr>
          <p:nvPr>
            <p:extLst>
              <p:ext uri="{D42A27DB-BD31-4B8C-83A1-F6EECF244321}">
                <p14:modId xmlns:p14="http://schemas.microsoft.com/office/powerpoint/2010/main" val="3979008151"/>
              </p:ext>
            </p:extLst>
          </p:nvPr>
        </p:nvGraphicFramePr>
        <p:xfrm>
          <a:off x="3557093" y="4160645"/>
          <a:ext cx="2029813" cy="427329"/>
        </p:xfrm>
        <a:graphic>
          <a:graphicData uri="http://schemas.openxmlformats.org/presentationml/2006/ole">
            <mc:AlternateContent xmlns:mc="http://schemas.openxmlformats.org/markup-compatibility/2006">
              <mc:Choice xmlns:v="urn:schemas-microsoft-com:vml" Requires="v">
                <p:oleObj spid="_x0000_s84039" name="Equation" r:id="rId17" imgW="1206360" imgH="253800" progId="Equation.DSMT4">
                  <p:embed/>
                </p:oleObj>
              </mc:Choice>
              <mc:Fallback>
                <p:oleObj name="Equation" r:id="rId17" imgW="1206360" imgH="253800" progId="Equation.DSMT4">
                  <p:embed/>
                  <p:pic>
                    <p:nvPicPr>
                      <p:cNvPr id="0" name=""/>
                      <p:cNvPicPr/>
                      <p:nvPr/>
                    </p:nvPicPr>
                    <p:blipFill>
                      <a:blip r:embed="rId18"/>
                      <a:stretch>
                        <a:fillRect/>
                      </a:stretch>
                    </p:blipFill>
                    <p:spPr>
                      <a:xfrm>
                        <a:off x="3557093" y="4160645"/>
                        <a:ext cx="2029813" cy="427329"/>
                      </a:xfrm>
                      <a:prstGeom prst="rect">
                        <a:avLst/>
                      </a:prstGeom>
                    </p:spPr>
                  </p:pic>
                </p:oleObj>
              </mc:Fallback>
            </mc:AlternateContent>
          </a:graphicData>
        </a:graphic>
      </p:graphicFrame>
    </p:spTree>
    <p:extLst>
      <p:ext uri="{BB962C8B-B14F-4D97-AF65-F5344CB8AC3E}">
        <p14:creationId xmlns:p14="http://schemas.microsoft.com/office/powerpoint/2010/main" val="2095994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75" name="矩形 74"/>
          <p:cNvSpPr/>
          <p:nvPr/>
        </p:nvSpPr>
        <p:spPr>
          <a:xfrm>
            <a:off x="282982" y="752583"/>
            <a:ext cx="7883863" cy="4182363"/>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则式（</a:t>
            </a:r>
            <a:r>
              <a:rPr lang="en-US" altLang="zh-CN" dirty="0">
                <a:solidFill>
                  <a:sysClr val="windowText" lastClr="000000"/>
                </a:solidFill>
                <a:latin typeface="宋体" panose="02010600030101010101" pitchFamily="2" charset="-122"/>
                <a:ea typeface="宋体" panose="02010600030101010101" pitchFamily="2" charset="-122"/>
              </a:rPr>
              <a:t>7.94</a:t>
            </a:r>
            <a:r>
              <a:rPr lang="zh-CN" altLang="en-US" dirty="0">
                <a:solidFill>
                  <a:sysClr val="windowText" lastClr="000000"/>
                </a:solidFill>
                <a:latin typeface="宋体" panose="02010600030101010101" pitchFamily="2" charset="-122"/>
                <a:ea typeface="宋体" panose="02010600030101010101" pitchFamily="2" charset="-122"/>
              </a:rPr>
              <a:t>）可写成</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7.96</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式中，</a:t>
            </a:r>
            <a:r>
              <a:rPr lang="en-US" altLang="zh-CN" dirty="0">
                <a:solidFill>
                  <a:sysClr val="windowText" lastClr="000000"/>
                </a:solidFill>
                <a:latin typeface="宋体" panose="02010600030101010101" pitchFamily="2" charset="-122"/>
                <a:ea typeface="宋体" panose="02010600030101010101" pitchFamily="2" charset="-122"/>
              </a:rPr>
              <a:t>K</a:t>
            </a: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t</a:t>
            </a:r>
            <a:r>
              <a:rPr lang="zh-CN" altLang="en-US" dirty="0">
                <a:solidFill>
                  <a:sysClr val="windowText" lastClr="000000"/>
                </a:solidFill>
                <a:latin typeface="宋体" panose="02010600030101010101" pitchFamily="2" charset="-122"/>
                <a:ea typeface="宋体" panose="02010600030101010101" pitchFamily="2" charset="-122"/>
              </a:rPr>
              <a:t>）为</a:t>
            </a:r>
            <a:r>
              <a:rPr lang="en-US" altLang="zh-CN" dirty="0">
                <a:solidFill>
                  <a:sysClr val="windowText" lastClr="000000"/>
                </a:solidFill>
                <a:latin typeface="宋体" panose="02010600030101010101" pitchFamily="2" charset="-122"/>
                <a:ea typeface="宋体" panose="02010600030101010101" pitchFamily="2" charset="-122"/>
              </a:rPr>
              <a:t>n+m+1</a:t>
            </a:r>
            <a:r>
              <a:rPr lang="zh-CN" altLang="en-US" dirty="0">
                <a:solidFill>
                  <a:sysClr val="windowText" lastClr="000000"/>
                </a:solidFill>
                <a:latin typeface="宋体" panose="02010600030101010101" pitchFamily="2" charset="-122"/>
                <a:ea typeface="宋体" panose="02010600030101010101" pitchFamily="2" charset="-122"/>
              </a:rPr>
              <a:t>阶可调参数向量，定义</a:t>
            </a:r>
            <a:r>
              <a:rPr lang="en-US" altLang="zh-CN" dirty="0">
                <a:solidFill>
                  <a:sysClr val="windowText" lastClr="000000"/>
                </a:solidFill>
                <a:latin typeface="宋体" panose="02010600030101010101" pitchFamily="2" charset="-122"/>
                <a:ea typeface="宋体" panose="02010600030101010101" pitchFamily="2" charset="-122"/>
              </a:rPr>
              <a:t>n+m+1</a:t>
            </a:r>
            <a:r>
              <a:rPr lang="zh-CN" altLang="en-US" dirty="0">
                <a:solidFill>
                  <a:sysClr val="windowText" lastClr="000000"/>
                </a:solidFill>
                <a:latin typeface="宋体" panose="02010600030101010101" pitchFamily="2" charset="-122"/>
                <a:ea typeface="宋体" panose="02010600030101010101" pitchFamily="2" charset="-122"/>
              </a:rPr>
              <a:t>阶参数向量</a:t>
            </a:r>
            <a:r>
              <a:rPr lang="el-GR" altLang="zh-CN" dirty="0">
                <a:solidFill>
                  <a:sysClr val="windowText" lastClr="000000"/>
                </a:solidFill>
                <a:latin typeface="宋体" panose="02010600030101010101" pitchFamily="2" charset="-122"/>
                <a:ea typeface="宋体" panose="02010600030101010101" pitchFamily="2" charset="-122"/>
              </a:rPr>
              <a:t>θ</a:t>
            </a: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t</a:t>
            </a:r>
            <a:r>
              <a:rPr lang="zh-CN" altLang="en-US" dirty="0">
                <a:solidFill>
                  <a:sysClr val="windowText" lastClr="000000"/>
                </a:solidFill>
                <a:latin typeface="宋体" panose="02010600030101010101" pitchFamily="2" charset="-122"/>
                <a:ea typeface="宋体" panose="02010600030101010101" pitchFamily="2" charset="-122"/>
              </a:rPr>
              <a:t>）为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7.97</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则有</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(7.98)</a:t>
            </a: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由于</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为严格正实函数，应用平衡点稳定定理，取</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(7.99)</a:t>
            </a:r>
          </a:p>
        </p:txBody>
      </p:sp>
      <p:graphicFrame>
        <p:nvGraphicFramePr>
          <p:cNvPr id="2" name="对象 1">
            <a:extLst>
              <a:ext uri="{FF2B5EF4-FFF2-40B4-BE49-F238E27FC236}">
                <a16:creationId xmlns:a16="http://schemas.microsoft.com/office/drawing/2014/main" id="{2665A543-4BB1-4E4F-9827-C7F507B60ED4}"/>
              </a:ext>
            </a:extLst>
          </p:cNvPr>
          <p:cNvGraphicFramePr>
            <a:graphicFrameLocks noChangeAspect="1"/>
          </p:cNvGraphicFramePr>
          <p:nvPr>
            <p:extLst>
              <p:ext uri="{D42A27DB-BD31-4B8C-83A1-F6EECF244321}">
                <p14:modId xmlns:p14="http://schemas.microsoft.com/office/powerpoint/2010/main" val="3298290816"/>
              </p:ext>
            </p:extLst>
          </p:nvPr>
        </p:nvGraphicFramePr>
        <p:xfrm>
          <a:off x="3032617" y="987574"/>
          <a:ext cx="3078766" cy="635301"/>
        </p:xfrm>
        <a:graphic>
          <a:graphicData uri="http://schemas.openxmlformats.org/presentationml/2006/ole">
            <mc:AlternateContent xmlns:mc="http://schemas.openxmlformats.org/markup-compatibility/2006">
              <mc:Choice xmlns:v="urn:schemas-microsoft-com:vml" Requires="v">
                <p:oleObj spid="_x0000_s85044" name="Equation" r:id="rId5" imgW="2400120" imgH="495000" progId="Equation.DSMT4">
                  <p:embed/>
                </p:oleObj>
              </mc:Choice>
              <mc:Fallback>
                <p:oleObj name="Equation" r:id="rId5" imgW="2400120" imgH="495000" progId="Equation.DSMT4">
                  <p:embed/>
                  <p:pic>
                    <p:nvPicPr>
                      <p:cNvPr id="0" name=""/>
                      <p:cNvPicPr/>
                      <p:nvPr/>
                    </p:nvPicPr>
                    <p:blipFill>
                      <a:blip r:embed="rId6"/>
                      <a:stretch>
                        <a:fillRect/>
                      </a:stretch>
                    </p:blipFill>
                    <p:spPr>
                      <a:xfrm>
                        <a:off x="3032617" y="987574"/>
                        <a:ext cx="3078766" cy="635301"/>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142E2C41-E16A-4BCA-970A-CD01BE7F9CDA}"/>
              </a:ext>
            </a:extLst>
          </p:cNvPr>
          <p:cNvGraphicFramePr>
            <a:graphicFrameLocks noChangeAspect="1"/>
          </p:cNvGraphicFramePr>
          <p:nvPr>
            <p:extLst>
              <p:ext uri="{D42A27DB-BD31-4B8C-83A1-F6EECF244321}">
                <p14:modId xmlns:p14="http://schemas.microsoft.com/office/powerpoint/2010/main" val="3413584013"/>
              </p:ext>
            </p:extLst>
          </p:nvPr>
        </p:nvGraphicFramePr>
        <p:xfrm>
          <a:off x="3822917" y="1998360"/>
          <a:ext cx="1498165" cy="370135"/>
        </p:xfrm>
        <a:graphic>
          <a:graphicData uri="http://schemas.openxmlformats.org/presentationml/2006/ole">
            <mc:AlternateContent xmlns:mc="http://schemas.openxmlformats.org/markup-compatibility/2006">
              <mc:Choice xmlns:v="urn:schemas-microsoft-com:vml" Requires="v">
                <p:oleObj spid="_x0000_s85045" name="Equation" r:id="rId7" imgW="1079280" imgH="266400" progId="Equation.DSMT4">
                  <p:embed/>
                </p:oleObj>
              </mc:Choice>
              <mc:Fallback>
                <p:oleObj name="Equation" r:id="rId7" imgW="1079280" imgH="266400" progId="Equation.DSMT4">
                  <p:embed/>
                  <p:pic>
                    <p:nvPicPr>
                      <p:cNvPr id="0" name=""/>
                      <p:cNvPicPr/>
                      <p:nvPr/>
                    </p:nvPicPr>
                    <p:blipFill>
                      <a:blip r:embed="rId8"/>
                      <a:stretch>
                        <a:fillRect/>
                      </a:stretch>
                    </p:blipFill>
                    <p:spPr>
                      <a:xfrm>
                        <a:off x="3822917" y="1998360"/>
                        <a:ext cx="1498165" cy="370135"/>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096D186D-4DD6-4C9D-BDF2-9B4C9CE4A9E6}"/>
              </a:ext>
            </a:extLst>
          </p:cNvPr>
          <p:cNvGraphicFramePr>
            <a:graphicFrameLocks noChangeAspect="1"/>
          </p:cNvGraphicFramePr>
          <p:nvPr>
            <p:extLst>
              <p:ext uri="{D42A27DB-BD31-4B8C-83A1-F6EECF244321}">
                <p14:modId xmlns:p14="http://schemas.microsoft.com/office/powerpoint/2010/main" val="1721728711"/>
              </p:ext>
            </p:extLst>
          </p:nvPr>
        </p:nvGraphicFramePr>
        <p:xfrm>
          <a:off x="3309545" y="2728538"/>
          <a:ext cx="2524910" cy="635300"/>
        </p:xfrm>
        <a:graphic>
          <a:graphicData uri="http://schemas.openxmlformats.org/presentationml/2006/ole">
            <mc:AlternateContent xmlns:mc="http://schemas.openxmlformats.org/markup-compatibility/2006">
              <mc:Choice xmlns:v="urn:schemas-microsoft-com:vml" Requires="v">
                <p:oleObj spid="_x0000_s85046" name="Equation" r:id="rId9" imgW="1968480" imgH="495000" progId="Equation.DSMT4">
                  <p:embed/>
                </p:oleObj>
              </mc:Choice>
              <mc:Fallback>
                <p:oleObj name="Equation" r:id="rId9" imgW="1968480" imgH="495000" progId="Equation.DSMT4">
                  <p:embed/>
                  <p:pic>
                    <p:nvPicPr>
                      <p:cNvPr id="0" name=""/>
                      <p:cNvPicPr/>
                      <p:nvPr/>
                    </p:nvPicPr>
                    <p:blipFill>
                      <a:blip r:embed="rId10"/>
                      <a:stretch>
                        <a:fillRect/>
                      </a:stretch>
                    </p:blipFill>
                    <p:spPr>
                      <a:xfrm>
                        <a:off x="3309545" y="2728538"/>
                        <a:ext cx="2524910" cy="635300"/>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667F454B-813F-495B-B59E-0C5EC3CFA4D5}"/>
              </a:ext>
            </a:extLst>
          </p:cNvPr>
          <p:cNvGraphicFramePr>
            <a:graphicFrameLocks noChangeAspect="1"/>
          </p:cNvGraphicFramePr>
          <p:nvPr>
            <p:extLst>
              <p:ext uri="{D42A27DB-BD31-4B8C-83A1-F6EECF244321}">
                <p14:modId xmlns:p14="http://schemas.microsoft.com/office/powerpoint/2010/main" val="1398989105"/>
              </p:ext>
            </p:extLst>
          </p:nvPr>
        </p:nvGraphicFramePr>
        <p:xfrm>
          <a:off x="1403648" y="3579862"/>
          <a:ext cx="651592" cy="635302"/>
        </p:xfrm>
        <a:graphic>
          <a:graphicData uri="http://schemas.openxmlformats.org/presentationml/2006/ole">
            <mc:AlternateContent xmlns:mc="http://schemas.openxmlformats.org/markup-compatibility/2006">
              <mc:Choice xmlns:v="urn:schemas-microsoft-com:vml" Requires="v">
                <p:oleObj spid="_x0000_s85047" name="Equation" r:id="rId11" imgW="507960" imgH="495000" progId="Equation.DSMT4">
                  <p:embed/>
                </p:oleObj>
              </mc:Choice>
              <mc:Fallback>
                <p:oleObj name="Equation" r:id="rId11" imgW="507960" imgH="495000" progId="Equation.DSMT4">
                  <p:embed/>
                  <p:pic>
                    <p:nvPicPr>
                      <p:cNvPr id="0" name=""/>
                      <p:cNvPicPr/>
                      <p:nvPr/>
                    </p:nvPicPr>
                    <p:blipFill>
                      <a:blip r:embed="rId12"/>
                      <a:stretch>
                        <a:fillRect/>
                      </a:stretch>
                    </p:blipFill>
                    <p:spPr>
                      <a:xfrm>
                        <a:off x="1403648" y="3579862"/>
                        <a:ext cx="651592" cy="635302"/>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E680EFB2-0420-4B4B-A05D-54292346F96E}"/>
              </a:ext>
            </a:extLst>
          </p:cNvPr>
          <p:cNvGraphicFramePr>
            <a:graphicFrameLocks noChangeAspect="1"/>
          </p:cNvGraphicFramePr>
          <p:nvPr>
            <p:extLst>
              <p:ext uri="{D42A27DB-BD31-4B8C-83A1-F6EECF244321}">
                <p14:modId xmlns:p14="http://schemas.microsoft.com/office/powerpoint/2010/main" val="2554160430"/>
              </p:ext>
            </p:extLst>
          </p:nvPr>
        </p:nvGraphicFramePr>
        <p:xfrm>
          <a:off x="2894792" y="4467771"/>
          <a:ext cx="3354413" cy="552251"/>
        </p:xfrm>
        <a:graphic>
          <a:graphicData uri="http://schemas.openxmlformats.org/presentationml/2006/ole">
            <mc:AlternateContent xmlns:mc="http://schemas.openxmlformats.org/markup-compatibility/2006">
              <mc:Choice xmlns:v="urn:schemas-microsoft-com:vml" Requires="v">
                <p:oleObj spid="_x0000_s85048" name="Equation" r:id="rId13" imgW="2082600" imgH="342720" progId="Equation.DSMT4">
                  <p:embed/>
                </p:oleObj>
              </mc:Choice>
              <mc:Fallback>
                <p:oleObj name="Equation" r:id="rId13" imgW="2082600" imgH="342720" progId="Equation.DSMT4">
                  <p:embed/>
                  <p:pic>
                    <p:nvPicPr>
                      <p:cNvPr id="0" name=""/>
                      <p:cNvPicPr/>
                      <p:nvPr/>
                    </p:nvPicPr>
                    <p:blipFill>
                      <a:blip r:embed="rId14"/>
                      <a:stretch>
                        <a:fillRect/>
                      </a:stretch>
                    </p:blipFill>
                    <p:spPr>
                      <a:xfrm>
                        <a:off x="2894792" y="4467771"/>
                        <a:ext cx="3354413" cy="552251"/>
                      </a:xfrm>
                      <a:prstGeom prst="rect">
                        <a:avLst/>
                      </a:prstGeom>
                    </p:spPr>
                  </p:pic>
                </p:oleObj>
              </mc:Fallback>
            </mc:AlternateContent>
          </a:graphicData>
        </a:graphic>
      </p:graphicFrame>
    </p:spTree>
    <p:extLst>
      <p:ext uri="{BB962C8B-B14F-4D97-AF65-F5344CB8AC3E}">
        <p14:creationId xmlns:p14="http://schemas.microsoft.com/office/powerpoint/2010/main" val="18528585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75" name="矩形 74"/>
          <p:cNvSpPr/>
          <p:nvPr/>
        </p:nvSpPr>
        <p:spPr>
          <a:xfrm>
            <a:off x="282982" y="752583"/>
            <a:ext cx="7883863" cy="2935868"/>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则可得                                                （</a:t>
            </a:r>
            <a:r>
              <a:rPr lang="en-US" altLang="zh-CN" dirty="0">
                <a:solidFill>
                  <a:sysClr val="windowText" lastClr="000000"/>
                </a:solidFill>
                <a:latin typeface="宋体" panose="02010600030101010101" pitchFamily="2" charset="-122"/>
                <a:ea typeface="宋体" panose="02010600030101010101" pitchFamily="2" charset="-122"/>
              </a:rPr>
              <a:t>7.100</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此时连续自适应控制系统的参数调节规律为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7.101</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由于</a:t>
            </a:r>
            <a:r>
              <a:rPr lang="en-US" altLang="zh-CN" dirty="0">
                <a:solidFill>
                  <a:sysClr val="windowText" lastClr="000000"/>
                </a:solidFill>
                <a:latin typeface="宋体" panose="02010600030101010101" pitchFamily="2" charset="-122"/>
                <a:ea typeface="宋体" panose="02010600030101010101" pitchFamily="2" charset="-122"/>
              </a:rPr>
              <a:t>D(P)</a:t>
            </a:r>
            <a:r>
              <a:rPr lang="zh-CN" altLang="en-US" dirty="0">
                <a:solidFill>
                  <a:sysClr val="windowText" lastClr="000000"/>
                </a:solidFill>
                <a:latin typeface="宋体" panose="02010600030101010101" pitchFamily="2" charset="-122"/>
                <a:ea typeface="宋体" panose="02010600030101010101" pitchFamily="2" charset="-122"/>
              </a:rPr>
              <a:t>为选择的稳定多项式，则有</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于是构成连续模型参考自适应控制系统如图</a:t>
            </a:r>
            <a:r>
              <a:rPr lang="en-US" altLang="zh-CN" dirty="0">
                <a:solidFill>
                  <a:sysClr val="windowText" lastClr="000000"/>
                </a:solidFill>
                <a:latin typeface="宋体" panose="02010600030101010101" pitchFamily="2" charset="-122"/>
                <a:ea typeface="宋体" panose="02010600030101010101" pitchFamily="2" charset="-122"/>
              </a:rPr>
              <a:t>7.21</a:t>
            </a:r>
            <a:r>
              <a:rPr lang="zh-CN" altLang="en-US" dirty="0">
                <a:solidFill>
                  <a:sysClr val="windowText" lastClr="000000"/>
                </a:solidFill>
                <a:latin typeface="宋体" panose="02010600030101010101" pitchFamily="2" charset="-122"/>
                <a:ea typeface="宋体" panose="02010600030101010101" pitchFamily="2" charset="-122"/>
              </a:rPr>
              <a:t>所示。</a:t>
            </a:r>
            <a:endParaRPr lang="en-US" altLang="zh-CN" dirty="0">
              <a:solidFill>
                <a:sysClr val="windowText" lastClr="000000"/>
              </a:solidFill>
              <a:latin typeface="宋体" panose="02010600030101010101" pitchFamily="2" charset="-122"/>
              <a:ea typeface="宋体" panose="02010600030101010101" pitchFamily="2" charset="-122"/>
            </a:endParaRPr>
          </a:p>
        </p:txBody>
      </p:sp>
      <p:graphicFrame>
        <p:nvGraphicFramePr>
          <p:cNvPr id="2" name="对象 1">
            <a:extLst>
              <a:ext uri="{FF2B5EF4-FFF2-40B4-BE49-F238E27FC236}">
                <a16:creationId xmlns:a16="http://schemas.microsoft.com/office/drawing/2014/main" id="{EF342192-251E-44A9-9AF0-F750D2BC18C2}"/>
              </a:ext>
            </a:extLst>
          </p:cNvPr>
          <p:cNvGraphicFramePr>
            <a:graphicFrameLocks noChangeAspect="1"/>
          </p:cNvGraphicFramePr>
          <p:nvPr>
            <p:extLst>
              <p:ext uri="{D42A27DB-BD31-4B8C-83A1-F6EECF244321}">
                <p14:modId xmlns:p14="http://schemas.microsoft.com/office/powerpoint/2010/main" val="336554118"/>
              </p:ext>
            </p:extLst>
          </p:nvPr>
        </p:nvGraphicFramePr>
        <p:xfrm>
          <a:off x="3878238" y="769318"/>
          <a:ext cx="1249064" cy="461193"/>
        </p:xfrm>
        <a:graphic>
          <a:graphicData uri="http://schemas.openxmlformats.org/presentationml/2006/ole">
            <mc:AlternateContent xmlns:mc="http://schemas.openxmlformats.org/markup-compatibility/2006">
              <mc:Choice xmlns:v="urn:schemas-microsoft-com:vml" Requires="v">
                <p:oleObj spid="_x0000_s86048" name="Equation" r:id="rId5" imgW="825480" imgH="304560" progId="Equation.DSMT4">
                  <p:embed/>
                </p:oleObj>
              </mc:Choice>
              <mc:Fallback>
                <p:oleObj name="Equation" r:id="rId5" imgW="825480" imgH="304560" progId="Equation.DSMT4">
                  <p:embed/>
                  <p:pic>
                    <p:nvPicPr>
                      <p:cNvPr id="0" name=""/>
                      <p:cNvPicPr/>
                      <p:nvPr/>
                    </p:nvPicPr>
                    <p:blipFill>
                      <a:blip r:embed="rId6"/>
                      <a:stretch>
                        <a:fillRect/>
                      </a:stretch>
                    </p:blipFill>
                    <p:spPr>
                      <a:xfrm>
                        <a:off x="3878238" y="769318"/>
                        <a:ext cx="1249064" cy="461193"/>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77C89A6E-3771-4539-A5B5-F00E5A98CEA4}"/>
              </a:ext>
            </a:extLst>
          </p:cNvPr>
          <p:cNvGraphicFramePr>
            <a:graphicFrameLocks noChangeAspect="1"/>
          </p:cNvGraphicFramePr>
          <p:nvPr>
            <p:extLst>
              <p:ext uri="{D42A27DB-BD31-4B8C-83A1-F6EECF244321}">
                <p14:modId xmlns:p14="http://schemas.microsoft.com/office/powerpoint/2010/main" val="695314776"/>
              </p:ext>
            </p:extLst>
          </p:nvPr>
        </p:nvGraphicFramePr>
        <p:xfrm>
          <a:off x="3094477" y="1564109"/>
          <a:ext cx="2955045" cy="461192"/>
        </p:xfrm>
        <a:graphic>
          <a:graphicData uri="http://schemas.openxmlformats.org/presentationml/2006/ole">
            <mc:AlternateContent xmlns:mc="http://schemas.openxmlformats.org/markup-compatibility/2006">
              <mc:Choice xmlns:v="urn:schemas-microsoft-com:vml" Requires="v">
                <p:oleObj spid="_x0000_s86049" name="Equation" r:id="rId7" imgW="2197080" imgH="342720" progId="Equation.DSMT4">
                  <p:embed/>
                </p:oleObj>
              </mc:Choice>
              <mc:Fallback>
                <p:oleObj name="Equation" r:id="rId7" imgW="2197080" imgH="342720" progId="Equation.DSMT4">
                  <p:embed/>
                  <p:pic>
                    <p:nvPicPr>
                      <p:cNvPr id="0" name=""/>
                      <p:cNvPicPr/>
                      <p:nvPr/>
                    </p:nvPicPr>
                    <p:blipFill>
                      <a:blip r:embed="rId8"/>
                      <a:stretch>
                        <a:fillRect/>
                      </a:stretch>
                    </p:blipFill>
                    <p:spPr>
                      <a:xfrm>
                        <a:off x="3094477" y="1564109"/>
                        <a:ext cx="2955045" cy="461192"/>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B15A3574-7B5D-4287-B52C-47CB5A898232}"/>
              </a:ext>
            </a:extLst>
          </p:cNvPr>
          <p:cNvGraphicFramePr>
            <a:graphicFrameLocks noChangeAspect="1"/>
          </p:cNvGraphicFramePr>
          <p:nvPr>
            <p:extLst>
              <p:ext uri="{D42A27DB-BD31-4B8C-83A1-F6EECF244321}">
                <p14:modId xmlns:p14="http://schemas.microsoft.com/office/powerpoint/2010/main" val="1543102128"/>
              </p:ext>
            </p:extLst>
          </p:nvPr>
        </p:nvGraphicFramePr>
        <p:xfrm>
          <a:off x="3063521" y="2528025"/>
          <a:ext cx="3016958" cy="461191"/>
        </p:xfrm>
        <a:graphic>
          <a:graphicData uri="http://schemas.openxmlformats.org/presentationml/2006/ole">
            <mc:AlternateContent xmlns:mc="http://schemas.openxmlformats.org/markup-compatibility/2006">
              <mc:Choice xmlns:v="urn:schemas-microsoft-com:vml" Requires="v">
                <p:oleObj spid="_x0000_s86050" name="Equation" r:id="rId9" imgW="1993680" imgH="304560" progId="Equation.DSMT4">
                  <p:embed/>
                </p:oleObj>
              </mc:Choice>
              <mc:Fallback>
                <p:oleObj name="Equation" r:id="rId9" imgW="1993680" imgH="304560" progId="Equation.DSMT4">
                  <p:embed/>
                  <p:pic>
                    <p:nvPicPr>
                      <p:cNvPr id="0" name=""/>
                      <p:cNvPicPr/>
                      <p:nvPr/>
                    </p:nvPicPr>
                    <p:blipFill>
                      <a:blip r:embed="rId10"/>
                      <a:stretch>
                        <a:fillRect/>
                      </a:stretch>
                    </p:blipFill>
                    <p:spPr>
                      <a:xfrm>
                        <a:off x="3063521" y="2528025"/>
                        <a:ext cx="3016958" cy="461191"/>
                      </a:xfrm>
                      <a:prstGeom prst="rect">
                        <a:avLst/>
                      </a:prstGeom>
                    </p:spPr>
                  </p:pic>
                </p:oleObj>
              </mc:Fallback>
            </mc:AlternateContent>
          </a:graphicData>
        </a:graphic>
      </p:graphicFrame>
    </p:spTree>
    <p:extLst>
      <p:ext uri="{BB962C8B-B14F-4D97-AF65-F5344CB8AC3E}">
        <p14:creationId xmlns:p14="http://schemas.microsoft.com/office/powerpoint/2010/main" val="993112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pic>
        <p:nvPicPr>
          <p:cNvPr id="2" name="图片 1">
            <a:extLst>
              <a:ext uri="{FF2B5EF4-FFF2-40B4-BE49-F238E27FC236}">
                <a16:creationId xmlns:a16="http://schemas.microsoft.com/office/drawing/2014/main" id="{C6C04165-E925-416C-BF02-1A8CC07B24BA}"/>
              </a:ext>
            </a:extLst>
          </p:cNvPr>
          <p:cNvPicPr>
            <a:picLocks noChangeAspect="1"/>
          </p:cNvPicPr>
          <p:nvPr/>
        </p:nvPicPr>
        <p:blipFill>
          <a:blip r:embed="rId4"/>
          <a:stretch>
            <a:fillRect/>
          </a:stretch>
        </p:blipFill>
        <p:spPr>
          <a:xfrm>
            <a:off x="1043608" y="828434"/>
            <a:ext cx="7056784" cy="4103272"/>
          </a:xfrm>
          <a:prstGeom prst="rect">
            <a:avLst/>
          </a:prstGeom>
        </p:spPr>
      </p:pic>
    </p:spTree>
    <p:extLst>
      <p:ext uri="{BB962C8B-B14F-4D97-AF65-F5344CB8AC3E}">
        <p14:creationId xmlns:p14="http://schemas.microsoft.com/office/powerpoint/2010/main" val="12817512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75" name="矩形 74"/>
          <p:cNvSpPr/>
          <p:nvPr/>
        </p:nvSpPr>
        <p:spPr>
          <a:xfrm>
            <a:off x="282982" y="752583"/>
            <a:ext cx="7883863" cy="3766865"/>
          </a:xfrm>
          <a:prstGeom prst="rect">
            <a:avLst/>
          </a:prstGeom>
          <a:noFill/>
        </p:spPr>
        <p:txBody>
          <a:bodyPr wrap="square">
            <a:spAutoFit/>
          </a:bodyPr>
          <a:lstStyle/>
          <a:p>
            <a:pPr indent="468000">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(5)</a:t>
            </a:r>
            <a:r>
              <a:rPr lang="zh-CN" altLang="en-US" dirty="0">
                <a:solidFill>
                  <a:sysClr val="windowText" lastClr="000000"/>
                </a:solidFill>
                <a:latin typeface="宋体" panose="02010600030101010101" pitchFamily="2" charset="-122"/>
                <a:ea typeface="宋体" panose="02010600030101010101" pitchFamily="2" charset="-122"/>
              </a:rPr>
              <a:t>设计举例</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例</a:t>
            </a:r>
            <a:r>
              <a:rPr lang="en-US" altLang="zh-CN" dirty="0">
                <a:solidFill>
                  <a:sysClr val="windowText" lastClr="000000"/>
                </a:solidFill>
                <a:latin typeface="宋体" panose="02010600030101010101" pitchFamily="2" charset="-122"/>
                <a:ea typeface="宋体" panose="02010600030101010101" pitchFamily="2" charset="-122"/>
              </a:rPr>
              <a:t>7.12  </a:t>
            </a:r>
            <a:r>
              <a:rPr lang="zh-CN" altLang="en-US" dirty="0">
                <a:solidFill>
                  <a:sysClr val="windowText" lastClr="000000"/>
                </a:solidFill>
                <a:latin typeface="宋体" panose="02010600030101010101" pitchFamily="2" charset="-122"/>
                <a:ea typeface="宋体" panose="02010600030101010101" pitchFamily="2" charset="-122"/>
              </a:rPr>
              <a:t>设被控系统的闭环传递函数及所选择的希望参考模型的传递函数分别为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试根据误差方程多项式代数法设计其自适应控制系统。</a:t>
            </a:r>
            <a:endParaRPr lang="en-US" altLang="zh-CN" dirty="0">
              <a:solidFill>
                <a:sysClr val="windowText" lastClr="000000"/>
              </a:solidFill>
              <a:latin typeface="宋体" panose="02010600030101010101" pitchFamily="2" charset="-122"/>
              <a:ea typeface="宋体" panose="02010600030101010101" pitchFamily="2" charset="-122"/>
            </a:endParaRPr>
          </a:p>
        </p:txBody>
      </p:sp>
      <p:graphicFrame>
        <p:nvGraphicFramePr>
          <p:cNvPr id="3" name="对象 2">
            <a:extLst>
              <a:ext uri="{FF2B5EF4-FFF2-40B4-BE49-F238E27FC236}">
                <a16:creationId xmlns:a16="http://schemas.microsoft.com/office/drawing/2014/main" id="{D4E3AAF5-90DE-411D-A88C-FCE72AA08028}"/>
              </a:ext>
            </a:extLst>
          </p:cNvPr>
          <p:cNvGraphicFramePr>
            <a:graphicFrameLocks noChangeAspect="1"/>
          </p:cNvGraphicFramePr>
          <p:nvPr>
            <p:extLst>
              <p:ext uri="{D42A27DB-BD31-4B8C-83A1-F6EECF244321}">
                <p14:modId xmlns:p14="http://schemas.microsoft.com/office/powerpoint/2010/main" val="1674365850"/>
              </p:ext>
            </p:extLst>
          </p:nvPr>
        </p:nvGraphicFramePr>
        <p:xfrm>
          <a:off x="2654568" y="2180655"/>
          <a:ext cx="3834864" cy="1399207"/>
        </p:xfrm>
        <a:graphic>
          <a:graphicData uri="http://schemas.openxmlformats.org/presentationml/2006/ole">
            <mc:AlternateContent xmlns:mc="http://schemas.openxmlformats.org/markup-compatibility/2006">
              <mc:Choice xmlns:v="urn:schemas-microsoft-com:vml" Requires="v">
                <p:oleObj spid="_x0000_s87051" name="Equation" r:id="rId5" imgW="2819160" imgH="1028520" progId="Equation.DSMT4">
                  <p:embed/>
                </p:oleObj>
              </mc:Choice>
              <mc:Fallback>
                <p:oleObj name="Equation" r:id="rId5" imgW="2819160" imgH="1028520" progId="Equation.DSMT4">
                  <p:embed/>
                  <p:pic>
                    <p:nvPicPr>
                      <p:cNvPr id="0" name=""/>
                      <p:cNvPicPr/>
                      <p:nvPr/>
                    </p:nvPicPr>
                    <p:blipFill>
                      <a:blip r:embed="rId6"/>
                      <a:stretch>
                        <a:fillRect/>
                      </a:stretch>
                    </p:blipFill>
                    <p:spPr>
                      <a:xfrm>
                        <a:off x="2654568" y="2180655"/>
                        <a:ext cx="3834864" cy="1399207"/>
                      </a:xfrm>
                      <a:prstGeom prst="rect">
                        <a:avLst/>
                      </a:prstGeom>
                    </p:spPr>
                  </p:pic>
                </p:oleObj>
              </mc:Fallback>
            </mc:AlternateContent>
          </a:graphicData>
        </a:graphic>
      </p:graphicFrame>
    </p:spTree>
    <p:extLst>
      <p:ext uri="{BB962C8B-B14F-4D97-AF65-F5344CB8AC3E}">
        <p14:creationId xmlns:p14="http://schemas.microsoft.com/office/powerpoint/2010/main" val="22733415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75" name="矩形 74"/>
          <p:cNvSpPr/>
          <p:nvPr/>
        </p:nvSpPr>
        <p:spPr>
          <a:xfrm>
            <a:off x="282982" y="752583"/>
            <a:ext cx="7883863" cy="2520370"/>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解：</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被控系统及参考模型在方波输入信号作用下的输出响应如图</a:t>
            </a:r>
            <a:r>
              <a:rPr lang="en-US" altLang="zh-CN" dirty="0">
                <a:solidFill>
                  <a:sysClr val="windowText" lastClr="000000"/>
                </a:solidFill>
                <a:latin typeface="宋体" panose="02010600030101010101" pitchFamily="2" charset="-122"/>
                <a:ea typeface="宋体" panose="02010600030101010101" pitchFamily="2" charset="-122"/>
              </a:rPr>
              <a:t>7.22</a:t>
            </a:r>
            <a:r>
              <a:rPr lang="zh-CN" altLang="en-US" dirty="0">
                <a:solidFill>
                  <a:sysClr val="windowText" lastClr="000000"/>
                </a:solidFill>
                <a:latin typeface="宋体" panose="02010600030101010101" pitchFamily="2" charset="-122"/>
                <a:ea typeface="宋体" panose="02010600030101010101" pitchFamily="2" charset="-122"/>
              </a:rPr>
              <a:t>所示。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2" name="图片 1">
            <a:extLst>
              <a:ext uri="{FF2B5EF4-FFF2-40B4-BE49-F238E27FC236}">
                <a16:creationId xmlns:a16="http://schemas.microsoft.com/office/drawing/2014/main" id="{5068F185-A42A-4BAC-948B-BA11ACBF50B1}"/>
              </a:ext>
            </a:extLst>
          </p:cNvPr>
          <p:cNvPicPr>
            <a:picLocks noChangeAspect="1"/>
          </p:cNvPicPr>
          <p:nvPr/>
        </p:nvPicPr>
        <p:blipFill>
          <a:blip r:embed="rId4"/>
          <a:stretch>
            <a:fillRect/>
          </a:stretch>
        </p:blipFill>
        <p:spPr>
          <a:xfrm>
            <a:off x="2347546" y="1600122"/>
            <a:ext cx="4448908" cy="3543378"/>
          </a:xfrm>
          <a:prstGeom prst="rect">
            <a:avLst/>
          </a:prstGeom>
        </p:spPr>
      </p:pic>
    </p:spTree>
    <p:extLst>
      <p:ext uri="{BB962C8B-B14F-4D97-AF65-F5344CB8AC3E}">
        <p14:creationId xmlns:p14="http://schemas.microsoft.com/office/powerpoint/2010/main" val="13210657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mc:AlternateContent xmlns:mc="http://schemas.openxmlformats.org/markup-compatibility/2006" xmlns:a14="http://schemas.microsoft.com/office/drawing/2010/main">
        <mc:Choice Requires="a14">
          <p:sp>
            <p:nvSpPr>
              <p:cNvPr id="75" name="矩形 74"/>
              <p:cNvSpPr/>
              <p:nvPr/>
            </p:nvSpPr>
            <p:spPr>
              <a:xfrm>
                <a:off x="282982" y="755020"/>
                <a:ext cx="7883863" cy="4247317"/>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由于被控系统分子分母阶数分别为</a:t>
                </a:r>
                <a:r>
                  <a:rPr lang="en-US" altLang="zh-CN" dirty="0">
                    <a:solidFill>
                      <a:sysClr val="windowText" lastClr="000000"/>
                    </a:solidFill>
                    <a:latin typeface="宋体" panose="02010600030101010101" pitchFamily="2" charset="-122"/>
                    <a:ea typeface="宋体" panose="02010600030101010101" pitchFamily="2" charset="-122"/>
                  </a:rPr>
                  <a:t>m=2,n=3,</a:t>
                </a:r>
                <a:r>
                  <a:rPr lang="zh-CN" altLang="en-US" dirty="0">
                    <a:solidFill>
                      <a:sysClr val="windowText" lastClr="000000"/>
                    </a:solidFill>
                    <a:latin typeface="宋体" panose="02010600030101010101" pitchFamily="2" charset="-122"/>
                    <a:ea typeface="宋体" panose="02010600030101010101" pitchFamily="2" charset="-122"/>
                  </a:rPr>
                  <a:t>即</a:t>
                </a:r>
                <a:r>
                  <a:rPr lang="en-US" altLang="zh-CN" dirty="0">
                    <a:solidFill>
                      <a:sysClr val="windowText" lastClr="000000"/>
                    </a:solidFill>
                    <a:latin typeface="宋体" panose="02010600030101010101" pitchFamily="2" charset="-122"/>
                    <a:ea typeface="宋体" panose="02010600030101010101" pitchFamily="2" charset="-122"/>
                  </a:rPr>
                  <a:t>n-m-1=0,</a:t>
                </a:r>
                <a:r>
                  <a:rPr lang="zh-CN" altLang="en-US" dirty="0">
                    <a:solidFill>
                      <a:sysClr val="windowText" lastClr="000000"/>
                    </a:solidFill>
                    <a:latin typeface="宋体" panose="02010600030101010101" pitchFamily="2" charset="-122"/>
                    <a:ea typeface="宋体" panose="02010600030101010101" pitchFamily="2" charset="-122"/>
                  </a:rPr>
                  <a:t>取稳定多项式</a:t>
                </a:r>
                <a:r>
                  <a:rPr lang="en-US" altLang="zh-CN" dirty="0">
                    <a:solidFill>
                      <a:sysClr val="windowText" lastClr="000000"/>
                    </a:solidFill>
                    <a:latin typeface="宋体" panose="02010600030101010101" pitchFamily="2" charset="-122"/>
                    <a:ea typeface="宋体" panose="02010600030101010101" pitchFamily="2" charset="-122"/>
                  </a:rPr>
                  <a:t>D(P)=1,</a:t>
                </a:r>
                <a:r>
                  <a:rPr lang="zh-CN" altLang="en-US" dirty="0">
                    <a:solidFill>
                      <a:sysClr val="windowText" lastClr="000000"/>
                    </a:solidFill>
                    <a:latin typeface="宋体" panose="02010600030101010101" pitchFamily="2" charset="-122"/>
                    <a:ea typeface="宋体" panose="02010600030101010101" pitchFamily="2" charset="-122"/>
                  </a:rPr>
                  <a:t>则</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。根据参考模型多项式</a:t>
                </a:r>
                <a14:m>
                  <m:oMath xmlns:m="http://schemas.openxmlformats.org/officeDocument/2006/math">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a:rPr lang="en-US" altLang="zh-CN" b="0" i="1" smtClean="0">
                            <a:solidFill>
                              <a:sysClr val="windowText" lastClr="000000"/>
                            </a:solidFill>
                            <a:latin typeface="Cambria Math" panose="02040503050406030204" pitchFamily="18" charset="0"/>
                            <a:ea typeface="宋体" panose="02010600030101010101" pitchFamily="2" charset="-122"/>
                          </a:rPr>
                          <m:t>𝐴</m:t>
                        </m:r>
                      </m:e>
                      <m:sub>
                        <m:r>
                          <m:rPr>
                            <m:sty m:val="p"/>
                          </m:rPr>
                          <a:rPr lang="en-US" altLang="zh-CN" i="1">
                            <a:solidFill>
                              <a:sysClr val="windowText" lastClr="000000"/>
                            </a:solidFill>
                            <a:latin typeface="Cambria Math" panose="02040503050406030204" pitchFamily="18" charset="0"/>
                            <a:ea typeface="宋体" panose="02010600030101010101" pitchFamily="2" charset="-122"/>
                          </a:rPr>
                          <m:t>m</m:t>
                        </m:r>
                      </m:sub>
                    </m:sSub>
                    <m:r>
                      <a:rPr lang="zh-CN" altLang="en-US" i="1" smtClean="0">
                        <a:solidFill>
                          <a:sysClr val="windowText" lastClr="000000"/>
                        </a:solidFill>
                        <a:latin typeface="Cambria Math" panose="02040503050406030204" pitchFamily="18" charset="0"/>
                        <a:ea typeface="宋体" panose="02010600030101010101" pitchFamily="2" charset="-122"/>
                      </a:rPr>
                      <m:t> </m:t>
                    </m:r>
                  </m:oMath>
                </a14:m>
                <a:r>
                  <a:rPr lang="en-US" altLang="zh-CN" dirty="0">
                    <a:solidFill>
                      <a:sysClr val="windowText" lastClr="000000"/>
                    </a:solidFill>
                    <a:latin typeface="宋体" panose="02010600030101010101" pitchFamily="2" charset="-122"/>
                    <a:ea typeface="宋体" panose="02010600030101010101" pitchFamily="2" charset="-122"/>
                  </a:rPr>
                  <a:t>(p),</a:t>
                </a:r>
                <a:r>
                  <a:rPr lang="zh-CN" altLang="en-US" dirty="0">
                    <a:solidFill>
                      <a:sysClr val="windowText" lastClr="000000"/>
                    </a:solidFill>
                    <a:latin typeface="宋体" panose="02010600030101010101" pitchFamily="2" charset="-122"/>
                    <a:ea typeface="宋体" panose="02010600030101010101" pitchFamily="2" charset="-122"/>
                  </a:rPr>
                  <a:t>选</a:t>
                </a:r>
                <a:r>
                  <a:rPr lang="en-US" altLang="zh-CN" dirty="0">
                    <a:solidFill>
                      <a:sysClr val="windowText" lastClr="000000"/>
                    </a:solidFill>
                    <a:latin typeface="宋体" panose="02010600030101010101" pitchFamily="2" charset="-122"/>
                    <a:ea typeface="宋体" panose="02010600030101010101" pitchFamily="2" charset="-122"/>
                  </a:rPr>
                  <a:t>m=2</a:t>
                </a:r>
                <a:r>
                  <a:rPr lang="zh-CN" altLang="en-US" dirty="0">
                    <a:solidFill>
                      <a:sysClr val="windowText" lastClr="000000"/>
                    </a:solidFill>
                    <a:latin typeface="宋体" panose="02010600030101010101" pitchFamily="2" charset="-122"/>
                    <a:ea typeface="宋体" panose="02010600030101010101" pitchFamily="2" charset="-122"/>
                  </a:rPr>
                  <a:t>阶标准多项式</a:t>
                </a:r>
                <a:r>
                  <a:rPr lang="en-US" altLang="zh-CN" dirty="0">
                    <a:solidFill>
                      <a:sysClr val="windowText" lastClr="000000"/>
                    </a:solidFill>
                    <a:latin typeface="宋体" panose="02010600030101010101" pitchFamily="2" charset="-122"/>
                    <a:ea typeface="宋体" panose="02010600030101010101" pitchFamily="2" charset="-122"/>
                  </a:rPr>
                  <a:t>                   </a:t>
                </a:r>
              </a:p>
              <a:p>
                <a:pPr indent="468000">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smtClean="0">
                    <a:solidFill>
                      <a:sysClr val="windowText" lastClr="000000"/>
                    </a:solidFill>
                    <a:latin typeface="宋体" panose="02010600030101010101" pitchFamily="2" charset="-122"/>
                    <a:ea typeface="宋体" panose="02010600030101010101" pitchFamily="2" charset="-122"/>
                  </a:rPr>
                  <a:t>使</a:t>
                </a:r>
                <a:r>
                  <a:rPr lang="en-US" altLang="zh-CN" dirty="0" smtClean="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为严格正实，据式（</a:t>
                </a:r>
                <a:r>
                  <a:rPr lang="en-US" altLang="zh-CN" dirty="0">
                    <a:solidFill>
                      <a:sysClr val="windowText" lastClr="000000"/>
                    </a:solidFill>
                    <a:latin typeface="宋体" panose="02010600030101010101" pitchFamily="2" charset="-122"/>
                    <a:ea typeface="宋体" panose="02010600030101010101" pitchFamily="2" charset="-122"/>
                  </a:rPr>
                  <a:t>7.92)</a:t>
                </a:r>
                <a:r>
                  <a:rPr lang="zh-CN" altLang="en-US" dirty="0">
                    <a:solidFill>
                      <a:sysClr val="windowText" lastClr="000000"/>
                    </a:solidFill>
                    <a:latin typeface="宋体" panose="02010600030101010101" pitchFamily="2" charset="-122"/>
                    <a:ea typeface="宋体" panose="02010600030101010101" pitchFamily="2" charset="-122"/>
                  </a:rPr>
                  <a:t>取滤波器信号</a:t>
                </a:r>
                <a:r>
                  <a:rPr lang="el-GR" altLang="zh-CN" dirty="0">
                    <a:solidFill>
                      <a:sysClr val="windowText" lastClr="000000"/>
                    </a:solidFill>
                    <a:latin typeface="宋体" panose="02010600030101010101" pitchFamily="2" charset="-122"/>
                    <a:ea typeface="宋体" panose="02010600030101010101" pitchFamily="2" charset="-122"/>
                  </a:rPr>
                  <a:t>ζ</a:t>
                </a:r>
                <a:r>
                  <a:rPr lang="en-US" altLang="zh-CN" dirty="0">
                    <a:solidFill>
                      <a:sysClr val="windowText" lastClr="000000"/>
                    </a:solidFill>
                    <a:latin typeface="宋体" panose="02010600030101010101" pitchFamily="2" charset="-122"/>
                    <a:ea typeface="宋体" panose="02010600030101010101" pitchFamily="2" charset="-122"/>
                  </a:rPr>
                  <a:t>(t)</a:t>
                </a:r>
                <a:r>
                  <a:rPr lang="zh-CN" altLang="en-US" dirty="0">
                    <a:solidFill>
                      <a:sysClr val="windowText" lastClr="000000"/>
                    </a:solidFill>
                    <a:latin typeface="宋体" panose="02010600030101010101" pitchFamily="2" charset="-122"/>
                    <a:ea typeface="宋体" panose="02010600030101010101" pitchFamily="2" charset="-122"/>
                  </a:rPr>
                  <a:t>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被控系统的控制输入为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参数调节规律为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自适应控制系统 </a:t>
                </a:r>
                <a:r>
                  <a:rPr lang="en-US" altLang="zh-CN" dirty="0">
                    <a:solidFill>
                      <a:sysClr val="windowText" lastClr="000000"/>
                    </a:solidFill>
                    <a:latin typeface="宋体" panose="02010600030101010101" pitchFamily="2" charset="-122"/>
                    <a:ea typeface="宋体" panose="02010600030101010101" pitchFamily="2" charset="-122"/>
                  </a:rPr>
                  <a:t>SIMULINK</a:t>
                </a:r>
                <a:r>
                  <a:rPr lang="zh-CN" altLang="en-US" dirty="0">
                    <a:solidFill>
                      <a:sysClr val="windowText" lastClr="000000"/>
                    </a:solidFill>
                    <a:latin typeface="宋体" panose="02010600030101010101" pitchFamily="2" charset="-122"/>
                    <a:ea typeface="宋体" panose="02010600030101010101" pitchFamily="2" charset="-122"/>
                  </a:rPr>
                  <a:t>仿真模型如图</a:t>
                </a:r>
                <a:r>
                  <a:rPr lang="en-US" altLang="zh-CN" dirty="0">
                    <a:solidFill>
                      <a:sysClr val="windowText" lastClr="000000"/>
                    </a:solidFill>
                    <a:latin typeface="宋体" panose="02010600030101010101" pitchFamily="2" charset="-122"/>
                    <a:ea typeface="宋体" panose="02010600030101010101" pitchFamily="2" charset="-122"/>
                  </a:rPr>
                  <a:t>7.23</a:t>
                </a:r>
                <a:r>
                  <a:rPr lang="zh-CN" altLang="en-US" dirty="0">
                    <a:solidFill>
                      <a:sysClr val="windowText" lastClr="000000"/>
                    </a:solidFill>
                    <a:latin typeface="宋体" panose="02010600030101010101" pitchFamily="2" charset="-122"/>
                    <a:ea typeface="宋体" panose="02010600030101010101" pitchFamily="2" charset="-122"/>
                  </a:rPr>
                  <a:t>所示。</a:t>
                </a:r>
                <a:endParaRPr lang="en-US" altLang="zh-CN" dirty="0">
                  <a:solidFill>
                    <a:sysClr val="windowText" lastClr="000000"/>
                  </a:solidFill>
                  <a:latin typeface="宋体" panose="02010600030101010101" pitchFamily="2" charset="-122"/>
                  <a:ea typeface="宋体" panose="02010600030101010101" pitchFamily="2" charset="-122"/>
                </a:endParaRPr>
              </a:p>
            </p:txBody>
          </p:sp>
        </mc:Choice>
        <mc:Fallback xmlns="">
          <p:sp>
            <p:nvSpPr>
              <p:cNvPr id="75" name="矩形 74"/>
              <p:cNvSpPr>
                <a:spLocks noRot="1" noChangeAspect="1" noMove="1" noResize="1" noEditPoints="1" noAdjustHandles="1" noChangeArrowheads="1" noChangeShapeType="1" noTextEdit="1"/>
              </p:cNvSpPr>
              <p:nvPr/>
            </p:nvSpPr>
            <p:spPr>
              <a:xfrm>
                <a:off x="282982" y="755020"/>
                <a:ext cx="7883863" cy="4247317"/>
              </a:xfrm>
              <a:prstGeom prst="rect">
                <a:avLst/>
              </a:prstGeom>
              <a:blipFill>
                <a:blip r:embed="rId5"/>
                <a:stretch>
                  <a:fillRect l="-618" r="-464"/>
                </a:stretch>
              </a:blipFill>
            </p:spPr>
            <p:txBody>
              <a:bodyPr/>
              <a:lstStyle/>
              <a:p>
                <a:r>
                  <a:rPr lang="zh-CN" altLang="en-US">
                    <a:noFill/>
                  </a:rPr>
                  <a:t> </a:t>
                </a:r>
              </a:p>
            </p:txBody>
          </p:sp>
        </mc:Fallback>
      </mc:AlternateContent>
      <p:graphicFrame>
        <p:nvGraphicFramePr>
          <p:cNvPr id="2" name="对象 1">
            <a:extLst>
              <a:ext uri="{FF2B5EF4-FFF2-40B4-BE49-F238E27FC236}">
                <a16:creationId xmlns:a16="http://schemas.microsoft.com/office/drawing/2014/main" id="{4BC14D47-F24C-4F4A-8259-8B74D4B88D4F}"/>
              </a:ext>
            </a:extLst>
          </p:cNvPr>
          <p:cNvGraphicFramePr>
            <a:graphicFrameLocks noChangeAspect="1"/>
          </p:cNvGraphicFramePr>
          <p:nvPr>
            <p:extLst>
              <p:ext uri="{D42A27DB-BD31-4B8C-83A1-F6EECF244321}">
                <p14:modId xmlns:p14="http://schemas.microsoft.com/office/powerpoint/2010/main" val="2273920900"/>
              </p:ext>
            </p:extLst>
          </p:nvPr>
        </p:nvGraphicFramePr>
        <p:xfrm>
          <a:off x="1547664" y="1261115"/>
          <a:ext cx="1135854" cy="332019"/>
        </p:xfrm>
        <a:graphic>
          <a:graphicData uri="http://schemas.openxmlformats.org/presentationml/2006/ole">
            <mc:AlternateContent xmlns:mc="http://schemas.openxmlformats.org/markup-compatibility/2006">
              <mc:Choice xmlns:v="urn:schemas-microsoft-com:vml" Requires="v">
                <p:oleObj spid="_x0000_s88126" name="Equation" r:id="rId6" imgW="825480" imgH="241200" progId="Equation.DSMT4">
                  <p:embed/>
                </p:oleObj>
              </mc:Choice>
              <mc:Fallback>
                <p:oleObj name="Equation" r:id="rId6" imgW="825480" imgH="241200" progId="Equation.DSMT4">
                  <p:embed/>
                  <p:pic>
                    <p:nvPicPr>
                      <p:cNvPr id="0" name=""/>
                      <p:cNvPicPr/>
                      <p:nvPr/>
                    </p:nvPicPr>
                    <p:blipFill>
                      <a:blip r:embed="rId7"/>
                      <a:stretch>
                        <a:fillRect/>
                      </a:stretch>
                    </p:blipFill>
                    <p:spPr>
                      <a:xfrm>
                        <a:off x="1547664" y="1261115"/>
                        <a:ext cx="1135854" cy="332019"/>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FB250A0B-A0EF-4492-B724-0F02331DC4CC}"/>
              </a:ext>
            </a:extLst>
          </p:cNvPr>
          <p:cNvGraphicFramePr>
            <a:graphicFrameLocks noChangeAspect="1"/>
          </p:cNvGraphicFramePr>
          <p:nvPr>
            <p:extLst>
              <p:ext uri="{D42A27DB-BD31-4B8C-83A1-F6EECF244321}">
                <p14:modId xmlns:p14="http://schemas.microsoft.com/office/powerpoint/2010/main" val="265631552"/>
              </p:ext>
            </p:extLst>
          </p:nvPr>
        </p:nvGraphicFramePr>
        <p:xfrm>
          <a:off x="359397" y="1697878"/>
          <a:ext cx="1950642" cy="297808"/>
        </p:xfrm>
        <a:graphic>
          <a:graphicData uri="http://schemas.openxmlformats.org/presentationml/2006/ole">
            <mc:AlternateContent xmlns:mc="http://schemas.openxmlformats.org/markup-compatibility/2006">
              <mc:Choice xmlns:v="urn:schemas-microsoft-com:vml" Requires="v">
                <p:oleObj spid="_x0000_s88127" name="Equation" r:id="rId8" imgW="1663560" imgH="253800" progId="Equation.DSMT4">
                  <p:embed/>
                </p:oleObj>
              </mc:Choice>
              <mc:Fallback>
                <p:oleObj name="Equation" r:id="rId8" imgW="1663560" imgH="253800" progId="Equation.DSMT4">
                  <p:embed/>
                  <p:pic>
                    <p:nvPicPr>
                      <p:cNvPr id="0" name=""/>
                      <p:cNvPicPr/>
                      <p:nvPr/>
                    </p:nvPicPr>
                    <p:blipFill>
                      <a:blip r:embed="rId9"/>
                      <a:stretch>
                        <a:fillRect/>
                      </a:stretch>
                    </p:blipFill>
                    <p:spPr>
                      <a:xfrm>
                        <a:off x="359397" y="1697878"/>
                        <a:ext cx="1950642" cy="297808"/>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097BA12C-AE3C-4AC6-870E-ABD374E929C0}"/>
              </a:ext>
            </a:extLst>
          </p:cNvPr>
          <p:cNvGraphicFramePr>
            <a:graphicFrameLocks noChangeAspect="1"/>
          </p:cNvGraphicFramePr>
          <p:nvPr>
            <p:extLst>
              <p:ext uri="{D42A27DB-BD31-4B8C-83A1-F6EECF244321}">
                <p14:modId xmlns:p14="http://schemas.microsoft.com/office/powerpoint/2010/main" val="565911953"/>
              </p:ext>
            </p:extLst>
          </p:nvPr>
        </p:nvGraphicFramePr>
        <p:xfrm>
          <a:off x="2752023" y="1572365"/>
          <a:ext cx="1196177" cy="548834"/>
        </p:xfrm>
        <a:graphic>
          <a:graphicData uri="http://schemas.openxmlformats.org/presentationml/2006/ole">
            <mc:AlternateContent xmlns:mc="http://schemas.openxmlformats.org/markup-compatibility/2006">
              <mc:Choice xmlns:v="urn:schemas-microsoft-com:vml" Requires="v">
                <p:oleObj spid="_x0000_s88128" name="Equation" r:id="rId10" imgW="1079280" imgH="495000" progId="Equation.DSMT4">
                  <p:embed/>
                </p:oleObj>
              </mc:Choice>
              <mc:Fallback>
                <p:oleObj name="Equation" r:id="rId10" imgW="1079280" imgH="495000" progId="Equation.DSMT4">
                  <p:embed/>
                  <p:pic>
                    <p:nvPicPr>
                      <p:cNvPr id="0" name=""/>
                      <p:cNvPicPr/>
                      <p:nvPr/>
                    </p:nvPicPr>
                    <p:blipFill>
                      <a:blip r:embed="rId11"/>
                      <a:stretch>
                        <a:fillRect/>
                      </a:stretch>
                    </p:blipFill>
                    <p:spPr>
                      <a:xfrm>
                        <a:off x="2752023" y="1572365"/>
                        <a:ext cx="1196177" cy="548834"/>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EA2E52B7-44BB-414F-BB8E-A6830FBA9A00}"/>
              </a:ext>
            </a:extLst>
          </p:cNvPr>
          <p:cNvGraphicFramePr>
            <a:graphicFrameLocks noChangeAspect="1"/>
          </p:cNvGraphicFramePr>
          <p:nvPr>
            <p:extLst>
              <p:ext uri="{D42A27DB-BD31-4B8C-83A1-F6EECF244321}">
                <p14:modId xmlns:p14="http://schemas.microsoft.com/office/powerpoint/2010/main" val="2739404962"/>
              </p:ext>
            </p:extLst>
          </p:nvPr>
        </p:nvGraphicFramePr>
        <p:xfrm>
          <a:off x="1691680" y="2169965"/>
          <a:ext cx="5171994" cy="1219664"/>
        </p:xfrm>
        <a:graphic>
          <a:graphicData uri="http://schemas.openxmlformats.org/presentationml/2006/ole">
            <mc:AlternateContent xmlns:mc="http://schemas.openxmlformats.org/markup-compatibility/2006">
              <mc:Choice xmlns:v="urn:schemas-microsoft-com:vml" Requires="v">
                <p:oleObj spid="_x0000_s88129" name="Equation" r:id="rId12" imgW="4254480" imgH="1002960" progId="Equation.DSMT4">
                  <p:embed/>
                </p:oleObj>
              </mc:Choice>
              <mc:Fallback>
                <p:oleObj name="Equation" r:id="rId12" imgW="4254480" imgH="1002960" progId="Equation.DSMT4">
                  <p:embed/>
                  <p:pic>
                    <p:nvPicPr>
                      <p:cNvPr id="0" name=""/>
                      <p:cNvPicPr/>
                      <p:nvPr/>
                    </p:nvPicPr>
                    <p:blipFill>
                      <a:blip r:embed="rId13"/>
                      <a:stretch>
                        <a:fillRect/>
                      </a:stretch>
                    </p:blipFill>
                    <p:spPr>
                      <a:xfrm>
                        <a:off x="1691680" y="2169965"/>
                        <a:ext cx="5171994" cy="1219664"/>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A374D639-0022-4E7E-A670-04E17B438912}"/>
              </a:ext>
            </a:extLst>
          </p:cNvPr>
          <p:cNvGraphicFramePr>
            <a:graphicFrameLocks noChangeAspect="1"/>
          </p:cNvGraphicFramePr>
          <p:nvPr>
            <p:extLst>
              <p:ext uri="{D42A27DB-BD31-4B8C-83A1-F6EECF244321}">
                <p14:modId xmlns:p14="http://schemas.microsoft.com/office/powerpoint/2010/main" val="2434926968"/>
              </p:ext>
            </p:extLst>
          </p:nvPr>
        </p:nvGraphicFramePr>
        <p:xfrm>
          <a:off x="3563888" y="3617017"/>
          <a:ext cx="1659852" cy="349443"/>
        </p:xfrm>
        <a:graphic>
          <a:graphicData uri="http://schemas.openxmlformats.org/presentationml/2006/ole">
            <mc:AlternateContent xmlns:mc="http://schemas.openxmlformats.org/markup-compatibility/2006">
              <mc:Choice xmlns:v="urn:schemas-microsoft-com:vml" Requires="v">
                <p:oleObj spid="_x0000_s88130" name="Equation" r:id="rId14" imgW="1206360" imgH="253800" progId="Equation.DSMT4">
                  <p:embed/>
                </p:oleObj>
              </mc:Choice>
              <mc:Fallback>
                <p:oleObj name="Equation" r:id="rId14" imgW="1206360" imgH="253800" progId="Equation.DSMT4">
                  <p:embed/>
                  <p:pic>
                    <p:nvPicPr>
                      <p:cNvPr id="0" name=""/>
                      <p:cNvPicPr/>
                      <p:nvPr/>
                    </p:nvPicPr>
                    <p:blipFill>
                      <a:blip r:embed="rId15"/>
                      <a:stretch>
                        <a:fillRect/>
                      </a:stretch>
                    </p:blipFill>
                    <p:spPr>
                      <a:xfrm>
                        <a:off x="3563888" y="3617017"/>
                        <a:ext cx="1659852" cy="349443"/>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010C1043-1282-4393-977D-69E72C1289B4}"/>
              </a:ext>
            </a:extLst>
          </p:cNvPr>
          <p:cNvGraphicFramePr>
            <a:graphicFrameLocks noChangeAspect="1"/>
          </p:cNvGraphicFramePr>
          <p:nvPr>
            <p:extLst>
              <p:ext uri="{D42A27DB-BD31-4B8C-83A1-F6EECF244321}">
                <p14:modId xmlns:p14="http://schemas.microsoft.com/office/powerpoint/2010/main" val="2381169185"/>
              </p:ext>
            </p:extLst>
          </p:nvPr>
        </p:nvGraphicFramePr>
        <p:xfrm>
          <a:off x="3059832" y="4057507"/>
          <a:ext cx="2880320" cy="468486"/>
        </p:xfrm>
        <a:graphic>
          <a:graphicData uri="http://schemas.openxmlformats.org/presentationml/2006/ole">
            <mc:AlternateContent xmlns:mc="http://schemas.openxmlformats.org/markup-compatibility/2006">
              <mc:Choice xmlns:v="urn:schemas-microsoft-com:vml" Requires="v">
                <p:oleObj spid="_x0000_s88131" name="Equation" r:id="rId16" imgW="2108160" imgH="342720" progId="Equation.DSMT4">
                  <p:embed/>
                </p:oleObj>
              </mc:Choice>
              <mc:Fallback>
                <p:oleObj name="Equation" r:id="rId16" imgW="2108160" imgH="342720" progId="Equation.DSMT4">
                  <p:embed/>
                  <p:pic>
                    <p:nvPicPr>
                      <p:cNvPr id="0" name=""/>
                      <p:cNvPicPr/>
                      <p:nvPr/>
                    </p:nvPicPr>
                    <p:blipFill>
                      <a:blip r:embed="rId17"/>
                      <a:stretch>
                        <a:fillRect/>
                      </a:stretch>
                    </p:blipFill>
                    <p:spPr>
                      <a:xfrm>
                        <a:off x="3059832" y="4057507"/>
                        <a:ext cx="2880320" cy="468486"/>
                      </a:xfrm>
                      <a:prstGeom prst="rect">
                        <a:avLst/>
                      </a:prstGeom>
                    </p:spPr>
                  </p:pic>
                </p:oleObj>
              </mc:Fallback>
            </mc:AlternateContent>
          </a:graphicData>
        </a:graphic>
      </p:graphicFrame>
    </p:spTree>
    <p:extLst>
      <p:ext uri="{BB962C8B-B14F-4D97-AF65-F5344CB8AC3E}">
        <p14:creationId xmlns:p14="http://schemas.microsoft.com/office/powerpoint/2010/main" val="22665154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pic>
        <p:nvPicPr>
          <p:cNvPr id="2" name="图片 1">
            <a:extLst>
              <a:ext uri="{FF2B5EF4-FFF2-40B4-BE49-F238E27FC236}">
                <a16:creationId xmlns:a16="http://schemas.microsoft.com/office/drawing/2014/main" id="{63BECCB0-8215-44E5-BFE9-6867687FCF96}"/>
              </a:ext>
            </a:extLst>
          </p:cNvPr>
          <p:cNvPicPr>
            <a:picLocks noChangeAspect="1"/>
          </p:cNvPicPr>
          <p:nvPr/>
        </p:nvPicPr>
        <p:blipFill>
          <a:blip r:embed="rId4"/>
          <a:stretch>
            <a:fillRect/>
          </a:stretch>
        </p:blipFill>
        <p:spPr>
          <a:xfrm>
            <a:off x="1978617" y="28313"/>
            <a:ext cx="5186766" cy="5086873"/>
          </a:xfrm>
          <a:prstGeom prst="rect">
            <a:avLst/>
          </a:prstGeom>
        </p:spPr>
      </p:pic>
    </p:spTree>
    <p:extLst>
      <p:ext uri="{BB962C8B-B14F-4D97-AF65-F5344CB8AC3E}">
        <p14:creationId xmlns:p14="http://schemas.microsoft.com/office/powerpoint/2010/main" val="1262100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自适应控制概念</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9" name="矩形 8">
            <a:extLst>
              <a:ext uri="{FF2B5EF4-FFF2-40B4-BE49-F238E27FC236}">
                <a16:creationId xmlns:a16="http://schemas.microsoft.com/office/drawing/2014/main" id="{491B1815-11D4-4A11-A7CE-341A48CA61D1}"/>
              </a:ext>
            </a:extLst>
          </p:cNvPr>
          <p:cNvSpPr/>
          <p:nvPr/>
        </p:nvSpPr>
        <p:spPr>
          <a:xfrm>
            <a:off x="282982" y="917280"/>
            <a:ext cx="7883863" cy="3323987"/>
          </a:xfrm>
          <a:prstGeom prst="rect">
            <a:avLst/>
          </a:prstGeom>
          <a:noFill/>
        </p:spPr>
        <p:txBody>
          <a:bodyPr wrap="square">
            <a:spAutoFit/>
          </a:bodyPr>
          <a:lstStyle/>
          <a:p>
            <a:pPr>
              <a:lnSpc>
                <a:spcPct val="150000"/>
              </a:lnSpc>
            </a:pPr>
            <a:r>
              <a:rPr lang="zh-CN" altLang="en-US" sz="2000" b="1" dirty="0" smtClean="0">
                <a:solidFill>
                  <a:sysClr val="windowText" lastClr="000000"/>
                </a:solidFill>
                <a:latin typeface="宋体" panose="02010600030101010101" pitchFamily="2" charset="-122"/>
                <a:ea typeface="宋体" panose="02010600030101010101" pitchFamily="2" charset="-122"/>
              </a:rPr>
              <a:t>两</a:t>
            </a:r>
            <a:r>
              <a:rPr lang="zh-CN" altLang="en-US" sz="2000" b="1" dirty="0">
                <a:solidFill>
                  <a:sysClr val="windowText" lastClr="000000"/>
                </a:solidFill>
                <a:latin typeface="宋体" panose="02010600030101010101" pitchFamily="2" charset="-122"/>
                <a:ea typeface="宋体" panose="02010600030101010101" pitchFamily="2" charset="-122"/>
              </a:rPr>
              <a:t>类</a:t>
            </a:r>
            <a:r>
              <a:rPr lang="zh-CN" altLang="en-US" sz="2000" b="1" dirty="0" smtClean="0">
                <a:solidFill>
                  <a:sysClr val="windowText" lastClr="000000"/>
                </a:solidFill>
                <a:latin typeface="宋体" panose="02010600030101010101" pitchFamily="2" charset="-122"/>
                <a:ea typeface="宋体" panose="02010600030101010101" pitchFamily="2" charset="-122"/>
              </a:rPr>
              <a:t>自适应控制系统</a:t>
            </a:r>
            <a:endParaRPr lang="en-US" altLang="zh-CN" sz="2000" b="1" dirty="0" smtClean="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sz="2000" dirty="0" smtClean="0">
              <a:solidFill>
                <a:srgbClr val="FF0000"/>
              </a:solidFill>
              <a:latin typeface="宋体" panose="02010600030101010101" pitchFamily="2" charset="-122"/>
            </a:endParaRPr>
          </a:p>
          <a:p>
            <a:pPr>
              <a:lnSpc>
                <a:spcPct val="150000"/>
              </a:lnSpc>
            </a:pPr>
            <a:r>
              <a:rPr lang="zh-CN" altLang="en-US" sz="2000" dirty="0" smtClean="0">
                <a:solidFill>
                  <a:srgbClr val="FF0000"/>
                </a:solidFill>
                <a:latin typeface="宋体" panose="02010600030101010101" pitchFamily="2" charset="-122"/>
              </a:rPr>
              <a:t>区别</a:t>
            </a:r>
            <a:r>
              <a:rPr lang="zh-CN" altLang="en-US" sz="2000" dirty="0">
                <a:solidFill>
                  <a:sysClr val="windowText" lastClr="000000"/>
                </a:solidFill>
                <a:latin typeface="宋体" panose="02010600030101010101" pitchFamily="2" charset="-122"/>
              </a:rPr>
              <a:t>：</a:t>
            </a:r>
            <a:endParaRPr lang="en-US" altLang="zh-CN" sz="2000" dirty="0">
              <a:solidFill>
                <a:sysClr val="windowText" lastClr="000000"/>
              </a:solidFill>
              <a:latin typeface="宋体" panose="02010600030101010101" pitchFamily="2" charset="-122"/>
            </a:endParaRPr>
          </a:p>
          <a:p>
            <a:pPr marL="342900" indent="-342900">
              <a:lnSpc>
                <a:spcPct val="150000"/>
              </a:lnSpc>
              <a:buFont typeface="Wingdings" panose="05000000000000000000" pitchFamily="2" charset="2"/>
              <a:buChar char="Ø"/>
            </a:pPr>
            <a:r>
              <a:rPr lang="zh-CN" altLang="en-US" sz="2000" dirty="0">
                <a:solidFill>
                  <a:sysClr val="windowText" lastClr="000000"/>
                </a:solidFill>
                <a:latin typeface="宋体" panose="02010600030101010101" pitchFamily="2" charset="-122"/>
              </a:rPr>
              <a:t>参考模型自适应控制系统的设计思想是在保证系统稳定的前提下构成自适应控制规律</a:t>
            </a:r>
            <a:endParaRPr lang="en-US" altLang="zh-CN" sz="2000" dirty="0">
              <a:solidFill>
                <a:sysClr val="windowText" lastClr="000000"/>
              </a:solidFill>
              <a:latin typeface="宋体" panose="02010600030101010101" pitchFamily="2" charset="-122"/>
            </a:endParaRPr>
          </a:p>
          <a:p>
            <a:pPr marL="342900" indent="-342900">
              <a:lnSpc>
                <a:spcPct val="150000"/>
              </a:lnSpc>
              <a:buFont typeface="Wingdings" panose="05000000000000000000" pitchFamily="2" charset="2"/>
              <a:buChar char="Ø"/>
            </a:pPr>
            <a:r>
              <a:rPr lang="zh-CN" altLang="en-US" sz="2000" dirty="0">
                <a:solidFill>
                  <a:sysClr val="windowText" lastClr="000000"/>
                </a:solidFill>
                <a:latin typeface="宋体" panose="02010600030101010101" pitchFamily="2" charset="-122"/>
              </a:rPr>
              <a:t>自适应调节器系统是使某一性能指标为最优来决定自适应控制规律的。</a:t>
            </a: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spTree>
    <p:extLst>
      <p:ext uri="{BB962C8B-B14F-4D97-AF65-F5344CB8AC3E}">
        <p14:creationId xmlns:p14="http://schemas.microsoft.com/office/powerpoint/2010/main" val="3862273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500"/>
                                        <p:tgtEl>
                                          <p:spTgt spid="9">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mc:AlternateContent xmlns:mc="http://schemas.openxmlformats.org/markup-compatibility/2006" xmlns:a14="http://schemas.microsoft.com/office/drawing/2010/main">
        <mc:Choice Requires="a14">
          <p:sp>
            <p:nvSpPr>
              <p:cNvPr id="75" name="矩形 74"/>
              <p:cNvSpPr/>
              <p:nvPr/>
            </p:nvSpPr>
            <p:spPr>
              <a:xfrm>
                <a:off x="282982" y="752583"/>
                <a:ext cx="7883863" cy="1273875"/>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当取自适应控制增益</a:t>
                </a:r>
                <a14:m>
                  <m:oMath xmlns:m="http://schemas.openxmlformats.org/officeDocument/2006/math">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a:rPr lang="zh-CN" altLang="en-US" i="1" smtClean="0">
                            <a:solidFill>
                              <a:sysClr val="windowText" lastClr="000000"/>
                            </a:solidFill>
                            <a:latin typeface="Cambria Math" panose="02040503050406030204" pitchFamily="18" charset="0"/>
                            <a:ea typeface="宋体" panose="02010600030101010101" pitchFamily="2" charset="-122"/>
                          </a:rPr>
                          <m:t>𝛾</m:t>
                        </m:r>
                      </m:e>
                      <m:sub>
                        <m:r>
                          <a:rPr lang="en-US" altLang="zh-CN" b="0" i="1" smtClean="0">
                            <a:solidFill>
                              <a:sysClr val="windowText" lastClr="000000"/>
                            </a:solidFill>
                            <a:latin typeface="Cambria Math" panose="02040503050406030204" pitchFamily="18" charset="0"/>
                            <a:ea typeface="宋体" panose="02010600030101010101" pitchFamily="2" charset="-122"/>
                          </a:rPr>
                          <m:t>𝑖</m:t>
                        </m:r>
                      </m:sub>
                    </m:sSub>
                  </m:oMath>
                </a14:m>
                <a:r>
                  <a:rPr lang="en-US" altLang="zh-CN" dirty="0">
                    <a:solidFill>
                      <a:sysClr val="windowText" lastClr="000000"/>
                    </a:solidFill>
                    <a:latin typeface="宋体" panose="02010600030101010101" pitchFamily="2" charset="-122"/>
                    <a:ea typeface="宋体" panose="02010600030101010101" pitchFamily="2" charset="-122"/>
                  </a:rPr>
                  <a:t>=10000(</a:t>
                </a:r>
                <a:r>
                  <a:rPr lang="en-US" altLang="zh-CN" dirty="0" err="1">
                    <a:solidFill>
                      <a:sysClr val="windowText" lastClr="000000"/>
                    </a:solidFill>
                    <a:latin typeface="宋体" panose="02010600030101010101" pitchFamily="2" charset="-122"/>
                    <a:ea typeface="宋体" panose="02010600030101010101" pitchFamily="2" charset="-122"/>
                  </a:rPr>
                  <a:t>i</a:t>
                </a:r>
                <a:r>
                  <a:rPr lang="en-US" altLang="zh-CN" dirty="0">
                    <a:solidFill>
                      <a:sysClr val="windowText" lastClr="000000"/>
                    </a:solidFill>
                    <a:latin typeface="宋体" panose="02010600030101010101" pitchFamily="2" charset="-122"/>
                    <a:ea typeface="宋体" panose="02010600030101010101" pitchFamily="2" charset="-122"/>
                  </a:rPr>
                  <a:t>=1,…,6)</a:t>
                </a:r>
                <a:r>
                  <a:rPr lang="zh-CN" altLang="en-US" dirty="0">
                    <a:solidFill>
                      <a:sysClr val="windowText" lastClr="000000"/>
                    </a:solidFill>
                    <a:latin typeface="宋体" panose="02010600030101010101" pitchFamily="2" charset="-122"/>
                    <a:ea typeface="宋体" panose="02010600030101010101" pitchFamily="2" charset="-122"/>
                  </a:rPr>
                  <a:t>时，系统分别在信号</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b="0" i="1" smtClean="0">
                            <a:solidFill>
                              <a:sysClr val="windowText" lastClr="000000"/>
                            </a:solidFill>
                            <a:latin typeface="Cambria Math" panose="02040503050406030204" pitchFamily="18" charset="0"/>
                          </a:rPr>
                          <m:t>𝑢</m:t>
                        </m:r>
                      </m:e>
                      <m:sub>
                        <m:r>
                          <a:rPr lang="en-US" altLang="zh-CN" b="0" i="1" smtClean="0">
                            <a:solidFill>
                              <a:sysClr val="windowText" lastClr="000000"/>
                            </a:solidFill>
                            <a:latin typeface="Cambria Math" panose="02040503050406030204" pitchFamily="18" charset="0"/>
                          </a:rPr>
                          <m:t>𝑚</m:t>
                        </m:r>
                      </m:sub>
                    </m:sSub>
                    <m:r>
                      <a:rPr lang="en-US" altLang="zh-CN" i="1">
                        <a:solidFill>
                          <a:sysClr val="windowText" lastClr="000000"/>
                        </a:solidFill>
                        <a:latin typeface="Cambria Math" panose="02040503050406030204" pitchFamily="18" charset="0"/>
                      </a:rPr>
                      <m:t> </m:t>
                    </m:r>
                  </m:oMath>
                </a14:m>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t</a:t>
                </a: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=±5</a:t>
                </a:r>
                <a:r>
                  <a:rPr lang="zh-CN" altLang="en-US" dirty="0">
                    <a:solidFill>
                      <a:sysClr val="windowText" lastClr="000000"/>
                    </a:solidFill>
                    <a:latin typeface="宋体" panose="02010600030101010101" pitchFamily="2" charset="-122"/>
                    <a:ea typeface="宋体" panose="02010600030101010101" pitchFamily="2" charset="-122"/>
                  </a:rPr>
                  <a:t>和</a:t>
                </a:r>
                <a:r>
                  <a:rPr lang="en-US" altLang="zh-CN" dirty="0">
                    <a:solidFill>
                      <a:sysClr val="windowText" lastClr="000000"/>
                    </a:solidFill>
                    <a:latin typeface="宋体" panose="02010600030101010101" pitchFamily="2" charset="-122"/>
                    <a:ea typeface="宋体" panose="02010600030101010101" pitchFamily="2" charset="-122"/>
                  </a:rPr>
                  <a:t>5sn0.2</a:t>
                </a:r>
                <a:r>
                  <a:rPr lang="el-GR" altLang="zh-CN" dirty="0">
                    <a:solidFill>
                      <a:sysClr val="windowText" lastClr="000000"/>
                    </a:solidFill>
                    <a:latin typeface="宋体" panose="02010600030101010101" pitchFamily="2" charset="-122"/>
                    <a:ea typeface="宋体" panose="02010600030101010101" pitchFamily="2" charset="-122"/>
                  </a:rPr>
                  <a:t>π</a:t>
                </a:r>
                <a:r>
                  <a:rPr lang="en-US" altLang="zh-CN" dirty="0">
                    <a:solidFill>
                      <a:sysClr val="windowText" lastClr="000000"/>
                    </a:solidFill>
                    <a:latin typeface="宋体" panose="02010600030101010101" pitchFamily="2" charset="-122"/>
                    <a:ea typeface="宋体" panose="02010600030101010101" pitchFamily="2" charset="-122"/>
                  </a:rPr>
                  <a:t>t</a:t>
                </a:r>
                <a:r>
                  <a:rPr lang="zh-CN" altLang="en-US" dirty="0">
                    <a:solidFill>
                      <a:sysClr val="windowText" lastClr="000000"/>
                    </a:solidFill>
                    <a:latin typeface="宋体" panose="02010600030101010101" pitchFamily="2" charset="-122"/>
                    <a:ea typeface="宋体" panose="02010600030101010101" pitchFamily="2" charset="-122"/>
                  </a:rPr>
                  <a:t>作用下的输出响应如图</a:t>
                </a:r>
                <a:r>
                  <a:rPr lang="en-US" altLang="zh-CN" dirty="0">
                    <a:solidFill>
                      <a:sysClr val="windowText" lastClr="000000"/>
                    </a:solidFill>
                    <a:latin typeface="宋体" panose="02010600030101010101" pitchFamily="2" charset="-122"/>
                    <a:ea typeface="宋体" panose="02010600030101010101" pitchFamily="2" charset="-122"/>
                  </a:rPr>
                  <a:t>7.24</a:t>
                </a:r>
                <a:r>
                  <a:rPr lang="zh-CN" altLang="en-US" dirty="0">
                    <a:solidFill>
                      <a:sysClr val="windowText" lastClr="000000"/>
                    </a:solidFill>
                    <a:latin typeface="宋体" panose="02010600030101010101" pitchFamily="2" charset="-122"/>
                    <a:ea typeface="宋体" panose="02010600030101010101" pitchFamily="2" charset="-122"/>
                  </a:rPr>
                  <a:t>所示。可以看出系统的自适应控制效果良好。</a:t>
                </a:r>
                <a:endParaRPr lang="en-US" altLang="zh-CN" dirty="0">
                  <a:solidFill>
                    <a:sysClr val="windowText" lastClr="000000"/>
                  </a:solidFill>
                  <a:latin typeface="宋体" panose="02010600030101010101" pitchFamily="2" charset="-122"/>
                  <a:ea typeface="宋体" panose="02010600030101010101" pitchFamily="2" charset="-122"/>
                </a:endParaRPr>
              </a:p>
            </p:txBody>
          </p:sp>
        </mc:Choice>
        <mc:Fallback xmlns="">
          <p:sp>
            <p:nvSpPr>
              <p:cNvPr id="75" name="矩形 74"/>
              <p:cNvSpPr>
                <a:spLocks noRot="1" noChangeAspect="1" noMove="1" noResize="1" noEditPoints="1" noAdjustHandles="1" noChangeArrowheads="1" noChangeShapeType="1" noTextEdit="1"/>
              </p:cNvSpPr>
              <p:nvPr/>
            </p:nvSpPr>
            <p:spPr>
              <a:xfrm>
                <a:off x="282982" y="752583"/>
                <a:ext cx="7883863" cy="1273875"/>
              </a:xfrm>
              <a:prstGeom prst="rect">
                <a:avLst/>
              </a:prstGeom>
              <a:blipFill>
                <a:blip r:embed="rId4"/>
                <a:stretch>
                  <a:fillRect l="-618" r="-309" b="-6699"/>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F29109A1-83AC-4893-A1BD-D342DB8DDF22}"/>
              </a:ext>
            </a:extLst>
          </p:cNvPr>
          <p:cNvPicPr>
            <a:picLocks noChangeAspect="1"/>
          </p:cNvPicPr>
          <p:nvPr/>
        </p:nvPicPr>
        <p:blipFill>
          <a:blip r:embed="rId5"/>
          <a:stretch>
            <a:fillRect/>
          </a:stretch>
        </p:blipFill>
        <p:spPr>
          <a:xfrm>
            <a:off x="899592" y="2059309"/>
            <a:ext cx="3712632" cy="3084191"/>
          </a:xfrm>
          <a:prstGeom prst="rect">
            <a:avLst/>
          </a:prstGeom>
        </p:spPr>
      </p:pic>
      <p:pic>
        <p:nvPicPr>
          <p:cNvPr id="3" name="图片 2">
            <a:extLst>
              <a:ext uri="{FF2B5EF4-FFF2-40B4-BE49-F238E27FC236}">
                <a16:creationId xmlns:a16="http://schemas.microsoft.com/office/drawing/2014/main" id="{193FCDF4-F023-40DD-94A2-E8A0890902C9}"/>
              </a:ext>
            </a:extLst>
          </p:cNvPr>
          <p:cNvPicPr>
            <a:picLocks noChangeAspect="1"/>
          </p:cNvPicPr>
          <p:nvPr/>
        </p:nvPicPr>
        <p:blipFill>
          <a:blip r:embed="rId6"/>
          <a:stretch>
            <a:fillRect/>
          </a:stretch>
        </p:blipFill>
        <p:spPr>
          <a:xfrm>
            <a:off x="4612224" y="1976821"/>
            <a:ext cx="3554621" cy="3166679"/>
          </a:xfrm>
          <a:prstGeom prst="rect">
            <a:avLst/>
          </a:prstGeom>
        </p:spPr>
      </p:pic>
    </p:spTree>
    <p:extLst>
      <p:ext uri="{BB962C8B-B14F-4D97-AF65-F5344CB8AC3E}">
        <p14:creationId xmlns:p14="http://schemas.microsoft.com/office/powerpoint/2010/main" val="40758881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75" name="矩形 74"/>
          <p:cNvSpPr/>
          <p:nvPr/>
        </p:nvSpPr>
        <p:spPr>
          <a:xfrm>
            <a:off x="282982" y="752583"/>
            <a:ext cx="7883863" cy="4247317"/>
          </a:xfrm>
          <a:prstGeom prst="rect">
            <a:avLst/>
          </a:prstGeom>
          <a:noFill/>
        </p:spPr>
        <p:txBody>
          <a:bodyPr wrap="square">
            <a:spAutoFit/>
          </a:bodyPr>
          <a:lstStyle/>
          <a:p>
            <a:pPr indent="468000">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2.</a:t>
            </a:r>
            <a:r>
              <a:rPr lang="zh-CN" altLang="en-US" b="1" dirty="0">
                <a:solidFill>
                  <a:sysClr val="windowText" lastClr="000000"/>
                </a:solidFill>
                <a:latin typeface="宋体" panose="02010600030101010101" pitchFamily="2" charset="-122"/>
                <a:ea typeface="宋体" panose="02010600030101010101" pitchFamily="2" charset="-122"/>
              </a:rPr>
              <a:t>对于离散系统</a:t>
            </a:r>
            <a:endParaRPr lang="en-US" altLang="zh-CN" b="1"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(1)</a:t>
            </a:r>
            <a:r>
              <a:rPr lang="zh-CN" altLang="en-US" dirty="0">
                <a:solidFill>
                  <a:srgbClr val="FF0000"/>
                </a:solidFill>
                <a:latin typeface="宋体" panose="02010600030101010101" pitchFamily="2" charset="-122"/>
                <a:ea typeface="宋体" panose="02010600030101010101" pitchFamily="2" charset="-122"/>
              </a:rPr>
              <a:t>平衡点稳定定理</a:t>
            </a:r>
            <a:endParaRPr lang="en-US" altLang="zh-CN" dirty="0">
              <a:solidFill>
                <a:srgbClr val="FF0000"/>
              </a:solidFill>
              <a:latin typeface="宋体" panose="02010600030101010101" pitchFamily="2" charset="-122"/>
              <a:ea typeface="宋体" panose="02010600030101010101" pitchFamily="2" charset="-122"/>
            </a:endParaRPr>
          </a:p>
          <a:p>
            <a:pPr indent="468000">
              <a:lnSpc>
                <a:spcPct val="150000"/>
              </a:lnSpc>
            </a:pPr>
            <a:r>
              <a:rPr lang="zh-CN" altLang="en-US" b="1" dirty="0">
                <a:solidFill>
                  <a:sysClr val="windowText" lastClr="000000"/>
                </a:solidFill>
                <a:latin typeface="宋体" panose="02010600030101010101" pitchFamily="2" charset="-122"/>
                <a:ea typeface="宋体" panose="02010600030101010101" pitchFamily="2" charset="-122"/>
              </a:rPr>
              <a:t>定理</a:t>
            </a:r>
            <a:r>
              <a:rPr lang="en-US" altLang="zh-CN" b="1" dirty="0">
                <a:solidFill>
                  <a:sysClr val="windowText" lastClr="000000"/>
                </a:solidFill>
                <a:latin typeface="宋体" panose="02010600030101010101" pitchFamily="2" charset="-122"/>
                <a:ea typeface="宋体" panose="02010600030101010101" pitchFamily="2" charset="-122"/>
              </a:rPr>
              <a:t>4  </a:t>
            </a:r>
            <a:r>
              <a:rPr lang="zh-CN" altLang="en-US" dirty="0">
                <a:solidFill>
                  <a:sysClr val="windowText" lastClr="000000"/>
                </a:solidFill>
                <a:latin typeface="宋体" panose="02010600030101010101" pitchFamily="2" charset="-122"/>
                <a:ea typeface="宋体" panose="02010600030101010101" pitchFamily="2" charset="-122"/>
              </a:rPr>
              <a:t>设</a:t>
            </a:r>
            <a:r>
              <a:rPr lang="el-GR" altLang="zh-CN" dirty="0">
                <a:solidFill>
                  <a:sysClr val="windowText" lastClr="000000"/>
                </a:solidFill>
                <a:latin typeface="宋体" panose="02010600030101010101" pitchFamily="2" charset="-122"/>
                <a:ea typeface="宋体" panose="02010600030101010101" pitchFamily="2" charset="-122"/>
              </a:rPr>
              <a:t>ζ</a:t>
            </a:r>
            <a:r>
              <a:rPr lang="en-US" altLang="zh-CN" dirty="0">
                <a:solidFill>
                  <a:sysClr val="windowText" lastClr="000000"/>
                </a:solidFill>
                <a:latin typeface="宋体" panose="02010600030101010101" pitchFamily="2" charset="-122"/>
                <a:ea typeface="宋体" panose="02010600030101010101" pitchFamily="2" charset="-122"/>
              </a:rPr>
              <a:t>(t)</a:t>
            </a:r>
            <a:r>
              <a:rPr lang="zh-CN" altLang="en-US" dirty="0">
                <a:solidFill>
                  <a:sysClr val="windowText" lastClr="000000"/>
                </a:solidFill>
                <a:latin typeface="宋体" panose="02010600030101010101" pitchFamily="2" charset="-122"/>
                <a:ea typeface="宋体" panose="02010600030101010101" pitchFamily="2" charset="-122"/>
              </a:rPr>
              <a:t>为某给定有界连续心阶向量函数，若线性离散系统由</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7.102</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7.103</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给出，式中</a:t>
            </a:r>
            <a:r>
              <a:rPr lang="en-US" altLang="zh-CN" dirty="0">
                <a:solidFill>
                  <a:sysClr val="windowText" lastClr="000000"/>
                </a:solidFill>
                <a:latin typeface="宋体" panose="02010600030101010101" pitchFamily="2" charset="-122"/>
                <a:ea typeface="宋体" panose="02010600030101010101" pitchFamily="2" charset="-122"/>
              </a:rPr>
              <a:t>b&gt;0</a:t>
            </a:r>
            <a:r>
              <a:rPr lang="zh-CN" altLang="en-US" dirty="0">
                <a:solidFill>
                  <a:sysClr val="windowText" lastClr="000000"/>
                </a:solidFill>
                <a:latin typeface="宋体" panose="02010600030101010101" pitchFamily="2" charset="-122"/>
                <a:ea typeface="宋体" panose="02010600030101010101" pitchFamily="2" charset="-122"/>
              </a:rPr>
              <a:t>（常数），</a:t>
            </a:r>
            <a:r>
              <a:rPr lang="az-Cyrl-AZ" altLang="zh-CN" dirty="0">
                <a:solidFill>
                  <a:sysClr val="windowText" lastClr="000000"/>
                </a:solidFill>
                <a:latin typeface="宋体" panose="02010600030101010101" pitchFamily="2" charset="-122"/>
                <a:ea typeface="宋体" panose="02010600030101010101" pitchFamily="2" charset="-122"/>
              </a:rPr>
              <a:t>Г</a:t>
            </a:r>
            <a:r>
              <a:rPr lang="zh-CN" altLang="en-US" dirty="0">
                <a:solidFill>
                  <a:sysClr val="windowText" lastClr="000000"/>
                </a:solidFill>
                <a:latin typeface="宋体" panose="02010600030101010101" pitchFamily="2" charset="-122"/>
                <a:ea typeface="宋体" panose="02010600030101010101" pitchFamily="2" charset="-122"/>
              </a:rPr>
              <a:t>为正定矩阵。当脉冲传递函数</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为严格正实时，则该离散系统平衡点</a:t>
            </a:r>
            <a:r>
              <a:rPr lang="en-US" altLang="zh-CN" dirty="0">
                <a:solidFill>
                  <a:sysClr val="windowText" lastClr="000000"/>
                </a:solidFill>
                <a:latin typeface="宋体" panose="02010600030101010101" pitchFamily="2" charset="-122"/>
                <a:ea typeface="宋体" panose="02010600030101010101" pitchFamily="2" charset="-122"/>
              </a:rPr>
              <a:t>x(k)=0,</a:t>
            </a:r>
            <a:r>
              <a:rPr lang="el-GR" altLang="zh-CN" dirty="0">
                <a:solidFill>
                  <a:sysClr val="windowText" lastClr="000000"/>
                </a:solidFill>
                <a:latin typeface="宋体" panose="02010600030101010101" pitchFamily="2" charset="-122"/>
                <a:ea typeface="宋体" panose="02010600030101010101" pitchFamily="2" charset="-122"/>
              </a:rPr>
              <a:t>θ</a:t>
            </a:r>
            <a:r>
              <a:rPr lang="en-US" altLang="zh-CN" dirty="0">
                <a:solidFill>
                  <a:sysClr val="windowText" lastClr="000000"/>
                </a:solidFill>
                <a:latin typeface="宋体" panose="02010600030101010101" pitchFamily="2" charset="-122"/>
                <a:ea typeface="宋体" panose="02010600030101010101" pitchFamily="2" charset="-122"/>
              </a:rPr>
              <a:t>(k)=0</a:t>
            </a:r>
            <a:r>
              <a:rPr lang="zh-CN" altLang="en-US" dirty="0">
                <a:solidFill>
                  <a:sysClr val="windowText" lastClr="000000"/>
                </a:solidFill>
                <a:latin typeface="宋体" panose="02010600030101010101" pitchFamily="2" charset="-122"/>
                <a:ea typeface="宋体" panose="02010600030101010101" pitchFamily="2" charset="-122"/>
              </a:rPr>
              <a:t>为稳定的。且有</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7.104</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成立。</a:t>
            </a:r>
            <a:endParaRPr lang="en-US" altLang="zh-CN" dirty="0">
              <a:solidFill>
                <a:sysClr val="windowText" lastClr="000000"/>
              </a:solidFill>
              <a:latin typeface="宋体" panose="02010600030101010101" pitchFamily="2" charset="-122"/>
              <a:ea typeface="宋体" panose="02010600030101010101" pitchFamily="2" charset="-122"/>
            </a:endParaRPr>
          </a:p>
        </p:txBody>
      </p:sp>
      <p:graphicFrame>
        <p:nvGraphicFramePr>
          <p:cNvPr id="2" name="对象 1">
            <a:extLst>
              <a:ext uri="{FF2B5EF4-FFF2-40B4-BE49-F238E27FC236}">
                <a16:creationId xmlns:a16="http://schemas.microsoft.com/office/drawing/2014/main" id="{A8DEE5F5-9B1E-4208-801F-D1A0FD01EE08}"/>
              </a:ext>
            </a:extLst>
          </p:cNvPr>
          <p:cNvGraphicFramePr>
            <a:graphicFrameLocks noChangeAspect="1"/>
          </p:cNvGraphicFramePr>
          <p:nvPr>
            <p:extLst>
              <p:ext uri="{D42A27DB-BD31-4B8C-83A1-F6EECF244321}">
                <p14:modId xmlns:p14="http://schemas.microsoft.com/office/powerpoint/2010/main" val="4133813887"/>
              </p:ext>
            </p:extLst>
          </p:nvPr>
        </p:nvGraphicFramePr>
        <p:xfrm>
          <a:off x="3199573" y="1995686"/>
          <a:ext cx="2380539" cy="906141"/>
        </p:xfrm>
        <a:graphic>
          <a:graphicData uri="http://schemas.openxmlformats.org/presentationml/2006/ole">
            <mc:AlternateContent xmlns:mc="http://schemas.openxmlformats.org/markup-compatibility/2006">
              <mc:Choice xmlns:v="urn:schemas-microsoft-com:vml" Requires="v">
                <p:oleObj spid="_x0000_s89120" name="Equation" r:id="rId5" imgW="1968480" imgH="749160" progId="Equation.DSMT4">
                  <p:embed/>
                </p:oleObj>
              </mc:Choice>
              <mc:Fallback>
                <p:oleObj name="Equation" r:id="rId5" imgW="1968480" imgH="749160" progId="Equation.DSMT4">
                  <p:embed/>
                  <p:pic>
                    <p:nvPicPr>
                      <p:cNvPr id="0" name=""/>
                      <p:cNvPicPr/>
                      <p:nvPr/>
                    </p:nvPicPr>
                    <p:blipFill>
                      <a:blip r:embed="rId6"/>
                      <a:stretch>
                        <a:fillRect/>
                      </a:stretch>
                    </p:blipFill>
                    <p:spPr>
                      <a:xfrm>
                        <a:off x="3199573" y="1995686"/>
                        <a:ext cx="2380539" cy="906141"/>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0A2C03C0-BD3B-4FD0-9E00-9C90F37A3BDA}"/>
              </a:ext>
            </a:extLst>
          </p:cNvPr>
          <p:cNvGraphicFramePr>
            <a:graphicFrameLocks noChangeAspect="1"/>
          </p:cNvGraphicFramePr>
          <p:nvPr>
            <p:extLst>
              <p:ext uri="{D42A27DB-BD31-4B8C-83A1-F6EECF244321}">
                <p14:modId xmlns:p14="http://schemas.microsoft.com/office/powerpoint/2010/main" val="2223385673"/>
              </p:ext>
            </p:extLst>
          </p:nvPr>
        </p:nvGraphicFramePr>
        <p:xfrm>
          <a:off x="6660232" y="2761486"/>
          <a:ext cx="554798" cy="602352"/>
        </p:xfrm>
        <a:graphic>
          <a:graphicData uri="http://schemas.openxmlformats.org/presentationml/2006/ole">
            <mc:AlternateContent xmlns:mc="http://schemas.openxmlformats.org/markup-compatibility/2006">
              <mc:Choice xmlns:v="urn:schemas-microsoft-com:vml" Requires="v">
                <p:oleObj spid="_x0000_s89121" name="Equation" r:id="rId7" imgW="444240" imgH="482400" progId="Equation.DSMT4">
                  <p:embed/>
                </p:oleObj>
              </mc:Choice>
              <mc:Fallback>
                <p:oleObj name="Equation" r:id="rId7" imgW="444240" imgH="482400" progId="Equation.DSMT4">
                  <p:embed/>
                  <p:pic>
                    <p:nvPicPr>
                      <p:cNvPr id="0" name=""/>
                      <p:cNvPicPr/>
                      <p:nvPr/>
                    </p:nvPicPr>
                    <p:blipFill>
                      <a:blip r:embed="rId8"/>
                      <a:stretch>
                        <a:fillRect/>
                      </a:stretch>
                    </p:blipFill>
                    <p:spPr>
                      <a:xfrm>
                        <a:off x="6660232" y="2761486"/>
                        <a:ext cx="554798" cy="602352"/>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D8BD1C69-BBA1-4BD2-AAC9-95DCDF0BFC4B}"/>
              </a:ext>
            </a:extLst>
          </p:cNvPr>
          <p:cNvGraphicFramePr>
            <a:graphicFrameLocks noChangeAspect="1"/>
          </p:cNvGraphicFramePr>
          <p:nvPr>
            <p:extLst>
              <p:ext uri="{D42A27DB-BD31-4B8C-83A1-F6EECF244321}">
                <p14:modId xmlns:p14="http://schemas.microsoft.com/office/powerpoint/2010/main" val="3516585726"/>
              </p:ext>
            </p:extLst>
          </p:nvPr>
        </p:nvGraphicFramePr>
        <p:xfrm>
          <a:off x="4016156" y="3811315"/>
          <a:ext cx="1111688" cy="776659"/>
        </p:xfrm>
        <a:graphic>
          <a:graphicData uri="http://schemas.openxmlformats.org/presentationml/2006/ole">
            <mc:AlternateContent xmlns:mc="http://schemas.openxmlformats.org/markup-compatibility/2006">
              <mc:Choice xmlns:v="urn:schemas-microsoft-com:vml" Requires="v">
                <p:oleObj spid="_x0000_s89122" name="Equation" r:id="rId9" imgW="927000" imgH="647640" progId="Equation.DSMT4">
                  <p:embed/>
                </p:oleObj>
              </mc:Choice>
              <mc:Fallback>
                <p:oleObj name="Equation" r:id="rId9" imgW="927000" imgH="647640" progId="Equation.DSMT4">
                  <p:embed/>
                  <p:pic>
                    <p:nvPicPr>
                      <p:cNvPr id="0" name=""/>
                      <p:cNvPicPr/>
                      <p:nvPr/>
                    </p:nvPicPr>
                    <p:blipFill>
                      <a:blip r:embed="rId10"/>
                      <a:stretch>
                        <a:fillRect/>
                      </a:stretch>
                    </p:blipFill>
                    <p:spPr>
                      <a:xfrm>
                        <a:off x="4016156" y="3811315"/>
                        <a:ext cx="1111688" cy="776659"/>
                      </a:xfrm>
                      <a:prstGeom prst="rect">
                        <a:avLst/>
                      </a:prstGeom>
                    </p:spPr>
                  </p:pic>
                </p:oleObj>
              </mc:Fallback>
            </mc:AlternateContent>
          </a:graphicData>
        </a:graphic>
      </p:graphicFrame>
    </p:spTree>
    <p:extLst>
      <p:ext uri="{BB962C8B-B14F-4D97-AF65-F5344CB8AC3E}">
        <p14:creationId xmlns:p14="http://schemas.microsoft.com/office/powerpoint/2010/main" val="11405536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grpSp>
        <p:nvGrpSpPr>
          <p:cNvPr id="5" name="组合 4">
            <a:extLst>
              <a:ext uri="{FF2B5EF4-FFF2-40B4-BE49-F238E27FC236}">
                <a16:creationId xmlns:a16="http://schemas.microsoft.com/office/drawing/2014/main" id="{BA6CBE49-9C69-4652-8483-C53448F2CFD5}"/>
              </a:ext>
            </a:extLst>
          </p:cNvPr>
          <p:cNvGrpSpPr/>
          <p:nvPr/>
        </p:nvGrpSpPr>
        <p:grpSpPr>
          <a:xfrm>
            <a:off x="282982" y="752583"/>
            <a:ext cx="8062291" cy="3766865"/>
            <a:chOff x="282982" y="752583"/>
            <a:chExt cx="8062291" cy="3766865"/>
          </a:xfrm>
        </p:grpSpPr>
        <p:sp>
          <p:nvSpPr>
            <p:cNvPr id="75" name="矩形 74"/>
            <p:cNvSpPr/>
            <p:nvPr/>
          </p:nvSpPr>
          <p:spPr>
            <a:xfrm>
              <a:off x="282982" y="752583"/>
              <a:ext cx="7883863" cy="3766865"/>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2</a:t>
              </a:r>
              <a:r>
                <a:rPr lang="zh-CN" altLang="en-US" dirty="0">
                  <a:solidFill>
                    <a:sysClr val="windowText" lastClr="000000"/>
                  </a:solidFill>
                  <a:latin typeface="宋体" panose="02010600030101010101" pitchFamily="2" charset="-122"/>
                  <a:ea typeface="宋体" panose="02010600030101010101" pitchFamily="2" charset="-122"/>
                </a:rPr>
                <a:t>）问题的设定</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设被控对象与参考模型可用动态差分方程描述</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被控对象                                                 </a:t>
              </a:r>
              <a:r>
                <a:rPr lang="en-US" altLang="zh-CN" dirty="0">
                  <a:solidFill>
                    <a:sysClr val="windowText" lastClr="000000"/>
                  </a:solidFill>
                  <a:latin typeface="宋体" panose="02010600030101010101" pitchFamily="2" charset="-122"/>
                  <a:ea typeface="宋体" panose="02010600030101010101" pitchFamily="2" charset="-122"/>
                </a:rPr>
                <a:t>(7.105)</a:t>
              </a: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参考模型                                                （</a:t>
              </a:r>
              <a:r>
                <a:rPr lang="en-US" altLang="zh-CN" dirty="0">
                  <a:solidFill>
                    <a:sysClr val="windowText" lastClr="000000"/>
                  </a:solidFill>
                  <a:latin typeface="宋体" panose="02010600030101010101" pitchFamily="2" charset="-122"/>
                  <a:ea typeface="宋体" panose="02010600030101010101" pitchFamily="2" charset="-122"/>
                </a:rPr>
                <a:t>7.106</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式中：</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研究的目的是：当规范输入给定时，确定使离散系统的输出渐近一致地收敛于参考模型输出的被控离散系统的控制输入。</a:t>
              </a:r>
              <a:endParaRPr lang="en-US" altLang="zh-CN" dirty="0">
                <a:solidFill>
                  <a:sysClr val="windowText" lastClr="000000"/>
                </a:solidFill>
                <a:latin typeface="宋体" panose="02010600030101010101" pitchFamily="2" charset="-122"/>
                <a:ea typeface="宋体" panose="02010600030101010101" pitchFamily="2" charset="-122"/>
              </a:endParaRPr>
            </a:p>
          </p:txBody>
        </p:sp>
        <p:graphicFrame>
          <p:nvGraphicFramePr>
            <p:cNvPr id="2" name="对象 1">
              <a:extLst>
                <a:ext uri="{FF2B5EF4-FFF2-40B4-BE49-F238E27FC236}">
                  <a16:creationId xmlns:a16="http://schemas.microsoft.com/office/drawing/2014/main" id="{CA719C27-9D56-4D53-A5BC-9AF20FCADCFD}"/>
                </a:ext>
              </a:extLst>
            </p:cNvPr>
            <p:cNvGraphicFramePr>
              <a:graphicFrameLocks noChangeAspect="1"/>
            </p:cNvGraphicFramePr>
            <p:nvPr>
              <p:extLst>
                <p:ext uri="{D42A27DB-BD31-4B8C-83A1-F6EECF244321}">
                  <p14:modId xmlns:p14="http://schemas.microsoft.com/office/powerpoint/2010/main" val="1909901917"/>
                </p:ext>
              </p:extLst>
            </p:nvPr>
          </p:nvGraphicFramePr>
          <p:xfrm>
            <a:off x="3391093" y="1635646"/>
            <a:ext cx="2361814" cy="370135"/>
          </p:xfrm>
          <a:graphic>
            <a:graphicData uri="http://schemas.openxmlformats.org/presentationml/2006/ole">
              <mc:AlternateContent xmlns:mc="http://schemas.openxmlformats.org/markup-compatibility/2006">
                <mc:Choice xmlns:v="urn:schemas-microsoft-com:vml" Requires="v">
                  <p:oleObj spid="_x0000_s90141" name="Equation" r:id="rId5" imgW="1701720" imgH="266400" progId="Equation.DSMT4">
                    <p:embed/>
                  </p:oleObj>
                </mc:Choice>
                <mc:Fallback>
                  <p:oleObj name="Equation" r:id="rId5" imgW="1701720" imgH="266400" progId="Equation.DSMT4">
                    <p:embed/>
                    <p:pic>
                      <p:nvPicPr>
                        <p:cNvPr id="0" name=""/>
                        <p:cNvPicPr/>
                        <p:nvPr/>
                      </p:nvPicPr>
                      <p:blipFill>
                        <a:blip r:embed="rId6"/>
                        <a:stretch>
                          <a:fillRect/>
                        </a:stretch>
                      </p:blipFill>
                      <p:spPr>
                        <a:xfrm>
                          <a:off x="3391093" y="1635646"/>
                          <a:ext cx="2361814" cy="370135"/>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1C8CA047-66BB-4158-80B8-AABA43370515}"/>
                </a:ext>
              </a:extLst>
            </p:cNvPr>
            <p:cNvGraphicFramePr>
              <a:graphicFrameLocks noChangeAspect="1"/>
            </p:cNvGraphicFramePr>
            <p:nvPr>
              <p:extLst>
                <p:ext uri="{D42A27DB-BD31-4B8C-83A1-F6EECF244321}">
                  <p14:modId xmlns:p14="http://schemas.microsoft.com/office/powerpoint/2010/main" val="1252028251"/>
                </p:ext>
              </p:extLst>
            </p:nvPr>
          </p:nvGraphicFramePr>
          <p:xfrm>
            <a:off x="3045442" y="2067694"/>
            <a:ext cx="3053115" cy="391954"/>
          </p:xfrm>
          <a:graphic>
            <a:graphicData uri="http://schemas.openxmlformats.org/presentationml/2006/ole">
              <mc:AlternateContent xmlns:mc="http://schemas.openxmlformats.org/markup-compatibility/2006">
                <mc:Choice xmlns:v="urn:schemas-microsoft-com:vml" Requires="v">
                  <p:oleObj spid="_x0000_s90142" name="Equation" r:id="rId7" imgW="1879560" imgH="241200" progId="Equation.DSMT4">
                    <p:embed/>
                  </p:oleObj>
                </mc:Choice>
                <mc:Fallback>
                  <p:oleObj name="Equation" r:id="rId7" imgW="1879560" imgH="241200" progId="Equation.DSMT4">
                    <p:embed/>
                    <p:pic>
                      <p:nvPicPr>
                        <p:cNvPr id="0" name=""/>
                        <p:cNvPicPr/>
                        <p:nvPr/>
                      </p:nvPicPr>
                      <p:blipFill>
                        <a:blip r:embed="rId8"/>
                        <a:stretch>
                          <a:fillRect/>
                        </a:stretch>
                      </p:blipFill>
                      <p:spPr>
                        <a:xfrm>
                          <a:off x="3045442" y="2067694"/>
                          <a:ext cx="3053115" cy="391954"/>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D5D89878-34BD-42B5-B042-31DDB07D593D}"/>
                </a:ext>
              </a:extLst>
            </p:cNvPr>
            <p:cNvGraphicFramePr>
              <a:graphicFrameLocks noChangeAspect="1"/>
            </p:cNvGraphicFramePr>
            <p:nvPr>
              <p:extLst>
                <p:ext uri="{D42A27DB-BD31-4B8C-83A1-F6EECF244321}">
                  <p14:modId xmlns:p14="http://schemas.microsoft.com/office/powerpoint/2010/main" val="2153163109"/>
                </p:ext>
              </p:extLst>
            </p:nvPr>
          </p:nvGraphicFramePr>
          <p:xfrm>
            <a:off x="798725" y="2861974"/>
            <a:ext cx="7546548" cy="761423"/>
          </p:xfrm>
          <a:graphic>
            <a:graphicData uri="http://schemas.openxmlformats.org/presentationml/2006/ole">
              <mc:AlternateContent xmlns:mc="http://schemas.openxmlformats.org/markup-compatibility/2006">
                <mc:Choice xmlns:v="urn:schemas-microsoft-com:vml" Requires="v">
                  <p:oleObj spid="_x0000_s90143" name="Equation" r:id="rId9" imgW="5663880" imgH="571320" progId="Equation.DSMT4">
                    <p:embed/>
                  </p:oleObj>
                </mc:Choice>
                <mc:Fallback>
                  <p:oleObj name="Equation" r:id="rId9" imgW="5663880" imgH="571320" progId="Equation.DSMT4">
                    <p:embed/>
                    <p:pic>
                      <p:nvPicPr>
                        <p:cNvPr id="0" name=""/>
                        <p:cNvPicPr/>
                        <p:nvPr/>
                      </p:nvPicPr>
                      <p:blipFill>
                        <a:blip r:embed="rId10"/>
                        <a:stretch>
                          <a:fillRect/>
                        </a:stretch>
                      </p:blipFill>
                      <p:spPr>
                        <a:xfrm>
                          <a:off x="798725" y="2861974"/>
                          <a:ext cx="7546548" cy="761423"/>
                        </a:xfrm>
                        <a:prstGeom prst="rect">
                          <a:avLst/>
                        </a:prstGeom>
                      </p:spPr>
                    </p:pic>
                  </p:oleObj>
                </mc:Fallback>
              </mc:AlternateContent>
            </a:graphicData>
          </a:graphic>
        </p:graphicFrame>
      </p:grpSp>
    </p:spTree>
    <p:extLst>
      <p:ext uri="{BB962C8B-B14F-4D97-AF65-F5344CB8AC3E}">
        <p14:creationId xmlns:p14="http://schemas.microsoft.com/office/powerpoint/2010/main" val="13115619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75" name="矩形 74"/>
          <p:cNvSpPr/>
          <p:nvPr/>
        </p:nvSpPr>
        <p:spPr>
          <a:xfrm>
            <a:off x="282982" y="752583"/>
            <a:ext cx="7883863" cy="3766865"/>
          </a:xfrm>
          <a:prstGeom prst="rect">
            <a:avLst/>
          </a:prstGeom>
          <a:noFill/>
        </p:spPr>
        <p:txBody>
          <a:bodyPr wrap="square">
            <a:spAutoFit/>
          </a:bodyPr>
          <a:lstStyle/>
          <a:p>
            <a:pPr indent="468000">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(3)</a:t>
            </a:r>
            <a:r>
              <a:rPr lang="zh-CN" altLang="en-US" dirty="0">
                <a:solidFill>
                  <a:sysClr val="windowText" lastClr="000000"/>
                </a:solidFill>
                <a:latin typeface="宋体" panose="02010600030101010101" pitchFamily="2" charset="-122"/>
                <a:ea typeface="宋体" panose="02010600030101010101" pitchFamily="2" charset="-122"/>
              </a:rPr>
              <a:t>输出误差方程</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为导出参数调节规律及自适应控制规律，假定满足参考模型与被控系统分母多项式                                                 （</a:t>
            </a:r>
            <a:r>
              <a:rPr lang="en-US" altLang="zh-CN" dirty="0">
                <a:solidFill>
                  <a:sysClr val="windowText" lastClr="000000"/>
                </a:solidFill>
                <a:latin typeface="宋体" panose="02010600030101010101" pitchFamily="2" charset="-122"/>
                <a:ea typeface="宋体" panose="02010600030101010101" pitchFamily="2" charset="-122"/>
              </a:rPr>
              <a:t>7.107</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成立的</a:t>
            </a:r>
            <a:r>
              <a:rPr lang="en-US" altLang="zh-CN" dirty="0">
                <a:solidFill>
                  <a:sysClr val="windowText" lastClr="000000"/>
                </a:solidFill>
                <a:latin typeface="宋体" panose="02010600030101010101" pitchFamily="2" charset="-122"/>
                <a:ea typeface="宋体" panose="02010600030101010101" pitchFamily="2" charset="-122"/>
              </a:rPr>
              <a:t>S(q)</a:t>
            </a:r>
            <a:r>
              <a:rPr lang="zh-CN" altLang="en-US" dirty="0">
                <a:solidFill>
                  <a:sysClr val="windowText" lastClr="000000"/>
                </a:solidFill>
                <a:latin typeface="宋体" panose="02010600030101010101" pitchFamily="2" charset="-122"/>
                <a:ea typeface="宋体" panose="02010600030101010101" pitchFamily="2" charset="-122"/>
              </a:rPr>
              <a:t>存在</a:t>
            </a:r>
            <a:r>
              <a:rPr lang="en-US" altLang="zh-CN" dirty="0">
                <a:solidFill>
                  <a:sysClr val="windowText" lastClr="000000"/>
                </a:solidFill>
                <a:latin typeface="宋体" panose="02010600030101010101" pitchFamily="2" charset="-122"/>
                <a:ea typeface="宋体" panose="02010600030101010101" pitchFamily="2" charset="-122"/>
              </a:rPr>
              <a:t>[S(q)</a:t>
            </a:r>
            <a:r>
              <a:rPr lang="zh-CN" altLang="en-US" dirty="0">
                <a:solidFill>
                  <a:sysClr val="windowText" lastClr="000000"/>
                </a:solidFill>
                <a:latin typeface="宋体" panose="02010600030101010101" pitchFamily="2" charset="-122"/>
                <a:ea typeface="宋体" panose="02010600030101010101" pitchFamily="2" charset="-122"/>
              </a:rPr>
              <a:t>为小于</a:t>
            </a:r>
            <a:r>
              <a:rPr lang="en-US" altLang="zh-CN" dirty="0">
                <a:solidFill>
                  <a:sysClr val="windowText" lastClr="000000"/>
                </a:solidFill>
                <a:latin typeface="宋体" panose="02010600030101010101" pitchFamily="2" charset="-122"/>
                <a:ea typeface="宋体" panose="02010600030101010101" pitchFamily="2" charset="-122"/>
              </a:rPr>
              <a:t>n-1</a:t>
            </a:r>
            <a:r>
              <a:rPr lang="zh-CN" altLang="en-US" dirty="0">
                <a:solidFill>
                  <a:sysClr val="windowText" lastClr="000000"/>
                </a:solidFill>
                <a:latin typeface="宋体" panose="02010600030101010101" pitchFamily="2" charset="-122"/>
                <a:ea typeface="宋体" panose="02010600030101010101" pitchFamily="2" charset="-122"/>
              </a:rPr>
              <a:t>阶的多项式</a:t>
            </a:r>
            <a:r>
              <a:rPr lang="en-US" altLang="zh-CN" dirty="0">
                <a:solidFill>
                  <a:sysClr val="windowText" lastClr="000000"/>
                </a:solidFill>
                <a:latin typeface="宋体" panose="02010600030101010101" pitchFamily="2" charset="-122"/>
                <a:ea typeface="宋体" panose="02010600030101010101" pitchFamily="2" charset="-122"/>
              </a:rPr>
              <a:t>],</a:t>
            </a:r>
            <a:r>
              <a:rPr lang="zh-CN" altLang="en-US" dirty="0">
                <a:solidFill>
                  <a:sysClr val="windowText" lastClr="000000"/>
                </a:solidFill>
                <a:latin typeface="宋体" panose="02010600030101010101" pitchFamily="2" charset="-122"/>
                <a:ea typeface="宋体" panose="02010600030101010101" pitchFamily="2" charset="-122"/>
              </a:rPr>
              <a:t>由于</a:t>
            </a:r>
            <a:r>
              <a:rPr lang="en-US" altLang="zh-CN" dirty="0">
                <a:solidFill>
                  <a:sysClr val="windowText" lastClr="000000"/>
                </a:solidFill>
                <a:latin typeface="宋体" panose="02010600030101010101" pitchFamily="2" charset="-122"/>
                <a:ea typeface="宋体" panose="02010600030101010101" pitchFamily="2" charset="-122"/>
              </a:rPr>
              <a:t>A(q)</a:t>
            </a:r>
            <a:r>
              <a:rPr lang="zh-CN" altLang="en-US" dirty="0">
                <a:solidFill>
                  <a:sysClr val="windowText" lastClr="000000"/>
                </a:solidFill>
                <a:latin typeface="宋体" panose="02010600030101010101" pitchFamily="2" charset="-122"/>
                <a:ea typeface="宋体" panose="02010600030101010101" pitchFamily="2" charset="-122"/>
              </a:rPr>
              <a:t>的参数未知，所以</a:t>
            </a:r>
            <a:r>
              <a:rPr lang="en-US" altLang="zh-CN" dirty="0">
                <a:solidFill>
                  <a:sysClr val="windowText" lastClr="000000"/>
                </a:solidFill>
                <a:latin typeface="宋体" panose="02010600030101010101" pitchFamily="2" charset="-122"/>
                <a:ea typeface="宋体" panose="02010600030101010101" pitchFamily="2" charset="-122"/>
              </a:rPr>
              <a:t>S(q)</a:t>
            </a:r>
            <a:r>
              <a:rPr lang="zh-CN" altLang="en-US" dirty="0">
                <a:solidFill>
                  <a:sysClr val="windowText" lastClr="000000"/>
                </a:solidFill>
                <a:latin typeface="宋体" panose="02010600030101010101" pitchFamily="2" charset="-122"/>
                <a:ea typeface="宋体" panose="02010600030101010101" pitchFamily="2" charset="-122"/>
              </a:rPr>
              <a:t>的参数也未知。定义离散系统输出误差为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7.108</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则</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7.109</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p:txBody>
      </p:sp>
      <p:graphicFrame>
        <p:nvGraphicFramePr>
          <p:cNvPr id="2" name="对象 1">
            <a:extLst>
              <a:ext uri="{FF2B5EF4-FFF2-40B4-BE49-F238E27FC236}">
                <a16:creationId xmlns:a16="http://schemas.microsoft.com/office/drawing/2014/main" id="{1453A604-5340-4925-B8F4-AC5042F43B41}"/>
              </a:ext>
            </a:extLst>
          </p:cNvPr>
          <p:cNvGraphicFramePr>
            <a:graphicFrameLocks noChangeAspect="1"/>
          </p:cNvGraphicFramePr>
          <p:nvPr>
            <p:extLst>
              <p:ext uri="{D42A27DB-BD31-4B8C-83A1-F6EECF244321}">
                <p14:modId xmlns:p14="http://schemas.microsoft.com/office/powerpoint/2010/main" val="3687641377"/>
              </p:ext>
            </p:extLst>
          </p:nvPr>
        </p:nvGraphicFramePr>
        <p:xfrm>
          <a:off x="3419872" y="1635646"/>
          <a:ext cx="2247036" cy="368049"/>
        </p:xfrm>
        <a:graphic>
          <a:graphicData uri="http://schemas.openxmlformats.org/presentationml/2006/ole">
            <mc:AlternateContent xmlns:mc="http://schemas.openxmlformats.org/markup-compatibility/2006">
              <mc:Choice xmlns:v="urn:schemas-microsoft-com:vml" Requires="v">
                <p:oleObj spid="_x0000_s91168" name="Equation" r:id="rId5" imgW="1473120" imgH="241200" progId="Equation.DSMT4">
                  <p:embed/>
                </p:oleObj>
              </mc:Choice>
              <mc:Fallback>
                <p:oleObj name="Equation" r:id="rId5" imgW="1473120" imgH="241200" progId="Equation.DSMT4">
                  <p:embed/>
                  <p:pic>
                    <p:nvPicPr>
                      <p:cNvPr id="0" name=""/>
                      <p:cNvPicPr/>
                      <p:nvPr/>
                    </p:nvPicPr>
                    <p:blipFill>
                      <a:blip r:embed="rId6"/>
                      <a:stretch>
                        <a:fillRect/>
                      </a:stretch>
                    </p:blipFill>
                    <p:spPr>
                      <a:xfrm>
                        <a:off x="3419872" y="1635646"/>
                        <a:ext cx="2247036" cy="368049"/>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A7923EC3-609C-4F0B-A22E-42034E9E93E6}"/>
              </a:ext>
            </a:extLst>
          </p:cNvPr>
          <p:cNvGraphicFramePr>
            <a:graphicFrameLocks noChangeAspect="1"/>
          </p:cNvGraphicFramePr>
          <p:nvPr>
            <p:extLst>
              <p:ext uri="{D42A27DB-BD31-4B8C-83A1-F6EECF244321}">
                <p14:modId xmlns:p14="http://schemas.microsoft.com/office/powerpoint/2010/main" val="3322265454"/>
              </p:ext>
            </p:extLst>
          </p:nvPr>
        </p:nvGraphicFramePr>
        <p:xfrm>
          <a:off x="3347864" y="2931790"/>
          <a:ext cx="2391072" cy="429167"/>
        </p:xfrm>
        <a:graphic>
          <a:graphicData uri="http://schemas.openxmlformats.org/presentationml/2006/ole">
            <mc:AlternateContent xmlns:mc="http://schemas.openxmlformats.org/markup-compatibility/2006">
              <mc:Choice xmlns:v="urn:schemas-microsoft-com:vml" Requires="v">
                <p:oleObj spid="_x0000_s91169" name="Equation" r:id="rId7" imgW="1485720" imgH="266400" progId="Equation.DSMT4">
                  <p:embed/>
                </p:oleObj>
              </mc:Choice>
              <mc:Fallback>
                <p:oleObj name="Equation" r:id="rId7" imgW="1485720" imgH="266400" progId="Equation.DSMT4">
                  <p:embed/>
                  <p:pic>
                    <p:nvPicPr>
                      <p:cNvPr id="0" name=""/>
                      <p:cNvPicPr/>
                      <p:nvPr/>
                    </p:nvPicPr>
                    <p:blipFill>
                      <a:blip r:embed="rId8"/>
                      <a:stretch>
                        <a:fillRect/>
                      </a:stretch>
                    </p:blipFill>
                    <p:spPr>
                      <a:xfrm>
                        <a:off x="3347864" y="2931790"/>
                        <a:ext cx="2391072" cy="429167"/>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FE2A18B6-C6EC-4080-B68A-6EBD771ECD18}"/>
              </a:ext>
            </a:extLst>
          </p:cNvPr>
          <p:cNvGraphicFramePr>
            <a:graphicFrameLocks noChangeAspect="1"/>
          </p:cNvGraphicFramePr>
          <p:nvPr>
            <p:extLst>
              <p:ext uri="{D42A27DB-BD31-4B8C-83A1-F6EECF244321}">
                <p14:modId xmlns:p14="http://schemas.microsoft.com/office/powerpoint/2010/main" val="2317555791"/>
              </p:ext>
            </p:extLst>
          </p:nvPr>
        </p:nvGraphicFramePr>
        <p:xfrm>
          <a:off x="2046677" y="3571907"/>
          <a:ext cx="5050643" cy="635301"/>
        </p:xfrm>
        <a:graphic>
          <a:graphicData uri="http://schemas.openxmlformats.org/presentationml/2006/ole">
            <mc:AlternateContent xmlns:mc="http://schemas.openxmlformats.org/markup-compatibility/2006">
              <mc:Choice xmlns:v="urn:schemas-microsoft-com:vml" Requires="v">
                <p:oleObj spid="_x0000_s91170" name="Equation" r:id="rId9" imgW="4038480" imgH="507960" progId="Equation.DSMT4">
                  <p:embed/>
                </p:oleObj>
              </mc:Choice>
              <mc:Fallback>
                <p:oleObj name="Equation" r:id="rId9" imgW="4038480" imgH="507960" progId="Equation.DSMT4">
                  <p:embed/>
                  <p:pic>
                    <p:nvPicPr>
                      <p:cNvPr id="0" name=""/>
                      <p:cNvPicPr/>
                      <p:nvPr/>
                    </p:nvPicPr>
                    <p:blipFill>
                      <a:blip r:embed="rId10"/>
                      <a:stretch>
                        <a:fillRect/>
                      </a:stretch>
                    </p:blipFill>
                    <p:spPr>
                      <a:xfrm>
                        <a:off x="2046677" y="3571907"/>
                        <a:ext cx="5050643" cy="635301"/>
                      </a:xfrm>
                      <a:prstGeom prst="rect">
                        <a:avLst/>
                      </a:prstGeom>
                    </p:spPr>
                  </p:pic>
                </p:oleObj>
              </mc:Fallback>
            </mc:AlternateContent>
          </a:graphicData>
        </a:graphic>
      </p:graphicFrame>
    </p:spTree>
    <p:extLst>
      <p:ext uri="{BB962C8B-B14F-4D97-AF65-F5344CB8AC3E}">
        <p14:creationId xmlns:p14="http://schemas.microsoft.com/office/powerpoint/2010/main" val="1329162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mc:AlternateContent xmlns:mc="http://schemas.openxmlformats.org/markup-compatibility/2006" xmlns:a14="http://schemas.microsoft.com/office/drawing/2010/main">
        <mc:Choice Requires="a14">
          <p:sp>
            <p:nvSpPr>
              <p:cNvPr id="75" name="矩形 74"/>
              <p:cNvSpPr/>
              <p:nvPr/>
            </p:nvSpPr>
            <p:spPr>
              <a:xfrm>
                <a:off x="282981" y="752583"/>
                <a:ext cx="8537627" cy="4182363"/>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引进标准多项式</a:t>
                </a:r>
                <a:r>
                  <a:rPr lang="en-US" altLang="zh-CN" dirty="0">
                    <a:solidFill>
                      <a:sysClr val="windowText" lastClr="000000"/>
                    </a:solidFill>
                    <a:latin typeface="宋体" panose="02010600030101010101" pitchFamily="2" charset="-122"/>
                    <a:ea typeface="宋体" panose="02010600030101010101" pitchFamily="2" charset="-122"/>
                  </a:rPr>
                  <a:t>(q)[H(q)</a:t>
                </a:r>
                <a:r>
                  <a:rPr lang="zh-CN" altLang="en-US" dirty="0">
                    <a:solidFill>
                      <a:sysClr val="windowText" lastClr="000000"/>
                    </a:solidFill>
                    <a:latin typeface="宋体" panose="02010600030101010101" pitchFamily="2" charset="-122"/>
                    <a:ea typeface="宋体" panose="02010600030101010101" pitchFamily="2" charset="-122"/>
                  </a:rPr>
                  <a:t>为</a:t>
                </a:r>
                <a:r>
                  <a:rPr lang="en-US" altLang="zh-CN" dirty="0">
                    <a:solidFill>
                      <a:sysClr val="windowText" lastClr="000000"/>
                    </a:solidFill>
                    <a:latin typeface="宋体" panose="02010600030101010101" pitchFamily="2" charset="-122"/>
                    <a:ea typeface="宋体" panose="02010600030101010101" pitchFamily="2" charset="-122"/>
                  </a:rPr>
                  <a:t>m</a:t>
                </a:r>
                <a:r>
                  <a:rPr lang="zh-CN" altLang="en-US" dirty="0">
                    <a:solidFill>
                      <a:sysClr val="windowText" lastClr="000000"/>
                    </a:solidFill>
                    <a:latin typeface="宋体" panose="02010600030101010101" pitchFamily="2" charset="-122"/>
                    <a:ea typeface="宋体" panose="02010600030101010101" pitchFamily="2" charset="-122"/>
                  </a:rPr>
                  <a:t>阶多项式</a:t>
                </a:r>
                <a:r>
                  <a:rPr lang="en-US" altLang="zh-CN" dirty="0">
                    <a:solidFill>
                      <a:sysClr val="windowText" lastClr="000000"/>
                    </a:solidFill>
                    <a:latin typeface="宋体" panose="02010600030101010101" pitchFamily="2" charset="-122"/>
                    <a:ea typeface="宋体" panose="02010600030101010101" pitchFamily="2" charset="-122"/>
                  </a:rPr>
                  <a:t>]</a:t>
                </a:r>
                <a:r>
                  <a:rPr lang="zh-CN" altLang="en-US" dirty="0">
                    <a:solidFill>
                      <a:sysClr val="windowText" lastClr="000000"/>
                    </a:solidFill>
                    <a:latin typeface="宋体" panose="02010600030101010101" pitchFamily="2" charset="-122"/>
                    <a:ea typeface="宋体" panose="02010600030101010101" pitchFamily="2" charset="-122"/>
                  </a:rPr>
                  <a:t>得</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7.110</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引进稳定多项式</a:t>
                </a:r>
                <a:r>
                  <a:rPr lang="en-US" altLang="zh-CN" dirty="0">
                    <a:solidFill>
                      <a:sysClr val="windowText" lastClr="000000"/>
                    </a:solidFill>
                    <a:latin typeface="宋体" panose="02010600030101010101" pitchFamily="2" charset="-122"/>
                    <a:ea typeface="宋体" panose="02010600030101010101" pitchFamily="2" charset="-122"/>
                  </a:rPr>
                  <a:t>D(q)[D(q)</a:t>
                </a:r>
                <a:r>
                  <a:rPr lang="zh-CN" altLang="en-US" dirty="0">
                    <a:solidFill>
                      <a:sysClr val="windowText" lastClr="000000"/>
                    </a:solidFill>
                    <a:latin typeface="宋体" panose="02010600030101010101" pitchFamily="2" charset="-122"/>
                    <a:ea typeface="宋体" panose="02010600030101010101" pitchFamily="2" charset="-122"/>
                  </a:rPr>
                  <a:t>为</a:t>
                </a:r>
                <a:r>
                  <a:rPr lang="en-US" altLang="zh-CN" dirty="0">
                    <a:solidFill>
                      <a:sysClr val="windowText" lastClr="000000"/>
                    </a:solidFill>
                    <a:latin typeface="宋体" panose="02010600030101010101" pitchFamily="2" charset="-122"/>
                    <a:ea typeface="宋体" panose="02010600030101010101" pitchFamily="2" charset="-122"/>
                  </a:rPr>
                  <a:t>n-m-1</a:t>
                </a:r>
                <a:r>
                  <a:rPr lang="zh-CN" altLang="en-US" dirty="0">
                    <a:solidFill>
                      <a:sysClr val="windowText" lastClr="000000"/>
                    </a:solidFill>
                    <a:latin typeface="宋体" panose="02010600030101010101" pitchFamily="2" charset="-122"/>
                    <a:ea typeface="宋体" panose="02010600030101010101" pitchFamily="2" charset="-122"/>
                  </a:rPr>
                  <a:t>阶多项式</a:t>
                </a:r>
                <a:r>
                  <a:rPr lang="en-US" altLang="zh-CN" dirty="0">
                    <a:solidFill>
                      <a:sysClr val="windowText" lastClr="000000"/>
                    </a:solidFill>
                    <a:latin typeface="宋体" panose="02010600030101010101" pitchFamily="2" charset="-122"/>
                    <a:ea typeface="宋体" panose="02010600030101010101" pitchFamily="2" charset="-122"/>
                  </a:rPr>
                  <a:t>],</a:t>
                </a:r>
                <a:r>
                  <a:rPr lang="zh-CN" altLang="en-US" dirty="0">
                    <a:solidFill>
                      <a:sysClr val="windowText" lastClr="000000"/>
                    </a:solidFill>
                    <a:latin typeface="宋体" panose="02010600030101010101" pitchFamily="2" charset="-122"/>
                    <a:ea typeface="宋体" panose="02010600030101010101" pitchFamily="2" charset="-122"/>
                  </a:rPr>
                  <a:t>选择</a:t>
                </a:r>
                <a:r>
                  <a:rPr lang="en-US" altLang="zh-CN" dirty="0">
                    <a:solidFill>
                      <a:sysClr val="windowText" lastClr="000000"/>
                    </a:solidFill>
                    <a:latin typeface="宋体" panose="02010600030101010101" pitchFamily="2" charset="-122"/>
                    <a:ea typeface="宋体" panose="02010600030101010101" pitchFamily="2" charset="-122"/>
                  </a:rPr>
                  <a:t>D(q)</a:t>
                </a:r>
                <a:r>
                  <a:rPr lang="zh-CN" altLang="en-US" dirty="0">
                    <a:solidFill>
                      <a:sysClr val="windowText" lastClr="000000"/>
                    </a:solidFill>
                    <a:latin typeface="宋体" panose="02010600030101010101" pitchFamily="2" charset="-122"/>
                    <a:ea typeface="宋体" panose="02010600030101010101" pitchFamily="2" charset="-122"/>
                  </a:rPr>
                  <a:t>使</a:t>
                </a:r>
                <a:r>
                  <a:rPr lang="en-US" altLang="zh-CN" dirty="0">
                    <a:solidFill>
                      <a:sysClr val="windowText" lastClr="000000"/>
                    </a:solidFill>
                    <a:latin typeface="宋体" panose="02010600030101010101" pitchFamily="2" charset="-122"/>
                    <a:ea typeface="宋体" panose="02010600030101010101" pitchFamily="2" charset="-122"/>
                  </a:rPr>
                  <a:t>H(q)D(q)/</a:t>
                </a:r>
                <a14:m>
                  <m:oMath xmlns:m="http://schemas.openxmlformats.org/officeDocument/2006/math">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a:rPr lang="en-US" altLang="zh-CN" b="0" i="1" smtClean="0">
                            <a:solidFill>
                              <a:sysClr val="windowText" lastClr="000000"/>
                            </a:solidFill>
                            <a:latin typeface="Cambria Math" panose="02040503050406030204" pitchFamily="18" charset="0"/>
                            <a:ea typeface="宋体" panose="02010600030101010101" pitchFamily="2" charset="-122"/>
                          </a:rPr>
                          <m:t>𝐴</m:t>
                        </m:r>
                      </m:e>
                      <m:sub>
                        <m:r>
                          <a:rPr lang="en-US" altLang="zh-CN" b="0" i="1" smtClean="0">
                            <a:solidFill>
                              <a:sysClr val="windowText" lastClr="000000"/>
                            </a:solidFill>
                            <a:latin typeface="Cambria Math" panose="02040503050406030204" pitchFamily="18" charset="0"/>
                            <a:ea typeface="宋体" panose="02010600030101010101" pitchFamily="2" charset="-122"/>
                          </a:rPr>
                          <m:t>𝑚</m:t>
                        </m:r>
                      </m:sub>
                    </m:sSub>
                  </m:oMath>
                </a14:m>
                <a:r>
                  <a:rPr lang="en-US" altLang="zh-CN" dirty="0">
                    <a:solidFill>
                      <a:sysClr val="windowText" lastClr="000000"/>
                    </a:solidFill>
                    <a:latin typeface="宋体" panose="02010600030101010101" pitchFamily="2" charset="-122"/>
                    <a:ea typeface="宋体" panose="02010600030101010101" pitchFamily="2" charset="-122"/>
                  </a:rPr>
                  <a:t>(q)</a:t>
                </a:r>
                <a:r>
                  <a:rPr lang="zh-CN" altLang="en-US" dirty="0">
                    <a:solidFill>
                      <a:sysClr val="windowText" lastClr="000000"/>
                    </a:solidFill>
                    <a:latin typeface="宋体" panose="02010600030101010101" pitchFamily="2" charset="-122"/>
                    <a:ea typeface="宋体" panose="02010600030101010101" pitchFamily="2" charset="-122"/>
                  </a:rPr>
                  <a:t>为严格正实函数，并令</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(7.111)</a:t>
                </a: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则有</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7.112</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称式</a:t>
                </a:r>
                <a:r>
                  <a:rPr lang="en-US" altLang="zh-CN" dirty="0">
                    <a:solidFill>
                      <a:sysClr val="windowText" lastClr="000000"/>
                    </a:solidFill>
                    <a:latin typeface="宋体" panose="02010600030101010101" pitchFamily="2" charset="-122"/>
                    <a:ea typeface="宋体" panose="02010600030101010101" pitchFamily="2" charset="-122"/>
                  </a:rPr>
                  <a:t>(7.112)</a:t>
                </a:r>
                <a:r>
                  <a:rPr lang="zh-CN" altLang="en-US" dirty="0">
                    <a:solidFill>
                      <a:sysClr val="windowText" lastClr="000000"/>
                    </a:solidFill>
                    <a:latin typeface="宋体" panose="02010600030101010101" pitchFamily="2" charset="-122"/>
                    <a:ea typeface="宋体" panose="02010600030101010101" pitchFamily="2" charset="-122"/>
                  </a:rPr>
                  <a:t>为离散模型参考自适应控制系统设计时的基本误差方程，仿照连续系统，引进状态滤波器，其输出信号</a:t>
                </a:r>
                <a14:m>
                  <m:oMath xmlns:m="http://schemas.openxmlformats.org/officeDocument/2006/math">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a:rPr lang="zh-CN" altLang="en-US" i="1" smtClean="0">
                            <a:solidFill>
                              <a:sysClr val="windowText" lastClr="000000"/>
                            </a:solidFill>
                            <a:latin typeface="Cambria Math" panose="02040503050406030204" pitchFamily="18" charset="0"/>
                            <a:ea typeface="宋体" panose="02010600030101010101" pitchFamily="2" charset="-122"/>
                          </a:rPr>
                          <m:t>𝜉</m:t>
                        </m:r>
                      </m:e>
                      <m:sub>
                        <m:r>
                          <m:rPr>
                            <m:sty m:val="p"/>
                          </m:rPr>
                          <a:rPr lang="en-US" altLang="zh-CN" i="1">
                            <a:solidFill>
                              <a:sysClr val="windowText" lastClr="000000"/>
                            </a:solidFill>
                            <a:latin typeface="Cambria Math" panose="02040503050406030204" pitchFamily="18" charset="0"/>
                            <a:ea typeface="宋体" panose="02010600030101010101" pitchFamily="2" charset="-122"/>
                          </a:rPr>
                          <m:t>i</m:t>
                        </m:r>
                      </m:sub>
                    </m:sSub>
                    <m:r>
                      <a:rPr lang="zh-CN" altLang="en-US" i="1">
                        <a:solidFill>
                          <a:sysClr val="windowText" lastClr="000000"/>
                        </a:solidFill>
                        <a:latin typeface="Cambria Math" panose="02040503050406030204" pitchFamily="18" charset="0"/>
                        <a:ea typeface="宋体" panose="02010600030101010101" pitchFamily="2" charset="-122"/>
                      </a:rPr>
                      <m:t>（</m:t>
                    </m:r>
                    <m:r>
                      <m:rPr>
                        <m:sty m:val="p"/>
                      </m:rPr>
                      <a:rPr lang="en-US" altLang="zh-CN" i="1">
                        <a:solidFill>
                          <a:sysClr val="windowText" lastClr="000000"/>
                        </a:solidFill>
                        <a:latin typeface="Cambria Math" panose="02040503050406030204" pitchFamily="18" charset="0"/>
                        <a:ea typeface="宋体" panose="02010600030101010101" pitchFamily="2" charset="-122"/>
                      </a:rPr>
                      <m:t>k</m:t>
                    </m:r>
                    <m:r>
                      <a:rPr lang="zh-CN" altLang="en-US" i="1" smtClean="0">
                        <a:solidFill>
                          <a:sysClr val="windowText" lastClr="000000"/>
                        </a:solidFill>
                        <a:latin typeface="Cambria Math" panose="02040503050406030204" pitchFamily="18" charset="0"/>
                        <a:ea typeface="宋体" panose="02010600030101010101" pitchFamily="2" charset="-122"/>
                      </a:rPr>
                      <m:t>）</m:t>
                    </m:r>
                  </m:oMath>
                </a14:m>
                <a:r>
                  <a:rPr lang="zh-CN" altLang="en-US" dirty="0">
                    <a:solidFill>
                      <a:sysClr val="windowText" lastClr="000000"/>
                    </a:solidFill>
                    <a:latin typeface="宋体" panose="02010600030101010101" pitchFamily="2" charset="-122"/>
                    <a:ea typeface="宋体" panose="02010600030101010101" pitchFamily="2" charset="-122"/>
                  </a:rPr>
                  <a:t>为</a:t>
                </a:r>
                <a:endParaRPr lang="en-US" altLang="zh-CN" dirty="0">
                  <a:solidFill>
                    <a:sysClr val="windowText" lastClr="000000"/>
                  </a:solidFill>
                  <a:latin typeface="宋体" panose="02010600030101010101" pitchFamily="2" charset="-122"/>
                  <a:ea typeface="宋体" panose="02010600030101010101" pitchFamily="2" charset="-122"/>
                </a:endParaRPr>
              </a:p>
            </p:txBody>
          </p:sp>
        </mc:Choice>
        <mc:Fallback xmlns="">
          <p:sp>
            <p:nvSpPr>
              <p:cNvPr id="75" name="矩形 74"/>
              <p:cNvSpPr>
                <a:spLocks noRot="1" noChangeAspect="1" noMove="1" noResize="1" noEditPoints="1" noAdjustHandles="1" noChangeArrowheads="1" noChangeShapeType="1" noTextEdit="1"/>
              </p:cNvSpPr>
              <p:nvPr/>
            </p:nvSpPr>
            <p:spPr>
              <a:xfrm>
                <a:off x="282981" y="752583"/>
                <a:ext cx="8537627" cy="4182363"/>
              </a:xfrm>
              <a:prstGeom prst="rect">
                <a:avLst/>
              </a:prstGeom>
              <a:blipFill>
                <a:blip r:embed="rId5"/>
                <a:stretch>
                  <a:fillRect l="-571" r="-571" b="-1164"/>
                </a:stretch>
              </a:blipFill>
            </p:spPr>
            <p:txBody>
              <a:bodyPr/>
              <a:lstStyle/>
              <a:p>
                <a:r>
                  <a:rPr lang="zh-CN" altLang="en-US">
                    <a:noFill/>
                  </a:rPr>
                  <a:t> </a:t>
                </a:r>
              </a:p>
            </p:txBody>
          </p:sp>
        </mc:Fallback>
      </mc:AlternateContent>
      <p:graphicFrame>
        <p:nvGraphicFramePr>
          <p:cNvPr id="2" name="对象 1">
            <a:extLst>
              <a:ext uri="{FF2B5EF4-FFF2-40B4-BE49-F238E27FC236}">
                <a16:creationId xmlns:a16="http://schemas.microsoft.com/office/drawing/2014/main" id="{FF720E57-FAF8-4AF8-994F-C0AD2400AE40}"/>
              </a:ext>
            </a:extLst>
          </p:cNvPr>
          <p:cNvGraphicFramePr>
            <a:graphicFrameLocks noChangeAspect="1"/>
          </p:cNvGraphicFramePr>
          <p:nvPr>
            <p:extLst>
              <p:ext uri="{D42A27DB-BD31-4B8C-83A1-F6EECF244321}">
                <p14:modId xmlns:p14="http://schemas.microsoft.com/office/powerpoint/2010/main" val="4111526932"/>
              </p:ext>
            </p:extLst>
          </p:nvPr>
        </p:nvGraphicFramePr>
        <p:xfrm>
          <a:off x="1103069" y="1203599"/>
          <a:ext cx="6493267" cy="679344"/>
        </p:xfrm>
        <a:graphic>
          <a:graphicData uri="http://schemas.openxmlformats.org/presentationml/2006/ole">
            <mc:AlternateContent xmlns:mc="http://schemas.openxmlformats.org/markup-compatibility/2006">
              <mc:Choice xmlns:v="urn:schemas-microsoft-com:vml" Requires="v">
                <p:oleObj spid="_x0000_s92192" name="Equation" r:id="rId6" imgW="5219640" imgH="545760" progId="Equation.DSMT4">
                  <p:embed/>
                </p:oleObj>
              </mc:Choice>
              <mc:Fallback>
                <p:oleObj name="Equation" r:id="rId6" imgW="5219640" imgH="545760" progId="Equation.DSMT4">
                  <p:embed/>
                  <p:pic>
                    <p:nvPicPr>
                      <p:cNvPr id="0" name=""/>
                      <p:cNvPicPr/>
                      <p:nvPr/>
                    </p:nvPicPr>
                    <p:blipFill>
                      <a:blip r:embed="rId7"/>
                      <a:stretch>
                        <a:fillRect/>
                      </a:stretch>
                    </p:blipFill>
                    <p:spPr>
                      <a:xfrm>
                        <a:off x="1103069" y="1203599"/>
                        <a:ext cx="6493267" cy="679344"/>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4D67B4C3-CFFB-405F-AB68-214990F16AAF}"/>
              </a:ext>
            </a:extLst>
          </p:cNvPr>
          <p:cNvGraphicFramePr>
            <a:graphicFrameLocks noChangeAspect="1"/>
          </p:cNvGraphicFramePr>
          <p:nvPr>
            <p:extLst>
              <p:ext uri="{D42A27DB-BD31-4B8C-83A1-F6EECF244321}">
                <p14:modId xmlns:p14="http://schemas.microsoft.com/office/powerpoint/2010/main" val="24737984"/>
              </p:ext>
            </p:extLst>
          </p:nvPr>
        </p:nvGraphicFramePr>
        <p:xfrm>
          <a:off x="3420295" y="2597886"/>
          <a:ext cx="1858814" cy="720081"/>
        </p:xfrm>
        <a:graphic>
          <a:graphicData uri="http://schemas.openxmlformats.org/presentationml/2006/ole">
            <mc:AlternateContent xmlns:mc="http://schemas.openxmlformats.org/markup-compatibility/2006">
              <mc:Choice xmlns:v="urn:schemas-microsoft-com:vml" Requires="v">
                <p:oleObj spid="_x0000_s92193" name="Equation" r:id="rId8" imgW="1409400" imgH="545760" progId="Equation.DSMT4">
                  <p:embed/>
                </p:oleObj>
              </mc:Choice>
              <mc:Fallback>
                <p:oleObj name="Equation" r:id="rId8" imgW="1409400" imgH="545760" progId="Equation.DSMT4">
                  <p:embed/>
                  <p:pic>
                    <p:nvPicPr>
                      <p:cNvPr id="0" name=""/>
                      <p:cNvPicPr/>
                      <p:nvPr/>
                    </p:nvPicPr>
                    <p:blipFill>
                      <a:blip r:embed="rId9"/>
                      <a:stretch>
                        <a:fillRect/>
                      </a:stretch>
                    </p:blipFill>
                    <p:spPr>
                      <a:xfrm>
                        <a:off x="3420295" y="2597886"/>
                        <a:ext cx="1858814" cy="720081"/>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E1AF13B4-60BE-4214-8F6C-F0ABBF8F0B75}"/>
              </a:ext>
            </a:extLst>
          </p:cNvPr>
          <p:cNvGraphicFramePr>
            <a:graphicFrameLocks noChangeAspect="1"/>
          </p:cNvGraphicFramePr>
          <p:nvPr>
            <p:extLst>
              <p:ext uri="{D42A27DB-BD31-4B8C-83A1-F6EECF244321}">
                <p14:modId xmlns:p14="http://schemas.microsoft.com/office/powerpoint/2010/main" val="1467535233"/>
              </p:ext>
            </p:extLst>
          </p:nvPr>
        </p:nvGraphicFramePr>
        <p:xfrm>
          <a:off x="827584" y="3435846"/>
          <a:ext cx="6912768" cy="702716"/>
        </p:xfrm>
        <a:graphic>
          <a:graphicData uri="http://schemas.openxmlformats.org/presentationml/2006/ole">
            <mc:AlternateContent xmlns:mc="http://schemas.openxmlformats.org/markup-compatibility/2006">
              <mc:Choice xmlns:v="urn:schemas-microsoft-com:vml" Requires="v">
                <p:oleObj spid="_x0000_s92194" name="Equation" r:id="rId10" imgW="5371920" imgH="545760" progId="Equation.DSMT4">
                  <p:embed/>
                </p:oleObj>
              </mc:Choice>
              <mc:Fallback>
                <p:oleObj name="Equation" r:id="rId10" imgW="5371920" imgH="545760" progId="Equation.DSMT4">
                  <p:embed/>
                  <p:pic>
                    <p:nvPicPr>
                      <p:cNvPr id="0" name=""/>
                      <p:cNvPicPr/>
                      <p:nvPr/>
                    </p:nvPicPr>
                    <p:blipFill>
                      <a:blip r:embed="rId11"/>
                      <a:stretch>
                        <a:fillRect/>
                      </a:stretch>
                    </p:blipFill>
                    <p:spPr>
                      <a:xfrm>
                        <a:off x="827584" y="3435846"/>
                        <a:ext cx="6912768" cy="702716"/>
                      </a:xfrm>
                      <a:prstGeom prst="rect">
                        <a:avLst/>
                      </a:prstGeom>
                    </p:spPr>
                  </p:pic>
                </p:oleObj>
              </mc:Fallback>
            </mc:AlternateContent>
          </a:graphicData>
        </a:graphic>
      </p:graphicFrame>
    </p:spTree>
    <p:extLst>
      <p:ext uri="{BB962C8B-B14F-4D97-AF65-F5344CB8AC3E}">
        <p14:creationId xmlns:p14="http://schemas.microsoft.com/office/powerpoint/2010/main" val="3340211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75" name="矩形 74"/>
          <p:cNvSpPr/>
          <p:nvPr/>
        </p:nvSpPr>
        <p:spPr>
          <a:xfrm>
            <a:off x="282982" y="752583"/>
            <a:ext cx="7883863" cy="4182363"/>
          </a:xfrm>
          <a:prstGeom prst="rect">
            <a:avLst/>
          </a:prstGeom>
          <a:noFill/>
        </p:spPr>
        <p:txBody>
          <a:bodyPr wrap="square">
            <a:spAutoFit/>
          </a:bodyPr>
          <a:lstStyle/>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7.113</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式中，</a:t>
            </a:r>
            <a:r>
              <a:rPr lang="el-GR" altLang="zh-CN" dirty="0">
                <a:solidFill>
                  <a:sysClr val="windowText" lastClr="000000"/>
                </a:solidFill>
                <a:latin typeface="宋体" panose="02010600030101010101" pitchFamily="2" charset="-122"/>
                <a:ea typeface="宋体" panose="02010600030101010101" pitchFamily="2" charset="-122"/>
              </a:rPr>
              <a:t>ρ</a:t>
            </a:r>
            <a:r>
              <a:rPr lang="en-US" altLang="zh-CN" dirty="0">
                <a:solidFill>
                  <a:sysClr val="windowText" lastClr="000000"/>
                </a:solidFill>
                <a:latin typeface="宋体" panose="02010600030101010101" pitchFamily="2" charset="-122"/>
                <a:ea typeface="宋体" panose="02010600030101010101" pitchFamily="2" charset="-122"/>
              </a:rPr>
              <a:t>=n-m-1</a:t>
            </a:r>
            <a:r>
              <a:rPr lang="zh-CN" altLang="en-US" dirty="0">
                <a:solidFill>
                  <a:sysClr val="windowText" lastClr="000000"/>
                </a:solidFill>
                <a:latin typeface="宋体" panose="02010600030101010101" pitchFamily="2" charset="-122"/>
                <a:ea typeface="宋体" panose="02010600030101010101" pitchFamily="2" charset="-122"/>
              </a:rPr>
              <a:t>。则有</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7.114</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ja-JP" altLang="en-US" dirty="0">
                <a:solidFill>
                  <a:sysClr val="windowText" lastClr="000000"/>
                </a:solidFill>
                <a:latin typeface="宋体" panose="02010600030101010101" pitchFamily="2" charset="-122"/>
                <a:ea typeface="宋体" panose="02010600030101010101" pitchFamily="2" charset="-122"/>
              </a:rPr>
              <a:t>式中：</a:t>
            </a:r>
            <a:r>
              <a:rPr lang="el-GR" altLang="ja-JP" dirty="0">
                <a:solidFill>
                  <a:sysClr val="windowText" lastClr="000000"/>
                </a:solidFill>
                <a:latin typeface="宋体" panose="02010600030101010101" pitchFamily="2" charset="-122"/>
                <a:ea typeface="宋体" panose="02010600030101010101" pitchFamily="2" charset="-122"/>
              </a:rPr>
              <a:t>ψ</a:t>
            </a:r>
            <a:r>
              <a:rPr lang="ja-JP" altLang="en-US" dirty="0">
                <a:solidFill>
                  <a:sysClr val="windowText" lastClr="000000"/>
                </a:solidFill>
                <a:latin typeface="宋体" panose="02010600030101010101" pitchFamily="2" charset="-122"/>
                <a:ea typeface="宋体" panose="02010600030101010101" pitchFamily="2" charset="-122"/>
              </a:rPr>
              <a:t>为</a:t>
            </a:r>
            <a:r>
              <a:rPr lang="en-US" altLang="ja-JP" dirty="0">
                <a:solidFill>
                  <a:sysClr val="windowText" lastClr="000000"/>
                </a:solidFill>
                <a:latin typeface="宋体" panose="02010600030101010101" pitchFamily="2" charset="-122"/>
                <a:ea typeface="宋体" panose="02010600030101010101" pitchFamily="2" charset="-122"/>
              </a:rPr>
              <a:t>n+m+1</a:t>
            </a:r>
            <a:r>
              <a:rPr lang="ja-JP" altLang="en-US" dirty="0">
                <a:solidFill>
                  <a:sysClr val="windowText" lastClr="000000"/>
                </a:solidFill>
                <a:latin typeface="宋体" panose="02010600030101010101" pitchFamily="2" charset="-122"/>
                <a:ea typeface="宋体" panose="02010600030101010101" pitchFamily="2" charset="-122"/>
              </a:rPr>
              <a:t>阶未知参数向量。</a:t>
            </a:r>
            <a:endParaRPr lang="en-US" altLang="zh-CN" dirty="0">
              <a:solidFill>
                <a:sysClr val="windowText" lastClr="000000"/>
              </a:solidFill>
              <a:latin typeface="宋体" panose="02010600030101010101" pitchFamily="2" charset="-122"/>
              <a:ea typeface="宋体" panose="02010600030101010101" pitchFamily="2" charset="-122"/>
            </a:endParaRPr>
          </a:p>
        </p:txBody>
      </p:sp>
      <p:graphicFrame>
        <p:nvGraphicFramePr>
          <p:cNvPr id="2" name="对象 1">
            <a:extLst>
              <a:ext uri="{FF2B5EF4-FFF2-40B4-BE49-F238E27FC236}">
                <a16:creationId xmlns:a16="http://schemas.microsoft.com/office/drawing/2014/main" id="{6117EC98-404E-40DD-AF8F-8149CA4B6B63}"/>
              </a:ext>
            </a:extLst>
          </p:cNvPr>
          <p:cNvGraphicFramePr>
            <a:graphicFrameLocks noChangeAspect="1"/>
          </p:cNvGraphicFramePr>
          <p:nvPr>
            <p:extLst>
              <p:ext uri="{D42A27DB-BD31-4B8C-83A1-F6EECF244321}">
                <p14:modId xmlns:p14="http://schemas.microsoft.com/office/powerpoint/2010/main" val="4281247342"/>
              </p:ext>
            </p:extLst>
          </p:nvPr>
        </p:nvGraphicFramePr>
        <p:xfrm>
          <a:off x="3257550" y="554462"/>
          <a:ext cx="2628900" cy="2654300"/>
        </p:xfrm>
        <a:graphic>
          <a:graphicData uri="http://schemas.openxmlformats.org/presentationml/2006/ole">
            <mc:AlternateContent xmlns:mc="http://schemas.openxmlformats.org/markup-compatibility/2006">
              <mc:Choice xmlns:v="urn:schemas-microsoft-com:vml" Requires="v">
                <p:oleObj spid="_x0000_s93206" name="Equation" r:id="rId5" imgW="2628720" imgH="2654280" progId="Equation.DSMT4">
                  <p:embed/>
                </p:oleObj>
              </mc:Choice>
              <mc:Fallback>
                <p:oleObj name="Equation" r:id="rId5" imgW="2628720" imgH="2654280" progId="Equation.DSMT4">
                  <p:embed/>
                  <p:pic>
                    <p:nvPicPr>
                      <p:cNvPr id="0" name=""/>
                      <p:cNvPicPr/>
                      <p:nvPr/>
                    </p:nvPicPr>
                    <p:blipFill>
                      <a:blip r:embed="rId6"/>
                      <a:stretch>
                        <a:fillRect/>
                      </a:stretch>
                    </p:blipFill>
                    <p:spPr>
                      <a:xfrm>
                        <a:off x="3257550" y="554462"/>
                        <a:ext cx="2628900" cy="2654300"/>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FCA194EF-4E09-4629-A572-7E6A1F8CE264}"/>
              </a:ext>
            </a:extLst>
          </p:cNvPr>
          <p:cNvGraphicFramePr>
            <a:graphicFrameLocks noChangeAspect="1"/>
          </p:cNvGraphicFramePr>
          <p:nvPr>
            <p:extLst>
              <p:ext uri="{D42A27DB-BD31-4B8C-83A1-F6EECF244321}">
                <p14:modId xmlns:p14="http://schemas.microsoft.com/office/powerpoint/2010/main" val="1088864584"/>
              </p:ext>
            </p:extLst>
          </p:nvPr>
        </p:nvGraphicFramePr>
        <p:xfrm>
          <a:off x="2954564" y="3535258"/>
          <a:ext cx="3234872" cy="689399"/>
        </p:xfrm>
        <a:graphic>
          <a:graphicData uri="http://schemas.openxmlformats.org/presentationml/2006/ole">
            <mc:AlternateContent xmlns:mc="http://schemas.openxmlformats.org/markup-compatibility/2006">
              <mc:Choice xmlns:v="urn:schemas-microsoft-com:vml" Requires="v">
                <p:oleObj spid="_x0000_s93207" name="Equation" r:id="rId7" imgW="2323800" imgH="495000" progId="Equation.DSMT4">
                  <p:embed/>
                </p:oleObj>
              </mc:Choice>
              <mc:Fallback>
                <p:oleObj name="Equation" r:id="rId7" imgW="2323800" imgH="495000" progId="Equation.DSMT4">
                  <p:embed/>
                  <p:pic>
                    <p:nvPicPr>
                      <p:cNvPr id="0" name=""/>
                      <p:cNvPicPr/>
                      <p:nvPr/>
                    </p:nvPicPr>
                    <p:blipFill>
                      <a:blip r:embed="rId8"/>
                      <a:stretch>
                        <a:fillRect/>
                      </a:stretch>
                    </p:blipFill>
                    <p:spPr>
                      <a:xfrm>
                        <a:off x="2954564" y="3535258"/>
                        <a:ext cx="3234872" cy="689399"/>
                      </a:xfrm>
                      <a:prstGeom prst="rect">
                        <a:avLst/>
                      </a:prstGeom>
                    </p:spPr>
                  </p:pic>
                </p:oleObj>
              </mc:Fallback>
            </mc:AlternateContent>
          </a:graphicData>
        </a:graphic>
      </p:graphicFrame>
    </p:spTree>
    <p:extLst>
      <p:ext uri="{BB962C8B-B14F-4D97-AF65-F5344CB8AC3E}">
        <p14:creationId xmlns:p14="http://schemas.microsoft.com/office/powerpoint/2010/main" val="15850185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75" name="矩形 74"/>
          <p:cNvSpPr/>
          <p:nvPr/>
        </p:nvSpPr>
        <p:spPr>
          <a:xfrm>
            <a:off x="282982" y="752583"/>
            <a:ext cx="7883863" cy="4182363"/>
          </a:xfrm>
          <a:prstGeom prst="rect">
            <a:avLst/>
          </a:prstGeom>
          <a:noFill/>
        </p:spPr>
        <p:txBody>
          <a:bodyPr wrap="square">
            <a:spAutoFit/>
          </a:bodyPr>
          <a:lstStyle/>
          <a:p>
            <a:pPr indent="468000">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(4)</a:t>
            </a:r>
            <a:r>
              <a:rPr lang="zh-CN" altLang="en-US" dirty="0">
                <a:solidFill>
                  <a:sysClr val="windowText" lastClr="000000"/>
                </a:solidFill>
                <a:latin typeface="宋体" panose="02010600030101010101" pitchFamily="2" charset="-122"/>
                <a:ea typeface="宋体" panose="02010600030101010101" pitchFamily="2" charset="-122"/>
              </a:rPr>
              <a:t>离散自适应控制系统的构成</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取被控系统的控制输入</a:t>
            </a:r>
            <a:r>
              <a:rPr lang="en-US" altLang="zh-CN" dirty="0">
                <a:solidFill>
                  <a:sysClr val="windowText" lastClr="000000"/>
                </a:solidFill>
                <a:latin typeface="宋体" panose="02010600030101010101" pitchFamily="2" charset="-122"/>
                <a:ea typeface="宋体" panose="02010600030101010101" pitchFamily="2" charset="-122"/>
              </a:rPr>
              <a:t>u(k)</a:t>
            </a:r>
            <a:r>
              <a:rPr lang="zh-CN" altLang="en-US" dirty="0">
                <a:solidFill>
                  <a:sysClr val="windowText" lastClr="000000"/>
                </a:solidFill>
                <a:latin typeface="宋体" panose="02010600030101010101" pitchFamily="2" charset="-122"/>
                <a:ea typeface="宋体" panose="02010600030101010101" pitchFamily="2" charset="-122"/>
              </a:rPr>
              <a:t>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7.115</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则</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7.116</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式中，</a:t>
            </a:r>
            <a:r>
              <a:rPr lang="en-US" altLang="zh-CN" b="1" dirty="0">
                <a:solidFill>
                  <a:sysClr val="windowText" lastClr="000000"/>
                </a:solidFill>
                <a:latin typeface="宋体" panose="02010600030101010101" pitchFamily="2" charset="-122"/>
                <a:ea typeface="宋体" panose="02010600030101010101" pitchFamily="2" charset="-122"/>
              </a:rPr>
              <a:t>K</a:t>
            </a:r>
            <a:r>
              <a:rPr lang="en-US" altLang="zh-CN" dirty="0">
                <a:solidFill>
                  <a:sysClr val="windowText" lastClr="000000"/>
                </a:solidFill>
                <a:latin typeface="宋体" panose="02010600030101010101" pitchFamily="2" charset="-122"/>
                <a:ea typeface="宋体" panose="02010600030101010101" pitchFamily="2" charset="-122"/>
              </a:rPr>
              <a:t>(k)</a:t>
            </a:r>
            <a:r>
              <a:rPr lang="zh-CN" altLang="en-US" dirty="0">
                <a:solidFill>
                  <a:sysClr val="windowText" lastClr="000000"/>
                </a:solidFill>
                <a:latin typeface="宋体" panose="02010600030101010101" pitchFamily="2" charset="-122"/>
                <a:ea typeface="宋体" panose="02010600030101010101" pitchFamily="2" charset="-122"/>
              </a:rPr>
              <a:t>为</a:t>
            </a:r>
            <a:r>
              <a:rPr lang="en-US" altLang="zh-CN" dirty="0">
                <a:solidFill>
                  <a:sysClr val="windowText" lastClr="000000"/>
                </a:solidFill>
                <a:latin typeface="宋体" panose="02010600030101010101" pitchFamily="2" charset="-122"/>
                <a:ea typeface="宋体" panose="02010600030101010101" pitchFamily="2" charset="-122"/>
              </a:rPr>
              <a:t>n+m+1</a:t>
            </a:r>
            <a:r>
              <a:rPr lang="zh-CN" altLang="en-US" dirty="0">
                <a:solidFill>
                  <a:sysClr val="windowText" lastClr="000000"/>
                </a:solidFill>
                <a:latin typeface="宋体" panose="02010600030101010101" pitchFamily="2" charset="-122"/>
                <a:ea typeface="宋体" panose="02010600030101010101" pitchFamily="2" charset="-122"/>
              </a:rPr>
              <a:t>阶可调参数向量，定义</a:t>
            </a:r>
            <a:r>
              <a:rPr lang="en-US" altLang="zh-CN" dirty="0">
                <a:solidFill>
                  <a:sysClr val="windowText" lastClr="000000"/>
                </a:solidFill>
                <a:latin typeface="宋体" panose="02010600030101010101" pitchFamily="2" charset="-122"/>
                <a:ea typeface="宋体" panose="02010600030101010101" pitchFamily="2" charset="-122"/>
              </a:rPr>
              <a:t>n+m+1</a:t>
            </a:r>
            <a:r>
              <a:rPr lang="zh-CN" altLang="en-US" dirty="0">
                <a:solidFill>
                  <a:sysClr val="windowText" lastClr="000000"/>
                </a:solidFill>
                <a:latin typeface="宋体" panose="02010600030101010101" pitchFamily="2" charset="-122"/>
                <a:ea typeface="宋体" panose="02010600030101010101" pitchFamily="2" charset="-122"/>
              </a:rPr>
              <a:t>阶参数向量</a:t>
            </a:r>
            <a:r>
              <a:rPr lang="en-US" altLang="zh-CN" dirty="0">
                <a:solidFill>
                  <a:sysClr val="windowText" lastClr="000000"/>
                </a:solidFill>
                <a:latin typeface="宋体" panose="02010600030101010101" pitchFamily="2" charset="-122"/>
                <a:ea typeface="宋体" panose="02010600030101010101" pitchFamily="2" charset="-122"/>
              </a:rPr>
              <a:t>θ(k)</a:t>
            </a:r>
            <a:r>
              <a:rPr lang="zh-CN" altLang="en-US" dirty="0">
                <a:solidFill>
                  <a:sysClr val="windowText" lastClr="000000"/>
                </a:solidFill>
                <a:latin typeface="宋体" panose="02010600030101010101" pitchFamily="2" charset="-122"/>
                <a:ea typeface="宋体" panose="02010600030101010101" pitchFamily="2" charset="-122"/>
              </a:rPr>
              <a:t>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7.117</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则有                                                  </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7.118</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p:txBody>
      </p:sp>
      <p:graphicFrame>
        <p:nvGraphicFramePr>
          <p:cNvPr id="2" name="对象 1">
            <a:extLst>
              <a:ext uri="{FF2B5EF4-FFF2-40B4-BE49-F238E27FC236}">
                <a16:creationId xmlns:a16="http://schemas.microsoft.com/office/drawing/2014/main" id="{F19AE9F9-476C-4A4E-8B49-0836278FEF8D}"/>
              </a:ext>
            </a:extLst>
          </p:cNvPr>
          <p:cNvGraphicFramePr>
            <a:graphicFrameLocks noChangeAspect="1"/>
          </p:cNvGraphicFramePr>
          <p:nvPr>
            <p:extLst>
              <p:ext uri="{D42A27DB-BD31-4B8C-83A1-F6EECF244321}">
                <p14:modId xmlns:p14="http://schemas.microsoft.com/office/powerpoint/2010/main" val="3627554215"/>
              </p:ext>
            </p:extLst>
          </p:nvPr>
        </p:nvGraphicFramePr>
        <p:xfrm>
          <a:off x="3635896" y="1679786"/>
          <a:ext cx="1859781" cy="379547"/>
        </p:xfrm>
        <a:graphic>
          <a:graphicData uri="http://schemas.openxmlformats.org/presentationml/2006/ole">
            <mc:AlternateContent xmlns:mc="http://schemas.openxmlformats.org/markup-compatibility/2006">
              <mc:Choice xmlns:v="urn:schemas-microsoft-com:vml" Requires="v">
                <p:oleObj spid="_x0000_s94250" name="Equation" r:id="rId5" imgW="1244520" imgH="253800" progId="Equation.DSMT4">
                  <p:embed/>
                </p:oleObj>
              </mc:Choice>
              <mc:Fallback>
                <p:oleObj name="Equation" r:id="rId5" imgW="1244520" imgH="253800" progId="Equation.DSMT4">
                  <p:embed/>
                  <p:pic>
                    <p:nvPicPr>
                      <p:cNvPr id="0" name=""/>
                      <p:cNvPicPr/>
                      <p:nvPr/>
                    </p:nvPicPr>
                    <p:blipFill>
                      <a:blip r:embed="rId6"/>
                      <a:stretch>
                        <a:fillRect/>
                      </a:stretch>
                    </p:blipFill>
                    <p:spPr>
                      <a:xfrm>
                        <a:off x="3635896" y="1679786"/>
                        <a:ext cx="1859781" cy="379547"/>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49C075A5-B4E8-4E4A-8C7D-AB83A28F5C08}"/>
              </a:ext>
            </a:extLst>
          </p:cNvPr>
          <p:cNvGraphicFramePr>
            <a:graphicFrameLocks noChangeAspect="1"/>
          </p:cNvGraphicFramePr>
          <p:nvPr>
            <p:extLst>
              <p:ext uri="{D42A27DB-BD31-4B8C-83A1-F6EECF244321}">
                <p14:modId xmlns:p14="http://schemas.microsoft.com/office/powerpoint/2010/main" val="489884615"/>
              </p:ext>
            </p:extLst>
          </p:nvPr>
        </p:nvGraphicFramePr>
        <p:xfrm>
          <a:off x="2959313" y="2283718"/>
          <a:ext cx="3225374" cy="635301"/>
        </p:xfrm>
        <a:graphic>
          <a:graphicData uri="http://schemas.openxmlformats.org/presentationml/2006/ole">
            <mc:AlternateContent xmlns:mc="http://schemas.openxmlformats.org/markup-compatibility/2006">
              <mc:Choice xmlns:v="urn:schemas-microsoft-com:vml" Requires="v">
                <p:oleObj spid="_x0000_s94251" name="Equation" r:id="rId7" imgW="2514600" imgH="495000" progId="Equation.DSMT4">
                  <p:embed/>
                </p:oleObj>
              </mc:Choice>
              <mc:Fallback>
                <p:oleObj name="Equation" r:id="rId7" imgW="2514600" imgH="495000" progId="Equation.DSMT4">
                  <p:embed/>
                  <p:pic>
                    <p:nvPicPr>
                      <p:cNvPr id="0" name=""/>
                      <p:cNvPicPr/>
                      <p:nvPr/>
                    </p:nvPicPr>
                    <p:blipFill>
                      <a:blip r:embed="rId8"/>
                      <a:stretch>
                        <a:fillRect/>
                      </a:stretch>
                    </p:blipFill>
                    <p:spPr>
                      <a:xfrm>
                        <a:off x="2959313" y="2283718"/>
                        <a:ext cx="3225374" cy="635301"/>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BD11209D-0C31-4A36-AD9F-FEBC8DFD1DD6}"/>
              </a:ext>
            </a:extLst>
          </p:cNvPr>
          <p:cNvGraphicFramePr>
            <a:graphicFrameLocks noChangeAspect="1"/>
          </p:cNvGraphicFramePr>
          <p:nvPr>
            <p:extLst>
              <p:ext uri="{D42A27DB-BD31-4B8C-83A1-F6EECF244321}">
                <p14:modId xmlns:p14="http://schemas.microsoft.com/office/powerpoint/2010/main" val="2712441146"/>
              </p:ext>
            </p:extLst>
          </p:nvPr>
        </p:nvGraphicFramePr>
        <p:xfrm>
          <a:off x="3628812" y="3417191"/>
          <a:ext cx="1895853" cy="346554"/>
        </p:xfrm>
        <a:graphic>
          <a:graphicData uri="http://schemas.openxmlformats.org/presentationml/2006/ole">
            <mc:AlternateContent xmlns:mc="http://schemas.openxmlformats.org/markup-compatibility/2006">
              <mc:Choice xmlns:v="urn:schemas-microsoft-com:vml" Requires="v">
                <p:oleObj spid="_x0000_s94252" name="Equation" r:id="rId9" imgW="1180800" imgH="215640" progId="Equation.DSMT4">
                  <p:embed/>
                </p:oleObj>
              </mc:Choice>
              <mc:Fallback>
                <p:oleObj name="Equation" r:id="rId9" imgW="1180800" imgH="215640" progId="Equation.DSMT4">
                  <p:embed/>
                  <p:pic>
                    <p:nvPicPr>
                      <p:cNvPr id="0" name=""/>
                      <p:cNvPicPr/>
                      <p:nvPr/>
                    </p:nvPicPr>
                    <p:blipFill>
                      <a:blip r:embed="rId10"/>
                      <a:stretch>
                        <a:fillRect/>
                      </a:stretch>
                    </p:blipFill>
                    <p:spPr>
                      <a:xfrm>
                        <a:off x="3628812" y="3417191"/>
                        <a:ext cx="1895853" cy="346554"/>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0C201F36-07AD-4921-918C-DF7BABF8D1AC}"/>
              </a:ext>
            </a:extLst>
          </p:cNvPr>
          <p:cNvGraphicFramePr>
            <a:graphicFrameLocks noChangeAspect="1"/>
          </p:cNvGraphicFramePr>
          <p:nvPr>
            <p:extLst>
              <p:ext uri="{D42A27DB-BD31-4B8C-83A1-F6EECF244321}">
                <p14:modId xmlns:p14="http://schemas.microsoft.com/office/powerpoint/2010/main" val="1851249883"/>
              </p:ext>
            </p:extLst>
          </p:nvPr>
        </p:nvGraphicFramePr>
        <p:xfrm>
          <a:off x="3093016" y="4019887"/>
          <a:ext cx="2957966" cy="712103"/>
        </p:xfrm>
        <a:graphic>
          <a:graphicData uri="http://schemas.openxmlformats.org/presentationml/2006/ole">
            <mc:AlternateContent xmlns:mc="http://schemas.openxmlformats.org/markup-compatibility/2006">
              <mc:Choice xmlns:v="urn:schemas-microsoft-com:vml" Requires="v">
                <p:oleObj spid="_x0000_s94253" name="Equation" r:id="rId11" imgW="2057400" imgH="495000" progId="Equation.DSMT4">
                  <p:embed/>
                </p:oleObj>
              </mc:Choice>
              <mc:Fallback>
                <p:oleObj name="Equation" r:id="rId11" imgW="2057400" imgH="495000" progId="Equation.DSMT4">
                  <p:embed/>
                  <p:pic>
                    <p:nvPicPr>
                      <p:cNvPr id="0" name=""/>
                      <p:cNvPicPr/>
                      <p:nvPr/>
                    </p:nvPicPr>
                    <p:blipFill>
                      <a:blip r:embed="rId12"/>
                      <a:stretch>
                        <a:fillRect/>
                      </a:stretch>
                    </p:blipFill>
                    <p:spPr>
                      <a:xfrm>
                        <a:off x="3093016" y="4019887"/>
                        <a:ext cx="2957966" cy="712103"/>
                      </a:xfrm>
                      <a:prstGeom prst="rect">
                        <a:avLst/>
                      </a:prstGeom>
                    </p:spPr>
                  </p:pic>
                </p:oleObj>
              </mc:Fallback>
            </mc:AlternateContent>
          </a:graphicData>
        </a:graphic>
      </p:graphicFrame>
    </p:spTree>
    <p:extLst>
      <p:ext uri="{BB962C8B-B14F-4D97-AF65-F5344CB8AC3E}">
        <p14:creationId xmlns:p14="http://schemas.microsoft.com/office/powerpoint/2010/main" val="36032380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75" name="矩形 74"/>
          <p:cNvSpPr/>
          <p:nvPr/>
        </p:nvSpPr>
        <p:spPr>
          <a:xfrm>
            <a:off x="231839" y="1491630"/>
            <a:ext cx="7883863" cy="2169825"/>
          </a:xfrm>
          <a:prstGeom prst="rect">
            <a:avLst/>
          </a:prstGeom>
          <a:noFill/>
        </p:spPr>
        <p:txBody>
          <a:bodyPr wrap="square">
            <a:spAutoFit/>
          </a:bodyPr>
          <a:lstStyle/>
          <a:p>
            <a:pPr indent="468000">
              <a:lnSpc>
                <a:spcPct val="150000"/>
              </a:lnSpc>
            </a:pPr>
            <a:r>
              <a:rPr lang="zh-CN" altLang="en-US" dirty="0" smtClean="0">
                <a:solidFill>
                  <a:sysClr val="windowText" lastClr="000000"/>
                </a:solidFill>
                <a:latin typeface="宋体" panose="02010600030101010101" pitchFamily="2" charset="-122"/>
                <a:ea typeface="宋体" panose="02010600030101010101" pitchFamily="2" charset="-122"/>
              </a:rPr>
              <a:t>由于</a:t>
            </a:r>
            <a:r>
              <a:rPr lang="en-US" altLang="zh-CN" dirty="0" smtClean="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为严格正实函数，应用平衡点稳定定理，取</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(7.119)</a:t>
            </a: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此时离散自适应控制系统的参数调节规律为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7.120</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于是构成离散模型参考自适应控制系统如图</a:t>
            </a:r>
            <a:r>
              <a:rPr lang="en-US" altLang="zh-CN" dirty="0">
                <a:solidFill>
                  <a:sysClr val="windowText" lastClr="000000"/>
                </a:solidFill>
                <a:latin typeface="宋体" panose="02010600030101010101" pitchFamily="2" charset="-122"/>
                <a:ea typeface="宋体" panose="02010600030101010101" pitchFamily="2" charset="-122"/>
              </a:rPr>
              <a:t>7.25</a:t>
            </a:r>
            <a:r>
              <a:rPr lang="zh-CN" altLang="en-US" dirty="0">
                <a:solidFill>
                  <a:sysClr val="windowText" lastClr="000000"/>
                </a:solidFill>
                <a:latin typeface="宋体" panose="02010600030101010101" pitchFamily="2" charset="-122"/>
                <a:ea typeface="宋体" panose="02010600030101010101" pitchFamily="2" charset="-122"/>
              </a:rPr>
              <a:t>所示。</a:t>
            </a:r>
            <a:endParaRPr lang="en-US" altLang="zh-CN" dirty="0">
              <a:solidFill>
                <a:sysClr val="windowText" lastClr="000000"/>
              </a:solidFill>
              <a:latin typeface="宋体" panose="02010600030101010101" pitchFamily="2" charset="-122"/>
              <a:ea typeface="宋体" panose="02010600030101010101" pitchFamily="2" charset="-122"/>
            </a:endParaRPr>
          </a:p>
        </p:txBody>
      </p:sp>
      <p:graphicFrame>
        <p:nvGraphicFramePr>
          <p:cNvPr id="2" name="对象 1">
            <a:extLst>
              <a:ext uri="{FF2B5EF4-FFF2-40B4-BE49-F238E27FC236}">
                <a16:creationId xmlns:a16="http://schemas.microsoft.com/office/drawing/2014/main" id="{DDAF5C2E-D710-44F1-A0DE-B22D7C0AC133}"/>
              </a:ext>
            </a:extLst>
          </p:cNvPr>
          <p:cNvGraphicFramePr>
            <a:graphicFrameLocks noChangeAspect="1"/>
          </p:cNvGraphicFramePr>
          <p:nvPr>
            <p:extLst>
              <p:ext uri="{D42A27DB-BD31-4B8C-83A1-F6EECF244321}">
                <p14:modId xmlns:p14="http://schemas.microsoft.com/office/powerpoint/2010/main" val="1476687890"/>
              </p:ext>
            </p:extLst>
          </p:nvPr>
        </p:nvGraphicFramePr>
        <p:xfrm>
          <a:off x="1352505" y="1413424"/>
          <a:ext cx="635301" cy="635301"/>
        </p:xfrm>
        <a:graphic>
          <a:graphicData uri="http://schemas.openxmlformats.org/presentationml/2006/ole">
            <mc:AlternateContent xmlns:mc="http://schemas.openxmlformats.org/markup-compatibility/2006">
              <mc:Choice xmlns:v="urn:schemas-microsoft-com:vml" Requires="v">
                <p:oleObj spid="_x0000_s95264" name="Equation" r:id="rId5" imgW="495000" imgH="495000" progId="Equation.DSMT4">
                  <p:embed/>
                </p:oleObj>
              </mc:Choice>
              <mc:Fallback>
                <p:oleObj name="Equation" r:id="rId5" imgW="495000" imgH="495000" progId="Equation.DSMT4">
                  <p:embed/>
                  <p:pic>
                    <p:nvPicPr>
                      <p:cNvPr id="0" name=""/>
                      <p:cNvPicPr/>
                      <p:nvPr/>
                    </p:nvPicPr>
                    <p:blipFill>
                      <a:blip r:embed="rId6"/>
                      <a:stretch>
                        <a:fillRect/>
                      </a:stretch>
                    </p:blipFill>
                    <p:spPr>
                      <a:xfrm>
                        <a:off x="1352505" y="1413424"/>
                        <a:ext cx="635301" cy="635301"/>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53E00015-5D57-4BAB-8A45-BFD269FE6CFE}"/>
              </a:ext>
            </a:extLst>
          </p:cNvPr>
          <p:cNvGraphicFramePr>
            <a:graphicFrameLocks noChangeAspect="1"/>
          </p:cNvGraphicFramePr>
          <p:nvPr>
            <p:extLst>
              <p:ext uri="{D42A27DB-BD31-4B8C-83A1-F6EECF244321}">
                <p14:modId xmlns:p14="http://schemas.microsoft.com/office/powerpoint/2010/main" val="3231886357"/>
              </p:ext>
            </p:extLst>
          </p:nvPr>
        </p:nvGraphicFramePr>
        <p:xfrm>
          <a:off x="2589889" y="1936447"/>
          <a:ext cx="3861935" cy="351085"/>
        </p:xfrm>
        <a:graphic>
          <a:graphicData uri="http://schemas.openxmlformats.org/presentationml/2006/ole">
            <mc:AlternateContent xmlns:mc="http://schemas.openxmlformats.org/markup-compatibility/2006">
              <mc:Choice xmlns:v="urn:schemas-microsoft-com:vml" Requires="v">
                <p:oleObj spid="_x0000_s95265" name="Equation" r:id="rId7" imgW="2514600" imgH="228600" progId="Equation.DSMT4">
                  <p:embed/>
                </p:oleObj>
              </mc:Choice>
              <mc:Fallback>
                <p:oleObj name="Equation" r:id="rId7" imgW="2514600" imgH="228600" progId="Equation.DSMT4">
                  <p:embed/>
                  <p:pic>
                    <p:nvPicPr>
                      <p:cNvPr id="0" name=""/>
                      <p:cNvPicPr/>
                      <p:nvPr/>
                    </p:nvPicPr>
                    <p:blipFill>
                      <a:blip r:embed="rId8"/>
                      <a:stretch>
                        <a:fillRect/>
                      </a:stretch>
                    </p:blipFill>
                    <p:spPr>
                      <a:xfrm>
                        <a:off x="2589889" y="1936447"/>
                        <a:ext cx="3861935" cy="351085"/>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D8EB6763-3EA4-47AD-BFCD-9BB6276844F8}"/>
              </a:ext>
            </a:extLst>
          </p:cNvPr>
          <p:cNvGraphicFramePr>
            <a:graphicFrameLocks noChangeAspect="1"/>
          </p:cNvGraphicFramePr>
          <p:nvPr>
            <p:extLst>
              <p:ext uri="{D42A27DB-BD31-4B8C-83A1-F6EECF244321}">
                <p14:modId xmlns:p14="http://schemas.microsoft.com/office/powerpoint/2010/main" val="34235431"/>
              </p:ext>
            </p:extLst>
          </p:nvPr>
        </p:nvGraphicFramePr>
        <p:xfrm>
          <a:off x="2566296" y="2737491"/>
          <a:ext cx="3917358" cy="351084"/>
        </p:xfrm>
        <a:graphic>
          <a:graphicData uri="http://schemas.openxmlformats.org/presentationml/2006/ole">
            <mc:AlternateContent xmlns:mc="http://schemas.openxmlformats.org/markup-compatibility/2006">
              <mc:Choice xmlns:v="urn:schemas-microsoft-com:vml" Requires="v">
                <p:oleObj spid="_x0000_s95266" name="Equation" r:id="rId9" imgW="2692080" imgH="241200" progId="Equation.DSMT4">
                  <p:embed/>
                </p:oleObj>
              </mc:Choice>
              <mc:Fallback>
                <p:oleObj name="Equation" r:id="rId9" imgW="2692080" imgH="241200" progId="Equation.DSMT4">
                  <p:embed/>
                  <p:pic>
                    <p:nvPicPr>
                      <p:cNvPr id="0" name=""/>
                      <p:cNvPicPr/>
                      <p:nvPr/>
                    </p:nvPicPr>
                    <p:blipFill>
                      <a:blip r:embed="rId10"/>
                      <a:stretch>
                        <a:fillRect/>
                      </a:stretch>
                    </p:blipFill>
                    <p:spPr>
                      <a:xfrm>
                        <a:off x="2566296" y="2737491"/>
                        <a:ext cx="3917358" cy="351084"/>
                      </a:xfrm>
                      <a:prstGeom prst="rect">
                        <a:avLst/>
                      </a:prstGeom>
                    </p:spPr>
                  </p:pic>
                </p:oleObj>
              </mc:Fallback>
            </mc:AlternateContent>
          </a:graphicData>
        </a:graphic>
      </p:graphicFrame>
    </p:spTree>
    <p:extLst>
      <p:ext uri="{BB962C8B-B14F-4D97-AF65-F5344CB8AC3E}">
        <p14:creationId xmlns:p14="http://schemas.microsoft.com/office/powerpoint/2010/main" val="37698385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pic>
        <p:nvPicPr>
          <p:cNvPr id="2" name="图片 1">
            <a:extLst>
              <a:ext uri="{FF2B5EF4-FFF2-40B4-BE49-F238E27FC236}">
                <a16:creationId xmlns:a16="http://schemas.microsoft.com/office/drawing/2014/main" id="{C9A0D2A3-E548-4379-9566-D7B8C87D60A7}"/>
              </a:ext>
            </a:extLst>
          </p:cNvPr>
          <p:cNvPicPr>
            <a:picLocks noChangeAspect="1"/>
          </p:cNvPicPr>
          <p:nvPr/>
        </p:nvPicPr>
        <p:blipFill>
          <a:blip r:embed="rId4"/>
          <a:stretch>
            <a:fillRect/>
          </a:stretch>
        </p:blipFill>
        <p:spPr>
          <a:xfrm>
            <a:off x="1166916" y="917280"/>
            <a:ext cx="6810168" cy="4008008"/>
          </a:xfrm>
          <a:prstGeom prst="rect">
            <a:avLst/>
          </a:prstGeom>
        </p:spPr>
      </p:pic>
    </p:spTree>
    <p:extLst>
      <p:ext uri="{BB962C8B-B14F-4D97-AF65-F5344CB8AC3E}">
        <p14:creationId xmlns:p14="http://schemas.microsoft.com/office/powerpoint/2010/main" val="38603925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75" name="矩形 74"/>
          <p:cNvSpPr/>
          <p:nvPr/>
        </p:nvSpPr>
        <p:spPr>
          <a:xfrm>
            <a:off x="282982" y="752583"/>
            <a:ext cx="7883863" cy="2935868"/>
          </a:xfrm>
          <a:prstGeom prst="rect">
            <a:avLst/>
          </a:prstGeom>
          <a:noFill/>
        </p:spPr>
        <p:txBody>
          <a:bodyPr wrap="square">
            <a:spAutoFit/>
          </a:bodyPr>
          <a:lstStyle/>
          <a:p>
            <a:pPr indent="468000">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5)</a:t>
            </a:r>
            <a:r>
              <a:rPr lang="zh-CN" altLang="en-US" dirty="0">
                <a:solidFill>
                  <a:sysClr val="windowText" lastClr="000000"/>
                </a:solidFill>
                <a:latin typeface="宋体" panose="02010600030101010101" pitchFamily="2" charset="-122"/>
                <a:ea typeface="宋体" panose="02010600030101010101" pitchFamily="2" charset="-122"/>
              </a:rPr>
              <a:t>设计举例</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例</a:t>
            </a:r>
            <a:r>
              <a:rPr lang="en-US" altLang="zh-CN" dirty="0">
                <a:solidFill>
                  <a:sysClr val="windowText" lastClr="000000"/>
                </a:solidFill>
                <a:latin typeface="宋体" panose="02010600030101010101" pitchFamily="2" charset="-122"/>
                <a:ea typeface="宋体" panose="02010600030101010101" pitchFamily="2" charset="-122"/>
              </a:rPr>
              <a:t>7.13  </a:t>
            </a:r>
            <a:r>
              <a:rPr lang="zh-CN" altLang="en-US" dirty="0">
                <a:solidFill>
                  <a:sysClr val="windowText" lastClr="000000"/>
                </a:solidFill>
                <a:latin typeface="宋体" panose="02010600030101010101" pitchFamily="2" charset="-122"/>
                <a:ea typeface="宋体" panose="02010600030101010101" pitchFamily="2" charset="-122"/>
              </a:rPr>
              <a:t>设被控系统和参考模型分别用下述差分方程描述</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被控系统</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参考模型</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试应用基于误差方程的多项式代数法设计该离散模型参考自适应控制系统。</a:t>
            </a:r>
            <a:endParaRPr lang="en-US" altLang="zh-CN" dirty="0">
              <a:solidFill>
                <a:sysClr val="windowText" lastClr="000000"/>
              </a:solidFill>
              <a:latin typeface="宋体" panose="02010600030101010101" pitchFamily="2" charset="-122"/>
              <a:ea typeface="宋体" panose="02010600030101010101" pitchFamily="2" charset="-122"/>
            </a:endParaRPr>
          </a:p>
        </p:txBody>
      </p:sp>
      <p:graphicFrame>
        <p:nvGraphicFramePr>
          <p:cNvPr id="6" name="对象 5">
            <a:extLst>
              <a:ext uri="{FF2B5EF4-FFF2-40B4-BE49-F238E27FC236}">
                <a16:creationId xmlns:a16="http://schemas.microsoft.com/office/drawing/2014/main" id="{8472199F-EB0F-48AD-A315-B88C03DDF678}"/>
              </a:ext>
            </a:extLst>
          </p:cNvPr>
          <p:cNvGraphicFramePr>
            <a:graphicFrameLocks noChangeAspect="1"/>
          </p:cNvGraphicFramePr>
          <p:nvPr>
            <p:extLst>
              <p:ext uri="{D42A27DB-BD31-4B8C-83A1-F6EECF244321}">
                <p14:modId xmlns:p14="http://schemas.microsoft.com/office/powerpoint/2010/main" val="1244898260"/>
              </p:ext>
            </p:extLst>
          </p:nvPr>
        </p:nvGraphicFramePr>
        <p:xfrm>
          <a:off x="1835696" y="1546661"/>
          <a:ext cx="4223769" cy="992683"/>
        </p:xfrm>
        <a:graphic>
          <a:graphicData uri="http://schemas.openxmlformats.org/presentationml/2006/ole">
            <mc:AlternateContent xmlns:mc="http://schemas.openxmlformats.org/markup-compatibility/2006">
              <mc:Choice xmlns:v="urn:schemas-microsoft-com:vml" Requires="v">
                <p:oleObj spid="_x0000_s96267" name="Equation" r:id="rId5" imgW="2755800" imgH="647640" progId="Equation.DSMT4">
                  <p:embed/>
                </p:oleObj>
              </mc:Choice>
              <mc:Fallback>
                <p:oleObj name="Equation" r:id="rId5" imgW="2755800" imgH="647640" progId="Equation.DSMT4">
                  <p:embed/>
                  <p:pic>
                    <p:nvPicPr>
                      <p:cNvPr id="0" name=""/>
                      <p:cNvPicPr/>
                      <p:nvPr/>
                    </p:nvPicPr>
                    <p:blipFill>
                      <a:blip r:embed="rId6"/>
                      <a:stretch>
                        <a:fillRect/>
                      </a:stretch>
                    </p:blipFill>
                    <p:spPr>
                      <a:xfrm>
                        <a:off x="1835696" y="1546661"/>
                        <a:ext cx="4223769" cy="992683"/>
                      </a:xfrm>
                      <a:prstGeom prst="rect">
                        <a:avLst/>
                      </a:prstGeom>
                    </p:spPr>
                  </p:pic>
                </p:oleObj>
              </mc:Fallback>
            </mc:AlternateContent>
          </a:graphicData>
        </a:graphic>
      </p:graphicFrame>
    </p:spTree>
    <p:extLst>
      <p:ext uri="{BB962C8B-B14F-4D97-AF65-F5344CB8AC3E}">
        <p14:creationId xmlns:p14="http://schemas.microsoft.com/office/powerpoint/2010/main" val="108556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自适应控制概念</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1302802"/>
            <a:ext cx="7627293" cy="2328523"/>
          </a:xfrm>
          <a:prstGeom prst="rect">
            <a:avLst/>
          </a:prstGeom>
          <a:noFill/>
        </p:spPr>
        <p:txBody>
          <a:bodyPr wrap="square">
            <a:spAutoFit/>
          </a:bodyPr>
          <a:lstStyle/>
          <a:p>
            <a:pPr>
              <a:lnSpc>
                <a:spcPct val="150000"/>
              </a:lnSpc>
            </a:pPr>
            <a:r>
              <a:rPr lang="en-US" altLang="zh-CN" sz="2000" dirty="0" smtClean="0">
                <a:solidFill>
                  <a:sysClr val="windowText" lastClr="000000"/>
                </a:solidFill>
                <a:latin typeface="宋体" panose="02010600030101010101" pitchFamily="2" charset="-122"/>
                <a:ea typeface="宋体" panose="02010600030101010101" pitchFamily="2" charset="-122"/>
              </a:rPr>
              <a:t>1.</a:t>
            </a:r>
            <a:r>
              <a:rPr lang="zh-CN" altLang="en-US" sz="2000" dirty="0" smtClean="0">
                <a:solidFill>
                  <a:srgbClr val="0070C0"/>
                </a:solidFill>
                <a:latin typeface="宋体" panose="02010600030101010101" pitchFamily="2" charset="-122"/>
                <a:ea typeface="宋体" panose="02010600030101010101" pitchFamily="2" charset="-122"/>
              </a:rPr>
              <a:t>状态反馈</a:t>
            </a:r>
            <a:endParaRPr lang="en-US" altLang="zh-CN" sz="2000" dirty="0">
              <a:solidFill>
                <a:srgbClr val="0070C0"/>
              </a:solidFill>
              <a:latin typeface="宋体" panose="02010600030101010101" pitchFamily="2" charset="-122"/>
              <a:ea typeface="宋体" panose="02010600030101010101" pitchFamily="2" charset="-122"/>
            </a:endParaRPr>
          </a:p>
          <a:p>
            <a:pPr>
              <a:lnSpc>
                <a:spcPct val="150000"/>
              </a:lnSpc>
            </a:pPr>
            <a:r>
              <a:rPr lang="zh-CN" altLang="en-US" sz="2000" dirty="0" smtClean="0">
                <a:solidFill>
                  <a:sysClr val="windowText" lastClr="000000"/>
                </a:solidFill>
                <a:latin typeface="宋体" panose="02010600030101010101" pitchFamily="2" charset="-122"/>
                <a:ea typeface="宋体" panose="02010600030101010101" pitchFamily="2" charset="-122"/>
              </a:rPr>
              <a:t>设</a:t>
            </a:r>
            <a:r>
              <a:rPr lang="zh-CN" altLang="en-US" sz="2000" dirty="0">
                <a:solidFill>
                  <a:sysClr val="windowText" lastClr="000000"/>
                </a:solidFill>
                <a:latin typeface="宋体" panose="02010600030101010101" pitchFamily="2" charset="-122"/>
                <a:ea typeface="宋体" panose="02010600030101010101" pitchFamily="2" charset="-122"/>
              </a:rPr>
              <a:t>某控制系统可用下列状态矩阵微分方程描述</a:t>
            </a:r>
            <a:endParaRPr lang="en-US" altLang="zh-CN" sz="2000"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endParaRPr lang="en-US" altLang="zh-CN" sz="2000"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gn="r">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cs typeface="Arial" pitchFamily="34" charset="0"/>
              </a:rPr>
              <a:t>（</a:t>
            </a:r>
            <a:r>
              <a:rPr lang="en-US" altLang="zh-CN" sz="2000" dirty="0">
                <a:solidFill>
                  <a:sysClr val="windowText" lastClr="000000"/>
                </a:solidFill>
                <a:latin typeface="宋体" panose="02010600030101010101" pitchFamily="2" charset="-122"/>
                <a:ea typeface="宋体" panose="02010600030101010101" pitchFamily="2" charset="-122"/>
                <a:cs typeface="Arial" pitchFamily="34" charset="0"/>
              </a:rPr>
              <a:t>7.1</a:t>
            </a:r>
            <a:r>
              <a:rPr lang="zh-CN" altLang="en-US" sz="2000" dirty="0">
                <a:solidFill>
                  <a:sysClr val="windowText" lastClr="000000"/>
                </a:solidFill>
                <a:latin typeface="宋体" panose="02010600030101010101" pitchFamily="2" charset="-122"/>
                <a:ea typeface="宋体" panose="02010600030101010101" pitchFamily="2" charset="-122"/>
                <a:cs typeface="Arial" pitchFamily="34" charset="0"/>
              </a:rPr>
              <a:t>）</a:t>
            </a:r>
            <a:endParaRPr lang="en-US" altLang="zh-CN" sz="2000"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9" name="矩形 8">
            <a:extLst>
              <a:ext uri="{FF2B5EF4-FFF2-40B4-BE49-F238E27FC236}">
                <a16:creationId xmlns:a16="http://schemas.microsoft.com/office/drawing/2014/main" id="{491B1815-11D4-4A11-A7CE-341A48CA61D1}"/>
              </a:ext>
            </a:extLst>
          </p:cNvPr>
          <p:cNvSpPr/>
          <p:nvPr/>
        </p:nvSpPr>
        <p:spPr>
          <a:xfrm>
            <a:off x="691951" y="3585571"/>
            <a:ext cx="7627293" cy="858377"/>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式中：</a:t>
            </a:r>
            <a:r>
              <a:rPr lang="en-US" altLang="zh-CN" b="1" dirty="0" smtClean="0">
                <a:solidFill>
                  <a:sysClr val="windowText" lastClr="000000"/>
                </a:solidFill>
                <a:latin typeface="宋体" panose="02010600030101010101" pitchFamily="2" charset="-122"/>
                <a:ea typeface="宋体" panose="02010600030101010101" pitchFamily="2" charset="-122"/>
              </a:rPr>
              <a:t>x</a:t>
            </a:r>
            <a:r>
              <a:rPr lang="en-US" altLang="zh-CN" dirty="0" smtClean="0">
                <a:solidFill>
                  <a:sysClr val="windowText" lastClr="000000"/>
                </a:solidFill>
                <a:latin typeface="宋体" panose="02010600030101010101" pitchFamily="2" charset="-122"/>
                <a:ea typeface="宋体" panose="02010600030101010101" pitchFamily="2" charset="-122"/>
              </a:rPr>
              <a:t>(t)——n</a:t>
            </a:r>
            <a:r>
              <a:rPr lang="zh-CN" altLang="en-US" dirty="0" smtClean="0">
                <a:solidFill>
                  <a:sysClr val="windowText" lastClr="000000"/>
                </a:solidFill>
                <a:latin typeface="宋体" panose="02010600030101010101" pitchFamily="2" charset="-122"/>
                <a:ea typeface="宋体" panose="02010600030101010101" pitchFamily="2" charset="-122"/>
              </a:rPr>
              <a:t>维</a:t>
            </a:r>
            <a:r>
              <a:rPr lang="zh-CN" altLang="en-US" dirty="0">
                <a:solidFill>
                  <a:sysClr val="windowText" lastClr="000000"/>
                </a:solidFill>
                <a:latin typeface="宋体" panose="02010600030101010101" pitchFamily="2" charset="-122"/>
                <a:ea typeface="宋体" panose="02010600030101010101" pitchFamily="2" charset="-122"/>
              </a:rPr>
              <a:t>状态向量；</a:t>
            </a:r>
            <a:r>
              <a:rPr lang="en-US" altLang="zh-CN" b="1" dirty="0">
                <a:solidFill>
                  <a:sysClr val="windowText" lastClr="000000"/>
                </a:solidFill>
                <a:latin typeface="宋体" panose="02010600030101010101" pitchFamily="2" charset="-122"/>
                <a:ea typeface="宋体" panose="02010600030101010101" pitchFamily="2" charset="-122"/>
              </a:rPr>
              <a:t>u</a:t>
            </a: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t</a:t>
            </a: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smtClean="0">
                <a:solidFill>
                  <a:sysClr val="windowText" lastClr="000000"/>
                </a:solidFill>
                <a:latin typeface="宋体" panose="02010600030101010101" pitchFamily="2" charset="-122"/>
                <a:ea typeface="宋体" panose="02010600030101010101" pitchFamily="2" charset="-122"/>
              </a:rPr>
              <a:t>——r</a:t>
            </a:r>
            <a:r>
              <a:rPr lang="zh-CN" altLang="en-US" dirty="0" smtClean="0">
                <a:solidFill>
                  <a:sysClr val="windowText" lastClr="000000"/>
                </a:solidFill>
                <a:latin typeface="宋体" panose="02010600030101010101" pitchFamily="2" charset="-122"/>
                <a:ea typeface="宋体" panose="02010600030101010101" pitchFamily="2" charset="-122"/>
              </a:rPr>
              <a:t>维</a:t>
            </a:r>
            <a:r>
              <a:rPr lang="zh-CN" altLang="en-US" dirty="0">
                <a:solidFill>
                  <a:sysClr val="windowText" lastClr="000000"/>
                </a:solidFill>
                <a:latin typeface="宋体" panose="02010600030101010101" pitchFamily="2" charset="-122"/>
                <a:ea typeface="宋体" panose="02010600030101010101" pitchFamily="2" charset="-122"/>
              </a:rPr>
              <a:t>输入向量</a:t>
            </a:r>
            <a:r>
              <a:rPr lang="zh-CN" altLang="en-US" dirty="0" smtClean="0">
                <a:solidFill>
                  <a:sysClr val="windowText" lastClr="000000"/>
                </a:solidFill>
                <a:latin typeface="宋体" panose="02010600030101010101" pitchFamily="2" charset="-122"/>
                <a:ea typeface="宋体" panose="02010600030101010101" pitchFamily="2" charset="-122"/>
              </a:rPr>
              <a:t>；</a:t>
            </a:r>
            <a:r>
              <a:rPr lang="en-US" altLang="zh-CN" b="1" dirty="0" err="1" smtClean="0">
                <a:solidFill>
                  <a:sysClr val="windowText" lastClr="000000"/>
                </a:solidFill>
                <a:latin typeface="宋体" panose="02010600030101010101" pitchFamily="2" charset="-122"/>
                <a:ea typeface="宋体" panose="02010600030101010101" pitchFamily="2" charset="-122"/>
              </a:rPr>
              <a:t>y</a:t>
            </a:r>
            <a:r>
              <a:rPr lang="en-US" altLang="zh-CN" sz="1200" dirty="0" err="1" smtClean="0">
                <a:solidFill>
                  <a:sysClr val="windowText" lastClr="000000"/>
                </a:solidFill>
                <a:latin typeface="宋体" panose="02010600030101010101" pitchFamily="2" charset="-122"/>
                <a:ea typeface="宋体" panose="02010600030101010101" pitchFamily="2" charset="-122"/>
              </a:rPr>
              <a:t>p</a:t>
            </a:r>
            <a:r>
              <a:rPr lang="zh-CN" altLang="en-US" dirty="0" smtClean="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t</a:t>
            </a: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——m</a:t>
            </a:r>
            <a:r>
              <a:rPr lang="zh-CN" altLang="en-US" dirty="0">
                <a:solidFill>
                  <a:sysClr val="windowText" lastClr="000000"/>
                </a:solidFill>
                <a:latin typeface="宋体" panose="02010600030101010101" pitchFamily="2" charset="-122"/>
                <a:ea typeface="宋体" panose="02010600030101010101" pitchFamily="2" charset="-122"/>
              </a:rPr>
              <a:t>维输出向量；</a:t>
            </a:r>
            <a:r>
              <a:rPr lang="en-US" altLang="zh-CN" b="1" dirty="0">
                <a:solidFill>
                  <a:sysClr val="windowText" lastClr="000000"/>
                </a:solidFill>
                <a:latin typeface="宋体" panose="02010600030101010101" pitchFamily="2" charset="-122"/>
                <a:ea typeface="宋体" panose="02010600030101010101" pitchFamily="2" charset="-122"/>
              </a:rPr>
              <a:t>A</a:t>
            </a:r>
            <a:r>
              <a:rPr lang="en-US" altLang="zh-CN" dirty="0">
                <a:solidFill>
                  <a:sysClr val="windowText" lastClr="000000"/>
                </a:solidFill>
                <a:latin typeface="宋体" panose="02010600030101010101" pitchFamily="2" charset="-122"/>
                <a:ea typeface="宋体" panose="02010600030101010101" pitchFamily="2" charset="-122"/>
              </a:rPr>
              <a:t>,</a:t>
            </a:r>
            <a:r>
              <a:rPr lang="en-US" altLang="zh-CN" b="1" dirty="0">
                <a:solidFill>
                  <a:sysClr val="windowText" lastClr="000000"/>
                </a:solidFill>
                <a:latin typeface="宋体" panose="02010600030101010101" pitchFamily="2" charset="-122"/>
                <a:ea typeface="宋体" panose="02010600030101010101" pitchFamily="2" charset="-122"/>
              </a:rPr>
              <a:t>B</a:t>
            </a:r>
            <a:r>
              <a:rPr lang="en-US" altLang="zh-CN" dirty="0">
                <a:solidFill>
                  <a:sysClr val="windowText" lastClr="000000"/>
                </a:solidFill>
                <a:latin typeface="宋体" panose="02010600030101010101" pitchFamily="2" charset="-122"/>
                <a:ea typeface="宋体" panose="02010600030101010101" pitchFamily="2" charset="-122"/>
              </a:rPr>
              <a:t>,</a:t>
            </a:r>
            <a:r>
              <a:rPr lang="en-US" altLang="zh-CN" b="1" dirty="0">
                <a:solidFill>
                  <a:sysClr val="windowText" lastClr="000000"/>
                </a:solidFill>
                <a:latin typeface="宋体" panose="02010600030101010101" pitchFamily="2" charset="-122"/>
                <a:ea typeface="宋体" panose="02010600030101010101" pitchFamily="2" charset="-122"/>
              </a:rPr>
              <a:t>C</a:t>
            </a:r>
            <a:r>
              <a:rPr lang="en-US" altLang="zh-CN" dirty="0">
                <a:solidFill>
                  <a:sysClr val="windowText" lastClr="000000"/>
                </a:solidFill>
                <a:latin typeface="宋体" panose="02010600030101010101" pitchFamily="2" charset="-122"/>
                <a:ea typeface="宋体" panose="02010600030101010101" pitchFamily="2" charset="-122"/>
              </a:rPr>
              <a:t>——</a:t>
            </a:r>
            <a:r>
              <a:rPr lang="zh-CN" altLang="en-US" dirty="0">
                <a:solidFill>
                  <a:sysClr val="windowText" lastClr="000000"/>
                </a:solidFill>
                <a:latin typeface="宋体" panose="02010600030101010101" pitchFamily="2" charset="-122"/>
                <a:ea typeface="宋体" panose="02010600030101010101" pitchFamily="2" charset="-122"/>
              </a:rPr>
              <a:t>分别为系统系数矩阵、控制系数矩阵、输出系数矩阵。</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aphicFrame>
        <p:nvGraphicFramePr>
          <p:cNvPr id="2" name="对象 1">
            <a:extLst>
              <a:ext uri="{FF2B5EF4-FFF2-40B4-BE49-F238E27FC236}">
                <a16:creationId xmlns:a16="http://schemas.microsoft.com/office/drawing/2014/main" id="{AEE02194-E62E-4D4B-90CC-C1171690709B}"/>
              </a:ext>
            </a:extLst>
          </p:cNvPr>
          <p:cNvGraphicFramePr>
            <a:graphicFrameLocks noChangeAspect="1"/>
          </p:cNvGraphicFramePr>
          <p:nvPr>
            <p:extLst>
              <p:ext uri="{D42A27DB-BD31-4B8C-83A1-F6EECF244321}">
                <p14:modId xmlns:p14="http://schemas.microsoft.com/office/powerpoint/2010/main" val="3465273277"/>
              </p:ext>
            </p:extLst>
          </p:nvPr>
        </p:nvGraphicFramePr>
        <p:xfrm>
          <a:off x="2952126" y="2369220"/>
          <a:ext cx="2289003" cy="858376"/>
        </p:xfrm>
        <a:graphic>
          <a:graphicData uri="http://schemas.openxmlformats.org/presentationml/2006/ole">
            <mc:AlternateContent xmlns:mc="http://schemas.openxmlformats.org/markup-compatibility/2006">
              <mc:Choice xmlns:v="urn:schemas-microsoft-com:vml" Requires="v">
                <p:oleObj spid="_x0000_s2061" name="Equation" r:id="rId5" imgW="1523880" imgH="571320" progId="Equation.DSMT4">
                  <p:embed/>
                </p:oleObj>
              </mc:Choice>
              <mc:Fallback>
                <p:oleObj name="Equation" r:id="rId5" imgW="1523880" imgH="571320" progId="Equation.DSMT4">
                  <p:embed/>
                  <p:pic>
                    <p:nvPicPr>
                      <p:cNvPr id="0" name=""/>
                      <p:cNvPicPr/>
                      <p:nvPr/>
                    </p:nvPicPr>
                    <p:blipFill>
                      <a:blip r:embed="rId6"/>
                      <a:stretch>
                        <a:fillRect/>
                      </a:stretch>
                    </p:blipFill>
                    <p:spPr>
                      <a:xfrm>
                        <a:off x="2952126" y="2369220"/>
                        <a:ext cx="2289003" cy="858376"/>
                      </a:xfrm>
                      <a:prstGeom prst="rect">
                        <a:avLst/>
                      </a:prstGeom>
                    </p:spPr>
                  </p:pic>
                </p:oleObj>
              </mc:Fallback>
            </mc:AlternateContent>
          </a:graphicData>
        </a:graphic>
      </p:graphicFrame>
      <p:sp>
        <p:nvSpPr>
          <p:cNvPr id="10" name="矩形 9"/>
          <p:cNvSpPr/>
          <p:nvPr/>
        </p:nvSpPr>
        <p:spPr>
          <a:xfrm>
            <a:off x="282982" y="651169"/>
            <a:ext cx="6641767" cy="559769"/>
          </a:xfrm>
          <a:prstGeom prst="rect">
            <a:avLst/>
          </a:prstGeom>
          <a:noFill/>
        </p:spPr>
        <p:txBody>
          <a:bodyPr wrap="square">
            <a:spAutoFit/>
          </a:bodyPr>
          <a:lstStyle/>
          <a:p>
            <a:pPr>
              <a:lnSpc>
                <a:spcPct val="150000"/>
              </a:lnSpc>
            </a:pPr>
            <a:r>
              <a:rPr lang="en-US" altLang="zh-CN" sz="2400" b="1" dirty="0">
                <a:solidFill>
                  <a:sysClr val="windowText" lastClr="000000"/>
                </a:solidFill>
                <a:latin typeface="宋体" panose="02010600030101010101" pitchFamily="2" charset="-122"/>
              </a:rPr>
              <a:t>7.1.4</a:t>
            </a:r>
            <a:r>
              <a:rPr lang="zh-CN" altLang="en-US" sz="2400" b="1" dirty="0">
                <a:solidFill>
                  <a:sysClr val="windowText" lastClr="000000"/>
                </a:solidFill>
                <a:latin typeface="宋体" panose="02010600030101010101" pitchFamily="2" charset="-122"/>
              </a:rPr>
              <a:t>状态反馈与自适应控制</a:t>
            </a:r>
          </a:p>
        </p:txBody>
      </p:sp>
    </p:spTree>
    <p:extLst>
      <p:ext uri="{BB962C8B-B14F-4D97-AF65-F5344CB8AC3E}">
        <p14:creationId xmlns:p14="http://schemas.microsoft.com/office/powerpoint/2010/main" val="33626580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500"/>
                                        <p:tgtEl>
                                          <p:spTgt spid="75"/>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75" grpId="0"/>
      <p:bldP spid="9"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75" name="矩形 74"/>
          <p:cNvSpPr/>
          <p:nvPr/>
        </p:nvSpPr>
        <p:spPr>
          <a:xfrm>
            <a:off x="282982" y="752583"/>
            <a:ext cx="7883863" cy="1689373"/>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解：</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根据给定的被控系统及选定的参考模型，可作出原系统及参考模型 </a:t>
            </a:r>
            <a:r>
              <a:rPr lang="en-US" altLang="zh-CN" dirty="0">
                <a:solidFill>
                  <a:sysClr val="windowText" lastClr="000000"/>
                </a:solidFill>
                <a:latin typeface="宋体" panose="02010600030101010101" pitchFamily="2" charset="-122"/>
                <a:ea typeface="宋体" panose="02010600030101010101" pitchFamily="2" charset="-122"/>
              </a:rPr>
              <a:t>SIMULINK</a:t>
            </a:r>
            <a:r>
              <a:rPr lang="zh-CN" altLang="en-US" dirty="0">
                <a:solidFill>
                  <a:sysClr val="windowText" lastClr="000000"/>
                </a:solidFill>
                <a:latin typeface="宋体" panose="02010600030101010101" pitchFamily="2" charset="-122"/>
                <a:ea typeface="宋体" panose="02010600030101010101" pitchFamily="2" charset="-122"/>
              </a:rPr>
              <a:t>仿真模型如图</a:t>
            </a:r>
            <a:r>
              <a:rPr lang="en-US" altLang="zh-CN" dirty="0">
                <a:solidFill>
                  <a:sysClr val="windowText" lastClr="000000"/>
                </a:solidFill>
                <a:latin typeface="宋体" panose="02010600030101010101" pitchFamily="2" charset="-122"/>
                <a:ea typeface="宋体" panose="02010600030101010101" pitchFamily="2" charset="-122"/>
              </a:rPr>
              <a:t>7.26a</a:t>
            </a:r>
            <a:r>
              <a:rPr lang="zh-CN" altLang="en-US" dirty="0">
                <a:solidFill>
                  <a:sysClr val="windowText" lastClr="000000"/>
                </a:solidFill>
                <a:latin typeface="宋体" panose="02010600030101010101" pitchFamily="2" charset="-122"/>
                <a:ea typeface="宋体" panose="02010600030101010101" pitchFamily="2" charset="-122"/>
              </a:rPr>
              <a:t>所示。系统在方波信号作用下，其输出响应曲线如图</a:t>
            </a:r>
            <a:r>
              <a:rPr lang="en-US" altLang="zh-CN" dirty="0">
                <a:solidFill>
                  <a:sysClr val="windowText" lastClr="000000"/>
                </a:solidFill>
                <a:latin typeface="宋体" panose="02010600030101010101" pitchFamily="2" charset="-122"/>
                <a:ea typeface="宋体" panose="02010600030101010101" pitchFamily="2" charset="-122"/>
              </a:rPr>
              <a:t>7.26b</a:t>
            </a:r>
            <a:r>
              <a:rPr lang="zh-CN" altLang="en-US" dirty="0">
                <a:solidFill>
                  <a:sysClr val="windowText" lastClr="000000"/>
                </a:solidFill>
                <a:latin typeface="宋体" panose="02010600030101010101" pitchFamily="2" charset="-122"/>
                <a:ea typeface="宋体" panose="02010600030101010101" pitchFamily="2" charset="-122"/>
              </a:rPr>
              <a:t>所示。</a:t>
            </a:r>
            <a:endParaRPr lang="en-US" altLang="zh-CN" dirty="0">
              <a:solidFill>
                <a:sysClr val="windowText" lastClr="000000"/>
              </a:solidFill>
              <a:latin typeface="宋体" panose="02010600030101010101" pitchFamily="2" charset="-122"/>
              <a:ea typeface="宋体" panose="02010600030101010101" pitchFamily="2" charset="-122"/>
            </a:endParaRPr>
          </a:p>
        </p:txBody>
      </p:sp>
      <p:graphicFrame>
        <p:nvGraphicFramePr>
          <p:cNvPr id="2" name="对象 1">
            <a:extLst>
              <a:ext uri="{FF2B5EF4-FFF2-40B4-BE49-F238E27FC236}">
                <a16:creationId xmlns:a16="http://schemas.microsoft.com/office/drawing/2014/main" id="{81622FC3-0C18-42DA-AF8A-E2E31D28BA87}"/>
              </a:ext>
            </a:extLst>
          </p:cNvPr>
          <p:cNvGraphicFramePr>
            <a:graphicFrameLocks noChangeAspect="1"/>
          </p:cNvGraphicFramePr>
          <p:nvPr>
            <p:extLst>
              <p:ext uri="{D42A27DB-BD31-4B8C-83A1-F6EECF244321}">
                <p14:modId xmlns:p14="http://schemas.microsoft.com/office/powerpoint/2010/main" val="357741791"/>
              </p:ext>
            </p:extLst>
          </p:nvPr>
        </p:nvGraphicFramePr>
        <p:xfrm>
          <a:off x="2438400" y="2667000"/>
          <a:ext cx="914400" cy="198438"/>
        </p:xfrm>
        <a:graphic>
          <a:graphicData uri="http://schemas.openxmlformats.org/presentationml/2006/ole">
            <mc:AlternateContent xmlns:mc="http://schemas.openxmlformats.org/markup-compatibility/2006">
              <mc:Choice xmlns:v="urn:schemas-microsoft-com:vml" Requires="v">
                <p:oleObj spid="_x0000_s97291" name="Equation" r:id="rId5" imgW="914400" imgH="198720" progId="Equation.DSMT4">
                  <p:embed/>
                </p:oleObj>
              </mc:Choice>
              <mc:Fallback>
                <p:oleObj name="Equation" r:id="rId5" imgW="914400" imgH="198720" progId="Equation.DSMT4">
                  <p:embed/>
                  <p:pic>
                    <p:nvPicPr>
                      <p:cNvPr id="0" name=""/>
                      <p:cNvPicPr/>
                      <p:nvPr/>
                    </p:nvPicPr>
                    <p:blipFill>
                      <a:blip r:embed="rId6"/>
                      <a:stretch>
                        <a:fillRect/>
                      </a:stretch>
                    </p:blipFill>
                    <p:spPr>
                      <a:xfrm>
                        <a:off x="2438400" y="2667000"/>
                        <a:ext cx="914400" cy="198438"/>
                      </a:xfrm>
                      <a:prstGeom prst="rect">
                        <a:avLst/>
                      </a:prstGeom>
                    </p:spPr>
                  </p:pic>
                </p:oleObj>
              </mc:Fallback>
            </mc:AlternateContent>
          </a:graphicData>
        </a:graphic>
      </p:graphicFrame>
      <p:pic>
        <p:nvPicPr>
          <p:cNvPr id="3" name="图片 2">
            <a:extLst>
              <a:ext uri="{FF2B5EF4-FFF2-40B4-BE49-F238E27FC236}">
                <a16:creationId xmlns:a16="http://schemas.microsoft.com/office/drawing/2014/main" id="{2784BAC0-BEE7-46F9-B1E5-38FF401DAC26}"/>
              </a:ext>
            </a:extLst>
          </p:cNvPr>
          <p:cNvPicPr>
            <a:picLocks noChangeAspect="1"/>
          </p:cNvPicPr>
          <p:nvPr/>
        </p:nvPicPr>
        <p:blipFill>
          <a:blip r:embed="rId7"/>
          <a:stretch>
            <a:fillRect/>
          </a:stretch>
        </p:blipFill>
        <p:spPr>
          <a:xfrm>
            <a:off x="32501" y="2441956"/>
            <a:ext cx="4210886" cy="2589541"/>
          </a:xfrm>
          <a:prstGeom prst="rect">
            <a:avLst/>
          </a:prstGeom>
        </p:spPr>
      </p:pic>
      <p:pic>
        <p:nvPicPr>
          <p:cNvPr id="4" name="图片 3">
            <a:extLst>
              <a:ext uri="{FF2B5EF4-FFF2-40B4-BE49-F238E27FC236}">
                <a16:creationId xmlns:a16="http://schemas.microsoft.com/office/drawing/2014/main" id="{74A0CB0D-1F4B-42EB-AB46-2A415CB6B8B2}"/>
              </a:ext>
            </a:extLst>
          </p:cNvPr>
          <p:cNvPicPr>
            <a:picLocks noChangeAspect="1"/>
          </p:cNvPicPr>
          <p:nvPr/>
        </p:nvPicPr>
        <p:blipFill>
          <a:blip r:embed="rId8"/>
          <a:stretch>
            <a:fillRect/>
          </a:stretch>
        </p:blipFill>
        <p:spPr>
          <a:xfrm>
            <a:off x="4947664" y="2067694"/>
            <a:ext cx="3291686" cy="2963803"/>
          </a:xfrm>
          <a:prstGeom prst="rect">
            <a:avLst/>
          </a:prstGeom>
        </p:spPr>
      </p:pic>
    </p:spTree>
    <p:extLst>
      <p:ext uri="{BB962C8B-B14F-4D97-AF65-F5344CB8AC3E}">
        <p14:creationId xmlns:p14="http://schemas.microsoft.com/office/powerpoint/2010/main" val="20645064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mc:AlternateContent xmlns:mc="http://schemas.openxmlformats.org/markup-compatibility/2006" xmlns:a14="http://schemas.microsoft.com/office/drawing/2010/main">
        <mc:Choice Requires="a14">
          <p:sp>
            <p:nvSpPr>
              <p:cNvPr id="75" name="矩形 74"/>
              <p:cNvSpPr/>
              <p:nvPr/>
            </p:nvSpPr>
            <p:spPr>
              <a:xfrm>
                <a:off x="282982" y="752583"/>
                <a:ext cx="7883863" cy="3361561"/>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由图</a:t>
                </a:r>
                <a:r>
                  <a:rPr lang="en-US" altLang="zh-CN" dirty="0">
                    <a:solidFill>
                      <a:sysClr val="windowText" lastClr="000000"/>
                    </a:solidFill>
                    <a:latin typeface="宋体" panose="02010600030101010101" pitchFamily="2" charset="-122"/>
                    <a:ea typeface="宋体" panose="02010600030101010101" pitchFamily="2" charset="-122"/>
                  </a:rPr>
                  <a:t>7.26b</a:t>
                </a:r>
                <a:r>
                  <a:rPr lang="zh-CN" altLang="en-US" dirty="0">
                    <a:solidFill>
                      <a:sysClr val="windowText" lastClr="000000"/>
                    </a:solidFill>
                    <a:latin typeface="宋体" panose="02010600030101010101" pitchFamily="2" charset="-122"/>
                    <a:ea typeface="宋体" panose="02010600030101010101" pitchFamily="2" charset="-122"/>
                  </a:rPr>
                  <a:t>可知，被控系统动态特性较差。由于</a:t>
                </a:r>
                <a:r>
                  <a:rPr lang="en-US" altLang="zh-CN" dirty="0">
                    <a:solidFill>
                      <a:sysClr val="windowText" lastClr="000000"/>
                    </a:solidFill>
                    <a:latin typeface="宋体" panose="02010600030101010101" pitchFamily="2" charset="-122"/>
                    <a:ea typeface="宋体" panose="02010600030101010101" pitchFamily="2" charset="-122"/>
                  </a:rPr>
                  <a:t>m=0,n=2,</a:t>
                </a:r>
                <a:r>
                  <a:rPr lang="zh-CN" altLang="en-US" dirty="0">
                    <a:solidFill>
                      <a:sysClr val="windowText" lastClr="000000"/>
                    </a:solidFill>
                    <a:latin typeface="宋体" panose="02010600030101010101" pitchFamily="2" charset="-122"/>
                    <a:ea typeface="宋体" panose="02010600030101010101" pitchFamily="2" charset="-122"/>
                  </a:rPr>
                  <a:t>取</a:t>
                </a:r>
                <a:r>
                  <a:rPr lang="en-US" altLang="zh-CN" dirty="0">
                    <a:solidFill>
                      <a:sysClr val="windowText" lastClr="000000"/>
                    </a:solidFill>
                    <a:latin typeface="宋体" panose="02010600030101010101" pitchFamily="2" charset="-122"/>
                    <a:ea typeface="宋体" panose="02010600030101010101" pitchFamily="2" charset="-122"/>
                  </a:rPr>
                  <a:t>m</a:t>
                </a:r>
                <a:r>
                  <a:rPr lang="zh-CN" altLang="en-US" dirty="0">
                    <a:solidFill>
                      <a:sysClr val="windowText" lastClr="000000"/>
                    </a:solidFill>
                    <a:latin typeface="宋体" panose="02010600030101010101" pitchFamily="2" charset="-122"/>
                    <a:ea typeface="宋体" panose="02010600030101010101" pitchFamily="2" charset="-122"/>
                  </a:rPr>
                  <a:t>阶标准多项式</a:t>
                </a:r>
                <a:r>
                  <a:rPr lang="en-US" altLang="zh-CN" dirty="0">
                    <a:solidFill>
                      <a:sysClr val="windowText" lastClr="000000"/>
                    </a:solidFill>
                    <a:latin typeface="宋体" panose="02010600030101010101" pitchFamily="2" charset="-122"/>
                    <a:ea typeface="宋体" panose="02010600030101010101" pitchFamily="2" charset="-122"/>
                  </a:rPr>
                  <a:t>H(P)=1</a:t>
                </a:r>
                <a:r>
                  <a:rPr lang="zh-CN" altLang="en-US" dirty="0">
                    <a:solidFill>
                      <a:sysClr val="windowText" lastClr="000000"/>
                    </a:solidFill>
                    <a:latin typeface="宋体" panose="02010600030101010101" pitchFamily="2" charset="-122"/>
                    <a:ea typeface="宋体" panose="02010600030101010101" pitchFamily="2" charset="-122"/>
                  </a:rPr>
                  <a:t>。考虑到参考模型分母多项式为</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取</a:t>
                </a:r>
                <a:r>
                  <a:rPr lang="en-US" altLang="zh-CN" dirty="0">
                    <a:solidFill>
                      <a:sysClr val="windowText" lastClr="000000"/>
                    </a:solidFill>
                    <a:latin typeface="宋体" panose="02010600030101010101" pitchFamily="2" charset="-122"/>
                    <a:ea typeface="宋体" panose="02010600030101010101" pitchFamily="2" charset="-122"/>
                  </a:rPr>
                  <a:t>n-m-1=1</a:t>
                </a:r>
                <a:r>
                  <a:rPr lang="zh-CN" altLang="en-US" dirty="0">
                    <a:solidFill>
                      <a:sysClr val="windowText" lastClr="000000"/>
                    </a:solidFill>
                    <a:latin typeface="宋体" panose="02010600030101010101" pitchFamily="2" charset="-122"/>
                    <a:ea typeface="宋体" panose="02010600030101010101" pitchFamily="2" charset="-122"/>
                  </a:rPr>
                  <a:t>阶稳定多项式</a:t>
                </a:r>
                <a:r>
                  <a:rPr lang="en-US" altLang="zh-CN" dirty="0">
                    <a:solidFill>
                      <a:sysClr val="windowText" lastClr="000000"/>
                    </a:solidFill>
                    <a:latin typeface="宋体" panose="02010600030101010101" pitchFamily="2" charset="-122"/>
                    <a:ea typeface="宋体" panose="02010600030101010101" pitchFamily="2" charset="-122"/>
                  </a:rPr>
                  <a:t>D(q)=q-0.8</a:t>
                </a:r>
                <a:r>
                  <a:rPr lang="zh-CN" altLang="en-US" dirty="0">
                    <a:solidFill>
                      <a:sysClr val="windowText" lastClr="000000"/>
                    </a:solidFill>
                    <a:latin typeface="宋体" panose="02010600030101010101" pitchFamily="2" charset="-122"/>
                    <a:ea typeface="宋体" panose="02010600030101010101" pitchFamily="2" charset="-122"/>
                  </a:rPr>
                  <a:t>使</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为严格正实。由于稳定多项式</a:t>
                </a:r>
                <a:r>
                  <a:rPr lang="en-US" altLang="zh-CN" dirty="0">
                    <a:solidFill>
                      <a:sysClr val="windowText" lastClr="000000"/>
                    </a:solidFill>
                    <a:latin typeface="宋体" panose="02010600030101010101" pitchFamily="2" charset="-122"/>
                    <a:ea typeface="宋体" panose="02010600030101010101" pitchFamily="2" charset="-122"/>
                  </a:rPr>
                  <a:t>D(q)=q-0.8</a:t>
                </a:r>
                <a:r>
                  <a:rPr lang="zh-CN" altLang="en-US" dirty="0">
                    <a:solidFill>
                      <a:sysClr val="windowText" lastClr="000000"/>
                    </a:solidFill>
                    <a:latin typeface="宋体" panose="02010600030101010101" pitchFamily="2" charset="-122"/>
                    <a:ea typeface="宋体" panose="02010600030101010101" pitchFamily="2" charset="-122"/>
                  </a:rPr>
                  <a:t>的引进，广义误差方程中将包含有被控系统、参考模型的输出及其未来值。考虑到自适应控制系统的可实现性问题，这里近似取广义误差</a:t>
                </a:r>
                <a14:m>
                  <m:oMath xmlns:m="http://schemas.openxmlformats.org/officeDocument/2006/math">
                    <m:sSub>
                      <m:sSubPr>
                        <m:ctrlPr>
                          <a:rPr lang="en-US" altLang="zh-CN" i="1" dirty="0" smtClean="0">
                            <a:solidFill>
                              <a:sysClr val="windowText" lastClr="000000"/>
                            </a:solidFill>
                            <a:latin typeface="Cambria Math" panose="02040503050406030204" pitchFamily="18" charset="0"/>
                            <a:ea typeface="宋体" panose="02010600030101010101" pitchFamily="2" charset="-122"/>
                          </a:rPr>
                        </m:ctrlPr>
                      </m:sSubPr>
                      <m:e>
                        <m:r>
                          <a:rPr lang="en-US" altLang="zh-CN" b="0" i="1" dirty="0" smtClean="0">
                            <a:solidFill>
                              <a:sysClr val="windowText" lastClr="000000"/>
                            </a:solidFill>
                            <a:latin typeface="Cambria Math" panose="02040503050406030204" pitchFamily="18" charset="0"/>
                            <a:ea typeface="宋体" panose="02010600030101010101" pitchFamily="2" charset="-122"/>
                          </a:rPr>
                          <m:t>𝑒</m:t>
                        </m:r>
                      </m:e>
                      <m:sub>
                        <m:r>
                          <a:rPr lang="en-US" altLang="zh-CN" b="0" i="1" dirty="0" smtClean="0">
                            <a:solidFill>
                              <a:sysClr val="windowText" lastClr="000000"/>
                            </a:solidFill>
                            <a:latin typeface="Cambria Math" panose="02040503050406030204" pitchFamily="18" charset="0"/>
                            <a:ea typeface="宋体" panose="02010600030101010101" pitchFamily="2" charset="-122"/>
                          </a:rPr>
                          <m:t>𝑑</m:t>
                        </m:r>
                      </m:sub>
                    </m:sSub>
                    <m:r>
                      <a:rPr lang="zh-CN" altLang="en-US" i="1" dirty="0" smtClean="0">
                        <a:solidFill>
                          <a:sysClr val="windowText" lastClr="000000"/>
                        </a:solidFill>
                        <a:latin typeface="Cambria Math" panose="02040503050406030204" pitchFamily="18" charset="0"/>
                        <a:ea typeface="宋体" panose="02010600030101010101" pitchFamily="2" charset="-122"/>
                      </a:rPr>
                      <m:t>（</m:t>
                    </m:r>
                    <m:r>
                      <a:rPr lang="en-US" altLang="zh-CN" b="0" i="1" dirty="0" smtClean="0">
                        <a:solidFill>
                          <a:sysClr val="windowText" lastClr="000000"/>
                        </a:solidFill>
                        <a:latin typeface="Cambria Math" panose="02040503050406030204" pitchFamily="18" charset="0"/>
                        <a:ea typeface="宋体" panose="02010600030101010101" pitchFamily="2" charset="-122"/>
                      </a:rPr>
                      <m:t>𝑘</m:t>
                    </m:r>
                    <m:r>
                      <a:rPr lang="zh-CN" altLang="en-US" i="1" dirty="0" smtClean="0">
                        <a:solidFill>
                          <a:sysClr val="windowText" lastClr="000000"/>
                        </a:solidFill>
                        <a:latin typeface="Cambria Math" panose="02040503050406030204" pitchFamily="18" charset="0"/>
                        <a:ea typeface="宋体" panose="02010600030101010101" pitchFamily="2" charset="-122"/>
                      </a:rPr>
                      <m:t>）</m:t>
                    </m:r>
                  </m:oMath>
                </a14:m>
                <a:r>
                  <a:rPr lang="zh-CN" altLang="en-US" dirty="0">
                    <a:solidFill>
                      <a:sysClr val="windowText" lastClr="000000"/>
                    </a:solidFill>
                    <a:latin typeface="宋体" panose="02010600030101010101" pitchFamily="2" charset="-122"/>
                    <a:ea typeface="宋体" panose="02010600030101010101" pitchFamily="2" charset="-122"/>
                  </a:rPr>
                  <a:t>为</a:t>
                </a:r>
                <a:endParaRPr lang="en-US" altLang="zh-CN" dirty="0">
                  <a:solidFill>
                    <a:sysClr val="windowText" lastClr="000000"/>
                  </a:solidFill>
                  <a:latin typeface="宋体" panose="02010600030101010101" pitchFamily="2" charset="-122"/>
                  <a:ea typeface="宋体" panose="02010600030101010101" pitchFamily="2" charset="-122"/>
                </a:endParaRPr>
              </a:p>
            </p:txBody>
          </p:sp>
        </mc:Choice>
        <mc:Fallback xmlns="">
          <p:sp>
            <p:nvSpPr>
              <p:cNvPr id="75" name="矩形 74"/>
              <p:cNvSpPr>
                <a:spLocks noRot="1" noChangeAspect="1" noMove="1" noResize="1" noEditPoints="1" noAdjustHandles="1" noChangeArrowheads="1" noChangeShapeType="1" noTextEdit="1"/>
              </p:cNvSpPr>
              <p:nvPr/>
            </p:nvSpPr>
            <p:spPr>
              <a:xfrm>
                <a:off x="282982" y="752583"/>
                <a:ext cx="7883863" cy="3361561"/>
              </a:xfrm>
              <a:prstGeom prst="rect">
                <a:avLst/>
              </a:prstGeom>
              <a:blipFill>
                <a:blip r:embed="rId5"/>
                <a:stretch>
                  <a:fillRect l="-618" r="-309" b="-1449"/>
                </a:stretch>
              </a:blipFill>
            </p:spPr>
            <p:txBody>
              <a:bodyPr/>
              <a:lstStyle/>
              <a:p>
                <a:r>
                  <a:rPr lang="zh-CN" altLang="en-US">
                    <a:noFill/>
                  </a:rPr>
                  <a:t> </a:t>
                </a:r>
              </a:p>
            </p:txBody>
          </p:sp>
        </mc:Fallback>
      </mc:AlternateContent>
      <p:graphicFrame>
        <p:nvGraphicFramePr>
          <p:cNvPr id="2" name="对象 1">
            <a:extLst>
              <a:ext uri="{FF2B5EF4-FFF2-40B4-BE49-F238E27FC236}">
                <a16:creationId xmlns:a16="http://schemas.microsoft.com/office/drawing/2014/main" id="{D2FB5536-F5A8-48C5-B962-A5EA8E561C25}"/>
              </a:ext>
            </a:extLst>
          </p:cNvPr>
          <p:cNvGraphicFramePr>
            <a:graphicFrameLocks noChangeAspect="1"/>
          </p:cNvGraphicFramePr>
          <p:nvPr>
            <p:extLst>
              <p:ext uri="{D42A27DB-BD31-4B8C-83A1-F6EECF244321}">
                <p14:modId xmlns:p14="http://schemas.microsoft.com/office/powerpoint/2010/main" val="2580689024"/>
              </p:ext>
            </p:extLst>
          </p:nvPr>
        </p:nvGraphicFramePr>
        <p:xfrm>
          <a:off x="4499992" y="1275606"/>
          <a:ext cx="2383122" cy="360040"/>
        </p:xfrm>
        <a:graphic>
          <a:graphicData uri="http://schemas.openxmlformats.org/presentationml/2006/ole">
            <mc:AlternateContent xmlns:mc="http://schemas.openxmlformats.org/markup-compatibility/2006">
              <mc:Choice xmlns:v="urn:schemas-microsoft-com:vml" Requires="v">
                <p:oleObj spid="_x0000_s98336" name="Equation" r:id="rId6" imgW="1765080" imgH="266400" progId="Equation.DSMT4">
                  <p:embed/>
                </p:oleObj>
              </mc:Choice>
              <mc:Fallback>
                <p:oleObj name="Equation" r:id="rId6" imgW="1765080" imgH="266400" progId="Equation.DSMT4">
                  <p:embed/>
                  <p:pic>
                    <p:nvPicPr>
                      <p:cNvPr id="0" name=""/>
                      <p:cNvPicPr/>
                      <p:nvPr/>
                    </p:nvPicPr>
                    <p:blipFill>
                      <a:blip r:embed="rId7"/>
                      <a:stretch>
                        <a:fillRect/>
                      </a:stretch>
                    </p:blipFill>
                    <p:spPr>
                      <a:xfrm>
                        <a:off x="4499992" y="1275606"/>
                        <a:ext cx="2383122" cy="360040"/>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DC70098B-EF73-4252-B5AA-54025D9F8E27}"/>
              </a:ext>
            </a:extLst>
          </p:cNvPr>
          <p:cNvGraphicFramePr>
            <a:graphicFrameLocks noChangeAspect="1"/>
          </p:cNvGraphicFramePr>
          <p:nvPr>
            <p:extLst>
              <p:ext uri="{D42A27DB-BD31-4B8C-83A1-F6EECF244321}">
                <p14:modId xmlns:p14="http://schemas.microsoft.com/office/powerpoint/2010/main" val="2571203983"/>
              </p:ext>
            </p:extLst>
          </p:nvPr>
        </p:nvGraphicFramePr>
        <p:xfrm>
          <a:off x="3211804" y="2192742"/>
          <a:ext cx="2720391" cy="635301"/>
        </p:xfrm>
        <a:graphic>
          <a:graphicData uri="http://schemas.openxmlformats.org/presentationml/2006/ole">
            <mc:AlternateContent xmlns:mc="http://schemas.openxmlformats.org/markup-compatibility/2006">
              <mc:Choice xmlns:v="urn:schemas-microsoft-com:vml" Requires="v">
                <p:oleObj spid="_x0000_s98337" name="Equation" r:id="rId8" imgW="2120760" imgH="495000" progId="Equation.DSMT4">
                  <p:embed/>
                </p:oleObj>
              </mc:Choice>
              <mc:Fallback>
                <p:oleObj name="Equation" r:id="rId8" imgW="2120760" imgH="495000" progId="Equation.DSMT4">
                  <p:embed/>
                  <p:pic>
                    <p:nvPicPr>
                      <p:cNvPr id="0" name=""/>
                      <p:cNvPicPr/>
                      <p:nvPr/>
                    </p:nvPicPr>
                    <p:blipFill>
                      <a:blip r:embed="rId9"/>
                      <a:stretch>
                        <a:fillRect/>
                      </a:stretch>
                    </p:blipFill>
                    <p:spPr>
                      <a:xfrm>
                        <a:off x="3211804" y="2192742"/>
                        <a:ext cx="2720391" cy="635301"/>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A080E003-98B5-43FC-8830-179B9C1E3D68}"/>
              </a:ext>
            </a:extLst>
          </p:cNvPr>
          <p:cNvGraphicFramePr>
            <a:graphicFrameLocks noChangeAspect="1"/>
          </p:cNvGraphicFramePr>
          <p:nvPr>
            <p:extLst>
              <p:ext uri="{D42A27DB-BD31-4B8C-83A1-F6EECF244321}">
                <p14:modId xmlns:p14="http://schemas.microsoft.com/office/powerpoint/2010/main" val="37777334"/>
              </p:ext>
            </p:extLst>
          </p:nvPr>
        </p:nvGraphicFramePr>
        <p:xfrm>
          <a:off x="2051720" y="4161671"/>
          <a:ext cx="4659382" cy="795978"/>
        </p:xfrm>
        <a:graphic>
          <a:graphicData uri="http://schemas.openxmlformats.org/presentationml/2006/ole">
            <mc:AlternateContent xmlns:mc="http://schemas.openxmlformats.org/markup-compatibility/2006">
              <mc:Choice xmlns:v="urn:schemas-microsoft-com:vml" Requires="v">
                <p:oleObj spid="_x0000_s98338" name="Equation" r:id="rId10" imgW="3047760" imgH="520560" progId="Equation.DSMT4">
                  <p:embed/>
                </p:oleObj>
              </mc:Choice>
              <mc:Fallback>
                <p:oleObj name="Equation" r:id="rId10" imgW="3047760" imgH="520560" progId="Equation.DSMT4">
                  <p:embed/>
                  <p:pic>
                    <p:nvPicPr>
                      <p:cNvPr id="0" name=""/>
                      <p:cNvPicPr/>
                      <p:nvPr/>
                    </p:nvPicPr>
                    <p:blipFill>
                      <a:blip r:embed="rId11"/>
                      <a:stretch>
                        <a:fillRect/>
                      </a:stretch>
                    </p:blipFill>
                    <p:spPr>
                      <a:xfrm>
                        <a:off x="2051720" y="4161671"/>
                        <a:ext cx="4659382" cy="795978"/>
                      </a:xfrm>
                      <a:prstGeom prst="rect">
                        <a:avLst/>
                      </a:prstGeom>
                    </p:spPr>
                  </p:pic>
                </p:oleObj>
              </mc:Fallback>
            </mc:AlternateContent>
          </a:graphicData>
        </a:graphic>
      </p:graphicFrame>
    </p:spTree>
    <p:extLst>
      <p:ext uri="{BB962C8B-B14F-4D97-AF65-F5344CB8AC3E}">
        <p14:creationId xmlns:p14="http://schemas.microsoft.com/office/powerpoint/2010/main" val="37861907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75" name="矩形 74"/>
          <p:cNvSpPr/>
          <p:nvPr/>
        </p:nvSpPr>
        <p:spPr>
          <a:xfrm>
            <a:off x="282982" y="752583"/>
            <a:ext cx="7883863" cy="2935868"/>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近似取状态滤波器的输出信号为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离散自适应参数调节器为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被控对象控制输人为</a:t>
            </a:r>
            <a:endParaRPr lang="en-US" altLang="zh-CN" dirty="0">
              <a:solidFill>
                <a:sysClr val="windowText" lastClr="000000"/>
              </a:solidFill>
              <a:latin typeface="宋体" panose="02010600030101010101" pitchFamily="2" charset="-122"/>
              <a:ea typeface="宋体" panose="02010600030101010101" pitchFamily="2" charset="-122"/>
            </a:endParaRPr>
          </a:p>
        </p:txBody>
      </p:sp>
      <p:graphicFrame>
        <p:nvGraphicFramePr>
          <p:cNvPr id="2" name="对象 1">
            <a:extLst>
              <a:ext uri="{FF2B5EF4-FFF2-40B4-BE49-F238E27FC236}">
                <a16:creationId xmlns:a16="http://schemas.microsoft.com/office/drawing/2014/main" id="{DFBD078D-3D38-4E24-9AD1-3A1A4E3342F4}"/>
              </a:ext>
            </a:extLst>
          </p:cNvPr>
          <p:cNvGraphicFramePr>
            <a:graphicFrameLocks noChangeAspect="1"/>
          </p:cNvGraphicFramePr>
          <p:nvPr>
            <p:extLst>
              <p:ext uri="{D42A27DB-BD31-4B8C-83A1-F6EECF244321}">
                <p14:modId xmlns:p14="http://schemas.microsoft.com/office/powerpoint/2010/main" val="3733638899"/>
              </p:ext>
            </p:extLst>
          </p:nvPr>
        </p:nvGraphicFramePr>
        <p:xfrm>
          <a:off x="3707904" y="1203598"/>
          <a:ext cx="1848227" cy="1212899"/>
        </p:xfrm>
        <a:graphic>
          <a:graphicData uri="http://schemas.openxmlformats.org/presentationml/2006/ole">
            <mc:AlternateContent xmlns:mc="http://schemas.openxmlformats.org/markup-compatibility/2006">
              <mc:Choice xmlns:v="urn:schemas-microsoft-com:vml" Requires="v">
                <p:oleObj spid="_x0000_s99360" name="Equation" r:id="rId5" imgW="1218960" imgH="799920" progId="Equation.DSMT4">
                  <p:embed/>
                </p:oleObj>
              </mc:Choice>
              <mc:Fallback>
                <p:oleObj name="Equation" r:id="rId5" imgW="1218960" imgH="799920" progId="Equation.DSMT4">
                  <p:embed/>
                  <p:pic>
                    <p:nvPicPr>
                      <p:cNvPr id="0" name=""/>
                      <p:cNvPicPr/>
                      <p:nvPr/>
                    </p:nvPicPr>
                    <p:blipFill>
                      <a:blip r:embed="rId6"/>
                      <a:stretch>
                        <a:fillRect/>
                      </a:stretch>
                    </p:blipFill>
                    <p:spPr>
                      <a:xfrm>
                        <a:off x="3707904" y="1203598"/>
                        <a:ext cx="1848227" cy="1212899"/>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C04F7D11-6238-4E9D-855A-4C417D18AA53}"/>
              </a:ext>
            </a:extLst>
          </p:cNvPr>
          <p:cNvGraphicFramePr>
            <a:graphicFrameLocks noChangeAspect="1"/>
          </p:cNvGraphicFramePr>
          <p:nvPr>
            <p:extLst>
              <p:ext uri="{D42A27DB-BD31-4B8C-83A1-F6EECF244321}">
                <p14:modId xmlns:p14="http://schemas.microsoft.com/office/powerpoint/2010/main" val="1302827926"/>
              </p:ext>
            </p:extLst>
          </p:nvPr>
        </p:nvGraphicFramePr>
        <p:xfrm>
          <a:off x="1835696" y="2879272"/>
          <a:ext cx="5907778" cy="436843"/>
        </p:xfrm>
        <a:graphic>
          <a:graphicData uri="http://schemas.openxmlformats.org/presentationml/2006/ole">
            <mc:AlternateContent xmlns:mc="http://schemas.openxmlformats.org/markup-compatibility/2006">
              <mc:Choice xmlns:v="urn:schemas-microsoft-com:vml" Requires="v">
                <p:oleObj spid="_x0000_s99361" name="Equation" r:id="rId7" imgW="3606480" imgH="266400" progId="Equation.DSMT4">
                  <p:embed/>
                </p:oleObj>
              </mc:Choice>
              <mc:Fallback>
                <p:oleObj name="Equation" r:id="rId7" imgW="3606480" imgH="266400" progId="Equation.DSMT4">
                  <p:embed/>
                  <p:pic>
                    <p:nvPicPr>
                      <p:cNvPr id="0" name=""/>
                      <p:cNvPicPr/>
                      <p:nvPr/>
                    </p:nvPicPr>
                    <p:blipFill>
                      <a:blip r:embed="rId8"/>
                      <a:stretch>
                        <a:fillRect/>
                      </a:stretch>
                    </p:blipFill>
                    <p:spPr>
                      <a:xfrm>
                        <a:off x="1835696" y="2879272"/>
                        <a:ext cx="5907778" cy="436843"/>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67588F39-C173-45C6-A7A6-2E2C374C0B6B}"/>
              </a:ext>
            </a:extLst>
          </p:cNvPr>
          <p:cNvGraphicFramePr>
            <a:graphicFrameLocks noChangeAspect="1"/>
          </p:cNvGraphicFramePr>
          <p:nvPr>
            <p:extLst>
              <p:ext uri="{D42A27DB-BD31-4B8C-83A1-F6EECF244321}">
                <p14:modId xmlns:p14="http://schemas.microsoft.com/office/powerpoint/2010/main" val="2054564096"/>
              </p:ext>
            </p:extLst>
          </p:nvPr>
        </p:nvGraphicFramePr>
        <p:xfrm>
          <a:off x="3551893" y="3766733"/>
          <a:ext cx="2160247" cy="713980"/>
        </p:xfrm>
        <a:graphic>
          <a:graphicData uri="http://schemas.openxmlformats.org/presentationml/2006/ole">
            <mc:AlternateContent xmlns:mc="http://schemas.openxmlformats.org/markup-compatibility/2006">
              <mc:Choice xmlns:v="urn:schemas-microsoft-com:vml" Requires="v">
                <p:oleObj spid="_x0000_s99362" name="Equation" r:id="rId9" imgW="1498320" imgH="495000" progId="Equation.DSMT4">
                  <p:embed/>
                </p:oleObj>
              </mc:Choice>
              <mc:Fallback>
                <p:oleObj name="Equation" r:id="rId9" imgW="1498320" imgH="495000" progId="Equation.DSMT4">
                  <p:embed/>
                  <p:pic>
                    <p:nvPicPr>
                      <p:cNvPr id="0" name=""/>
                      <p:cNvPicPr/>
                      <p:nvPr/>
                    </p:nvPicPr>
                    <p:blipFill>
                      <a:blip r:embed="rId10"/>
                      <a:stretch>
                        <a:fillRect/>
                      </a:stretch>
                    </p:blipFill>
                    <p:spPr>
                      <a:xfrm>
                        <a:off x="3551893" y="3766733"/>
                        <a:ext cx="2160247" cy="713980"/>
                      </a:xfrm>
                      <a:prstGeom prst="rect">
                        <a:avLst/>
                      </a:prstGeom>
                    </p:spPr>
                  </p:pic>
                </p:oleObj>
              </mc:Fallback>
            </mc:AlternateContent>
          </a:graphicData>
        </a:graphic>
      </p:graphicFrame>
    </p:spTree>
    <p:extLst>
      <p:ext uri="{BB962C8B-B14F-4D97-AF65-F5344CB8AC3E}">
        <p14:creationId xmlns:p14="http://schemas.microsoft.com/office/powerpoint/2010/main" val="29254848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mc:AlternateContent xmlns:mc="http://schemas.openxmlformats.org/markup-compatibility/2006" xmlns:a14="http://schemas.microsoft.com/office/drawing/2010/main">
        <mc:Choice Requires="a14">
          <p:sp>
            <p:nvSpPr>
              <p:cNvPr id="75" name="矩形 74"/>
              <p:cNvSpPr/>
              <p:nvPr/>
            </p:nvSpPr>
            <p:spPr>
              <a:xfrm>
                <a:off x="247046" y="1635646"/>
                <a:ext cx="7883863" cy="2104872"/>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当取自适应控制增益</a:t>
                </a:r>
                <a:r>
                  <a:rPr lang="en-US" altLang="zh-CN" b="1" dirty="0">
                    <a:solidFill>
                      <a:sysClr val="windowText" lastClr="000000"/>
                    </a:solidFill>
                    <a:latin typeface="宋体" panose="02010600030101010101" pitchFamily="2" charset="-122"/>
                    <a:ea typeface="宋体" panose="02010600030101010101" pitchFamily="2" charset="-122"/>
                  </a:rPr>
                  <a:t>Г</a:t>
                </a:r>
                <a:r>
                  <a:rPr lang="en-US" altLang="zh-CN" dirty="0">
                    <a:solidFill>
                      <a:sysClr val="windowText" lastClr="000000"/>
                    </a:solidFill>
                    <a:latin typeface="宋体" panose="02010600030101010101" pitchFamily="2" charset="-122"/>
                    <a:ea typeface="宋体" panose="02010600030101010101" pitchFamily="2" charset="-122"/>
                  </a:rPr>
                  <a:t>=0.05</a:t>
                </a:r>
                <a:r>
                  <a:rPr lang="en-US" altLang="zh-CN" b="1" i="1" dirty="0">
                    <a:solidFill>
                      <a:sysClr val="windowText" lastClr="000000"/>
                    </a:solidFill>
                    <a:latin typeface="宋体" panose="02010600030101010101" pitchFamily="2" charset="-122"/>
                    <a:ea typeface="宋体" panose="02010600030101010101" pitchFamily="2" charset="-122"/>
                  </a:rPr>
                  <a:t>I</a:t>
                </a: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1.2</a:t>
                </a:r>
                <a:r>
                  <a:rPr lang="en-US" altLang="zh-CN" b="1" i="1" dirty="0">
                    <a:solidFill>
                      <a:sysClr val="windowText" lastClr="000000"/>
                    </a:solidFill>
                    <a:latin typeface="宋体" panose="02010600030101010101" pitchFamily="2" charset="-122"/>
                    <a:ea typeface="宋体" panose="02010600030101010101" pitchFamily="2" charset="-122"/>
                  </a:rPr>
                  <a:t>I </a:t>
                </a:r>
                <a:r>
                  <a:rPr lang="en-US" altLang="zh-CN" dirty="0">
                    <a:solidFill>
                      <a:sysClr val="windowText" lastClr="000000"/>
                    </a:solidFill>
                    <a:latin typeface="宋体" panose="02010600030101010101" pitchFamily="2" charset="-122"/>
                    <a:ea typeface="宋体" panose="02010600030101010101" pitchFamily="2" charset="-122"/>
                  </a:rPr>
                  <a:t>(</a:t>
                </a:r>
                <a:r>
                  <a:rPr lang="en-US" altLang="zh-CN" b="1" i="1" dirty="0">
                    <a:solidFill>
                      <a:sysClr val="windowText" lastClr="000000"/>
                    </a:solidFill>
                    <a:latin typeface="宋体" panose="02010600030101010101" pitchFamily="2" charset="-122"/>
                    <a:ea typeface="宋体" panose="02010600030101010101" pitchFamily="2" charset="-122"/>
                  </a:rPr>
                  <a:t>I </a:t>
                </a:r>
                <a:r>
                  <a:rPr lang="zh-CN" altLang="en-US" dirty="0">
                    <a:solidFill>
                      <a:sysClr val="windowText" lastClr="000000"/>
                    </a:solidFill>
                    <a:latin typeface="宋体" panose="02010600030101010101" pitchFamily="2" charset="-122"/>
                    <a:ea typeface="宋体" panose="02010600030101010101" pitchFamily="2" charset="-122"/>
                  </a:rPr>
                  <a:t>为</a:t>
                </a:r>
                <a:r>
                  <a:rPr lang="en-US" altLang="zh-CN" dirty="0">
                    <a:solidFill>
                      <a:sysClr val="windowText" lastClr="000000"/>
                    </a:solidFill>
                    <a:latin typeface="宋体" panose="02010600030101010101" pitchFamily="2" charset="-122"/>
                    <a:ea typeface="宋体" panose="02010600030101010101" pitchFamily="2" charset="-122"/>
                  </a:rPr>
                  <a:t>3x3</a:t>
                </a:r>
                <a:r>
                  <a:rPr lang="zh-CN" altLang="en-US" dirty="0">
                    <a:solidFill>
                      <a:sysClr val="windowText" lastClr="000000"/>
                    </a:solidFill>
                    <a:latin typeface="宋体" panose="02010600030101010101" pitchFamily="2" charset="-122"/>
                    <a:ea typeface="宋体" panose="02010600030101010101" pitchFamily="2" charset="-122"/>
                  </a:rPr>
                  <a:t>阶单位矩阵</a:t>
                </a:r>
                <a:r>
                  <a:rPr lang="en-US" altLang="zh-CN" dirty="0">
                    <a:solidFill>
                      <a:sysClr val="windowText" lastClr="000000"/>
                    </a:solidFill>
                    <a:latin typeface="宋体" panose="02010600030101010101" pitchFamily="2" charset="-122"/>
                    <a:ea typeface="宋体" panose="02010600030101010101" pitchFamily="2" charset="-122"/>
                  </a:rPr>
                  <a:t>)</a:t>
                </a:r>
                <a:r>
                  <a:rPr lang="zh-CN" altLang="en-US" dirty="0">
                    <a:solidFill>
                      <a:sysClr val="windowText" lastClr="000000"/>
                    </a:solidFill>
                    <a:latin typeface="宋体" panose="02010600030101010101" pitchFamily="2" charset="-122"/>
                    <a:ea typeface="宋体" panose="02010600030101010101" pitchFamily="2" charset="-122"/>
                  </a:rPr>
                  <a:t>，采样周期为</a:t>
                </a:r>
                <a:r>
                  <a:rPr lang="en-US" altLang="zh-CN" dirty="0">
                    <a:solidFill>
                      <a:sysClr val="windowText" lastClr="000000"/>
                    </a:solidFill>
                    <a:latin typeface="宋体" panose="02010600030101010101" pitchFamily="2" charset="-122"/>
                    <a:ea typeface="宋体" panose="02010600030101010101" pitchFamily="2" charset="-122"/>
                  </a:rPr>
                  <a:t>0.001s</a:t>
                </a:r>
                <a:r>
                  <a:rPr lang="zh-CN" altLang="en-US" dirty="0">
                    <a:solidFill>
                      <a:sysClr val="windowText" lastClr="000000"/>
                    </a:solidFill>
                    <a:latin typeface="宋体" panose="02010600030101010101" pitchFamily="2" charset="-122"/>
                    <a:ea typeface="宋体" panose="02010600030101010101" pitchFamily="2" charset="-122"/>
                  </a:rPr>
                  <a:t>时，可作出该离散自适应控制系统 </a:t>
                </a:r>
                <a:r>
                  <a:rPr lang="en-US" altLang="zh-CN" dirty="0">
                    <a:solidFill>
                      <a:sysClr val="windowText" lastClr="000000"/>
                    </a:solidFill>
                    <a:latin typeface="宋体" panose="02010600030101010101" pitchFamily="2" charset="-122"/>
                    <a:ea typeface="宋体" panose="02010600030101010101" pitchFamily="2" charset="-122"/>
                  </a:rPr>
                  <a:t>SIMULINK</a:t>
                </a:r>
                <a:r>
                  <a:rPr lang="zh-CN" altLang="en-US" dirty="0">
                    <a:solidFill>
                      <a:sysClr val="windowText" lastClr="000000"/>
                    </a:solidFill>
                    <a:latin typeface="宋体" panose="02010600030101010101" pitchFamily="2" charset="-122"/>
                    <a:ea typeface="宋体" panose="02010600030101010101" pitchFamily="2" charset="-122"/>
                  </a:rPr>
                  <a:t>仿真模型如图</a:t>
                </a:r>
                <a:r>
                  <a:rPr lang="en-US" altLang="zh-CN" dirty="0">
                    <a:solidFill>
                      <a:sysClr val="windowText" lastClr="000000"/>
                    </a:solidFill>
                    <a:latin typeface="宋体" panose="02010600030101010101" pitchFamily="2" charset="-122"/>
                    <a:ea typeface="宋体" panose="02010600030101010101" pitchFamily="2" charset="-122"/>
                  </a:rPr>
                  <a:t>7.27</a:t>
                </a:r>
                <a:r>
                  <a:rPr lang="zh-CN" altLang="en-US" dirty="0">
                    <a:solidFill>
                      <a:sysClr val="windowText" lastClr="000000"/>
                    </a:solidFill>
                    <a:latin typeface="宋体" panose="02010600030101010101" pitchFamily="2" charset="-122"/>
                    <a:ea typeface="宋体" panose="02010600030101010101" pitchFamily="2" charset="-122"/>
                  </a:rPr>
                  <a:t>所示</a:t>
                </a:r>
                <a:r>
                  <a:rPr lang="zh-CN" altLang="en-US" dirty="0" smtClean="0">
                    <a:solidFill>
                      <a:sysClr val="windowText" lastClr="000000"/>
                    </a:solidFill>
                    <a:latin typeface="宋体" panose="02010600030101010101" pitchFamily="2" charset="-122"/>
                    <a:ea typeface="宋体" panose="02010600030101010101" pitchFamily="2" charset="-122"/>
                  </a:rPr>
                  <a:t>。</a:t>
                </a:r>
                <a:endParaRPr lang="en-US" altLang="zh-CN" dirty="0" smtClean="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smtClean="0">
                    <a:solidFill>
                      <a:sysClr val="windowText" lastClr="000000"/>
                    </a:solidFill>
                    <a:latin typeface="宋体" panose="02010600030101010101" pitchFamily="2" charset="-122"/>
                    <a:ea typeface="宋体" panose="02010600030101010101" pitchFamily="2" charset="-122"/>
                  </a:rPr>
                  <a:t>自适应控制系统</a:t>
                </a:r>
                <a:r>
                  <a:rPr lang="zh-CN" altLang="en-US" dirty="0">
                    <a:solidFill>
                      <a:sysClr val="windowText" lastClr="000000"/>
                    </a:solidFill>
                    <a:latin typeface="宋体" panose="02010600030101010101" pitchFamily="2" charset="-122"/>
                    <a:ea typeface="宋体" panose="02010600030101010101" pitchFamily="2" charset="-122"/>
                  </a:rPr>
                  <a:t>在</a:t>
                </a:r>
                <a14:m>
                  <m:oMath xmlns:m="http://schemas.openxmlformats.org/officeDocument/2006/math">
                    <m:sSub>
                      <m:sSubPr>
                        <m:ctrlPr>
                          <a:rPr lang="en-US" altLang="zh-CN" i="1" dirty="0" smtClean="0">
                            <a:solidFill>
                              <a:sysClr val="windowText" lastClr="000000"/>
                            </a:solidFill>
                            <a:latin typeface="Cambria Math" panose="02040503050406030204" pitchFamily="18" charset="0"/>
                            <a:ea typeface="宋体" panose="02010600030101010101" pitchFamily="2" charset="-122"/>
                          </a:rPr>
                        </m:ctrlPr>
                      </m:sSubPr>
                      <m:e>
                        <m:r>
                          <a:rPr lang="en-US" altLang="zh-CN" b="0" i="1" dirty="0" smtClean="0">
                            <a:solidFill>
                              <a:sysClr val="windowText" lastClr="000000"/>
                            </a:solidFill>
                            <a:latin typeface="Cambria Math" panose="02040503050406030204" pitchFamily="18" charset="0"/>
                            <a:ea typeface="宋体" panose="02010600030101010101" pitchFamily="2" charset="-122"/>
                          </a:rPr>
                          <m:t>𝑢</m:t>
                        </m:r>
                      </m:e>
                      <m:sub>
                        <m:r>
                          <a:rPr lang="en-US" altLang="zh-CN" b="0" i="1" dirty="0" smtClean="0">
                            <a:solidFill>
                              <a:sysClr val="windowText" lastClr="000000"/>
                            </a:solidFill>
                            <a:latin typeface="Cambria Math" panose="02040503050406030204" pitchFamily="18" charset="0"/>
                            <a:ea typeface="宋体" panose="02010600030101010101" pitchFamily="2" charset="-122"/>
                          </a:rPr>
                          <m:t>𝑚</m:t>
                        </m:r>
                      </m:sub>
                    </m:sSub>
                    <m:r>
                      <a:rPr lang="en-US" altLang="zh-CN" i="1" dirty="0" smtClean="0">
                        <a:solidFill>
                          <a:sysClr val="windowText" lastClr="000000"/>
                        </a:solidFill>
                        <a:latin typeface="Cambria Math" panose="02040503050406030204" pitchFamily="18" charset="0"/>
                        <a:ea typeface="宋体" panose="02010600030101010101" pitchFamily="2" charset="-122"/>
                      </a:rPr>
                      <m:t>(</m:t>
                    </m:r>
                    <m:r>
                      <a:rPr lang="en-US" altLang="zh-CN" b="0" i="1" dirty="0" smtClean="0">
                        <a:solidFill>
                          <a:sysClr val="windowText" lastClr="000000"/>
                        </a:solidFill>
                        <a:latin typeface="Cambria Math" panose="02040503050406030204" pitchFamily="18" charset="0"/>
                        <a:ea typeface="宋体" panose="02010600030101010101" pitchFamily="2" charset="-122"/>
                      </a:rPr>
                      <m:t>𝑡</m:t>
                    </m:r>
                    <m:r>
                      <a:rPr lang="en-US" altLang="zh-CN" i="1" dirty="0" smtClean="0">
                        <a:solidFill>
                          <a:sysClr val="windowText" lastClr="000000"/>
                        </a:solidFill>
                        <a:latin typeface="Cambria Math" panose="02040503050406030204" pitchFamily="18" charset="0"/>
                        <a:ea typeface="宋体" panose="02010600030101010101" pitchFamily="2" charset="-122"/>
                      </a:rPr>
                      <m:t>)</m:t>
                    </m:r>
                  </m:oMath>
                </a14:m>
                <a:r>
                  <a:rPr lang="en-US" altLang="zh-CN" dirty="0">
                    <a:solidFill>
                      <a:sysClr val="windowText" lastClr="000000"/>
                    </a:solidFill>
                    <a:latin typeface="宋体" panose="02010600030101010101" pitchFamily="2" charset="-122"/>
                    <a:ea typeface="宋体" panose="02010600030101010101" pitchFamily="2" charset="-122"/>
                  </a:rPr>
                  <a:t>=±1</a:t>
                </a:r>
                <a:r>
                  <a:rPr lang="zh-CN" altLang="en-US" dirty="0">
                    <a:solidFill>
                      <a:sysClr val="windowText" lastClr="000000"/>
                    </a:solidFill>
                    <a:latin typeface="宋体" panose="02010600030101010101" pitchFamily="2" charset="-122"/>
                    <a:ea typeface="宋体" panose="02010600030101010101" pitchFamily="2" charset="-122"/>
                  </a:rPr>
                  <a:t>和</a:t>
                </a:r>
                <a:r>
                  <a:rPr lang="en-US" altLang="zh-CN" dirty="0">
                    <a:solidFill>
                      <a:sysClr val="windowText" lastClr="000000"/>
                    </a:solidFill>
                    <a:latin typeface="宋体" panose="02010600030101010101" pitchFamily="2" charset="-122"/>
                    <a:ea typeface="宋体" panose="02010600030101010101" pitchFamily="2" charset="-122"/>
                  </a:rPr>
                  <a:t>sin0.2</a:t>
                </a:r>
                <a:r>
                  <a:rPr lang="el-GR" altLang="zh-CN" dirty="0">
                    <a:solidFill>
                      <a:sysClr val="windowText" lastClr="000000"/>
                    </a:solidFill>
                    <a:latin typeface="宋体" panose="02010600030101010101" pitchFamily="2" charset="-122"/>
                    <a:ea typeface="宋体" panose="02010600030101010101" pitchFamily="2" charset="-122"/>
                  </a:rPr>
                  <a:t>π</a:t>
                </a:r>
                <a:r>
                  <a:rPr lang="en-US" altLang="zh-CN" dirty="0">
                    <a:solidFill>
                      <a:sysClr val="windowText" lastClr="000000"/>
                    </a:solidFill>
                    <a:latin typeface="宋体" panose="02010600030101010101" pitchFamily="2" charset="-122"/>
                    <a:ea typeface="宋体" panose="02010600030101010101" pitchFamily="2" charset="-122"/>
                  </a:rPr>
                  <a:t>t+0.5sin</a:t>
                </a:r>
                <a:r>
                  <a:rPr lang="el-GR" altLang="zh-CN" dirty="0">
                    <a:solidFill>
                      <a:sysClr val="windowText" lastClr="000000"/>
                    </a:solidFill>
                    <a:latin typeface="宋体" panose="02010600030101010101" pitchFamily="2" charset="-122"/>
                  </a:rPr>
                  <a:t>π</a:t>
                </a:r>
                <a:r>
                  <a:rPr lang="en-US" altLang="zh-CN" dirty="0">
                    <a:solidFill>
                      <a:sysClr val="windowText" lastClr="000000"/>
                    </a:solidFill>
                    <a:latin typeface="宋体" panose="02010600030101010101" pitchFamily="2" charset="-122"/>
                    <a:ea typeface="宋体" panose="02010600030101010101" pitchFamily="2" charset="-122"/>
                  </a:rPr>
                  <a:t>t</a:t>
                </a:r>
                <a:r>
                  <a:rPr lang="zh-CN" altLang="en-US" dirty="0">
                    <a:solidFill>
                      <a:sysClr val="windowText" lastClr="000000"/>
                    </a:solidFill>
                    <a:latin typeface="宋体" panose="02010600030101010101" pitchFamily="2" charset="-122"/>
                    <a:ea typeface="宋体" panose="02010600030101010101" pitchFamily="2" charset="-122"/>
                  </a:rPr>
                  <a:t>输入信号分别作用下的输出响应特性如图</a:t>
                </a:r>
                <a:r>
                  <a:rPr lang="en-US" altLang="zh-CN" dirty="0">
                    <a:solidFill>
                      <a:sysClr val="windowText" lastClr="000000"/>
                    </a:solidFill>
                    <a:latin typeface="宋体" panose="02010600030101010101" pitchFamily="2" charset="-122"/>
                    <a:ea typeface="宋体" panose="02010600030101010101" pitchFamily="2" charset="-122"/>
                  </a:rPr>
                  <a:t>7.28</a:t>
                </a:r>
                <a:r>
                  <a:rPr lang="zh-CN" altLang="en-US" dirty="0">
                    <a:solidFill>
                      <a:sysClr val="windowText" lastClr="000000"/>
                    </a:solidFill>
                    <a:latin typeface="宋体" panose="02010600030101010101" pitchFamily="2" charset="-122"/>
                    <a:ea typeface="宋体" panose="02010600030101010101" pitchFamily="2" charset="-122"/>
                  </a:rPr>
                  <a:t>所示，自适应控制效果较好。实现了被控系统渐近一致收敛于参考模型的输出，满足系统动态性能的要求。</a:t>
                </a:r>
                <a:endParaRPr lang="en-US" altLang="zh-CN" dirty="0">
                  <a:solidFill>
                    <a:sysClr val="windowText" lastClr="000000"/>
                  </a:solidFill>
                  <a:latin typeface="宋体" panose="02010600030101010101" pitchFamily="2" charset="-122"/>
                  <a:ea typeface="宋体" panose="02010600030101010101" pitchFamily="2" charset="-122"/>
                </a:endParaRPr>
              </a:p>
            </p:txBody>
          </p:sp>
        </mc:Choice>
        <mc:Fallback xmlns="">
          <p:sp>
            <p:nvSpPr>
              <p:cNvPr id="75" name="矩形 74"/>
              <p:cNvSpPr>
                <a:spLocks noRot="1" noChangeAspect="1" noMove="1" noResize="1" noEditPoints="1" noAdjustHandles="1" noChangeArrowheads="1" noChangeShapeType="1" noTextEdit="1"/>
              </p:cNvSpPr>
              <p:nvPr/>
            </p:nvSpPr>
            <p:spPr>
              <a:xfrm>
                <a:off x="247046" y="1635646"/>
                <a:ext cx="7883863" cy="2104872"/>
              </a:xfrm>
              <a:prstGeom prst="rect">
                <a:avLst/>
              </a:prstGeom>
              <a:blipFill>
                <a:blip r:embed="rId4"/>
                <a:stretch>
                  <a:fillRect l="-696" r="-3016" b="-346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241804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pic>
        <p:nvPicPr>
          <p:cNvPr id="2" name="图片 1">
            <a:extLst>
              <a:ext uri="{FF2B5EF4-FFF2-40B4-BE49-F238E27FC236}">
                <a16:creationId xmlns:a16="http://schemas.microsoft.com/office/drawing/2014/main" id="{3BA5CDF8-D000-46F6-A4E0-D356F435E317}"/>
              </a:ext>
            </a:extLst>
          </p:cNvPr>
          <p:cNvPicPr>
            <a:picLocks noChangeAspect="1"/>
          </p:cNvPicPr>
          <p:nvPr/>
        </p:nvPicPr>
        <p:blipFill>
          <a:blip r:embed="rId4"/>
          <a:stretch>
            <a:fillRect/>
          </a:stretch>
        </p:blipFill>
        <p:spPr>
          <a:xfrm>
            <a:off x="2177262" y="506604"/>
            <a:ext cx="4817930" cy="4441409"/>
          </a:xfrm>
          <a:prstGeom prst="rect">
            <a:avLst/>
          </a:prstGeom>
        </p:spPr>
      </p:pic>
    </p:spTree>
    <p:extLst>
      <p:ext uri="{BB962C8B-B14F-4D97-AF65-F5344CB8AC3E}">
        <p14:creationId xmlns:p14="http://schemas.microsoft.com/office/powerpoint/2010/main" val="1421412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pic>
        <p:nvPicPr>
          <p:cNvPr id="2" name="图片 1">
            <a:extLst>
              <a:ext uri="{FF2B5EF4-FFF2-40B4-BE49-F238E27FC236}">
                <a16:creationId xmlns:a16="http://schemas.microsoft.com/office/drawing/2014/main" id="{43463528-6BE7-4D5D-8669-462C6B54616F}"/>
              </a:ext>
            </a:extLst>
          </p:cNvPr>
          <p:cNvPicPr>
            <a:picLocks noChangeAspect="1"/>
          </p:cNvPicPr>
          <p:nvPr/>
        </p:nvPicPr>
        <p:blipFill>
          <a:blip r:embed="rId4"/>
          <a:stretch>
            <a:fillRect/>
          </a:stretch>
        </p:blipFill>
        <p:spPr>
          <a:xfrm>
            <a:off x="298340" y="826837"/>
            <a:ext cx="4215574" cy="3473105"/>
          </a:xfrm>
          <a:prstGeom prst="rect">
            <a:avLst/>
          </a:prstGeom>
        </p:spPr>
      </p:pic>
      <p:pic>
        <p:nvPicPr>
          <p:cNvPr id="3" name="图片 2">
            <a:extLst>
              <a:ext uri="{FF2B5EF4-FFF2-40B4-BE49-F238E27FC236}">
                <a16:creationId xmlns:a16="http://schemas.microsoft.com/office/drawing/2014/main" id="{469DE1C2-7ADB-435A-8A28-49CC6D47A4C2}"/>
              </a:ext>
            </a:extLst>
          </p:cNvPr>
          <p:cNvPicPr>
            <a:picLocks noChangeAspect="1"/>
          </p:cNvPicPr>
          <p:nvPr/>
        </p:nvPicPr>
        <p:blipFill>
          <a:blip r:embed="rId5"/>
          <a:stretch>
            <a:fillRect/>
          </a:stretch>
        </p:blipFill>
        <p:spPr>
          <a:xfrm>
            <a:off x="4662634" y="917280"/>
            <a:ext cx="3888154" cy="3480896"/>
          </a:xfrm>
          <a:prstGeom prst="rect">
            <a:avLst/>
          </a:prstGeom>
        </p:spPr>
      </p:pic>
    </p:spTree>
    <p:extLst>
      <p:ext uri="{BB962C8B-B14F-4D97-AF65-F5344CB8AC3E}">
        <p14:creationId xmlns:p14="http://schemas.microsoft.com/office/powerpoint/2010/main" val="32336203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40" y="1907847"/>
            <a:ext cx="1717384"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dirty="0"/>
          </a:p>
        </p:txBody>
      </p:sp>
      <p:sp>
        <p:nvSpPr>
          <p:cNvPr id="3" name="文本框 2"/>
          <p:cNvSpPr txBox="1"/>
          <p:nvPr/>
        </p:nvSpPr>
        <p:spPr>
          <a:xfrm>
            <a:off x="605137" y="2236389"/>
            <a:ext cx="723596" cy="530917"/>
          </a:xfrm>
          <a:prstGeom prst="rect">
            <a:avLst/>
          </a:prstGeom>
          <a:noFill/>
        </p:spPr>
        <p:txBody>
          <a:bodyPr wrap="square" lIns="68580" tIns="34291" rIns="68580" bIns="34291" rtlCol="0">
            <a:spAutoFit/>
          </a:bodyPr>
          <a:lstStyle/>
          <a:p>
            <a:r>
              <a:rPr lang="en-US" altLang="zh-CN" sz="3000" b="1" dirty="0">
                <a:solidFill>
                  <a:schemeClr val="bg1"/>
                </a:solidFill>
                <a:latin typeface="微软雅黑" panose="020B0503020204020204" pitchFamily="34" charset="-122"/>
                <a:ea typeface="微软雅黑" panose="020B0503020204020204" pitchFamily="34" charset="-122"/>
              </a:rPr>
              <a:t>7.4</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783801" y="1907847"/>
            <a:ext cx="305972"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zh-CN" altLang="en-US" dirty="0"/>
          </a:p>
        </p:txBody>
      </p:sp>
      <p:sp>
        <p:nvSpPr>
          <p:cNvPr id="13" name="文本框 12"/>
          <p:cNvSpPr txBox="1"/>
          <p:nvPr/>
        </p:nvSpPr>
        <p:spPr>
          <a:xfrm>
            <a:off x="2411762" y="2082503"/>
            <a:ext cx="5781070" cy="684805"/>
          </a:xfrm>
          <a:prstGeom prst="rect">
            <a:avLst/>
          </a:prstGeom>
          <a:noFill/>
        </p:spPr>
        <p:txBody>
          <a:bodyPr wrap="none" lIns="68580" tIns="34291" rIns="68580" bIns="34291" rtlCol="0">
            <a:spAutoFit/>
          </a:bodyPr>
          <a:lstStyle/>
          <a:p>
            <a:r>
              <a:rPr lang="zh-CN" altLang="en-US" sz="4000" dirty="0">
                <a:solidFill>
                  <a:srgbClr val="112F70"/>
                </a:solidFill>
                <a:latin typeface="微软雅黑" pitchFamily="34" charset="-122"/>
                <a:ea typeface="微软雅黑" pitchFamily="34" charset="-122"/>
              </a:rPr>
              <a:t>最小方差自适应控制系统</a:t>
            </a:r>
            <a:endParaRPr lang="zh-CN" altLang="en-US" sz="4000" b="1" dirty="0">
              <a:solidFill>
                <a:srgbClr val="112F7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82296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400" fill="hold"/>
                                        <p:tgtEl>
                                          <p:spTgt spid="11"/>
                                        </p:tgtEl>
                                        <p:attrNameLst>
                                          <p:attrName>ppt_x</p:attrName>
                                        </p:attrNameLst>
                                      </p:cBhvr>
                                      <p:tavLst>
                                        <p:tav tm="0">
                                          <p:val>
                                            <p:strVal val="#ppt_x"/>
                                          </p:val>
                                        </p:tav>
                                        <p:tav tm="100000">
                                          <p:val>
                                            <p:strVal val="#ppt_x"/>
                                          </p:val>
                                        </p:tav>
                                      </p:tavLst>
                                    </p:anim>
                                    <p:anim calcmode="lin" valueType="num">
                                      <p:cBhvr additive="base">
                                        <p:cTn id="11" dur="4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最小方差自适应控制系统</a:t>
            </a:r>
            <a:endParaRPr lang="zh-CN" altLang="en-US" b="1" dirty="0">
              <a:solidFill>
                <a:srgbClr val="112F70"/>
              </a:solidFill>
              <a:latin typeface="微软雅黑" panose="020B0503020204020204" pitchFamily="34" charset="-122"/>
              <a:ea typeface="微软雅黑" panose="020B0503020204020204" pitchFamily="34" charset="-122"/>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75" name="矩形 74"/>
          <p:cNvSpPr/>
          <p:nvPr/>
        </p:nvSpPr>
        <p:spPr>
          <a:xfrm>
            <a:off x="282982" y="752583"/>
            <a:ext cx="7883863" cy="1689373"/>
          </a:xfrm>
          <a:prstGeom prst="rect">
            <a:avLst/>
          </a:prstGeom>
          <a:noFill/>
        </p:spPr>
        <p:txBody>
          <a:bodyPr wrap="square">
            <a:spAutoFit/>
          </a:bodyPr>
          <a:lstStyle/>
          <a:p>
            <a:pPr indent="468000">
              <a:lnSpc>
                <a:spcPct val="150000"/>
              </a:lnSpc>
            </a:pPr>
            <a:r>
              <a:rPr lang="en-US" altLang="zh-CN" b="1" dirty="0">
                <a:solidFill>
                  <a:sysClr val="windowText" lastClr="000000"/>
                </a:solidFill>
                <a:latin typeface="宋体" panose="02010600030101010101" pitchFamily="2" charset="-122"/>
                <a:ea typeface="宋体" panose="02010600030101010101" pitchFamily="2" charset="-122"/>
              </a:rPr>
              <a:t>7.4.1</a:t>
            </a:r>
            <a:r>
              <a:rPr lang="zh-CN" altLang="en-US" b="1" dirty="0">
                <a:solidFill>
                  <a:sysClr val="windowText" lastClr="000000"/>
                </a:solidFill>
                <a:latin typeface="宋体" panose="02010600030101010101" pitchFamily="2" charset="-122"/>
                <a:ea typeface="宋体" panose="02010600030101010101" pitchFamily="2" charset="-122"/>
              </a:rPr>
              <a:t>最小方差控制</a:t>
            </a:r>
            <a:endParaRPr lang="en-US" altLang="zh-CN" b="1"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设被控系统可用下述数学模型表示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a:t>
            </a:r>
            <a:r>
              <a:rPr lang="en-US" altLang="zh-CN" dirty="0">
                <a:solidFill>
                  <a:sysClr val="windowText" lastClr="000000"/>
                </a:solidFill>
                <a:latin typeface="宋体" panose="02010600030101010101" pitchFamily="2" charset="-122"/>
                <a:ea typeface="宋体" panose="02010600030101010101" pitchFamily="2" charset="-122"/>
                <a:cs typeface="Arial" pitchFamily="34" charset="0"/>
              </a:rPr>
              <a:t>7.121</a:t>
            </a: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a:t>
            </a: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式中：</a:t>
            </a:r>
          </a:p>
        </p:txBody>
      </p:sp>
      <p:sp>
        <p:nvSpPr>
          <p:cNvPr id="9" name="矩形 8">
            <a:extLst>
              <a:ext uri="{FF2B5EF4-FFF2-40B4-BE49-F238E27FC236}">
                <a16:creationId xmlns:a16="http://schemas.microsoft.com/office/drawing/2014/main" id="{491B1815-11D4-4A11-A7CE-341A48CA61D1}"/>
              </a:ext>
            </a:extLst>
          </p:cNvPr>
          <p:cNvSpPr/>
          <p:nvPr/>
        </p:nvSpPr>
        <p:spPr>
          <a:xfrm>
            <a:off x="247046" y="3072306"/>
            <a:ext cx="8036262" cy="858377"/>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根据 </a:t>
            </a:r>
            <a:r>
              <a:rPr lang="en-US" altLang="zh-CN" dirty="0">
                <a:solidFill>
                  <a:sysClr val="windowText" lastClr="000000"/>
                </a:solidFill>
                <a:latin typeface="宋体" panose="02010600030101010101" pitchFamily="2" charset="-122"/>
                <a:ea typeface="宋体" panose="02010600030101010101" pitchFamily="2" charset="-122"/>
              </a:rPr>
              <a:t>Diophantine</a:t>
            </a:r>
            <a:r>
              <a:rPr lang="zh-CN" altLang="en-US" dirty="0">
                <a:solidFill>
                  <a:sysClr val="windowText" lastClr="000000"/>
                </a:solidFill>
                <a:latin typeface="宋体" panose="02010600030101010101" pitchFamily="2" charset="-122"/>
                <a:ea typeface="宋体" panose="02010600030101010101" pitchFamily="2" charset="-122"/>
              </a:rPr>
              <a:t>方程式可得系统的非最小实现为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7.122</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p:txBody>
      </p:sp>
      <p:sp>
        <p:nvSpPr>
          <p:cNvPr id="10" name="矩形 9">
            <a:extLst>
              <a:ext uri="{FF2B5EF4-FFF2-40B4-BE49-F238E27FC236}">
                <a16:creationId xmlns:a16="http://schemas.microsoft.com/office/drawing/2014/main" id="{0EF2FFF3-422E-4C5C-877B-7D6B8E42A039}"/>
              </a:ext>
            </a:extLst>
          </p:cNvPr>
          <p:cNvSpPr/>
          <p:nvPr/>
        </p:nvSpPr>
        <p:spPr>
          <a:xfrm>
            <a:off x="247046" y="4285123"/>
            <a:ext cx="8036262" cy="858377"/>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式中，</a:t>
            </a:r>
            <a:r>
              <a:rPr lang="en-US" altLang="zh-CN" dirty="0">
                <a:solidFill>
                  <a:sysClr val="windowText" lastClr="000000"/>
                </a:solidFill>
                <a:latin typeface="宋体" panose="02010600030101010101" pitchFamily="2" charset="-122"/>
                <a:ea typeface="宋体" panose="02010600030101010101" pitchFamily="2" charset="-122"/>
              </a:rPr>
              <a:t>Q(q)</a:t>
            </a: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D(q)</a:t>
            </a: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R(q)</a:t>
            </a: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H(q)</a:t>
            </a:r>
            <a:r>
              <a:rPr lang="zh-CN" altLang="en-US" dirty="0">
                <a:solidFill>
                  <a:sysClr val="windowText" lastClr="000000"/>
                </a:solidFill>
                <a:latin typeface="宋体" panose="02010600030101010101" pitchFamily="2" charset="-122"/>
                <a:ea typeface="宋体" panose="02010600030101010101" pitchFamily="2" charset="-122"/>
              </a:rPr>
              <a:t>分别为</a:t>
            </a:r>
            <a:r>
              <a:rPr lang="en-US" altLang="zh-CN" dirty="0">
                <a:solidFill>
                  <a:sysClr val="windowText" lastClr="000000"/>
                </a:solidFill>
                <a:latin typeface="宋体" panose="02010600030101010101" pitchFamily="2" charset="-122"/>
                <a:ea typeface="宋体" panose="02010600030101010101" pitchFamily="2" charset="-122"/>
              </a:rPr>
              <a:t>n-1</a:t>
            </a:r>
            <a:r>
              <a:rPr lang="zh-CN" altLang="en-US" dirty="0">
                <a:solidFill>
                  <a:sysClr val="windowText" lastClr="000000"/>
                </a:solidFill>
                <a:latin typeface="宋体" panose="02010600030101010101" pitchFamily="2" charset="-122"/>
                <a:ea typeface="宋体" panose="02010600030101010101" pitchFamily="2" charset="-122"/>
              </a:rPr>
              <a:t>阶，</a:t>
            </a:r>
            <a:r>
              <a:rPr lang="en-US" altLang="zh-CN" dirty="0">
                <a:solidFill>
                  <a:sysClr val="windowText" lastClr="000000"/>
                </a:solidFill>
                <a:latin typeface="宋体" panose="02010600030101010101" pitchFamily="2" charset="-122"/>
                <a:ea typeface="宋体" panose="02010600030101010101" pitchFamily="2" charset="-122"/>
              </a:rPr>
              <a:t>d(d=n-m)</a:t>
            </a:r>
            <a:r>
              <a:rPr lang="zh-CN" altLang="en-US" dirty="0">
                <a:solidFill>
                  <a:sysClr val="windowText" lastClr="000000"/>
                </a:solidFill>
                <a:latin typeface="宋体" panose="02010600030101010101" pitchFamily="2" charset="-122"/>
                <a:ea typeface="宋体" panose="02010600030101010101" pitchFamily="2" charset="-122"/>
              </a:rPr>
              <a:t>阶，</a:t>
            </a:r>
            <a:r>
              <a:rPr lang="en-US" altLang="zh-CN" dirty="0">
                <a:solidFill>
                  <a:sysClr val="windowText" lastClr="000000"/>
                </a:solidFill>
                <a:latin typeface="宋体" panose="02010600030101010101" pitchFamily="2" charset="-122"/>
                <a:ea typeface="宋体" panose="02010600030101010101" pitchFamily="2" charset="-122"/>
              </a:rPr>
              <a:t>n-2</a:t>
            </a:r>
            <a:r>
              <a:rPr lang="zh-CN" altLang="en-US" dirty="0">
                <a:solidFill>
                  <a:sysClr val="windowText" lastClr="000000"/>
                </a:solidFill>
                <a:latin typeface="宋体" panose="02010600030101010101" pitchFamily="2" charset="-122"/>
                <a:ea typeface="宋体" panose="02010600030101010101" pitchFamily="2" charset="-122"/>
              </a:rPr>
              <a:t>阶，</a:t>
            </a:r>
            <a:r>
              <a:rPr lang="en-US" altLang="zh-CN" dirty="0">
                <a:solidFill>
                  <a:sysClr val="windowText" lastClr="000000"/>
                </a:solidFill>
                <a:latin typeface="宋体" panose="02010600030101010101" pitchFamily="2" charset="-122"/>
                <a:ea typeface="宋体" panose="02010600030101010101" pitchFamily="2" charset="-122"/>
              </a:rPr>
              <a:t>n1</a:t>
            </a:r>
            <a:r>
              <a:rPr lang="zh-CN" altLang="en-US" dirty="0">
                <a:solidFill>
                  <a:sysClr val="windowText" lastClr="000000"/>
                </a:solidFill>
                <a:latin typeface="宋体" panose="02010600030101010101" pitchFamily="2" charset="-122"/>
                <a:ea typeface="宋体" panose="02010600030101010101" pitchFamily="2" charset="-122"/>
              </a:rPr>
              <a:t>阶稳定多项式。</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aphicFrame>
        <p:nvGraphicFramePr>
          <p:cNvPr id="2" name="对象 1">
            <a:extLst>
              <a:ext uri="{FF2B5EF4-FFF2-40B4-BE49-F238E27FC236}">
                <a16:creationId xmlns:a16="http://schemas.microsoft.com/office/drawing/2014/main" id="{00477D93-9EF7-4444-8A13-E4AB19AE6F0C}"/>
              </a:ext>
            </a:extLst>
          </p:cNvPr>
          <p:cNvGraphicFramePr>
            <a:graphicFrameLocks noChangeAspect="1"/>
          </p:cNvGraphicFramePr>
          <p:nvPr>
            <p:extLst>
              <p:ext uri="{D42A27DB-BD31-4B8C-83A1-F6EECF244321}">
                <p14:modId xmlns:p14="http://schemas.microsoft.com/office/powerpoint/2010/main" val="2331956413"/>
              </p:ext>
            </p:extLst>
          </p:nvPr>
        </p:nvGraphicFramePr>
        <p:xfrm>
          <a:off x="3635896" y="1597269"/>
          <a:ext cx="1669914" cy="610161"/>
        </p:xfrm>
        <a:graphic>
          <a:graphicData uri="http://schemas.openxmlformats.org/presentationml/2006/ole">
            <mc:AlternateContent xmlns:mc="http://schemas.openxmlformats.org/markup-compatibility/2006">
              <mc:Choice xmlns:v="urn:schemas-microsoft-com:vml" Requires="v">
                <p:oleObj spid="_x0000_s100384" name="Equation" r:id="rId5" imgW="1320480" imgH="482400" progId="Equation.DSMT4">
                  <p:embed/>
                </p:oleObj>
              </mc:Choice>
              <mc:Fallback>
                <p:oleObj name="Equation" r:id="rId5" imgW="1320480" imgH="482400" progId="Equation.DSMT4">
                  <p:embed/>
                  <p:pic>
                    <p:nvPicPr>
                      <p:cNvPr id="0" name=""/>
                      <p:cNvPicPr/>
                      <p:nvPr/>
                    </p:nvPicPr>
                    <p:blipFill>
                      <a:blip r:embed="rId6"/>
                      <a:stretch>
                        <a:fillRect/>
                      </a:stretch>
                    </p:blipFill>
                    <p:spPr>
                      <a:xfrm>
                        <a:off x="3635896" y="1597269"/>
                        <a:ext cx="1669914" cy="610161"/>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51F9CC09-6D69-4B4C-B4B3-2D288EB8B010}"/>
              </a:ext>
            </a:extLst>
          </p:cNvPr>
          <p:cNvGraphicFramePr>
            <a:graphicFrameLocks noChangeAspect="1"/>
          </p:cNvGraphicFramePr>
          <p:nvPr>
            <p:extLst>
              <p:ext uri="{D42A27DB-BD31-4B8C-83A1-F6EECF244321}">
                <p14:modId xmlns:p14="http://schemas.microsoft.com/office/powerpoint/2010/main" val="1666739194"/>
              </p:ext>
            </p:extLst>
          </p:nvPr>
        </p:nvGraphicFramePr>
        <p:xfrm>
          <a:off x="2771800" y="2348527"/>
          <a:ext cx="3601840" cy="794524"/>
        </p:xfrm>
        <a:graphic>
          <a:graphicData uri="http://schemas.openxmlformats.org/presentationml/2006/ole">
            <mc:AlternateContent xmlns:mc="http://schemas.openxmlformats.org/markup-compatibility/2006">
              <mc:Choice xmlns:v="urn:schemas-microsoft-com:vml" Requires="v">
                <p:oleObj spid="_x0000_s100385" name="Equation" r:id="rId7" imgW="2590560" imgH="571320" progId="Equation.DSMT4">
                  <p:embed/>
                </p:oleObj>
              </mc:Choice>
              <mc:Fallback>
                <p:oleObj name="Equation" r:id="rId7" imgW="2590560" imgH="571320" progId="Equation.DSMT4">
                  <p:embed/>
                  <p:pic>
                    <p:nvPicPr>
                      <p:cNvPr id="0" name=""/>
                      <p:cNvPicPr/>
                      <p:nvPr/>
                    </p:nvPicPr>
                    <p:blipFill>
                      <a:blip r:embed="rId8"/>
                      <a:stretch>
                        <a:fillRect/>
                      </a:stretch>
                    </p:blipFill>
                    <p:spPr>
                      <a:xfrm>
                        <a:off x="2771800" y="2348527"/>
                        <a:ext cx="3601840" cy="794524"/>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D32F295A-DF0C-4E82-8D40-D0A169FA3550}"/>
              </a:ext>
            </a:extLst>
          </p:cNvPr>
          <p:cNvGraphicFramePr>
            <a:graphicFrameLocks noChangeAspect="1"/>
          </p:cNvGraphicFramePr>
          <p:nvPr>
            <p:extLst>
              <p:ext uri="{D42A27DB-BD31-4B8C-83A1-F6EECF244321}">
                <p14:modId xmlns:p14="http://schemas.microsoft.com/office/powerpoint/2010/main" val="2406708878"/>
              </p:ext>
            </p:extLst>
          </p:nvPr>
        </p:nvGraphicFramePr>
        <p:xfrm>
          <a:off x="1547664" y="3605700"/>
          <a:ext cx="5490504" cy="649966"/>
        </p:xfrm>
        <a:graphic>
          <a:graphicData uri="http://schemas.openxmlformats.org/presentationml/2006/ole">
            <mc:AlternateContent xmlns:mc="http://schemas.openxmlformats.org/markup-compatibility/2006">
              <mc:Choice xmlns:v="urn:schemas-microsoft-com:vml" Requires="v">
                <p:oleObj spid="_x0000_s100386" name="Equation" r:id="rId9" imgW="4076640" imgH="482400" progId="Equation.DSMT4">
                  <p:embed/>
                </p:oleObj>
              </mc:Choice>
              <mc:Fallback>
                <p:oleObj name="Equation" r:id="rId9" imgW="4076640" imgH="482400" progId="Equation.DSMT4">
                  <p:embed/>
                  <p:pic>
                    <p:nvPicPr>
                      <p:cNvPr id="0" name=""/>
                      <p:cNvPicPr/>
                      <p:nvPr/>
                    </p:nvPicPr>
                    <p:blipFill>
                      <a:blip r:embed="rId10"/>
                      <a:stretch>
                        <a:fillRect/>
                      </a:stretch>
                    </p:blipFill>
                    <p:spPr>
                      <a:xfrm>
                        <a:off x="1547664" y="3605700"/>
                        <a:ext cx="5490504" cy="649966"/>
                      </a:xfrm>
                      <a:prstGeom prst="rect">
                        <a:avLst/>
                      </a:prstGeom>
                    </p:spPr>
                  </p:pic>
                </p:oleObj>
              </mc:Fallback>
            </mc:AlternateContent>
          </a:graphicData>
        </a:graphic>
      </p:graphicFrame>
    </p:spTree>
    <p:extLst>
      <p:ext uri="{BB962C8B-B14F-4D97-AF65-F5344CB8AC3E}">
        <p14:creationId xmlns:p14="http://schemas.microsoft.com/office/powerpoint/2010/main" val="22836538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最小方差自适应控制系统</a:t>
            </a:r>
            <a:endParaRPr lang="zh-CN" altLang="en-US" b="1" dirty="0">
              <a:solidFill>
                <a:srgbClr val="112F70"/>
              </a:solidFill>
              <a:latin typeface="微软雅黑" panose="020B0503020204020204" pitchFamily="34" charset="-122"/>
              <a:ea typeface="微软雅黑" panose="020B0503020204020204" pitchFamily="34" charset="-122"/>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752583"/>
            <a:ext cx="7883863" cy="2935868"/>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取最小方差控制目标函数为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a:t>
            </a:r>
            <a:r>
              <a:rPr lang="en-US" altLang="zh-CN" dirty="0">
                <a:solidFill>
                  <a:sysClr val="windowText" lastClr="000000"/>
                </a:solidFill>
                <a:latin typeface="宋体" panose="02010600030101010101" pitchFamily="2" charset="-122"/>
                <a:ea typeface="宋体" panose="02010600030101010101" pitchFamily="2" charset="-122"/>
                <a:cs typeface="Arial" pitchFamily="34" charset="0"/>
              </a:rPr>
              <a:t>7.123</a:t>
            </a: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a:t>
            </a: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式中：</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d=n-m</a:t>
            </a:r>
          </a:p>
          <a:p>
            <a:pPr indent="468000">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设希望模型为</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indent="468000" algn="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7.124</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indent="468000" algn="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indent="468000">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式中：</a:t>
            </a: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graphicFrame>
        <p:nvGraphicFramePr>
          <p:cNvPr id="2" name="对象 1">
            <a:extLst>
              <a:ext uri="{FF2B5EF4-FFF2-40B4-BE49-F238E27FC236}">
                <a16:creationId xmlns:a16="http://schemas.microsoft.com/office/drawing/2014/main" id="{C183249A-62C2-473F-96EA-3F9E5DFF536D}"/>
              </a:ext>
            </a:extLst>
          </p:cNvPr>
          <p:cNvGraphicFramePr>
            <a:graphicFrameLocks noChangeAspect="1"/>
          </p:cNvGraphicFramePr>
          <p:nvPr>
            <p:extLst>
              <p:ext uri="{D42A27DB-BD31-4B8C-83A1-F6EECF244321}">
                <p14:modId xmlns:p14="http://schemas.microsoft.com/office/powerpoint/2010/main" val="2705706797"/>
              </p:ext>
            </p:extLst>
          </p:nvPr>
        </p:nvGraphicFramePr>
        <p:xfrm>
          <a:off x="2437346" y="1125758"/>
          <a:ext cx="4269308" cy="558601"/>
        </p:xfrm>
        <a:graphic>
          <a:graphicData uri="http://schemas.openxmlformats.org/presentationml/2006/ole">
            <mc:AlternateContent xmlns:mc="http://schemas.openxmlformats.org/markup-compatibility/2006">
              <mc:Choice xmlns:v="urn:schemas-microsoft-com:vml" Requires="v">
                <p:oleObj spid="_x0000_s101408" name="Equation" r:id="rId5" imgW="2717640" imgH="355320" progId="Equation.DSMT4">
                  <p:embed/>
                </p:oleObj>
              </mc:Choice>
              <mc:Fallback>
                <p:oleObj name="Equation" r:id="rId5" imgW="2717640" imgH="355320" progId="Equation.DSMT4">
                  <p:embed/>
                  <p:pic>
                    <p:nvPicPr>
                      <p:cNvPr id="0" name=""/>
                      <p:cNvPicPr/>
                      <p:nvPr/>
                    </p:nvPicPr>
                    <p:blipFill>
                      <a:blip r:embed="rId6"/>
                      <a:stretch>
                        <a:fillRect/>
                      </a:stretch>
                    </p:blipFill>
                    <p:spPr>
                      <a:xfrm>
                        <a:off x="2437346" y="1125758"/>
                        <a:ext cx="4269308" cy="558601"/>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20CEC73F-9CE7-4EBA-9F9F-D1E01F46D5C8}"/>
              </a:ext>
            </a:extLst>
          </p:cNvPr>
          <p:cNvGraphicFramePr>
            <a:graphicFrameLocks noChangeAspect="1"/>
          </p:cNvGraphicFramePr>
          <p:nvPr>
            <p:extLst>
              <p:ext uri="{D42A27DB-BD31-4B8C-83A1-F6EECF244321}">
                <p14:modId xmlns:p14="http://schemas.microsoft.com/office/powerpoint/2010/main" val="1034332914"/>
              </p:ext>
            </p:extLst>
          </p:nvPr>
        </p:nvGraphicFramePr>
        <p:xfrm>
          <a:off x="3491880" y="2327486"/>
          <a:ext cx="2162667" cy="714780"/>
        </p:xfrm>
        <a:graphic>
          <a:graphicData uri="http://schemas.openxmlformats.org/presentationml/2006/ole">
            <mc:AlternateContent xmlns:mc="http://schemas.openxmlformats.org/markup-compatibility/2006">
              <mc:Choice xmlns:v="urn:schemas-microsoft-com:vml" Requires="v">
                <p:oleObj spid="_x0000_s101409" name="Equation" r:id="rId7" imgW="1498320" imgH="495000" progId="Equation.DSMT4">
                  <p:embed/>
                </p:oleObj>
              </mc:Choice>
              <mc:Fallback>
                <p:oleObj name="Equation" r:id="rId7" imgW="1498320" imgH="495000" progId="Equation.DSMT4">
                  <p:embed/>
                  <p:pic>
                    <p:nvPicPr>
                      <p:cNvPr id="0" name=""/>
                      <p:cNvPicPr/>
                      <p:nvPr/>
                    </p:nvPicPr>
                    <p:blipFill>
                      <a:blip r:embed="rId8"/>
                      <a:stretch>
                        <a:fillRect/>
                      </a:stretch>
                    </p:blipFill>
                    <p:spPr>
                      <a:xfrm>
                        <a:off x="3491880" y="2327486"/>
                        <a:ext cx="2162667" cy="714780"/>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0D71EAB6-8940-4782-B669-AD415791732C}"/>
              </a:ext>
            </a:extLst>
          </p:cNvPr>
          <p:cNvGraphicFramePr>
            <a:graphicFrameLocks noChangeAspect="1"/>
          </p:cNvGraphicFramePr>
          <p:nvPr>
            <p:extLst>
              <p:ext uri="{D42A27DB-BD31-4B8C-83A1-F6EECF244321}">
                <p14:modId xmlns:p14="http://schemas.microsoft.com/office/powerpoint/2010/main" val="831279489"/>
              </p:ext>
            </p:extLst>
          </p:nvPr>
        </p:nvGraphicFramePr>
        <p:xfrm>
          <a:off x="2480846" y="3447026"/>
          <a:ext cx="4182305" cy="858377"/>
        </p:xfrm>
        <a:graphic>
          <a:graphicData uri="http://schemas.openxmlformats.org/presentationml/2006/ole">
            <mc:AlternateContent xmlns:mc="http://schemas.openxmlformats.org/markup-compatibility/2006">
              <mc:Choice xmlns:v="urn:schemas-microsoft-com:vml" Requires="v">
                <p:oleObj spid="_x0000_s101410" name="Equation" r:id="rId9" imgW="2908080" imgH="596880" progId="Equation.DSMT4">
                  <p:embed/>
                </p:oleObj>
              </mc:Choice>
              <mc:Fallback>
                <p:oleObj name="Equation" r:id="rId9" imgW="2908080" imgH="596880" progId="Equation.DSMT4">
                  <p:embed/>
                  <p:pic>
                    <p:nvPicPr>
                      <p:cNvPr id="0" name=""/>
                      <p:cNvPicPr/>
                      <p:nvPr/>
                    </p:nvPicPr>
                    <p:blipFill>
                      <a:blip r:embed="rId10"/>
                      <a:stretch>
                        <a:fillRect/>
                      </a:stretch>
                    </p:blipFill>
                    <p:spPr>
                      <a:xfrm>
                        <a:off x="2480846" y="3447026"/>
                        <a:ext cx="4182305" cy="858377"/>
                      </a:xfrm>
                      <a:prstGeom prst="rect">
                        <a:avLst/>
                      </a:prstGeom>
                    </p:spPr>
                  </p:pic>
                </p:oleObj>
              </mc:Fallback>
            </mc:AlternateContent>
          </a:graphicData>
        </a:graphic>
      </p:graphicFrame>
    </p:spTree>
    <p:extLst>
      <p:ext uri="{BB962C8B-B14F-4D97-AF65-F5344CB8AC3E}">
        <p14:creationId xmlns:p14="http://schemas.microsoft.com/office/powerpoint/2010/main" val="22334982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最小方差自适应控制系统</a:t>
            </a:r>
            <a:endParaRPr lang="zh-CN" altLang="en-US" b="1" dirty="0">
              <a:solidFill>
                <a:srgbClr val="112F70"/>
              </a:solidFill>
              <a:latin typeface="微软雅黑" panose="020B0503020204020204" pitchFamily="34" charset="-122"/>
              <a:ea typeface="微软雅黑" panose="020B0503020204020204" pitchFamily="34" charset="-122"/>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752583"/>
            <a:ext cx="7883863" cy="2520370"/>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该希望模型应满足</a:t>
            </a:r>
            <a:r>
              <a:rPr lang="en-US" altLang="zh-CN" dirty="0" err="1">
                <a:solidFill>
                  <a:sysClr val="windowText" lastClr="000000"/>
                </a:solidFill>
                <a:latin typeface="宋体" panose="02010600030101010101" pitchFamily="2" charset="-122"/>
                <a:ea typeface="宋体" panose="02010600030101010101" pitchFamily="2" charset="-122"/>
              </a:rPr>
              <a:t>p-g≥n-m</a:t>
            </a:r>
            <a:r>
              <a:rPr lang="en-US" altLang="zh-CN" dirty="0">
                <a:solidFill>
                  <a:sysClr val="windowText" lastClr="000000"/>
                </a:solidFill>
                <a:latin typeface="宋体" panose="02010600030101010101" pitchFamily="2" charset="-122"/>
                <a:ea typeface="宋体" panose="02010600030101010101" pitchFamily="2" charset="-122"/>
              </a:rPr>
              <a:t>=d,</a:t>
            </a:r>
            <a:r>
              <a:rPr lang="zh-CN" altLang="en-US" dirty="0">
                <a:solidFill>
                  <a:sysClr val="windowText" lastClr="000000"/>
                </a:solidFill>
                <a:latin typeface="宋体" panose="02010600030101010101" pitchFamily="2" charset="-122"/>
                <a:ea typeface="宋体" panose="02010600030101010101" pitchFamily="2" charset="-122"/>
              </a:rPr>
              <a:t>即希望模型的相对阶数应大于等于被控系</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统的相对阶数的条件。注意到     </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，由   </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可得</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a:t>
            </a:r>
            <a:r>
              <a:rPr lang="en-US" altLang="zh-CN" dirty="0">
                <a:solidFill>
                  <a:sysClr val="windowText" lastClr="000000"/>
                </a:solidFill>
                <a:latin typeface="宋体" panose="02010600030101010101" pitchFamily="2" charset="-122"/>
                <a:ea typeface="宋体" panose="02010600030101010101" pitchFamily="2" charset="-122"/>
                <a:cs typeface="Arial" pitchFamily="34" charset="0"/>
              </a:rPr>
              <a:t>7.125</a:t>
            </a: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a:t>
            </a: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若取</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D(q)=    ,</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则式</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(7.122)</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可以写成</a:t>
            </a: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graphicFrame>
        <p:nvGraphicFramePr>
          <p:cNvPr id="2" name="对象 1">
            <a:extLst>
              <a:ext uri="{FF2B5EF4-FFF2-40B4-BE49-F238E27FC236}">
                <a16:creationId xmlns:a16="http://schemas.microsoft.com/office/drawing/2014/main" id="{32628A94-63F8-4250-B50B-EBD2F0EBD9E6}"/>
              </a:ext>
            </a:extLst>
          </p:cNvPr>
          <p:cNvGraphicFramePr>
            <a:graphicFrameLocks noChangeAspect="1"/>
          </p:cNvGraphicFramePr>
          <p:nvPr>
            <p:extLst>
              <p:ext uri="{D42A27DB-BD31-4B8C-83A1-F6EECF244321}">
                <p14:modId xmlns:p14="http://schemas.microsoft.com/office/powerpoint/2010/main" val="3300627546"/>
              </p:ext>
            </p:extLst>
          </p:nvPr>
        </p:nvGraphicFramePr>
        <p:xfrm>
          <a:off x="3357217" y="1480626"/>
          <a:ext cx="1565469" cy="695764"/>
        </p:xfrm>
        <a:graphic>
          <a:graphicData uri="http://schemas.openxmlformats.org/presentationml/2006/ole">
            <mc:AlternateContent xmlns:mc="http://schemas.openxmlformats.org/markup-compatibility/2006">
              <mc:Choice xmlns:v="urn:schemas-microsoft-com:vml" Requires="v">
                <p:oleObj spid="_x0000_s102452" name="Equation" r:id="rId5" imgW="1143000" imgH="507960" progId="Equation.DSMT4">
                  <p:embed/>
                </p:oleObj>
              </mc:Choice>
              <mc:Fallback>
                <p:oleObj name="Equation" r:id="rId5" imgW="1143000" imgH="507960" progId="Equation.DSMT4">
                  <p:embed/>
                  <p:pic>
                    <p:nvPicPr>
                      <p:cNvPr id="0" name=""/>
                      <p:cNvPicPr/>
                      <p:nvPr/>
                    </p:nvPicPr>
                    <p:blipFill>
                      <a:blip r:embed="rId6"/>
                      <a:stretch>
                        <a:fillRect/>
                      </a:stretch>
                    </p:blipFill>
                    <p:spPr>
                      <a:xfrm>
                        <a:off x="3357217" y="1480626"/>
                        <a:ext cx="1565469" cy="695764"/>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57D2BAAF-2B73-4EDA-9F8B-50A8282E9098}"/>
              </a:ext>
            </a:extLst>
          </p:cNvPr>
          <p:cNvGraphicFramePr>
            <a:graphicFrameLocks noChangeAspect="1"/>
          </p:cNvGraphicFramePr>
          <p:nvPr>
            <p:extLst>
              <p:ext uri="{D42A27DB-BD31-4B8C-83A1-F6EECF244321}">
                <p14:modId xmlns:p14="http://schemas.microsoft.com/office/powerpoint/2010/main" val="2166326482"/>
              </p:ext>
            </p:extLst>
          </p:nvPr>
        </p:nvGraphicFramePr>
        <p:xfrm>
          <a:off x="5364088" y="1526030"/>
          <a:ext cx="1050398" cy="688192"/>
        </p:xfrm>
        <a:graphic>
          <a:graphicData uri="http://schemas.openxmlformats.org/presentationml/2006/ole">
            <mc:AlternateContent xmlns:mc="http://schemas.openxmlformats.org/markup-compatibility/2006">
              <mc:Choice xmlns:v="urn:schemas-microsoft-com:vml" Requires="v">
                <p:oleObj spid="_x0000_s102453" name="Equation" r:id="rId7" imgW="736560" imgH="482400" progId="Equation.DSMT4">
                  <p:embed/>
                </p:oleObj>
              </mc:Choice>
              <mc:Fallback>
                <p:oleObj name="Equation" r:id="rId7" imgW="736560" imgH="482400" progId="Equation.DSMT4">
                  <p:embed/>
                  <p:pic>
                    <p:nvPicPr>
                      <p:cNvPr id="0" name=""/>
                      <p:cNvPicPr/>
                      <p:nvPr/>
                    </p:nvPicPr>
                    <p:blipFill>
                      <a:blip r:embed="rId8"/>
                      <a:stretch>
                        <a:fillRect/>
                      </a:stretch>
                    </p:blipFill>
                    <p:spPr>
                      <a:xfrm>
                        <a:off x="5364088" y="1526030"/>
                        <a:ext cx="1050398" cy="688192"/>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F9CC6EBA-2A6E-45DF-AA4C-EB94A6F16E3C}"/>
              </a:ext>
            </a:extLst>
          </p:cNvPr>
          <p:cNvGraphicFramePr>
            <a:graphicFrameLocks noChangeAspect="1"/>
          </p:cNvGraphicFramePr>
          <p:nvPr>
            <p:extLst>
              <p:ext uri="{D42A27DB-BD31-4B8C-83A1-F6EECF244321}">
                <p14:modId xmlns:p14="http://schemas.microsoft.com/office/powerpoint/2010/main" val="23061318"/>
              </p:ext>
            </p:extLst>
          </p:nvPr>
        </p:nvGraphicFramePr>
        <p:xfrm>
          <a:off x="2113360" y="2423010"/>
          <a:ext cx="4375508" cy="508780"/>
        </p:xfrm>
        <a:graphic>
          <a:graphicData uri="http://schemas.openxmlformats.org/presentationml/2006/ole">
            <mc:AlternateContent xmlns:mc="http://schemas.openxmlformats.org/markup-compatibility/2006">
              <mc:Choice xmlns:v="urn:schemas-microsoft-com:vml" Requires="v">
                <p:oleObj spid="_x0000_s102454" name="Equation" r:id="rId9" imgW="2730240" imgH="317160" progId="Equation.DSMT4">
                  <p:embed/>
                </p:oleObj>
              </mc:Choice>
              <mc:Fallback>
                <p:oleObj name="Equation" r:id="rId9" imgW="2730240" imgH="317160" progId="Equation.DSMT4">
                  <p:embed/>
                  <p:pic>
                    <p:nvPicPr>
                      <p:cNvPr id="0" name=""/>
                      <p:cNvPicPr/>
                      <p:nvPr/>
                    </p:nvPicPr>
                    <p:blipFill>
                      <a:blip r:embed="rId10"/>
                      <a:stretch>
                        <a:fillRect/>
                      </a:stretch>
                    </p:blipFill>
                    <p:spPr>
                      <a:xfrm>
                        <a:off x="2113360" y="2423010"/>
                        <a:ext cx="4375508" cy="508780"/>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49A14E24-D3AC-4BC6-8B03-AA6226EACB1F}"/>
              </a:ext>
            </a:extLst>
          </p:cNvPr>
          <p:cNvGraphicFramePr>
            <a:graphicFrameLocks noChangeAspect="1"/>
          </p:cNvGraphicFramePr>
          <p:nvPr>
            <p:extLst>
              <p:ext uri="{D42A27DB-BD31-4B8C-83A1-F6EECF244321}">
                <p14:modId xmlns:p14="http://schemas.microsoft.com/office/powerpoint/2010/main" val="2454988540"/>
              </p:ext>
            </p:extLst>
          </p:nvPr>
        </p:nvGraphicFramePr>
        <p:xfrm>
          <a:off x="1475656" y="2931790"/>
          <a:ext cx="325533" cy="291266"/>
        </p:xfrm>
        <a:graphic>
          <a:graphicData uri="http://schemas.openxmlformats.org/presentationml/2006/ole">
            <mc:AlternateContent xmlns:mc="http://schemas.openxmlformats.org/markup-compatibility/2006">
              <mc:Choice xmlns:v="urn:schemas-microsoft-com:vml" Requires="v">
                <p:oleObj spid="_x0000_s102455" name="Equation" r:id="rId11" imgW="241200" imgH="215640" progId="Equation.DSMT4">
                  <p:embed/>
                </p:oleObj>
              </mc:Choice>
              <mc:Fallback>
                <p:oleObj name="Equation" r:id="rId11" imgW="241200" imgH="215640" progId="Equation.DSMT4">
                  <p:embed/>
                  <p:pic>
                    <p:nvPicPr>
                      <p:cNvPr id="0" name=""/>
                      <p:cNvPicPr/>
                      <p:nvPr/>
                    </p:nvPicPr>
                    <p:blipFill>
                      <a:blip r:embed="rId12"/>
                      <a:stretch>
                        <a:fillRect/>
                      </a:stretch>
                    </p:blipFill>
                    <p:spPr>
                      <a:xfrm>
                        <a:off x="1475656" y="2931790"/>
                        <a:ext cx="325533" cy="291266"/>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82C32499-69E5-4A5A-8B46-7BA6D14F288B}"/>
              </a:ext>
            </a:extLst>
          </p:cNvPr>
          <p:cNvGraphicFramePr>
            <a:graphicFrameLocks noChangeAspect="1"/>
          </p:cNvGraphicFramePr>
          <p:nvPr>
            <p:extLst>
              <p:ext uri="{D42A27DB-BD31-4B8C-83A1-F6EECF244321}">
                <p14:modId xmlns:p14="http://schemas.microsoft.com/office/powerpoint/2010/main" val="1794785211"/>
              </p:ext>
            </p:extLst>
          </p:nvPr>
        </p:nvGraphicFramePr>
        <p:xfrm>
          <a:off x="1823071" y="3519573"/>
          <a:ext cx="5078446" cy="765797"/>
        </p:xfrm>
        <a:graphic>
          <a:graphicData uri="http://schemas.openxmlformats.org/presentationml/2006/ole">
            <mc:AlternateContent xmlns:mc="http://schemas.openxmlformats.org/markup-compatibility/2006">
              <mc:Choice xmlns:v="urn:schemas-microsoft-com:vml" Requires="v">
                <p:oleObj spid="_x0000_s102456" name="Equation" r:id="rId13" imgW="3200400" imgH="482400" progId="Equation.DSMT4">
                  <p:embed/>
                </p:oleObj>
              </mc:Choice>
              <mc:Fallback>
                <p:oleObj name="Equation" r:id="rId13" imgW="3200400" imgH="482400" progId="Equation.DSMT4">
                  <p:embed/>
                  <p:pic>
                    <p:nvPicPr>
                      <p:cNvPr id="0" name=""/>
                      <p:cNvPicPr/>
                      <p:nvPr/>
                    </p:nvPicPr>
                    <p:blipFill>
                      <a:blip r:embed="rId14"/>
                      <a:stretch>
                        <a:fillRect/>
                      </a:stretch>
                    </p:blipFill>
                    <p:spPr>
                      <a:xfrm>
                        <a:off x="1823071" y="3519573"/>
                        <a:ext cx="5078446" cy="765797"/>
                      </a:xfrm>
                      <a:prstGeom prst="rect">
                        <a:avLst/>
                      </a:prstGeom>
                    </p:spPr>
                  </p:pic>
                </p:oleObj>
              </mc:Fallback>
            </mc:AlternateContent>
          </a:graphicData>
        </a:graphic>
      </p:graphicFrame>
    </p:spTree>
    <p:extLst>
      <p:ext uri="{BB962C8B-B14F-4D97-AF65-F5344CB8AC3E}">
        <p14:creationId xmlns:p14="http://schemas.microsoft.com/office/powerpoint/2010/main" val="31099179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自适应控制概念</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75" name="矩形 74"/>
          <p:cNvSpPr/>
          <p:nvPr/>
        </p:nvSpPr>
        <p:spPr>
          <a:xfrm>
            <a:off x="255944" y="771550"/>
            <a:ext cx="7627293" cy="4091388"/>
          </a:xfrm>
          <a:prstGeom prst="rect">
            <a:avLst/>
          </a:prstGeom>
          <a:noFill/>
        </p:spPr>
        <p:txBody>
          <a:bodyPr wrap="square">
            <a:spAutoFit/>
          </a:bodyPr>
          <a:lstStyle/>
          <a:p>
            <a:pPr>
              <a:lnSpc>
                <a:spcPct val="150000"/>
              </a:lnSpc>
            </a:pPr>
            <a:r>
              <a:rPr lang="zh-CN" altLang="en-US" dirty="0" smtClean="0">
                <a:solidFill>
                  <a:sysClr val="windowText" lastClr="000000"/>
                </a:solidFill>
                <a:latin typeface="宋体" panose="02010600030101010101" pitchFamily="2" charset="-122"/>
                <a:ea typeface="宋体" panose="02010600030101010101" pitchFamily="2" charset="-122"/>
              </a:rPr>
              <a:t>    为</a:t>
            </a:r>
            <a:r>
              <a:rPr lang="zh-CN" altLang="en-US" dirty="0">
                <a:solidFill>
                  <a:sysClr val="windowText" lastClr="000000"/>
                </a:solidFill>
                <a:latin typeface="宋体" panose="02010600030101010101" pitchFamily="2" charset="-122"/>
                <a:ea typeface="宋体" panose="02010600030101010101" pitchFamily="2" charset="-122"/>
              </a:rPr>
              <a:t>使被控系统满足性能指标要求，考虑二阶目标函数</a:t>
            </a:r>
            <a:endParaRPr lang="en-US" altLang="zh-CN" dirty="0">
              <a:solidFill>
                <a:sysClr val="windowText" lastClr="000000"/>
              </a:solidFill>
              <a:latin typeface="宋体" panose="02010600030101010101" pitchFamily="2" charset="-122"/>
              <a:ea typeface="宋体" panose="02010600030101010101" pitchFamily="2" charset="-122"/>
            </a:endParaRPr>
          </a:p>
          <a:p>
            <a:pPr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a:t>
            </a:r>
            <a:r>
              <a:rPr lang="en-US" altLang="zh-CN" dirty="0">
                <a:solidFill>
                  <a:sysClr val="windowText" lastClr="000000"/>
                </a:solidFill>
                <a:latin typeface="宋体" panose="02010600030101010101" pitchFamily="2" charset="-122"/>
                <a:ea typeface="宋体" panose="02010600030101010101" pitchFamily="2" charset="-122"/>
                <a:cs typeface="Arial" pitchFamily="34" charset="0"/>
              </a:rPr>
              <a:t>7.2</a:t>
            </a: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a:t>
            </a: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式中，</a:t>
            </a:r>
            <a:r>
              <a:rPr lang="en-US" altLang="zh-CN" b="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Q</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r>
              <a:rPr lang="en-US" altLang="zh-CN" b="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R</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为</a:t>
            </a:r>
            <a:r>
              <a:rPr lang="zh-CN" altLang="en-US" dirty="0">
                <a:solidFill>
                  <a:srgbClr val="0070C0"/>
                </a:solidFill>
                <a:latin typeface="宋体" panose="02010600030101010101" pitchFamily="2" charset="-122"/>
                <a:ea typeface="宋体" panose="02010600030101010101" pitchFamily="2" charset="-122"/>
                <a:cs typeface="Arial" pitchFamily="34" charset="0"/>
              </a:rPr>
              <a:t>加权矩阵</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，它可以由设计者自由选择。</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a:lnSpc>
                <a:spcPct val="150000"/>
              </a:lnSpc>
            </a:pPr>
            <a:r>
              <a:rPr lang="zh-CN" altLang="en-US" dirty="0" smtClean="0">
                <a:solidFill>
                  <a:schemeClr val="tx1">
                    <a:lumMod val="95000"/>
                    <a:lumOff val="5000"/>
                  </a:schemeClr>
                </a:solidFill>
                <a:latin typeface="宋体" panose="02010600030101010101" pitchFamily="2" charset="-122"/>
                <a:ea typeface="宋体" panose="02010600030101010101" pitchFamily="2" charset="-122"/>
                <a:cs typeface="Arial" pitchFamily="34" charset="0"/>
              </a:rPr>
              <a:t>    选择</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使该目标函数为最小的控制输入</a:t>
            </a:r>
            <a:r>
              <a:rPr lang="en-US" altLang="zh-CN" b="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u</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为</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algn="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7.3</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式中，</a:t>
            </a:r>
            <a:r>
              <a:rPr lang="en-US" altLang="zh-CN" b="1"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K</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为</a:t>
            </a:r>
            <a:r>
              <a:rPr lang="en-US" altLang="zh-CN" dirty="0" err="1">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r</a:t>
            </a:r>
            <a:r>
              <a:rPr lang="en-US" altLang="zh-CN" dirty="0" err="1">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r>
              <a:rPr lang="en-US" altLang="zh-CN" dirty="0" err="1">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n</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系数矩阵，称为</a:t>
            </a:r>
            <a:r>
              <a:rPr lang="zh-CN" altLang="en-US" dirty="0">
                <a:solidFill>
                  <a:srgbClr val="0070C0"/>
                </a:solidFill>
                <a:latin typeface="宋体" panose="02010600030101010101" pitchFamily="2" charset="-122"/>
                <a:ea typeface="宋体" panose="02010600030101010101" pitchFamily="2" charset="-122"/>
                <a:cs typeface="Arial" pitchFamily="34" charset="0"/>
              </a:rPr>
              <a:t>反馈矩阵</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。最佳反馈矩阵通常与被控对象的系数矩阵</a:t>
            </a:r>
            <a:r>
              <a:rPr lang="en-US" altLang="zh-CN" b="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r>
              <a:rPr lang="en-US" altLang="zh-CN" b="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B</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r>
              <a:rPr lang="en-US" altLang="zh-CN" b="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C</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和加权矩阵</a:t>
            </a:r>
            <a:r>
              <a:rPr lang="en-US" altLang="zh-CN" b="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Q</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r>
              <a:rPr lang="en-US" altLang="zh-CN" b="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R</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有关，写成数学表达式为</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algn="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7.4</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当被控系统为已知系统时，即矩阵</a:t>
            </a:r>
            <a:r>
              <a:rPr lang="en-US" altLang="zh-CN" b="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r>
              <a:rPr lang="en-US" altLang="zh-CN" b="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B</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r>
              <a:rPr lang="en-US" altLang="zh-CN" b="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C</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为确定的系数矩阵时，最优反馈矩阵</a:t>
            </a:r>
            <a:r>
              <a:rPr lang="en-US" altLang="zh-CN" b="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K</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可以通过</a:t>
            </a:r>
            <a:r>
              <a:rPr lang="zh-CN" altLang="en-US" dirty="0">
                <a:solidFill>
                  <a:srgbClr val="0070C0"/>
                </a:solidFill>
                <a:latin typeface="宋体" panose="02010600030101010101" pitchFamily="2" charset="-122"/>
                <a:ea typeface="宋体" panose="02010600030101010101" pitchFamily="2" charset="-122"/>
                <a:cs typeface="Arial" pitchFamily="34" charset="0"/>
              </a:rPr>
              <a:t>里卡提方程</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求出。</a:t>
            </a:r>
          </a:p>
        </p:txBody>
      </p:sp>
      <p:graphicFrame>
        <p:nvGraphicFramePr>
          <p:cNvPr id="2" name="对象 1">
            <a:extLst>
              <a:ext uri="{FF2B5EF4-FFF2-40B4-BE49-F238E27FC236}">
                <a16:creationId xmlns:a16="http://schemas.microsoft.com/office/drawing/2014/main" id="{DDDBDEA6-B064-4FEA-9910-6931D9C5A8E9}"/>
              </a:ext>
            </a:extLst>
          </p:cNvPr>
          <p:cNvGraphicFramePr>
            <a:graphicFrameLocks noChangeAspect="1"/>
          </p:cNvGraphicFramePr>
          <p:nvPr>
            <p:extLst>
              <p:ext uri="{D42A27DB-BD31-4B8C-83A1-F6EECF244321}">
                <p14:modId xmlns:p14="http://schemas.microsoft.com/office/powerpoint/2010/main" val="2107486269"/>
              </p:ext>
            </p:extLst>
          </p:nvPr>
        </p:nvGraphicFramePr>
        <p:xfrm>
          <a:off x="2605088" y="1198563"/>
          <a:ext cx="2503487" cy="514350"/>
        </p:xfrm>
        <a:graphic>
          <a:graphicData uri="http://schemas.openxmlformats.org/presentationml/2006/ole">
            <mc:AlternateContent xmlns:mc="http://schemas.openxmlformats.org/markup-compatibility/2006">
              <mc:Choice xmlns:v="urn:schemas-microsoft-com:vml" Requires="v">
                <p:oleObj spid="_x0000_s3107" name="Equation" r:id="rId5" imgW="1752480" imgH="368280" progId="Equation.DSMT4">
                  <p:embed/>
                </p:oleObj>
              </mc:Choice>
              <mc:Fallback>
                <p:oleObj name="Equation" r:id="rId5" imgW="1752480" imgH="368280" progId="Equation.DSMT4">
                  <p:embed/>
                  <p:pic>
                    <p:nvPicPr>
                      <p:cNvPr id="0" name=""/>
                      <p:cNvPicPr/>
                      <p:nvPr/>
                    </p:nvPicPr>
                    <p:blipFill>
                      <a:blip r:embed="rId6"/>
                      <a:stretch>
                        <a:fillRect/>
                      </a:stretch>
                    </p:blipFill>
                    <p:spPr>
                      <a:xfrm>
                        <a:off x="2605088" y="1198563"/>
                        <a:ext cx="2503487" cy="514350"/>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CA7C342B-1BA5-474B-A592-117B4A66AA15}"/>
              </a:ext>
            </a:extLst>
          </p:cNvPr>
          <p:cNvGraphicFramePr>
            <a:graphicFrameLocks noChangeAspect="1"/>
          </p:cNvGraphicFramePr>
          <p:nvPr>
            <p:extLst>
              <p:ext uri="{D42A27DB-BD31-4B8C-83A1-F6EECF244321}">
                <p14:modId xmlns:p14="http://schemas.microsoft.com/office/powerpoint/2010/main" val="1602136163"/>
              </p:ext>
            </p:extLst>
          </p:nvPr>
        </p:nvGraphicFramePr>
        <p:xfrm>
          <a:off x="2995565" y="2518562"/>
          <a:ext cx="1580859" cy="433013"/>
        </p:xfrm>
        <a:graphic>
          <a:graphicData uri="http://schemas.openxmlformats.org/presentationml/2006/ole">
            <mc:AlternateContent xmlns:mc="http://schemas.openxmlformats.org/markup-compatibility/2006">
              <mc:Choice xmlns:v="urn:schemas-microsoft-com:vml" Requires="v">
                <p:oleObj spid="_x0000_s3108" name="Equation" r:id="rId7" imgW="952200" imgH="266400" progId="Equation.DSMT4">
                  <p:embed/>
                </p:oleObj>
              </mc:Choice>
              <mc:Fallback>
                <p:oleObj name="Equation" r:id="rId7" imgW="952200" imgH="266400" progId="Equation.DSMT4">
                  <p:embed/>
                  <p:pic>
                    <p:nvPicPr>
                      <p:cNvPr id="0" name=""/>
                      <p:cNvPicPr/>
                      <p:nvPr/>
                    </p:nvPicPr>
                    <p:blipFill>
                      <a:blip r:embed="rId8"/>
                      <a:stretch>
                        <a:fillRect/>
                      </a:stretch>
                    </p:blipFill>
                    <p:spPr>
                      <a:xfrm>
                        <a:off x="2995565" y="2518562"/>
                        <a:ext cx="1580859" cy="433013"/>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E9A451C0-15CD-4A5D-A80E-7B95E9D3C4FA}"/>
              </a:ext>
            </a:extLst>
          </p:cNvPr>
          <p:cNvGraphicFramePr>
            <a:graphicFrameLocks noChangeAspect="1"/>
          </p:cNvGraphicFramePr>
          <p:nvPr>
            <p:extLst>
              <p:ext uri="{D42A27DB-BD31-4B8C-83A1-F6EECF244321}">
                <p14:modId xmlns:p14="http://schemas.microsoft.com/office/powerpoint/2010/main" val="2953111153"/>
              </p:ext>
            </p:extLst>
          </p:nvPr>
        </p:nvGraphicFramePr>
        <p:xfrm>
          <a:off x="2905313" y="3678213"/>
          <a:ext cx="1902062" cy="379364"/>
        </p:xfrm>
        <a:graphic>
          <a:graphicData uri="http://schemas.openxmlformats.org/presentationml/2006/ole">
            <mc:AlternateContent xmlns:mc="http://schemas.openxmlformats.org/markup-compatibility/2006">
              <mc:Choice xmlns:v="urn:schemas-microsoft-com:vml" Requires="v">
                <p:oleObj spid="_x0000_s3109" name="Equation" r:id="rId9" imgW="1307880" imgH="266400" progId="Equation.DSMT4">
                  <p:embed/>
                </p:oleObj>
              </mc:Choice>
              <mc:Fallback>
                <p:oleObj name="Equation" r:id="rId9" imgW="1307880" imgH="266400" progId="Equation.DSMT4">
                  <p:embed/>
                  <p:pic>
                    <p:nvPicPr>
                      <p:cNvPr id="0" name=""/>
                      <p:cNvPicPr/>
                      <p:nvPr/>
                    </p:nvPicPr>
                    <p:blipFill>
                      <a:blip r:embed="rId10"/>
                      <a:stretch>
                        <a:fillRect/>
                      </a:stretch>
                    </p:blipFill>
                    <p:spPr>
                      <a:xfrm>
                        <a:off x="2905313" y="3678213"/>
                        <a:ext cx="1902062" cy="379364"/>
                      </a:xfrm>
                      <a:prstGeom prst="rect">
                        <a:avLst/>
                      </a:prstGeom>
                    </p:spPr>
                  </p:pic>
                </p:oleObj>
              </mc:Fallback>
            </mc:AlternateContent>
          </a:graphicData>
        </a:graphic>
      </p:graphicFrame>
    </p:spTree>
    <p:extLst>
      <p:ext uri="{BB962C8B-B14F-4D97-AF65-F5344CB8AC3E}">
        <p14:creationId xmlns:p14="http://schemas.microsoft.com/office/powerpoint/2010/main" val="3002457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最小方差自适应控制系统</a:t>
            </a:r>
            <a:endParaRPr lang="zh-CN" altLang="en-US" b="1" dirty="0">
              <a:solidFill>
                <a:srgbClr val="112F70"/>
              </a:solidFill>
              <a:latin typeface="微软雅黑" panose="020B0503020204020204" pitchFamily="34" charset="-122"/>
              <a:ea typeface="微软雅黑" panose="020B0503020204020204" pitchFamily="34" charset="-122"/>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752583"/>
            <a:ext cx="8393474" cy="4182363"/>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而式</a:t>
            </a:r>
            <a:r>
              <a:rPr lang="en-US" altLang="zh-CN" dirty="0">
                <a:solidFill>
                  <a:sysClr val="windowText" lastClr="000000"/>
                </a:solidFill>
                <a:latin typeface="宋体" panose="02010600030101010101" pitchFamily="2" charset="-122"/>
                <a:ea typeface="宋体" panose="02010600030101010101" pitchFamily="2" charset="-122"/>
              </a:rPr>
              <a:t>(7.125)</a:t>
            </a:r>
            <a:r>
              <a:rPr lang="zh-CN" altLang="en-US" dirty="0">
                <a:solidFill>
                  <a:sysClr val="windowText" lastClr="000000"/>
                </a:solidFill>
                <a:latin typeface="宋体" panose="02010600030101010101" pitchFamily="2" charset="-122"/>
                <a:ea typeface="宋体" panose="02010600030101010101" pitchFamily="2" charset="-122"/>
              </a:rPr>
              <a:t>可以写成</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即有</a:t>
            </a: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可得被控系统得控制输入为</a:t>
            </a: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a:t>
            </a:r>
            <a:r>
              <a:rPr lang="en-US" altLang="zh-CN" dirty="0">
                <a:solidFill>
                  <a:sysClr val="windowText" lastClr="000000"/>
                </a:solidFill>
                <a:latin typeface="宋体" panose="02010600030101010101" pitchFamily="2" charset="-122"/>
                <a:ea typeface="宋体" panose="02010600030101010101" pitchFamily="2" charset="-122"/>
                <a:cs typeface="Arial" pitchFamily="34" charset="0"/>
              </a:rPr>
              <a:t>7.126</a:t>
            </a: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a:t>
            </a: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于是构成最小方差控制系统如图</a:t>
            </a:r>
            <a:r>
              <a:rPr lang="en-US" altLang="zh-CN" dirty="0">
                <a:solidFill>
                  <a:sysClr val="windowText" lastClr="000000"/>
                </a:solidFill>
                <a:latin typeface="宋体" panose="02010600030101010101" pitchFamily="2" charset="-122"/>
                <a:ea typeface="宋体" panose="02010600030101010101" pitchFamily="2" charset="-122"/>
                <a:cs typeface="Arial" pitchFamily="34" charset="0"/>
              </a:rPr>
              <a:t>7.29</a:t>
            </a: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所示。</a:t>
            </a: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graphicFrame>
        <p:nvGraphicFramePr>
          <p:cNvPr id="2" name="对象 1">
            <a:extLst>
              <a:ext uri="{FF2B5EF4-FFF2-40B4-BE49-F238E27FC236}">
                <a16:creationId xmlns:a16="http://schemas.microsoft.com/office/drawing/2014/main" id="{0BC9B380-814C-4075-816C-4B7B41068C24}"/>
              </a:ext>
            </a:extLst>
          </p:cNvPr>
          <p:cNvGraphicFramePr>
            <a:graphicFrameLocks noChangeAspect="1"/>
          </p:cNvGraphicFramePr>
          <p:nvPr>
            <p:extLst>
              <p:ext uri="{D42A27DB-BD31-4B8C-83A1-F6EECF244321}">
                <p14:modId xmlns:p14="http://schemas.microsoft.com/office/powerpoint/2010/main" val="996900131"/>
              </p:ext>
            </p:extLst>
          </p:nvPr>
        </p:nvGraphicFramePr>
        <p:xfrm>
          <a:off x="1784693" y="1203598"/>
          <a:ext cx="5163571" cy="1547333"/>
        </p:xfrm>
        <a:graphic>
          <a:graphicData uri="http://schemas.openxmlformats.org/presentationml/2006/ole">
            <mc:AlternateContent xmlns:mc="http://schemas.openxmlformats.org/markup-compatibility/2006">
              <mc:Choice xmlns:v="urn:schemas-microsoft-com:vml" Requires="v">
                <p:oleObj spid="_x0000_s103456" name="Equation" r:id="rId5" imgW="3771720" imgH="1130040" progId="Equation.DSMT4">
                  <p:embed/>
                </p:oleObj>
              </mc:Choice>
              <mc:Fallback>
                <p:oleObj name="Equation" r:id="rId5" imgW="3771720" imgH="1130040" progId="Equation.DSMT4">
                  <p:embed/>
                  <p:pic>
                    <p:nvPicPr>
                      <p:cNvPr id="0" name=""/>
                      <p:cNvPicPr/>
                      <p:nvPr/>
                    </p:nvPicPr>
                    <p:blipFill>
                      <a:blip r:embed="rId6"/>
                      <a:stretch>
                        <a:fillRect/>
                      </a:stretch>
                    </p:blipFill>
                    <p:spPr>
                      <a:xfrm>
                        <a:off x="1784693" y="1203598"/>
                        <a:ext cx="5163571" cy="1547333"/>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C035E6CE-B63C-4CD4-AADF-670144DFA337}"/>
              </a:ext>
            </a:extLst>
          </p:cNvPr>
          <p:cNvGraphicFramePr>
            <a:graphicFrameLocks noChangeAspect="1"/>
          </p:cNvGraphicFramePr>
          <p:nvPr>
            <p:extLst>
              <p:ext uri="{D42A27DB-BD31-4B8C-83A1-F6EECF244321}">
                <p14:modId xmlns:p14="http://schemas.microsoft.com/office/powerpoint/2010/main" val="3218776758"/>
              </p:ext>
            </p:extLst>
          </p:nvPr>
        </p:nvGraphicFramePr>
        <p:xfrm>
          <a:off x="1646257" y="2697708"/>
          <a:ext cx="5446023" cy="725012"/>
        </p:xfrm>
        <a:graphic>
          <a:graphicData uri="http://schemas.openxmlformats.org/presentationml/2006/ole">
            <mc:AlternateContent xmlns:mc="http://schemas.openxmlformats.org/markup-compatibility/2006">
              <mc:Choice xmlns:v="urn:schemas-microsoft-com:vml" Requires="v">
                <p:oleObj spid="_x0000_s103457" name="Equation" r:id="rId7" imgW="4101840" imgH="545760" progId="Equation.DSMT4">
                  <p:embed/>
                </p:oleObj>
              </mc:Choice>
              <mc:Fallback>
                <p:oleObj name="Equation" r:id="rId7" imgW="4101840" imgH="545760" progId="Equation.DSMT4">
                  <p:embed/>
                  <p:pic>
                    <p:nvPicPr>
                      <p:cNvPr id="0" name=""/>
                      <p:cNvPicPr/>
                      <p:nvPr/>
                    </p:nvPicPr>
                    <p:blipFill>
                      <a:blip r:embed="rId8"/>
                      <a:stretch>
                        <a:fillRect/>
                      </a:stretch>
                    </p:blipFill>
                    <p:spPr>
                      <a:xfrm>
                        <a:off x="1646257" y="2697708"/>
                        <a:ext cx="5446023" cy="725012"/>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30DE0694-CFA4-4CBB-95DF-6F6749689297}"/>
              </a:ext>
            </a:extLst>
          </p:cNvPr>
          <p:cNvGraphicFramePr>
            <a:graphicFrameLocks noChangeAspect="1"/>
          </p:cNvGraphicFramePr>
          <p:nvPr>
            <p:extLst>
              <p:ext uri="{D42A27DB-BD31-4B8C-83A1-F6EECF244321}">
                <p14:modId xmlns:p14="http://schemas.microsoft.com/office/powerpoint/2010/main" val="990802453"/>
              </p:ext>
            </p:extLst>
          </p:nvPr>
        </p:nvGraphicFramePr>
        <p:xfrm>
          <a:off x="1410756" y="3651870"/>
          <a:ext cx="6086984" cy="778989"/>
        </p:xfrm>
        <a:graphic>
          <a:graphicData uri="http://schemas.openxmlformats.org/presentationml/2006/ole">
            <mc:AlternateContent xmlns:mc="http://schemas.openxmlformats.org/markup-compatibility/2006">
              <mc:Choice xmlns:v="urn:schemas-microsoft-com:vml" Requires="v">
                <p:oleObj spid="_x0000_s103458" name="Equation" r:id="rId9" imgW="4267080" imgH="545760" progId="Equation.DSMT4">
                  <p:embed/>
                </p:oleObj>
              </mc:Choice>
              <mc:Fallback>
                <p:oleObj name="Equation" r:id="rId9" imgW="4267080" imgH="545760" progId="Equation.DSMT4">
                  <p:embed/>
                  <p:pic>
                    <p:nvPicPr>
                      <p:cNvPr id="0" name=""/>
                      <p:cNvPicPr/>
                      <p:nvPr/>
                    </p:nvPicPr>
                    <p:blipFill>
                      <a:blip r:embed="rId10"/>
                      <a:stretch>
                        <a:fillRect/>
                      </a:stretch>
                    </p:blipFill>
                    <p:spPr>
                      <a:xfrm>
                        <a:off x="1410756" y="3651870"/>
                        <a:ext cx="6086984" cy="778989"/>
                      </a:xfrm>
                      <a:prstGeom prst="rect">
                        <a:avLst/>
                      </a:prstGeom>
                    </p:spPr>
                  </p:pic>
                </p:oleObj>
              </mc:Fallback>
            </mc:AlternateContent>
          </a:graphicData>
        </a:graphic>
      </p:graphicFrame>
    </p:spTree>
    <p:extLst>
      <p:ext uri="{BB962C8B-B14F-4D97-AF65-F5344CB8AC3E}">
        <p14:creationId xmlns:p14="http://schemas.microsoft.com/office/powerpoint/2010/main" val="29113391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最小方差自适应控制系统</a:t>
            </a:r>
            <a:endParaRPr lang="zh-CN" altLang="en-US" b="1" dirty="0">
              <a:solidFill>
                <a:srgbClr val="112F70"/>
              </a:solidFill>
              <a:latin typeface="微软雅黑" panose="020B0503020204020204" pitchFamily="34" charset="-122"/>
              <a:ea typeface="微软雅黑" panose="020B0503020204020204" pitchFamily="34" charset="-122"/>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pic>
        <p:nvPicPr>
          <p:cNvPr id="2" name="图片 1">
            <a:extLst>
              <a:ext uri="{FF2B5EF4-FFF2-40B4-BE49-F238E27FC236}">
                <a16:creationId xmlns:a16="http://schemas.microsoft.com/office/drawing/2014/main" id="{7A5494EC-42C4-46F5-BCA8-90CA5537BB70}"/>
              </a:ext>
            </a:extLst>
          </p:cNvPr>
          <p:cNvPicPr>
            <a:picLocks noChangeAspect="1"/>
          </p:cNvPicPr>
          <p:nvPr/>
        </p:nvPicPr>
        <p:blipFill>
          <a:blip r:embed="rId4"/>
          <a:stretch>
            <a:fillRect/>
          </a:stretch>
        </p:blipFill>
        <p:spPr>
          <a:xfrm>
            <a:off x="1259632" y="1347614"/>
            <a:ext cx="6103078" cy="3077621"/>
          </a:xfrm>
          <a:prstGeom prst="rect">
            <a:avLst/>
          </a:prstGeom>
        </p:spPr>
      </p:pic>
    </p:spTree>
    <p:extLst>
      <p:ext uri="{BB962C8B-B14F-4D97-AF65-F5344CB8AC3E}">
        <p14:creationId xmlns:p14="http://schemas.microsoft.com/office/powerpoint/2010/main" val="18179691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最小方差自适应控制系统</a:t>
            </a:r>
            <a:endParaRPr lang="zh-CN" altLang="en-US" b="1" dirty="0">
              <a:solidFill>
                <a:srgbClr val="112F70"/>
              </a:solidFill>
              <a:latin typeface="微软雅黑" panose="020B0503020204020204" pitchFamily="34" charset="-122"/>
              <a:ea typeface="微软雅黑" panose="020B0503020204020204" pitchFamily="34" charset="-122"/>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59182" y="1259375"/>
            <a:ext cx="7883863" cy="442878"/>
          </a:xfrm>
          <a:prstGeom prst="rect">
            <a:avLst/>
          </a:prstGeom>
          <a:noFill/>
        </p:spPr>
        <p:txBody>
          <a:bodyPr wrap="square">
            <a:spAutoFit/>
          </a:bodyPr>
          <a:lstStyle/>
          <a:p>
            <a:pPr indent="468000">
              <a:lnSpc>
                <a:spcPct val="150000"/>
              </a:lnSpc>
            </a:pPr>
            <a:r>
              <a:rPr lang="zh-CN" altLang="en-US" dirty="0" smtClean="0">
                <a:solidFill>
                  <a:sysClr val="windowText" lastClr="000000"/>
                </a:solidFill>
                <a:latin typeface="宋体" panose="02010600030101010101" pitchFamily="2" charset="-122"/>
                <a:ea typeface="宋体" panose="02010600030101010101" pitchFamily="2" charset="-122"/>
              </a:rPr>
              <a:t>设</a:t>
            </a:r>
            <a:r>
              <a:rPr lang="zh-CN" altLang="en-US" dirty="0">
                <a:solidFill>
                  <a:sysClr val="windowText" lastClr="000000"/>
                </a:solidFill>
                <a:latin typeface="宋体" panose="02010600030101010101" pitchFamily="2" charset="-122"/>
                <a:ea typeface="宋体" panose="02010600030101010101" pitchFamily="2" charset="-122"/>
              </a:rPr>
              <a:t>估计输出误差为</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9" name="矩形 8">
            <a:extLst>
              <a:ext uri="{FF2B5EF4-FFF2-40B4-BE49-F238E27FC236}">
                <a16:creationId xmlns:a16="http://schemas.microsoft.com/office/drawing/2014/main" id="{491B1815-11D4-4A11-A7CE-341A48CA61D1}"/>
              </a:ext>
            </a:extLst>
          </p:cNvPr>
          <p:cNvSpPr/>
          <p:nvPr/>
        </p:nvSpPr>
        <p:spPr>
          <a:xfrm>
            <a:off x="282983" y="3585571"/>
            <a:ext cx="8036262" cy="442878"/>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式中：</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sp>
        <p:nvSpPr>
          <p:cNvPr id="10" name="矩形 9">
            <a:extLst>
              <a:ext uri="{FF2B5EF4-FFF2-40B4-BE49-F238E27FC236}">
                <a16:creationId xmlns:a16="http://schemas.microsoft.com/office/drawing/2014/main" id="{0EF2FFF3-422E-4C5C-877B-7D6B8E42A039}"/>
              </a:ext>
            </a:extLst>
          </p:cNvPr>
          <p:cNvSpPr/>
          <p:nvPr/>
        </p:nvSpPr>
        <p:spPr>
          <a:xfrm>
            <a:off x="282983" y="1736266"/>
            <a:ext cx="8036262" cy="1273875"/>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由式</a:t>
            </a:r>
            <a:r>
              <a:rPr lang="en-US" altLang="zh-CN" dirty="0">
                <a:solidFill>
                  <a:sysClr val="windowText" lastClr="000000"/>
                </a:solidFill>
                <a:latin typeface="宋体" panose="02010600030101010101" pitchFamily="2" charset="-122"/>
                <a:ea typeface="宋体" panose="02010600030101010101" pitchFamily="2" charset="-122"/>
              </a:rPr>
              <a:t>(7.122)</a:t>
            </a:r>
            <a:r>
              <a:rPr lang="zh-CN" altLang="en-US" dirty="0">
                <a:solidFill>
                  <a:sysClr val="windowText" lastClr="000000"/>
                </a:solidFill>
                <a:latin typeface="宋体" panose="02010600030101010101" pitchFamily="2" charset="-122"/>
                <a:ea typeface="宋体" panose="02010600030101010101" pitchFamily="2" charset="-122"/>
              </a:rPr>
              <a:t>可得被控系统的输出估计为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a:t>
            </a:r>
            <a:r>
              <a:rPr lang="en-US" altLang="zh-CN" dirty="0">
                <a:solidFill>
                  <a:sysClr val="windowText" lastClr="000000"/>
                </a:solidFill>
                <a:latin typeface="宋体" panose="02010600030101010101" pitchFamily="2" charset="-122"/>
                <a:ea typeface="宋体" panose="02010600030101010101" pitchFamily="2" charset="-122"/>
                <a:cs typeface="Arial" pitchFamily="34" charset="0"/>
              </a:rPr>
              <a:t>7.127</a:t>
            </a: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aphicFrame>
        <p:nvGraphicFramePr>
          <p:cNvPr id="2" name="对象 1">
            <a:extLst>
              <a:ext uri="{FF2B5EF4-FFF2-40B4-BE49-F238E27FC236}">
                <a16:creationId xmlns:a16="http://schemas.microsoft.com/office/drawing/2014/main" id="{603C5893-4BD8-4A32-8CBD-1BD69D9D3DE3}"/>
              </a:ext>
            </a:extLst>
          </p:cNvPr>
          <p:cNvGraphicFramePr>
            <a:graphicFrameLocks noChangeAspect="1"/>
          </p:cNvGraphicFramePr>
          <p:nvPr>
            <p:extLst>
              <p:ext uri="{D42A27DB-BD31-4B8C-83A1-F6EECF244321}">
                <p14:modId xmlns:p14="http://schemas.microsoft.com/office/powerpoint/2010/main" val="4064383389"/>
              </p:ext>
            </p:extLst>
          </p:nvPr>
        </p:nvGraphicFramePr>
        <p:xfrm>
          <a:off x="3069429" y="1326753"/>
          <a:ext cx="2463368" cy="442143"/>
        </p:xfrm>
        <a:graphic>
          <a:graphicData uri="http://schemas.openxmlformats.org/presentationml/2006/ole">
            <mc:AlternateContent xmlns:mc="http://schemas.openxmlformats.org/markup-compatibility/2006">
              <mc:Choice xmlns:v="urn:schemas-microsoft-com:vml" Requires="v">
                <p:oleObj spid="_x0000_s104490" name="Equation" r:id="rId5" imgW="1485720" imgH="266400" progId="Equation.DSMT4">
                  <p:embed/>
                </p:oleObj>
              </mc:Choice>
              <mc:Fallback>
                <p:oleObj name="Equation" r:id="rId5" imgW="1485720" imgH="266400" progId="Equation.DSMT4">
                  <p:embed/>
                  <p:pic>
                    <p:nvPicPr>
                      <p:cNvPr id="0" name=""/>
                      <p:cNvPicPr/>
                      <p:nvPr/>
                    </p:nvPicPr>
                    <p:blipFill>
                      <a:blip r:embed="rId6"/>
                      <a:stretch>
                        <a:fillRect/>
                      </a:stretch>
                    </p:blipFill>
                    <p:spPr>
                      <a:xfrm>
                        <a:off x="3069429" y="1326753"/>
                        <a:ext cx="2463368" cy="442143"/>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5A9B408D-997F-4D04-9F94-C9DD84FCD052}"/>
              </a:ext>
            </a:extLst>
          </p:cNvPr>
          <p:cNvGraphicFramePr>
            <a:graphicFrameLocks noChangeAspect="1"/>
          </p:cNvGraphicFramePr>
          <p:nvPr>
            <p:extLst>
              <p:ext uri="{D42A27DB-BD31-4B8C-83A1-F6EECF244321}">
                <p14:modId xmlns:p14="http://schemas.microsoft.com/office/powerpoint/2010/main" val="1969069356"/>
              </p:ext>
            </p:extLst>
          </p:nvPr>
        </p:nvGraphicFramePr>
        <p:xfrm>
          <a:off x="683568" y="2433454"/>
          <a:ext cx="6507688" cy="858376"/>
        </p:xfrm>
        <a:graphic>
          <a:graphicData uri="http://schemas.openxmlformats.org/presentationml/2006/ole">
            <mc:AlternateContent xmlns:mc="http://schemas.openxmlformats.org/markup-compatibility/2006">
              <mc:Choice xmlns:v="urn:schemas-microsoft-com:vml" Requires="v">
                <p:oleObj spid="_x0000_s104491" name="Equation" r:id="rId7" imgW="4140000" imgH="545760" progId="Equation.DSMT4">
                  <p:embed/>
                </p:oleObj>
              </mc:Choice>
              <mc:Fallback>
                <p:oleObj name="Equation" r:id="rId7" imgW="4140000" imgH="545760" progId="Equation.DSMT4">
                  <p:embed/>
                  <p:pic>
                    <p:nvPicPr>
                      <p:cNvPr id="0" name=""/>
                      <p:cNvPicPr/>
                      <p:nvPr/>
                    </p:nvPicPr>
                    <p:blipFill>
                      <a:blip r:embed="rId8"/>
                      <a:stretch>
                        <a:fillRect/>
                      </a:stretch>
                    </p:blipFill>
                    <p:spPr>
                      <a:xfrm>
                        <a:off x="683568" y="2433454"/>
                        <a:ext cx="6507688" cy="858376"/>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93CCFDB5-4F72-49AB-A2FB-2F06ED864094}"/>
              </a:ext>
            </a:extLst>
          </p:cNvPr>
          <p:cNvGraphicFramePr>
            <a:graphicFrameLocks noChangeAspect="1"/>
          </p:cNvGraphicFramePr>
          <p:nvPr>
            <p:extLst>
              <p:ext uri="{D42A27DB-BD31-4B8C-83A1-F6EECF244321}">
                <p14:modId xmlns:p14="http://schemas.microsoft.com/office/powerpoint/2010/main" val="4069471732"/>
              </p:ext>
            </p:extLst>
          </p:nvPr>
        </p:nvGraphicFramePr>
        <p:xfrm>
          <a:off x="1579292" y="3618050"/>
          <a:ext cx="5291242" cy="558934"/>
        </p:xfrm>
        <a:graphic>
          <a:graphicData uri="http://schemas.openxmlformats.org/presentationml/2006/ole">
            <mc:AlternateContent xmlns:mc="http://schemas.openxmlformats.org/markup-compatibility/2006">
              <mc:Choice xmlns:v="urn:schemas-microsoft-com:vml" Requires="v">
                <p:oleObj spid="_x0000_s104492" name="Equation" r:id="rId9" imgW="3606480" imgH="380880" progId="Equation.DSMT4">
                  <p:embed/>
                </p:oleObj>
              </mc:Choice>
              <mc:Fallback>
                <p:oleObj name="Equation" r:id="rId9" imgW="3606480" imgH="380880" progId="Equation.DSMT4">
                  <p:embed/>
                  <p:pic>
                    <p:nvPicPr>
                      <p:cNvPr id="0" name=""/>
                      <p:cNvPicPr/>
                      <p:nvPr/>
                    </p:nvPicPr>
                    <p:blipFill>
                      <a:blip r:embed="rId10"/>
                      <a:stretch>
                        <a:fillRect/>
                      </a:stretch>
                    </p:blipFill>
                    <p:spPr>
                      <a:xfrm>
                        <a:off x="1579292" y="3618050"/>
                        <a:ext cx="5291242" cy="558934"/>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932D200B-78A7-4C66-8867-91CEB8DE1F9B}"/>
              </a:ext>
            </a:extLst>
          </p:cNvPr>
          <p:cNvGraphicFramePr>
            <a:graphicFrameLocks noChangeAspect="1"/>
          </p:cNvGraphicFramePr>
          <p:nvPr>
            <p:extLst>
              <p:ext uri="{D42A27DB-BD31-4B8C-83A1-F6EECF244321}">
                <p14:modId xmlns:p14="http://schemas.microsoft.com/office/powerpoint/2010/main" val="1979931500"/>
              </p:ext>
            </p:extLst>
          </p:nvPr>
        </p:nvGraphicFramePr>
        <p:xfrm>
          <a:off x="1331640" y="4160850"/>
          <a:ext cx="6094743" cy="818981"/>
        </p:xfrm>
        <a:graphic>
          <a:graphicData uri="http://schemas.openxmlformats.org/presentationml/2006/ole">
            <mc:AlternateContent xmlns:mc="http://schemas.openxmlformats.org/markup-compatibility/2006">
              <mc:Choice xmlns:v="urn:schemas-microsoft-com:vml" Requires="v">
                <p:oleObj spid="_x0000_s104493" name="Equation" r:id="rId11" imgW="4063680" imgH="545760" progId="Equation.DSMT4">
                  <p:embed/>
                </p:oleObj>
              </mc:Choice>
              <mc:Fallback>
                <p:oleObj name="Equation" r:id="rId11" imgW="4063680" imgH="545760" progId="Equation.DSMT4">
                  <p:embed/>
                  <p:pic>
                    <p:nvPicPr>
                      <p:cNvPr id="0" name=""/>
                      <p:cNvPicPr/>
                      <p:nvPr/>
                    </p:nvPicPr>
                    <p:blipFill>
                      <a:blip r:embed="rId12"/>
                      <a:stretch>
                        <a:fillRect/>
                      </a:stretch>
                    </p:blipFill>
                    <p:spPr>
                      <a:xfrm>
                        <a:off x="1331640" y="4160850"/>
                        <a:ext cx="6094743" cy="818981"/>
                      </a:xfrm>
                      <a:prstGeom prst="rect">
                        <a:avLst/>
                      </a:prstGeom>
                    </p:spPr>
                  </p:pic>
                </p:oleObj>
              </mc:Fallback>
            </mc:AlternateContent>
          </a:graphicData>
        </a:graphic>
      </p:graphicFrame>
      <p:sp>
        <p:nvSpPr>
          <p:cNvPr id="13" name="矩形 12"/>
          <p:cNvSpPr/>
          <p:nvPr/>
        </p:nvSpPr>
        <p:spPr>
          <a:xfrm>
            <a:off x="282982" y="702238"/>
            <a:ext cx="7587492" cy="559769"/>
          </a:xfrm>
          <a:prstGeom prst="rect">
            <a:avLst/>
          </a:prstGeom>
          <a:noFill/>
        </p:spPr>
        <p:txBody>
          <a:bodyPr wrap="square">
            <a:spAutoFit/>
          </a:bodyPr>
          <a:lstStyle/>
          <a:p>
            <a:pPr>
              <a:lnSpc>
                <a:spcPct val="150000"/>
              </a:lnSpc>
            </a:pPr>
            <a:r>
              <a:rPr lang="en-US" altLang="zh-CN" sz="2400" b="1" dirty="0">
                <a:solidFill>
                  <a:sysClr val="windowText" lastClr="000000"/>
                </a:solidFill>
                <a:latin typeface="宋体" panose="02010600030101010101" pitchFamily="2" charset="-122"/>
              </a:rPr>
              <a:t>7.4.2  </a:t>
            </a:r>
            <a:r>
              <a:rPr lang="zh-CN" altLang="en-US" sz="2400" b="1" dirty="0">
                <a:solidFill>
                  <a:sysClr val="windowText" lastClr="000000"/>
                </a:solidFill>
                <a:latin typeface="宋体" panose="02010600030101010101" pitchFamily="2" charset="-122"/>
              </a:rPr>
              <a:t>最小方差自适应控制</a:t>
            </a:r>
          </a:p>
        </p:txBody>
      </p:sp>
    </p:spTree>
    <p:extLst>
      <p:ext uri="{BB962C8B-B14F-4D97-AF65-F5344CB8AC3E}">
        <p14:creationId xmlns:p14="http://schemas.microsoft.com/office/powerpoint/2010/main" val="410253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9"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最小方差自适应控制系统</a:t>
            </a:r>
            <a:endParaRPr lang="zh-CN" altLang="en-US" b="1" dirty="0">
              <a:solidFill>
                <a:srgbClr val="112F70"/>
              </a:solidFill>
              <a:latin typeface="微软雅黑" panose="020B0503020204020204" pitchFamily="34" charset="-122"/>
              <a:ea typeface="微软雅黑" panose="020B0503020204020204" pitchFamily="34" charset="-122"/>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9" name="矩形 8">
            <a:extLst>
              <a:ext uri="{FF2B5EF4-FFF2-40B4-BE49-F238E27FC236}">
                <a16:creationId xmlns:a16="http://schemas.microsoft.com/office/drawing/2014/main" id="{491B1815-11D4-4A11-A7CE-341A48CA61D1}"/>
              </a:ext>
            </a:extLst>
          </p:cNvPr>
          <p:cNvSpPr/>
          <p:nvPr/>
        </p:nvSpPr>
        <p:spPr>
          <a:xfrm>
            <a:off x="282983" y="3723878"/>
            <a:ext cx="8036262" cy="1273875"/>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根据式</a:t>
            </a:r>
            <a:r>
              <a:rPr lang="en-US" altLang="zh-CN" dirty="0">
                <a:solidFill>
                  <a:sysClr val="windowText" lastClr="000000"/>
                </a:solidFill>
                <a:latin typeface="宋体" panose="02010600030101010101" pitchFamily="2" charset="-122"/>
                <a:ea typeface="宋体" panose="02010600030101010101" pitchFamily="2" charset="-122"/>
              </a:rPr>
              <a:t>(7.126)</a:t>
            </a:r>
            <a:r>
              <a:rPr lang="zh-CN" altLang="en-US" dirty="0">
                <a:solidFill>
                  <a:sysClr val="windowText" lastClr="000000"/>
                </a:solidFill>
                <a:latin typeface="宋体" panose="02010600030101010101" pitchFamily="2" charset="-122"/>
                <a:ea typeface="宋体" panose="02010600030101010101" pitchFamily="2" charset="-122"/>
              </a:rPr>
              <a:t>可得最小方差自适应控制系统的控制输入为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a:t>
            </a:r>
            <a:r>
              <a:rPr lang="en-US" altLang="zh-CN" dirty="0">
                <a:solidFill>
                  <a:sysClr val="windowText" lastClr="000000"/>
                </a:solidFill>
                <a:latin typeface="宋体" panose="02010600030101010101" pitchFamily="2" charset="-122"/>
                <a:ea typeface="宋体" panose="02010600030101010101" pitchFamily="2" charset="-122"/>
                <a:cs typeface="Arial" pitchFamily="34" charset="0"/>
              </a:rPr>
              <a:t>7.130</a:t>
            </a: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aphicFrame>
        <p:nvGraphicFramePr>
          <p:cNvPr id="2" name="对象 1">
            <a:extLst>
              <a:ext uri="{FF2B5EF4-FFF2-40B4-BE49-F238E27FC236}">
                <a16:creationId xmlns:a16="http://schemas.microsoft.com/office/drawing/2014/main" id="{144F6C1E-82DE-4BD4-BD35-72E02FCC7839}"/>
              </a:ext>
            </a:extLst>
          </p:cNvPr>
          <p:cNvGraphicFramePr>
            <a:graphicFrameLocks noChangeAspect="1"/>
          </p:cNvGraphicFramePr>
          <p:nvPr>
            <p:extLst>
              <p:ext uri="{D42A27DB-BD31-4B8C-83A1-F6EECF244321}">
                <p14:modId xmlns:p14="http://schemas.microsoft.com/office/powerpoint/2010/main" val="475923480"/>
              </p:ext>
            </p:extLst>
          </p:nvPr>
        </p:nvGraphicFramePr>
        <p:xfrm>
          <a:off x="2463800" y="2667000"/>
          <a:ext cx="914400" cy="198438"/>
        </p:xfrm>
        <a:graphic>
          <a:graphicData uri="http://schemas.openxmlformats.org/presentationml/2006/ole">
            <mc:AlternateContent xmlns:mc="http://schemas.openxmlformats.org/markup-compatibility/2006">
              <mc:Choice xmlns:v="urn:schemas-microsoft-com:vml" Requires="v">
                <p:oleObj spid="_x0000_s105534" name="Equation" r:id="rId5" imgW="914400" imgH="198720" progId="Equation.DSMT4">
                  <p:embed/>
                </p:oleObj>
              </mc:Choice>
              <mc:Fallback>
                <p:oleObj name="Equation" r:id="rId5" imgW="914400" imgH="198720" progId="Equation.DSMT4">
                  <p:embed/>
                  <p:pic>
                    <p:nvPicPr>
                      <p:cNvPr id="0" name=""/>
                      <p:cNvPicPr/>
                      <p:nvPr/>
                    </p:nvPicPr>
                    <p:blipFill>
                      <a:blip r:embed="rId6"/>
                      <a:stretch>
                        <a:fillRect/>
                      </a:stretch>
                    </p:blipFill>
                    <p:spPr>
                      <a:xfrm>
                        <a:off x="2463800" y="2667000"/>
                        <a:ext cx="914400" cy="198438"/>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A6342163-0BBD-49C1-9998-52F45DACC356}"/>
              </a:ext>
            </a:extLst>
          </p:cNvPr>
          <p:cNvGraphicFramePr>
            <a:graphicFrameLocks noChangeAspect="1"/>
          </p:cNvGraphicFramePr>
          <p:nvPr>
            <p:extLst>
              <p:ext uri="{D42A27DB-BD31-4B8C-83A1-F6EECF244321}">
                <p14:modId xmlns:p14="http://schemas.microsoft.com/office/powerpoint/2010/main" val="2348948872"/>
              </p:ext>
            </p:extLst>
          </p:nvPr>
        </p:nvGraphicFramePr>
        <p:xfrm>
          <a:off x="3275856" y="668214"/>
          <a:ext cx="2201775" cy="538212"/>
        </p:xfrm>
        <a:graphic>
          <a:graphicData uri="http://schemas.openxmlformats.org/presentationml/2006/ole">
            <mc:AlternateContent xmlns:mc="http://schemas.openxmlformats.org/markup-compatibility/2006">
              <mc:Choice xmlns:v="urn:schemas-microsoft-com:vml" Requires="v">
                <p:oleObj spid="_x0000_s105535" name="Equation" r:id="rId7" imgW="1714320" imgH="419040" progId="Equation.DSMT4">
                  <p:embed/>
                </p:oleObj>
              </mc:Choice>
              <mc:Fallback>
                <p:oleObj name="Equation" r:id="rId7" imgW="1714320" imgH="419040" progId="Equation.DSMT4">
                  <p:embed/>
                  <p:pic>
                    <p:nvPicPr>
                      <p:cNvPr id="0" name=""/>
                      <p:cNvPicPr/>
                      <p:nvPr/>
                    </p:nvPicPr>
                    <p:blipFill>
                      <a:blip r:embed="rId8"/>
                      <a:stretch>
                        <a:fillRect/>
                      </a:stretch>
                    </p:blipFill>
                    <p:spPr>
                      <a:xfrm>
                        <a:off x="3275856" y="668214"/>
                        <a:ext cx="2201775" cy="538212"/>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AC90AD19-4652-4467-9792-AD173502B537}"/>
              </a:ext>
            </a:extLst>
          </p:cNvPr>
          <p:cNvGraphicFramePr>
            <a:graphicFrameLocks noChangeAspect="1"/>
          </p:cNvGraphicFramePr>
          <p:nvPr>
            <p:extLst>
              <p:ext uri="{D42A27DB-BD31-4B8C-83A1-F6EECF244321}">
                <p14:modId xmlns:p14="http://schemas.microsoft.com/office/powerpoint/2010/main" val="2072381834"/>
              </p:ext>
            </p:extLst>
          </p:nvPr>
        </p:nvGraphicFramePr>
        <p:xfrm>
          <a:off x="2195736" y="1210108"/>
          <a:ext cx="4067221" cy="496003"/>
        </p:xfrm>
        <a:graphic>
          <a:graphicData uri="http://schemas.openxmlformats.org/presentationml/2006/ole">
            <mc:AlternateContent xmlns:mc="http://schemas.openxmlformats.org/markup-compatibility/2006">
              <mc:Choice xmlns:v="urn:schemas-microsoft-com:vml" Requires="v">
                <p:oleObj spid="_x0000_s105536" name="Equation" r:id="rId9" imgW="2603160" imgH="317160" progId="Equation.DSMT4">
                  <p:embed/>
                </p:oleObj>
              </mc:Choice>
              <mc:Fallback>
                <p:oleObj name="Equation" r:id="rId9" imgW="2603160" imgH="317160" progId="Equation.DSMT4">
                  <p:embed/>
                  <p:pic>
                    <p:nvPicPr>
                      <p:cNvPr id="0" name=""/>
                      <p:cNvPicPr/>
                      <p:nvPr/>
                    </p:nvPicPr>
                    <p:blipFill>
                      <a:blip r:embed="rId10"/>
                      <a:stretch>
                        <a:fillRect/>
                      </a:stretch>
                    </p:blipFill>
                    <p:spPr>
                      <a:xfrm>
                        <a:off x="2195736" y="1210108"/>
                        <a:ext cx="4067221" cy="496003"/>
                      </a:xfrm>
                      <a:prstGeom prst="rect">
                        <a:avLst/>
                      </a:prstGeom>
                    </p:spPr>
                  </p:pic>
                </p:oleObj>
              </mc:Fallback>
            </mc:AlternateContent>
          </a:graphicData>
        </a:graphic>
      </p:graphicFrame>
      <p:sp>
        <p:nvSpPr>
          <p:cNvPr id="10" name="矩形 9">
            <a:extLst>
              <a:ext uri="{FF2B5EF4-FFF2-40B4-BE49-F238E27FC236}">
                <a16:creationId xmlns:a16="http://schemas.microsoft.com/office/drawing/2014/main" id="{0EF2FFF3-422E-4C5C-877B-7D6B8E42A039}"/>
              </a:ext>
            </a:extLst>
          </p:cNvPr>
          <p:cNvSpPr/>
          <p:nvPr/>
        </p:nvSpPr>
        <p:spPr>
          <a:xfrm>
            <a:off x="282983" y="1635646"/>
            <a:ext cx="8036262" cy="2104872"/>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与模型参考自适应控制系统一样，根据最小二乘法可得其参数调节规律为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a:t>
            </a:r>
            <a:r>
              <a:rPr lang="en-US" altLang="zh-CN" dirty="0">
                <a:solidFill>
                  <a:sysClr val="windowText" lastClr="000000"/>
                </a:solidFill>
                <a:latin typeface="宋体" panose="02010600030101010101" pitchFamily="2" charset="-122"/>
                <a:ea typeface="宋体" panose="02010600030101010101" pitchFamily="2" charset="-122"/>
                <a:cs typeface="Arial" pitchFamily="34" charset="0"/>
              </a:rPr>
              <a:t>7.128</a:t>
            </a: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a:t>
            </a: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gn="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gn="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7.129</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p>
        </p:txBody>
      </p:sp>
      <p:graphicFrame>
        <p:nvGraphicFramePr>
          <p:cNvPr id="5" name="对象 4">
            <a:extLst>
              <a:ext uri="{FF2B5EF4-FFF2-40B4-BE49-F238E27FC236}">
                <a16:creationId xmlns:a16="http://schemas.microsoft.com/office/drawing/2014/main" id="{AD339725-D082-4468-BCBC-0028819E8B0D}"/>
              </a:ext>
            </a:extLst>
          </p:cNvPr>
          <p:cNvGraphicFramePr>
            <a:graphicFrameLocks noChangeAspect="1"/>
          </p:cNvGraphicFramePr>
          <p:nvPr>
            <p:extLst>
              <p:ext uri="{D42A27DB-BD31-4B8C-83A1-F6EECF244321}">
                <p14:modId xmlns:p14="http://schemas.microsoft.com/office/powerpoint/2010/main" val="1917026808"/>
              </p:ext>
            </p:extLst>
          </p:nvPr>
        </p:nvGraphicFramePr>
        <p:xfrm>
          <a:off x="2494750" y="2158021"/>
          <a:ext cx="3894649" cy="733521"/>
        </p:xfrm>
        <a:graphic>
          <a:graphicData uri="http://schemas.openxmlformats.org/presentationml/2006/ole">
            <mc:AlternateContent xmlns:mc="http://schemas.openxmlformats.org/markup-compatibility/2006">
              <mc:Choice xmlns:v="urn:schemas-microsoft-com:vml" Requires="v">
                <p:oleObj spid="_x0000_s105537" name="Equation" r:id="rId11" imgW="2831760" imgH="533160" progId="Equation.DSMT4">
                  <p:embed/>
                </p:oleObj>
              </mc:Choice>
              <mc:Fallback>
                <p:oleObj name="Equation" r:id="rId11" imgW="2831760" imgH="533160" progId="Equation.DSMT4">
                  <p:embed/>
                  <p:pic>
                    <p:nvPicPr>
                      <p:cNvPr id="0" name=""/>
                      <p:cNvPicPr/>
                      <p:nvPr/>
                    </p:nvPicPr>
                    <p:blipFill>
                      <a:blip r:embed="rId12"/>
                      <a:stretch>
                        <a:fillRect/>
                      </a:stretch>
                    </p:blipFill>
                    <p:spPr>
                      <a:xfrm>
                        <a:off x="2494750" y="2158021"/>
                        <a:ext cx="3894649" cy="733521"/>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842A59BA-2960-450D-9056-A6308EF6BA02}"/>
              </a:ext>
            </a:extLst>
          </p:cNvPr>
          <p:cNvGraphicFramePr>
            <a:graphicFrameLocks noChangeAspect="1"/>
          </p:cNvGraphicFramePr>
          <p:nvPr>
            <p:extLst>
              <p:ext uri="{D42A27DB-BD31-4B8C-83A1-F6EECF244321}">
                <p14:modId xmlns:p14="http://schemas.microsoft.com/office/powerpoint/2010/main" val="743238165"/>
              </p:ext>
            </p:extLst>
          </p:nvPr>
        </p:nvGraphicFramePr>
        <p:xfrm>
          <a:off x="2477551" y="3024467"/>
          <a:ext cx="4188898" cy="716051"/>
        </p:xfrm>
        <a:graphic>
          <a:graphicData uri="http://schemas.openxmlformats.org/presentationml/2006/ole">
            <mc:AlternateContent xmlns:mc="http://schemas.openxmlformats.org/markup-compatibility/2006">
              <mc:Choice xmlns:v="urn:schemas-microsoft-com:vml" Requires="v">
                <p:oleObj spid="_x0000_s105538" name="Equation" r:id="rId13" imgW="2971800" imgH="507960" progId="Equation.DSMT4">
                  <p:embed/>
                </p:oleObj>
              </mc:Choice>
              <mc:Fallback>
                <p:oleObj name="Equation" r:id="rId13" imgW="2971800" imgH="507960" progId="Equation.DSMT4">
                  <p:embed/>
                  <p:pic>
                    <p:nvPicPr>
                      <p:cNvPr id="0" name=""/>
                      <p:cNvPicPr/>
                      <p:nvPr/>
                    </p:nvPicPr>
                    <p:blipFill>
                      <a:blip r:embed="rId14"/>
                      <a:stretch>
                        <a:fillRect/>
                      </a:stretch>
                    </p:blipFill>
                    <p:spPr>
                      <a:xfrm>
                        <a:off x="2477551" y="3024467"/>
                        <a:ext cx="4188898" cy="716051"/>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44690D2F-D238-4E82-BF22-8A4CF407C18E}"/>
              </a:ext>
            </a:extLst>
          </p:cNvPr>
          <p:cNvGraphicFramePr>
            <a:graphicFrameLocks noChangeAspect="1"/>
          </p:cNvGraphicFramePr>
          <p:nvPr>
            <p:extLst>
              <p:ext uri="{D42A27DB-BD31-4B8C-83A1-F6EECF244321}">
                <p14:modId xmlns:p14="http://schemas.microsoft.com/office/powerpoint/2010/main" val="4240372228"/>
              </p:ext>
            </p:extLst>
          </p:nvPr>
        </p:nvGraphicFramePr>
        <p:xfrm>
          <a:off x="1986437" y="4375979"/>
          <a:ext cx="4629353" cy="716051"/>
        </p:xfrm>
        <a:graphic>
          <a:graphicData uri="http://schemas.openxmlformats.org/presentationml/2006/ole">
            <mc:AlternateContent xmlns:mc="http://schemas.openxmlformats.org/markup-compatibility/2006">
              <mc:Choice xmlns:v="urn:schemas-microsoft-com:vml" Requires="v">
                <p:oleObj spid="_x0000_s105539" name="Equation" r:id="rId15" imgW="3530520" imgH="545760" progId="Equation.DSMT4">
                  <p:embed/>
                </p:oleObj>
              </mc:Choice>
              <mc:Fallback>
                <p:oleObj name="Equation" r:id="rId15" imgW="3530520" imgH="545760" progId="Equation.DSMT4">
                  <p:embed/>
                  <p:pic>
                    <p:nvPicPr>
                      <p:cNvPr id="0" name=""/>
                      <p:cNvPicPr/>
                      <p:nvPr/>
                    </p:nvPicPr>
                    <p:blipFill>
                      <a:blip r:embed="rId16"/>
                      <a:stretch>
                        <a:fillRect/>
                      </a:stretch>
                    </p:blipFill>
                    <p:spPr>
                      <a:xfrm>
                        <a:off x="1986437" y="4375979"/>
                        <a:ext cx="4629353" cy="716051"/>
                      </a:xfrm>
                      <a:prstGeom prst="rect">
                        <a:avLst/>
                      </a:prstGeom>
                    </p:spPr>
                  </p:pic>
                </p:oleObj>
              </mc:Fallback>
            </mc:AlternateContent>
          </a:graphicData>
        </a:graphic>
      </p:graphicFrame>
    </p:spTree>
    <p:extLst>
      <p:ext uri="{BB962C8B-B14F-4D97-AF65-F5344CB8AC3E}">
        <p14:creationId xmlns:p14="http://schemas.microsoft.com/office/powerpoint/2010/main" val="19400693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最小方差自适应控制系统</a:t>
            </a:r>
            <a:endParaRPr lang="zh-CN" altLang="en-US" b="1" dirty="0">
              <a:solidFill>
                <a:srgbClr val="112F70"/>
              </a:solidFill>
              <a:latin typeface="微软雅黑" panose="020B0503020204020204" pitchFamily="34" charset="-122"/>
              <a:ea typeface="微软雅黑" panose="020B0503020204020204" pitchFamily="34" charset="-122"/>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752583"/>
            <a:ext cx="7883863" cy="442878"/>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图</a:t>
            </a:r>
            <a:r>
              <a:rPr lang="en-US" altLang="zh-CN" dirty="0">
                <a:solidFill>
                  <a:sysClr val="windowText" lastClr="000000"/>
                </a:solidFill>
                <a:latin typeface="宋体" panose="02010600030101010101" pitchFamily="2" charset="-122"/>
                <a:ea typeface="宋体" panose="02010600030101010101" pitchFamily="2" charset="-122"/>
              </a:rPr>
              <a:t>7.30</a:t>
            </a:r>
            <a:r>
              <a:rPr lang="zh-CN" altLang="en-US" dirty="0">
                <a:solidFill>
                  <a:sysClr val="windowText" lastClr="000000"/>
                </a:solidFill>
                <a:latin typeface="宋体" panose="02010600030101010101" pitchFamily="2" charset="-122"/>
                <a:ea typeface="宋体" panose="02010600030101010101" pitchFamily="2" charset="-122"/>
              </a:rPr>
              <a:t>为最小方差自适应控制系统方框图。</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pic>
        <p:nvPicPr>
          <p:cNvPr id="2" name="图片 1">
            <a:extLst>
              <a:ext uri="{FF2B5EF4-FFF2-40B4-BE49-F238E27FC236}">
                <a16:creationId xmlns:a16="http://schemas.microsoft.com/office/drawing/2014/main" id="{2DAE60B5-D645-441D-B55F-BA7B522FB5EF}"/>
              </a:ext>
            </a:extLst>
          </p:cNvPr>
          <p:cNvPicPr>
            <a:picLocks noChangeAspect="1"/>
          </p:cNvPicPr>
          <p:nvPr/>
        </p:nvPicPr>
        <p:blipFill>
          <a:blip r:embed="rId4"/>
          <a:stretch>
            <a:fillRect/>
          </a:stretch>
        </p:blipFill>
        <p:spPr>
          <a:xfrm>
            <a:off x="1686002" y="1416040"/>
            <a:ext cx="5771995" cy="3240725"/>
          </a:xfrm>
          <a:prstGeom prst="rect">
            <a:avLst/>
          </a:prstGeom>
        </p:spPr>
      </p:pic>
    </p:spTree>
    <p:extLst>
      <p:ext uri="{BB962C8B-B14F-4D97-AF65-F5344CB8AC3E}">
        <p14:creationId xmlns:p14="http://schemas.microsoft.com/office/powerpoint/2010/main" val="24959246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最小方差自适应控制系统</a:t>
            </a:r>
            <a:endParaRPr lang="zh-CN" altLang="en-US" b="1" dirty="0">
              <a:solidFill>
                <a:srgbClr val="112F70"/>
              </a:solidFill>
              <a:latin typeface="微软雅黑" panose="020B0503020204020204" pitchFamily="34" charset="-122"/>
              <a:ea typeface="微软雅黑" panose="020B0503020204020204" pitchFamily="34" charset="-122"/>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752583"/>
            <a:ext cx="7883863" cy="442878"/>
          </a:xfrm>
          <a:prstGeom prst="rect">
            <a:avLst/>
          </a:prstGeom>
          <a:noFill/>
        </p:spPr>
        <p:txBody>
          <a:bodyPr wrap="square">
            <a:spAutoFit/>
          </a:bodyPr>
          <a:lstStyle/>
          <a:p>
            <a:pPr indent="468000">
              <a:lnSpc>
                <a:spcPct val="150000"/>
              </a:lnSpc>
            </a:pPr>
            <a:r>
              <a:rPr lang="en-US" altLang="zh-CN" b="1" dirty="0">
                <a:solidFill>
                  <a:sysClr val="windowText" lastClr="000000"/>
                </a:solidFill>
                <a:latin typeface="宋体" panose="02010600030101010101" pitchFamily="2" charset="-122"/>
                <a:ea typeface="宋体" panose="02010600030101010101" pitchFamily="2" charset="-122"/>
              </a:rPr>
              <a:t>7.4.3  </a:t>
            </a:r>
            <a:r>
              <a:rPr lang="zh-CN" altLang="en-US" b="1" dirty="0">
                <a:solidFill>
                  <a:sysClr val="windowText" lastClr="000000"/>
                </a:solidFill>
                <a:latin typeface="宋体" panose="02010600030101010101" pitchFamily="2" charset="-122"/>
                <a:ea typeface="宋体" panose="02010600030101010101" pitchFamily="2" charset="-122"/>
              </a:rPr>
              <a:t>设计举例</a:t>
            </a:r>
            <a:endParaRPr lang="zh-CN" altLang="en-US" b="1"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grpSp>
        <p:nvGrpSpPr>
          <p:cNvPr id="4" name="组合 3">
            <a:extLst>
              <a:ext uri="{FF2B5EF4-FFF2-40B4-BE49-F238E27FC236}">
                <a16:creationId xmlns:a16="http://schemas.microsoft.com/office/drawing/2014/main" id="{C0538E07-CB25-4EBA-8F08-FB4835BEACA4}"/>
              </a:ext>
            </a:extLst>
          </p:cNvPr>
          <p:cNvGrpSpPr/>
          <p:nvPr/>
        </p:nvGrpSpPr>
        <p:grpSpPr>
          <a:xfrm>
            <a:off x="282983" y="1213286"/>
            <a:ext cx="8036262" cy="3313510"/>
            <a:chOff x="282983" y="1213286"/>
            <a:chExt cx="8036262" cy="3313510"/>
          </a:xfrm>
        </p:grpSpPr>
        <p:sp>
          <p:nvSpPr>
            <p:cNvPr id="9" name="矩形 8">
              <a:extLst>
                <a:ext uri="{FF2B5EF4-FFF2-40B4-BE49-F238E27FC236}">
                  <a16:creationId xmlns:a16="http://schemas.microsoft.com/office/drawing/2014/main" id="{491B1815-11D4-4A11-A7CE-341A48CA61D1}"/>
                </a:ext>
              </a:extLst>
            </p:cNvPr>
            <p:cNvSpPr/>
            <p:nvPr/>
          </p:nvSpPr>
          <p:spPr>
            <a:xfrm>
              <a:off x="282983" y="4083918"/>
              <a:ext cx="8036262" cy="442878"/>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试设计该系统最小方差自适应控制器。</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sp>
          <p:nvSpPr>
            <p:cNvPr id="10" name="矩形 9">
              <a:extLst>
                <a:ext uri="{FF2B5EF4-FFF2-40B4-BE49-F238E27FC236}">
                  <a16:creationId xmlns:a16="http://schemas.microsoft.com/office/drawing/2014/main" id="{0EF2FFF3-422E-4C5C-877B-7D6B8E42A039}"/>
                </a:ext>
              </a:extLst>
            </p:cNvPr>
            <p:cNvSpPr/>
            <p:nvPr/>
          </p:nvSpPr>
          <p:spPr>
            <a:xfrm>
              <a:off x="282983" y="1213286"/>
              <a:ext cx="8036262" cy="1689373"/>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例</a:t>
              </a:r>
              <a:r>
                <a:rPr lang="en-US" altLang="zh-CN" dirty="0">
                  <a:solidFill>
                    <a:sysClr val="windowText" lastClr="000000"/>
                  </a:solidFill>
                  <a:latin typeface="宋体" panose="02010600030101010101" pitchFamily="2" charset="-122"/>
                  <a:ea typeface="宋体" panose="02010600030101010101" pitchFamily="2" charset="-122"/>
                </a:rPr>
                <a:t>7.14</a:t>
              </a:r>
              <a:r>
                <a:rPr lang="zh-CN" altLang="en-US" dirty="0">
                  <a:solidFill>
                    <a:sysClr val="windowText" lastClr="000000"/>
                  </a:solidFill>
                  <a:latin typeface="宋体" panose="02010600030101010101" pitchFamily="2" charset="-122"/>
                  <a:ea typeface="宋体" panose="02010600030101010101" pitchFamily="2" charset="-122"/>
                </a:rPr>
                <a:t>设被控离散系统可用下述数学模型表示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具有希望动态性能的参考模型为</a:t>
              </a:r>
            </a:p>
          </p:txBody>
        </p:sp>
        <p:graphicFrame>
          <p:nvGraphicFramePr>
            <p:cNvPr id="2" name="对象 1">
              <a:extLst>
                <a:ext uri="{FF2B5EF4-FFF2-40B4-BE49-F238E27FC236}">
                  <a16:creationId xmlns:a16="http://schemas.microsoft.com/office/drawing/2014/main" id="{028C1746-5E03-4E74-B88B-48DA8AB9FF20}"/>
                </a:ext>
              </a:extLst>
            </p:cNvPr>
            <p:cNvGraphicFramePr>
              <a:graphicFrameLocks noChangeAspect="1"/>
            </p:cNvGraphicFramePr>
            <p:nvPr>
              <p:extLst>
                <p:ext uri="{D42A27DB-BD31-4B8C-83A1-F6EECF244321}">
                  <p14:modId xmlns:p14="http://schemas.microsoft.com/office/powerpoint/2010/main" val="1554927131"/>
                </p:ext>
              </p:extLst>
            </p:nvPr>
          </p:nvGraphicFramePr>
          <p:xfrm>
            <a:off x="2533357" y="1625803"/>
            <a:ext cx="4077286" cy="858376"/>
          </p:xfrm>
          <a:graphic>
            <a:graphicData uri="http://schemas.openxmlformats.org/presentationml/2006/ole">
              <mc:AlternateContent xmlns:mc="http://schemas.openxmlformats.org/markup-compatibility/2006">
                <mc:Choice xmlns:v="urn:schemas-microsoft-com:vml" Requires="v">
                  <p:oleObj spid="_x0000_s106516" name="Equation" r:id="rId5" imgW="2412720" imgH="507960" progId="Equation.DSMT4">
                    <p:embed/>
                  </p:oleObj>
                </mc:Choice>
                <mc:Fallback>
                  <p:oleObj name="Equation" r:id="rId5" imgW="2412720" imgH="507960" progId="Equation.DSMT4">
                    <p:embed/>
                    <p:pic>
                      <p:nvPicPr>
                        <p:cNvPr id="0" name=""/>
                        <p:cNvPicPr/>
                        <p:nvPr/>
                      </p:nvPicPr>
                      <p:blipFill>
                        <a:blip r:embed="rId6"/>
                        <a:stretch>
                          <a:fillRect/>
                        </a:stretch>
                      </p:blipFill>
                      <p:spPr>
                        <a:xfrm>
                          <a:off x="2533357" y="1625803"/>
                          <a:ext cx="4077286" cy="858376"/>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B2C4E64C-241A-4184-B169-732DD85A12E7}"/>
                </a:ext>
              </a:extLst>
            </p:cNvPr>
            <p:cNvGraphicFramePr>
              <a:graphicFrameLocks noChangeAspect="1"/>
            </p:cNvGraphicFramePr>
            <p:nvPr>
              <p:extLst>
                <p:ext uri="{D42A27DB-BD31-4B8C-83A1-F6EECF244321}">
                  <p14:modId xmlns:p14="http://schemas.microsoft.com/office/powerpoint/2010/main" val="3476942194"/>
                </p:ext>
              </p:extLst>
            </p:nvPr>
          </p:nvGraphicFramePr>
          <p:xfrm>
            <a:off x="3490510" y="3147814"/>
            <a:ext cx="2162979" cy="795813"/>
          </p:xfrm>
          <a:graphic>
            <a:graphicData uri="http://schemas.openxmlformats.org/presentationml/2006/ole">
              <mc:AlternateContent xmlns:mc="http://schemas.openxmlformats.org/markup-compatibility/2006">
                <mc:Choice xmlns:v="urn:schemas-microsoft-com:vml" Requires="v">
                  <p:oleObj spid="_x0000_s106517" name="Equation" r:id="rId7" imgW="1346040" imgH="495000" progId="Equation.DSMT4">
                    <p:embed/>
                  </p:oleObj>
                </mc:Choice>
                <mc:Fallback>
                  <p:oleObj name="Equation" r:id="rId7" imgW="1346040" imgH="495000" progId="Equation.DSMT4">
                    <p:embed/>
                    <p:pic>
                      <p:nvPicPr>
                        <p:cNvPr id="0" name=""/>
                        <p:cNvPicPr/>
                        <p:nvPr/>
                      </p:nvPicPr>
                      <p:blipFill>
                        <a:blip r:embed="rId8"/>
                        <a:stretch>
                          <a:fillRect/>
                        </a:stretch>
                      </p:blipFill>
                      <p:spPr>
                        <a:xfrm>
                          <a:off x="3490510" y="3147814"/>
                          <a:ext cx="2162979" cy="795813"/>
                        </a:xfrm>
                        <a:prstGeom prst="rect">
                          <a:avLst/>
                        </a:prstGeom>
                      </p:spPr>
                    </p:pic>
                  </p:oleObj>
                </mc:Fallback>
              </mc:AlternateContent>
            </a:graphicData>
          </a:graphic>
        </p:graphicFrame>
      </p:grpSp>
    </p:spTree>
    <p:extLst>
      <p:ext uri="{BB962C8B-B14F-4D97-AF65-F5344CB8AC3E}">
        <p14:creationId xmlns:p14="http://schemas.microsoft.com/office/powerpoint/2010/main" val="30656942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最小方差自适应控制系统</a:t>
            </a:r>
            <a:endParaRPr lang="zh-CN" altLang="en-US" b="1" dirty="0">
              <a:solidFill>
                <a:srgbClr val="112F70"/>
              </a:solidFill>
              <a:latin typeface="微软雅黑" panose="020B0503020204020204" pitchFamily="34" charset="-122"/>
              <a:ea typeface="微软雅黑" panose="020B0503020204020204" pitchFamily="34" charset="-122"/>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752583"/>
            <a:ext cx="7883863" cy="1689373"/>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解</a:t>
            </a:r>
            <a:r>
              <a:rPr lang="en-US" altLang="zh-CN" dirty="0">
                <a:solidFill>
                  <a:sysClr val="windowText" lastClr="000000"/>
                </a:solidFill>
                <a:latin typeface="宋体" panose="02010600030101010101" pitchFamily="2" charset="-122"/>
                <a:ea typeface="宋体" panose="02010600030101010101" pitchFamily="2" charset="-122"/>
              </a:rPr>
              <a:t>:</a:t>
            </a: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作原系统及参考模型 </a:t>
            </a:r>
            <a:r>
              <a:rPr lang="en-US" altLang="zh-CN" dirty="0">
                <a:solidFill>
                  <a:sysClr val="windowText" lastClr="000000"/>
                </a:solidFill>
                <a:latin typeface="宋体" panose="02010600030101010101" pitchFamily="2" charset="-122"/>
                <a:ea typeface="宋体" panose="02010600030101010101" pitchFamily="2" charset="-122"/>
              </a:rPr>
              <a:t>SIMULINK</a:t>
            </a:r>
            <a:r>
              <a:rPr lang="zh-CN" altLang="en-US" dirty="0">
                <a:solidFill>
                  <a:sysClr val="windowText" lastClr="000000"/>
                </a:solidFill>
                <a:latin typeface="宋体" panose="02010600030101010101" pitchFamily="2" charset="-122"/>
                <a:ea typeface="宋体" panose="02010600030101010101" pitchFamily="2" charset="-122"/>
              </a:rPr>
              <a:t>仿真模型如图</a:t>
            </a:r>
            <a:r>
              <a:rPr lang="en-US" altLang="zh-CN" dirty="0">
                <a:solidFill>
                  <a:sysClr val="windowText" lastClr="000000"/>
                </a:solidFill>
                <a:latin typeface="宋体" panose="02010600030101010101" pitchFamily="2" charset="-122"/>
                <a:ea typeface="宋体" panose="02010600030101010101" pitchFamily="2" charset="-122"/>
              </a:rPr>
              <a:t>7.31</a:t>
            </a:r>
            <a:r>
              <a:rPr lang="zh-CN" altLang="en-US" dirty="0">
                <a:solidFill>
                  <a:sysClr val="windowText" lastClr="000000"/>
                </a:solidFill>
                <a:latin typeface="宋体" panose="02010600030101010101" pitchFamily="2" charset="-122"/>
                <a:ea typeface="宋体" panose="02010600030101010101" pitchFamily="2" charset="-122"/>
              </a:rPr>
              <a:t>所示。其方波输出响应如图</a:t>
            </a:r>
            <a:r>
              <a:rPr lang="en-US" altLang="zh-CN" dirty="0">
                <a:solidFill>
                  <a:sysClr val="windowText" lastClr="000000"/>
                </a:solidFill>
                <a:latin typeface="宋体" panose="02010600030101010101" pitchFamily="2" charset="-122"/>
                <a:ea typeface="宋体" panose="02010600030101010101" pitchFamily="2" charset="-122"/>
              </a:rPr>
              <a:t>7.32</a:t>
            </a:r>
            <a:r>
              <a:rPr lang="zh-CN" altLang="en-US" dirty="0">
                <a:solidFill>
                  <a:sysClr val="windowText" lastClr="000000"/>
                </a:solidFill>
                <a:latin typeface="宋体" panose="02010600030101010101" pitchFamily="2" charset="-122"/>
                <a:ea typeface="宋体" panose="02010600030101010101" pitchFamily="2" charset="-122"/>
              </a:rPr>
              <a:t>所示，由图可知，被控原系统虽然稳定，但超调量较大。参考模型输出特性较好，可以满足系统性能要求。</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Tree>
    <p:extLst>
      <p:ext uri="{BB962C8B-B14F-4D97-AF65-F5344CB8AC3E}">
        <p14:creationId xmlns:p14="http://schemas.microsoft.com/office/powerpoint/2010/main" val="27222731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最小方差自适应控制系统</a:t>
            </a:r>
            <a:endParaRPr lang="zh-CN" altLang="en-US" b="1" dirty="0">
              <a:solidFill>
                <a:srgbClr val="112F70"/>
              </a:solidFill>
              <a:latin typeface="微软雅黑" panose="020B0503020204020204" pitchFamily="34" charset="-122"/>
              <a:ea typeface="微软雅黑" panose="020B0503020204020204" pitchFamily="34" charset="-122"/>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pic>
        <p:nvPicPr>
          <p:cNvPr id="2" name="图片 1">
            <a:extLst>
              <a:ext uri="{FF2B5EF4-FFF2-40B4-BE49-F238E27FC236}">
                <a16:creationId xmlns:a16="http://schemas.microsoft.com/office/drawing/2014/main" id="{78EB0DA0-866E-4981-AB25-8A4203703361}"/>
              </a:ext>
            </a:extLst>
          </p:cNvPr>
          <p:cNvPicPr>
            <a:picLocks noChangeAspect="1"/>
          </p:cNvPicPr>
          <p:nvPr/>
        </p:nvPicPr>
        <p:blipFill>
          <a:blip r:embed="rId4"/>
          <a:stretch>
            <a:fillRect/>
          </a:stretch>
        </p:blipFill>
        <p:spPr>
          <a:xfrm rot="5400000">
            <a:off x="2462307" y="-908126"/>
            <a:ext cx="4219386" cy="7883865"/>
          </a:xfrm>
          <a:prstGeom prst="rect">
            <a:avLst/>
          </a:prstGeom>
        </p:spPr>
      </p:pic>
    </p:spTree>
    <p:extLst>
      <p:ext uri="{BB962C8B-B14F-4D97-AF65-F5344CB8AC3E}">
        <p14:creationId xmlns:p14="http://schemas.microsoft.com/office/powerpoint/2010/main" val="36912573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最小方差自适应控制系统</a:t>
            </a:r>
            <a:endParaRPr lang="zh-CN" altLang="en-US" b="1" dirty="0">
              <a:solidFill>
                <a:srgbClr val="112F70"/>
              </a:solidFill>
              <a:latin typeface="微软雅黑" panose="020B0503020204020204" pitchFamily="34" charset="-122"/>
              <a:ea typeface="微软雅黑" panose="020B0503020204020204" pitchFamily="34" charset="-122"/>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pic>
        <p:nvPicPr>
          <p:cNvPr id="2" name="图片 1">
            <a:extLst>
              <a:ext uri="{FF2B5EF4-FFF2-40B4-BE49-F238E27FC236}">
                <a16:creationId xmlns:a16="http://schemas.microsoft.com/office/drawing/2014/main" id="{43E06276-8F5F-4C78-AAC9-C5FF2A1EBA75}"/>
              </a:ext>
            </a:extLst>
          </p:cNvPr>
          <p:cNvPicPr>
            <a:picLocks noChangeAspect="1"/>
          </p:cNvPicPr>
          <p:nvPr/>
        </p:nvPicPr>
        <p:blipFill>
          <a:blip r:embed="rId4"/>
          <a:stretch>
            <a:fillRect/>
          </a:stretch>
        </p:blipFill>
        <p:spPr>
          <a:xfrm>
            <a:off x="2256348" y="677039"/>
            <a:ext cx="4631304" cy="4270974"/>
          </a:xfrm>
          <a:prstGeom prst="rect">
            <a:avLst/>
          </a:prstGeom>
        </p:spPr>
      </p:pic>
    </p:spTree>
    <p:extLst>
      <p:ext uri="{BB962C8B-B14F-4D97-AF65-F5344CB8AC3E}">
        <p14:creationId xmlns:p14="http://schemas.microsoft.com/office/powerpoint/2010/main" val="15245718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最小方差自适应控制系统</a:t>
            </a:r>
            <a:endParaRPr lang="zh-CN" altLang="en-US" b="1" dirty="0">
              <a:solidFill>
                <a:srgbClr val="112F70"/>
              </a:solidFill>
              <a:latin typeface="微软雅黑" panose="020B0503020204020204" pitchFamily="34" charset="-122"/>
              <a:ea typeface="微软雅黑" panose="020B0503020204020204" pitchFamily="34" charset="-122"/>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752583"/>
            <a:ext cx="7883863" cy="858377"/>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由于给定系统的阶数</a:t>
            </a:r>
            <a:r>
              <a:rPr lang="en-US" altLang="zh-CN" dirty="0">
                <a:solidFill>
                  <a:sysClr val="windowText" lastClr="000000"/>
                </a:solidFill>
                <a:latin typeface="宋体" panose="02010600030101010101" pitchFamily="2" charset="-122"/>
                <a:ea typeface="宋体" panose="02010600030101010101" pitchFamily="2" charset="-122"/>
              </a:rPr>
              <a:t>n=2,m=1,</a:t>
            </a:r>
            <a:r>
              <a:rPr lang="zh-CN" altLang="en-US" dirty="0">
                <a:solidFill>
                  <a:sysClr val="windowText" lastClr="000000"/>
                </a:solidFill>
                <a:latin typeface="宋体" panose="02010600030101010101" pitchFamily="2" charset="-122"/>
                <a:ea typeface="宋体" panose="02010600030101010101" pitchFamily="2" charset="-122"/>
              </a:rPr>
              <a:t>选择 </a:t>
            </a:r>
            <a:r>
              <a:rPr lang="en-US" altLang="zh-CN" dirty="0">
                <a:solidFill>
                  <a:sysClr val="windowText" lastClr="000000"/>
                </a:solidFill>
                <a:latin typeface="宋体" panose="02010600030101010101" pitchFamily="2" charset="-122"/>
                <a:ea typeface="宋体" panose="02010600030101010101" pitchFamily="2" charset="-122"/>
              </a:rPr>
              <a:t>Diophantine</a:t>
            </a:r>
            <a:r>
              <a:rPr lang="zh-CN" altLang="en-US" dirty="0">
                <a:solidFill>
                  <a:sysClr val="windowText" lastClr="000000"/>
                </a:solidFill>
                <a:latin typeface="宋体" panose="02010600030101010101" pitchFamily="2" charset="-122"/>
                <a:ea typeface="宋体" panose="02010600030101010101" pitchFamily="2" charset="-122"/>
              </a:rPr>
              <a:t>方程多项式</a:t>
            </a:r>
            <a:r>
              <a:rPr lang="en-US" altLang="zh-CN" dirty="0">
                <a:solidFill>
                  <a:sysClr val="windowText" lastClr="000000"/>
                </a:solidFill>
                <a:latin typeface="宋体" panose="02010600030101010101" pitchFamily="2" charset="-122"/>
                <a:ea typeface="宋体" panose="02010600030101010101" pitchFamily="2" charset="-122"/>
              </a:rPr>
              <a:t>D(q)</a:t>
            </a: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D(q)</a:t>
            </a: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R(q)</a:t>
            </a: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H(9)</a:t>
            </a:r>
            <a:r>
              <a:rPr lang="zh-CN" altLang="en-US" dirty="0">
                <a:solidFill>
                  <a:sysClr val="windowText" lastClr="000000"/>
                </a:solidFill>
                <a:latin typeface="宋体" panose="02010600030101010101" pitchFamily="2" charset="-122"/>
                <a:ea typeface="宋体" panose="02010600030101010101" pitchFamily="2" charset="-122"/>
              </a:rPr>
              <a:t>分别为</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10" name="矩形 9">
            <a:extLst>
              <a:ext uri="{FF2B5EF4-FFF2-40B4-BE49-F238E27FC236}">
                <a16:creationId xmlns:a16="http://schemas.microsoft.com/office/drawing/2014/main" id="{0EF2FFF3-422E-4C5C-877B-7D6B8E42A039}"/>
              </a:ext>
            </a:extLst>
          </p:cNvPr>
          <p:cNvSpPr/>
          <p:nvPr/>
        </p:nvSpPr>
        <p:spPr>
          <a:xfrm>
            <a:off x="282983" y="2104727"/>
            <a:ext cx="8036262" cy="442878"/>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可得该系统的非最小实现为</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aphicFrame>
        <p:nvGraphicFramePr>
          <p:cNvPr id="2" name="对象 1">
            <a:extLst>
              <a:ext uri="{FF2B5EF4-FFF2-40B4-BE49-F238E27FC236}">
                <a16:creationId xmlns:a16="http://schemas.microsoft.com/office/drawing/2014/main" id="{683F3231-58FB-46F2-8568-A312BCEC7F3C}"/>
              </a:ext>
            </a:extLst>
          </p:cNvPr>
          <p:cNvGraphicFramePr>
            <a:graphicFrameLocks noChangeAspect="1"/>
          </p:cNvGraphicFramePr>
          <p:nvPr>
            <p:extLst>
              <p:ext uri="{D42A27DB-BD31-4B8C-83A1-F6EECF244321}">
                <p14:modId xmlns:p14="http://schemas.microsoft.com/office/powerpoint/2010/main" val="1923497018"/>
              </p:ext>
            </p:extLst>
          </p:nvPr>
        </p:nvGraphicFramePr>
        <p:xfrm>
          <a:off x="1907703" y="1743148"/>
          <a:ext cx="5328592" cy="355239"/>
        </p:xfrm>
        <a:graphic>
          <a:graphicData uri="http://schemas.openxmlformats.org/presentationml/2006/ole">
            <mc:AlternateContent xmlns:mc="http://schemas.openxmlformats.org/markup-compatibility/2006">
              <mc:Choice xmlns:v="urn:schemas-microsoft-com:vml" Requires="v">
                <p:oleObj spid="_x0000_s107552" name="Equation" r:id="rId5" imgW="3619440" imgH="241200" progId="Equation.DSMT4">
                  <p:embed/>
                </p:oleObj>
              </mc:Choice>
              <mc:Fallback>
                <p:oleObj name="Equation" r:id="rId5" imgW="3619440" imgH="241200" progId="Equation.DSMT4">
                  <p:embed/>
                  <p:pic>
                    <p:nvPicPr>
                      <p:cNvPr id="0" name=""/>
                      <p:cNvPicPr/>
                      <p:nvPr/>
                    </p:nvPicPr>
                    <p:blipFill>
                      <a:blip r:embed="rId6"/>
                      <a:stretch>
                        <a:fillRect/>
                      </a:stretch>
                    </p:blipFill>
                    <p:spPr>
                      <a:xfrm>
                        <a:off x="1907703" y="1743148"/>
                        <a:ext cx="5328592" cy="355239"/>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1B265B00-55B9-4BBF-A398-FAE6477506A8}"/>
              </a:ext>
            </a:extLst>
          </p:cNvPr>
          <p:cNvGraphicFramePr>
            <a:graphicFrameLocks noChangeAspect="1"/>
          </p:cNvGraphicFramePr>
          <p:nvPr>
            <p:extLst>
              <p:ext uri="{D42A27DB-BD31-4B8C-83A1-F6EECF244321}">
                <p14:modId xmlns:p14="http://schemas.microsoft.com/office/powerpoint/2010/main" val="44308687"/>
              </p:ext>
            </p:extLst>
          </p:nvPr>
        </p:nvGraphicFramePr>
        <p:xfrm>
          <a:off x="2397297" y="2547605"/>
          <a:ext cx="4349405" cy="1371008"/>
        </p:xfrm>
        <a:graphic>
          <a:graphicData uri="http://schemas.openxmlformats.org/presentationml/2006/ole">
            <mc:AlternateContent xmlns:mc="http://schemas.openxmlformats.org/markup-compatibility/2006">
              <mc:Choice xmlns:v="urn:schemas-microsoft-com:vml" Requires="v">
                <p:oleObj spid="_x0000_s107553" name="Equation" r:id="rId7" imgW="3504960" imgH="1104840" progId="Equation.DSMT4">
                  <p:embed/>
                </p:oleObj>
              </mc:Choice>
              <mc:Fallback>
                <p:oleObj name="Equation" r:id="rId7" imgW="3504960" imgH="1104840" progId="Equation.DSMT4">
                  <p:embed/>
                  <p:pic>
                    <p:nvPicPr>
                      <p:cNvPr id="0" name=""/>
                      <p:cNvPicPr/>
                      <p:nvPr/>
                    </p:nvPicPr>
                    <p:blipFill>
                      <a:blip r:embed="rId8"/>
                      <a:stretch>
                        <a:fillRect/>
                      </a:stretch>
                    </p:blipFill>
                    <p:spPr>
                      <a:xfrm>
                        <a:off x="2397297" y="2547605"/>
                        <a:ext cx="4349405" cy="1371008"/>
                      </a:xfrm>
                      <a:prstGeom prst="rect">
                        <a:avLst/>
                      </a:prstGeom>
                    </p:spPr>
                  </p:pic>
                </p:oleObj>
              </mc:Fallback>
            </mc:AlternateContent>
          </a:graphicData>
        </a:graphic>
      </p:graphicFrame>
      <p:grpSp>
        <p:nvGrpSpPr>
          <p:cNvPr id="5" name="组合 4">
            <a:extLst>
              <a:ext uri="{FF2B5EF4-FFF2-40B4-BE49-F238E27FC236}">
                <a16:creationId xmlns:a16="http://schemas.microsoft.com/office/drawing/2014/main" id="{FD652C5F-A126-42B3-9C21-3DCBCECA4E39}"/>
              </a:ext>
            </a:extLst>
          </p:cNvPr>
          <p:cNvGrpSpPr/>
          <p:nvPr/>
        </p:nvGrpSpPr>
        <p:grpSpPr>
          <a:xfrm>
            <a:off x="282983" y="4001080"/>
            <a:ext cx="8036262" cy="447114"/>
            <a:chOff x="282983" y="4001080"/>
            <a:chExt cx="8036262" cy="447114"/>
          </a:xfrm>
        </p:grpSpPr>
        <p:sp>
          <p:nvSpPr>
            <p:cNvPr id="9" name="矩形 8">
              <a:extLst>
                <a:ext uri="{FF2B5EF4-FFF2-40B4-BE49-F238E27FC236}">
                  <a16:creationId xmlns:a16="http://schemas.microsoft.com/office/drawing/2014/main" id="{491B1815-11D4-4A11-A7CE-341A48CA61D1}"/>
                </a:ext>
              </a:extLst>
            </p:cNvPr>
            <p:cNvSpPr/>
            <p:nvPr/>
          </p:nvSpPr>
          <p:spPr>
            <a:xfrm>
              <a:off x="282983" y="4001080"/>
              <a:ext cx="8036262" cy="442878"/>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取向量</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分别为</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aphicFrame>
          <p:nvGraphicFramePr>
            <p:cNvPr id="4" name="对象 3">
              <a:extLst>
                <a:ext uri="{FF2B5EF4-FFF2-40B4-BE49-F238E27FC236}">
                  <a16:creationId xmlns:a16="http://schemas.microsoft.com/office/drawing/2014/main" id="{416034C6-F46E-4C40-BF6A-B826B21ECAA2}"/>
                </a:ext>
              </a:extLst>
            </p:cNvPr>
            <p:cNvGraphicFramePr>
              <a:graphicFrameLocks noChangeAspect="1"/>
            </p:cNvGraphicFramePr>
            <p:nvPr>
              <p:extLst>
                <p:ext uri="{D42A27DB-BD31-4B8C-83A1-F6EECF244321}">
                  <p14:modId xmlns:p14="http://schemas.microsoft.com/office/powerpoint/2010/main" val="506753622"/>
                </p:ext>
              </p:extLst>
            </p:nvPr>
          </p:nvGraphicFramePr>
          <p:xfrm>
            <a:off x="1835696" y="4138454"/>
            <a:ext cx="692359" cy="309740"/>
          </p:xfrm>
          <a:graphic>
            <a:graphicData uri="http://schemas.openxmlformats.org/presentationml/2006/ole">
              <mc:AlternateContent xmlns:mc="http://schemas.openxmlformats.org/markup-compatibility/2006">
                <mc:Choice xmlns:v="urn:schemas-microsoft-com:vml" Requires="v">
                  <p:oleObj spid="_x0000_s107554" name="Equation" r:id="rId9" imgW="482400" imgH="215640" progId="Equation.DSMT4">
                    <p:embed/>
                  </p:oleObj>
                </mc:Choice>
                <mc:Fallback>
                  <p:oleObj name="Equation" r:id="rId9" imgW="482400" imgH="215640" progId="Equation.DSMT4">
                    <p:embed/>
                    <p:pic>
                      <p:nvPicPr>
                        <p:cNvPr id="0" name=""/>
                        <p:cNvPicPr/>
                        <p:nvPr/>
                      </p:nvPicPr>
                      <p:blipFill>
                        <a:blip r:embed="rId10"/>
                        <a:stretch>
                          <a:fillRect/>
                        </a:stretch>
                      </p:blipFill>
                      <p:spPr>
                        <a:xfrm>
                          <a:off x="1835696" y="4138454"/>
                          <a:ext cx="692359" cy="309740"/>
                        </a:xfrm>
                        <a:prstGeom prst="rect">
                          <a:avLst/>
                        </a:prstGeom>
                      </p:spPr>
                    </p:pic>
                  </p:oleObj>
                </mc:Fallback>
              </mc:AlternateContent>
            </a:graphicData>
          </a:graphic>
        </p:graphicFrame>
      </p:grpSp>
    </p:spTree>
    <p:extLst>
      <p:ext uri="{BB962C8B-B14F-4D97-AF65-F5344CB8AC3E}">
        <p14:creationId xmlns:p14="http://schemas.microsoft.com/office/powerpoint/2010/main" val="17080029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自适应控制概念</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539552" y="752583"/>
            <a:ext cx="7627293" cy="553998"/>
          </a:xfrm>
          <a:prstGeom prst="rect">
            <a:avLst/>
          </a:prstGeom>
          <a:noFill/>
        </p:spPr>
        <p:txBody>
          <a:bodyPr wrap="square">
            <a:spAutoFit/>
          </a:bodyPr>
          <a:lstStyle/>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具有状态观测器的</a:t>
            </a:r>
            <a:r>
              <a:rPr lang="zh-CN" altLang="en-US" sz="2000" dirty="0">
                <a:solidFill>
                  <a:srgbClr val="0070C0"/>
                </a:solidFill>
                <a:latin typeface="宋体" panose="02010600030101010101" pitchFamily="2" charset="-122"/>
                <a:ea typeface="宋体" panose="02010600030101010101" pitchFamily="2" charset="-122"/>
              </a:rPr>
              <a:t>状态反馈系统</a:t>
            </a:r>
            <a:r>
              <a:rPr lang="zh-CN" altLang="en-US" sz="2000" dirty="0">
                <a:solidFill>
                  <a:sysClr val="windowText" lastClr="000000"/>
                </a:solidFill>
                <a:latin typeface="宋体" panose="02010600030101010101" pitchFamily="2" charset="-122"/>
                <a:ea typeface="宋体" panose="02010600030101010101" pitchFamily="2" charset="-122"/>
              </a:rPr>
              <a:t>可用图</a:t>
            </a:r>
            <a:r>
              <a:rPr lang="en-US" altLang="zh-CN" sz="2000" dirty="0">
                <a:solidFill>
                  <a:sysClr val="windowText" lastClr="000000"/>
                </a:solidFill>
                <a:latin typeface="宋体" panose="02010600030101010101" pitchFamily="2" charset="-122"/>
                <a:ea typeface="宋体" panose="02010600030101010101" pitchFamily="2" charset="-122"/>
              </a:rPr>
              <a:t>7.3</a:t>
            </a:r>
            <a:r>
              <a:rPr lang="zh-CN" altLang="en-US" sz="2000" dirty="0">
                <a:solidFill>
                  <a:sysClr val="windowText" lastClr="000000"/>
                </a:solidFill>
                <a:latin typeface="宋体" panose="02010600030101010101" pitchFamily="2" charset="-122"/>
                <a:ea typeface="宋体" panose="02010600030101010101" pitchFamily="2" charset="-122"/>
              </a:rPr>
              <a:t>表示。</a:t>
            </a: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pic>
        <p:nvPicPr>
          <p:cNvPr id="2" name="图片 1">
            <a:extLst>
              <a:ext uri="{FF2B5EF4-FFF2-40B4-BE49-F238E27FC236}">
                <a16:creationId xmlns:a16="http://schemas.microsoft.com/office/drawing/2014/main" id="{FAA03811-01B5-45E9-A27F-62D3E91BF38E}"/>
              </a:ext>
            </a:extLst>
          </p:cNvPr>
          <p:cNvPicPr>
            <a:picLocks noChangeAspect="1"/>
          </p:cNvPicPr>
          <p:nvPr/>
        </p:nvPicPr>
        <p:blipFill>
          <a:blip r:embed="rId5"/>
          <a:stretch>
            <a:fillRect/>
          </a:stretch>
        </p:blipFill>
        <p:spPr>
          <a:xfrm>
            <a:off x="107505" y="1275606"/>
            <a:ext cx="4760078" cy="3505384"/>
          </a:xfrm>
          <a:prstGeom prst="rect">
            <a:avLst/>
          </a:prstGeom>
        </p:spPr>
      </p:pic>
      <p:grpSp>
        <p:nvGrpSpPr>
          <p:cNvPr id="5" name="组合 4">
            <a:extLst>
              <a:ext uri="{FF2B5EF4-FFF2-40B4-BE49-F238E27FC236}">
                <a16:creationId xmlns:a16="http://schemas.microsoft.com/office/drawing/2014/main" id="{F83EF57F-8D28-4F66-8359-244064AF6523}"/>
              </a:ext>
            </a:extLst>
          </p:cNvPr>
          <p:cNvGrpSpPr/>
          <p:nvPr/>
        </p:nvGrpSpPr>
        <p:grpSpPr>
          <a:xfrm>
            <a:off x="4932040" y="2183611"/>
            <a:ext cx="4005129" cy="1754326"/>
            <a:chOff x="4887352" y="1478219"/>
            <a:chExt cx="4005129" cy="1754326"/>
          </a:xfrm>
        </p:grpSpPr>
        <p:sp>
          <p:nvSpPr>
            <p:cNvPr id="9" name="矩形 8">
              <a:extLst>
                <a:ext uri="{FF2B5EF4-FFF2-40B4-BE49-F238E27FC236}">
                  <a16:creationId xmlns:a16="http://schemas.microsoft.com/office/drawing/2014/main" id="{491B1815-11D4-4A11-A7CE-341A48CA61D1}"/>
                </a:ext>
              </a:extLst>
            </p:cNvPr>
            <p:cNvSpPr/>
            <p:nvPr/>
          </p:nvSpPr>
          <p:spPr>
            <a:xfrm>
              <a:off x="4887352" y="1478219"/>
              <a:ext cx="4005129" cy="1754326"/>
            </a:xfrm>
            <a:prstGeom prst="rect">
              <a:avLst/>
            </a:prstGeom>
            <a:noFill/>
          </p:spPr>
          <p:txBody>
            <a:bodyPr wrap="square">
              <a:spAutoFit/>
            </a:bodyPr>
            <a:lstStyle/>
            <a:p>
              <a:pPr indent="468000">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其控制输入为</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indent="468000" algn="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7.5</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indent="468000">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式中：</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      ——</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状态变量</a:t>
              </a:r>
              <a:r>
                <a:rPr lang="en-US" altLang="zh-CN" b="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x</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t</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的估计。</a:t>
              </a:r>
            </a:p>
          </p:txBody>
        </p:sp>
        <p:graphicFrame>
          <p:nvGraphicFramePr>
            <p:cNvPr id="3" name="对象 2">
              <a:extLst>
                <a:ext uri="{FF2B5EF4-FFF2-40B4-BE49-F238E27FC236}">
                  <a16:creationId xmlns:a16="http://schemas.microsoft.com/office/drawing/2014/main" id="{D078B5D0-619B-4B89-8F1F-7723E4734FE9}"/>
                </a:ext>
              </a:extLst>
            </p:cNvPr>
            <p:cNvGraphicFramePr>
              <a:graphicFrameLocks noChangeAspect="1"/>
            </p:cNvGraphicFramePr>
            <p:nvPr>
              <p:extLst>
                <p:ext uri="{D42A27DB-BD31-4B8C-83A1-F6EECF244321}">
                  <p14:modId xmlns:p14="http://schemas.microsoft.com/office/powerpoint/2010/main" val="1409687947"/>
                </p:ext>
              </p:extLst>
            </p:nvPr>
          </p:nvGraphicFramePr>
          <p:xfrm>
            <a:off x="5796137" y="1884401"/>
            <a:ext cx="1512168" cy="471325"/>
          </p:xfrm>
          <a:graphic>
            <a:graphicData uri="http://schemas.openxmlformats.org/presentationml/2006/ole">
              <mc:AlternateContent xmlns:mc="http://schemas.openxmlformats.org/markup-compatibility/2006">
                <mc:Choice xmlns:v="urn:schemas-microsoft-com:vml" Requires="v">
                  <p:oleObj spid="_x0000_s4120" name="Equation" r:id="rId6" imgW="977760" imgH="304560" progId="Equation.DSMT4">
                    <p:embed/>
                  </p:oleObj>
                </mc:Choice>
                <mc:Fallback>
                  <p:oleObj name="Equation" r:id="rId6" imgW="977760" imgH="304560" progId="Equation.DSMT4">
                    <p:embed/>
                    <p:pic>
                      <p:nvPicPr>
                        <p:cNvPr id="0" name=""/>
                        <p:cNvPicPr/>
                        <p:nvPr/>
                      </p:nvPicPr>
                      <p:blipFill>
                        <a:blip r:embed="rId7"/>
                        <a:stretch>
                          <a:fillRect/>
                        </a:stretch>
                      </p:blipFill>
                      <p:spPr>
                        <a:xfrm>
                          <a:off x="5796137" y="1884401"/>
                          <a:ext cx="1512168" cy="471325"/>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45994D31-4CDA-42E5-B5F2-85BEF7368558}"/>
                </a:ext>
              </a:extLst>
            </p:cNvPr>
            <p:cNvGraphicFramePr>
              <a:graphicFrameLocks noChangeAspect="1"/>
            </p:cNvGraphicFramePr>
            <p:nvPr>
              <p:extLst>
                <p:ext uri="{D42A27DB-BD31-4B8C-83A1-F6EECF244321}">
                  <p14:modId xmlns:p14="http://schemas.microsoft.com/office/powerpoint/2010/main" val="2256493856"/>
                </p:ext>
              </p:extLst>
            </p:nvPr>
          </p:nvGraphicFramePr>
          <p:xfrm>
            <a:off x="6061955" y="2417412"/>
            <a:ext cx="589524" cy="442143"/>
          </p:xfrm>
          <a:graphic>
            <a:graphicData uri="http://schemas.openxmlformats.org/presentationml/2006/ole">
              <mc:AlternateContent xmlns:mc="http://schemas.openxmlformats.org/markup-compatibility/2006">
                <mc:Choice xmlns:v="urn:schemas-microsoft-com:vml" Requires="v">
                  <p:oleObj spid="_x0000_s4121" name="Equation" r:id="rId8" imgW="355320" imgH="266400" progId="Equation.DSMT4">
                    <p:embed/>
                  </p:oleObj>
                </mc:Choice>
                <mc:Fallback>
                  <p:oleObj name="Equation" r:id="rId8" imgW="355320" imgH="266400" progId="Equation.DSMT4">
                    <p:embed/>
                    <p:pic>
                      <p:nvPicPr>
                        <p:cNvPr id="0" name=""/>
                        <p:cNvPicPr/>
                        <p:nvPr/>
                      </p:nvPicPr>
                      <p:blipFill>
                        <a:blip r:embed="rId9"/>
                        <a:stretch>
                          <a:fillRect/>
                        </a:stretch>
                      </p:blipFill>
                      <p:spPr>
                        <a:xfrm>
                          <a:off x="6061955" y="2417412"/>
                          <a:ext cx="589524" cy="442143"/>
                        </a:xfrm>
                        <a:prstGeom prst="rect">
                          <a:avLst/>
                        </a:prstGeom>
                      </p:spPr>
                    </p:pic>
                  </p:oleObj>
                </mc:Fallback>
              </mc:AlternateContent>
            </a:graphicData>
          </a:graphic>
        </p:graphicFrame>
      </p:grpSp>
    </p:spTree>
    <p:extLst>
      <p:ext uri="{BB962C8B-B14F-4D97-AF65-F5344CB8AC3E}">
        <p14:creationId xmlns:p14="http://schemas.microsoft.com/office/powerpoint/2010/main" val="41265455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最小方差自适应控制系统</a:t>
            </a:r>
            <a:endParaRPr lang="zh-CN" altLang="en-US" b="1" dirty="0">
              <a:solidFill>
                <a:srgbClr val="112F70"/>
              </a:solidFill>
              <a:latin typeface="微软雅黑" panose="020B0503020204020204" pitchFamily="34" charset="-122"/>
              <a:ea typeface="微软雅黑" panose="020B0503020204020204" pitchFamily="34" charset="-122"/>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graphicFrame>
        <p:nvGraphicFramePr>
          <p:cNvPr id="2" name="对象 1">
            <a:extLst>
              <a:ext uri="{FF2B5EF4-FFF2-40B4-BE49-F238E27FC236}">
                <a16:creationId xmlns:a16="http://schemas.microsoft.com/office/drawing/2014/main" id="{72329EFD-7F10-4F36-8C69-921E7B2BB9F4}"/>
              </a:ext>
            </a:extLst>
          </p:cNvPr>
          <p:cNvGraphicFramePr>
            <a:graphicFrameLocks noChangeAspect="1"/>
          </p:cNvGraphicFramePr>
          <p:nvPr>
            <p:extLst>
              <p:ext uri="{D42A27DB-BD31-4B8C-83A1-F6EECF244321}">
                <p14:modId xmlns:p14="http://schemas.microsoft.com/office/powerpoint/2010/main" val="3852323441"/>
              </p:ext>
            </p:extLst>
          </p:nvPr>
        </p:nvGraphicFramePr>
        <p:xfrm>
          <a:off x="2267744" y="584552"/>
          <a:ext cx="4635820" cy="624891"/>
        </p:xfrm>
        <a:graphic>
          <a:graphicData uri="http://schemas.openxmlformats.org/presentationml/2006/ole">
            <mc:AlternateContent xmlns:mc="http://schemas.openxmlformats.org/markup-compatibility/2006">
              <mc:Choice xmlns:v="urn:schemas-microsoft-com:vml" Requires="v">
                <p:oleObj spid="_x0000_s108606" name="Equation" r:id="rId5" imgW="4051080" imgH="545760" progId="Equation.DSMT4">
                  <p:embed/>
                </p:oleObj>
              </mc:Choice>
              <mc:Fallback>
                <p:oleObj name="Equation" r:id="rId5" imgW="4051080" imgH="545760" progId="Equation.DSMT4">
                  <p:embed/>
                  <p:pic>
                    <p:nvPicPr>
                      <p:cNvPr id="0" name=""/>
                      <p:cNvPicPr/>
                      <p:nvPr/>
                    </p:nvPicPr>
                    <p:blipFill>
                      <a:blip r:embed="rId6"/>
                      <a:stretch>
                        <a:fillRect/>
                      </a:stretch>
                    </p:blipFill>
                    <p:spPr>
                      <a:xfrm>
                        <a:off x="2267744" y="584552"/>
                        <a:ext cx="4635820" cy="624891"/>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EA24CAB7-5AB5-4A45-BC52-DC92D2F1B84F}"/>
              </a:ext>
            </a:extLst>
          </p:cNvPr>
          <p:cNvGraphicFramePr>
            <a:graphicFrameLocks noChangeAspect="1"/>
          </p:cNvGraphicFramePr>
          <p:nvPr>
            <p:extLst>
              <p:ext uri="{D42A27DB-BD31-4B8C-83A1-F6EECF244321}">
                <p14:modId xmlns:p14="http://schemas.microsoft.com/office/powerpoint/2010/main" val="3659273894"/>
              </p:ext>
            </p:extLst>
          </p:nvPr>
        </p:nvGraphicFramePr>
        <p:xfrm>
          <a:off x="2283977" y="1364030"/>
          <a:ext cx="4460120" cy="422931"/>
        </p:xfrm>
        <a:graphic>
          <a:graphicData uri="http://schemas.openxmlformats.org/presentationml/2006/ole">
            <mc:AlternateContent xmlns:mc="http://schemas.openxmlformats.org/markup-compatibility/2006">
              <mc:Choice xmlns:v="urn:schemas-microsoft-com:vml" Requires="v">
                <p:oleObj spid="_x0000_s108607" name="Equation" r:id="rId7" imgW="2946240" imgH="279360" progId="Equation.DSMT4">
                  <p:embed/>
                </p:oleObj>
              </mc:Choice>
              <mc:Fallback>
                <p:oleObj name="Equation" r:id="rId7" imgW="2946240" imgH="279360" progId="Equation.DSMT4">
                  <p:embed/>
                  <p:pic>
                    <p:nvPicPr>
                      <p:cNvPr id="0" name=""/>
                      <p:cNvPicPr/>
                      <p:nvPr/>
                    </p:nvPicPr>
                    <p:blipFill>
                      <a:blip r:embed="rId8"/>
                      <a:stretch>
                        <a:fillRect/>
                      </a:stretch>
                    </p:blipFill>
                    <p:spPr>
                      <a:xfrm>
                        <a:off x="2283977" y="1364030"/>
                        <a:ext cx="4460120" cy="422931"/>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3A1838B2-FEC5-4DB2-B368-57ACDA104003}"/>
              </a:ext>
            </a:extLst>
          </p:cNvPr>
          <p:cNvGraphicFramePr>
            <a:graphicFrameLocks noChangeAspect="1"/>
          </p:cNvGraphicFramePr>
          <p:nvPr>
            <p:extLst>
              <p:ext uri="{D42A27DB-BD31-4B8C-83A1-F6EECF244321}">
                <p14:modId xmlns:p14="http://schemas.microsoft.com/office/powerpoint/2010/main" val="1030498445"/>
              </p:ext>
            </p:extLst>
          </p:nvPr>
        </p:nvGraphicFramePr>
        <p:xfrm>
          <a:off x="2733364" y="1852474"/>
          <a:ext cx="3704580" cy="683369"/>
        </p:xfrm>
        <a:graphic>
          <a:graphicData uri="http://schemas.openxmlformats.org/presentationml/2006/ole">
            <mc:AlternateContent xmlns:mc="http://schemas.openxmlformats.org/markup-compatibility/2006">
              <mc:Choice xmlns:v="urn:schemas-microsoft-com:vml" Requires="v">
                <p:oleObj spid="_x0000_s108608" name="Equation" r:id="rId9" imgW="2616120" imgH="482400" progId="Equation.DSMT4">
                  <p:embed/>
                </p:oleObj>
              </mc:Choice>
              <mc:Fallback>
                <p:oleObj name="Equation" r:id="rId9" imgW="2616120" imgH="482400" progId="Equation.DSMT4">
                  <p:embed/>
                  <p:pic>
                    <p:nvPicPr>
                      <p:cNvPr id="0" name=""/>
                      <p:cNvPicPr/>
                      <p:nvPr/>
                    </p:nvPicPr>
                    <p:blipFill>
                      <a:blip r:embed="rId10"/>
                      <a:stretch>
                        <a:fillRect/>
                      </a:stretch>
                    </p:blipFill>
                    <p:spPr>
                      <a:xfrm>
                        <a:off x="2733364" y="1852474"/>
                        <a:ext cx="3704580" cy="683369"/>
                      </a:xfrm>
                      <a:prstGeom prst="rect">
                        <a:avLst/>
                      </a:prstGeom>
                    </p:spPr>
                  </p:pic>
                </p:oleObj>
              </mc:Fallback>
            </mc:AlternateContent>
          </a:graphicData>
        </a:graphic>
      </p:graphicFrame>
      <p:sp>
        <p:nvSpPr>
          <p:cNvPr id="9" name="矩形 8">
            <a:extLst>
              <a:ext uri="{FF2B5EF4-FFF2-40B4-BE49-F238E27FC236}">
                <a16:creationId xmlns:a16="http://schemas.microsoft.com/office/drawing/2014/main" id="{491B1815-11D4-4A11-A7CE-341A48CA61D1}"/>
              </a:ext>
            </a:extLst>
          </p:cNvPr>
          <p:cNvSpPr/>
          <p:nvPr/>
        </p:nvSpPr>
        <p:spPr>
          <a:xfrm>
            <a:off x="282982" y="2355726"/>
            <a:ext cx="8036262" cy="2104872"/>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用辨识参数替换未知参数得系统的输出估计为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估计输出误差为</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indent="468000">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indent="468000">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被控系统的最小方差自适应控制输入为</a:t>
            </a:r>
          </a:p>
        </p:txBody>
      </p:sp>
      <p:graphicFrame>
        <p:nvGraphicFramePr>
          <p:cNvPr id="5" name="对象 4">
            <a:extLst>
              <a:ext uri="{FF2B5EF4-FFF2-40B4-BE49-F238E27FC236}">
                <a16:creationId xmlns:a16="http://schemas.microsoft.com/office/drawing/2014/main" id="{E61919B7-523C-4BF1-8F4D-2F8E8B3C4233}"/>
              </a:ext>
            </a:extLst>
          </p:cNvPr>
          <p:cNvGraphicFramePr>
            <a:graphicFrameLocks noChangeAspect="1"/>
          </p:cNvGraphicFramePr>
          <p:nvPr>
            <p:extLst>
              <p:ext uri="{D42A27DB-BD31-4B8C-83A1-F6EECF244321}">
                <p14:modId xmlns:p14="http://schemas.microsoft.com/office/powerpoint/2010/main" val="3017682121"/>
              </p:ext>
            </p:extLst>
          </p:nvPr>
        </p:nvGraphicFramePr>
        <p:xfrm>
          <a:off x="3413027" y="2773219"/>
          <a:ext cx="2317946" cy="488942"/>
        </p:xfrm>
        <a:graphic>
          <a:graphicData uri="http://schemas.openxmlformats.org/presentationml/2006/ole">
            <mc:AlternateContent xmlns:mc="http://schemas.openxmlformats.org/markup-compatibility/2006">
              <mc:Choice xmlns:v="urn:schemas-microsoft-com:vml" Requires="v">
                <p:oleObj spid="_x0000_s108609" name="Equation" r:id="rId11" imgW="1625400" imgH="342720" progId="Equation.DSMT4">
                  <p:embed/>
                </p:oleObj>
              </mc:Choice>
              <mc:Fallback>
                <p:oleObj name="Equation" r:id="rId11" imgW="1625400" imgH="342720" progId="Equation.DSMT4">
                  <p:embed/>
                  <p:pic>
                    <p:nvPicPr>
                      <p:cNvPr id="0" name=""/>
                      <p:cNvPicPr/>
                      <p:nvPr/>
                    </p:nvPicPr>
                    <p:blipFill>
                      <a:blip r:embed="rId12"/>
                      <a:stretch>
                        <a:fillRect/>
                      </a:stretch>
                    </p:blipFill>
                    <p:spPr>
                      <a:xfrm>
                        <a:off x="3413027" y="2773219"/>
                        <a:ext cx="2317946" cy="488942"/>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03F0CAB9-E6A2-439C-B280-826DF939DA6B}"/>
              </a:ext>
            </a:extLst>
          </p:cNvPr>
          <p:cNvGraphicFramePr>
            <a:graphicFrameLocks noChangeAspect="1"/>
          </p:cNvGraphicFramePr>
          <p:nvPr>
            <p:extLst>
              <p:ext uri="{D42A27DB-BD31-4B8C-83A1-F6EECF244321}">
                <p14:modId xmlns:p14="http://schemas.microsoft.com/office/powerpoint/2010/main" val="2292202854"/>
              </p:ext>
            </p:extLst>
          </p:nvPr>
        </p:nvGraphicFramePr>
        <p:xfrm>
          <a:off x="3209153" y="3533539"/>
          <a:ext cx="2724105" cy="488942"/>
        </p:xfrm>
        <a:graphic>
          <a:graphicData uri="http://schemas.openxmlformats.org/presentationml/2006/ole">
            <mc:AlternateContent xmlns:mc="http://schemas.openxmlformats.org/markup-compatibility/2006">
              <mc:Choice xmlns:v="urn:schemas-microsoft-com:vml" Requires="v">
                <p:oleObj spid="_x0000_s108610" name="Equation" r:id="rId13" imgW="1485720" imgH="266400" progId="Equation.DSMT4">
                  <p:embed/>
                </p:oleObj>
              </mc:Choice>
              <mc:Fallback>
                <p:oleObj name="Equation" r:id="rId13" imgW="1485720" imgH="266400" progId="Equation.DSMT4">
                  <p:embed/>
                  <p:pic>
                    <p:nvPicPr>
                      <p:cNvPr id="0" name=""/>
                      <p:cNvPicPr/>
                      <p:nvPr/>
                    </p:nvPicPr>
                    <p:blipFill>
                      <a:blip r:embed="rId14"/>
                      <a:stretch>
                        <a:fillRect/>
                      </a:stretch>
                    </p:blipFill>
                    <p:spPr>
                      <a:xfrm>
                        <a:off x="3209153" y="3533539"/>
                        <a:ext cx="2724105" cy="488942"/>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48029EFC-223F-4856-BE96-80488DBAE474}"/>
              </a:ext>
            </a:extLst>
          </p:cNvPr>
          <p:cNvGraphicFramePr>
            <a:graphicFrameLocks noChangeAspect="1"/>
          </p:cNvGraphicFramePr>
          <p:nvPr>
            <p:extLst>
              <p:ext uri="{D42A27DB-BD31-4B8C-83A1-F6EECF244321}">
                <p14:modId xmlns:p14="http://schemas.microsoft.com/office/powerpoint/2010/main" val="2314254173"/>
              </p:ext>
            </p:extLst>
          </p:nvPr>
        </p:nvGraphicFramePr>
        <p:xfrm>
          <a:off x="2775377" y="4345995"/>
          <a:ext cx="3591655" cy="683368"/>
        </p:xfrm>
        <a:graphic>
          <a:graphicData uri="http://schemas.openxmlformats.org/presentationml/2006/ole">
            <mc:AlternateContent xmlns:mc="http://schemas.openxmlformats.org/markup-compatibility/2006">
              <mc:Choice xmlns:v="urn:schemas-microsoft-com:vml" Requires="v">
                <p:oleObj spid="_x0000_s108611" name="Equation" r:id="rId15" imgW="2869920" imgH="545760" progId="Equation.DSMT4">
                  <p:embed/>
                </p:oleObj>
              </mc:Choice>
              <mc:Fallback>
                <p:oleObj name="Equation" r:id="rId15" imgW="2869920" imgH="545760" progId="Equation.DSMT4">
                  <p:embed/>
                  <p:pic>
                    <p:nvPicPr>
                      <p:cNvPr id="0" name=""/>
                      <p:cNvPicPr/>
                      <p:nvPr/>
                    </p:nvPicPr>
                    <p:blipFill>
                      <a:blip r:embed="rId16"/>
                      <a:stretch>
                        <a:fillRect/>
                      </a:stretch>
                    </p:blipFill>
                    <p:spPr>
                      <a:xfrm>
                        <a:off x="2775377" y="4345995"/>
                        <a:ext cx="3591655" cy="683368"/>
                      </a:xfrm>
                      <a:prstGeom prst="rect">
                        <a:avLst/>
                      </a:prstGeom>
                    </p:spPr>
                  </p:pic>
                </p:oleObj>
              </mc:Fallback>
            </mc:AlternateContent>
          </a:graphicData>
        </a:graphic>
      </p:graphicFrame>
    </p:spTree>
    <p:extLst>
      <p:ext uri="{BB962C8B-B14F-4D97-AF65-F5344CB8AC3E}">
        <p14:creationId xmlns:p14="http://schemas.microsoft.com/office/powerpoint/2010/main" val="22179021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最小方差自适应控制系统</a:t>
            </a:r>
            <a:endParaRPr lang="zh-CN" altLang="en-US" b="1" dirty="0">
              <a:solidFill>
                <a:srgbClr val="112F70"/>
              </a:solidFill>
              <a:latin typeface="微软雅黑" panose="020B0503020204020204" pitchFamily="34" charset="-122"/>
              <a:ea typeface="微软雅黑" panose="020B0503020204020204" pitchFamily="34" charset="-122"/>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23528" y="1203598"/>
            <a:ext cx="7883863" cy="2935868"/>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其参数调节规律由式</a:t>
            </a:r>
            <a:r>
              <a:rPr lang="en-US" altLang="zh-CN" dirty="0">
                <a:solidFill>
                  <a:sysClr val="windowText" lastClr="000000"/>
                </a:solidFill>
                <a:latin typeface="宋体" panose="02010600030101010101" pitchFamily="2" charset="-122"/>
                <a:ea typeface="宋体" panose="02010600030101010101" pitchFamily="2" charset="-122"/>
              </a:rPr>
              <a:t>(7.128)</a:t>
            </a:r>
            <a:r>
              <a:rPr lang="zh-CN" altLang="en-US" dirty="0">
                <a:solidFill>
                  <a:sysClr val="windowText" lastClr="000000"/>
                </a:solidFill>
                <a:latin typeface="宋体" panose="02010600030101010101" pitchFamily="2" charset="-122"/>
                <a:ea typeface="宋体" panose="02010600030101010101" pitchFamily="2" charset="-122"/>
              </a:rPr>
              <a:t>、式</a:t>
            </a:r>
            <a:r>
              <a:rPr lang="en-US" altLang="zh-CN" dirty="0">
                <a:solidFill>
                  <a:sysClr val="windowText" lastClr="000000"/>
                </a:solidFill>
                <a:latin typeface="宋体" panose="02010600030101010101" pitchFamily="2" charset="-122"/>
                <a:ea typeface="宋体" panose="02010600030101010101" pitchFamily="2" charset="-122"/>
              </a:rPr>
              <a:t>(7.129)</a:t>
            </a:r>
            <a:r>
              <a:rPr lang="zh-CN" altLang="en-US" dirty="0">
                <a:solidFill>
                  <a:sysClr val="windowText" lastClr="000000"/>
                </a:solidFill>
                <a:latin typeface="宋体" panose="02010600030101010101" pitchFamily="2" charset="-122"/>
                <a:ea typeface="宋体" panose="02010600030101010101" pitchFamily="2" charset="-122"/>
              </a:rPr>
              <a:t>给出。在 </a:t>
            </a:r>
            <a:r>
              <a:rPr lang="en-US" altLang="zh-CN" dirty="0">
                <a:solidFill>
                  <a:sysClr val="windowText" lastClr="000000"/>
                </a:solidFill>
                <a:latin typeface="宋体" panose="02010600030101010101" pitchFamily="2" charset="-122"/>
                <a:ea typeface="宋体" panose="02010600030101010101" pitchFamily="2" charset="-122"/>
              </a:rPr>
              <a:t>SIMULINK</a:t>
            </a:r>
            <a:r>
              <a:rPr lang="zh-CN" altLang="en-US" dirty="0">
                <a:solidFill>
                  <a:sysClr val="windowText" lastClr="000000"/>
                </a:solidFill>
                <a:latin typeface="宋体" panose="02010600030101010101" pitchFamily="2" charset="-122"/>
                <a:ea typeface="宋体" panose="02010600030101010101" pitchFamily="2" charset="-122"/>
              </a:rPr>
              <a:t>仿真平台上可以作出该离散系统最小方差自适应控制仿真模型如图</a:t>
            </a:r>
            <a:r>
              <a:rPr lang="en-US" altLang="zh-CN" dirty="0">
                <a:solidFill>
                  <a:sysClr val="windowText" lastClr="000000"/>
                </a:solidFill>
                <a:latin typeface="宋体" panose="02010600030101010101" pitchFamily="2" charset="-122"/>
                <a:ea typeface="宋体" panose="02010600030101010101" pitchFamily="2" charset="-122"/>
              </a:rPr>
              <a:t>7.3</a:t>
            </a:r>
            <a:r>
              <a:rPr lang="zh-CN" altLang="en-US" dirty="0">
                <a:solidFill>
                  <a:sysClr val="windowText" lastClr="000000"/>
                </a:solidFill>
                <a:latin typeface="宋体" panose="02010600030101010101" pitchFamily="2" charset="-122"/>
                <a:ea typeface="宋体" panose="02010600030101010101" pitchFamily="2" charset="-122"/>
              </a:rPr>
              <a:t>所示。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当取自适应控制增益初值  </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           (I</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为</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4x4</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阶单位矩阵</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，可调参数初值</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                              </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时，最小方差自适应控制系统在</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         </a:t>
            </a:r>
          </a:p>
          <a:p>
            <a:pPr indent="468000">
              <a:lnSpc>
                <a:spcPct val="150000"/>
              </a:lnSpc>
            </a:pP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             </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和     </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                </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信号分别作用下的输出响应如图</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7.34</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所示。由图可知，最小方差自适应控制具有控制精度高、收敛速度快的特点。</a:t>
            </a: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graphicFrame>
        <p:nvGraphicFramePr>
          <p:cNvPr id="2" name="对象 1">
            <a:extLst>
              <a:ext uri="{FF2B5EF4-FFF2-40B4-BE49-F238E27FC236}">
                <a16:creationId xmlns:a16="http://schemas.microsoft.com/office/drawing/2014/main" id="{09DDCB6D-CA65-4F13-93D0-0B6C349F0BEA}"/>
              </a:ext>
            </a:extLst>
          </p:cNvPr>
          <p:cNvGraphicFramePr>
            <a:graphicFrameLocks noChangeAspect="1"/>
          </p:cNvGraphicFramePr>
          <p:nvPr>
            <p:extLst>
              <p:ext uri="{D42A27DB-BD31-4B8C-83A1-F6EECF244321}">
                <p14:modId xmlns:p14="http://schemas.microsoft.com/office/powerpoint/2010/main" val="2350899829"/>
              </p:ext>
            </p:extLst>
          </p:nvPr>
        </p:nvGraphicFramePr>
        <p:xfrm>
          <a:off x="3413790" y="2130409"/>
          <a:ext cx="1533416" cy="370135"/>
        </p:xfrm>
        <a:graphic>
          <a:graphicData uri="http://schemas.openxmlformats.org/presentationml/2006/ole">
            <mc:AlternateContent xmlns:mc="http://schemas.openxmlformats.org/markup-compatibility/2006">
              <mc:Choice xmlns:v="urn:schemas-microsoft-com:vml" Requires="v">
                <p:oleObj spid="_x0000_s109610" name="Equation" r:id="rId5" imgW="1104840" imgH="266400" progId="Equation.DSMT4">
                  <p:embed/>
                </p:oleObj>
              </mc:Choice>
              <mc:Fallback>
                <p:oleObj name="Equation" r:id="rId5" imgW="1104840" imgH="266400" progId="Equation.DSMT4">
                  <p:embed/>
                  <p:pic>
                    <p:nvPicPr>
                      <p:cNvPr id="0" name=""/>
                      <p:cNvPicPr/>
                      <p:nvPr/>
                    </p:nvPicPr>
                    <p:blipFill>
                      <a:blip r:embed="rId6"/>
                      <a:stretch>
                        <a:fillRect/>
                      </a:stretch>
                    </p:blipFill>
                    <p:spPr>
                      <a:xfrm>
                        <a:off x="3413790" y="2130409"/>
                        <a:ext cx="1533416" cy="370135"/>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1ED564C8-CB32-452A-B540-AD5EA6B5EF61}"/>
              </a:ext>
            </a:extLst>
          </p:cNvPr>
          <p:cNvGraphicFramePr>
            <a:graphicFrameLocks noChangeAspect="1"/>
          </p:cNvGraphicFramePr>
          <p:nvPr>
            <p:extLst>
              <p:ext uri="{D42A27DB-BD31-4B8C-83A1-F6EECF244321}">
                <p14:modId xmlns:p14="http://schemas.microsoft.com/office/powerpoint/2010/main" val="690259459"/>
              </p:ext>
            </p:extLst>
          </p:nvPr>
        </p:nvGraphicFramePr>
        <p:xfrm>
          <a:off x="1017701" y="2522189"/>
          <a:ext cx="3137326" cy="370134"/>
        </p:xfrm>
        <a:graphic>
          <a:graphicData uri="http://schemas.openxmlformats.org/presentationml/2006/ole">
            <mc:AlternateContent xmlns:mc="http://schemas.openxmlformats.org/markup-compatibility/2006">
              <mc:Choice xmlns:v="urn:schemas-microsoft-com:vml" Requires="v">
                <p:oleObj spid="_x0000_s109611" name="Equation" r:id="rId7" imgW="2260440" imgH="266400" progId="Equation.DSMT4">
                  <p:embed/>
                </p:oleObj>
              </mc:Choice>
              <mc:Fallback>
                <p:oleObj name="Equation" r:id="rId7" imgW="2260440" imgH="266400" progId="Equation.DSMT4">
                  <p:embed/>
                  <p:pic>
                    <p:nvPicPr>
                      <p:cNvPr id="0" name=""/>
                      <p:cNvPicPr/>
                      <p:nvPr/>
                    </p:nvPicPr>
                    <p:blipFill>
                      <a:blip r:embed="rId8"/>
                      <a:stretch>
                        <a:fillRect/>
                      </a:stretch>
                    </p:blipFill>
                    <p:spPr>
                      <a:xfrm>
                        <a:off x="1017701" y="2522189"/>
                        <a:ext cx="3137326" cy="370134"/>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7D972BD0-FD30-4211-A799-89969EC34DD9}"/>
              </a:ext>
            </a:extLst>
          </p:cNvPr>
          <p:cNvGraphicFramePr>
            <a:graphicFrameLocks noChangeAspect="1"/>
          </p:cNvGraphicFramePr>
          <p:nvPr>
            <p:extLst>
              <p:ext uri="{D42A27DB-BD31-4B8C-83A1-F6EECF244321}">
                <p14:modId xmlns:p14="http://schemas.microsoft.com/office/powerpoint/2010/main" val="1587173031"/>
              </p:ext>
            </p:extLst>
          </p:nvPr>
        </p:nvGraphicFramePr>
        <p:xfrm>
          <a:off x="335324" y="2938012"/>
          <a:ext cx="2006510" cy="370133"/>
        </p:xfrm>
        <a:graphic>
          <a:graphicData uri="http://schemas.openxmlformats.org/presentationml/2006/ole">
            <mc:AlternateContent xmlns:mc="http://schemas.openxmlformats.org/markup-compatibility/2006">
              <mc:Choice xmlns:v="urn:schemas-microsoft-com:vml" Requires="v">
                <p:oleObj spid="_x0000_s109612" name="Equation" r:id="rId9" imgW="1307880" imgH="241200" progId="Equation.DSMT4">
                  <p:embed/>
                </p:oleObj>
              </mc:Choice>
              <mc:Fallback>
                <p:oleObj name="Equation" r:id="rId9" imgW="1307880" imgH="241200" progId="Equation.DSMT4">
                  <p:embed/>
                  <p:pic>
                    <p:nvPicPr>
                      <p:cNvPr id="0" name=""/>
                      <p:cNvPicPr/>
                      <p:nvPr/>
                    </p:nvPicPr>
                    <p:blipFill>
                      <a:blip r:embed="rId10"/>
                      <a:stretch>
                        <a:fillRect/>
                      </a:stretch>
                    </p:blipFill>
                    <p:spPr>
                      <a:xfrm>
                        <a:off x="335324" y="2938012"/>
                        <a:ext cx="2006510" cy="370133"/>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D7D3E0DB-5CEC-4EB3-A96B-A435BDC8EA36}"/>
              </a:ext>
            </a:extLst>
          </p:cNvPr>
          <p:cNvGraphicFramePr>
            <a:graphicFrameLocks noChangeAspect="1"/>
          </p:cNvGraphicFramePr>
          <p:nvPr>
            <p:extLst>
              <p:ext uri="{D42A27DB-BD31-4B8C-83A1-F6EECF244321}">
                <p14:modId xmlns:p14="http://schemas.microsoft.com/office/powerpoint/2010/main" val="2411442281"/>
              </p:ext>
            </p:extLst>
          </p:nvPr>
        </p:nvGraphicFramePr>
        <p:xfrm>
          <a:off x="2596322" y="2945702"/>
          <a:ext cx="2357430" cy="353615"/>
        </p:xfrm>
        <a:graphic>
          <a:graphicData uri="http://schemas.openxmlformats.org/presentationml/2006/ole">
            <mc:AlternateContent xmlns:mc="http://schemas.openxmlformats.org/markup-compatibility/2006">
              <mc:Choice xmlns:v="urn:schemas-microsoft-com:vml" Requires="v">
                <p:oleObj spid="_x0000_s109613" name="Equation" r:id="rId11" imgW="1269720" imgH="190440" progId="Equation.DSMT4">
                  <p:embed/>
                </p:oleObj>
              </mc:Choice>
              <mc:Fallback>
                <p:oleObj name="Equation" r:id="rId11" imgW="1269720" imgH="190440" progId="Equation.DSMT4">
                  <p:embed/>
                  <p:pic>
                    <p:nvPicPr>
                      <p:cNvPr id="0" name=""/>
                      <p:cNvPicPr/>
                      <p:nvPr/>
                    </p:nvPicPr>
                    <p:blipFill>
                      <a:blip r:embed="rId12"/>
                      <a:stretch>
                        <a:fillRect/>
                      </a:stretch>
                    </p:blipFill>
                    <p:spPr>
                      <a:xfrm>
                        <a:off x="2596322" y="2945702"/>
                        <a:ext cx="2357430" cy="353615"/>
                      </a:xfrm>
                      <a:prstGeom prst="rect">
                        <a:avLst/>
                      </a:prstGeom>
                    </p:spPr>
                  </p:pic>
                </p:oleObj>
              </mc:Fallback>
            </mc:AlternateContent>
          </a:graphicData>
        </a:graphic>
      </p:graphicFrame>
    </p:spTree>
    <p:extLst>
      <p:ext uri="{BB962C8B-B14F-4D97-AF65-F5344CB8AC3E}">
        <p14:creationId xmlns:p14="http://schemas.microsoft.com/office/powerpoint/2010/main" val="13578504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最小方差自适应控制系统</a:t>
            </a:r>
            <a:endParaRPr lang="zh-CN" altLang="en-US" b="1" dirty="0">
              <a:solidFill>
                <a:srgbClr val="112F70"/>
              </a:solidFill>
              <a:latin typeface="微软雅黑" panose="020B0503020204020204" pitchFamily="34" charset="-122"/>
              <a:ea typeface="微软雅黑" panose="020B0503020204020204" pitchFamily="34" charset="-122"/>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pic>
        <p:nvPicPr>
          <p:cNvPr id="2" name="图片 1">
            <a:extLst>
              <a:ext uri="{FF2B5EF4-FFF2-40B4-BE49-F238E27FC236}">
                <a16:creationId xmlns:a16="http://schemas.microsoft.com/office/drawing/2014/main" id="{1529C2E3-1656-4970-87DE-B72302DDD332}"/>
              </a:ext>
            </a:extLst>
          </p:cNvPr>
          <p:cNvPicPr>
            <a:picLocks noChangeAspect="1"/>
          </p:cNvPicPr>
          <p:nvPr/>
        </p:nvPicPr>
        <p:blipFill>
          <a:blip r:embed="rId4"/>
          <a:stretch>
            <a:fillRect/>
          </a:stretch>
        </p:blipFill>
        <p:spPr>
          <a:xfrm>
            <a:off x="2050181" y="537553"/>
            <a:ext cx="5043637" cy="4597986"/>
          </a:xfrm>
          <a:prstGeom prst="rect">
            <a:avLst/>
          </a:prstGeom>
        </p:spPr>
      </p:pic>
    </p:spTree>
    <p:extLst>
      <p:ext uri="{BB962C8B-B14F-4D97-AF65-F5344CB8AC3E}">
        <p14:creationId xmlns:p14="http://schemas.microsoft.com/office/powerpoint/2010/main" val="2170702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9332"/>
          </a:xfrm>
          <a:prstGeom prst="rect">
            <a:avLst/>
          </a:prstGeom>
          <a:noFill/>
        </p:spPr>
        <p:txBody>
          <a:bodyPr wrap="square" rtlCol="0">
            <a:spAutoFit/>
          </a:bodyPr>
          <a:lstStyle/>
          <a:p>
            <a:r>
              <a:rPr lang="zh-CN" altLang="en-US" dirty="0">
                <a:solidFill>
                  <a:srgbClr val="112F70"/>
                </a:solidFill>
                <a:latin typeface="微软雅黑" pitchFamily="34" charset="-122"/>
                <a:ea typeface="微软雅黑" pitchFamily="34" charset="-122"/>
              </a:rPr>
              <a:t>最小方差自适应控制系统</a:t>
            </a:r>
            <a:endParaRPr lang="zh-CN" altLang="en-US" b="1" dirty="0">
              <a:solidFill>
                <a:srgbClr val="112F70"/>
              </a:solidFill>
              <a:latin typeface="微软雅黑" panose="020B0503020204020204" pitchFamily="34" charset="-122"/>
              <a:ea typeface="微软雅黑" panose="020B0503020204020204" pitchFamily="34" charset="-122"/>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pic>
        <p:nvPicPr>
          <p:cNvPr id="2" name="图片 1">
            <a:extLst>
              <a:ext uri="{FF2B5EF4-FFF2-40B4-BE49-F238E27FC236}">
                <a16:creationId xmlns:a16="http://schemas.microsoft.com/office/drawing/2014/main" id="{037AC1E3-9536-4AC4-B054-5F3283B4BBF5}"/>
              </a:ext>
            </a:extLst>
          </p:cNvPr>
          <p:cNvPicPr>
            <a:picLocks noChangeAspect="1"/>
          </p:cNvPicPr>
          <p:nvPr/>
        </p:nvPicPr>
        <p:blipFill>
          <a:blip r:embed="rId4"/>
          <a:stretch>
            <a:fillRect/>
          </a:stretch>
        </p:blipFill>
        <p:spPr>
          <a:xfrm>
            <a:off x="211111" y="917280"/>
            <a:ext cx="4289018" cy="3624860"/>
          </a:xfrm>
          <a:prstGeom prst="rect">
            <a:avLst/>
          </a:prstGeom>
        </p:spPr>
      </p:pic>
      <p:pic>
        <p:nvPicPr>
          <p:cNvPr id="3" name="图片 2">
            <a:extLst>
              <a:ext uri="{FF2B5EF4-FFF2-40B4-BE49-F238E27FC236}">
                <a16:creationId xmlns:a16="http://schemas.microsoft.com/office/drawing/2014/main" id="{7B5BFC91-7F98-4E3A-91A4-EBA012DC0A02}"/>
              </a:ext>
            </a:extLst>
          </p:cNvPr>
          <p:cNvPicPr>
            <a:picLocks noChangeAspect="1"/>
          </p:cNvPicPr>
          <p:nvPr/>
        </p:nvPicPr>
        <p:blipFill>
          <a:blip r:embed="rId5"/>
          <a:stretch>
            <a:fillRect/>
          </a:stretch>
        </p:blipFill>
        <p:spPr>
          <a:xfrm>
            <a:off x="4572000" y="1059582"/>
            <a:ext cx="4451327" cy="3480896"/>
          </a:xfrm>
          <a:prstGeom prst="rect">
            <a:avLst/>
          </a:prstGeom>
        </p:spPr>
      </p:pic>
    </p:spTree>
    <p:extLst>
      <p:ext uri="{BB962C8B-B14F-4D97-AF65-F5344CB8AC3E}">
        <p14:creationId xmlns:p14="http://schemas.microsoft.com/office/powerpoint/2010/main" val="30800289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文本框 28"/>
          <p:cNvSpPr txBox="1"/>
          <p:nvPr/>
        </p:nvSpPr>
        <p:spPr>
          <a:xfrm>
            <a:off x="3923928" y="2319907"/>
            <a:ext cx="1663331" cy="623250"/>
          </a:xfrm>
          <a:prstGeom prst="rect">
            <a:avLst/>
          </a:prstGeom>
          <a:noFill/>
        </p:spPr>
        <p:txBody>
          <a:bodyPr wrap="square" lIns="68580" tIns="34291" rIns="68580" bIns="34291"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谢谢！</a:t>
            </a:r>
          </a:p>
        </p:txBody>
      </p:sp>
      <p:sp>
        <p:nvSpPr>
          <p:cNvPr id="31" name="等腰三角形 26"/>
          <p:cNvSpPr/>
          <p:nvPr/>
        </p:nvSpPr>
        <p:spPr>
          <a:xfrm>
            <a:off x="1115618" y="4011911"/>
            <a:ext cx="851351" cy="506643"/>
          </a:xfrm>
          <a:custGeom>
            <a:avLst/>
            <a:gdLst>
              <a:gd name="connsiteX0" fmla="*/ 0 w 1203469"/>
              <a:gd name="connsiteY0" fmla="*/ 1037474 h 1037474"/>
              <a:gd name="connsiteX1" fmla="*/ 601735 w 1203469"/>
              <a:gd name="connsiteY1" fmla="*/ 0 h 1037474"/>
              <a:gd name="connsiteX2" fmla="*/ 1203469 w 1203469"/>
              <a:gd name="connsiteY2" fmla="*/ 1037474 h 1037474"/>
              <a:gd name="connsiteX3" fmla="*/ 0 w 1203469"/>
              <a:gd name="connsiteY3" fmla="*/ 1037474 h 1037474"/>
              <a:gd name="connsiteX0" fmla="*/ 0 w 1736869"/>
              <a:gd name="connsiteY0" fmla="*/ 1037474 h 1037474"/>
              <a:gd name="connsiteX1" fmla="*/ 601735 w 1736869"/>
              <a:gd name="connsiteY1" fmla="*/ 0 h 1037474"/>
              <a:gd name="connsiteX2" fmla="*/ 1736869 w 1736869"/>
              <a:gd name="connsiteY2" fmla="*/ 294524 h 1037474"/>
              <a:gd name="connsiteX3" fmla="*/ 0 w 1736869"/>
              <a:gd name="connsiteY3" fmla="*/ 1037474 h 1037474"/>
              <a:gd name="connsiteX0" fmla="*/ 369815 w 1135134"/>
              <a:gd name="connsiteY0" fmla="*/ 675524 h 675524"/>
              <a:gd name="connsiteX1" fmla="*/ 0 w 1135134"/>
              <a:gd name="connsiteY1" fmla="*/ 0 h 675524"/>
              <a:gd name="connsiteX2" fmla="*/ 1135134 w 1135134"/>
              <a:gd name="connsiteY2" fmla="*/ 294524 h 675524"/>
              <a:gd name="connsiteX3" fmla="*/ 369815 w 1135134"/>
              <a:gd name="connsiteY3" fmla="*/ 675524 h 675524"/>
            </a:gdLst>
            <a:ahLst/>
            <a:cxnLst>
              <a:cxn ang="0">
                <a:pos x="connsiteX0" y="connsiteY0"/>
              </a:cxn>
              <a:cxn ang="0">
                <a:pos x="connsiteX1" y="connsiteY1"/>
              </a:cxn>
              <a:cxn ang="0">
                <a:pos x="connsiteX2" y="connsiteY2"/>
              </a:cxn>
              <a:cxn ang="0">
                <a:pos x="connsiteX3" y="connsiteY3"/>
              </a:cxn>
            </a:cxnLst>
            <a:rect l="l" t="t" r="r" b="b"/>
            <a:pathLst>
              <a:path w="1135134" h="675524">
                <a:moveTo>
                  <a:pt x="369815" y="675524"/>
                </a:moveTo>
                <a:lnTo>
                  <a:pt x="0" y="0"/>
                </a:lnTo>
                <a:lnTo>
                  <a:pt x="1135134" y="294524"/>
                </a:lnTo>
                <a:lnTo>
                  <a:pt x="369815" y="6755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a:p>
        </p:txBody>
      </p:sp>
      <p:sp>
        <p:nvSpPr>
          <p:cNvPr id="35" name="等腰三角形 26"/>
          <p:cNvSpPr/>
          <p:nvPr/>
        </p:nvSpPr>
        <p:spPr>
          <a:xfrm rot="5400000">
            <a:off x="265950" y="3103291"/>
            <a:ext cx="531271" cy="601919"/>
          </a:xfrm>
          <a:custGeom>
            <a:avLst/>
            <a:gdLst>
              <a:gd name="connsiteX0" fmla="*/ 0 w 1203469"/>
              <a:gd name="connsiteY0" fmla="*/ 1037474 h 1037474"/>
              <a:gd name="connsiteX1" fmla="*/ 601735 w 1203469"/>
              <a:gd name="connsiteY1" fmla="*/ 0 h 1037474"/>
              <a:gd name="connsiteX2" fmla="*/ 1203469 w 1203469"/>
              <a:gd name="connsiteY2" fmla="*/ 1037474 h 1037474"/>
              <a:gd name="connsiteX3" fmla="*/ 0 w 1203469"/>
              <a:gd name="connsiteY3" fmla="*/ 1037474 h 1037474"/>
              <a:gd name="connsiteX0" fmla="*/ 0 w 1736869"/>
              <a:gd name="connsiteY0" fmla="*/ 1037474 h 1037474"/>
              <a:gd name="connsiteX1" fmla="*/ 601735 w 1736869"/>
              <a:gd name="connsiteY1" fmla="*/ 0 h 1037474"/>
              <a:gd name="connsiteX2" fmla="*/ 1736869 w 1736869"/>
              <a:gd name="connsiteY2" fmla="*/ 294524 h 1037474"/>
              <a:gd name="connsiteX3" fmla="*/ 0 w 1736869"/>
              <a:gd name="connsiteY3" fmla="*/ 1037474 h 1037474"/>
              <a:gd name="connsiteX0" fmla="*/ 369815 w 1135134"/>
              <a:gd name="connsiteY0" fmla="*/ 675524 h 675524"/>
              <a:gd name="connsiteX1" fmla="*/ 0 w 1135134"/>
              <a:gd name="connsiteY1" fmla="*/ 0 h 675524"/>
              <a:gd name="connsiteX2" fmla="*/ 1135134 w 1135134"/>
              <a:gd name="connsiteY2" fmla="*/ 294524 h 675524"/>
              <a:gd name="connsiteX3" fmla="*/ 369815 w 1135134"/>
              <a:gd name="connsiteY3" fmla="*/ 675524 h 675524"/>
              <a:gd name="connsiteX0" fmla="*/ 369815 w 1135134"/>
              <a:gd name="connsiteY0" fmla="*/ 675524 h 675524"/>
              <a:gd name="connsiteX1" fmla="*/ 0 w 1135134"/>
              <a:gd name="connsiteY1" fmla="*/ 0 h 675524"/>
              <a:gd name="connsiteX2" fmla="*/ 1135134 w 1135134"/>
              <a:gd name="connsiteY2" fmla="*/ 391312 h 675524"/>
              <a:gd name="connsiteX3" fmla="*/ 369815 w 1135134"/>
              <a:gd name="connsiteY3" fmla="*/ 675524 h 675524"/>
              <a:gd name="connsiteX0" fmla="*/ 369815 w 1199659"/>
              <a:gd name="connsiteY0" fmla="*/ 675524 h 1359189"/>
              <a:gd name="connsiteX1" fmla="*/ 0 w 1199659"/>
              <a:gd name="connsiteY1" fmla="*/ 0 h 1359189"/>
              <a:gd name="connsiteX2" fmla="*/ 1199659 w 1199659"/>
              <a:gd name="connsiteY2" fmla="*/ 1359189 h 1359189"/>
              <a:gd name="connsiteX3" fmla="*/ 369815 w 1199659"/>
              <a:gd name="connsiteY3" fmla="*/ 675524 h 1359189"/>
            </a:gdLst>
            <a:ahLst/>
            <a:cxnLst>
              <a:cxn ang="0">
                <a:pos x="connsiteX0" y="connsiteY0"/>
              </a:cxn>
              <a:cxn ang="0">
                <a:pos x="connsiteX1" y="connsiteY1"/>
              </a:cxn>
              <a:cxn ang="0">
                <a:pos x="connsiteX2" y="connsiteY2"/>
              </a:cxn>
              <a:cxn ang="0">
                <a:pos x="connsiteX3" y="connsiteY3"/>
              </a:cxn>
            </a:cxnLst>
            <a:rect l="l" t="t" r="r" b="b"/>
            <a:pathLst>
              <a:path w="1199659" h="1359189">
                <a:moveTo>
                  <a:pt x="369815" y="675524"/>
                </a:moveTo>
                <a:lnTo>
                  <a:pt x="0" y="0"/>
                </a:lnTo>
                <a:lnTo>
                  <a:pt x="1199659" y="1359189"/>
                </a:lnTo>
                <a:lnTo>
                  <a:pt x="369815" y="6755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a:p>
        </p:txBody>
      </p:sp>
      <p:sp>
        <p:nvSpPr>
          <p:cNvPr id="36" name="等腰三角形 26"/>
          <p:cNvSpPr/>
          <p:nvPr/>
        </p:nvSpPr>
        <p:spPr>
          <a:xfrm rot="8958318">
            <a:off x="1313553" y="3687516"/>
            <a:ext cx="207867" cy="123703"/>
          </a:xfrm>
          <a:custGeom>
            <a:avLst/>
            <a:gdLst>
              <a:gd name="connsiteX0" fmla="*/ 0 w 1203469"/>
              <a:gd name="connsiteY0" fmla="*/ 1037474 h 1037474"/>
              <a:gd name="connsiteX1" fmla="*/ 601735 w 1203469"/>
              <a:gd name="connsiteY1" fmla="*/ 0 h 1037474"/>
              <a:gd name="connsiteX2" fmla="*/ 1203469 w 1203469"/>
              <a:gd name="connsiteY2" fmla="*/ 1037474 h 1037474"/>
              <a:gd name="connsiteX3" fmla="*/ 0 w 1203469"/>
              <a:gd name="connsiteY3" fmla="*/ 1037474 h 1037474"/>
              <a:gd name="connsiteX0" fmla="*/ 0 w 1736869"/>
              <a:gd name="connsiteY0" fmla="*/ 1037474 h 1037474"/>
              <a:gd name="connsiteX1" fmla="*/ 601735 w 1736869"/>
              <a:gd name="connsiteY1" fmla="*/ 0 h 1037474"/>
              <a:gd name="connsiteX2" fmla="*/ 1736869 w 1736869"/>
              <a:gd name="connsiteY2" fmla="*/ 294524 h 1037474"/>
              <a:gd name="connsiteX3" fmla="*/ 0 w 1736869"/>
              <a:gd name="connsiteY3" fmla="*/ 1037474 h 1037474"/>
              <a:gd name="connsiteX0" fmla="*/ 369815 w 1135134"/>
              <a:gd name="connsiteY0" fmla="*/ 675524 h 675524"/>
              <a:gd name="connsiteX1" fmla="*/ 0 w 1135134"/>
              <a:gd name="connsiteY1" fmla="*/ 0 h 675524"/>
              <a:gd name="connsiteX2" fmla="*/ 1135134 w 1135134"/>
              <a:gd name="connsiteY2" fmla="*/ 294524 h 675524"/>
              <a:gd name="connsiteX3" fmla="*/ 369815 w 1135134"/>
              <a:gd name="connsiteY3" fmla="*/ 675524 h 675524"/>
            </a:gdLst>
            <a:ahLst/>
            <a:cxnLst>
              <a:cxn ang="0">
                <a:pos x="connsiteX0" y="connsiteY0"/>
              </a:cxn>
              <a:cxn ang="0">
                <a:pos x="connsiteX1" y="connsiteY1"/>
              </a:cxn>
              <a:cxn ang="0">
                <a:pos x="connsiteX2" y="connsiteY2"/>
              </a:cxn>
              <a:cxn ang="0">
                <a:pos x="connsiteX3" y="connsiteY3"/>
              </a:cxn>
            </a:cxnLst>
            <a:rect l="l" t="t" r="r" b="b"/>
            <a:pathLst>
              <a:path w="1135134" h="675524">
                <a:moveTo>
                  <a:pt x="369815" y="675524"/>
                </a:moveTo>
                <a:lnTo>
                  <a:pt x="0" y="0"/>
                </a:lnTo>
                <a:lnTo>
                  <a:pt x="1135134" y="294524"/>
                </a:lnTo>
                <a:lnTo>
                  <a:pt x="369815" y="6755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9" y="571337"/>
            <a:ext cx="1131591" cy="1131591"/>
          </a:xfrm>
          <a:prstGeom prst="rect">
            <a:avLst/>
          </a:prstGeom>
        </p:spPr>
      </p:pic>
    </p:spTree>
    <p:extLst>
      <p:ext uri="{BB962C8B-B14F-4D97-AF65-F5344CB8AC3E}">
        <p14:creationId xmlns:p14="http://schemas.microsoft.com/office/powerpoint/2010/main" val="3840381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 calcmode="lin" valueType="num">
                                      <p:cBhvr>
                                        <p:cTn id="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自适应控制概念</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539552" y="752583"/>
            <a:ext cx="7627293" cy="2862322"/>
          </a:xfrm>
          <a:prstGeom prst="rect">
            <a:avLst/>
          </a:prstGeom>
          <a:noFill/>
        </p:spPr>
        <p:txBody>
          <a:bodyPr wrap="square">
            <a:spAutoFit/>
          </a:bodyPr>
          <a:lstStyle/>
          <a:p>
            <a:pPr>
              <a:lnSpc>
                <a:spcPct val="150000"/>
              </a:lnSpc>
            </a:pPr>
            <a:r>
              <a:rPr lang="en-US" altLang="zh-CN" sz="2000" dirty="0">
                <a:solidFill>
                  <a:sysClr val="windowText" lastClr="000000"/>
                </a:solidFill>
                <a:latin typeface="宋体" panose="02010600030101010101" pitchFamily="2" charset="-122"/>
                <a:ea typeface="宋体" panose="02010600030101010101" pitchFamily="2" charset="-122"/>
              </a:rPr>
              <a:t>2.</a:t>
            </a:r>
            <a:r>
              <a:rPr lang="zh-CN" altLang="en-US" sz="2000" dirty="0">
                <a:solidFill>
                  <a:srgbClr val="0070C0"/>
                </a:solidFill>
                <a:latin typeface="宋体" panose="02010600030101010101" pitchFamily="2" charset="-122"/>
                <a:ea typeface="宋体" panose="02010600030101010101" pitchFamily="2" charset="-122"/>
              </a:rPr>
              <a:t>自适应控制</a:t>
            </a:r>
            <a:endParaRPr lang="en-US" altLang="zh-CN" sz="2000" dirty="0">
              <a:solidFill>
                <a:srgbClr val="0070C0"/>
              </a:solidFill>
              <a:latin typeface="宋体" panose="02010600030101010101" pitchFamily="2" charset="-122"/>
              <a:ea typeface="宋体" panose="02010600030101010101" pitchFamily="2" charset="-122"/>
            </a:endParaRPr>
          </a:p>
          <a:p>
            <a:pPr>
              <a:lnSpc>
                <a:spcPct val="150000"/>
              </a:lnSpc>
            </a:pPr>
            <a:endParaRPr lang="en-US" altLang="zh-CN" sz="2000" dirty="0" smtClean="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sz="2000" dirty="0" smtClean="0">
                <a:solidFill>
                  <a:sysClr val="windowText" lastClr="000000"/>
                </a:solidFill>
                <a:latin typeface="宋体" panose="02010600030101010101" pitchFamily="2" charset="-122"/>
                <a:ea typeface="宋体" panose="02010600030101010101" pitchFamily="2" charset="-122"/>
              </a:rPr>
              <a:t>在</a:t>
            </a:r>
            <a:r>
              <a:rPr lang="zh-CN" altLang="en-US" sz="2000" dirty="0">
                <a:solidFill>
                  <a:sysClr val="windowText" lastClr="000000"/>
                </a:solidFill>
                <a:latin typeface="宋体" panose="02010600030101010101" pitchFamily="2" charset="-122"/>
                <a:ea typeface="宋体" panose="02010600030101010101" pitchFamily="2" charset="-122"/>
              </a:rPr>
              <a:t>一般情况下，如果被控系统不包含不确定因素或不确定因素较小时，可以应用式</a:t>
            </a:r>
            <a:r>
              <a:rPr lang="en-US" altLang="zh-CN" sz="2000" dirty="0">
                <a:solidFill>
                  <a:sysClr val="windowText" lastClr="000000"/>
                </a:solidFill>
                <a:latin typeface="宋体" panose="02010600030101010101" pitchFamily="2" charset="-122"/>
                <a:ea typeface="宋体" panose="02010600030101010101" pitchFamily="2" charset="-122"/>
              </a:rPr>
              <a:t>(7.5)</a:t>
            </a:r>
            <a:r>
              <a:rPr lang="zh-CN" altLang="en-US" sz="2000" dirty="0">
                <a:solidFill>
                  <a:sysClr val="windowText" lastClr="000000"/>
                </a:solidFill>
                <a:latin typeface="宋体" panose="02010600030101010101" pitchFamily="2" charset="-122"/>
                <a:ea typeface="宋体" panose="02010600030101010101" pitchFamily="2" charset="-122"/>
              </a:rPr>
              <a:t>构成系统的控制输入，这种构成法在某种程度上，可以确保一定的跟随性和鲁棒性</a:t>
            </a:r>
            <a:r>
              <a:rPr lang="zh-CN" altLang="en-US" sz="2000" dirty="0" smtClean="0">
                <a:solidFill>
                  <a:sysClr val="windowText" lastClr="000000"/>
                </a:solidFill>
                <a:latin typeface="宋体" panose="02010600030101010101" pitchFamily="2" charset="-122"/>
                <a:ea typeface="宋体" panose="02010600030101010101" pitchFamily="2" charset="-122"/>
              </a:rPr>
              <a:t>。</a:t>
            </a:r>
            <a:endParaRPr lang="en-US" altLang="zh-CN" sz="2000" dirty="0" smtClean="0">
              <a:solidFill>
                <a:sysClr val="windowText" lastClr="000000"/>
              </a:solidFill>
              <a:latin typeface="宋体" panose="02010600030101010101" pitchFamily="2" charset="-122"/>
              <a:ea typeface="宋体" panose="02010600030101010101" pitchFamily="2" charset="-122"/>
            </a:endParaRPr>
          </a:p>
          <a:p>
            <a:pPr>
              <a:lnSpc>
                <a:spcPct val="150000"/>
              </a:lnSpc>
            </a:pP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graphicFrame>
        <p:nvGraphicFramePr>
          <p:cNvPr id="8" name="对象 7">
            <a:extLst>
              <a:ext uri="{FF2B5EF4-FFF2-40B4-BE49-F238E27FC236}">
                <a16:creationId xmlns:a16="http://schemas.microsoft.com/office/drawing/2014/main" id="{D078B5D0-619B-4B89-8F1F-7723E4734FE9}"/>
              </a:ext>
            </a:extLst>
          </p:cNvPr>
          <p:cNvGraphicFramePr>
            <a:graphicFrameLocks noChangeAspect="1"/>
          </p:cNvGraphicFramePr>
          <p:nvPr>
            <p:extLst>
              <p:ext uri="{D42A27DB-BD31-4B8C-83A1-F6EECF244321}">
                <p14:modId xmlns:p14="http://schemas.microsoft.com/office/powerpoint/2010/main" val="906448894"/>
              </p:ext>
            </p:extLst>
          </p:nvPr>
        </p:nvGraphicFramePr>
        <p:xfrm>
          <a:off x="3597114" y="3379242"/>
          <a:ext cx="1512168" cy="471325"/>
        </p:xfrm>
        <a:graphic>
          <a:graphicData uri="http://schemas.openxmlformats.org/presentationml/2006/ole">
            <mc:AlternateContent xmlns:mc="http://schemas.openxmlformats.org/markup-compatibility/2006">
              <mc:Choice xmlns:v="urn:schemas-microsoft-com:vml" Requires="v">
                <p:oleObj spid="_x0000_s110604" name="Equation" r:id="rId5" imgW="977760" imgH="304560" progId="Equation.DSMT4">
                  <p:embed/>
                </p:oleObj>
              </mc:Choice>
              <mc:Fallback>
                <p:oleObj name="Equation" r:id="rId5" imgW="977760" imgH="304560" progId="Equation.DSMT4">
                  <p:embed/>
                  <p:pic>
                    <p:nvPicPr>
                      <p:cNvPr id="3" name="对象 2">
                        <a:extLst>
                          <a:ext uri="{FF2B5EF4-FFF2-40B4-BE49-F238E27FC236}">
                            <a16:creationId xmlns:a16="http://schemas.microsoft.com/office/drawing/2014/main" id="{D078B5D0-619B-4B89-8F1F-7723E4734FE9}"/>
                          </a:ext>
                        </a:extLst>
                      </p:cNvPr>
                      <p:cNvPicPr/>
                      <p:nvPr/>
                    </p:nvPicPr>
                    <p:blipFill>
                      <a:blip r:embed="rId6"/>
                      <a:stretch>
                        <a:fillRect/>
                      </a:stretch>
                    </p:blipFill>
                    <p:spPr>
                      <a:xfrm>
                        <a:off x="3597114" y="3379242"/>
                        <a:ext cx="1512168" cy="471325"/>
                      </a:xfrm>
                      <a:prstGeom prst="rect">
                        <a:avLst/>
                      </a:prstGeom>
                    </p:spPr>
                  </p:pic>
                </p:oleObj>
              </mc:Fallback>
            </mc:AlternateContent>
          </a:graphicData>
        </a:graphic>
      </p:graphicFrame>
    </p:spTree>
    <p:extLst>
      <p:ext uri="{BB962C8B-B14F-4D97-AF65-F5344CB8AC3E}">
        <p14:creationId xmlns:p14="http://schemas.microsoft.com/office/powerpoint/2010/main" val="881318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自适应控制概念</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539552" y="752583"/>
            <a:ext cx="7627293" cy="3785652"/>
          </a:xfrm>
          <a:prstGeom prst="rect">
            <a:avLst/>
          </a:prstGeom>
          <a:noFill/>
        </p:spPr>
        <p:txBody>
          <a:bodyPr wrap="square">
            <a:spAutoFit/>
          </a:bodyPr>
          <a:lstStyle/>
          <a:p>
            <a:pPr>
              <a:lnSpc>
                <a:spcPct val="150000"/>
              </a:lnSpc>
            </a:pPr>
            <a:r>
              <a:rPr lang="en-US" altLang="zh-CN" sz="2000" dirty="0">
                <a:solidFill>
                  <a:sysClr val="windowText" lastClr="000000"/>
                </a:solidFill>
                <a:latin typeface="宋体" panose="02010600030101010101" pitchFamily="2" charset="-122"/>
                <a:ea typeface="宋体" panose="02010600030101010101" pitchFamily="2" charset="-122"/>
              </a:rPr>
              <a:t>2.</a:t>
            </a:r>
            <a:r>
              <a:rPr lang="zh-CN" altLang="en-US" sz="2000" dirty="0">
                <a:solidFill>
                  <a:srgbClr val="0070C0"/>
                </a:solidFill>
                <a:latin typeface="宋体" panose="02010600030101010101" pitchFamily="2" charset="-122"/>
                <a:ea typeface="宋体" panose="02010600030101010101" pitchFamily="2" charset="-122"/>
              </a:rPr>
              <a:t>自适应控制</a:t>
            </a:r>
            <a:endParaRPr lang="en-US" altLang="zh-CN" sz="2000" dirty="0">
              <a:solidFill>
                <a:srgbClr val="0070C0"/>
              </a:solidFill>
              <a:latin typeface="宋体" panose="02010600030101010101" pitchFamily="2" charset="-122"/>
              <a:ea typeface="宋体" panose="02010600030101010101" pitchFamily="2" charset="-122"/>
            </a:endParaRPr>
          </a:p>
          <a:p>
            <a:pPr>
              <a:lnSpc>
                <a:spcPct val="150000"/>
              </a:lnSpc>
            </a:pPr>
            <a:endParaRPr lang="en-US" altLang="zh-CN" sz="2000" dirty="0" smtClean="0">
              <a:solidFill>
                <a:sysClr val="windowText" lastClr="000000"/>
              </a:solidFill>
              <a:latin typeface="宋体" panose="02010600030101010101" pitchFamily="2" charset="-122"/>
            </a:endParaRPr>
          </a:p>
          <a:p>
            <a:pPr>
              <a:lnSpc>
                <a:spcPct val="150000"/>
              </a:lnSpc>
            </a:pPr>
            <a:r>
              <a:rPr lang="zh-CN" altLang="en-US" sz="2000" dirty="0" smtClean="0">
                <a:solidFill>
                  <a:sysClr val="windowText" lastClr="000000"/>
                </a:solidFill>
                <a:latin typeface="宋体" panose="02010600030101010101" pitchFamily="2" charset="-122"/>
              </a:rPr>
              <a:t>对于</a:t>
            </a:r>
            <a:r>
              <a:rPr lang="zh-CN" altLang="en-US" sz="2000" dirty="0">
                <a:solidFill>
                  <a:sysClr val="windowText" lastClr="000000"/>
                </a:solidFill>
                <a:latin typeface="宋体" panose="02010600030101010101" pitchFamily="2" charset="-122"/>
              </a:rPr>
              <a:t>一个实际的控制系统，由于环境条件的变化，其动态性能也将产生变化，这种变化事先是不可能知道的，这就要求设计一个控制器，该控制器能随系统性能的变化而自动、实时地进行在线调节，</a:t>
            </a:r>
            <a:r>
              <a:rPr lang="zh-CN" altLang="en-US" sz="2000" dirty="0">
                <a:solidFill>
                  <a:srgbClr val="FF0000"/>
                </a:solidFill>
                <a:latin typeface="宋体" panose="02010600030101010101" pitchFamily="2" charset="-122"/>
              </a:rPr>
              <a:t>对于变化的或未知的参数能维持最佳的控制性能，这种控制方法称为自适应控制</a:t>
            </a:r>
            <a:r>
              <a:rPr lang="zh-CN" altLang="en-US" sz="2000" dirty="0">
                <a:solidFill>
                  <a:sysClr val="windowText" lastClr="000000"/>
                </a:solidFill>
                <a:latin typeface="宋体" panose="02010600030101010101" pitchFamily="2" charset="-122"/>
              </a:rPr>
              <a:t>。</a:t>
            </a:r>
            <a:endParaRPr lang="zh-CN" altLang="en-US" sz="2000" dirty="0">
              <a:solidFill>
                <a:schemeClr val="tx1">
                  <a:lumMod val="95000"/>
                  <a:lumOff val="5000"/>
                </a:schemeClr>
              </a:solidFill>
              <a:latin typeface="宋体" panose="02010600030101010101" pitchFamily="2" charset="-122"/>
              <a:cs typeface="Arial" pitchFamily="34" charset="0"/>
            </a:endParaRPr>
          </a:p>
          <a:p>
            <a:pPr>
              <a:lnSpc>
                <a:spcPct val="150000"/>
              </a:lnSpc>
            </a:pP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Tree>
    <p:extLst>
      <p:ext uri="{BB962C8B-B14F-4D97-AF65-F5344CB8AC3E}">
        <p14:creationId xmlns:p14="http://schemas.microsoft.com/office/powerpoint/2010/main" val="18357633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自适应控制概念</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pic>
        <p:nvPicPr>
          <p:cNvPr id="2" name="图片 1">
            <a:extLst>
              <a:ext uri="{FF2B5EF4-FFF2-40B4-BE49-F238E27FC236}">
                <a16:creationId xmlns:a16="http://schemas.microsoft.com/office/drawing/2014/main" id="{76A07822-8778-44A9-9C8C-E5E31058584D}"/>
              </a:ext>
            </a:extLst>
          </p:cNvPr>
          <p:cNvPicPr>
            <a:picLocks noChangeAspect="1"/>
          </p:cNvPicPr>
          <p:nvPr/>
        </p:nvPicPr>
        <p:blipFill>
          <a:blip r:embed="rId4"/>
          <a:stretch>
            <a:fillRect/>
          </a:stretch>
        </p:blipFill>
        <p:spPr>
          <a:xfrm>
            <a:off x="2627784" y="1272766"/>
            <a:ext cx="4080030" cy="3660934"/>
          </a:xfrm>
          <a:prstGeom prst="rect">
            <a:avLst/>
          </a:prstGeom>
        </p:spPr>
      </p:pic>
      <p:sp>
        <p:nvSpPr>
          <p:cNvPr id="3" name="矩形 2"/>
          <p:cNvSpPr/>
          <p:nvPr/>
        </p:nvSpPr>
        <p:spPr>
          <a:xfrm>
            <a:off x="395536" y="790903"/>
            <a:ext cx="4160113" cy="481863"/>
          </a:xfrm>
          <a:prstGeom prst="rect">
            <a:avLst/>
          </a:prstGeom>
        </p:spPr>
        <p:txBody>
          <a:bodyPr wrap="none">
            <a:spAutoFit/>
          </a:bodyPr>
          <a:lstStyle/>
          <a:p>
            <a:pPr>
              <a:lnSpc>
                <a:spcPct val="150000"/>
              </a:lnSpc>
            </a:pPr>
            <a:r>
              <a:rPr lang="zh-CN" altLang="en-US" sz="2000" dirty="0">
                <a:solidFill>
                  <a:sysClr val="windowText" lastClr="000000"/>
                </a:solidFill>
                <a:latin typeface="+mn-ea"/>
              </a:rPr>
              <a:t>自适应控制一般原理如图</a:t>
            </a:r>
            <a:r>
              <a:rPr lang="en-US" altLang="zh-CN" sz="2000" dirty="0">
                <a:solidFill>
                  <a:sysClr val="windowText" lastClr="000000"/>
                </a:solidFill>
                <a:latin typeface="+mn-ea"/>
              </a:rPr>
              <a:t>7.4</a:t>
            </a:r>
            <a:r>
              <a:rPr lang="zh-CN" altLang="en-US" sz="2000" dirty="0">
                <a:solidFill>
                  <a:sysClr val="windowText" lastClr="000000"/>
                </a:solidFill>
                <a:latin typeface="+mn-ea"/>
              </a:rPr>
              <a:t>所示。</a:t>
            </a:r>
            <a:endParaRPr lang="zh-CN" altLang="en-US" sz="2000" dirty="0">
              <a:solidFill>
                <a:schemeClr val="tx1">
                  <a:lumMod val="95000"/>
                  <a:lumOff val="5000"/>
                </a:schemeClr>
              </a:solidFill>
              <a:latin typeface="+mn-ea"/>
              <a:cs typeface="Arial" pitchFamily="34" charset="0"/>
            </a:endParaRPr>
          </a:p>
        </p:txBody>
      </p:sp>
    </p:spTree>
    <p:extLst>
      <p:ext uri="{BB962C8B-B14F-4D97-AF65-F5344CB8AC3E}">
        <p14:creationId xmlns:p14="http://schemas.microsoft.com/office/powerpoint/2010/main" val="18420151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自适应控制概念</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539552" y="1351699"/>
            <a:ext cx="7627293" cy="943528"/>
          </a:xfrm>
          <a:prstGeom prst="rect">
            <a:avLst/>
          </a:prstGeom>
          <a:noFill/>
        </p:spPr>
        <p:txBody>
          <a:bodyPr wrap="square">
            <a:spAutoFit/>
          </a:bodyPr>
          <a:lstStyle/>
          <a:p>
            <a:pPr>
              <a:lnSpc>
                <a:spcPct val="150000"/>
              </a:lnSpc>
            </a:pPr>
            <a:r>
              <a:rPr lang="en-US" altLang="zh-CN" sz="2000" dirty="0" smtClean="0">
                <a:solidFill>
                  <a:sysClr val="windowText" lastClr="000000"/>
                </a:solidFill>
                <a:latin typeface="宋体" panose="02010600030101010101" pitchFamily="2" charset="-122"/>
                <a:ea typeface="宋体" panose="02010600030101010101" pitchFamily="2" charset="-122"/>
              </a:rPr>
              <a:t>1</a:t>
            </a:r>
            <a:r>
              <a:rPr lang="en-US" altLang="zh-CN" sz="2000" dirty="0">
                <a:solidFill>
                  <a:sysClr val="windowText" lastClr="000000"/>
                </a:solidFill>
                <a:latin typeface="宋体" panose="02010600030101010101" pitchFamily="2" charset="-122"/>
                <a:ea typeface="宋体" panose="02010600030101010101" pitchFamily="2" charset="-122"/>
              </a:rPr>
              <a:t>.</a:t>
            </a:r>
            <a:r>
              <a:rPr lang="zh-CN" altLang="en-US" sz="2000" dirty="0">
                <a:solidFill>
                  <a:srgbClr val="FF0000"/>
                </a:solidFill>
                <a:latin typeface="宋体" panose="02010600030101010101" pitchFamily="2" charset="-122"/>
                <a:ea typeface="宋体" panose="02010600030101010101" pitchFamily="2" charset="-122"/>
              </a:rPr>
              <a:t>典型的高增益控制系统</a:t>
            </a:r>
            <a:endParaRPr lang="en-US" altLang="zh-CN" sz="2000" dirty="0">
              <a:solidFill>
                <a:srgbClr val="FF0000"/>
              </a:solidFill>
              <a:latin typeface="宋体" panose="02010600030101010101" pitchFamily="2" charset="-122"/>
              <a:ea typeface="宋体" panose="02010600030101010101" pitchFamily="2" charset="-122"/>
            </a:endParaRPr>
          </a:p>
          <a:p>
            <a:pPr>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图</a:t>
            </a:r>
            <a:r>
              <a:rPr lang="en-US" altLang="zh-CN" sz="2000" dirty="0">
                <a:solidFill>
                  <a:sysClr val="windowText" lastClr="000000"/>
                </a:solidFill>
                <a:latin typeface="宋体" panose="02010600030101010101" pitchFamily="2" charset="-122"/>
                <a:ea typeface="宋体" panose="02010600030101010101" pitchFamily="2" charset="-122"/>
              </a:rPr>
              <a:t>7.5</a:t>
            </a:r>
            <a:r>
              <a:rPr lang="zh-CN" altLang="en-US" sz="2000" dirty="0">
                <a:solidFill>
                  <a:sysClr val="windowText" lastClr="000000"/>
                </a:solidFill>
                <a:latin typeface="宋体" panose="02010600030101010101" pitchFamily="2" charset="-122"/>
                <a:ea typeface="宋体" panose="02010600030101010101" pitchFamily="2" charset="-122"/>
              </a:rPr>
              <a:t>为典型高增益控制系统结构原理图。</a:t>
            </a: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pic>
        <p:nvPicPr>
          <p:cNvPr id="2" name="图片 1">
            <a:extLst>
              <a:ext uri="{FF2B5EF4-FFF2-40B4-BE49-F238E27FC236}">
                <a16:creationId xmlns:a16="http://schemas.microsoft.com/office/drawing/2014/main" id="{02ABCF44-6EBB-4834-8F8C-F9B68BE6BC7A}"/>
              </a:ext>
            </a:extLst>
          </p:cNvPr>
          <p:cNvPicPr>
            <a:picLocks noChangeAspect="1"/>
          </p:cNvPicPr>
          <p:nvPr/>
        </p:nvPicPr>
        <p:blipFill>
          <a:blip r:embed="rId5"/>
          <a:stretch>
            <a:fillRect/>
          </a:stretch>
        </p:blipFill>
        <p:spPr>
          <a:xfrm>
            <a:off x="519372" y="2250845"/>
            <a:ext cx="4632337" cy="2363438"/>
          </a:xfrm>
          <a:prstGeom prst="rect">
            <a:avLst/>
          </a:prstGeom>
        </p:spPr>
      </p:pic>
      <p:grpSp>
        <p:nvGrpSpPr>
          <p:cNvPr id="6" name="组合 5">
            <a:extLst>
              <a:ext uri="{FF2B5EF4-FFF2-40B4-BE49-F238E27FC236}">
                <a16:creationId xmlns:a16="http://schemas.microsoft.com/office/drawing/2014/main" id="{45039107-2083-4E41-8035-F18E60AD0ABD}"/>
              </a:ext>
            </a:extLst>
          </p:cNvPr>
          <p:cNvGrpSpPr/>
          <p:nvPr/>
        </p:nvGrpSpPr>
        <p:grpSpPr>
          <a:xfrm>
            <a:off x="5004048" y="1736185"/>
            <a:ext cx="3993158" cy="3351367"/>
            <a:chOff x="4924293" y="1795183"/>
            <a:chExt cx="3993158" cy="3351367"/>
          </a:xfrm>
        </p:grpSpPr>
        <p:sp>
          <p:nvSpPr>
            <p:cNvPr id="11" name="文本框 10">
              <a:extLst>
                <a:ext uri="{FF2B5EF4-FFF2-40B4-BE49-F238E27FC236}">
                  <a16:creationId xmlns:a16="http://schemas.microsoft.com/office/drawing/2014/main" id="{4CDD15B2-D404-4A21-989A-9C2D2572241E}"/>
                </a:ext>
              </a:extLst>
            </p:cNvPr>
            <p:cNvSpPr txBox="1"/>
            <p:nvPr/>
          </p:nvSpPr>
          <p:spPr>
            <a:xfrm>
              <a:off x="4924293" y="1795183"/>
              <a:ext cx="3993158" cy="3351367"/>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图中</a:t>
              </a:r>
              <a:r>
                <a:rPr lang="en-US" altLang="zh-CN" dirty="0">
                  <a:solidFill>
                    <a:sysClr val="windowText" lastClr="000000"/>
                  </a:solidFill>
                  <a:latin typeface="宋体" panose="02010600030101010101" pitchFamily="2" charset="-122"/>
                  <a:ea typeface="宋体" panose="02010600030101010101" pitchFamily="2" charset="-122"/>
                </a:rPr>
                <a:t>:</a:t>
              </a: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a:t>
              </a:r>
              <a:r>
                <a:rPr lang="en-US" altLang="zh-CN" dirty="0">
                  <a:solidFill>
                    <a:sysClr val="windowText" lastClr="000000"/>
                  </a:solidFill>
                  <a:latin typeface="宋体" panose="02010600030101010101" pitchFamily="2" charset="-122"/>
                  <a:ea typeface="宋体" panose="02010600030101010101" pitchFamily="2" charset="-122"/>
                </a:rPr>
                <a:t>——</a:t>
              </a:r>
              <a:r>
                <a:rPr lang="zh-CN" altLang="en-US" dirty="0">
                  <a:solidFill>
                    <a:sysClr val="windowText" lastClr="000000"/>
                  </a:solidFill>
                  <a:latin typeface="宋体" panose="02010600030101010101" pitchFamily="2" charset="-122"/>
                  <a:ea typeface="宋体" panose="02010600030101010101" pitchFamily="2" charset="-122"/>
                </a:rPr>
                <a:t>参考模型，它是一个具有希望动态性能的传递函数；</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a:t>
              </a:r>
              <a:r>
                <a:rPr lang="en-US" altLang="zh-CN" dirty="0">
                  <a:solidFill>
                    <a:sysClr val="windowText" lastClr="000000"/>
                  </a:solidFill>
                  <a:latin typeface="宋体" panose="02010600030101010101" pitchFamily="2" charset="-122"/>
                  <a:ea typeface="宋体" panose="02010600030101010101" pitchFamily="2" charset="-122"/>
                </a:rPr>
                <a:t>——</a:t>
              </a:r>
              <a:r>
                <a:rPr lang="zh-CN" altLang="en-US" dirty="0">
                  <a:solidFill>
                    <a:sysClr val="windowText" lastClr="000000"/>
                  </a:solidFill>
                  <a:latin typeface="宋体" panose="02010600030101010101" pitchFamily="2" charset="-122"/>
                  <a:ea typeface="宋体" panose="02010600030101010101" pitchFamily="2" charset="-122"/>
                </a:rPr>
                <a:t>被控对象，其参数未知；</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a:t>
              </a:r>
              <a:r>
                <a:rPr lang="en-US" altLang="zh-CN" dirty="0">
                  <a:solidFill>
                    <a:sysClr val="windowText" lastClr="000000"/>
                  </a:solidFill>
                  <a:latin typeface="宋体" panose="02010600030101010101" pitchFamily="2" charset="-122"/>
                  <a:ea typeface="宋体" panose="02010600030101010101" pitchFamily="2" charset="-122"/>
                </a:rPr>
                <a:t>——</a:t>
              </a:r>
              <a:r>
                <a:rPr lang="zh-CN" altLang="en-US" dirty="0">
                  <a:solidFill>
                    <a:sysClr val="windowText" lastClr="000000"/>
                  </a:solidFill>
                  <a:latin typeface="宋体" panose="02010600030101010101" pitchFamily="2" charset="-122"/>
                  <a:ea typeface="宋体" panose="02010600030101010101" pitchFamily="2" charset="-122"/>
                </a:rPr>
                <a:t>外界干扰；</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a:t>
              </a:r>
              <a:r>
                <a:rPr lang="en-US" altLang="zh-CN" dirty="0">
                  <a:solidFill>
                    <a:sysClr val="windowText" lastClr="000000"/>
                  </a:solidFill>
                  <a:latin typeface="宋体" panose="02010600030101010101" pitchFamily="2" charset="-122"/>
                  <a:ea typeface="宋体" panose="02010600030101010101" pitchFamily="2" charset="-122"/>
                </a:rPr>
                <a:t>——</a:t>
              </a:r>
              <a:r>
                <a:rPr lang="zh-CN" altLang="en-US" dirty="0">
                  <a:solidFill>
                    <a:sysClr val="windowText" lastClr="000000"/>
                  </a:solidFill>
                  <a:latin typeface="宋体" panose="02010600030101010101" pitchFamily="2" charset="-122"/>
                  <a:ea typeface="宋体" panose="02010600030101010101" pitchFamily="2" charset="-122"/>
                </a:rPr>
                <a:t>补偿器（或称为控制器）传递函数；</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a:t>
              </a:r>
              <a:r>
                <a:rPr lang="en-US" altLang="zh-CN" dirty="0">
                  <a:solidFill>
                    <a:sysClr val="windowText" lastClr="000000"/>
                  </a:solidFill>
                  <a:latin typeface="宋体" panose="02010600030101010101" pitchFamily="2" charset="-122"/>
                  <a:ea typeface="宋体" panose="02010600030101010101" pitchFamily="2" charset="-122"/>
                </a:rPr>
                <a:t>——</a:t>
              </a:r>
              <a:r>
                <a:rPr lang="zh-CN" altLang="en-US" dirty="0">
                  <a:solidFill>
                    <a:sysClr val="windowText" lastClr="000000"/>
                  </a:solidFill>
                  <a:latin typeface="宋体" panose="02010600030101010101" pitchFamily="2" charset="-122"/>
                  <a:ea typeface="宋体" panose="02010600030101010101" pitchFamily="2" charset="-122"/>
                </a:rPr>
                <a:t>反馈传递函数。</a:t>
              </a:r>
            </a:p>
          </p:txBody>
        </p:sp>
        <p:graphicFrame>
          <p:nvGraphicFramePr>
            <p:cNvPr id="5" name="对象 4">
              <a:extLst>
                <a:ext uri="{FF2B5EF4-FFF2-40B4-BE49-F238E27FC236}">
                  <a16:creationId xmlns:a16="http://schemas.microsoft.com/office/drawing/2014/main" id="{73861F38-828C-4779-BB77-0D2E6D190112}"/>
                </a:ext>
              </a:extLst>
            </p:cNvPr>
            <p:cNvGraphicFramePr>
              <a:graphicFrameLocks noChangeAspect="1"/>
            </p:cNvGraphicFramePr>
            <p:nvPr>
              <p:extLst>
                <p:ext uri="{D42A27DB-BD31-4B8C-83A1-F6EECF244321}">
                  <p14:modId xmlns:p14="http://schemas.microsoft.com/office/powerpoint/2010/main" val="1468868288"/>
                </p:ext>
              </p:extLst>
            </p:nvPr>
          </p:nvGraphicFramePr>
          <p:xfrm>
            <a:off x="5225467" y="2345631"/>
            <a:ext cx="687394" cy="370135"/>
          </p:xfrm>
          <a:graphic>
            <a:graphicData uri="http://schemas.openxmlformats.org/presentationml/2006/ole">
              <mc:AlternateContent xmlns:mc="http://schemas.openxmlformats.org/markup-compatibility/2006">
                <mc:Choice xmlns:v="urn:schemas-microsoft-com:vml" Requires="v">
                  <p:oleObj spid="_x0000_s5172" name="Equation" r:id="rId6" imgW="495000" imgH="266400" progId="Equation.DSMT4">
                    <p:embed/>
                  </p:oleObj>
                </mc:Choice>
                <mc:Fallback>
                  <p:oleObj name="Equation" r:id="rId6" imgW="495000" imgH="266400" progId="Equation.DSMT4">
                    <p:embed/>
                    <p:pic>
                      <p:nvPicPr>
                        <p:cNvPr id="0" name=""/>
                        <p:cNvPicPr/>
                        <p:nvPr/>
                      </p:nvPicPr>
                      <p:blipFill>
                        <a:blip r:embed="rId7"/>
                        <a:stretch>
                          <a:fillRect/>
                        </a:stretch>
                      </p:blipFill>
                      <p:spPr>
                        <a:xfrm>
                          <a:off x="5225467" y="2345631"/>
                          <a:ext cx="687394" cy="370135"/>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A7AE0CE8-03F4-43E8-ACF0-41477605A3DE}"/>
                </a:ext>
              </a:extLst>
            </p:cNvPr>
            <p:cNvGraphicFramePr>
              <a:graphicFrameLocks noChangeAspect="1"/>
            </p:cNvGraphicFramePr>
            <p:nvPr>
              <p:extLst>
                <p:ext uri="{D42A27DB-BD31-4B8C-83A1-F6EECF244321}">
                  <p14:modId xmlns:p14="http://schemas.microsoft.com/office/powerpoint/2010/main" val="2079824161"/>
                </p:ext>
              </p:extLst>
            </p:nvPr>
          </p:nvGraphicFramePr>
          <p:xfrm>
            <a:off x="5235575" y="3095625"/>
            <a:ext cx="668338" cy="387350"/>
          </p:xfrm>
          <a:graphic>
            <a:graphicData uri="http://schemas.openxmlformats.org/presentationml/2006/ole">
              <mc:AlternateContent xmlns:mc="http://schemas.openxmlformats.org/markup-compatibility/2006">
                <mc:Choice xmlns:v="urn:schemas-microsoft-com:vml" Requires="v">
                  <p:oleObj spid="_x0000_s5173" name="Equation" r:id="rId8" imgW="482400" imgH="279360" progId="Equation.DSMT4">
                    <p:embed/>
                  </p:oleObj>
                </mc:Choice>
                <mc:Fallback>
                  <p:oleObj name="Equation" r:id="rId8" imgW="482400" imgH="279360" progId="Equation.DSMT4">
                    <p:embed/>
                    <p:pic>
                      <p:nvPicPr>
                        <p:cNvPr id="5" name="对象 4">
                          <a:extLst>
                            <a:ext uri="{FF2B5EF4-FFF2-40B4-BE49-F238E27FC236}">
                              <a16:creationId xmlns:a16="http://schemas.microsoft.com/office/drawing/2014/main" id="{73861F38-828C-4779-BB77-0D2E6D190112}"/>
                            </a:ext>
                          </a:extLst>
                        </p:cNvPr>
                        <p:cNvPicPr/>
                        <p:nvPr/>
                      </p:nvPicPr>
                      <p:blipFill>
                        <a:blip r:embed="rId9"/>
                        <a:stretch>
                          <a:fillRect/>
                        </a:stretch>
                      </p:blipFill>
                      <p:spPr>
                        <a:xfrm>
                          <a:off x="5235575" y="3095625"/>
                          <a:ext cx="668338" cy="387350"/>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A3A9FA01-04D9-4D37-910B-C2669CE1F2AB}"/>
                </a:ext>
              </a:extLst>
            </p:cNvPr>
            <p:cNvGraphicFramePr>
              <a:graphicFrameLocks noChangeAspect="1"/>
            </p:cNvGraphicFramePr>
            <p:nvPr>
              <p:extLst>
                <p:ext uri="{D42A27DB-BD31-4B8C-83A1-F6EECF244321}">
                  <p14:modId xmlns:p14="http://schemas.microsoft.com/office/powerpoint/2010/main" val="200426731"/>
                </p:ext>
              </p:extLst>
            </p:nvPr>
          </p:nvGraphicFramePr>
          <p:xfrm>
            <a:off x="5270500" y="3567113"/>
            <a:ext cx="598488" cy="371475"/>
          </p:xfrm>
          <a:graphic>
            <a:graphicData uri="http://schemas.openxmlformats.org/presentationml/2006/ole">
              <mc:AlternateContent xmlns:mc="http://schemas.openxmlformats.org/markup-compatibility/2006">
                <mc:Choice xmlns:v="urn:schemas-microsoft-com:vml" Requires="v">
                  <p:oleObj spid="_x0000_s5174" name="Equation" r:id="rId10" imgW="431640" imgH="266400" progId="Equation.DSMT4">
                    <p:embed/>
                  </p:oleObj>
                </mc:Choice>
                <mc:Fallback>
                  <p:oleObj name="Equation" r:id="rId10" imgW="431640" imgH="266400" progId="Equation.DSMT4">
                    <p:embed/>
                    <p:pic>
                      <p:nvPicPr>
                        <p:cNvPr id="14" name="对象 13">
                          <a:extLst>
                            <a:ext uri="{FF2B5EF4-FFF2-40B4-BE49-F238E27FC236}">
                              <a16:creationId xmlns:a16="http://schemas.microsoft.com/office/drawing/2014/main" id="{A7AE0CE8-03F4-43E8-ACF0-41477605A3DE}"/>
                            </a:ext>
                          </a:extLst>
                        </p:cNvPr>
                        <p:cNvPicPr/>
                        <p:nvPr/>
                      </p:nvPicPr>
                      <p:blipFill>
                        <a:blip r:embed="rId11"/>
                        <a:stretch>
                          <a:fillRect/>
                        </a:stretch>
                      </p:blipFill>
                      <p:spPr>
                        <a:xfrm>
                          <a:off x="5270500" y="3567113"/>
                          <a:ext cx="598488" cy="371475"/>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id="{AD7E306F-3AEB-48C6-8789-EECCF9E9E93A}"/>
                </a:ext>
              </a:extLst>
            </p:cNvPr>
            <p:cNvGraphicFramePr>
              <a:graphicFrameLocks noChangeAspect="1"/>
            </p:cNvGraphicFramePr>
            <p:nvPr>
              <p:extLst>
                <p:ext uri="{D42A27DB-BD31-4B8C-83A1-F6EECF244321}">
                  <p14:modId xmlns:p14="http://schemas.microsoft.com/office/powerpoint/2010/main" val="2241075016"/>
                </p:ext>
              </p:extLst>
            </p:nvPr>
          </p:nvGraphicFramePr>
          <p:xfrm>
            <a:off x="5243513" y="3938588"/>
            <a:ext cx="652462" cy="369887"/>
          </p:xfrm>
          <a:graphic>
            <a:graphicData uri="http://schemas.openxmlformats.org/presentationml/2006/ole">
              <mc:AlternateContent xmlns:mc="http://schemas.openxmlformats.org/markup-compatibility/2006">
                <mc:Choice xmlns:v="urn:schemas-microsoft-com:vml" Requires="v">
                  <p:oleObj spid="_x0000_s5175" name="Equation" r:id="rId12" imgW="469800" imgH="266400" progId="Equation.DSMT4">
                    <p:embed/>
                  </p:oleObj>
                </mc:Choice>
                <mc:Fallback>
                  <p:oleObj name="Equation" r:id="rId12" imgW="469800" imgH="266400" progId="Equation.DSMT4">
                    <p:embed/>
                    <p:pic>
                      <p:nvPicPr>
                        <p:cNvPr id="15" name="对象 14">
                          <a:extLst>
                            <a:ext uri="{FF2B5EF4-FFF2-40B4-BE49-F238E27FC236}">
                              <a16:creationId xmlns:a16="http://schemas.microsoft.com/office/drawing/2014/main" id="{A3A9FA01-04D9-4D37-910B-C2669CE1F2AB}"/>
                            </a:ext>
                          </a:extLst>
                        </p:cNvPr>
                        <p:cNvPicPr/>
                        <p:nvPr/>
                      </p:nvPicPr>
                      <p:blipFill>
                        <a:blip r:embed="rId13"/>
                        <a:stretch>
                          <a:fillRect/>
                        </a:stretch>
                      </p:blipFill>
                      <p:spPr>
                        <a:xfrm>
                          <a:off x="5243513" y="3938588"/>
                          <a:ext cx="652462" cy="369887"/>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id="{04488D38-E79A-4753-BCCE-963C98F3B6FE}"/>
                </a:ext>
              </a:extLst>
            </p:cNvPr>
            <p:cNvGraphicFramePr>
              <a:graphicFrameLocks noChangeAspect="1"/>
            </p:cNvGraphicFramePr>
            <p:nvPr>
              <p:extLst>
                <p:ext uri="{D42A27DB-BD31-4B8C-83A1-F6EECF244321}">
                  <p14:modId xmlns:p14="http://schemas.microsoft.com/office/powerpoint/2010/main" val="3447002466"/>
                </p:ext>
              </p:extLst>
            </p:nvPr>
          </p:nvGraphicFramePr>
          <p:xfrm>
            <a:off x="5270500" y="4686300"/>
            <a:ext cx="598488" cy="369888"/>
          </p:xfrm>
          <a:graphic>
            <a:graphicData uri="http://schemas.openxmlformats.org/presentationml/2006/ole">
              <mc:AlternateContent xmlns:mc="http://schemas.openxmlformats.org/markup-compatibility/2006">
                <mc:Choice xmlns:v="urn:schemas-microsoft-com:vml" Requires="v">
                  <p:oleObj spid="_x0000_s5176" name="Equation" r:id="rId14" imgW="431640" imgH="266400" progId="Equation.DSMT4">
                    <p:embed/>
                  </p:oleObj>
                </mc:Choice>
                <mc:Fallback>
                  <p:oleObj name="Equation" r:id="rId14" imgW="431640" imgH="266400" progId="Equation.DSMT4">
                    <p:embed/>
                    <p:pic>
                      <p:nvPicPr>
                        <p:cNvPr id="16" name="对象 15">
                          <a:extLst>
                            <a:ext uri="{FF2B5EF4-FFF2-40B4-BE49-F238E27FC236}">
                              <a16:creationId xmlns:a16="http://schemas.microsoft.com/office/drawing/2014/main" id="{AD7E306F-3AEB-48C6-8789-EECCF9E9E93A}"/>
                            </a:ext>
                          </a:extLst>
                        </p:cNvPr>
                        <p:cNvPicPr/>
                        <p:nvPr/>
                      </p:nvPicPr>
                      <p:blipFill>
                        <a:blip r:embed="rId15"/>
                        <a:stretch>
                          <a:fillRect/>
                        </a:stretch>
                      </p:blipFill>
                      <p:spPr>
                        <a:xfrm>
                          <a:off x="5270500" y="4686300"/>
                          <a:ext cx="598488" cy="369888"/>
                        </a:xfrm>
                        <a:prstGeom prst="rect">
                          <a:avLst/>
                        </a:prstGeom>
                      </p:spPr>
                    </p:pic>
                  </p:oleObj>
                </mc:Fallback>
              </mc:AlternateContent>
            </a:graphicData>
          </a:graphic>
        </p:graphicFrame>
      </p:grpSp>
      <p:sp>
        <p:nvSpPr>
          <p:cNvPr id="18" name="矩形 17"/>
          <p:cNvSpPr/>
          <p:nvPr/>
        </p:nvSpPr>
        <p:spPr>
          <a:xfrm>
            <a:off x="282982" y="655435"/>
            <a:ext cx="7587492" cy="646331"/>
          </a:xfrm>
          <a:prstGeom prst="rect">
            <a:avLst/>
          </a:prstGeom>
          <a:noFill/>
        </p:spPr>
        <p:txBody>
          <a:bodyPr wrap="square">
            <a:spAutoFit/>
          </a:bodyPr>
          <a:lstStyle/>
          <a:p>
            <a:pPr>
              <a:lnSpc>
                <a:spcPct val="150000"/>
              </a:lnSpc>
            </a:pPr>
            <a:r>
              <a:rPr lang="en-US" altLang="zh-CN" sz="2400" b="1" dirty="0">
                <a:solidFill>
                  <a:sysClr val="windowText" lastClr="000000"/>
                </a:solidFill>
                <a:latin typeface="宋体" panose="02010600030101010101" pitchFamily="2" charset="-122"/>
              </a:rPr>
              <a:t>7.1.5  </a:t>
            </a:r>
            <a:r>
              <a:rPr lang="zh-CN" altLang="en-US" sz="2400" b="1" dirty="0">
                <a:solidFill>
                  <a:sysClr val="windowText" lastClr="000000"/>
                </a:solidFill>
                <a:latin typeface="宋体" panose="02010600030101010101" pitchFamily="2" charset="-122"/>
              </a:rPr>
              <a:t>典型的高增益控制和在线辨识自适应控制系统</a:t>
            </a:r>
          </a:p>
        </p:txBody>
      </p:sp>
    </p:spTree>
    <p:extLst>
      <p:ext uri="{BB962C8B-B14F-4D97-AF65-F5344CB8AC3E}">
        <p14:creationId xmlns:p14="http://schemas.microsoft.com/office/powerpoint/2010/main" val="15612562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500"/>
                                        <p:tgtEl>
                                          <p:spTgt spid="7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文本框 38"/>
          <p:cNvSpPr txBox="1"/>
          <p:nvPr/>
        </p:nvSpPr>
        <p:spPr>
          <a:xfrm>
            <a:off x="467544" y="2355726"/>
            <a:ext cx="3123395" cy="584775"/>
          </a:xfrm>
          <a:prstGeom prst="rect">
            <a:avLst/>
          </a:prstGeom>
          <a:noFill/>
        </p:spPr>
        <p:txBody>
          <a:bodyPr wrap="square" rtlCol="0">
            <a:spAutoFit/>
          </a:bodyPr>
          <a:lstStyle/>
          <a:p>
            <a:r>
              <a:rPr lang="en-US" altLang="zh-CN" sz="3200" b="1" dirty="0">
                <a:solidFill>
                  <a:srgbClr val="112F70"/>
                </a:solidFill>
                <a:latin typeface="微软雅黑" pitchFamily="34" charset="-122"/>
                <a:ea typeface="微软雅黑" pitchFamily="34" charset="-122"/>
              </a:rPr>
              <a:t>CONTENTS</a:t>
            </a:r>
            <a:endParaRPr lang="zh-CN" altLang="en-US" sz="3200" b="1" dirty="0">
              <a:solidFill>
                <a:srgbClr val="112F70"/>
              </a:solidFill>
              <a:latin typeface="微软雅黑" pitchFamily="34" charset="-122"/>
              <a:ea typeface="微软雅黑" pitchFamily="34" charset="-122"/>
            </a:endParaRPr>
          </a:p>
        </p:txBody>
      </p:sp>
      <p:sp>
        <p:nvSpPr>
          <p:cNvPr id="15" name="文本框 11"/>
          <p:cNvSpPr txBox="1"/>
          <p:nvPr/>
        </p:nvSpPr>
        <p:spPr>
          <a:xfrm>
            <a:off x="1979714" y="1976522"/>
            <a:ext cx="902811" cy="523220"/>
          </a:xfrm>
          <a:prstGeom prst="rect">
            <a:avLst/>
          </a:prstGeom>
          <a:noFill/>
        </p:spPr>
        <p:txBody>
          <a:bodyPr wrap="none" rtlCol="0">
            <a:spAutoFit/>
          </a:bodyPr>
          <a:lstStyle/>
          <a:p>
            <a:r>
              <a:rPr lang="zh-CN" altLang="en-US" sz="2800" b="1" dirty="0">
                <a:solidFill>
                  <a:srgbClr val="112F70"/>
                </a:solidFill>
                <a:latin typeface="微软雅黑" pitchFamily="34" charset="-122"/>
                <a:ea typeface="微软雅黑" pitchFamily="34" charset="-122"/>
              </a:rPr>
              <a:t>目录</a:t>
            </a:r>
          </a:p>
        </p:txBody>
      </p:sp>
      <p:sp>
        <p:nvSpPr>
          <p:cNvPr id="17" name="文本框 18"/>
          <p:cNvSpPr txBox="1"/>
          <p:nvPr/>
        </p:nvSpPr>
        <p:spPr>
          <a:xfrm>
            <a:off x="3779912" y="1334927"/>
            <a:ext cx="2194832" cy="369332"/>
          </a:xfrm>
          <a:prstGeom prst="rect">
            <a:avLst/>
          </a:prstGeom>
          <a:noFill/>
        </p:spPr>
        <p:txBody>
          <a:bodyPr wrap="none" rtlCol="0">
            <a:spAutoFit/>
          </a:bodyPr>
          <a:lstStyle/>
          <a:p>
            <a:r>
              <a:rPr lang="en-US" altLang="zh-CN" dirty="0">
                <a:solidFill>
                  <a:srgbClr val="112F70"/>
                </a:solidFill>
                <a:latin typeface="微软雅黑" pitchFamily="34" charset="-122"/>
                <a:ea typeface="微软雅黑" pitchFamily="34" charset="-122"/>
              </a:rPr>
              <a:t>7.1 </a:t>
            </a:r>
            <a:r>
              <a:rPr lang="zh-CN" altLang="en-US" dirty="0">
                <a:solidFill>
                  <a:srgbClr val="112F70"/>
                </a:solidFill>
                <a:latin typeface="微软雅黑" pitchFamily="34" charset="-122"/>
                <a:ea typeface="微软雅黑" pitchFamily="34" charset="-122"/>
              </a:rPr>
              <a:t>自适应控制概念</a:t>
            </a:r>
          </a:p>
        </p:txBody>
      </p:sp>
      <p:sp>
        <p:nvSpPr>
          <p:cNvPr id="20" name="文本框 21"/>
          <p:cNvSpPr txBox="1"/>
          <p:nvPr/>
        </p:nvSpPr>
        <p:spPr>
          <a:xfrm>
            <a:off x="3779913" y="2940501"/>
            <a:ext cx="3118161" cy="369332"/>
          </a:xfrm>
          <a:prstGeom prst="rect">
            <a:avLst/>
          </a:prstGeom>
          <a:noFill/>
        </p:spPr>
        <p:txBody>
          <a:bodyPr wrap="none" rtlCol="0">
            <a:spAutoFit/>
          </a:bodyPr>
          <a:lstStyle/>
          <a:p>
            <a:r>
              <a:rPr lang="en-US" altLang="zh-CN" dirty="0">
                <a:solidFill>
                  <a:srgbClr val="112F70"/>
                </a:solidFill>
                <a:latin typeface="微软雅黑" pitchFamily="34" charset="-122"/>
                <a:ea typeface="微软雅黑" pitchFamily="34" charset="-122"/>
              </a:rPr>
              <a:t>7.4 </a:t>
            </a:r>
            <a:r>
              <a:rPr lang="zh-CN" altLang="en-US" dirty="0">
                <a:solidFill>
                  <a:srgbClr val="112F70"/>
                </a:solidFill>
                <a:latin typeface="微软雅黑" pitchFamily="34" charset="-122"/>
                <a:ea typeface="微软雅黑" pitchFamily="34" charset="-122"/>
              </a:rPr>
              <a:t>最小方差自适应控制系统</a:t>
            </a:r>
          </a:p>
        </p:txBody>
      </p:sp>
      <p:sp>
        <p:nvSpPr>
          <p:cNvPr id="23" name="文本框 24"/>
          <p:cNvSpPr txBox="1"/>
          <p:nvPr/>
        </p:nvSpPr>
        <p:spPr>
          <a:xfrm>
            <a:off x="3779912" y="1868479"/>
            <a:ext cx="1502334" cy="369332"/>
          </a:xfrm>
          <a:prstGeom prst="rect">
            <a:avLst/>
          </a:prstGeom>
          <a:noFill/>
        </p:spPr>
        <p:txBody>
          <a:bodyPr wrap="none" rtlCol="0">
            <a:spAutoFit/>
          </a:bodyPr>
          <a:lstStyle/>
          <a:p>
            <a:r>
              <a:rPr lang="en-US" altLang="zh-CN" dirty="0">
                <a:solidFill>
                  <a:srgbClr val="112F70"/>
                </a:solidFill>
                <a:latin typeface="微软雅黑" pitchFamily="34" charset="-122"/>
                <a:ea typeface="微软雅黑" pitchFamily="34" charset="-122"/>
              </a:rPr>
              <a:t>7.2 </a:t>
            </a:r>
            <a:r>
              <a:rPr lang="zh-CN" altLang="en-US" dirty="0">
                <a:solidFill>
                  <a:srgbClr val="112F70"/>
                </a:solidFill>
                <a:latin typeface="微软雅黑" pitchFamily="34" charset="-122"/>
                <a:ea typeface="微软雅黑" pitchFamily="34" charset="-122"/>
              </a:rPr>
              <a:t>数学基础</a:t>
            </a:r>
          </a:p>
        </p:txBody>
      </p:sp>
      <p:sp>
        <p:nvSpPr>
          <p:cNvPr id="29" name="文本框 30"/>
          <p:cNvSpPr txBox="1"/>
          <p:nvPr/>
        </p:nvSpPr>
        <p:spPr>
          <a:xfrm>
            <a:off x="3779913" y="2402647"/>
            <a:ext cx="3118161" cy="369332"/>
          </a:xfrm>
          <a:prstGeom prst="rect">
            <a:avLst/>
          </a:prstGeom>
          <a:noFill/>
        </p:spPr>
        <p:txBody>
          <a:bodyPr wrap="none" rtlCol="0">
            <a:spAutoFit/>
          </a:bodyPr>
          <a:lstStyle/>
          <a:p>
            <a:r>
              <a:rPr lang="en-US" altLang="zh-CN" dirty="0">
                <a:solidFill>
                  <a:srgbClr val="112F70"/>
                </a:solidFill>
                <a:latin typeface="微软雅黑" pitchFamily="34" charset="-122"/>
                <a:ea typeface="微软雅黑" pitchFamily="34" charset="-122"/>
              </a:rPr>
              <a:t>7.3 </a:t>
            </a:r>
            <a:r>
              <a:rPr lang="zh-CN" altLang="en-US" dirty="0">
                <a:solidFill>
                  <a:srgbClr val="112F70"/>
                </a:solidFill>
                <a:latin typeface="微软雅黑" pitchFamily="34" charset="-122"/>
                <a:ea typeface="微软雅黑" pitchFamily="34" charset="-122"/>
              </a:rPr>
              <a:t>模型参考自适应控制系统</a:t>
            </a:r>
          </a:p>
        </p:txBody>
      </p:sp>
      <p:cxnSp>
        <p:nvCxnSpPr>
          <p:cNvPr id="34" name="直接连接符 33"/>
          <p:cNvCxnSpPr>
            <a:cxnSpLocks/>
          </p:cNvCxnSpPr>
          <p:nvPr/>
        </p:nvCxnSpPr>
        <p:spPr>
          <a:xfrm>
            <a:off x="3574599" y="1214531"/>
            <a:ext cx="0" cy="2194875"/>
          </a:xfrm>
          <a:prstGeom prst="line">
            <a:avLst/>
          </a:prstGeom>
          <a:ln>
            <a:solidFill>
              <a:srgbClr val="112F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8208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75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750"/>
                                        <p:tgtEl>
                                          <p:spTgt spid="14"/>
                                        </p:tgtEl>
                                      </p:cBhvr>
                                    </p:animEffect>
                                  </p:childTnLst>
                                </p:cTn>
                              </p:par>
                            </p:childTnLst>
                          </p:cTn>
                        </p:par>
                        <p:par>
                          <p:cTn id="11" fill="hold">
                            <p:stCondLst>
                              <p:cond delay="750"/>
                            </p:stCondLst>
                            <p:childTnLst>
                              <p:par>
                                <p:cTn id="12" presetID="2" presetClass="entr" presetSubtype="1"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500" fill="hold"/>
                                        <p:tgtEl>
                                          <p:spTgt spid="34"/>
                                        </p:tgtEl>
                                        <p:attrNameLst>
                                          <p:attrName>ppt_x</p:attrName>
                                        </p:attrNameLst>
                                      </p:cBhvr>
                                      <p:tavLst>
                                        <p:tav tm="0">
                                          <p:val>
                                            <p:strVal val="#ppt_x"/>
                                          </p:val>
                                        </p:tav>
                                        <p:tav tm="100000">
                                          <p:val>
                                            <p:strVal val="#ppt_x"/>
                                          </p:val>
                                        </p:tav>
                                      </p:tavLst>
                                    </p:anim>
                                    <p:anim calcmode="lin" valueType="num">
                                      <p:cBhvr additive="base">
                                        <p:cTn id="15" dur="500" fill="hold"/>
                                        <p:tgtEl>
                                          <p:spTgt spid="34"/>
                                        </p:tgtEl>
                                        <p:attrNameLst>
                                          <p:attrName>ppt_y</p:attrName>
                                        </p:attrNameLst>
                                      </p:cBhvr>
                                      <p:tavLst>
                                        <p:tav tm="0">
                                          <p:val>
                                            <p:strVal val="0-#ppt_h/2"/>
                                          </p:val>
                                        </p:tav>
                                        <p:tav tm="100000">
                                          <p:val>
                                            <p:strVal val="#ppt_y"/>
                                          </p:val>
                                        </p:tav>
                                      </p:tavLst>
                                    </p:anim>
                                  </p:childTnLst>
                                </p:cTn>
                              </p:par>
                              <p:par>
                                <p:cTn id="16" presetID="22" presetClass="entr" presetSubtype="8" fill="hold" grpId="0" nodeType="withEffect">
                                  <p:stCondLst>
                                    <p:cond delay="25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par>
                                <p:cTn id="19" presetID="22" presetClass="entr" presetSubtype="8" fill="hold" grpId="0" nodeType="withEffect">
                                  <p:stCondLst>
                                    <p:cond delay="50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par>
                                <p:cTn id="22" presetID="22" presetClass="entr" presetSubtype="8" fill="hold" grpId="0" nodeType="withEffect">
                                  <p:stCondLst>
                                    <p:cond delay="75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par>
                                <p:cTn id="25" presetID="22" presetClass="entr" presetSubtype="8" fill="hold" grpId="0" nodeType="withEffect">
                                  <p:stCondLst>
                                    <p:cond delay="125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20" grpId="0"/>
      <p:bldP spid="23"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自适应控制概念</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611560" y="1419622"/>
            <a:ext cx="7627293" cy="2862322"/>
          </a:xfrm>
          <a:prstGeom prst="rect">
            <a:avLst/>
          </a:prstGeom>
          <a:noFill/>
        </p:spPr>
        <p:txBody>
          <a:bodyPr wrap="square">
            <a:spAutoFit/>
          </a:bodyPr>
          <a:lstStyle/>
          <a:p>
            <a:pPr>
              <a:lnSpc>
                <a:spcPct val="150000"/>
              </a:lnSpc>
            </a:pPr>
            <a:r>
              <a:rPr lang="zh-CN" altLang="en-US" sz="2000" dirty="0">
                <a:solidFill>
                  <a:srgbClr val="FF0000"/>
                </a:solidFill>
                <a:latin typeface="宋体" panose="02010600030101010101" pitchFamily="2" charset="-122"/>
                <a:ea typeface="宋体" panose="02010600030101010101" pitchFamily="2" charset="-122"/>
              </a:rPr>
              <a:t>高增益控制系统在实际应用中存在两个致命的</a:t>
            </a:r>
            <a:r>
              <a:rPr lang="zh-CN" altLang="en-US" sz="2000" dirty="0" smtClean="0">
                <a:solidFill>
                  <a:srgbClr val="FF0000"/>
                </a:solidFill>
                <a:latin typeface="宋体" panose="02010600030101010101" pitchFamily="2" charset="-122"/>
                <a:ea typeface="宋体" panose="02010600030101010101" pitchFamily="2" charset="-122"/>
              </a:rPr>
              <a:t>问题</a:t>
            </a:r>
            <a:r>
              <a:rPr lang="zh-CN" altLang="en-US" sz="2000" dirty="0" smtClean="0">
                <a:solidFill>
                  <a:sysClr val="windowText" lastClr="000000"/>
                </a:solidFill>
                <a:latin typeface="宋体" panose="02010600030101010101" pitchFamily="2" charset="-122"/>
                <a:ea typeface="宋体" panose="02010600030101010101" pitchFamily="2" charset="-122"/>
              </a:rPr>
              <a:t>：</a:t>
            </a:r>
            <a:endParaRPr lang="en-US" altLang="zh-CN" sz="2000" dirty="0" smtClean="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sz="2000" dirty="0" smtClean="0">
              <a:solidFill>
                <a:sysClr val="windowText" lastClr="000000"/>
              </a:solidFill>
              <a:latin typeface="宋体" panose="02010600030101010101" pitchFamily="2" charset="-122"/>
              <a:ea typeface="宋体" panose="02010600030101010101" pitchFamily="2" charset="-122"/>
            </a:endParaRPr>
          </a:p>
          <a:p>
            <a:pPr marL="457200" indent="-457200">
              <a:lnSpc>
                <a:spcPct val="150000"/>
              </a:lnSpc>
              <a:buFont typeface="+mj-lt"/>
              <a:buAutoNum type="arabicPeriod"/>
            </a:pPr>
            <a:r>
              <a:rPr lang="zh-CN" altLang="en-US" sz="2000" dirty="0" smtClean="0">
                <a:solidFill>
                  <a:sysClr val="windowText" lastClr="000000"/>
                </a:solidFill>
                <a:latin typeface="宋体" panose="02010600030101010101" pitchFamily="2" charset="-122"/>
                <a:ea typeface="宋体" panose="02010600030101010101" pitchFamily="2" charset="-122"/>
              </a:rPr>
              <a:t>即</a:t>
            </a:r>
            <a:r>
              <a:rPr lang="zh-CN" altLang="en-US" sz="2000" dirty="0">
                <a:solidFill>
                  <a:sysClr val="windowText" lastClr="000000"/>
                </a:solidFill>
                <a:latin typeface="宋体" panose="02010600030101010101" pitchFamily="2" charset="-122"/>
                <a:ea typeface="宋体" panose="02010600030101010101" pitchFamily="2" charset="-122"/>
              </a:rPr>
              <a:t>放大系数为无限大，这意味着要求系统的能量为无限大，这在实际系统中是不可能实现的</a:t>
            </a:r>
            <a:r>
              <a:rPr lang="zh-CN" altLang="en-US" sz="2000" dirty="0" smtClean="0">
                <a:solidFill>
                  <a:sysClr val="windowText" lastClr="000000"/>
                </a:solidFill>
                <a:latin typeface="宋体" panose="02010600030101010101" pitchFamily="2" charset="-122"/>
                <a:ea typeface="宋体" panose="02010600030101010101" pitchFamily="2" charset="-122"/>
              </a:rPr>
              <a:t>。</a:t>
            </a:r>
            <a:endParaRPr lang="en-US" altLang="zh-CN" sz="2000" dirty="0" smtClean="0">
              <a:solidFill>
                <a:sysClr val="windowText" lastClr="000000"/>
              </a:solidFill>
              <a:latin typeface="宋体" panose="02010600030101010101" pitchFamily="2" charset="-122"/>
              <a:ea typeface="宋体" panose="02010600030101010101" pitchFamily="2" charset="-122"/>
            </a:endParaRPr>
          </a:p>
          <a:p>
            <a:pPr marL="457200" indent="-457200">
              <a:lnSpc>
                <a:spcPct val="150000"/>
              </a:lnSpc>
              <a:buFont typeface="+mj-lt"/>
              <a:buAutoNum type="arabicPeriod"/>
            </a:pPr>
            <a:r>
              <a:rPr lang="zh-CN" altLang="en-US" sz="2000" dirty="0" smtClean="0">
                <a:solidFill>
                  <a:sysClr val="windowText" lastClr="000000"/>
                </a:solidFill>
                <a:latin typeface="宋体" panose="02010600030101010101" pitchFamily="2" charset="-122"/>
                <a:ea typeface="宋体" panose="02010600030101010101" pitchFamily="2" charset="-122"/>
              </a:rPr>
              <a:t>另外</a:t>
            </a:r>
            <a:r>
              <a:rPr lang="zh-CN" altLang="en-US" sz="2000" dirty="0">
                <a:solidFill>
                  <a:sysClr val="windowText" lastClr="000000"/>
                </a:solidFill>
                <a:latin typeface="宋体" panose="02010600030101010101" pitchFamily="2" charset="-122"/>
                <a:ea typeface="宋体" panose="02010600030101010101" pitchFamily="2" charset="-122"/>
              </a:rPr>
              <a:t>，由于系统增益很高，可能引起系统的不稳定。因此，高增益系统在实际应用中受到了很大的限制。</a:t>
            </a: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Tree>
    <p:extLst>
      <p:ext uri="{BB962C8B-B14F-4D97-AF65-F5344CB8AC3E}">
        <p14:creationId xmlns:p14="http://schemas.microsoft.com/office/powerpoint/2010/main" val="878128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5">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5">
                                            <p:txEl>
                                              <p:pRg st="2" end="2"/>
                                            </p:txEl>
                                          </p:spTgt>
                                        </p:tgtEl>
                                        <p:attrNameLst>
                                          <p:attrName>style.visibility</p:attrName>
                                        </p:attrNameLst>
                                      </p:cBhvr>
                                      <p:to>
                                        <p:strVal val="visible"/>
                                      </p:to>
                                    </p:set>
                                    <p:animEffect transition="in" filter="fade">
                                      <p:cBhvr>
                                        <p:cTn id="26" dur="500"/>
                                        <p:tgtEl>
                                          <p:spTgt spid="75">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75">
                                            <p:txEl>
                                              <p:pRg st="3" end="3"/>
                                            </p:txEl>
                                          </p:spTgt>
                                        </p:tgtEl>
                                        <p:attrNameLst>
                                          <p:attrName>style.visibility</p:attrName>
                                        </p:attrNameLst>
                                      </p:cBhvr>
                                      <p:to>
                                        <p:strVal val="visible"/>
                                      </p:to>
                                    </p:set>
                                    <p:animEffect transition="in" filter="fade">
                                      <p:cBhvr>
                                        <p:cTn id="29" dur="500"/>
                                        <p:tgtEl>
                                          <p:spTgt spid="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自适应控制概念</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9" name="矩形 8">
            <a:extLst>
              <a:ext uri="{FF2B5EF4-FFF2-40B4-BE49-F238E27FC236}">
                <a16:creationId xmlns:a16="http://schemas.microsoft.com/office/drawing/2014/main" id="{491B1815-11D4-4A11-A7CE-341A48CA61D1}"/>
              </a:ext>
            </a:extLst>
          </p:cNvPr>
          <p:cNvSpPr/>
          <p:nvPr/>
        </p:nvSpPr>
        <p:spPr>
          <a:xfrm>
            <a:off x="411267" y="699542"/>
            <a:ext cx="7627293" cy="1754326"/>
          </a:xfrm>
          <a:prstGeom prst="rect">
            <a:avLst/>
          </a:prstGeom>
          <a:noFill/>
        </p:spPr>
        <p:txBody>
          <a:bodyPr wrap="square">
            <a:spAutoFit/>
          </a:bodyPr>
          <a:lstStyle/>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2.</a:t>
            </a:r>
            <a:r>
              <a:rPr lang="zh-CN" altLang="en-US" dirty="0">
                <a:solidFill>
                  <a:srgbClr val="FF0000"/>
                </a:solidFill>
                <a:latin typeface="宋体" panose="02010600030101010101" pitchFamily="2" charset="-122"/>
                <a:ea typeface="宋体" panose="02010600030101010101" pitchFamily="2" charset="-122"/>
              </a:rPr>
              <a:t>在线辨识自适应控制系统</a:t>
            </a:r>
            <a:endParaRPr lang="en-US" altLang="zh-CN" dirty="0">
              <a:solidFill>
                <a:srgbClr val="FF0000"/>
              </a:solidFill>
              <a:latin typeface="宋体" panose="02010600030101010101" pitchFamily="2" charset="-122"/>
              <a:ea typeface="宋体" panose="02010600030101010101" pitchFamily="2" charset="-122"/>
            </a:endParaRPr>
          </a:p>
          <a:p>
            <a:pPr>
              <a:lnSpc>
                <a:spcPct val="150000"/>
              </a:lnSpc>
            </a:pPr>
            <a:r>
              <a:rPr lang="zh-CN" altLang="en-US" dirty="0" smtClean="0">
                <a:solidFill>
                  <a:sysClr val="windowText" lastClr="000000"/>
                </a:solidFill>
                <a:latin typeface="宋体" panose="02010600030101010101" pitchFamily="2" charset="-122"/>
                <a:ea typeface="宋体" panose="02010600030101010101" pitchFamily="2" charset="-122"/>
              </a:rPr>
              <a:t>在线</a:t>
            </a:r>
            <a:r>
              <a:rPr lang="zh-CN" altLang="en-US" dirty="0">
                <a:solidFill>
                  <a:sysClr val="windowText" lastClr="000000"/>
                </a:solidFill>
                <a:latin typeface="宋体" panose="02010600030101010101" pitchFamily="2" charset="-122"/>
                <a:ea typeface="宋体" panose="02010600030101010101" pitchFamily="2" charset="-122"/>
              </a:rPr>
              <a:t>辨识自适应控制系统的特点是</a:t>
            </a:r>
            <a:r>
              <a:rPr lang="zh-CN" altLang="en-US" dirty="0">
                <a:solidFill>
                  <a:srgbClr val="FF0000"/>
                </a:solidFill>
                <a:latin typeface="宋体" panose="02010600030101010101" pitchFamily="2" charset="-122"/>
                <a:ea typeface="宋体" panose="02010600030101010101" pitchFamily="2" charset="-122"/>
              </a:rPr>
              <a:t>具有被控对象数学模型的在线辨识环节</a:t>
            </a:r>
            <a:r>
              <a:rPr lang="zh-CN" altLang="en-US" dirty="0">
                <a:solidFill>
                  <a:sysClr val="windowText" lastClr="000000"/>
                </a:solidFill>
                <a:latin typeface="宋体" panose="02010600030101010101" pitchFamily="2" charset="-122"/>
                <a:ea typeface="宋体" panose="02010600030101010101" pitchFamily="2" charset="-122"/>
              </a:rPr>
              <a:t>，根据系统的运行数据，首先对被控对象进行在线辨识，然后再根据辨识参数和事先给定的性能指标，在线综合控制作用。图</a:t>
            </a:r>
            <a:r>
              <a:rPr lang="en-US" altLang="zh-CN" dirty="0">
                <a:solidFill>
                  <a:sysClr val="windowText" lastClr="000000"/>
                </a:solidFill>
                <a:latin typeface="宋体" panose="02010600030101010101" pitchFamily="2" charset="-122"/>
                <a:ea typeface="宋体" panose="02010600030101010101" pitchFamily="2" charset="-122"/>
              </a:rPr>
              <a:t>7.6</a:t>
            </a:r>
            <a:r>
              <a:rPr lang="zh-CN" altLang="en-US" dirty="0" smtClean="0">
                <a:solidFill>
                  <a:sysClr val="windowText" lastClr="000000"/>
                </a:solidFill>
                <a:latin typeface="宋体" panose="02010600030101010101" pitchFamily="2" charset="-122"/>
                <a:ea typeface="宋体" panose="02010600030101010101" pitchFamily="2" charset="-122"/>
              </a:rPr>
              <a:t>是结构</a:t>
            </a:r>
            <a:r>
              <a:rPr lang="zh-CN" altLang="en-US" dirty="0">
                <a:solidFill>
                  <a:sysClr val="windowText" lastClr="000000"/>
                </a:solidFill>
                <a:latin typeface="宋体" panose="02010600030101010101" pitchFamily="2" charset="-122"/>
                <a:ea typeface="宋体" panose="02010600030101010101" pitchFamily="2" charset="-122"/>
              </a:rPr>
              <a:t>示意图。</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pic>
        <p:nvPicPr>
          <p:cNvPr id="8" name="图片 7">
            <a:extLst>
              <a:ext uri="{FF2B5EF4-FFF2-40B4-BE49-F238E27FC236}">
                <a16:creationId xmlns:a16="http://schemas.microsoft.com/office/drawing/2014/main" id="{EA6274A2-A2E8-41B2-B4F4-6778BD340E7C}"/>
              </a:ext>
            </a:extLst>
          </p:cNvPr>
          <p:cNvPicPr>
            <a:picLocks noChangeAspect="1"/>
          </p:cNvPicPr>
          <p:nvPr/>
        </p:nvPicPr>
        <p:blipFill>
          <a:blip r:embed="rId4"/>
          <a:stretch>
            <a:fillRect/>
          </a:stretch>
        </p:blipFill>
        <p:spPr>
          <a:xfrm>
            <a:off x="611560" y="2355726"/>
            <a:ext cx="4038623" cy="2664286"/>
          </a:xfrm>
          <a:prstGeom prst="rect">
            <a:avLst/>
          </a:prstGeom>
        </p:spPr>
      </p:pic>
      <p:sp>
        <p:nvSpPr>
          <p:cNvPr id="10" name="矩形 9">
            <a:extLst>
              <a:ext uri="{FF2B5EF4-FFF2-40B4-BE49-F238E27FC236}">
                <a16:creationId xmlns:a16="http://schemas.microsoft.com/office/drawing/2014/main" id="{0EF2FFF3-422E-4C5C-877B-7D6B8E42A039}"/>
              </a:ext>
            </a:extLst>
          </p:cNvPr>
          <p:cNvSpPr/>
          <p:nvPr/>
        </p:nvSpPr>
        <p:spPr>
          <a:xfrm>
            <a:off x="4716016" y="2499742"/>
            <a:ext cx="4655959" cy="2169825"/>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图中：</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u</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t</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系统输入；</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indent="468000">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w</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t</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随机扰动</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p>
          <a:p>
            <a:pPr indent="468000">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v</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t</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观测噪声</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p>
          <a:p>
            <a:pPr indent="468000">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y</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t</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实际输出</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846474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barn(inVertical)">
                                      <p:cBhvr>
                                        <p:cTn id="3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7440" y="1907847"/>
            <a:ext cx="1717384"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dirty="0"/>
          </a:p>
        </p:txBody>
      </p:sp>
      <p:sp>
        <p:nvSpPr>
          <p:cNvPr id="3" name="文本框 2"/>
          <p:cNvSpPr txBox="1"/>
          <p:nvPr/>
        </p:nvSpPr>
        <p:spPr>
          <a:xfrm>
            <a:off x="605137" y="2236389"/>
            <a:ext cx="723596" cy="530917"/>
          </a:xfrm>
          <a:prstGeom prst="rect">
            <a:avLst/>
          </a:prstGeom>
          <a:noFill/>
        </p:spPr>
        <p:txBody>
          <a:bodyPr wrap="square" lIns="68580" tIns="34291" rIns="68580" bIns="34291" rtlCol="0">
            <a:spAutoFit/>
          </a:bodyPr>
          <a:lstStyle/>
          <a:p>
            <a:r>
              <a:rPr lang="en-US" altLang="zh-CN" sz="3000" b="1" dirty="0">
                <a:solidFill>
                  <a:schemeClr val="bg1"/>
                </a:solidFill>
                <a:latin typeface="微软雅黑" panose="020B0503020204020204" pitchFamily="34" charset="-122"/>
                <a:ea typeface="微软雅黑" panose="020B0503020204020204" pitchFamily="34" charset="-122"/>
              </a:rPr>
              <a:t>7.2</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783801" y="1907847"/>
            <a:ext cx="305972"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zh-CN" altLang="en-US" dirty="0"/>
          </a:p>
        </p:txBody>
      </p:sp>
      <p:sp>
        <p:nvSpPr>
          <p:cNvPr id="13" name="文本框 12"/>
          <p:cNvSpPr txBox="1"/>
          <p:nvPr/>
        </p:nvSpPr>
        <p:spPr>
          <a:xfrm>
            <a:off x="2915816" y="2082503"/>
            <a:ext cx="2190343" cy="684805"/>
          </a:xfrm>
          <a:prstGeom prst="rect">
            <a:avLst/>
          </a:prstGeom>
          <a:noFill/>
        </p:spPr>
        <p:txBody>
          <a:bodyPr wrap="none" lIns="68580" tIns="34291" rIns="68580" bIns="34291" rtlCol="0">
            <a:spAutoFit/>
          </a:bodyPr>
          <a:lstStyle/>
          <a:p>
            <a:r>
              <a:rPr lang="zh-CN" altLang="en-US" sz="4000" dirty="0">
                <a:solidFill>
                  <a:srgbClr val="112F70"/>
                </a:solidFill>
                <a:latin typeface="微软雅黑" pitchFamily="34" charset="-122"/>
                <a:ea typeface="微软雅黑" pitchFamily="34" charset="-122"/>
              </a:rPr>
              <a:t>数学基础</a:t>
            </a:r>
            <a:endParaRPr lang="zh-CN" altLang="en-US" sz="4000" b="1" dirty="0">
              <a:solidFill>
                <a:srgbClr val="112F7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80732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400" fill="hold"/>
                                        <p:tgtEl>
                                          <p:spTgt spid="11"/>
                                        </p:tgtEl>
                                        <p:attrNameLst>
                                          <p:attrName>ppt_x</p:attrName>
                                        </p:attrNameLst>
                                      </p:cBhvr>
                                      <p:tavLst>
                                        <p:tav tm="0">
                                          <p:val>
                                            <p:strVal val="#ppt_x"/>
                                          </p:val>
                                        </p:tav>
                                        <p:tav tm="100000">
                                          <p:val>
                                            <p:strVal val="#ppt_x"/>
                                          </p:val>
                                        </p:tav>
                                      </p:tavLst>
                                    </p:anim>
                                    <p:anim calcmode="lin" valueType="num">
                                      <p:cBhvr additive="base">
                                        <p:cTn id="11" dur="4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数学基础</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107505" y="1109920"/>
            <a:ext cx="8059340" cy="481863"/>
          </a:xfrm>
          <a:prstGeom prst="rect">
            <a:avLst/>
          </a:prstGeom>
          <a:noFill/>
        </p:spPr>
        <p:txBody>
          <a:bodyPr wrap="square">
            <a:spAutoFit/>
          </a:bodyPr>
          <a:lstStyle/>
          <a:p>
            <a:pPr indent="468000">
              <a:lnSpc>
                <a:spcPct val="150000"/>
              </a:lnSpc>
            </a:pPr>
            <a:r>
              <a:rPr lang="zh-CN" altLang="en-US" sz="2000" smtClean="0">
                <a:solidFill>
                  <a:sysClr val="windowText" lastClr="000000"/>
                </a:solidFill>
                <a:latin typeface="宋体" panose="02010600030101010101" pitchFamily="2" charset="-122"/>
                <a:ea typeface="宋体" panose="02010600030101010101" pitchFamily="2" charset="-122"/>
              </a:rPr>
              <a:t>设线性系统可用下述方程表示</a:t>
            </a:r>
            <a:endParaRPr lang="en-US" altLang="zh-CN" sz="2000" dirty="0">
              <a:solidFill>
                <a:sysClr val="windowText" lastClr="000000"/>
              </a:solidFill>
              <a:latin typeface="宋体" panose="02010600030101010101" pitchFamily="2" charset="-122"/>
              <a:ea typeface="宋体" panose="02010600030101010101" pitchFamily="2" charset="-122"/>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graphicFrame>
        <p:nvGraphicFramePr>
          <p:cNvPr id="2" name="对象 1">
            <a:extLst>
              <a:ext uri="{FF2B5EF4-FFF2-40B4-BE49-F238E27FC236}">
                <a16:creationId xmlns:a16="http://schemas.microsoft.com/office/drawing/2014/main" id="{67BD18D0-C368-41F6-8108-A4E0D7DF0DEF}"/>
              </a:ext>
            </a:extLst>
          </p:cNvPr>
          <p:cNvGraphicFramePr>
            <a:graphicFrameLocks noChangeAspect="1"/>
          </p:cNvGraphicFramePr>
          <p:nvPr>
            <p:extLst>
              <p:ext uri="{D42A27DB-BD31-4B8C-83A1-F6EECF244321}">
                <p14:modId xmlns:p14="http://schemas.microsoft.com/office/powerpoint/2010/main" val="897768465"/>
              </p:ext>
            </p:extLst>
          </p:nvPr>
        </p:nvGraphicFramePr>
        <p:xfrm>
          <a:off x="2149037" y="1725551"/>
          <a:ext cx="3544227" cy="1417691"/>
        </p:xfrm>
        <a:graphic>
          <a:graphicData uri="http://schemas.openxmlformats.org/presentationml/2006/ole">
            <mc:AlternateContent xmlns:mc="http://schemas.openxmlformats.org/markup-compatibility/2006">
              <mc:Choice xmlns:v="urn:schemas-microsoft-com:vml" Requires="v">
                <p:oleObj spid="_x0000_s6198" name="Equation" r:id="rId5" imgW="2666880" imgH="1066680" progId="Equation.DSMT4">
                  <p:embed/>
                </p:oleObj>
              </mc:Choice>
              <mc:Fallback>
                <p:oleObj name="Equation" r:id="rId5" imgW="2666880" imgH="1066680" progId="Equation.DSMT4">
                  <p:embed/>
                  <p:pic>
                    <p:nvPicPr>
                      <p:cNvPr id="0" name=""/>
                      <p:cNvPicPr/>
                      <p:nvPr/>
                    </p:nvPicPr>
                    <p:blipFill>
                      <a:blip r:embed="rId6"/>
                      <a:stretch>
                        <a:fillRect/>
                      </a:stretch>
                    </p:blipFill>
                    <p:spPr>
                      <a:xfrm>
                        <a:off x="2149037" y="1725551"/>
                        <a:ext cx="3544227" cy="1417691"/>
                      </a:xfrm>
                      <a:prstGeom prst="rect">
                        <a:avLst/>
                      </a:prstGeom>
                    </p:spPr>
                  </p:pic>
                </p:oleObj>
              </mc:Fallback>
            </mc:AlternateContent>
          </a:graphicData>
        </a:graphic>
      </p:graphicFrame>
      <p:grpSp>
        <p:nvGrpSpPr>
          <p:cNvPr id="4" name="组合 3">
            <a:extLst>
              <a:ext uri="{FF2B5EF4-FFF2-40B4-BE49-F238E27FC236}">
                <a16:creationId xmlns:a16="http://schemas.microsoft.com/office/drawing/2014/main" id="{4C794233-9359-4DFB-BDBD-7CAB608FE437}"/>
              </a:ext>
            </a:extLst>
          </p:cNvPr>
          <p:cNvGrpSpPr/>
          <p:nvPr/>
        </p:nvGrpSpPr>
        <p:grpSpPr>
          <a:xfrm>
            <a:off x="611560" y="3197919"/>
            <a:ext cx="7627293" cy="1938992"/>
            <a:chOff x="611560" y="3197919"/>
            <a:chExt cx="7627293" cy="1938992"/>
          </a:xfrm>
        </p:grpSpPr>
        <p:sp>
          <p:nvSpPr>
            <p:cNvPr id="9" name="矩形 8">
              <a:extLst>
                <a:ext uri="{FF2B5EF4-FFF2-40B4-BE49-F238E27FC236}">
                  <a16:creationId xmlns:a16="http://schemas.microsoft.com/office/drawing/2014/main" id="{491B1815-11D4-4A11-A7CE-341A48CA61D1}"/>
                </a:ext>
              </a:extLst>
            </p:cNvPr>
            <p:cNvSpPr/>
            <p:nvPr/>
          </p:nvSpPr>
          <p:spPr>
            <a:xfrm>
              <a:off x="611560" y="3197919"/>
              <a:ext cx="7627293" cy="1938992"/>
            </a:xfrm>
            <a:prstGeom prst="rect">
              <a:avLst/>
            </a:prstGeom>
            <a:noFill/>
          </p:spPr>
          <p:txBody>
            <a:bodyPr wrap="square">
              <a:spAutoFit/>
            </a:bodyPr>
            <a:lstStyle/>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引进</a:t>
              </a:r>
              <a:r>
                <a:rPr lang="en-US" altLang="zh-CN" sz="2000" dirty="0">
                  <a:solidFill>
                    <a:sysClr val="windowText" lastClr="000000"/>
                  </a:solidFill>
                  <a:latin typeface="宋体" panose="02010600030101010101" pitchFamily="2" charset="-122"/>
                  <a:ea typeface="宋体" panose="02010600030101010101" pitchFamily="2" charset="-122"/>
                </a:rPr>
                <a:t>n</a:t>
              </a:r>
              <a:r>
                <a:rPr lang="zh-CN" altLang="en-US" sz="2000" dirty="0">
                  <a:solidFill>
                    <a:sysClr val="windowText" lastClr="000000"/>
                  </a:solidFill>
                  <a:latin typeface="宋体" panose="02010600030101010101" pitchFamily="2" charset="-122"/>
                  <a:ea typeface="宋体" panose="02010600030101010101" pitchFamily="2" charset="-122"/>
                </a:rPr>
                <a:t>阶及</a:t>
              </a:r>
              <a:r>
                <a:rPr lang="en-US" altLang="zh-CN" sz="2000" dirty="0">
                  <a:solidFill>
                    <a:sysClr val="windowText" lastClr="000000"/>
                  </a:solidFill>
                  <a:latin typeface="宋体" panose="02010600030101010101" pitchFamily="2" charset="-122"/>
                  <a:ea typeface="宋体" panose="02010600030101010101" pitchFamily="2" charset="-122"/>
                </a:rPr>
                <a:t>   </a:t>
              </a:r>
              <a:r>
                <a:rPr lang="zh-CN" altLang="en-US" sz="2000" dirty="0">
                  <a:solidFill>
                    <a:sysClr val="windowText" lastClr="000000"/>
                  </a:solidFill>
                  <a:latin typeface="宋体" panose="02010600030101010101" pitchFamily="2" charset="-122"/>
                  <a:ea typeface="宋体" panose="02010600030101010101" pitchFamily="2" charset="-122"/>
                </a:rPr>
                <a:t>阶</a:t>
              </a:r>
              <a:r>
                <a:rPr lang="en-US" altLang="zh-CN" sz="2000" dirty="0">
                  <a:solidFill>
                    <a:sysClr val="windowText" lastClr="000000"/>
                  </a:solidFill>
                  <a:latin typeface="宋体" panose="02010600030101010101" pitchFamily="2" charset="-122"/>
                  <a:ea typeface="宋体" panose="02010600030101010101" pitchFamily="2" charset="-122"/>
                </a:rPr>
                <a:t>(    =</a:t>
              </a:r>
              <a:r>
                <a:rPr lang="en-US" altLang="zh-CN" sz="200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n-m</a:t>
              </a:r>
              <a:r>
                <a:rPr lang="zh-CN" altLang="en-US" sz="2000" dirty="0">
                  <a:solidFill>
                    <a:sysClr val="windowText" lastClr="000000"/>
                  </a:solidFill>
                  <a:latin typeface="宋体" panose="02010600030101010101" pitchFamily="2" charset="-122"/>
                  <a:ea typeface="宋体" panose="02010600030101010101" pitchFamily="2" charset="-122"/>
                </a:rPr>
                <a:t>，称为相对阶数</a:t>
              </a:r>
              <a:r>
                <a:rPr lang="en-US" altLang="zh-CN" sz="2000" dirty="0">
                  <a:solidFill>
                    <a:sysClr val="windowText" lastClr="000000"/>
                  </a:solidFill>
                  <a:latin typeface="宋体" panose="02010600030101010101" pitchFamily="2" charset="-122"/>
                  <a:ea typeface="宋体" panose="02010600030101010101" pitchFamily="2" charset="-122"/>
                </a:rPr>
                <a:t>)</a:t>
              </a:r>
              <a:r>
                <a:rPr lang="zh-CN" altLang="en-US" sz="2000" dirty="0">
                  <a:solidFill>
                    <a:sysClr val="windowText" lastClr="000000"/>
                  </a:solidFill>
                  <a:latin typeface="宋体" panose="02010600030101010101" pitchFamily="2" charset="-122"/>
                  <a:ea typeface="宋体" panose="02010600030101010101" pitchFamily="2" charset="-122"/>
                </a:rPr>
                <a:t>稳定</a:t>
              </a:r>
              <a:r>
                <a:rPr lang="zh-CN" altLang="en-US" sz="2000" dirty="0" smtClean="0">
                  <a:solidFill>
                    <a:sysClr val="windowText" lastClr="000000"/>
                  </a:solidFill>
                  <a:latin typeface="宋体" panose="02010600030101010101" pitchFamily="2" charset="-122"/>
                  <a:ea typeface="宋体" panose="02010600030101010101" pitchFamily="2" charset="-122"/>
                </a:rPr>
                <a:t>多项式 </a:t>
              </a:r>
              <a:r>
                <a:rPr lang="en-US" altLang="zh-CN" sz="2000" dirty="0" smtClea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Q(p</a:t>
              </a:r>
              <a:r>
                <a:rPr lang="en-US" altLang="zh-CN" sz="200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smtClean="0">
                  <a:solidFill>
                    <a:sysClr val="windowText" lastClr="000000"/>
                  </a:solidFill>
                  <a:latin typeface="宋体" panose="02010600030101010101" pitchFamily="2" charset="-122"/>
                  <a:ea typeface="宋体" panose="02010600030101010101" pitchFamily="2" charset="-122"/>
                </a:rPr>
                <a:t>和 </a:t>
              </a:r>
              <a:r>
                <a:rPr lang="en-US" altLang="zh-CN" sz="2000" dirty="0" smtClea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D(p</a:t>
              </a:r>
              <a:r>
                <a:rPr lang="en-US" altLang="zh-CN" sz="200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solidFill>
                    <a:sysClr val="windowText" lastClr="000000"/>
                  </a:solidFill>
                  <a:latin typeface="宋体" panose="02010600030101010101" pitchFamily="2" charset="-122"/>
                  <a:ea typeface="宋体" panose="02010600030101010101" pitchFamily="2" charset="-122"/>
                </a:rPr>
                <a:t>，则有满足下述方程</a:t>
              </a:r>
              <a:endParaRPr lang="en-US" altLang="zh-CN" sz="2000"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cs typeface="Arial" pitchFamily="34" charset="0"/>
                </a:rPr>
                <a:t>（</a:t>
              </a:r>
              <a:r>
                <a:rPr lang="en-US" altLang="zh-CN" sz="2000" dirty="0">
                  <a:solidFill>
                    <a:sysClr val="windowText" lastClr="000000"/>
                  </a:solidFill>
                  <a:latin typeface="宋体" panose="02010600030101010101" pitchFamily="2" charset="-122"/>
                  <a:ea typeface="宋体" panose="02010600030101010101" pitchFamily="2" charset="-122"/>
                  <a:cs typeface="Arial" pitchFamily="34" charset="0"/>
                </a:rPr>
                <a:t>7.12</a:t>
              </a:r>
              <a:r>
                <a:rPr lang="zh-CN" altLang="en-US" sz="2000" dirty="0">
                  <a:solidFill>
                    <a:sysClr val="windowText" lastClr="000000"/>
                  </a:solidFill>
                  <a:latin typeface="宋体" panose="02010600030101010101" pitchFamily="2" charset="-122"/>
                  <a:ea typeface="宋体" panose="02010600030101010101" pitchFamily="2" charset="-122"/>
                  <a:cs typeface="Arial" pitchFamily="34" charset="0"/>
                </a:rPr>
                <a:t>）</a:t>
              </a:r>
              <a:endParaRPr lang="en-US" altLang="zh-CN" sz="2000"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的多项式</a:t>
              </a:r>
              <a:r>
                <a:rPr lang="en-US" altLang="zh-CN" sz="2000"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R</a:t>
              </a:r>
              <a:r>
                <a:rPr lang="zh-CN" altLang="en-US" sz="2000"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p</a:t>
              </a:r>
              <a:r>
                <a:rPr lang="zh-CN" altLang="en-US" sz="2000"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H</a:t>
              </a:r>
              <a:r>
                <a:rPr lang="zh-CN" altLang="en-US" sz="2000"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p</a:t>
              </a:r>
              <a:r>
                <a:rPr lang="zh-CN" altLang="en-US" sz="2000"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存在。</a:t>
              </a:r>
            </a:p>
          </p:txBody>
        </p:sp>
        <p:graphicFrame>
          <p:nvGraphicFramePr>
            <p:cNvPr id="3" name="对象 2">
              <a:extLst>
                <a:ext uri="{FF2B5EF4-FFF2-40B4-BE49-F238E27FC236}">
                  <a16:creationId xmlns:a16="http://schemas.microsoft.com/office/drawing/2014/main" id="{2F862630-C66F-49DB-A6A6-CC7219CA97E8}"/>
                </a:ext>
              </a:extLst>
            </p:cNvPr>
            <p:cNvGraphicFramePr>
              <a:graphicFrameLocks noChangeAspect="1"/>
            </p:cNvGraphicFramePr>
            <p:nvPr>
              <p:extLst>
                <p:ext uri="{D42A27DB-BD31-4B8C-83A1-F6EECF244321}">
                  <p14:modId xmlns:p14="http://schemas.microsoft.com/office/powerpoint/2010/main" val="2563805297"/>
                </p:ext>
              </p:extLst>
            </p:nvPr>
          </p:nvGraphicFramePr>
          <p:xfrm>
            <a:off x="2411760" y="3305998"/>
            <a:ext cx="288032" cy="345639"/>
          </p:xfrm>
          <a:graphic>
            <a:graphicData uri="http://schemas.openxmlformats.org/presentationml/2006/ole">
              <mc:AlternateContent xmlns:mc="http://schemas.openxmlformats.org/markup-compatibility/2006">
                <mc:Choice xmlns:v="urn:schemas-microsoft-com:vml" Requires="v">
                  <p:oleObj spid="_x0000_s6199" name="Equation" r:id="rId7" imgW="190440" imgH="228600" progId="Equation.DSMT4">
                    <p:embed/>
                  </p:oleObj>
                </mc:Choice>
                <mc:Fallback>
                  <p:oleObj name="Equation" r:id="rId7" imgW="190440" imgH="228600" progId="Equation.DSMT4">
                    <p:embed/>
                    <p:pic>
                      <p:nvPicPr>
                        <p:cNvPr id="0" name=""/>
                        <p:cNvPicPr/>
                        <p:nvPr/>
                      </p:nvPicPr>
                      <p:blipFill>
                        <a:blip r:embed="rId8"/>
                        <a:stretch>
                          <a:fillRect/>
                        </a:stretch>
                      </p:blipFill>
                      <p:spPr>
                        <a:xfrm>
                          <a:off x="2411760" y="3305998"/>
                          <a:ext cx="288032" cy="345639"/>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993149FF-F37E-40E1-A38A-C0BE77A5C7B0}"/>
                </a:ext>
              </a:extLst>
            </p:cNvPr>
            <p:cNvGraphicFramePr>
              <a:graphicFrameLocks noChangeAspect="1"/>
            </p:cNvGraphicFramePr>
            <p:nvPr>
              <p:extLst>
                <p:ext uri="{D42A27DB-BD31-4B8C-83A1-F6EECF244321}">
                  <p14:modId xmlns:p14="http://schemas.microsoft.com/office/powerpoint/2010/main" val="2232767004"/>
                </p:ext>
              </p:extLst>
            </p:nvPr>
          </p:nvGraphicFramePr>
          <p:xfrm>
            <a:off x="3203848" y="3305998"/>
            <a:ext cx="288033" cy="345639"/>
          </p:xfrm>
          <a:graphic>
            <a:graphicData uri="http://schemas.openxmlformats.org/presentationml/2006/ole">
              <mc:AlternateContent xmlns:mc="http://schemas.openxmlformats.org/markup-compatibility/2006">
                <mc:Choice xmlns:v="urn:schemas-microsoft-com:vml" Requires="v">
                  <p:oleObj spid="_x0000_s6200" name="Equation" r:id="rId9" imgW="190440" imgH="228600" progId="Equation.DSMT4">
                    <p:embed/>
                  </p:oleObj>
                </mc:Choice>
                <mc:Fallback>
                  <p:oleObj name="Equation" r:id="rId9" imgW="190440" imgH="228600" progId="Equation.DSMT4">
                    <p:embed/>
                    <p:pic>
                      <p:nvPicPr>
                        <p:cNvPr id="3" name="对象 2">
                          <a:extLst>
                            <a:ext uri="{FF2B5EF4-FFF2-40B4-BE49-F238E27FC236}">
                              <a16:creationId xmlns:a16="http://schemas.microsoft.com/office/drawing/2014/main" id="{2F862630-C66F-49DB-A6A6-CC7219CA97E8}"/>
                            </a:ext>
                          </a:extLst>
                        </p:cNvPr>
                        <p:cNvPicPr/>
                        <p:nvPr/>
                      </p:nvPicPr>
                      <p:blipFill>
                        <a:blip r:embed="rId8"/>
                        <a:stretch>
                          <a:fillRect/>
                        </a:stretch>
                      </p:blipFill>
                      <p:spPr>
                        <a:xfrm>
                          <a:off x="3203848" y="3305998"/>
                          <a:ext cx="288033" cy="345639"/>
                        </a:xfrm>
                        <a:prstGeom prst="rect">
                          <a:avLst/>
                        </a:prstGeom>
                      </p:spPr>
                    </p:pic>
                  </p:oleObj>
                </mc:Fallback>
              </mc:AlternateContent>
            </a:graphicData>
          </a:graphic>
        </p:graphicFrame>
      </p:grpSp>
      <p:graphicFrame>
        <p:nvGraphicFramePr>
          <p:cNvPr id="5" name="对象 4">
            <a:extLst>
              <a:ext uri="{FF2B5EF4-FFF2-40B4-BE49-F238E27FC236}">
                <a16:creationId xmlns:a16="http://schemas.microsoft.com/office/drawing/2014/main" id="{C4810B29-9345-4DC0-8D42-63B99310F106}"/>
              </a:ext>
            </a:extLst>
          </p:cNvPr>
          <p:cNvGraphicFramePr>
            <a:graphicFrameLocks noChangeAspect="1"/>
          </p:cNvGraphicFramePr>
          <p:nvPr>
            <p:extLst>
              <p:ext uri="{D42A27DB-BD31-4B8C-83A1-F6EECF244321}">
                <p14:modId xmlns:p14="http://schemas.microsoft.com/office/powerpoint/2010/main" val="3034385363"/>
              </p:ext>
            </p:extLst>
          </p:nvPr>
        </p:nvGraphicFramePr>
        <p:xfrm>
          <a:off x="1475656" y="4213867"/>
          <a:ext cx="5565265" cy="383182"/>
        </p:xfrm>
        <a:graphic>
          <a:graphicData uri="http://schemas.openxmlformats.org/presentationml/2006/ole">
            <mc:AlternateContent xmlns:mc="http://schemas.openxmlformats.org/markup-compatibility/2006">
              <mc:Choice xmlns:v="urn:schemas-microsoft-com:vml" Requires="v">
                <p:oleObj spid="_x0000_s6201" name="Equation" r:id="rId10" imgW="3873240" imgH="266400" progId="Equation.DSMT4">
                  <p:embed/>
                </p:oleObj>
              </mc:Choice>
              <mc:Fallback>
                <p:oleObj name="Equation" r:id="rId10" imgW="3873240" imgH="266400" progId="Equation.DSMT4">
                  <p:embed/>
                  <p:pic>
                    <p:nvPicPr>
                      <p:cNvPr id="0" name=""/>
                      <p:cNvPicPr/>
                      <p:nvPr/>
                    </p:nvPicPr>
                    <p:blipFill>
                      <a:blip r:embed="rId11"/>
                      <a:stretch>
                        <a:fillRect/>
                      </a:stretch>
                    </p:blipFill>
                    <p:spPr>
                      <a:xfrm>
                        <a:off x="1475656" y="4213867"/>
                        <a:ext cx="5565265" cy="383182"/>
                      </a:xfrm>
                      <a:prstGeom prst="rect">
                        <a:avLst/>
                      </a:prstGeom>
                    </p:spPr>
                  </p:pic>
                </p:oleObj>
              </mc:Fallback>
            </mc:AlternateContent>
          </a:graphicData>
        </a:graphic>
      </p:graphicFrame>
      <p:sp>
        <p:nvSpPr>
          <p:cNvPr id="14" name="矩形 13"/>
          <p:cNvSpPr/>
          <p:nvPr/>
        </p:nvSpPr>
        <p:spPr>
          <a:xfrm>
            <a:off x="284991" y="554462"/>
            <a:ext cx="7587492" cy="559769"/>
          </a:xfrm>
          <a:prstGeom prst="rect">
            <a:avLst/>
          </a:prstGeom>
          <a:noFill/>
        </p:spPr>
        <p:txBody>
          <a:bodyPr wrap="square">
            <a:spAutoFit/>
          </a:bodyPr>
          <a:lstStyle/>
          <a:p>
            <a:pPr>
              <a:lnSpc>
                <a:spcPct val="150000"/>
              </a:lnSpc>
            </a:pPr>
            <a:r>
              <a:rPr lang="en-US" altLang="zh-CN" sz="2400" b="1" dirty="0">
                <a:solidFill>
                  <a:sysClr val="windowText" lastClr="000000"/>
                </a:solidFill>
                <a:latin typeface="宋体" panose="02010600030101010101" pitchFamily="2" charset="-122"/>
              </a:rPr>
              <a:t>7.2.1 Diophantine</a:t>
            </a:r>
            <a:r>
              <a:rPr lang="zh-CN" altLang="en-US" sz="2400" b="1" dirty="0">
                <a:solidFill>
                  <a:sysClr val="windowText" lastClr="000000"/>
                </a:solidFill>
                <a:latin typeface="宋体" panose="02010600030101010101" pitchFamily="2" charset="-122"/>
              </a:rPr>
              <a:t>方程与非最小实现</a:t>
            </a:r>
          </a:p>
        </p:txBody>
      </p:sp>
      <p:sp>
        <p:nvSpPr>
          <p:cNvPr id="6" name="矩形 5"/>
          <p:cNvSpPr/>
          <p:nvPr/>
        </p:nvSpPr>
        <p:spPr>
          <a:xfrm>
            <a:off x="6516216" y="1725551"/>
            <a:ext cx="1580561" cy="507831"/>
          </a:xfrm>
          <a:prstGeom prst="rect">
            <a:avLst/>
          </a:prstGeom>
        </p:spPr>
        <p:txBody>
          <a:bodyPr wrap="none">
            <a:spAutoFit/>
          </a:bodyPr>
          <a:lstStyle/>
          <a:p>
            <a:pPr indent="468000" algn="r">
              <a:lnSpc>
                <a:spcPct val="150000"/>
              </a:lnSpc>
            </a:pPr>
            <a:r>
              <a:rPr lang="zh-CN" altLang="en-US" dirty="0">
                <a:solidFill>
                  <a:sysClr val="windowText" lastClr="000000"/>
                </a:solidFill>
                <a:latin typeface="宋体" panose="02010600030101010101" pitchFamily="2" charset="-122"/>
                <a:cs typeface="Arial" pitchFamily="34" charset="0"/>
              </a:rPr>
              <a:t>（</a:t>
            </a:r>
            <a:r>
              <a:rPr lang="en-US" altLang="zh-CN" dirty="0">
                <a:solidFill>
                  <a:sysClr val="windowText" lastClr="000000"/>
                </a:solidFill>
                <a:latin typeface="宋体" panose="02010600030101010101" pitchFamily="2" charset="-122"/>
                <a:cs typeface="Arial" pitchFamily="34" charset="0"/>
              </a:rPr>
              <a:t>7.11</a:t>
            </a:r>
            <a:r>
              <a:rPr lang="zh-CN" altLang="en-US" dirty="0">
                <a:solidFill>
                  <a:sysClr val="windowText" lastClr="000000"/>
                </a:solidFill>
                <a:latin typeface="宋体" panose="02010600030101010101" pitchFamily="2" charset="-122"/>
                <a:cs typeface="Arial" pitchFamily="34" charset="0"/>
              </a:rPr>
              <a:t>）</a:t>
            </a:r>
            <a:endParaRPr lang="zh-CN" altLang="en-US" dirty="0">
              <a:solidFill>
                <a:schemeClr val="tx1">
                  <a:lumMod val="95000"/>
                  <a:lumOff val="5000"/>
                </a:schemeClr>
              </a:solidFill>
              <a:latin typeface="宋体" panose="02010600030101010101" pitchFamily="2" charset="-122"/>
              <a:cs typeface="Arial" pitchFamily="34" charset="0"/>
            </a:endParaRPr>
          </a:p>
        </p:txBody>
      </p:sp>
    </p:spTree>
    <p:extLst>
      <p:ext uri="{BB962C8B-B14F-4D97-AF65-F5344CB8AC3E}">
        <p14:creationId xmlns:p14="http://schemas.microsoft.com/office/powerpoint/2010/main" val="2151818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数学基础</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9" name="矩形 8">
            <a:extLst>
              <a:ext uri="{FF2B5EF4-FFF2-40B4-BE49-F238E27FC236}">
                <a16:creationId xmlns:a16="http://schemas.microsoft.com/office/drawing/2014/main" id="{491B1815-11D4-4A11-A7CE-341A48CA61D1}"/>
              </a:ext>
            </a:extLst>
          </p:cNvPr>
          <p:cNvSpPr/>
          <p:nvPr/>
        </p:nvSpPr>
        <p:spPr>
          <a:xfrm>
            <a:off x="722350" y="4209870"/>
            <a:ext cx="7627293" cy="442878"/>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式</a:t>
            </a:r>
            <a:r>
              <a:rPr lang="en-US" altLang="zh-CN" dirty="0">
                <a:solidFill>
                  <a:sysClr val="windowText" lastClr="000000"/>
                </a:solidFill>
                <a:latin typeface="宋体" panose="02010600030101010101" pitchFamily="2" charset="-122"/>
                <a:ea typeface="宋体" panose="02010600030101010101" pitchFamily="2" charset="-122"/>
              </a:rPr>
              <a:t>(7.13)</a:t>
            </a:r>
            <a:r>
              <a:rPr lang="zh-CN" altLang="en-US" dirty="0">
                <a:solidFill>
                  <a:sysClr val="windowText" lastClr="000000"/>
                </a:solidFill>
                <a:latin typeface="宋体" panose="02010600030101010101" pitchFamily="2" charset="-122"/>
                <a:ea typeface="宋体" panose="02010600030101010101" pitchFamily="2" charset="-122"/>
              </a:rPr>
              <a:t>称为非最小实现，它和系统方程式</a:t>
            </a:r>
            <a:r>
              <a:rPr lang="en-US" altLang="zh-CN" dirty="0">
                <a:solidFill>
                  <a:sysClr val="windowText" lastClr="000000"/>
                </a:solidFill>
                <a:latin typeface="宋体" panose="02010600030101010101" pitchFamily="2" charset="-122"/>
                <a:ea typeface="宋体" panose="02010600030101010101" pitchFamily="2" charset="-122"/>
              </a:rPr>
              <a:t>(7.11)</a:t>
            </a:r>
            <a:r>
              <a:rPr lang="zh-CN" altLang="en-US" dirty="0">
                <a:solidFill>
                  <a:sysClr val="windowText" lastClr="000000"/>
                </a:solidFill>
                <a:latin typeface="宋体" panose="02010600030101010101" pitchFamily="2" charset="-122"/>
                <a:ea typeface="宋体" panose="02010600030101010101" pitchFamily="2" charset="-122"/>
              </a:rPr>
              <a:t>是等阶的。</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pSp>
        <p:nvGrpSpPr>
          <p:cNvPr id="8" name="组合 7">
            <a:extLst>
              <a:ext uri="{FF2B5EF4-FFF2-40B4-BE49-F238E27FC236}">
                <a16:creationId xmlns:a16="http://schemas.microsoft.com/office/drawing/2014/main" id="{0882186F-608C-4C55-8198-33C9A00EF40A}"/>
              </a:ext>
            </a:extLst>
          </p:cNvPr>
          <p:cNvGrpSpPr/>
          <p:nvPr/>
        </p:nvGrpSpPr>
        <p:grpSpPr>
          <a:xfrm>
            <a:off x="539552" y="752583"/>
            <a:ext cx="7627293" cy="1003817"/>
            <a:chOff x="539552" y="752583"/>
            <a:chExt cx="7627293" cy="1003817"/>
          </a:xfrm>
        </p:grpSpPr>
        <p:sp>
          <p:nvSpPr>
            <p:cNvPr id="75" name="矩形 74"/>
            <p:cNvSpPr/>
            <p:nvPr/>
          </p:nvSpPr>
          <p:spPr>
            <a:xfrm>
              <a:off x="539552" y="752583"/>
              <a:ext cx="7627293" cy="442878"/>
            </a:xfrm>
            <a:prstGeom prst="rect">
              <a:avLst/>
            </a:prstGeom>
            <a:noFill/>
          </p:spPr>
          <p:txBody>
            <a:bodyPr wrap="square">
              <a:spAutoFit/>
            </a:bodyPr>
            <a:lstStyle/>
            <a:p>
              <a:pPr indent="468000">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式中</a:t>
              </a:r>
            </a:p>
          </p:txBody>
        </p:sp>
        <p:graphicFrame>
          <p:nvGraphicFramePr>
            <p:cNvPr id="2" name="对象 1">
              <a:extLst>
                <a:ext uri="{FF2B5EF4-FFF2-40B4-BE49-F238E27FC236}">
                  <a16:creationId xmlns:a16="http://schemas.microsoft.com/office/drawing/2014/main" id="{7092464E-A589-4CCC-B9EF-455EF914BA95}"/>
                </a:ext>
              </a:extLst>
            </p:cNvPr>
            <p:cNvGraphicFramePr>
              <a:graphicFrameLocks noChangeAspect="1"/>
            </p:cNvGraphicFramePr>
            <p:nvPr>
              <p:extLst>
                <p:ext uri="{D42A27DB-BD31-4B8C-83A1-F6EECF244321}">
                  <p14:modId xmlns:p14="http://schemas.microsoft.com/office/powerpoint/2010/main" val="3295233025"/>
                </p:ext>
              </p:extLst>
            </p:nvPr>
          </p:nvGraphicFramePr>
          <p:xfrm>
            <a:off x="2741356" y="898023"/>
            <a:ext cx="3223683" cy="858377"/>
          </p:xfrm>
          <a:graphic>
            <a:graphicData uri="http://schemas.openxmlformats.org/presentationml/2006/ole">
              <mc:AlternateContent xmlns:mc="http://schemas.openxmlformats.org/markup-compatibility/2006">
                <mc:Choice xmlns:v="urn:schemas-microsoft-com:vml" Requires="v">
                  <p:oleObj spid="_x0000_s7200" name="Equation" r:id="rId5" imgW="2145960" imgH="571320" progId="Equation.DSMT4">
                    <p:embed/>
                  </p:oleObj>
                </mc:Choice>
                <mc:Fallback>
                  <p:oleObj name="Equation" r:id="rId5" imgW="2145960" imgH="571320" progId="Equation.DSMT4">
                    <p:embed/>
                    <p:pic>
                      <p:nvPicPr>
                        <p:cNvPr id="0" name=""/>
                        <p:cNvPicPr/>
                        <p:nvPr/>
                      </p:nvPicPr>
                      <p:blipFill>
                        <a:blip r:embed="rId6"/>
                        <a:stretch>
                          <a:fillRect/>
                        </a:stretch>
                      </p:blipFill>
                      <p:spPr>
                        <a:xfrm>
                          <a:off x="2741356" y="898023"/>
                          <a:ext cx="3223683" cy="858377"/>
                        </a:xfrm>
                        <a:prstGeom prst="rect">
                          <a:avLst/>
                        </a:prstGeom>
                      </p:spPr>
                    </p:pic>
                  </p:oleObj>
                </mc:Fallback>
              </mc:AlternateContent>
            </a:graphicData>
          </a:graphic>
        </p:graphicFrame>
      </p:grpSp>
      <p:grpSp>
        <p:nvGrpSpPr>
          <p:cNvPr id="7" name="组合 6">
            <a:extLst>
              <a:ext uri="{FF2B5EF4-FFF2-40B4-BE49-F238E27FC236}">
                <a16:creationId xmlns:a16="http://schemas.microsoft.com/office/drawing/2014/main" id="{D7DF9D09-C075-48A4-B37B-8DC4F08EB20F}"/>
              </a:ext>
            </a:extLst>
          </p:cNvPr>
          <p:cNvGrpSpPr/>
          <p:nvPr/>
        </p:nvGrpSpPr>
        <p:grpSpPr>
          <a:xfrm>
            <a:off x="467545" y="1749109"/>
            <a:ext cx="8277304" cy="2280947"/>
            <a:chOff x="467545" y="1749109"/>
            <a:chExt cx="8277304" cy="2280947"/>
          </a:xfrm>
        </p:grpSpPr>
        <p:grpSp>
          <p:nvGrpSpPr>
            <p:cNvPr id="5" name="组合 4">
              <a:extLst>
                <a:ext uri="{FF2B5EF4-FFF2-40B4-BE49-F238E27FC236}">
                  <a16:creationId xmlns:a16="http://schemas.microsoft.com/office/drawing/2014/main" id="{CCAEAA96-2A0B-4D66-9EB6-D3A776E35E01}"/>
                </a:ext>
              </a:extLst>
            </p:cNvPr>
            <p:cNvGrpSpPr/>
            <p:nvPr/>
          </p:nvGrpSpPr>
          <p:grpSpPr>
            <a:xfrm>
              <a:off x="467545" y="1749109"/>
              <a:ext cx="8277304" cy="1477328"/>
              <a:chOff x="467545" y="1749109"/>
              <a:chExt cx="8277304" cy="1477328"/>
            </a:xfrm>
          </p:grpSpPr>
          <p:sp>
            <p:nvSpPr>
              <p:cNvPr id="10" name="矩形 9">
                <a:extLst>
                  <a:ext uri="{FF2B5EF4-FFF2-40B4-BE49-F238E27FC236}">
                    <a16:creationId xmlns:a16="http://schemas.microsoft.com/office/drawing/2014/main" id="{0EF2FFF3-422E-4C5C-877B-7D6B8E42A039}"/>
                  </a:ext>
                </a:extLst>
              </p:cNvPr>
              <p:cNvSpPr/>
              <p:nvPr/>
            </p:nvSpPr>
            <p:spPr>
              <a:xfrm>
                <a:off x="467545" y="1749109"/>
                <a:ext cx="8136904" cy="1477328"/>
              </a:xfrm>
              <a:prstGeom prst="rect">
                <a:avLst/>
              </a:prstGeom>
              <a:noFill/>
            </p:spPr>
            <p:txBody>
              <a:bodyPr wrap="square">
                <a:spAutoFit/>
              </a:bodyPr>
              <a:lstStyle/>
              <a:p>
                <a:pPr>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式</a:t>
                </a:r>
                <a:r>
                  <a:rPr lang="en-US" altLang="zh-CN" sz="2000" dirty="0">
                    <a:solidFill>
                      <a:sysClr val="windowText" lastClr="000000"/>
                    </a:solidFill>
                    <a:latin typeface="宋体" panose="02010600030101010101" pitchFamily="2" charset="-122"/>
                    <a:ea typeface="宋体" panose="02010600030101010101" pitchFamily="2" charset="-122"/>
                  </a:rPr>
                  <a:t>(7.12)</a:t>
                </a:r>
                <a:r>
                  <a:rPr lang="zh-CN" altLang="en-US" sz="2000" dirty="0">
                    <a:solidFill>
                      <a:sysClr val="windowText" lastClr="000000"/>
                    </a:solidFill>
                    <a:latin typeface="宋体" panose="02010600030101010101" pitchFamily="2" charset="-122"/>
                    <a:ea typeface="宋体" panose="02010600030101010101" pitchFamily="2" charset="-122"/>
                  </a:rPr>
                  <a:t>称为 </a:t>
                </a:r>
                <a:r>
                  <a:rPr lang="en-US" altLang="zh-CN" sz="20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Diophantine</a:t>
                </a:r>
                <a:r>
                  <a:rPr lang="zh-CN" altLang="en-US" sz="2000" dirty="0">
                    <a:solidFill>
                      <a:srgbClr val="0070C0"/>
                    </a:solidFill>
                    <a:latin typeface="宋体" panose="02010600030101010101" pitchFamily="2" charset="-122"/>
                    <a:ea typeface="宋体" panose="02010600030101010101" pitchFamily="2" charset="-122"/>
                  </a:rPr>
                  <a:t>方程</a:t>
                </a:r>
                <a:r>
                  <a:rPr lang="zh-CN" altLang="en-US" sz="2000" dirty="0">
                    <a:solidFill>
                      <a:sysClr val="windowText" lastClr="000000"/>
                    </a:solidFill>
                    <a:latin typeface="宋体" panose="02010600030101010101" pitchFamily="2" charset="-122"/>
                    <a:ea typeface="宋体" panose="02010600030101010101" pitchFamily="2" charset="-122"/>
                  </a:rPr>
                  <a:t>。</a:t>
                </a:r>
                <a:endParaRPr lang="en-US" altLang="zh-CN" sz="2000"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为了获得被控系统的非最小实现，在</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Diophantine</a:t>
                </a:r>
                <a:r>
                  <a:rPr lang="zh-CN" altLang="en-US" sz="2000" dirty="0">
                    <a:solidFill>
                      <a:sysClr val="windowText" lastClr="000000"/>
                    </a:solidFill>
                    <a:latin typeface="宋体" panose="02010600030101010101" pitchFamily="2" charset="-122"/>
                    <a:ea typeface="宋体" panose="02010600030101010101" pitchFamily="2" charset="-122"/>
                  </a:rPr>
                  <a:t>方程两边</a:t>
                </a:r>
                <a:r>
                  <a:rPr lang="zh-CN" altLang="en-US" sz="2000" dirty="0" smtClean="0">
                    <a:solidFill>
                      <a:sysClr val="windowText" lastClr="000000"/>
                    </a:solidFill>
                    <a:latin typeface="宋体" panose="02010600030101010101" pitchFamily="2" charset="-122"/>
                    <a:ea typeface="宋体" panose="02010600030101010101" pitchFamily="2" charset="-122"/>
                  </a:rPr>
                  <a:t>同乘</a:t>
                </a:r>
                <a:endParaRPr lang="en-US" altLang="zh-CN" sz="2000" dirty="0" smtClean="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sz="2000" dirty="0" smtClean="0">
                    <a:solidFill>
                      <a:sysClr val="windowText" lastClr="000000"/>
                    </a:solidFill>
                    <a:latin typeface="宋体" panose="02010600030101010101" pitchFamily="2" charset="-122"/>
                    <a:ea typeface="宋体" panose="02010600030101010101" pitchFamily="2" charset="-122"/>
                  </a:rPr>
                  <a:t>并</a:t>
                </a:r>
                <a:r>
                  <a:rPr lang="zh-CN" altLang="en-US" sz="2000" dirty="0">
                    <a:solidFill>
                      <a:sysClr val="windowText" lastClr="000000"/>
                    </a:solidFill>
                    <a:latin typeface="宋体" panose="02010600030101010101" pitchFamily="2" charset="-122"/>
                    <a:ea typeface="宋体" panose="02010600030101010101" pitchFamily="2" charset="-122"/>
                  </a:rPr>
                  <a:t>考虑系统方程式</a:t>
                </a:r>
                <a:r>
                  <a:rPr lang="en-US" altLang="zh-CN" sz="2000" dirty="0">
                    <a:solidFill>
                      <a:sysClr val="windowText" lastClr="000000"/>
                    </a:solidFill>
                    <a:latin typeface="宋体" panose="02010600030101010101" pitchFamily="2" charset="-122"/>
                    <a:ea typeface="宋体" panose="02010600030101010101" pitchFamily="2" charset="-122"/>
                  </a:rPr>
                  <a:t>(7.11)</a:t>
                </a:r>
                <a:r>
                  <a:rPr lang="zh-CN" altLang="en-US" sz="2000" dirty="0">
                    <a:solidFill>
                      <a:sysClr val="windowText" lastClr="000000"/>
                    </a:solidFill>
                    <a:latin typeface="宋体" panose="02010600030101010101" pitchFamily="2" charset="-122"/>
                    <a:ea typeface="宋体" panose="02010600030101010101" pitchFamily="2" charset="-122"/>
                  </a:rPr>
                  <a:t>的关系，可</a:t>
                </a:r>
                <a:r>
                  <a:rPr lang="zh-CN" altLang="en-US" sz="2000" dirty="0" smtClean="0">
                    <a:solidFill>
                      <a:sysClr val="windowText" lastClr="000000"/>
                    </a:solidFill>
                    <a:latin typeface="宋体" panose="02010600030101010101" pitchFamily="2" charset="-122"/>
                    <a:ea typeface="宋体" panose="02010600030101010101" pitchFamily="2" charset="-122"/>
                  </a:rPr>
                  <a:t>得</a:t>
                </a:r>
                <a:endParaRPr lang="en-US" altLang="zh-CN" sz="2000" dirty="0">
                  <a:solidFill>
                    <a:sysClr val="windowText" lastClr="000000"/>
                  </a:solidFill>
                  <a:latin typeface="宋体" panose="02010600030101010101" pitchFamily="2" charset="-122"/>
                  <a:ea typeface="宋体" panose="02010600030101010101" pitchFamily="2" charset="-122"/>
                </a:endParaRPr>
              </a:p>
            </p:txBody>
          </p:sp>
          <p:graphicFrame>
            <p:nvGraphicFramePr>
              <p:cNvPr id="4" name="对象 3">
                <a:extLst>
                  <a:ext uri="{FF2B5EF4-FFF2-40B4-BE49-F238E27FC236}">
                    <a16:creationId xmlns:a16="http://schemas.microsoft.com/office/drawing/2014/main" id="{D519EB35-3C69-47A9-B531-A78EB68B4450}"/>
                  </a:ext>
                </a:extLst>
              </p:cNvPr>
              <p:cNvGraphicFramePr>
                <a:graphicFrameLocks noChangeAspect="1"/>
              </p:cNvGraphicFramePr>
              <p:nvPr>
                <p:extLst>
                  <p:ext uri="{D42A27DB-BD31-4B8C-83A1-F6EECF244321}">
                    <p14:modId xmlns:p14="http://schemas.microsoft.com/office/powerpoint/2010/main" val="872852054"/>
                  </p:ext>
                </p:extLst>
              </p:nvPr>
            </p:nvGraphicFramePr>
            <p:xfrm>
              <a:off x="7467911" y="2289937"/>
              <a:ext cx="1276938" cy="395671"/>
            </p:xfrm>
            <a:graphic>
              <a:graphicData uri="http://schemas.openxmlformats.org/presentationml/2006/ole">
                <mc:AlternateContent xmlns:mc="http://schemas.openxmlformats.org/markup-compatibility/2006">
                  <mc:Choice xmlns:v="urn:schemas-microsoft-com:vml" Requires="v">
                    <p:oleObj spid="_x0000_s7201" name="Equation" r:id="rId7" imgW="901440" imgH="279360" progId="Equation.DSMT4">
                      <p:embed/>
                    </p:oleObj>
                  </mc:Choice>
                  <mc:Fallback>
                    <p:oleObj name="Equation" r:id="rId7" imgW="901440" imgH="279360" progId="Equation.DSMT4">
                      <p:embed/>
                      <p:pic>
                        <p:nvPicPr>
                          <p:cNvPr id="0" name=""/>
                          <p:cNvPicPr/>
                          <p:nvPr/>
                        </p:nvPicPr>
                        <p:blipFill>
                          <a:blip r:embed="rId8"/>
                          <a:stretch>
                            <a:fillRect/>
                          </a:stretch>
                        </p:blipFill>
                        <p:spPr>
                          <a:xfrm>
                            <a:off x="7467911" y="2289937"/>
                            <a:ext cx="1276938" cy="395671"/>
                          </a:xfrm>
                          <a:prstGeom prst="rect">
                            <a:avLst/>
                          </a:prstGeom>
                        </p:spPr>
                      </p:pic>
                    </p:oleObj>
                  </mc:Fallback>
                </mc:AlternateContent>
              </a:graphicData>
            </a:graphic>
          </p:graphicFrame>
        </p:grpSp>
        <p:graphicFrame>
          <p:nvGraphicFramePr>
            <p:cNvPr id="6" name="对象 5">
              <a:extLst>
                <a:ext uri="{FF2B5EF4-FFF2-40B4-BE49-F238E27FC236}">
                  <a16:creationId xmlns:a16="http://schemas.microsoft.com/office/drawing/2014/main" id="{ACBC31AC-B26F-469F-86B5-4135A72DD856}"/>
                </a:ext>
              </a:extLst>
            </p:cNvPr>
            <p:cNvGraphicFramePr>
              <a:graphicFrameLocks noChangeAspect="1"/>
            </p:cNvGraphicFramePr>
            <p:nvPr>
              <p:extLst>
                <p:ext uri="{D42A27DB-BD31-4B8C-83A1-F6EECF244321}">
                  <p14:modId xmlns:p14="http://schemas.microsoft.com/office/powerpoint/2010/main" val="2636030675"/>
                </p:ext>
              </p:extLst>
            </p:nvPr>
          </p:nvGraphicFramePr>
          <p:xfrm>
            <a:off x="2243156" y="3341297"/>
            <a:ext cx="4585682" cy="688759"/>
          </p:xfrm>
          <a:graphic>
            <a:graphicData uri="http://schemas.openxmlformats.org/presentationml/2006/ole">
              <mc:AlternateContent xmlns:mc="http://schemas.openxmlformats.org/markup-compatibility/2006">
                <mc:Choice xmlns:v="urn:schemas-microsoft-com:vml" Requires="v">
                  <p:oleObj spid="_x0000_s7202" name="Equation" r:id="rId9" imgW="3213000" imgH="482400" progId="Equation.DSMT4">
                    <p:embed/>
                  </p:oleObj>
                </mc:Choice>
                <mc:Fallback>
                  <p:oleObj name="Equation" r:id="rId9" imgW="3213000" imgH="482400" progId="Equation.DSMT4">
                    <p:embed/>
                    <p:pic>
                      <p:nvPicPr>
                        <p:cNvPr id="0" name=""/>
                        <p:cNvPicPr/>
                        <p:nvPr/>
                      </p:nvPicPr>
                      <p:blipFill>
                        <a:blip r:embed="rId10"/>
                        <a:stretch>
                          <a:fillRect/>
                        </a:stretch>
                      </p:blipFill>
                      <p:spPr>
                        <a:xfrm>
                          <a:off x="2243156" y="3341297"/>
                          <a:ext cx="4585682" cy="688759"/>
                        </a:xfrm>
                        <a:prstGeom prst="rect">
                          <a:avLst/>
                        </a:prstGeom>
                      </p:spPr>
                    </p:pic>
                  </p:oleObj>
                </mc:Fallback>
              </mc:AlternateContent>
            </a:graphicData>
          </a:graphic>
        </p:graphicFrame>
      </p:grpSp>
      <p:sp>
        <p:nvSpPr>
          <p:cNvPr id="3" name="矩形 2"/>
          <p:cNvSpPr/>
          <p:nvPr/>
        </p:nvSpPr>
        <p:spPr>
          <a:xfrm>
            <a:off x="7122798" y="3431760"/>
            <a:ext cx="1580561" cy="507831"/>
          </a:xfrm>
          <a:prstGeom prst="rect">
            <a:avLst/>
          </a:prstGeom>
        </p:spPr>
        <p:txBody>
          <a:bodyPr wrap="none">
            <a:spAutoFit/>
          </a:bodyPr>
          <a:lstStyle/>
          <a:p>
            <a:pPr indent="468000" algn="r">
              <a:lnSpc>
                <a:spcPct val="150000"/>
              </a:lnSpc>
            </a:pPr>
            <a:r>
              <a:rPr lang="zh-CN" altLang="en-US" dirty="0">
                <a:solidFill>
                  <a:sysClr val="windowText" lastClr="000000"/>
                </a:solidFill>
                <a:latin typeface="宋体" panose="02010600030101010101" pitchFamily="2" charset="-122"/>
                <a:cs typeface="Arial" pitchFamily="34" charset="0"/>
              </a:rPr>
              <a:t>（</a:t>
            </a:r>
            <a:r>
              <a:rPr lang="en-US" altLang="zh-CN" dirty="0">
                <a:solidFill>
                  <a:sysClr val="windowText" lastClr="000000"/>
                </a:solidFill>
                <a:latin typeface="宋体" panose="02010600030101010101" pitchFamily="2" charset="-122"/>
                <a:cs typeface="Arial" pitchFamily="34" charset="0"/>
              </a:rPr>
              <a:t>7.13</a:t>
            </a:r>
            <a:r>
              <a:rPr lang="zh-CN" altLang="en-US" dirty="0">
                <a:solidFill>
                  <a:sysClr val="windowText" lastClr="000000"/>
                </a:solidFill>
                <a:latin typeface="宋体" panose="02010600030101010101" pitchFamily="2" charset="-122"/>
                <a:cs typeface="Arial" pitchFamily="34" charset="0"/>
              </a:rPr>
              <a:t>）</a:t>
            </a:r>
            <a:endParaRPr lang="zh-CN" altLang="en-US" dirty="0">
              <a:solidFill>
                <a:schemeClr val="tx1">
                  <a:lumMod val="95000"/>
                  <a:lumOff val="5000"/>
                </a:schemeClr>
              </a:solidFill>
              <a:latin typeface="宋体" panose="02010600030101010101" pitchFamily="2" charset="-122"/>
              <a:cs typeface="Arial" pitchFamily="34" charset="0"/>
            </a:endParaRPr>
          </a:p>
        </p:txBody>
      </p:sp>
    </p:spTree>
    <p:extLst>
      <p:ext uri="{BB962C8B-B14F-4D97-AF65-F5344CB8AC3E}">
        <p14:creationId xmlns:p14="http://schemas.microsoft.com/office/powerpoint/2010/main" val="841774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数学基础</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grpSp>
        <p:nvGrpSpPr>
          <p:cNvPr id="3" name="组合 2">
            <a:extLst>
              <a:ext uri="{FF2B5EF4-FFF2-40B4-BE49-F238E27FC236}">
                <a16:creationId xmlns:a16="http://schemas.microsoft.com/office/drawing/2014/main" id="{4A6062B9-629A-4570-9D0A-7FD753589B19}"/>
              </a:ext>
            </a:extLst>
          </p:cNvPr>
          <p:cNvGrpSpPr/>
          <p:nvPr/>
        </p:nvGrpSpPr>
        <p:grpSpPr>
          <a:xfrm>
            <a:off x="539552" y="752583"/>
            <a:ext cx="7779692" cy="1906142"/>
            <a:chOff x="539552" y="752583"/>
            <a:chExt cx="7779692" cy="1906142"/>
          </a:xfrm>
        </p:grpSpPr>
        <p:sp>
          <p:nvSpPr>
            <p:cNvPr id="75" name="矩形 74"/>
            <p:cNvSpPr/>
            <p:nvPr/>
          </p:nvSpPr>
          <p:spPr>
            <a:xfrm>
              <a:off x="539552" y="752583"/>
              <a:ext cx="7627293" cy="481863"/>
            </a:xfrm>
            <a:prstGeom prst="rect">
              <a:avLst/>
            </a:prstGeom>
            <a:noFill/>
          </p:spPr>
          <p:txBody>
            <a:bodyPr wrap="square">
              <a:spAutoFit/>
            </a:bodyPr>
            <a:lstStyle/>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例</a:t>
              </a:r>
              <a:r>
                <a:rPr lang="en-US" altLang="zh-CN" sz="2000" dirty="0">
                  <a:solidFill>
                    <a:sysClr val="windowText" lastClr="000000"/>
                  </a:solidFill>
                  <a:latin typeface="宋体" panose="02010600030101010101" pitchFamily="2" charset="-122"/>
                  <a:ea typeface="宋体" panose="02010600030101010101" pitchFamily="2" charset="-122"/>
                </a:rPr>
                <a:t>7.1  </a:t>
              </a:r>
              <a:r>
                <a:rPr lang="zh-CN" altLang="en-US" sz="2000" dirty="0">
                  <a:solidFill>
                    <a:sysClr val="windowText" lastClr="000000"/>
                  </a:solidFill>
                  <a:latin typeface="宋体" panose="02010600030101010101" pitchFamily="2" charset="-122"/>
                  <a:ea typeface="宋体" panose="02010600030101010101" pitchFamily="2" charset="-122"/>
                </a:rPr>
                <a:t>设被控系统可用下述微分方程描述</a:t>
              </a: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sp>
          <p:nvSpPr>
            <p:cNvPr id="10" name="矩形 9">
              <a:extLst>
                <a:ext uri="{FF2B5EF4-FFF2-40B4-BE49-F238E27FC236}">
                  <a16:creationId xmlns:a16="http://schemas.microsoft.com/office/drawing/2014/main" id="{0EF2FFF3-422E-4C5C-877B-7D6B8E42A039}"/>
                </a:ext>
              </a:extLst>
            </p:cNvPr>
            <p:cNvSpPr/>
            <p:nvPr/>
          </p:nvSpPr>
          <p:spPr>
            <a:xfrm>
              <a:off x="691951" y="2104727"/>
              <a:ext cx="7627293" cy="553998"/>
            </a:xfrm>
            <a:prstGeom prst="rect">
              <a:avLst/>
            </a:prstGeom>
            <a:noFill/>
          </p:spPr>
          <p:txBody>
            <a:bodyPr wrap="square">
              <a:spAutoFit/>
            </a:bodyPr>
            <a:lstStyle/>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试利用 </a:t>
              </a:r>
              <a:r>
                <a:rPr lang="en-US" altLang="zh-CN" sz="200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Diophantine</a:t>
              </a:r>
              <a:r>
                <a:rPr lang="zh-CN" altLang="en-US" sz="2000" dirty="0">
                  <a:solidFill>
                    <a:sysClr val="windowText" lastClr="000000"/>
                  </a:solidFill>
                  <a:latin typeface="宋体" panose="02010600030101010101" pitchFamily="2" charset="-122"/>
                  <a:ea typeface="宋体" panose="02010600030101010101" pitchFamily="2" charset="-122"/>
                </a:rPr>
                <a:t>方程将系统表示成非最小实现。</a:t>
              </a: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aphicFrame>
          <p:nvGraphicFramePr>
            <p:cNvPr id="2" name="对象 1">
              <a:extLst>
                <a:ext uri="{FF2B5EF4-FFF2-40B4-BE49-F238E27FC236}">
                  <a16:creationId xmlns:a16="http://schemas.microsoft.com/office/drawing/2014/main" id="{80253E4E-4FDB-4A63-8A4A-7B12AD8C8F70}"/>
                </a:ext>
              </a:extLst>
            </p:cNvPr>
            <p:cNvGraphicFramePr>
              <a:graphicFrameLocks noChangeAspect="1"/>
            </p:cNvGraphicFramePr>
            <p:nvPr>
              <p:extLst>
                <p:ext uri="{D42A27DB-BD31-4B8C-83A1-F6EECF244321}">
                  <p14:modId xmlns:p14="http://schemas.microsoft.com/office/powerpoint/2010/main" val="1520685657"/>
                </p:ext>
              </p:extLst>
            </p:nvPr>
          </p:nvGraphicFramePr>
          <p:xfrm>
            <a:off x="3574381" y="1260685"/>
            <a:ext cx="1557634" cy="778817"/>
          </p:xfrm>
          <a:graphic>
            <a:graphicData uri="http://schemas.openxmlformats.org/presentationml/2006/ole">
              <mc:AlternateContent xmlns:mc="http://schemas.openxmlformats.org/markup-compatibility/2006">
                <mc:Choice xmlns:v="urn:schemas-microsoft-com:vml" Requires="v">
                  <p:oleObj spid="_x0000_s8205" name="Equation" r:id="rId5" imgW="1015920" imgH="507960" progId="Equation.DSMT4">
                    <p:embed/>
                  </p:oleObj>
                </mc:Choice>
                <mc:Fallback>
                  <p:oleObj name="Equation" r:id="rId5" imgW="1015920" imgH="507960" progId="Equation.DSMT4">
                    <p:embed/>
                    <p:pic>
                      <p:nvPicPr>
                        <p:cNvPr id="0" name=""/>
                        <p:cNvPicPr/>
                        <p:nvPr/>
                      </p:nvPicPr>
                      <p:blipFill>
                        <a:blip r:embed="rId6"/>
                        <a:stretch>
                          <a:fillRect/>
                        </a:stretch>
                      </p:blipFill>
                      <p:spPr>
                        <a:xfrm>
                          <a:off x="3574381" y="1260685"/>
                          <a:ext cx="1557634" cy="778817"/>
                        </a:xfrm>
                        <a:prstGeom prst="rect">
                          <a:avLst/>
                        </a:prstGeom>
                      </p:spPr>
                    </p:pic>
                  </p:oleObj>
                </mc:Fallback>
              </mc:AlternateContent>
            </a:graphicData>
          </a:graphic>
        </p:graphicFrame>
      </p:grpSp>
    </p:spTree>
    <p:extLst>
      <p:ext uri="{BB962C8B-B14F-4D97-AF65-F5344CB8AC3E}">
        <p14:creationId xmlns:p14="http://schemas.microsoft.com/office/powerpoint/2010/main" val="2138820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数学基础</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75" name="矩形 74"/>
          <p:cNvSpPr/>
          <p:nvPr/>
        </p:nvSpPr>
        <p:spPr>
          <a:xfrm>
            <a:off x="539552" y="752583"/>
            <a:ext cx="7627293" cy="1477328"/>
          </a:xfrm>
          <a:prstGeom prst="rect">
            <a:avLst/>
          </a:prstGeom>
          <a:noFill/>
        </p:spPr>
        <p:txBody>
          <a:bodyPr wrap="square">
            <a:spAutoFit/>
          </a:bodyPr>
          <a:lstStyle/>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解：</a:t>
            </a:r>
            <a:endParaRPr lang="en-US" altLang="zh-CN" sz="2000"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由于被控系统的阶数</a:t>
            </a:r>
            <a:r>
              <a:rPr lang="en-US" altLang="zh-CN" sz="2000" dirty="0">
                <a:solidFill>
                  <a:sysClr val="windowText" lastClr="000000"/>
                </a:solidFill>
                <a:latin typeface="宋体" panose="02010600030101010101" pitchFamily="2" charset="-122"/>
                <a:ea typeface="宋体" panose="02010600030101010101" pitchFamily="2" charset="-122"/>
              </a:rPr>
              <a:t>n=1,m=0,</a:t>
            </a:r>
            <a:r>
              <a:rPr lang="zh-CN" altLang="en-US" sz="2000" dirty="0">
                <a:solidFill>
                  <a:sysClr val="windowText" lastClr="000000"/>
                </a:solidFill>
                <a:latin typeface="宋体" panose="02010600030101010101" pitchFamily="2" charset="-122"/>
                <a:ea typeface="宋体" panose="02010600030101010101" pitchFamily="2" charset="-122"/>
              </a:rPr>
              <a:t>根据 </a:t>
            </a:r>
            <a:r>
              <a:rPr lang="en-US" altLang="zh-CN" sz="2000" dirty="0">
                <a:solidFill>
                  <a:sysClr val="windowText" lastClr="000000"/>
                </a:solidFill>
                <a:latin typeface="宋体" panose="02010600030101010101" pitchFamily="2" charset="-122"/>
                <a:ea typeface="宋体" panose="02010600030101010101" pitchFamily="2" charset="-122"/>
              </a:rPr>
              <a:t>Diophantine</a:t>
            </a:r>
            <a:r>
              <a:rPr lang="zh-CN" altLang="en-US" sz="2000" dirty="0">
                <a:solidFill>
                  <a:sysClr val="windowText" lastClr="000000"/>
                </a:solidFill>
                <a:latin typeface="宋体" panose="02010600030101010101" pitchFamily="2" charset="-122"/>
                <a:ea typeface="宋体" panose="02010600030101010101" pitchFamily="2" charset="-122"/>
              </a:rPr>
              <a:t>方程可选择多项式</a:t>
            </a: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sp>
        <p:nvSpPr>
          <p:cNvPr id="9" name="矩形 8">
            <a:extLst>
              <a:ext uri="{FF2B5EF4-FFF2-40B4-BE49-F238E27FC236}">
                <a16:creationId xmlns:a16="http://schemas.microsoft.com/office/drawing/2014/main" id="{491B1815-11D4-4A11-A7CE-341A48CA61D1}"/>
              </a:ext>
            </a:extLst>
          </p:cNvPr>
          <p:cNvSpPr/>
          <p:nvPr/>
        </p:nvSpPr>
        <p:spPr>
          <a:xfrm>
            <a:off x="691951" y="3250043"/>
            <a:ext cx="7627293" cy="481863"/>
          </a:xfrm>
          <a:prstGeom prst="rect">
            <a:avLst/>
          </a:prstGeom>
          <a:noFill/>
        </p:spPr>
        <p:txBody>
          <a:bodyPr wrap="square">
            <a:spAutoFit/>
          </a:bodyPr>
          <a:lstStyle/>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即该系统的非最小实现为</a:t>
            </a: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sp>
        <p:nvSpPr>
          <p:cNvPr id="10" name="矩形 9">
            <a:extLst>
              <a:ext uri="{FF2B5EF4-FFF2-40B4-BE49-F238E27FC236}">
                <a16:creationId xmlns:a16="http://schemas.microsoft.com/office/drawing/2014/main" id="{0EF2FFF3-422E-4C5C-877B-7D6B8E42A039}"/>
              </a:ext>
            </a:extLst>
          </p:cNvPr>
          <p:cNvSpPr/>
          <p:nvPr/>
        </p:nvSpPr>
        <p:spPr>
          <a:xfrm>
            <a:off x="691951" y="2104727"/>
            <a:ext cx="7627293" cy="481863"/>
          </a:xfrm>
          <a:prstGeom prst="rect">
            <a:avLst/>
          </a:prstGeom>
          <a:noFill/>
        </p:spPr>
        <p:txBody>
          <a:bodyPr wrap="square">
            <a:spAutoFit/>
          </a:bodyPr>
          <a:lstStyle/>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代人式</a:t>
            </a:r>
            <a:r>
              <a:rPr lang="en-US" altLang="zh-CN" sz="2000" dirty="0">
                <a:solidFill>
                  <a:sysClr val="windowText" lastClr="000000"/>
                </a:solidFill>
                <a:latin typeface="宋体" panose="02010600030101010101" pitchFamily="2" charset="-122"/>
                <a:ea typeface="宋体" panose="02010600030101010101" pitchFamily="2" charset="-122"/>
              </a:rPr>
              <a:t>(7.13)</a:t>
            </a:r>
            <a:r>
              <a:rPr lang="zh-CN" altLang="en-US" sz="2000" dirty="0">
                <a:solidFill>
                  <a:sysClr val="windowText" lastClr="000000"/>
                </a:solidFill>
                <a:latin typeface="宋体" panose="02010600030101010101" pitchFamily="2" charset="-122"/>
                <a:ea typeface="宋体" panose="02010600030101010101" pitchFamily="2" charset="-122"/>
              </a:rPr>
              <a:t>中得</a:t>
            </a: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aphicFrame>
        <p:nvGraphicFramePr>
          <p:cNvPr id="2" name="对象 1">
            <a:extLst>
              <a:ext uri="{FF2B5EF4-FFF2-40B4-BE49-F238E27FC236}">
                <a16:creationId xmlns:a16="http://schemas.microsoft.com/office/drawing/2014/main" id="{00C4A6DC-818B-4917-A1A0-F00D3E561998}"/>
              </a:ext>
            </a:extLst>
          </p:cNvPr>
          <p:cNvGraphicFramePr>
            <a:graphicFrameLocks noChangeAspect="1"/>
          </p:cNvGraphicFramePr>
          <p:nvPr>
            <p:extLst>
              <p:ext uri="{D42A27DB-BD31-4B8C-83A1-F6EECF244321}">
                <p14:modId xmlns:p14="http://schemas.microsoft.com/office/powerpoint/2010/main" val="3418359235"/>
              </p:ext>
            </p:extLst>
          </p:nvPr>
        </p:nvGraphicFramePr>
        <p:xfrm>
          <a:off x="1877305" y="1798948"/>
          <a:ext cx="5256584" cy="387113"/>
        </p:xfrm>
        <a:graphic>
          <a:graphicData uri="http://schemas.openxmlformats.org/presentationml/2006/ole">
            <mc:AlternateContent xmlns:mc="http://schemas.openxmlformats.org/markup-compatibility/2006">
              <mc:Choice xmlns:v="urn:schemas-microsoft-com:vml" Requires="v">
                <p:oleObj spid="_x0000_s9248" name="Equation" r:id="rId5" imgW="3276360" imgH="241200" progId="Equation.DSMT4">
                  <p:embed/>
                </p:oleObj>
              </mc:Choice>
              <mc:Fallback>
                <p:oleObj name="Equation" r:id="rId5" imgW="3276360" imgH="241200" progId="Equation.DSMT4">
                  <p:embed/>
                  <p:pic>
                    <p:nvPicPr>
                      <p:cNvPr id="0" name=""/>
                      <p:cNvPicPr/>
                      <p:nvPr/>
                    </p:nvPicPr>
                    <p:blipFill>
                      <a:blip r:embed="rId6"/>
                      <a:stretch>
                        <a:fillRect/>
                      </a:stretch>
                    </p:blipFill>
                    <p:spPr>
                      <a:xfrm>
                        <a:off x="1877305" y="1798948"/>
                        <a:ext cx="5256584" cy="387113"/>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62792B49-76A4-4EC2-810A-AAE0E811DE86}"/>
              </a:ext>
            </a:extLst>
          </p:cNvPr>
          <p:cNvGraphicFramePr>
            <a:graphicFrameLocks noChangeAspect="1"/>
          </p:cNvGraphicFramePr>
          <p:nvPr>
            <p:extLst>
              <p:ext uri="{D42A27DB-BD31-4B8C-83A1-F6EECF244321}">
                <p14:modId xmlns:p14="http://schemas.microsoft.com/office/powerpoint/2010/main" val="3975375596"/>
              </p:ext>
            </p:extLst>
          </p:nvPr>
        </p:nvGraphicFramePr>
        <p:xfrm>
          <a:off x="2692573" y="2627325"/>
          <a:ext cx="3626047" cy="790033"/>
        </p:xfrm>
        <a:graphic>
          <a:graphicData uri="http://schemas.openxmlformats.org/presentationml/2006/ole">
            <mc:AlternateContent xmlns:mc="http://schemas.openxmlformats.org/markup-compatibility/2006">
              <mc:Choice xmlns:v="urn:schemas-microsoft-com:vml" Requires="v">
                <p:oleObj spid="_x0000_s9249" name="Equation" r:id="rId7" imgW="2273040" imgH="495000" progId="Equation.DSMT4">
                  <p:embed/>
                </p:oleObj>
              </mc:Choice>
              <mc:Fallback>
                <p:oleObj name="Equation" r:id="rId7" imgW="2273040" imgH="495000" progId="Equation.DSMT4">
                  <p:embed/>
                  <p:pic>
                    <p:nvPicPr>
                      <p:cNvPr id="0" name=""/>
                      <p:cNvPicPr/>
                      <p:nvPr/>
                    </p:nvPicPr>
                    <p:blipFill>
                      <a:blip r:embed="rId8"/>
                      <a:stretch>
                        <a:fillRect/>
                      </a:stretch>
                    </p:blipFill>
                    <p:spPr>
                      <a:xfrm>
                        <a:off x="2692573" y="2627325"/>
                        <a:ext cx="3626047" cy="790033"/>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D415A9DE-1482-4984-B06E-6B96CAAA527D}"/>
              </a:ext>
            </a:extLst>
          </p:cNvPr>
          <p:cNvGraphicFramePr>
            <a:graphicFrameLocks noChangeAspect="1"/>
          </p:cNvGraphicFramePr>
          <p:nvPr>
            <p:extLst>
              <p:ext uri="{D42A27DB-BD31-4B8C-83A1-F6EECF244321}">
                <p14:modId xmlns:p14="http://schemas.microsoft.com/office/powerpoint/2010/main" val="3131958836"/>
              </p:ext>
            </p:extLst>
          </p:nvPr>
        </p:nvGraphicFramePr>
        <p:xfrm>
          <a:off x="2574442" y="3774037"/>
          <a:ext cx="3557512" cy="835918"/>
        </p:xfrm>
        <a:graphic>
          <a:graphicData uri="http://schemas.openxmlformats.org/presentationml/2006/ole">
            <mc:AlternateContent xmlns:mc="http://schemas.openxmlformats.org/markup-compatibility/2006">
              <mc:Choice xmlns:v="urn:schemas-microsoft-com:vml" Requires="v">
                <p:oleObj spid="_x0000_s9250" name="Equation" r:id="rId9" imgW="2323800" imgH="545760" progId="Equation.DSMT4">
                  <p:embed/>
                </p:oleObj>
              </mc:Choice>
              <mc:Fallback>
                <p:oleObj name="Equation" r:id="rId9" imgW="2323800" imgH="545760" progId="Equation.DSMT4">
                  <p:embed/>
                  <p:pic>
                    <p:nvPicPr>
                      <p:cNvPr id="0" name=""/>
                      <p:cNvPicPr/>
                      <p:nvPr/>
                    </p:nvPicPr>
                    <p:blipFill>
                      <a:blip r:embed="rId10"/>
                      <a:stretch>
                        <a:fillRect/>
                      </a:stretch>
                    </p:blipFill>
                    <p:spPr>
                      <a:xfrm>
                        <a:off x="2574442" y="3774037"/>
                        <a:ext cx="3557512" cy="835918"/>
                      </a:xfrm>
                      <a:prstGeom prst="rect">
                        <a:avLst/>
                      </a:prstGeom>
                    </p:spPr>
                  </p:pic>
                </p:oleObj>
              </mc:Fallback>
            </mc:AlternateContent>
          </a:graphicData>
        </a:graphic>
      </p:graphicFrame>
    </p:spTree>
    <p:extLst>
      <p:ext uri="{BB962C8B-B14F-4D97-AF65-F5344CB8AC3E}">
        <p14:creationId xmlns:p14="http://schemas.microsoft.com/office/powerpoint/2010/main" val="36648243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fade">
                                      <p:cBhvr>
                                        <p:cTn id="25" dur="500"/>
                                        <p:tgtEl>
                                          <p:spTgt spid="7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ppt_x"/>
                                          </p:val>
                                        </p:tav>
                                        <p:tav tm="100000">
                                          <p:val>
                                            <p:strVal val="#ppt_x"/>
                                          </p:val>
                                        </p:tav>
                                      </p:tavLst>
                                    </p:anim>
                                    <p:anim calcmode="lin" valueType="num">
                                      <p:cBhvr additive="base">
                                        <p:cTn id="4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75" grpId="0"/>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数学基础</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10" name="矩形 9">
            <a:extLst>
              <a:ext uri="{FF2B5EF4-FFF2-40B4-BE49-F238E27FC236}">
                <a16:creationId xmlns:a16="http://schemas.microsoft.com/office/drawing/2014/main" id="{0EF2FFF3-422E-4C5C-877B-7D6B8E42A039}"/>
              </a:ext>
            </a:extLst>
          </p:cNvPr>
          <p:cNvSpPr/>
          <p:nvPr/>
        </p:nvSpPr>
        <p:spPr>
          <a:xfrm>
            <a:off x="691951" y="2104727"/>
            <a:ext cx="7627293" cy="1015663"/>
          </a:xfrm>
          <a:prstGeom prst="rect">
            <a:avLst/>
          </a:prstGeom>
          <a:noFill/>
        </p:spPr>
        <p:txBody>
          <a:bodyPr wrap="square">
            <a:spAutoFit/>
          </a:bodyPr>
          <a:lstStyle/>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试根据 </a:t>
            </a:r>
            <a:r>
              <a:rPr lang="en-US" altLang="zh-CN" sz="200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Diophantine</a:t>
            </a:r>
            <a:r>
              <a:rPr lang="zh-CN" altLang="en-US" sz="2000" dirty="0">
                <a:solidFill>
                  <a:sysClr val="windowText" lastClr="000000"/>
                </a:solidFill>
                <a:latin typeface="宋体" panose="02010600030101010101" pitchFamily="2" charset="-122"/>
                <a:ea typeface="宋体" panose="02010600030101010101" pitchFamily="2" charset="-122"/>
              </a:rPr>
              <a:t>方程将系统写成非最小实现形式</a:t>
            </a:r>
            <a:r>
              <a:rPr lang="en-US" altLang="zh-CN" sz="2000" dirty="0">
                <a:solidFill>
                  <a:sysClr val="windowText" lastClr="000000"/>
                </a:solidFill>
                <a:latin typeface="宋体" panose="02010600030101010101" pitchFamily="2" charset="-122"/>
                <a:ea typeface="宋体" panose="02010600030101010101" pitchFamily="2" charset="-122"/>
              </a:rPr>
              <a:t>(</a:t>
            </a:r>
            <a:r>
              <a:rPr lang="zh-CN" altLang="en-US" sz="2000" dirty="0">
                <a:solidFill>
                  <a:sysClr val="windowText" lastClr="000000"/>
                </a:solidFill>
                <a:latin typeface="宋体" panose="02010600030101010101" pitchFamily="2" charset="-122"/>
                <a:ea typeface="宋体" panose="02010600030101010101" pitchFamily="2" charset="-122"/>
              </a:rPr>
              <a:t>式中</a:t>
            </a:r>
            <a:r>
              <a:rPr lang="en-US" altLang="zh-CN" sz="200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q</a:t>
            </a:r>
            <a:r>
              <a:rPr lang="zh-CN" altLang="en-US" sz="2000" dirty="0">
                <a:solidFill>
                  <a:sysClr val="windowText" lastClr="000000"/>
                </a:solidFill>
                <a:latin typeface="宋体" panose="02010600030101010101" pitchFamily="2" charset="-122"/>
                <a:ea typeface="宋体" panose="02010600030101010101" pitchFamily="2" charset="-122"/>
              </a:rPr>
              <a:t>为差分算子</a:t>
            </a:r>
            <a:r>
              <a:rPr lang="en-US" altLang="zh-CN" sz="2000" dirty="0">
                <a:solidFill>
                  <a:sysClr val="windowText" lastClr="000000"/>
                </a:solidFill>
                <a:latin typeface="宋体" panose="02010600030101010101" pitchFamily="2" charset="-122"/>
                <a:ea typeface="宋体" panose="02010600030101010101" pitchFamily="2" charset="-122"/>
              </a:rPr>
              <a:t>)</a:t>
            </a:r>
            <a:r>
              <a:rPr lang="zh-CN" altLang="en-US" sz="2000" dirty="0">
                <a:solidFill>
                  <a:sysClr val="windowText" lastClr="000000"/>
                </a:solidFill>
                <a:latin typeface="宋体" panose="02010600030101010101" pitchFamily="2" charset="-122"/>
                <a:ea typeface="宋体" panose="02010600030101010101" pitchFamily="2" charset="-122"/>
              </a:rPr>
              <a:t>。</a:t>
            </a: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pSp>
        <p:nvGrpSpPr>
          <p:cNvPr id="3" name="组合 2">
            <a:extLst>
              <a:ext uri="{FF2B5EF4-FFF2-40B4-BE49-F238E27FC236}">
                <a16:creationId xmlns:a16="http://schemas.microsoft.com/office/drawing/2014/main" id="{708BA545-868F-42A9-80AE-C3AB17449CDB}"/>
              </a:ext>
            </a:extLst>
          </p:cNvPr>
          <p:cNvGrpSpPr/>
          <p:nvPr/>
        </p:nvGrpSpPr>
        <p:grpSpPr>
          <a:xfrm>
            <a:off x="539552" y="752583"/>
            <a:ext cx="7627293" cy="1142348"/>
            <a:chOff x="539552" y="752583"/>
            <a:chExt cx="7627293" cy="1142348"/>
          </a:xfrm>
        </p:grpSpPr>
        <p:sp>
          <p:nvSpPr>
            <p:cNvPr id="75" name="矩形 74"/>
            <p:cNvSpPr/>
            <p:nvPr/>
          </p:nvSpPr>
          <p:spPr>
            <a:xfrm>
              <a:off x="539552" y="752583"/>
              <a:ext cx="7627293" cy="481863"/>
            </a:xfrm>
            <a:prstGeom prst="rect">
              <a:avLst/>
            </a:prstGeom>
            <a:noFill/>
          </p:spPr>
          <p:txBody>
            <a:bodyPr wrap="square">
              <a:spAutoFit/>
            </a:bodyPr>
            <a:lstStyle/>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例</a:t>
              </a:r>
              <a:r>
                <a:rPr lang="en-US" altLang="zh-CN" sz="2000" dirty="0">
                  <a:solidFill>
                    <a:sysClr val="windowText" lastClr="000000"/>
                  </a:solidFill>
                  <a:latin typeface="宋体" panose="02010600030101010101" pitchFamily="2" charset="-122"/>
                  <a:ea typeface="宋体" panose="02010600030101010101" pitchFamily="2" charset="-122"/>
                </a:rPr>
                <a:t>7.2  </a:t>
              </a:r>
              <a:r>
                <a:rPr lang="zh-CN" altLang="en-US" sz="2000" dirty="0">
                  <a:solidFill>
                    <a:sysClr val="windowText" lastClr="000000"/>
                  </a:solidFill>
                  <a:latin typeface="宋体" panose="02010600030101010101" pitchFamily="2" charset="-122"/>
                  <a:ea typeface="宋体" panose="02010600030101010101" pitchFamily="2" charset="-122"/>
                </a:rPr>
                <a:t>设离散系统可用下述差分方程描述</a:t>
              </a: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aphicFrame>
          <p:nvGraphicFramePr>
            <p:cNvPr id="2" name="对象 1">
              <a:extLst>
                <a:ext uri="{FF2B5EF4-FFF2-40B4-BE49-F238E27FC236}">
                  <a16:creationId xmlns:a16="http://schemas.microsoft.com/office/drawing/2014/main" id="{4BE42429-67BC-418F-AE10-34FC490F6FF0}"/>
                </a:ext>
              </a:extLst>
            </p:cNvPr>
            <p:cNvGraphicFramePr>
              <a:graphicFrameLocks noChangeAspect="1"/>
            </p:cNvGraphicFramePr>
            <p:nvPr>
              <p:extLst>
                <p:ext uri="{D42A27DB-BD31-4B8C-83A1-F6EECF244321}">
                  <p14:modId xmlns:p14="http://schemas.microsoft.com/office/powerpoint/2010/main" val="2941087820"/>
                </p:ext>
              </p:extLst>
            </p:nvPr>
          </p:nvGraphicFramePr>
          <p:xfrm>
            <a:off x="2970365" y="1181772"/>
            <a:ext cx="2765665" cy="713159"/>
          </p:xfrm>
          <a:graphic>
            <a:graphicData uri="http://schemas.openxmlformats.org/presentationml/2006/ole">
              <mc:AlternateContent xmlns:mc="http://schemas.openxmlformats.org/markup-compatibility/2006">
                <mc:Choice xmlns:v="urn:schemas-microsoft-com:vml" Requires="v">
                  <p:oleObj spid="_x0000_s10252" name="Equation" r:id="rId5" imgW="2019240" imgH="520560" progId="Equation.DSMT4">
                    <p:embed/>
                  </p:oleObj>
                </mc:Choice>
                <mc:Fallback>
                  <p:oleObj name="Equation" r:id="rId5" imgW="2019240" imgH="520560" progId="Equation.DSMT4">
                    <p:embed/>
                    <p:pic>
                      <p:nvPicPr>
                        <p:cNvPr id="0" name=""/>
                        <p:cNvPicPr/>
                        <p:nvPr/>
                      </p:nvPicPr>
                      <p:blipFill>
                        <a:blip r:embed="rId6"/>
                        <a:stretch>
                          <a:fillRect/>
                        </a:stretch>
                      </p:blipFill>
                      <p:spPr>
                        <a:xfrm>
                          <a:off x="2970365" y="1181772"/>
                          <a:ext cx="2765665" cy="713159"/>
                        </a:xfrm>
                        <a:prstGeom prst="rect">
                          <a:avLst/>
                        </a:prstGeom>
                      </p:spPr>
                    </p:pic>
                  </p:oleObj>
                </mc:Fallback>
              </mc:AlternateContent>
            </a:graphicData>
          </a:graphic>
        </p:graphicFrame>
      </p:grpSp>
    </p:spTree>
    <p:extLst>
      <p:ext uri="{BB962C8B-B14F-4D97-AF65-F5344CB8AC3E}">
        <p14:creationId xmlns:p14="http://schemas.microsoft.com/office/powerpoint/2010/main" val="14621436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数学基础</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691949" y="647798"/>
            <a:ext cx="7627293" cy="1015663"/>
          </a:xfrm>
          <a:prstGeom prst="rect">
            <a:avLst/>
          </a:prstGeom>
          <a:noFill/>
        </p:spPr>
        <p:txBody>
          <a:bodyPr wrap="square">
            <a:spAutoFit/>
          </a:bodyPr>
          <a:lstStyle/>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解</a:t>
            </a:r>
            <a:r>
              <a:rPr lang="en-US" altLang="zh-CN" sz="2000" dirty="0">
                <a:solidFill>
                  <a:sysClr val="windowText" lastClr="000000"/>
                </a:solidFill>
                <a:latin typeface="宋体" panose="02010600030101010101" pitchFamily="2" charset="-122"/>
                <a:ea typeface="宋体" panose="02010600030101010101" pitchFamily="2" charset="-122"/>
              </a:rPr>
              <a:t>:</a:t>
            </a:r>
          </a:p>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由于给定系统</a:t>
            </a:r>
            <a:r>
              <a:rPr lang="en-US" altLang="zh-CN" sz="2000" dirty="0">
                <a:solidFill>
                  <a:sysClr val="windowText" lastClr="000000"/>
                </a:solidFill>
                <a:latin typeface="宋体" panose="02010600030101010101" pitchFamily="2" charset="-122"/>
                <a:ea typeface="宋体" panose="02010600030101010101" pitchFamily="2" charset="-122"/>
              </a:rPr>
              <a:t>n=3,m=1,</a:t>
            </a:r>
            <a:r>
              <a:rPr lang="zh-CN" altLang="en-US" sz="2000" dirty="0">
                <a:solidFill>
                  <a:sysClr val="windowText" lastClr="000000"/>
                </a:solidFill>
                <a:latin typeface="宋体" panose="02010600030101010101" pitchFamily="2" charset="-122"/>
                <a:ea typeface="宋体" panose="02010600030101010101" pitchFamily="2" charset="-122"/>
              </a:rPr>
              <a:t>根据 </a:t>
            </a:r>
            <a:r>
              <a:rPr lang="en-US" altLang="zh-CN" sz="200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Diophantine</a:t>
            </a:r>
            <a:r>
              <a:rPr lang="zh-CN" altLang="en-US" sz="2000" dirty="0">
                <a:solidFill>
                  <a:sysClr val="windowText" lastClr="000000"/>
                </a:solidFill>
                <a:latin typeface="宋体" panose="02010600030101010101" pitchFamily="2" charset="-122"/>
                <a:ea typeface="宋体" panose="02010600030101010101" pitchFamily="2" charset="-122"/>
              </a:rPr>
              <a:t>方程，选择</a:t>
            </a: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10" name="矩形 9">
            <a:extLst>
              <a:ext uri="{FF2B5EF4-FFF2-40B4-BE49-F238E27FC236}">
                <a16:creationId xmlns:a16="http://schemas.microsoft.com/office/drawing/2014/main" id="{0EF2FFF3-422E-4C5C-877B-7D6B8E42A039}"/>
              </a:ext>
            </a:extLst>
          </p:cNvPr>
          <p:cNvSpPr/>
          <p:nvPr/>
        </p:nvSpPr>
        <p:spPr>
          <a:xfrm>
            <a:off x="691950" y="1976458"/>
            <a:ext cx="7627293" cy="481863"/>
          </a:xfrm>
          <a:prstGeom prst="rect">
            <a:avLst/>
          </a:prstGeom>
          <a:noFill/>
        </p:spPr>
        <p:txBody>
          <a:bodyPr wrap="square">
            <a:spAutoFit/>
          </a:bodyPr>
          <a:lstStyle/>
          <a:p>
            <a:pPr indent="468000">
              <a:lnSpc>
                <a:spcPct val="150000"/>
              </a:lnSpc>
            </a:pP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根据式（</a:t>
            </a:r>
            <a:r>
              <a:rPr lang="en-US" altLang="zh-CN"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7.13</a:t>
            </a: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）得</a:t>
            </a:r>
          </a:p>
        </p:txBody>
      </p:sp>
      <p:graphicFrame>
        <p:nvGraphicFramePr>
          <p:cNvPr id="2" name="对象 1">
            <a:extLst>
              <a:ext uri="{FF2B5EF4-FFF2-40B4-BE49-F238E27FC236}">
                <a16:creationId xmlns:a16="http://schemas.microsoft.com/office/drawing/2014/main" id="{87729466-8545-4614-A7DB-3943260BBD4B}"/>
              </a:ext>
            </a:extLst>
          </p:cNvPr>
          <p:cNvGraphicFramePr>
            <a:graphicFrameLocks noChangeAspect="1"/>
          </p:cNvGraphicFramePr>
          <p:nvPr>
            <p:extLst>
              <p:ext uri="{D42A27DB-BD31-4B8C-83A1-F6EECF244321}">
                <p14:modId xmlns:p14="http://schemas.microsoft.com/office/powerpoint/2010/main" val="1325283580"/>
              </p:ext>
            </p:extLst>
          </p:nvPr>
        </p:nvGraphicFramePr>
        <p:xfrm>
          <a:off x="195244" y="1684970"/>
          <a:ext cx="8769244" cy="387693"/>
        </p:xfrm>
        <a:graphic>
          <a:graphicData uri="http://schemas.openxmlformats.org/presentationml/2006/ole">
            <mc:AlternateContent xmlns:mc="http://schemas.openxmlformats.org/markup-compatibility/2006">
              <mc:Choice xmlns:v="urn:schemas-microsoft-com:vml" Requires="v">
                <p:oleObj spid="_x0000_s11303" name="Equation" r:id="rId5" imgW="6032160" imgH="266400" progId="Equation.DSMT4">
                  <p:embed/>
                </p:oleObj>
              </mc:Choice>
              <mc:Fallback>
                <p:oleObj name="Equation" r:id="rId5" imgW="6032160" imgH="266400" progId="Equation.DSMT4">
                  <p:embed/>
                  <p:pic>
                    <p:nvPicPr>
                      <p:cNvPr id="0" name=""/>
                      <p:cNvPicPr/>
                      <p:nvPr/>
                    </p:nvPicPr>
                    <p:blipFill>
                      <a:blip r:embed="rId6"/>
                      <a:stretch>
                        <a:fillRect/>
                      </a:stretch>
                    </p:blipFill>
                    <p:spPr>
                      <a:xfrm>
                        <a:off x="195244" y="1684970"/>
                        <a:ext cx="8769244" cy="387693"/>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C91C922D-9C0F-4581-A726-BCF83D7CC2CA}"/>
              </a:ext>
            </a:extLst>
          </p:cNvPr>
          <p:cNvGraphicFramePr>
            <a:graphicFrameLocks noChangeAspect="1"/>
          </p:cNvGraphicFramePr>
          <p:nvPr>
            <p:extLst>
              <p:ext uri="{D42A27DB-BD31-4B8C-83A1-F6EECF244321}">
                <p14:modId xmlns:p14="http://schemas.microsoft.com/office/powerpoint/2010/main" val="2082994637"/>
              </p:ext>
            </p:extLst>
          </p:nvPr>
        </p:nvGraphicFramePr>
        <p:xfrm>
          <a:off x="1447027" y="2485842"/>
          <a:ext cx="6517461" cy="1396599"/>
        </p:xfrm>
        <a:graphic>
          <a:graphicData uri="http://schemas.openxmlformats.org/presentationml/2006/ole">
            <mc:AlternateContent xmlns:mc="http://schemas.openxmlformats.org/markup-compatibility/2006">
              <mc:Choice xmlns:v="urn:schemas-microsoft-com:vml" Requires="v">
                <p:oleObj spid="_x0000_s11304" name="Equation" r:id="rId7" imgW="5155920" imgH="1104840" progId="Equation.DSMT4">
                  <p:embed/>
                </p:oleObj>
              </mc:Choice>
              <mc:Fallback>
                <p:oleObj name="Equation" r:id="rId7" imgW="5155920" imgH="1104840" progId="Equation.DSMT4">
                  <p:embed/>
                  <p:pic>
                    <p:nvPicPr>
                      <p:cNvPr id="0" name=""/>
                      <p:cNvPicPr/>
                      <p:nvPr/>
                    </p:nvPicPr>
                    <p:blipFill>
                      <a:blip r:embed="rId8"/>
                      <a:stretch>
                        <a:fillRect/>
                      </a:stretch>
                    </p:blipFill>
                    <p:spPr>
                      <a:xfrm>
                        <a:off x="1447027" y="2485842"/>
                        <a:ext cx="6517461" cy="1396599"/>
                      </a:xfrm>
                      <a:prstGeom prst="rect">
                        <a:avLst/>
                      </a:prstGeom>
                    </p:spPr>
                  </p:pic>
                </p:oleObj>
              </mc:Fallback>
            </mc:AlternateContent>
          </a:graphicData>
        </a:graphic>
      </p:graphicFrame>
      <p:grpSp>
        <p:nvGrpSpPr>
          <p:cNvPr id="5" name="组合 4">
            <a:extLst>
              <a:ext uri="{FF2B5EF4-FFF2-40B4-BE49-F238E27FC236}">
                <a16:creationId xmlns:a16="http://schemas.microsoft.com/office/drawing/2014/main" id="{5553A2B4-CA68-461F-857B-A04DC03F58A3}"/>
              </a:ext>
            </a:extLst>
          </p:cNvPr>
          <p:cNvGrpSpPr/>
          <p:nvPr/>
        </p:nvGrpSpPr>
        <p:grpSpPr>
          <a:xfrm>
            <a:off x="590117" y="3867895"/>
            <a:ext cx="7374371" cy="1338828"/>
            <a:chOff x="539477" y="3795886"/>
            <a:chExt cx="7838241" cy="1612230"/>
          </a:xfrm>
        </p:grpSpPr>
        <p:sp>
          <p:nvSpPr>
            <p:cNvPr id="9" name="矩形 8">
              <a:extLst>
                <a:ext uri="{FF2B5EF4-FFF2-40B4-BE49-F238E27FC236}">
                  <a16:creationId xmlns:a16="http://schemas.microsoft.com/office/drawing/2014/main" id="{491B1815-11D4-4A11-A7CE-341A48CA61D1}"/>
                </a:ext>
              </a:extLst>
            </p:cNvPr>
            <p:cNvSpPr/>
            <p:nvPr/>
          </p:nvSpPr>
          <p:spPr>
            <a:xfrm>
              <a:off x="539477" y="3795886"/>
              <a:ext cx="7627295" cy="1612230"/>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取参数</a:t>
              </a:r>
              <a:r>
                <a:rPr lang="zh-CN" altLang="en-US" dirty="0" smtClean="0">
                  <a:solidFill>
                    <a:sysClr val="windowText" lastClr="000000"/>
                  </a:solidFill>
                  <a:latin typeface="宋体" panose="02010600030101010101" pitchFamily="2" charset="-122"/>
                  <a:ea typeface="宋体" panose="02010600030101010101" pitchFamily="2" charset="-122"/>
                </a:rPr>
                <a:t>向量  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aphicFrame>
          <p:nvGraphicFramePr>
            <p:cNvPr id="4" name="对象 3">
              <a:extLst>
                <a:ext uri="{FF2B5EF4-FFF2-40B4-BE49-F238E27FC236}">
                  <a16:creationId xmlns:a16="http://schemas.microsoft.com/office/drawing/2014/main" id="{C0D20C07-A68B-4147-A3B1-B99BD2472CA1}"/>
                </a:ext>
              </a:extLst>
            </p:cNvPr>
            <p:cNvGraphicFramePr>
              <a:graphicFrameLocks noChangeAspect="1"/>
            </p:cNvGraphicFramePr>
            <p:nvPr>
              <p:extLst>
                <p:ext uri="{D42A27DB-BD31-4B8C-83A1-F6EECF244321}">
                  <p14:modId xmlns:p14="http://schemas.microsoft.com/office/powerpoint/2010/main" val="1932928260"/>
                </p:ext>
              </p:extLst>
            </p:nvPr>
          </p:nvGraphicFramePr>
          <p:xfrm>
            <a:off x="1098453" y="4318791"/>
            <a:ext cx="7279265" cy="483657"/>
          </p:xfrm>
          <a:graphic>
            <a:graphicData uri="http://schemas.openxmlformats.org/presentationml/2006/ole">
              <mc:AlternateContent xmlns:mc="http://schemas.openxmlformats.org/markup-compatibility/2006">
                <mc:Choice xmlns:v="urn:schemas-microsoft-com:vml" Requires="v">
                  <p:oleObj spid="_x0000_s11305" name="Equation" r:id="rId9" imgW="4216320" imgH="279360" progId="Equation.DSMT4">
                    <p:embed/>
                  </p:oleObj>
                </mc:Choice>
                <mc:Fallback>
                  <p:oleObj name="Equation" r:id="rId9" imgW="4216320" imgH="279360" progId="Equation.DSMT4">
                    <p:embed/>
                    <p:pic>
                      <p:nvPicPr>
                        <p:cNvPr id="0" name=""/>
                        <p:cNvPicPr/>
                        <p:nvPr/>
                      </p:nvPicPr>
                      <p:blipFill>
                        <a:blip r:embed="rId10"/>
                        <a:stretch>
                          <a:fillRect/>
                        </a:stretch>
                      </p:blipFill>
                      <p:spPr>
                        <a:xfrm>
                          <a:off x="1098453" y="4318791"/>
                          <a:ext cx="7279265" cy="483657"/>
                        </a:xfrm>
                        <a:prstGeom prst="rect">
                          <a:avLst/>
                        </a:prstGeom>
                      </p:spPr>
                    </p:pic>
                  </p:oleObj>
                </mc:Fallback>
              </mc:AlternateContent>
            </a:graphicData>
          </a:graphic>
        </p:graphicFrame>
      </p:grpSp>
      <p:graphicFrame>
        <p:nvGraphicFramePr>
          <p:cNvPr id="14" name="对象 13">
            <a:extLst>
              <a:ext uri="{FF2B5EF4-FFF2-40B4-BE49-F238E27FC236}">
                <a16:creationId xmlns:a16="http://schemas.microsoft.com/office/drawing/2014/main" id="{C0D20C07-A68B-4147-A3B1-B99BD2472CA1}"/>
              </a:ext>
            </a:extLst>
          </p:cNvPr>
          <p:cNvGraphicFramePr>
            <a:graphicFrameLocks noChangeAspect="1"/>
          </p:cNvGraphicFramePr>
          <p:nvPr>
            <p:extLst>
              <p:ext uri="{D42A27DB-BD31-4B8C-83A1-F6EECF244321}">
                <p14:modId xmlns:p14="http://schemas.microsoft.com/office/powerpoint/2010/main" val="503048612"/>
              </p:ext>
            </p:extLst>
          </p:nvPr>
        </p:nvGraphicFramePr>
        <p:xfrm>
          <a:off x="2267744" y="4027488"/>
          <a:ext cx="288925" cy="274638"/>
        </p:xfrm>
        <a:graphic>
          <a:graphicData uri="http://schemas.openxmlformats.org/presentationml/2006/ole">
            <mc:AlternateContent xmlns:mc="http://schemas.openxmlformats.org/markup-compatibility/2006">
              <mc:Choice xmlns:v="urn:schemas-microsoft-com:vml" Requires="v">
                <p:oleObj spid="_x0000_s11306" name="Equation" r:id="rId11" imgW="177480" imgH="190440" progId="Equation.DSMT4">
                  <p:embed/>
                </p:oleObj>
              </mc:Choice>
              <mc:Fallback>
                <p:oleObj name="Equation" r:id="rId11" imgW="177480" imgH="190440" progId="Equation.DSMT4">
                  <p:embed/>
                  <p:pic>
                    <p:nvPicPr>
                      <p:cNvPr id="4" name="对象 3">
                        <a:extLst>
                          <a:ext uri="{FF2B5EF4-FFF2-40B4-BE49-F238E27FC236}">
                            <a16:creationId xmlns:a16="http://schemas.microsoft.com/office/drawing/2014/main" id="{C0D20C07-A68B-4147-A3B1-B99BD2472CA1}"/>
                          </a:ext>
                        </a:extLst>
                      </p:cNvPr>
                      <p:cNvPicPr/>
                      <p:nvPr/>
                    </p:nvPicPr>
                    <p:blipFill>
                      <a:blip r:embed="rId12"/>
                      <a:stretch>
                        <a:fillRect/>
                      </a:stretch>
                    </p:blipFill>
                    <p:spPr>
                      <a:xfrm>
                        <a:off x="2267744" y="4027488"/>
                        <a:ext cx="288925" cy="274638"/>
                      </a:xfrm>
                      <a:prstGeom prst="rect">
                        <a:avLst/>
                      </a:prstGeom>
                    </p:spPr>
                  </p:pic>
                </p:oleObj>
              </mc:Fallback>
            </mc:AlternateContent>
          </a:graphicData>
        </a:graphic>
      </p:graphicFrame>
    </p:spTree>
    <p:extLst>
      <p:ext uri="{BB962C8B-B14F-4D97-AF65-F5344CB8AC3E}">
        <p14:creationId xmlns:p14="http://schemas.microsoft.com/office/powerpoint/2010/main" val="6950455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500"/>
                                        <p:tgtEl>
                                          <p:spTgt spid="75"/>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75"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数学基础</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75" name="矩形 74"/>
          <p:cNvSpPr/>
          <p:nvPr/>
        </p:nvSpPr>
        <p:spPr>
          <a:xfrm>
            <a:off x="555635" y="649399"/>
            <a:ext cx="7627293" cy="481863"/>
          </a:xfrm>
          <a:prstGeom prst="rect">
            <a:avLst/>
          </a:prstGeom>
          <a:noFill/>
        </p:spPr>
        <p:txBody>
          <a:bodyPr wrap="square">
            <a:spAutoFit/>
          </a:bodyPr>
          <a:lstStyle/>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取信号向量</a:t>
            </a:r>
            <a:r>
              <a:rPr lang="en-US" altLang="zh-CN" sz="2000" dirty="0">
                <a:solidFill>
                  <a:sysClr val="windowText" lastClr="000000"/>
                </a:solidFill>
                <a:latin typeface="宋体" panose="02010600030101010101" pitchFamily="2" charset="-122"/>
                <a:ea typeface="宋体" panose="02010600030101010101" pitchFamily="2" charset="-122"/>
              </a:rPr>
              <a:t>ξ</a:t>
            </a:r>
            <a:r>
              <a:rPr lang="zh-CN" altLang="en-US" sz="2000" dirty="0">
                <a:solidFill>
                  <a:sysClr val="windowText" lastClr="000000"/>
                </a:solidFill>
                <a:latin typeface="宋体" panose="02010600030101010101" pitchFamily="2" charset="-122"/>
                <a:ea typeface="宋体" panose="02010600030101010101" pitchFamily="2" charset="-122"/>
              </a:rPr>
              <a:t>为</a:t>
            </a: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sp>
        <p:nvSpPr>
          <p:cNvPr id="10" name="矩形 9">
            <a:extLst>
              <a:ext uri="{FF2B5EF4-FFF2-40B4-BE49-F238E27FC236}">
                <a16:creationId xmlns:a16="http://schemas.microsoft.com/office/drawing/2014/main" id="{0EF2FFF3-422E-4C5C-877B-7D6B8E42A039}"/>
              </a:ext>
            </a:extLst>
          </p:cNvPr>
          <p:cNvSpPr/>
          <p:nvPr/>
        </p:nvSpPr>
        <p:spPr>
          <a:xfrm>
            <a:off x="518913" y="2230674"/>
            <a:ext cx="7779692" cy="481863"/>
          </a:xfrm>
          <a:prstGeom prst="rect">
            <a:avLst/>
          </a:prstGeom>
          <a:noFill/>
        </p:spPr>
        <p:txBody>
          <a:bodyPr wrap="square">
            <a:spAutoFit/>
          </a:bodyPr>
          <a:lstStyle/>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状态滤波器的输出向量为</a:t>
            </a: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aphicFrame>
        <p:nvGraphicFramePr>
          <p:cNvPr id="2" name="对象 1">
            <a:extLst>
              <a:ext uri="{FF2B5EF4-FFF2-40B4-BE49-F238E27FC236}">
                <a16:creationId xmlns:a16="http://schemas.microsoft.com/office/drawing/2014/main" id="{6CD59C3D-B1D3-4E42-93A5-619E94ABC05B}"/>
              </a:ext>
            </a:extLst>
          </p:cNvPr>
          <p:cNvGraphicFramePr>
            <a:graphicFrameLocks noChangeAspect="1"/>
          </p:cNvGraphicFramePr>
          <p:nvPr>
            <p:extLst>
              <p:ext uri="{D42A27DB-BD31-4B8C-83A1-F6EECF244321}">
                <p14:modId xmlns:p14="http://schemas.microsoft.com/office/powerpoint/2010/main" val="4034330315"/>
              </p:ext>
            </p:extLst>
          </p:nvPr>
        </p:nvGraphicFramePr>
        <p:xfrm>
          <a:off x="502830" y="1232797"/>
          <a:ext cx="8470821" cy="908072"/>
        </p:xfrm>
        <a:graphic>
          <a:graphicData uri="http://schemas.openxmlformats.org/presentationml/2006/ole">
            <mc:AlternateContent xmlns:mc="http://schemas.openxmlformats.org/markup-compatibility/2006">
              <mc:Choice xmlns:v="urn:schemas-microsoft-com:vml" Requires="v">
                <p:oleObj spid="_x0000_s12323" name="Equation" r:id="rId5" imgW="7937280" imgH="850680" progId="Equation.DSMT4">
                  <p:embed/>
                </p:oleObj>
              </mc:Choice>
              <mc:Fallback>
                <p:oleObj name="Equation" r:id="rId5" imgW="7937280" imgH="850680" progId="Equation.DSMT4">
                  <p:embed/>
                  <p:pic>
                    <p:nvPicPr>
                      <p:cNvPr id="0" name=""/>
                      <p:cNvPicPr/>
                      <p:nvPr/>
                    </p:nvPicPr>
                    <p:blipFill>
                      <a:blip r:embed="rId6"/>
                      <a:stretch>
                        <a:fillRect/>
                      </a:stretch>
                    </p:blipFill>
                    <p:spPr>
                      <a:xfrm>
                        <a:off x="502830" y="1232797"/>
                        <a:ext cx="8470821" cy="908072"/>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2D64C1C4-A77F-43D4-9A6A-3D367D9A7546}"/>
              </a:ext>
            </a:extLst>
          </p:cNvPr>
          <p:cNvGraphicFramePr>
            <a:graphicFrameLocks noChangeAspect="1"/>
          </p:cNvGraphicFramePr>
          <p:nvPr>
            <p:extLst>
              <p:ext uri="{D42A27DB-BD31-4B8C-83A1-F6EECF244321}">
                <p14:modId xmlns:p14="http://schemas.microsoft.com/office/powerpoint/2010/main" val="505569336"/>
              </p:ext>
            </p:extLst>
          </p:nvPr>
        </p:nvGraphicFramePr>
        <p:xfrm>
          <a:off x="3347864" y="2712537"/>
          <a:ext cx="2532429" cy="700459"/>
        </p:xfrm>
        <a:graphic>
          <a:graphicData uri="http://schemas.openxmlformats.org/presentationml/2006/ole">
            <mc:AlternateContent xmlns:mc="http://schemas.openxmlformats.org/markup-compatibility/2006">
              <mc:Choice xmlns:v="urn:schemas-microsoft-com:vml" Requires="v">
                <p:oleObj spid="_x0000_s12324" name="Equation" r:id="rId7" imgW="1790640" imgH="495000" progId="Equation.DSMT4">
                  <p:embed/>
                </p:oleObj>
              </mc:Choice>
              <mc:Fallback>
                <p:oleObj name="Equation" r:id="rId7" imgW="1790640" imgH="495000" progId="Equation.DSMT4">
                  <p:embed/>
                  <p:pic>
                    <p:nvPicPr>
                      <p:cNvPr id="0" name=""/>
                      <p:cNvPicPr/>
                      <p:nvPr/>
                    </p:nvPicPr>
                    <p:blipFill>
                      <a:blip r:embed="rId8"/>
                      <a:stretch>
                        <a:fillRect/>
                      </a:stretch>
                    </p:blipFill>
                    <p:spPr>
                      <a:xfrm>
                        <a:off x="3347864" y="2712537"/>
                        <a:ext cx="2532429" cy="700459"/>
                      </a:xfrm>
                      <a:prstGeom prst="rect">
                        <a:avLst/>
                      </a:prstGeom>
                    </p:spPr>
                  </p:pic>
                </p:oleObj>
              </mc:Fallback>
            </mc:AlternateContent>
          </a:graphicData>
        </a:graphic>
      </p:graphicFrame>
      <p:grpSp>
        <p:nvGrpSpPr>
          <p:cNvPr id="5" name="组合 4">
            <a:extLst>
              <a:ext uri="{FF2B5EF4-FFF2-40B4-BE49-F238E27FC236}">
                <a16:creationId xmlns:a16="http://schemas.microsoft.com/office/drawing/2014/main" id="{6195F420-C725-4F23-8165-B83C230DED79}"/>
              </a:ext>
            </a:extLst>
          </p:cNvPr>
          <p:cNvGrpSpPr/>
          <p:nvPr/>
        </p:nvGrpSpPr>
        <p:grpSpPr>
          <a:xfrm>
            <a:off x="502830" y="3503201"/>
            <a:ext cx="7779692" cy="1042331"/>
            <a:chOff x="502830" y="3503201"/>
            <a:chExt cx="7779692" cy="1042331"/>
          </a:xfrm>
        </p:grpSpPr>
        <p:sp>
          <p:nvSpPr>
            <p:cNvPr id="9" name="矩形 8">
              <a:extLst>
                <a:ext uri="{FF2B5EF4-FFF2-40B4-BE49-F238E27FC236}">
                  <a16:creationId xmlns:a16="http://schemas.microsoft.com/office/drawing/2014/main" id="{491B1815-11D4-4A11-A7CE-341A48CA61D1}"/>
                </a:ext>
              </a:extLst>
            </p:cNvPr>
            <p:cNvSpPr/>
            <p:nvPr/>
          </p:nvSpPr>
          <p:spPr>
            <a:xfrm>
              <a:off x="502830" y="3503201"/>
              <a:ext cx="7779692" cy="481863"/>
            </a:xfrm>
            <a:prstGeom prst="rect">
              <a:avLst/>
            </a:prstGeom>
            <a:noFill/>
          </p:spPr>
          <p:txBody>
            <a:bodyPr wrap="square">
              <a:spAutoFit/>
            </a:bodyPr>
            <a:lstStyle/>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则该系统的非最小实现为</a:t>
              </a: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aphicFrame>
          <p:nvGraphicFramePr>
            <p:cNvPr id="4" name="对象 3">
              <a:extLst>
                <a:ext uri="{FF2B5EF4-FFF2-40B4-BE49-F238E27FC236}">
                  <a16:creationId xmlns:a16="http://schemas.microsoft.com/office/drawing/2014/main" id="{D8E952BC-17CB-428B-A970-D16273EFA9E2}"/>
                </a:ext>
              </a:extLst>
            </p:cNvPr>
            <p:cNvGraphicFramePr>
              <a:graphicFrameLocks noChangeAspect="1"/>
            </p:cNvGraphicFramePr>
            <p:nvPr>
              <p:extLst>
                <p:ext uri="{D42A27DB-BD31-4B8C-83A1-F6EECF244321}">
                  <p14:modId xmlns:p14="http://schemas.microsoft.com/office/powerpoint/2010/main" val="3613000152"/>
                </p:ext>
              </p:extLst>
            </p:nvPr>
          </p:nvGraphicFramePr>
          <p:xfrm>
            <a:off x="3563888" y="4083918"/>
            <a:ext cx="1846456" cy="461614"/>
          </p:xfrm>
          <a:graphic>
            <a:graphicData uri="http://schemas.openxmlformats.org/presentationml/2006/ole">
              <mc:AlternateContent xmlns:mc="http://schemas.openxmlformats.org/markup-compatibility/2006">
                <mc:Choice xmlns:v="urn:schemas-microsoft-com:vml" Requires="v">
                  <p:oleObj spid="_x0000_s12325" name="Equation" r:id="rId9" imgW="1168200" imgH="291960" progId="Equation.DSMT4">
                    <p:embed/>
                  </p:oleObj>
                </mc:Choice>
                <mc:Fallback>
                  <p:oleObj name="Equation" r:id="rId9" imgW="1168200" imgH="291960" progId="Equation.DSMT4">
                    <p:embed/>
                    <p:pic>
                      <p:nvPicPr>
                        <p:cNvPr id="0" name=""/>
                        <p:cNvPicPr/>
                        <p:nvPr/>
                      </p:nvPicPr>
                      <p:blipFill>
                        <a:blip r:embed="rId10"/>
                        <a:stretch>
                          <a:fillRect/>
                        </a:stretch>
                      </p:blipFill>
                      <p:spPr>
                        <a:xfrm>
                          <a:off x="3563888" y="4083918"/>
                          <a:ext cx="1846456" cy="461614"/>
                        </a:xfrm>
                        <a:prstGeom prst="rect">
                          <a:avLst/>
                        </a:prstGeom>
                      </p:spPr>
                    </p:pic>
                  </p:oleObj>
                </mc:Fallback>
              </mc:AlternateContent>
            </a:graphicData>
          </a:graphic>
        </p:graphicFrame>
      </p:grpSp>
    </p:spTree>
    <p:extLst>
      <p:ext uri="{BB962C8B-B14F-4D97-AF65-F5344CB8AC3E}">
        <p14:creationId xmlns:p14="http://schemas.microsoft.com/office/powerpoint/2010/main" val="379677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 calcmode="lin" valueType="num">
                                      <p:cBhvr additive="base">
                                        <p:cTn id="22" dur="500" fill="hold"/>
                                        <p:tgtEl>
                                          <p:spTgt spid="75"/>
                                        </p:tgtEl>
                                        <p:attrNameLst>
                                          <p:attrName>ppt_x</p:attrName>
                                        </p:attrNameLst>
                                      </p:cBhvr>
                                      <p:tavLst>
                                        <p:tav tm="0">
                                          <p:val>
                                            <p:strVal val="#ppt_x"/>
                                          </p:val>
                                        </p:tav>
                                        <p:tav tm="100000">
                                          <p:val>
                                            <p:strVal val="#ppt_x"/>
                                          </p:val>
                                        </p:tav>
                                      </p:tavLst>
                                    </p:anim>
                                    <p:anim calcmode="lin" valueType="num">
                                      <p:cBhvr additive="base">
                                        <p:cTn id="23" dur="500" fill="hold"/>
                                        <p:tgtEl>
                                          <p:spTgt spid="75"/>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ppt_x"/>
                                          </p:val>
                                        </p:tav>
                                        <p:tav tm="100000">
                                          <p:val>
                                            <p:strVal val="#ppt_x"/>
                                          </p:val>
                                        </p:tav>
                                      </p:tavLst>
                                    </p:anim>
                                    <p:anim calcmode="lin" valueType="num">
                                      <p:cBhvr additive="base">
                                        <p:cTn id="4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75"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7440" y="1907847"/>
            <a:ext cx="1717384"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dirty="0"/>
          </a:p>
        </p:txBody>
      </p:sp>
      <p:sp>
        <p:nvSpPr>
          <p:cNvPr id="3" name="文本框 2"/>
          <p:cNvSpPr txBox="1"/>
          <p:nvPr/>
        </p:nvSpPr>
        <p:spPr>
          <a:xfrm>
            <a:off x="605137" y="2236389"/>
            <a:ext cx="723596" cy="530917"/>
          </a:xfrm>
          <a:prstGeom prst="rect">
            <a:avLst/>
          </a:prstGeom>
          <a:noFill/>
        </p:spPr>
        <p:txBody>
          <a:bodyPr wrap="square" lIns="68580" tIns="34291" rIns="68580" bIns="34291" rtlCol="0">
            <a:spAutoFit/>
          </a:bodyPr>
          <a:lstStyle/>
          <a:p>
            <a:r>
              <a:rPr lang="en-US" altLang="zh-CN" sz="3000" b="1" dirty="0">
                <a:solidFill>
                  <a:schemeClr val="bg1"/>
                </a:solidFill>
                <a:latin typeface="微软雅黑" panose="020B0503020204020204" pitchFamily="34" charset="-122"/>
                <a:ea typeface="微软雅黑" panose="020B0503020204020204" pitchFamily="34" charset="-122"/>
              </a:rPr>
              <a:t>7.1</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783801" y="1907847"/>
            <a:ext cx="305972"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zh-CN" altLang="en-US" dirty="0"/>
          </a:p>
        </p:txBody>
      </p:sp>
      <p:sp>
        <p:nvSpPr>
          <p:cNvPr id="13" name="文本框 12"/>
          <p:cNvSpPr txBox="1"/>
          <p:nvPr/>
        </p:nvSpPr>
        <p:spPr>
          <a:xfrm>
            <a:off x="2915817" y="2100967"/>
            <a:ext cx="3729226" cy="684805"/>
          </a:xfrm>
          <a:prstGeom prst="rect">
            <a:avLst/>
          </a:prstGeom>
          <a:noFill/>
        </p:spPr>
        <p:txBody>
          <a:bodyPr wrap="none" lIns="68580" tIns="34291" rIns="68580" bIns="34291" rtlCol="0">
            <a:spAutoFit/>
          </a:bodyPr>
          <a:lstStyle/>
          <a:p>
            <a:r>
              <a:rPr lang="zh-CN" altLang="en-US" sz="4000" dirty="0">
                <a:solidFill>
                  <a:srgbClr val="112F70"/>
                </a:solidFill>
                <a:latin typeface="微软雅黑" pitchFamily="34" charset="-122"/>
                <a:ea typeface="微软雅黑" pitchFamily="34" charset="-122"/>
              </a:rPr>
              <a:t>自适应控制概念</a:t>
            </a:r>
            <a:endParaRPr lang="zh-CN" altLang="en-US" sz="4000" b="1" dirty="0">
              <a:solidFill>
                <a:srgbClr val="112F7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37448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400" fill="hold"/>
                                        <p:tgtEl>
                                          <p:spTgt spid="11"/>
                                        </p:tgtEl>
                                        <p:attrNameLst>
                                          <p:attrName>ppt_x</p:attrName>
                                        </p:attrNameLst>
                                      </p:cBhvr>
                                      <p:tavLst>
                                        <p:tav tm="0">
                                          <p:val>
                                            <p:strVal val="#ppt_x"/>
                                          </p:val>
                                        </p:tav>
                                        <p:tav tm="100000">
                                          <p:val>
                                            <p:strVal val="#ppt_x"/>
                                          </p:val>
                                        </p:tav>
                                      </p:tavLst>
                                    </p:anim>
                                    <p:anim calcmode="lin" valueType="num">
                                      <p:cBhvr additive="base">
                                        <p:cTn id="11" dur="4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38780"/>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数学基础</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10" name="矩形 9">
            <a:extLst>
              <a:ext uri="{FF2B5EF4-FFF2-40B4-BE49-F238E27FC236}">
                <a16:creationId xmlns:a16="http://schemas.microsoft.com/office/drawing/2014/main" id="{0EF2FFF3-422E-4C5C-877B-7D6B8E42A039}"/>
              </a:ext>
            </a:extLst>
          </p:cNvPr>
          <p:cNvSpPr/>
          <p:nvPr/>
        </p:nvSpPr>
        <p:spPr>
          <a:xfrm>
            <a:off x="539552" y="1213286"/>
            <a:ext cx="7779692" cy="3785652"/>
          </a:xfrm>
          <a:prstGeom prst="rect">
            <a:avLst/>
          </a:prstGeom>
          <a:noFill/>
        </p:spPr>
        <p:txBody>
          <a:bodyPr wrap="square">
            <a:spAutoFit/>
          </a:bodyPr>
          <a:lstStyle/>
          <a:p>
            <a:pPr>
              <a:lnSpc>
                <a:spcPct val="150000"/>
              </a:lnSpc>
            </a:pPr>
            <a:r>
              <a:rPr lang="en-US" altLang="zh-CN" sz="2000" b="1" dirty="0">
                <a:solidFill>
                  <a:sysClr val="windowText" lastClr="000000"/>
                </a:solidFill>
                <a:latin typeface="宋体" panose="02010600030101010101" pitchFamily="2" charset="-122"/>
                <a:ea typeface="宋体" panose="02010600030101010101" pitchFamily="2" charset="-122"/>
              </a:rPr>
              <a:t>1.</a:t>
            </a:r>
            <a:r>
              <a:rPr lang="zh-CN" altLang="en-US" sz="2000" b="1" dirty="0">
                <a:solidFill>
                  <a:sysClr val="windowText" lastClr="000000"/>
                </a:solidFill>
                <a:latin typeface="宋体" panose="02010600030101010101" pitchFamily="2" charset="-122"/>
                <a:ea typeface="宋体" panose="02010600030101010101" pitchFamily="2" charset="-122"/>
              </a:rPr>
              <a:t>连续系统的正实条件</a:t>
            </a:r>
            <a:endParaRPr lang="en-US" altLang="zh-CN" sz="2000" b="1"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sz="2000" b="1" dirty="0">
                <a:solidFill>
                  <a:srgbClr val="FF0000"/>
                </a:solidFill>
                <a:latin typeface="宋体" panose="02010600030101010101" pitchFamily="2" charset="-122"/>
                <a:ea typeface="宋体" panose="02010600030101010101" pitchFamily="2" charset="-122"/>
              </a:rPr>
              <a:t>定义</a:t>
            </a:r>
            <a:r>
              <a:rPr lang="zh-CN" altLang="en-US" sz="2000" b="1" dirty="0">
                <a:solidFill>
                  <a:sysClr val="windowText" lastClr="000000"/>
                </a:solidFill>
                <a:latin typeface="宋体" panose="02010600030101010101" pitchFamily="2" charset="-122"/>
                <a:ea typeface="宋体" panose="02010600030101010101" pitchFamily="2" charset="-122"/>
              </a:rPr>
              <a:t> </a:t>
            </a:r>
            <a:r>
              <a:rPr lang="zh-CN" altLang="en-US" sz="2000" dirty="0">
                <a:solidFill>
                  <a:sysClr val="windowText" lastClr="000000"/>
                </a:solidFill>
                <a:latin typeface="宋体" panose="02010600030101010101" pitchFamily="2" charset="-122"/>
                <a:ea typeface="宋体" panose="02010600030101010101" pitchFamily="2" charset="-122"/>
              </a:rPr>
              <a:t> 设有理函数</a:t>
            </a:r>
            <a:r>
              <a:rPr lang="en-US" altLang="zh-CN" sz="200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F(s)</a:t>
            </a:r>
            <a:r>
              <a:rPr lang="en-US" altLang="zh-CN" sz="2000" dirty="0">
                <a:solidFill>
                  <a:sysClr val="windowText" lastClr="000000"/>
                </a:solidFill>
                <a:latin typeface="宋体" panose="02010600030101010101" pitchFamily="2" charset="-122"/>
                <a:ea typeface="宋体" panose="02010600030101010101" pitchFamily="2" charset="-122"/>
              </a:rPr>
              <a:t>,</a:t>
            </a:r>
            <a:r>
              <a:rPr lang="zh-CN" altLang="en-US" sz="2000" dirty="0">
                <a:solidFill>
                  <a:sysClr val="windowText" lastClr="000000"/>
                </a:solidFill>
                <a:latin typeface="宋体" panose="02010600030101010101" pitchFamily="2" charset="-122"/>
                <a:ea typeface="宋体" panose="02010600030101010101" pitchFamily="2" charset="-122"/>
              </a:rPr>
              <a:t>若满足</a:t>
            </a:r>
            <a:endParaRPr lang="en-US" altLang="zh-CN" sz="2000"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en-US" altLang="zh-CN" sz="2000" dirty="0">
                <a:solidFill>
                  <a:sysClr val="windowText" lastClr="000000"/>
                </a:solidFill>
                <a:latin typeface="宋体" panose="02010600030101010101" pitchFamily="2" charset="-122"/>
                <a:ea typeface="宋体" panose="02010600030101010101" pitchFamily="2" charset="-122"/>
              </a:rPr>
              <a:t>(1)</a:t>
            </a:r>
            <a:r>
              <a:rPr lang="zh-CN" altLang="en-US" sz="2000" dirty="0">
                <a:solidFill>
                  <a:sysClr val="windowText" lastClr="000000"/>
                </a:solidFill>
                <a:latin typeface="宋体" panose="02010600030101010101" pitchFamily="2" charset="-122"/>
                <a:ea typeface="宋体" panose="02010600030101010101" pitchFamily="2" charset="-122"/>
              </a:rPr>
              <a:t>对于实数</a:t>
            </a:r>
            <a:r>
              <a:rPr lang="en-US" altLang="zh-CN" sz="2000"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s,F</a:t>
            </a:r>
            <a:r>
              <a:rPr lang="en-US" altLang="zh-CN" sz="200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(s)</a:t>
            </a:r>
            <a:r>
              <a:rPr lang="zh-CN" altLang="en-US" sz="2000" dirty="0">
                <a:solidFill>
                  <a:sysClr val="windowText" lastClr="000000"/>
                </a:solidFill>
                <a:latin typeface="宋体" panose="02010600030101010101" pitchFamily="2" charset="-122"/>
                <a:ea typeface="宋体" panose="02010600030101010101" pitchFamily="2" charset="-122"/>
              </a:rPr>
              <a:t>为实函数。</a:t>
            </a:r>
            <a:endParaRPr lang="en-US" altLang="zh-CN" sz="2000"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en-US" altLang="zh-CN" sz="2000" dirty="0">
                <a:solidFill>
                  <a:sysClr val="windowText" lastClr="000000"/>
                </a:solidFill>
                <a:latin typeface="宋体" panose="02010600030101010101" pitchFamily="2" charset="-122"/>
                <a:ea typeface="宋体" panose="02010600030101010101" pitchFamily="2" charset="-122"/>
              </a:rPr>
              <a:t>(2)</a:t>
            </a:r>
            <a:r>
              <a:rPr lang="zh-CN" altLang="en-US" sz="2000" dirty="0">
                <a:solidFill>
                  <a:sysClr val="windowText" lastClr="000000"/>
                </a:solidFill>
                <a:latin typeface="宋体" panose="02010600030101010101" pitchFamily="2" charset="-122"/>
                <a:ea typeface="宋体" panose="02010600030101010101" pitchFamily="2" charset="-122"/>
              </a:rPr>
              <a:t>对于</a:t>
            </a:r>
            <a:r>
              <a:rPr lang="en-US" altLang="zh-CN" sz="200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Re(s)&gt;0</a:t>
            </a:r>
            <a:r>
              <a:rPr lang="zh-CN" altLang="en-US" sz="2000" dirty="0">
                <a:solidFill>
                  <a:sysClr val="windowText" lastClr="000000"/>
                </a:solidFill>
                <a:latin typeface="宋体" panose="02010600030101010101" pitchFamily="2" charset="-122"/>
                <a:ea typeface="宋体" panose="02010600030101010101" pitchFamily="2" charset="-122"/>
              </a:rPr>
              <a:t>的所有</a:t>
            </a:r>
            <a:r>
              <a:rPr lang="en-US" altLang="zh-CN" sz="2000"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s,Re</a:t>
            </a:r>
            <a:r>
              <a:rPr lang="en-US" altLang="zh-CN" sz="200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[F(s)]</a:t>
            </a:r>
            <a:r>
              <a:rPr lang="en-US" altLang="zh-CN" sz="2000" dirty="0">
                <a:solidFill>
                  <a:sysClr val="windowText" lastClr="000000"/>
                </a:solidFill>
                <a:latin typeface="宋体" panose="02010600030101010101" pitchFamily="2" charset="-122"/>
                <a:ea typeface="宋体" panose="02010600030101010101" pitchFamily="2" charset="-122"/>
              </a:rPr>
              <a:t>≥0</a:t>
            </a:r>
            <a:r>
              <a:rPr lang="zh-CN" altLang="en-US" sz="2000" dirty="0">
                <a:solidFill>
                  <a:sysClr val="windowText" lastClr="000000"/>
                </a:solidFill>
                <a:latin typeface="宋体" panose="02010600030101010101" pitchFamily="2" charset="-122"/>
                <a:ea typeface="宋体" panose="02010600030101010101" pitchFamily="2" charset="-122"/>
              </a:rPr>
              <a:t>。</a:t>
            </a:r>
            <a:endParaRPr lang="en-US" altLang="zh-CN" sz="2000"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sz="2000" dirty="0" smtClean="0">
                <a:solidFill>
                  <a:sysClr val="windowText" lastClr="000000"/>
                </a:solidFill>
                <a:latin typeface="宋体" panose="02010600030101010101" pitchFamily="2" charset="-122"/>
                <a:ea typeface="宋体" panose="02010600030101010101" pitchFamily="2" charset="-122"/>
              </a:rPr>
              <a:t>    则</a:t>
            </a:r>
            <a:r>
              <a:rPr lang="zh-CN" altLang="en-US" sz="2000" dirty="0">
                <a:solidFill>
                  <a:sysClr val="windowText" lastClr="000000"/>
                </a:solidFill>
                <a:latin typeface="宋体" panose="02010600030101010101" pitchFamily="2" charset="-122"/>
                <a:ea typeface="宋体" panose="02010600030101010101" pitchFamily="2" charset="-122"/>
              </a:rPr>
              <a:t>这个有理函数</a:t>
            </a:r>
            <a:r>
              <a:rPr lang="en-US" altLang="zh-CN" sz="200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F(s)</a:t>
            </a:r>
            <a:r>
              <a:rPr lang="zh-CN" altLang="en-US" sz="2000" dirty="0">
                <a:solidFill>
                  <a:sysClr val="windowText" lastClr="000000"/>
                </a:solidFill>
                <a:latin typeface="宋体" panose="02010600030101010101" pitchFamily="2" charset="-122"/>
                <a:ea typeface="宋体" panose="02010600030101010101" pitchFamily="2" charset="-122"/>
              </a:rPr>
              <a:t>为正实的，若</a:t>
            </a:r>
            <a:r>
              <a:rPr lang="en-US" altLang="zh-CN" sz="200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F(s-A)</a:t>
            </a:r>
            <a:r>
              <a:rPr lang="zh-CN" altLang="en-US" sz="2000" dirty="0">
                <a:solidFill>
                  <a:sysClr val="windowText" lastClr="000000"/>
                </a:solidFill>
                <a:latin typeface="宋体" panose="02010600030101010101" pitchFamily="2" charset="-122"/>
                <a:ea typeface="宋体" panose="02010600030101010101" pitchFamily="2" charset="-122"/>
              </a:rPr>
              <a:t>为正实的</a:t>
            </a:r>
            <a:r>
              <a:rPr lang="en-US" altLang="zh-CN" sz="2000" dirty="0">
                <a:solidFill>
                  <a:sysClr val="windowText" lastClr="000000"/>
                </a:solidFill>
                <a:latin typeface="宋体" panose="02010600030101010101" pitchFamily="2" charset="-122"/>
                <a:ea typeface="宋体" panose="02010600030101010101" pitchFamily="2" charset="-122"/>
              </a:rPr>
              <a:t>A</a:t>
            </a:r>
            <a:r>
              <a:rPr lang="zh-CN" altLang="en-US" sz="2000" dirty="0">
                <a:solidFill>
                  <a:sysClr val="windowText" lastClr="000000"/>
                </a:solidFill>
                <a:latin typeface="宋体" panose="02010600030101010101" pitchFamily="2" charset="-122"/>
                <a:ea typeface="宋体" panose="02010600030101010101" pitchFamily="2" charset="-122"/>
              </a:rPr>
              <a:t>存在，则</a:t>
            </a:r>
            <a:r>
              <a:rPr lang="en-US" altLang="zh-CN" sz="200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F(s)</a:t>
            </a:r>
            <a:r>
              <a:rPr lang="zh-CN" altLang="en-US" sz="2000" dirty="0">
                <a:solidFill>
                  <a:sysClr val="windowText" lastClr="000000"/>
                </a:solidFill>
                <a:latin typeface="宋体" panose="02010600030101010101" pitchFamily="2" charset="-122"/>
                <a:ea typeface="宋体" panose="02010600030101010101" pitchFamily="2" charset="-122"/>
              </a:rPr>
              <a:t>为严格正实。</a:t>
            </a:r>
            <a:endParaRPr lang="en-US" altLang="zh-CN" sz="2000"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sz="2000" dirty="0">
                <a:solidFill>
                  <a:srgbClr val="FF0000"/>
                </a:solidFill>
                <a:latin typeface="宋体" panose="02010600030101010101" pitchFamily="2" charset="-122"/>
                <a:ea typeface="宋体" panose="02010600030101010101" pitchFamily="2" charset="-122"/>
              </a:rPr>
              <a:t>此定义可这样理解，如果</a:t>
            </a:r>
            <a:r>
              <a:rPr lang="en-US" altLang="zh-CN"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F(s)</a:t>
            </a:r>
            <a:r>
              <a:rPr lang="zh-CN" altLang="en-US" sz="2000" dirty="0">
                <a:solidFill>
                  <a:srgbClr val="FF0000"/>
                </a:solidFill>
                <a:latin typeface="宋体" panose="02010600030101010101" pitchFamily="2" charset="-122"/>
                <a:ea typeface="宋体" panose="02010600030101010101" pitchFamily="2" charset="-122"/>
              </a:rPr>
              <a:t>为正实，则</a:t>
            </a:r>
            <a:r>
              <a:rPr lang="en-US" altLang="zh-CN"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F(s)</a:t>
            </a:r>
            <a:r>
              <a:rPr lang="zh-CN" altLang="en-US" sz="2000" dirty="0">
                <a:solidFill>
                  <a:srgbClr val="FF0000"/>
                </a:solidFill>
                <a:latin typeface="宋体" panose="02010600030101010101" pitchFamily="2" charset="-122"/>
                <a:ea typeface="宋体" panose="02010600030101010101" pitchFamily="2" charset="-122"/>
              </a:rPr>
              <a:t>在右半</a:t>
            </a:r>
            <a:r>
              <a:rPr lang="en-US" altLang="zh-CN"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a:t>
            </a:r>
            <a:r>
              <a:rPr lang="zh-CN" altLang="en-US" sz="2000" dirty="0">
                <a:solidFill>
                  <a:srgbClr val="FF0000"/>
                </a:solidFill>
                <a:latin typeface="宋体" panose="02010600030101010101" pitchFamily="2" charset="-122"/>
                <a:ea typeface="宋体" panose="02010600030101010101" pitchFamily="2" charset="-122"/>
              </a:rPr>
              <a:t>平面上无极点，若</a:t>
            </a:r>
            <a:r>
              <a:rPr lang="en-US" altLang="zh-CN"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F(s)</a:t>
            </a:r>
            <a:r>
              <a:rPr lang="zh-CN" altLang="en-US" sz="2000" dirty="0">
                <a:solidFill>
                  <a:srgbClr val="FF0000"/>
                </a:solidFill>
                <a:latin typeface="宋体" panose="02010600030101010101" pitchFamily="2" charset="-122"/>
                <a:ea typeface="宋体" panose="02010600030101010101" pitchFamily="2" charset="-122"/>
              </a:rPr>
              <a:t>为严格正实，则</a:t>
            </a:r>
            <a:r>
              <a:rPr lang="en-US" altLang="zh-CN"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F(s)</a:t>
            </a:r>
            <a:r>
              <a:rPr lang="zh-CN" altLang="en-US" sz="2000" dirty="0">
                <a:solidFill>
                  <a:srgbClr val="FF0000"/>
                </a:solidFill>
                <a:latin typeface="宋体" panose="02010600030101010101" pitchFamily="2" charset="-122"/>
                <a:ea typeface="宋体" panose="02010600030101010101" pitchFamily="2" charset="-122"/>
              </a:rPr>
              <a:t>在虚轴上也无极点。</a:t>
            </a:r>
            <a:endParaRPr lang="zh-CN" altLang="en-US" sz="2000" dirty="0">
              <a:solidFill>
                <a:srgbClr val="FF0000"/>
              </a:solidFill>
              <a:latin typeface="宋体" panose="02010600030101010101" pitchFamily="2" charset="-122"/>
              <a:ea typeface="宋体" panose="02010600030101010101" pitchFamily="2" charset="-122"/>
              <a:cs typeface="Arial" pitchFamily="34" charset="0"/>
            </a:endParaRPr>
          </a:p>
        </p:txBody>
      </p:sp>
      <p:sp>
        <p:nvSpPr>
          <p:cNvPr id="8" name="矩形 7"/>
          <p:cNvSpPr/>
          <p:nvPr/>
        </p:nvSpPr>
        <p:spPr>
          <a:xfrm>
            <a:off x="271930" y="599880"/>
            <a:ext cx="7587492" cy="559769"/>
          </a:xfrm>
          <a:prstGeom prst="rect">
            <a:avLst/>
          </a:prstGeom>
          <a:noFill/>
        </p:spPr>
        <p:txBody>
          <a:bodyPr wrap="square">
            <a:spAutoFit/>
          </a:bodyPr>
          <a:lstStyle/>
          <a:p>
            <a:pPr>
              <a:lnSpc>
                <a:spcPct val="150000"/>
              </a:lnSpc>
            </a:pPr>
            <a:r>
              <a:rPr lang="en-US" altLang="zh-CN" sz="2400" b="1" dirty="0">
                <a:solidFill>
                  <a:sysClr val="windowText" lastClr="000000"/>
                </a:solidFill>
                <a:latin typeface="宋体" panose="02010600030101010101" pitchFamily="2" charset="-122"/>
              </a:rPr>
              <a:t>7.2.2  </a:t>
            </a:r>
            <a:r>
              <a:rPr lang="zh-CN" altLang="en-US" sz="2400" b="1" dirty="0">
                <a:solidFill>
                  <a:sysClr val="windowText" lastClr="000000"/>
                </a:solidFill>
                <a:latin typeface="宋体" panose="02010600030101010101" pitchFamily="2" charset="-122"/>
              </a:rPr>
              <a:t>正实条件和卡尔曼</a:t>
            </a:r>
            <a:r>
              <a:rPr lang="en-US" altLang="zh-CN" sz="2400" b="1" dirty="0">
                <a:solidFill>
                  <a:sysClr val="windowText" lastClr="000000"/>
                </a:solidFill>
                <a:latin typeface="宋体" panose="02010600030101010101" pitchFamily="2" charset="-122"/>
              </a:rPr>
              <a:t>—</a:t>
            </a:r>
            <a:r>
              <a:rPr lang="zh-CN" altLang="en-US" sz="2400" b="1" dirty="0">
                <a:solidFill>
                  <a:sysClr val="windowText" lastClr="000000"/>
                </a:solidFill>
                <a:latin typeface="宋体" panose="02010600030101010101" pitchFamily="2" charset="-122"/>
              </a:rPr>
              <a:t>雅可比辅助定理</a:t>
            </a:r>
          </a:p>
        </p:txBody>
      </p:sp>
    </p:spTree>
    <p:extLst>
      <p:ext uri="{BB962C8B-B14F-4D97-AF65-F5344CB8AC3E}">
        <p14:creationId xmlns:p14="http://schemas.microsoft.com/office/powerpoint/2010/main" val="33505435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Effect transition="in" filter="fade">
                                      <p:cBhvr>
                                        <p:cTn id="30" dur="500"/>
                                        <p:tgtEl>
                                          <p:spTgt spid="10">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animEffect transition="in" filter="fade">
                                      <p:cBhvr>
                                        <p:cTn id="33" dur="500"/>
                                        <p:tgtEl>
                                          <p:spTgt spid="10">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0">
                                            <p:txEl>
                                              <p:pRg st="3" end="3"/>
                                            </p:txEl>
                                          </p:spTgt>
                                        </p:tgtEl>
                                        <p:attrNameLst>
                                          <p:attrName>style.visibility</p:attrName>
                                        </p:attrNameLst>
                                      </p:cBhvr>
                                      <p:to>
                                        <p:strVal val="visible"/>
                                      </p:to>
                                    </p:set>
                                    <p:animEffect transition="in" filter="fade">
                                      <p:cBhvr>
                                        <p:cTn id="36" dur="500"/>
                                        <p:tgtEl>
                                          <p:spTgt spid="10">
                                            <p:txEl>
                                              <p:pRg st="3" end="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0">
                                            <p:txEl>
                                              <p:pRg st="4" end="4"/>
                                            </p:txEl>
                                          </p:spTgt>
                                        </p:tgtEl>
                                        <p:attrNameLst>
                                          <p:attrName>style.visibility</p:attrName>
                                        </p:attrNameLst>
                                      </p:cBhvr>
                                      <p:to>
                                        <p:strVal val="visible"/>
                                      </p:to>
                                    </p:set>
                                    <p:animEffect transition="in" filter="fade">
                                      <p:cBhvr>
                                        <p:cTn id="39" dur="500"/>
                                        <p:tgtEl>
                                          <p:spTgt spid="10">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0">
                                            <p:txEl>
                                              <p:pRg st="5" end="5"/>
                                            </p:txEl>
                                          </p:spTgt>
                                        </p:tgtEl>
                                        <p:attrNameLst>
                                          <p:attrName>style.visibility</p:attrName>
                                        </p:attrNameLst>
                                      </p:cBhvr>
                                      <p:to>
                                        <p:strVal val="visible"/>
                                      </p:to>
                                    </p:set>
                                    <p:anim calcmode="lin" valueType="num">
                                      <p:cBhvr additive="base">
                                        <p:cTn id="44"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数学基础</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615752" y="569193"/>
            <a:ext cx="7627293" cy="481863"/>
          </a:xfrm>
          <a:prstGeom prst="rect">
            <a:avLst/>
          </a:prstGeom>
          <a:noFill/>
        </p:spPr>
        <p:txBody>
          <a:bodyPr wrap="square">
            <a:spAutoFit/>
          </a:bodyPr>
          <a:lstStyle/>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对于实有理函数</a:t>
            </a:r>
            <a:r>
              <a:rPr lang="en-US" altLang="zh-CN" sz="2000" dirty="0">
                <a:solidFill>
                  <a:sysClr val="windowText" lastClr="000000"/>
                </a:solidFill>
                <a:latin typeface="宋体" panose="02010600030101010101" pitchFamily="2" charset="-122"/>
                <a:ea typeface="宋体" panose="02010600030101010101" pitchFamily="2" charset="-122"/>
              </a:rPr>
              <a:t>F(s),</a:t>
            </a:r>
            <a:r>
              <a:rPr lang="zh-CN" altLang="en-US" sz="2000" dirty="0">
                <a:solidFill>
                  <a:sysClr val="windowText" lastClr="000000"/>
                </a:solidFill>
                <a:latin typeface="宋体" panose="02010600030101010101" pitchFamily="2" charset="-122"/>
                <a:ea typeface="宋体" panose="02010600030101010101" pitchFamily="2" charset="-122"/>
              </a:rPr>
              <a:t>即有理函数</a:t>
            </a:r>
            <a:r>
              <a:rPr lang="en-US" altLang="zh-CN" sz="2000" dirty="0">
                <a:solidFill>
                  <a:sysClr val="windowText" lastClr="000000"/>
                </a:solidFill>
                <a:latin typeface="宋体" panose="02010600030101010101" pitchFamily="2" charset="-122"/>
                <a:ea typeface="宋体" panose="02010600030101010101" pitchFamily="2" charset="-122"/>
              </a:rPr>
              <a:t>F(s)</a:t>
            </a:r>
            <a:r>
              <a:rPr lang="zh-CN" altLang="en-US" sz="2000" dirty="0">
                <a:solidFill>
                  <a:sysClr val="windowText" lastClr="000000"/>
                </a:solidFill>
                <a:latin typeface="宋体" panose="02010600030101010101" pitchFamily="2" charset="-122"/>
                <a:ea typeface="宋体" panose="02010600030101010101" pitchFamily="2" charset="-122"/>
              </a:rPr>
              <a:t>为</a:t>
            </a: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10" name="矩形 9">
            <a:extLst>
              <a:ext uri="{FF2B5EF4-FFF2-40B4-BE49-F238E27FC236}">
                <a16:creationId xmlns:a16="http://schemas.microsoft.com/office/drawing/2014/main" id="{0EF2FFF3-422E-4C5C-877B-7D6B8E42A039}"/>
              </a:ext>
            </a:extLst>
          </p:cNvPr>
          <p:cNvSpPr/>
          <p:nvPr/>
        </p:nvSpPr>
        <p:spPr>
          <a:xfrm>
            <a:off x="539552" y="2142679"/>
            <a:ext cx="7779692" cy="3000821"/>
          </a:xfrm>
          <a:prstGeom prst="rect">
            <a:avLst/>
          </a:prstGeom>
          <a:noFill/>
        </p:spPr>
        <p:txBody>
          <a:bodyPr wrap="square">
            <a:spAutoFit/>
          </a:bodyPr>
          <a:lstStyle/>
          <a:p>
            <a:pPr>
              <a:lnSpc>
                <a:spcPct val="150000"/>
              </a:lnSpc>
            </a:pPr>
            <a:r>
              <a:rPr lang="zh-CN" altLang="en-US" dirty="0" smtClea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若</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满足</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ct val="150000"/>
              </a:lnSpc>
              <a:buFont typeface="+mj-lt"/>
              <a:buAutoNum type="alphaLcParenR"/>
            </a:pPr>
            <a:r>
              <a:rPr lang="en-US" altLang="zh-CN" dirty="0" smtClea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A(s</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B(s)</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为实系数多项式。</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ct val="150000"/>
              </a:lnSpc>
              <a:buFont typeface="+mj-lt"/>
              <a:buAutoNum type="alphaLcParenR"/>
            </a:pPr>
            <a:r>
              <a:rPr lang="en-US" altLang="zh-CN" dirty="0" smtClea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A(s</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B(s)</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为稳定多项式</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所谓稳定多项式，即多项式的根全部位于左半</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[s]</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平面</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ct val="150000"/>
              </a:lnSpc>
              <a:buFont typeface="+mj-lt"/>
              <a:buAutoNum type="alphaLcParenR"/>
            </a:pPr>
            <a:r>
              <a:rPr lang="en-US" altLang="zh-CN" dirty="0" smtClea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A(s</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B(s)</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的相对阶数</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smtClea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    =  n-m</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为</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或</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则实有理函数</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F(s)</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为严格正实的。若仅满足条件</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和条件</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(3),</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则</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F(s)</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为正实函数。</a:t>
            </a:r>
            <a:endPar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2" name="对象 1">
            <a:extLst>
              <a:ext uri="{FF2B5EF4-FFF2-40B4-BE49-F238E27FC236}">
                <a16:creationId xmlns:a16="http://schemas.microsoft.com/office/drawing/2014/main" id="{B8653438-2CD1-4855-8D63-606DD0DB2C38}"/>
              </a:ext>
            </a:extLst>
          </p:cNvPr>
          <p:cNvGraphicFramePr>
            <a:graphicFrameLocks noChangeAspect="1"/>
          </p:cNvGraphicFramePr>
          <p:nvPr>
            <p:extLst>
              <p:ext uri="{D42A27DB-BD31-4B8C-83A1-F6EECF244321}">
                <p14:modId xmlns:p14="http://schemas.microsoft.com/office/powerpoint/2010/main" val="1645069158"/>
              </p:ext>
            </p:extLst>
          </p:nvPr>
        </p:nvGraphicFramePr>
        <p:xfrm>
          <a:off x="2017869" y="1051056"/>
          <a:ext cx="4244166" cy="713159"/>
        </p:xfrm>
        <a:graphic>
          <a:graphicData uri="http://schemas.openxmlformats.org/presentationml/2006/ole">
            <mc:AlternateContent xmlns:mc="http://schemas.openxmlformats.org/markup-compatibility/2006">
              <mc:Choice xmlns:v="urn:schemas-microsoft-com:vml" Requires="v">
                <p:oleObj spid="_x0000_s13347" name="Equation" r:id="rId5" imgW="3098520" imgH="520560" progId="Equation.DSMT4">
                  <p:embed/>
                </p:oleObj>
              </mc:Choice>
              <mc:Fallback>
                <p:oleObj name="Equation" r:id="rId5" imgW="3098520" imgH="520560" progId="Equation.DSMT4">
                  <p:embed/>
                  <p:pic>
                    <p:nvPicPr>
                      <p:cNvPr id="0" name=""/>
                      <p:cNvPicPr/>
                      <p:nvPr/>
                    </p:nvPicPr>
                    <p:blipFill>
                      <a:blip r:embed="rId6"/>
                      <a:stretch>
                        <a:fillRect/>
                      </a:stretch>
                    </p:blipFill>
                    <p:spPr>
                      <a:xfrm>
                        <a:off x="2017869" y="1051056"/>
                        <a:ext cx="4244166" cy="713159"/>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D04D6012-D179-4AD9-BBBD-BA95203D414B}"/>
              </a:ext>
            </a:extLst>
          </p:cNvPr>
          <p:cNvGraphicFramePr>
            <a:graphicFrameLocks noChangeAspect="1"/>
          </p:cNvGraphicFramePr>
          <p:nvPr>
            <p:extLst>
              <p:ext uri="{D42A27DB-BD31-4B8C-83A1-F6EECF244321}">
                <p14:modId xmlns:p14="http://schemas.microsoft.com/office/powerpoint/2010/main" val="2349050228"/>
              </p:ext>
            </p:extLst>
          </p:nvPr>
        </p:nvGraphicFramePr>
        <p:xfrm>
          <a:off x="3131840" y="3614522"/>
          <a:ext cx="288032" cy="345638"/>
        </p:xfrm>
        <a:graphic>
          <a:graphicData uri="http://schemas.openxmlformats.org/presentationml/2006/ole">
            <mc:AlternateContent xmlns:mc="http://schemas.openxmlformats.org/markup-compatibility/2006">
              <mc:Choice xmlns:v="urn:schemas-microsoft-com:vml" Requires="v">
                <p:oleObj spid="_x0000_s13348" name="Equation" r:id="rId7" imgW="190440" imgH="228600" progId="Equation.DSMT4">
                  <p:embed/>
                </p:oleObj>
              </mc:Choice>
              <mc:Fallback>
                <p:oleObj name="Equation" r:id="rId7" imgW="190440" imgH="228600" progId="Equation.DSMT4">
                  <p:embed/>
                  <p:pic>
                    <p:nvPicPr>
                      <p:cNvPr id="3" name="对象 2">
                        <a:extLst>
                          <a:ext uri="{FF2B5EF4-FFF2-40B4-BE49-F238E27FC236}">
                            <a16:creationId xmlns:a16="http://schemas.microsoft.com/office/drawing/2014/main" id="{9FBE7347-2E7E-4D8B-8350-A9B2A301F627}"/>
                          </a:ext>
                        </a:extLst>
                      </p:cNvPr>
                      <p:cNvPicPr/>
                      <p:nvPr/>
                    </p:nvPicPr>
                    <p:blipFill>
                      <a:blip r:embed="rId8"/>
                      <a:stretch>
                        <a:fillRect/>
                      </a:stretch>
                    </p:blipFill>
                    <p:spPr>
                      <a:xfrm>
                        <a:off x="3131840" y="3614522"/>
                        <a:ext cx="288032" cy="345638"/>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600A0EA2-2BDD-40BE-9DD6-CBC503509E99}"/>
              </a:ext>
            </a:extLst>
          </p:cNvPr>
          <p:cNvGraphicFramePr>
            <a:graphicFrameLocks noChangeAspect="1"/>
          </p:cNvGraphicFramePr>
          <p:nvPr>
            <p:extLst>
              <p:ext uri="{D42A27DB-BD31-4B8C-83A1-F6EECF244321}">
                <p14:modId xmlns:p14="http://schemas.microsoft.com/office/powerpoint/2010/main" val="4283077023"/>
              </p:ext>
            </p:extLst>
          </p:nvPr>
        </p:nvGraphicFramePr>
        <p:xfrm>
          <a:off x="3419872" y="3614521"/>
          <a:ext cx="288032" cy="345639"/>
        </p:xfrm>
        <a:graphic>
          <a:graphicData uri="http://schemas.openxmlformats.org/presentationml/2006/ole">
            <mc:AlternateContent xmlns:mc="http://schemas.openxmlformats.org/markup-compatibility/2006">
              <mc:Choice xmlns:v="urn:schemas-microsoft-com:vml" Requires="v">
                <p:oleObj spid="_x0000_s13349" name="Equation" r:id="rId9" imgW="190440" imgH="228600" progId="Equation.DSMT4">
                  <p:embed/>
                </p:oleObj>
              </mc:Choice>
              <mc:Fallback>
                <p:oleObj name="Equation" r:id="rId9" imgW="190440" imgH="228600" progId="Equation.DSMT4">
                  <p:embed/>
                  <p:pic>
                    <p:nvPicPr>
                      <p:cNvPr id="11" name="对象 10">
                        <a:extLst>
                          <a:ext uri="{FF2B5EF4-FFF2-40B4-BE49-F238E27FC236}">
                            <a16:creationId xmlns:a16="http://schemas.microsoft.com/office/drawing/2014/main" id="{D04D6012-D179-4AD9-BBBD-BA95203D414B}"/>
                          </a:ext>
                        </a:extLst>
                      </p:cNvPr>
                      <p:cNvPicPr/>
                      <p:nvPr/>
                    </p:nvPicPr>
                    <p:blipFill>
                      <a:blip r:embed="rId8"/>
                      <a:stretch>
                        <a:fillRect/>
                      </a:stretch>
                    </p:blipFill>
                    <p:spPr>
                      <a:xfrm>
                        <a:off x="3419872" y="3614521"/>
                        <a:ext cx="288032" cy="345639"/>
                      </a:xfrm>
                      <a:prstGeom prst="rect">
                        <a:avLst/>
                      </a:prstGeom>
                    </p:spPr>
                  </p:pic>
                </p:oleObj>
              </mc:Fallback>
            </mc:AlternateContent>
          </a:graphicData>
        </a:graphic>
      </p:graphicFrame>
      <p:sp>
        <p:nvSpPr>
          <p:cNvPr id="3" name="矩形 2"/>
          <p:cNvSpPr/>
          <p:nvPr/>
        </p:nvSpPr>
        <p:spPr>
          <a:xfrm>
            <a:off x="545284" y="1634847"/>
            <a:ext cx="3300904" cy="507831"/>
          </a:xfrm>
          <a:prstGeom prst="rect">
            <a:avLst/>
          </a:prstGeom>
        </p:spPr>
        <p:txBody>
          <a:bodyPr wrap="none">
            <a:spAutoFit/>
          </a:bodyPr>
          <a:lstStyle/>
          <a:p>
            <a:pPr>
              <a:lnSpc>
                <a:spcPct val="150000"/>
              </a:lnSpc>
            </a:pPr>
            <a:r>
              <a:rPr lang="zh-CN" altLang="en-US" dirty="0">
                <a:solidFill>
                  <a:sysClr val="windowText" lastClr="000000"/>
                </a:solidFill>
                <a:latin typeface="Times New Roman" panose="02020603050405020304" pitchFamily="18" charset="0"/>
                <a:cs typeface="Times New Roman" panose="02020603050405020304" pitchFamily="18" charset="0"/>
              </a:rPr>
              <a:t>式中，</a:t>
            </a:r>
            <a:r>
              <a:rPr lang="en-US" altLang="zh-CN" dirty="0">
                <a:solidFill>
                  <a:sysClr val="windowText" lastClr="000000"/>
                </a:solidFill>
                <a:latin typeface="Times New Roman" panose="02020603050405020304" pitchFamily="18" charset="0"/>
                <a:cs typeface="Times New Roman" panose="02020603050405020304" pitchFamily="18" charset="0"/>
              </a:rPr>
              <a:t>A(s)</a:t>
            </a:r>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B(s)</a:t>
            </a:r>
            <a:r>
              <a:rPr lang="zh-CN" altLang="en-US" dirty="0">
                <a:solidFill>
                  <a:sysClr val="windowText" lastClr="000000"/>
                </a:solidFill>
                <a:latin typeface="Times New Roman" panose="02020603050405020304" pitchFamily="18" charset="0"/>
                <a:cs typeface="Times New Roman" panose="02020603050405020304" pitchFamily="18" charset="0"/>
              </a:rPr>
              <a:t>有相同极点。</a:t>
            </a:r>
            <a:endParaRPr lang="en-US" altLang="zh-CN" dirty="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79795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 calcmode="lin" valueType="num">
                                      <p:cBhvr additive="base">
                                        <p:cTn id="22" dur="500" fill="hold"/>
                                        <p:tgtEl>
                                          <p:spTgt spid="75"/>
                                        </p:tgtEl>
                                        <p:attrNameLst>
                                          <p:attrName>ppt_x</p:attrName>
                                        </p:attrNameLst>
                                      </p:cBhvr>
                                      <p:tavLst>
                                        <p:tav tm="0">
                                          <p:val>
                                            <p:strVal val="#ppt_x"/>
                                          </p:val>
                                        </p:tav>
                                        <p:tav tm="100000">
                                          <p:val>
                                            <p:strVal val="#ppt_x"/>
                                          </p:val>
                                        </p:tav>
                                      </p:tavLst>
                                    </p:anim>
                                    <p:anim calcmode="lin" valueType="num">
                                      <p:cBhvr additive="base">
                                        <p:cTn id="23" dur="500" fill="hold"/>
                                        <p:tgtEl>
                                          <p:spTgt spid="75"/>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0">
                                            <p:txEl>
                                              <p:pRg st="1" end="1"/>
                                            </p:txEl>
                                          </p:spTgt>
                                        </p:tgtEl>
                                        <p:attrNameLst>
                                          <p:attrName>style.visibility</p:attrName>
                                        </p:attrNameLst>
                                      </p:cBhvr>
                                      <p:to>
                                        <p:strVal val="visible"/>
                                      </p:to>
                                    </p:set>
                                    <p:anim calcmode="lin" valueType="num">
                                      <p:cBhvr additive="base">
                                        <p:cTn id="46"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10">
                                            <p:txEl>
                                              <p:pRg st="2" end="2"/>
                                            </p:txEl>
                                          </p:spTgt>
                                        </p:tgtEl>
                                        <p:attrNameLst>
                                          <p:attrName>style.visibility</p:attrName>
                                        </p:attrNameLst>
                                      </p:cBhvr>
                                      <p:to>
                                        <p:strVal val="visible"/>
                                      </p:to>
                                    </p:set>
                                    <p:anim calcmode="lin" valueType="num">
                                      <p:cBhvr additive="base">
                                        <p:cTn id="50"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10">
                                            <p:txEl>
                                              <p:pRg st="3" end="3"/>
                                            </p:txEl>
                                          </p:spTgt>
                                        </p:tgtEl>
                                        <p:attrNameLst>
                                          <p:attrName>style.visibility</p:attrName>
                                        </p:attrNameLst>
                                      </p:cBhvr>
                                      <p:to>
                                        <p:strVal val="visible"/>
                                      </p:to>
                                    </p:set>
                                    <p:anim calcmode="lin" valueType="num">
                                      <p:cBhvr additive="base">
                                        <p:cTn id="54"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0">
                                            <p:txEl>
                                              <p:pRg st="4" end="4"/>
                                            </p:txEl>
                                          </p:spTgt>
                                        </p:tgtEl>
                                        <p:attrNameLst>
                                          <p:attrName>style.visibility</p:attrName>
                                        </p:attrNameLst>
                                      </p:cBhvr>
                                      <p:to>
                                        <p:strVal val="visible"/>
                                      </p:to>
                                    </p:set>
                                    <p:anim calcmode="lin" valueType="num">
                                      <p:cBhvr additive="base">
                                        <p:cTn id="60"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75" grpId="0"/>
      <p:bldP spid="10"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数学基础</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539552" y="752583"/>
            <a:ext cx="7627293" cy="481863"/>
          </a:xfrm>
          <a:prstGeom prst="rect">
            <a:avLst/>
          </a:prstGeom>
          <a:noFill/>
        </p:spPr>
        <p:txBody>
          <a:bodyPr wrap="square">
            <a:spAutoFit/>
          </a:bodyPr>
          <a:lstStyle/>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例</a:t>
            </a:r>
            <a:r>
              <a:rPr lang="en-US" altLang="zh-CN" sz="2000" dirty="0">
                <a:solidFill>
                  <a:sysClr val="windowText" lastClr="000000"/>
                </a:solidFill>
                <a:latin typeface="宋体" panose="02010600030101010101" pitchFamily="2" charset="-122"/>
                <a:ea typeface="宋体" panose="02010600030101010101" pitchFamily="2" charset="-122"/>
              </a:rPr>
              <a:t>7.3  </a:t>
            </a:r>
            <a:r>
              <a:rPr lang="zh-CN" altLang="en-US" sz="2000" dirty="0">
                <a:solidFill>
                  <a:sysClr val="windowText" lastClr="000000"/>
                </a:solidFill>
                <a:latin typeface="宋体" panose="02010600030101010101" pitchFamily="2" charset="-122"/>
                <a:ea typeface="宋体" panose="02010600030101010101" pitchFamily="2" charset="-122"/>
              </a:rPr>
              <a:t>设某</a:t>
            </a:r>
            <a:r>
              <a:rPr lang="zh-CN" altLang="en-US" sz="2000" dirty="0" smtClean="0">
                <a:solidFill>
                  <a:sysClr val="windowText" lastClr="000000"/>
                </a:solidFill>
                <a:latin typeface="宋体" panose="02010600030101010101" pitchFamily="2" charset="-122"/>
                <a:ea typeface="宋体" panose="02010600030101010101" pitchFamily="2" charset="-122"/>
              </a:rPr>
              <a:t>控制系统</a:t>
            </a:r>
            <a:r>
              <a:rPr lang="zh-CN" altLang="en-US" sz="2000" dirty="0">
                <a:solidFill>
                  <a:sysClr val="windowText" lastClr="000000"/>
                </a:solidFill>
                <a:latin typeface="宋体" panose="02010600030101010101" pitchFamily="2" charset="-122"/>
                <a:ea typeface="宋体" panose="02010600030101010101" pitchFamily="2" charset="-122"/>
              </a:rPr>
              <a:t>的传递函数为</a:t>
            </a: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10" name="矩形 9">
            <a:extLst>
              <a:ext uri="{FF2B5EF4-FFF2-40B4-BE49-F238E27FC236}">
                <a16:creationId xmlns:a16="http://schemas.microsoft.com/office/drawing/2014/main" id="{0EF2FFF3-422E-4C5C-877B-7D6B8E42A039}"/>
              </a:ext>
            </a:extLst>
          </p:cNvPr>
          <p:cNvSpPr/>
          <p:nvPr/>
        </p:nvSpPr>
        <p:spPr>
          <a:xfrm>
            <a:off x="539552" y="3075806"/>
            <a:ext cx="7779692" cy="1405193"/>
          </a:xfrm>
          <a:prstGeom prst="rect">
            <a:avLst/>
          </a:prstGeom>
          <a:noFill/>
        </p:spPr>
        <p:txBody>
          <a:bodyPr wrap="square">
            <a:spAutoFit/>
          </a:bodyPr>
          <a:lstStyle/>
          <a:p>
            <a:pPr indent="468000">
              <a:lnSpc>
                <a:spcPct val="150000"/>
              </a:lnSpc>
            </a:pPr>
            <a:r>
              <a:rPr lang="zh-CN" altLang="en-US" sz="2000" dirty="0" smtClean="0">
                <a:solidFill>
                  <a:sysClr val="windowText" lastClr="000000"/>
                </a:solidFill>
                <a:latin typeface="宋体" panose="02010600030101010101" pitchFamily="2" charset="-122"/>
                <a:ea typeface="宋体" panose="02010600030101010101" pitchFamily="2" charset="-122"/>
              </a:rPr>
              <a:t>解</a:t>
            </a:r>
            <a:r>
              <a:rPr lang="en-US" altLang="zh-CN" sz="2000" dirty="0">
                <a:solidFill>
                  <a:sysClr val="windowText" lastClr="000000"/>
                </a:solidFill>
                <a:latin typeface="宋体" panose="02010600030101010101" pitchFamily="2" charset="-122"/>
                <a:ea typeface="宋体" panose="02010600030101010101" pitchFamily="2" charset="-122"/>
              </a:rPr>
              <a:t>:</a:t>
            </a:r>
            <a:r>
              <a:rPr lang="zh-CN" altLang="en-US" sz="2000" dirty="0">
                <a:solidFill>
                  <a:sysClr val="windowText" lastClr="000000"/>
                </a:solidFill>
                <a:latin typeface="宋体" panose="02010600030101010101" pitchFamily="2" charset="-122"/>
                <a:ea typeface="宋体" panose="02010600030101010101" pitchFamily="2" charset="-122"/>
              </a:rPr>
              <a:t>根据实有理函数的正实条件可知，多项式 </a:t>
            </a:r>
            <a:r>
              <a:rPr lang="en-US" altLang="zh-CN" sz="2000" dirty="0">
                <a:solidFill>
                  <a:sysClr val="windowText" lastClr="000000"/>
                </a:solidFill>
                <a:latin typeface="宋体" panose="02010600030101010101" pitchFamily="2" charset="-122"/>
                <a:ea typeface="宋体" panose="02010600030101010101" pitchFamily="2" charset="-122"/>
              </a:rPr>
              <a:t>                 </a:t>
            </a:r>
            <a:r>
              <a:rPr lang="zh-CN" altLang="en-US" sz="2000" dirty="0">
                <a:solidFill>
                  <a:sysClr val="windowText" lastClr="000000"/>
                </a:solidFill>
                <a:latin typeface="宋体" panose="02010600030101010101" pitchFamily="2" charset="-122"/>
                <a:ea typeface="宋体" panose="02010600030101010101" pitchFamily="2" charset="-122"/>
              </a:rPr>
              <a:t>的根全部位于左半</a:t>
            </a:r>
            <a:r>
              <a:rPr lang="en-US" altLang="zh-CN" sz="2000" dirty="0">
                <a:solidFill>
                  <a:sysClr val="windowText" lastClr="000000"/>
                </a:solidFill>
                <a:latin typeface="宋体" panose="02010600030101010101" pitchFamily="2" charset="-122"/>
                <a:ea typeface="宋体" panose="02010600030101010101" pitchFamily="2" charset="-122"/>
              </a:rPr>
              <a:t>[s]</a:t>
            </a:r>
            <a:r>
              <a:rPr lang="zh-CN" altLang="en-US" sz="2000" dirty="0">
                <a:solidFill>
                  <a:sysClr val="windowText" lastClr="000000"/>
                </a:solidFill>
                <a:latin typeface="宋体" panose="02010600030101010101" pitchFamily="2" charset="-122"/>
                <a:ea typeface="宋体" panose="02010600030101010101" pitchFamily="2" charset="-122"/>
              </a:rPr>
              <a:t>平面，均为稳定多项式，且多项式</a:t>
            </a:r>
            <a:r>
              <a:rPr lang="en-US" altLang="zh-CN" sz="2000" dirty="0">
                <a:solidFill>
                  <a:sysClr val="windowText" lastClr="000000"/>
                </a:solidFill>
                <a:latin typeface="宋体" panose="02010600030101010101" pitchFamily="2" charset="-122"/>
                <a:ea typeface="宋体" panose="02010600030101010101" pitchFamily="2" charset="-122"/>
              </a:rPr>
              <a:t>                 </a:t>
            </a:r>
            <a:r>
              <a:rPr lang="zh-CN" altLang="en-US" sz="2000" dirty="0">
                <a:solidFill>
                  <a:sysClr val="windowText" lastClr="000000"/>
                </a:solidFill>
                <a:latin typeface="宋体" panose="02010600030101010101" pitchFamily="2" charset="-122"/>
                <a:ea typeface="宋体" panose="02010600030101010101" pitchFamily="2" charset="-122"/>
              </a:rPr>
              <a:t>的阶数差为</a:t>
            </a:r>
            <a:r>
              <a:rPr lang="en-US" altLang="zh-CN" sz="2000" dirty="0">
                <a:solidFill>
                  <a:sysClr val="windowText" lastClr="000000"/>
                </a:solidFill>
                <a:latin typeface="宋体" panose="02010600030101010101" pitchFamily="2" charset="-122"/>
                <a:ea typeface="宋体" panose="02010600030101010101" pitchFamily="2" charset="-122"/>
              </a:rPr>
              <a:t>1,</a:t>
            </a:r>
            <a:r>
              <a:rPr lang="zh-CN" altLang="en-US" sz="2000" dirty="0">
                <a:solidFill>
                  <a:sysClr val="windowText" lastClr="000000"/>
                </a:solidFill>
                <a:latin typeface="宋体" panose="02010600030101010101" pitchFamily="2" charset="-122"/>
                <a:ea typeface="宋体" panose="02010600030101010101" pitchFamily="2" charset="-122"/>
              </a:rPr>
              <a:t>即</a:t>
            </a:r>
            <a:r>
              <a:rPr lang="en-US" altLang="zh-CN" sz="2000" dirty="0">
                <a:solidFill>
                  <a:sysClr val="windowText" lastClr="000000"/>
                </a:solidFill>
                <a:latin typeface="宋体" panose="02010600030101010101" pitchFamily="2" charset="-122"/>
                <a:ea typeface="宋体" panose="02010600030101010101" pitchFamily="2" charset="-122"/>
              </a:rPr>
              <a:t>   =n-m=2-1=1,</a:t>
            </a:r>
            <a:r>
              <a:rPr lang="zh-CN" altLang="en-US" sz="2000" dirty="0">
                <a:solidFill>
                  <a:sysClr val="windowText" lastClr="000000"/>
                </a:solidFill>
                <a:latin typeface="宋体" panose="02010600030101010101" pitchFamily="2" charset="-122"/>
                <a:ea typeface="宋体" panose="02010600030101010101" pitchFamily="2" charset="-122"/>
              </a:rPr>
              <a:t>因此有理函数</a:t>
            </a:r>
            <a:r>
              <a:rPr lang="en-US" altLang="zh-CN" sz="2000" dirty="0">
                <a:solidFill>
                  <a:sysClr val="windowText" lastClr="000000"/>
                </a:solidFill>
                <a:latin typeface="宋体" panose="02010600030101010101" pitchFamily="2" charset="-122"/>
                <a:ea typeface="宋体" panose="02010600030101010101" pitchFamily="2" charset="-122"/>
              </a:rPr>
              <a:t>F(s)</a:t>
            </a:r>
            <a:r>
              <a:rPr lang="zh-CN" altLang="en-US" sz="2000" dirty="0">
                <a:solidFill>
                  <a:sysClr val="windowText" lastClr="000000"/>
                </a:solidFill>
                <a:latin typeface="宋体" panose="02010600030101010101" pitchFamily="2" charset="-122"/>
                <a:ea typeface="宋体" panose="02010600030101010101" pitchFamily="2" charset="-122"/>
              </a:rPr>
              <a:t>为严格正实的。</a:t>
            </a: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aphicFrame>
        <p:nvGraphicFramePr>
          <p:cNvPr id="2" name="对象 1">
            <a:extLst>
              <a:ext uri="{FF2B5EF4-FFF2-40B4-BE49-F238E27FC236}">
                <a16:creationId xmlns:a16="http://schemas.microsoft.com/office/drawing/2014/main" id="{844C1EC1-6C04-4BE6-A25C-7BC725C1C564}"/>
              </a:ext>
            </a:extLst>
          </p:cNvPr>
          <p:cNvGraphicFramePr>
            <a:graphicFrameLocks noChangeAspect="1"/>
          </p:cNvGraphicFramePr>
          <p:nvPr>
            <p:extLst>
              <p:ext uri="{D42A27DB-BD31-4B8C-83A1-F6EECF244321}">
                <p14:modId xmlns:p14="http://schemas.microsoft.com/office/powerpoint/2010/main" val="2306759876"/>
              </p:ext>
            </p:extLst>
          </p:nvPr>
        </p:nvGraphicFramePr>
        <p:xfrm>
          <a:off x="3293768" y="1427724"/>
          <a:ext cx="2118859" cy="694109"/>
        </p:xfrm>
        <a:graphic>
          <a:graphicData uri="http://schemas.openxmlformats.org/presentationml/2006/ole">
            <mc:AlternateContent xmlns:mc="http://schemas.openxmlformats.org/markup-compatibility/2006">
              <mc:Choice xmlns:v="urn:schemas-microsoft-com:vml" Requires="v">
                <p:oleObj spid="_x0000_s14378" name="Equation" r:id="rId5" imgW="1473120" imgH="482400" progId="Equation.DSMT4">
                  <p:embed/>
                </p:oleObj>
              </mc:Choice>
              <mc:Fallback>
                <p:oleObj name="Equation" r:id="rId5" imgW="1473120" imgH="482400" progId="Equation.DSMT4">
                  <p:embed/>
                  <p:pic>
                    <p:nvPicPr>
                      <p:cNvPr id="0" name=""/>
                      <p:cNvPicPr/>
                      <p:nvPr/>
                    </p:nvPicPr>
                    <p:blipFill>
                      <a:blip r:embed="rId6"/>
                      <a:stretch>
                        <a:fillRect/>
                      </a:stretch>
                    </p:blipFill>
                    <p:spPr>
                      <a:xfrm>
                        <a:off x="3293768" y="1427724"/>
                        <a:ext cx="2118859" cy="694109"/>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57C3F074-4452-4878-AD7C-5FBF5C6CAB5B}"/>
              </a:ext>
            </a:extLst>
          </p:cNvPr>
          <p:cNvGraphicFramePr>
            <a:graphicFrameLocks noChangeAspect="1"/>
          </p:cNvGraphicFramePr>
          <p:nvPr>
            <p:extLst>
              <p:ext uri="{D42A27DB-BD31-4B8C-83A1-F6EECF244321}">
                <p14:modId xmlns:p14="http://schemas.microsoft.com/office/powerpoint/2010/main" val="2087117587"/>
              </p:ext>
            </p:extLst>
          </p:nvPr>
        </p:nvGraphicFramePr>
        <p:xfrm>
          <a:off x="6156176" y="3135761"/>
          <a:ext cx="1727209" cy="386082"/>
        </p:xfrm>
        <a:graphic>
          <a:graphicData uri="http://schemas.openxmlformats.org/presentationml/2006/ole">
            <mc:AlternateContent xmlns:mc="http://schemas.openxmlformats.org/markup-compatibility/2006">
              <mc:Choice xmlns:v="urn:schemas-microsoft-com:vml" Requires="v">
                <p:oleObj spid="_x0000_s14379" name="Equation" r:id="rId7" imgW="1079280" imgH="241200" progId="Equation.DSMT4">
                  <p:embed/>
                </p:oleObj>
              </mc:Choice>
              <mc:Fallback>
                <p:oleObj name="Equation" r:id="rId7" imgW="1079280" imgH="241200" progId="Equation.DSMT4">
                  <p:embed/>
                  <p:pic>
                    <p:nvPicPr>
                      <p:cNvPr id="0" name=""/>
                      <p:cNvPicPr/>
                      <p:nvPr/>
                    </p:nvPicPr>
                    <p:blipFill>
                      <a:blip r:embed="rId8"/>
                      <a:stretch>
                        <a:fillRect/>
                      </a:stretch>
                    </p:blipFill>
                    <p:spPr>
                      <a:xfrm>
                        <a:off x="6156176" y="3135761"/>
                        <a:ext cx="1727209" cy="386082"/>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ED350B19-1F86-47D0-A699-4E14208105DD}"/>
              </a:ext>
            </a:extLst>
          </p:cNvPr>
          <p:cNvGraphicFramePr>
            <a:graphicFrameLocks noChangeAspect="1"/>
          </p:cNvGraphicFramePr>
          <p:nvPr>
            <p:extLst>
              <p:ext uri="{D42A27DB-BD31-4B8C-83A1-F6EECF244321}">
                <p14:modId xmlns:p14="http://schemas.microsoft.com/office/powerpoint/2010/main" val="3742732215"/>
              </p:ext>
            </p:extLst>
          </p:nvPr>
        </p:nvGraphicFramePr>
        <p:xfrm>
          <a:off x="6876256" y="3593300"/>
          <a:ext cx="1656184" cy="370206"/>
        </p:xfrm>
        <a:graphic>
          <a:graphicData uri="http://schemas.openxmlformats.org/presentationml/2006/ole">
            <mc:AlternateContent xmlns:mc="http://schemas.openxmlformats.org/markup-compatibility/2006">
              <mc:Choice xmlns:v="urn:schemas-microsoft-com:vml" Requires="v">
                <p:oleObj spid="_x0000_s14380" name="Equation" r:id="rId9" imgW="1079280" imgH="241200" progId="Equation.DSMT4">
                  <p:embed/>
                </p:oleObj>
              </mc:Choice>
              <mc:Fallback>
                <p:oleObj name="Equation" r:id="rId9" imgW="1079280" imgH="241200" progId="Equation.DSMT4">
                  <p:embed/>
                  <p:pic>
                    <p:nvPicPr>
                      <p:cNvPr id="3" name="对象 2">
                        <a:extLst>
                          <a:ext uri="{FF2B5EF4-FFF2-40B4-BE49-F238E27FC236}">
                            <a16:creationId xmlns:a16="http://schemas.microsoft.com/office/drawing/2014/main" id="{57C3F074-4452-4878-AD7C-5FBF5C6CAB5B}"/>
                          </a:ext>
                        </a:extLst>
                      </p:cNvPr>
                      <p:cNvPicPr/>
                      <p:nvPr/>
                    </p:nvPicPr>
                    <p:blipFill>
                      <a:blip r:embed="rId8"/>
                      <a:stretch>
                        <a:fillRect/>
                      </a:stretch>
                    </p:blipFill>
                    <p:spPr>
                      <a:xfrm>
                        <a:off x="6876256" y="3593300"/>
                        <a:ext cx="1656184" cy="370206"/>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ABB8641F-987B-42F4-8090-0C2FFE31F2E4}"/>
              </a:ext>
            </a:extLst>
          </p:cNvPr>
          <p:cNvGraphicFramePr>
            <a:graphicFrameLocks noChangeAspect="1"/>
          </p:cNvGraphicFramePr>
          <p:nvPr>
            <p:extLst>
              <p:ext uri="{D42A27DB-BD31-4B8C-83A1-F6EECF244321}">
                <p14:modId xmlns:p14="http://schemas.microsoft.com/office/powerpoint/2010/main" val="2467626781"/>
              </p:ext>
            </p:extLst>
          </p:nvPr>
        </p:nvGraphicFramePr>
        <p:xfrm>
          <a:off x="2411761" y="4027195"/>
          <a:ext cx="288032" cy="344298"/>
        </p:xfrm>
        <a:graphic>
          <a:graphicData uri="http://schemas.openxmlformats.org/presentationml/2006/ole">
            <mc:AlternateContent xmlns:mc="http://schemas.openxmlformats.org/markup-compatibility/2006">
              <mc:Choice xmlns:v="urn:schemas-microsoft-com:vml" Requires="v">
                <p:oleObj spid="_x0000_s14381" name="Equation" r:id="rId10" imgW="341665" imgH="408615" progId="Equation.DSMT4">
                  <p:embed/>
                </p:oleObj>
              </mc:Choice>
              <mc:Fallback>
                <p:oleObj name="Equation" r:id="rId10" imgW="341665" imgH="408615" progId="Equation.DSMT4">
                  <p:embed/>
                  <p:pic>
                    <p:nvPicPr>
                      <p:cNvPr id="0" name=""/>
                      <p:cNvPicPr/>
                      <p:nvPr/>
                    </p:nvPicPr>
                    <p:blipFill>
                      <a:blip r:embed="rId11"/>
                      <a:stretch>
                        <a:fillRect/>
                      </a:stretch>
                    </p:blipFill>
                    <p:spPr>
                      <a:xfrm>
                        <a:off x="2411761" y="4027195"/>
                        <a:ext cx="288032" cy="344298"/>
                      </a:xfrm>
                      <a:prstGeom prst="rect">
                        <a:avLst/>
                      </a:prstGeom>
                    </p:spPr>
                  </p:pic>
                </p:oleObj>
              </mc:Fallback>
            </mc:AlternateContent>
          </a:graphicData>
        </a:graphic>
      </p:graphicFrame>
      <p:sp>
        <p:nvSpPr>
          <p:cNvPr id="5" name="矩形 4"/>
          <p:cNvSpPr/>
          <p:nvPr/>
        </p:nvSpPr>
        <p:spPr>
          <a:xfrm>
            <a:off x="539552" y="1931919"/>
            <a:ext cx="3478516" cy="481863"/>
          </a:xfrm>
          <a:prstGeom prst="rect">
            <a:avLst/>
          </a:prstGeom>
        </p:spPr>
        <p:txBody>
          <a:bodyPr wrap="none">
            <a:spAutoFit/>
          </a:bodyPr>
          <a:lstStyle/>
          <a:p>
            <a:pPr indent="468000">
              <a:lnSpc>
                <a:spcPct val="150000"/>
              </a:lnSpc>
            </a:pPr>
            <a:r>
              <a:rPr lang="zh-CN" altLang="en-US" sz="2000" dirty="0">
                <a:solidFill>
                  <a:sysClr val="windowText" lastClr="000000"/>
                </a:solidFill>
                <a:latin typeface="宋体" panose="02010600030101010101" pitchFamily="2" charset="-122"/>
              </a:rPr>
              <a:t>试判断该系统的正实性。</a:t>
            </a:r>
            <a:endParaRPr lang="en-US" altLang="zh-CN" sz="2000" dirty="0">
              <a:solidFill>
                <a:sysClr val="windowText" lastClr="000000"/>
              </a:solidFill>
              <a:latin typeface="宋体" panose="02010600030101010101" pitchFamily="2" charset="-122"/>
            </a:endParaRPr>
          </a:p>
        </p:txBody>
      </p:sp>
    </p:spTree>
    <p:extLst>
      <p:ext uri="{BB962C8B-B14F-4D97-AF65-F5344CB8AC3E}">
        <p14:creationId xmlns:p14="http://schemas.microsoft.com/office/powerpoint/2010/main" val="24776734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 calcmode="lin" valueType="num">
                                      <p:cBhvr additive="base">
                                        <p:cTn id="22" dur="500" fill="hold"/>
                                        <p:tgtEl>
                                          <p:spTgt spid="75"/>
                                        </p:tgtEl>
                                        <p:attrNameLst>
                                          <p:attrName>ppt_x</p:attrName>
                                        </p:attrNameLst>
                                      </p:cBhvr>
                                      <p:tavLst>
                                        <p:tav tm="0">
                                          <p:val>
                                            <p:strVal val="#ppt_x"/>
                                          </p:val>
                                        </p:tav>
                                        <p:tav tm="100000">
                                          <p:val>
                                            <p:strVal val="#ppt_x"/>
                                          </p:val>
                                        </p:tav>
                                      </p:tavLst>
                                    </p:anim>
                                    <p:anim calcmode="lin" valueType="num">
                                      <p:cBhvr additive="base">
                                        <p:cTn id="23" dur="500" fill="hold"/>
                                        <p:tgtEl>
                                          <p:spTgt spid="75"/>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75" grpId="0"/>
      <p:bldP spid="10"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数学基础</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539552" y="1275606"/>
            <a:ext cx="7627293" cy="2862322"/>
          </a:xfrm>
          <a:prstGeom prst="rect">
            <a:avLst/>
          </a:prstGeom>
          <a:noFill/>
        </p:spPr>
        <p:txBody>
          <a:bodyPr wrap="square">
            <a:spAutoFit/>
          </a:bodyPr>
          <a:lstStyle/>
          <a:p>
            <a:pPr indent="468000">
              <a:lnSpc>
                <a:spcPct val="150000"/>
              </a:lnSpc>
            </a:pPr>
            <a:r>
              <a:rPr lang="en-US" altLang="zh-CN" sz="2000" b="1" dirty="0">
                <a:solidFill>
                  <a:sysClr val="windowText" lastClr="000000"/>
                </a:solidFill>
                <a:latin typeface="宋体" panose="02010600030101010101" pitchFamily="2" charset="-122"/>
                <a:ea typeface="宋体" panose="02010600030101010101" pitchFamily="2" charset="-122"/>
              </a:rPr>
              <a:t>2.</a:t>
            </a:r>
            <a:r>
              <a:rPr lang="zh-CN" altLang="en-US" sz="2000" b="1" dirty="0">
                <a:solidFill>
                  <a:sysClr val="windowText" lastClr="000000"/>
                </a:solidFill>
                <a:latin typeface="宋体" panose="02010600030101010101" pitchFamily="2" charset="-122"/>
                <a:ea typeface="宋体" panose="02010600030101010101" pitchFamily="2" charset="-122"/>
              </a:rPr>
              <a:t>离散系统的正实条件</a:t>
            </a:r>
            <a:endParaRPr lang="en-US" altLang="zh-CN" sz="2000" b="1"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由于</a:t>
            </a:r>
            <a:r>
              <a:rPr lang="en-US" altLang="zh-CN" sz="2000" dirty="0">
                <a:solidFill>
                  <a:sysClr val="windowText" lastClr="000000"/>
                </a:solidFill>
                <a:latin typeface="宋体" panose="02010600030101010101" pitchFamily="2" charset="-122"/>
                <a:ea typeface="宋体" panose="02010600030101010101" pitchFamily="2" charset="-122"/>
              </a:rPr>
              <a:t>[</a:t>
            </a:r>
            <a:r>
              <a:rPr lang="en-US" altLang="zh-CN" sz="200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s</a:t>
            </a:r>
            <a:r>
              <a:rPr lang="en-US" altLang="zh-CN" sz="2000" dirty="0">
                <a:solidFill>
                  <a:sysClr val="windowText" lastClr="000000"/>
                </a:solidFill>
                <a:latin typeface="宋体" panose="02010600030101010101" pitchFamily="2" charset="-122"/>
                <a:ea typeface="宋体" panose="02010600030101010101" pitchFamily="2" charset="-122"/>
              </a:rPr>
              <a:t>]</a:t>
            </a:r>
            <a:r>
              <a:rPr lang="zh-CN" altLang="en-US" sz="2000" dirty="0">
                <a:solidFill>
                  <a:sysClr val="windowText" lastClr="000000"/>
                </a:solidFill>
                <a:latin typeface="宋体" panose="02010600030101010101" pitchFamily="2" charset="-122"/>
                <a:ea typeface="宋体" panose="02010600030101010101" pitchFamily="2" charset="-122"/>
              </a:rPr>
              <a:t>平面与</a:t>
            </a:r>
            <a:r>
              <a:rPr lang="en-US" altLang="zh-CN" sz="2000" dirty="0">
                <a:solidFill>
                  <a:sysClr val="windowText" lastClr="000000"/>
                </a:solidFill>
                <a:latin typeface="宋体" panose="02010600030101010101" pitchFamily="2" charset="-122"/>
                <a:ea typeface="宋体" panose="02010600030101010101" pitchFamily="2" charset="-122"/>
              </a:rPr>
              <a:t>[</a:t>
            </a:r>
            <a:r>
              <a:rPr lang="en-US" altLang="zh-CN" sz="200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x</a:t>
            </a:r>
            <a:r>
              <a:rPr lang="en-US" altLang="zh-CN" sz="2000" dirty="0">
                <a:solidFill>
                  <a:sysClr val="windowText" lastClr="000000"/>
                </a:solidFill>
                <a:latin typeface="宋体" panose="02010600030101010101" pitchFamily="2" charset="-122"/>
                <a:ea typeface="宋体" panose="02010600030101010101" pitchFamily="2" charset="-122"/>
              </a:rPr>
              <a:t>]</a:t>
            </a:r>
            <a:r>
              <a:rPr lang="zh-CN" altLang="en-US" sz="2000" dirty="0">
                <a:solidFill>
                  <a:sysClr val="windowText" lastClr="000000"/>
                </a:solidFill>
                <a:latin typeface="宋体" panose="02010600030101010101" pitchFamily="2" charset="-122"/>
                <a:ea typeface="宋体" panose="02010600030101010101" pitchFamily="2" charset="-122"/>
              </a:rPr>
              <a:t>平面之间存在如下映射关系</a:t>
            </a:r>
            <a:endParaRPr lang="en-US" altLang="zh-CN" sz="2000"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en-US" altLang="zh-CN" sz="200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Re(s)</a:t>
            </a:r>
            <a:r>
              <a:rPr lang="en-US" altLang="zh-CN" sz="2000" dirty="0">
                <a:solidFill>
                  <a:sysClr val="windowText" lastClr="000000"/>
                </a:solidFill>
                <a:latin typeface="宋体" panose="02010600030101010101" pitchFamily="2" charset="-122"/>
                <a:ea typeface="宋体" panose="02010600030101010101" pitchFamily="2" charset="-122"/>
              </a:rPr>
              <a:t>&gt;0    |</a:t>
            </a:r>
            <a:r>
              <a:rPr lang="en-US" altLang="zh-CN" sz="200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z</a:t>
            </a:r>
            <a:r>
              <a:rPr lang="en-US" altLang="zh-CN" sz="2000" dirty="0">
                <a:solidFill>
                  <a:sysClr val="windowText" lastClr="000000"/>
                </a:solidFill>
                <a:latin typeface="宋体" panose="02010600030101010101" pitchFamily="2" charset="-122"/>
                <a:ea typeface="宋体" panose="02010600030101010101" pitchFamily="2" charset="-122"/>
              </a:rPr>
              <a:t>|&gt;1  </a:t>
            </a:r>
            <a:r>
              <a:rPr lang="zh-CN" altLang="en-US" sz="2000" dirty="0">
                <a:solidFill>
                  <a:sysClr val="windowText" lastClr="000000"/>
                </a:solidFill>
                <a:latin typeface="宋体" panose="02010600030101010101" pitchFamily="2" charset="-122"/>
                <a:ea typeface="宋体" panose="02010600030101010101" pitchFamily="2" charset="-122"/>
              </a:rPr>
              <a:t>（单位圆外）</a:t>
            </a:r>
            <a:endParaRPr lang="en-US" altLang="zh-CN" sz="2000"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en-US" altLang="zh-CN" sz="200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Re(s)</a:t>
            </a:r>
            <a:r>
              <a:rPr lang="en-US" altLang="zh-CN" sz="2000" dirty="0">
                <a:solidFill>
                  <a:sysClr val="windowText" lastClr="000000"/>
                </a:solidFill>
                <a:latin typeface="宋体" panose="02010600030101010101" pitchFamily="2" charset="-122"/>
                <a:ea typeface="宋体" panose="02010600030101010101" pitchFamily="2" charset="-122"/>
              </a:rPr>
              <a:t>=0    |</a:t>
            </a:r>
            <a:r>
              <a:rPr lang="en-US" altLang="zh-CN" sz="200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z</a:t>
            </a:r>
            <a:r>
              <a:rPr lang="en-US" altLang="zh-CN" sz="2000" dirty="0">
                <a:solidFill>
                  <a:sysClr val="windowText" lastClr="000000"/>
                </a:solidFill>
                <a:latin typeface="宋体" panose="02010600030101010101" pitchFamily="2" charset="-122"/>
                <a:ea typeface="宋体" panose="02010600030101010101" pitchFamily="2" charset="-122"/>
              </a:rPr>
              <a:t>|=1   (</a:t>
            </a:r>
            <a:r>
              <a:rPr lang="zh-CN" altLang="en-US" sz="2000" dirty="0">
                <a:solidFill>
                  <a:sysClr val="windowText" lastClr="000000"/>
                </a:solidFill>
                <a:latin typeface="宋体" panose="02010600030101010101" pitchFamily="2" charset="-122"/>
                <a:ea typeface="宋体" panose="02010600030101010101" pitchFamily="2" charset="-122"/>
              </a:rPr>
              <a:t>单位圆上）</a:t>
            </a:r>
            <a:endParaRPr lang="en-US" altLang="zh-CN" sz="2000"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en-US" altLang="zh-CN" sz="200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Re(s)</a:t>
            </a:r>
            <a:r>
              <a:rPr lang="en-US" altLang="zh-CN" sz="2000" dirty="0">
                <a:solidFill>
                  <a:sysClr val="windowText" lastClr="000000"/>
                </a:solidFill>
                <a:latin typeface="宋体" panose="02010600030101010101" pitchFamily="2" charset="-122"/>
                <a:ea typeface="宋体" panose="02010600030101010101" pitchFamily="2" charset="-122"/>
              </a:rPr>
              <a:t>&lt;0    |</a:t>
            </a:r>
            <a:r>
              <a:rPr lang="en-US" altLang="zh-CN" sz="200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z</a:t>
            </a:r>
            <a:r>
              <a:rPr lang="en-US" altLang="zh-CN" sz="2000" dirty="0">
                <a:solidFill>
                  <a:sysClr val="windowText" lastClr="000000"/>
                </a:solidFill>
                <a:latin typeface="宋体" panose="02010600030101010101" pitchFamily="2" charset="-122"/>
                <a:ea typeface="宋体" panose="02010600030101010101" pitchFamily="2" charset="-122"/>
              </a:rPr>
              <a:t>|&lt;1  </a:t>
            </a:r>
            <a:r>
              <a:rPr lang="zh-CN" altLang="en-US" sz="2000" dirty="0">
                <a:solidFill>
                  <a:sysClr val="windowText" lastClr="000000"/>
                </a:solidFill>
                <a:latin typeface="宋体" panose="02010600030101010101" pitchFamily="2" charset="-122"/>
                <a:ea typeface="宋体" panose="02010600030101010101" pitchFamily="2" charset="-122"/>
              </a:rPr>
              <a:t>（单位圆内）</a:t>
            </a:r>
            <a:endParaRPr lang="en-US" altLang="zh-CN" sz="2000"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因而可以根据连续系统的正实条件定义离散系统的正实条件</a:t>
            </a: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Tree>
    <p:extLst>
      <p:ext uri="{BB962C8B-B14F-4D97-AF65-F5344CB8AC3E}">
        <p14:creationId xmlns:p14="http://schemas.microsoft.com/office/powerpoint/2010/main" val="15515764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7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数学基础</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539552" y="555526"/>
            <a:ext cx="7627293" cy="442878"/>
          </a:xfrm>
          <a:prstGeom prst="rect">
            <a:avLst/>
          </a:prstGeom>
          <a:noFill/>
        </p:spPr>
        <p:txBody>
          <a:bodyPr wrap="square">
            <a:spAutoFit/>
          </a:bodyPr>
          <a:lstStyle/>
          <a:p>
            <a:pPr indent="468000">
              <a:lnSpc>
                <a:spcPct val="150000"/>
              </a:lnSpc>
            </a:pPr>
            <a:r>
              <a:rPr lang="zh-CN" altLang="en-US" dirty="0" smtClean="0">
                <a:solidFill>
                  <a:sysClr val="windowText" lastClr="000000"/>
                </a:solidFill>
                <a:latin typeface="宋体" panose="02010600030101010101" pitchFamily="2" charset="-122"/>
                <a:ea typeface="宋体" panose="02010600030101010101" pitchFamily="2" charset="-122"/>
                <a:cs typeface="Arial" pitchFamily="34" charset="0"/>
              </a:rPr>
              <a:t>设</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0EF2FFF3-422E-4C5C-877B-7D6B8E42A039}"/>
                  </a:ext>
                </a:extLst>
              </p:cNvPr>
              <p:cNvSpPr/>
              <p:nvPr/>
            </p:nvSpPr>
            <p:spPr>
              <a:xfrm>
                <a:off x="683568" y="2787774"/>
                <a:ext cx="7779692" cy="1953996"/>
              </a:xfrm>
              <a:prstGeom prst="rect">
                <a:avLst/>
              </a:prstGeom>
              <a:noFill/>
            </p:spPr>
            <p:txBody>
              <a:bodyPr wrap="square">
                <a:spAutoFit/>
              </a:bodyPr>
              <a:lstStyle/>
              <a:p>
                <a:pPr marL="342900" indent="-342900">
                  <a:lnSpc>
                    <a:spcPct val="150000"/>
                  </a:lnSpc>
                  <a:buFont typeface="+mj-lt"/>
                  <a:buAutoNum type="arabicPeriod"/>
                </a:pPr>
                <a:r>
                  <a:rPr lang="en-US" altLang="zh-CN" sz="2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F(z</a:t>
                </a:r>
                <a:r>
                  <a:rPr lang="en-US" altLang="zh-CN"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solidFill>
                      <a:srgbClr val="FF0000"/>
                    </a:solidFill>
                    <a:latin typeface="宋体" panose="02010600030101010101" pitchFamily="2" charset="-122"/>
                    <a:ea typeface="宋体" panose="02010600030101010101" pitchFamily="2" charset="-122"/>
                  </a:rPr>
                  <a:t>在单位圆外无极点。</a:t>
                </a:r>
                <a:endParaRPr lang="en-US" altLang="zh-CN" sz="2000" dirty="0">
                  <a:solidFill>
                    <a:srgbClr val="FF0000"/>
                  </a:solidFill>
                  <a:latin typeface="宋体" panose="02010600030101010101" pitchFamily="2" charset="-122"/>
                  <a:ea typeface="宋体" panose="02010600030101010101" pitchFamily="2" charset="-122"/>
                </a:endParaRPr>
              </a:p>
              <a:p>
                <a:pPr marL="342900" indent="-342900">
                  <a:lnSpc>
                    <a:spcPct val="150000"/>
                  </a:lnSpc>
                  <a:buFont typeface="+mj-lt"/>
                  <a:buAutoNum type="arabicPeriod"/>
                </a:pPr>
                <a:r>
                  <a:rPr lang="zh-CN" altLang="en-US" sz="2000" dirty="0" smtClean="0">
                    <a:solidFill>
                      <a:srgbClr val="FF0000"/>
                    </a:solidFill>
                    <a:latin typeface="宋体" panose="02010600030101010101" pitchFamily="2" charset="-122"/>
                    <a:ea typeface="宋体" panose="02010600030101010101" pitchFamily="2" charset="-122"/>
                  </a:rPr>
                  <a:t>单位圆</a:t>
                </a:r>
                <a:r>
                  <a:rPr lang="zh-CN" altLang="en-US" sz="2000" dirty="0">
                    <a:solidFill>
                      <a:srgbClr val="FF0000"/>
                    </a:solidFill>
                    <a:latin typeface="宋体" panose="02010600030101010101" pitchFamily="2" charset="-122"/>
                    <a:ea typeface="宋体" panose="02010600030101010101" pitchFamily="2" charset="-122"/>
                  </a:rPr>
                  <a:t>上的极点为单极点，其留数为正。</a:t>
                </a:r>
                <a:endParaRPr lang="en-US" altLang="zh-CN" sz="2000" dirty="0">
                  <a:solidFill>
                    <a:srgbClr val="FF0000"/>
                  </a:solidFill>
                  <a:latin typeface="宋体" panose="02010600030101010101" pitchFamily="2" charset="-122"/>
                  <a:ea typeface="宋体" panose="02010600030101010101" pitchFamily="2" charset="-122"/>
                </a:endParaRPr>
              </a:p>
              <a:p>
                <a:pPr marL="342900" indent="-342900">
                  <a:lnSpc>
                    <a:spcPct val="150000"/>
                  </a:lnSpc>
                  <a:buFont typeface="+mj-lt"/>
                  <a:buAutoNum type="arabicPeriod"/>
                </a:pPr>
                <a:r>
                  <a:rPr lang="zh-CN" altLang="en-US" sz="2000" dirty="0" smtClean="0">
                    <a:solidFill>
                      <a:srgbClr val="FF0000"/>
                    </a:solidFill>
                    <a:latin typeface="宋体" panose="02010600030101010101" pitchFamily="2" charset="-122"/>
                    <a:ea typeface="宋体" panose="02010600030101010101" pitchFamily="2" charset="-122"/>
                  </a:rPr>
                  <a:t>除</a:t>
                </a:r>
                <a:r>
                  <a:rPr lang="zh-CN" altLang="en-US" sz="2000" dirty="0">
                    <a:solidFill>
                      <a:srgbClr val="FF0000"/>
                    </a:solidFill>
                    <a:latin typeface="宋体" panose="02010600030101010101" pitchFamily="2" charset="-122"/>
                    <a:ea typeface="宋体" panose="02010600030101010101" pitchFamily="2" charset="-122"/>
                  </a:rPr>
                  <a:t>在单位圆上的极点外，对于</a:t>
                </a:r>
                <a:r>
                  <a:rPr lang="en-US" altLang="zh-CN"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z=</a:t>
                </a:r>
                <a14:m>
                  <m:oMath xmlns:m="http://schemas.openxmlformats.org/officeDocument/2006/math">
                    <m:sSup>
                      <m:sSupPr>
                        <m:ctrlPr>
                          <a:rPr lang="en-US" altLang="zh-CN" sz="2000" i="1" dirty="0" smtClean="0">
                            <a:solidFill>
                              <a:srgbClr val="FF0000"/>
                            </a:solidFill>
                            <a:latin typeface="Cambria Math" panose="02040503050406030204" pitchFamily="18" charset="0"/>
                            <a:ea typeface="宋体" panose="02010600030101010101" pitchFamily="2" charset="-122"/>
                          </a:rPr>
                        </m:ctrlPr>
                      </m:sSupPr>
                      <m:e>
                        <m:r>
                          <m:rPr>
                            <m:sty m:val="p"/>
                          </m:rPr>
                          <a:rPr lang="en-US" altLang="zh-CN" sz="2000" i="1" dirty="0">
                            <a:solidFill>
                              <a:srgbClr val="FF0000"/>
                            </a:solidFill>
                            <a:latin typeface="Cambria Math" panose="02040503050406030204" pitchFamily="18" charset="0"/>
                            <a:ea typeface="宋体" panose="02010600030101010101" pitchFamily="2" charset="-122"/>
                          </a:rPr>
                          <m:t>e</m:t>
                        </m:r>
                      </m:e>
                      <m:sup>
                        <m:r>
                          <a:rPr lang="en-US" altLang="zh-CN" sz="2000" b="0" i="1" dirty="0" smtClean="0">
                            <a:solidFill>
                              <a:srgbClr val="FF0000"/>
                            </a:solidFill>
                            <a:latin typeface="Cambria Math" panose="02040503050406030204" pitchFamily="18" charset="0"/>
                            <a:ea typeface="宋体" panose="02010600030101010101" pitchFamily="2" charset="-122"/>
                          </a:rPr>
                          <m:t>𝑗</m:t>
                        </m:r>
                        <m:r>
                          <a:rPr lang="zh-CN" altLang="en-US" sz="2000" b="0" i="1" dirty="0" smtClean="0">
                            <a:solidFill>
                              <a:srgbClr val="FF0000"/>
                            </a:solidFill>
                            <a:latin typeface="Cambria Math" panose="02040503050406030204" pitchFamily="18" charset="0"/>
                            <a:ea typeface="宋体" panose="02010600030101010101" pitchFamily="2" charset="-122"/>
                          </a:rPr>
                          <m:t>𝜔</m:t>
                        </m:r>
                      </m:sup>
                    </m:sSup>
                  </m:oMath>
                </a14:m>
                <a:r>
                  <a:rPr lang="zh-CN" altLang="en-US" sz="2000" dirty="0">
                    <a:solidFill>
                      <a:srgbClr val="FF0000"/>
                    </a:solidFill>
                    <a:latin typeface="宋体" panose="02010600030101010101" pitchFamily="2" charset="-122"/>
                    <a:ea typeface="宋体" panose="02010600030101010101" pitchFamily="2" charset="-122"/>
                  </a:rPr>
                  <a:t>的所有</a:t>
                </a:r>
                <a:r>
                  <a:rPr lang="el-GR" altLang="zh-CN"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ω</a:t>
                </a:r>
                <a:r>
                  <a:rPr lang="en-US" altLang="zh-CN"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,Re[F(</a:t>
                </a:r>
                <a14:m>
                  <m:oMath xmlns:m="http://schemas.openxmlformats.org/officeDocument/2006/math">
                    <m:sSup>
                      <m:sSupPr>
                        <m:ctrlPr>
                          <a:rPr lang="en-US" altLang="zh-CN" sz="2000" i="1" dirty="0">
                            <a:solidFill>
                              <a:srgbClr val="FF0000"/>
                            </a:solidFill>
                            <a:latin typeface="Cambria Math" panose="02040503050406030204" pitchFamily="18" charset="0"/>
                          </a:rPr>
                        </m:ctrlPr>
                      </m:sSupPr>
                      <m:e>
                        <m:r>
                          <m:rPr>
                            <m:sty m:val="p"/>
                          </m:rPr>
                          <a:rPr lang="en-US" altLang="zh-CN" sz="2000" i="1" dirty="0">
                            <a:solidFill>
                              <a:srgbClr val="FF0000"/>
                            </a:solidFill>
                            <a:latin typeface="Cambria Math" panose="02040503050406030204" pitchFamily="18" charset="0"/>
                          </a:rPr>
                          <m:t>e</m:t>
                        </m:r>
                      </m:e>
                      <m:sup>
                        <m:r>
                          <a:rPr lang="en-US" altLang="zh-CN" sz="2000" i="1" dirty="0">
                            <a:solidFill>
                              <a:srgbClr val="FF0000"/>
                            </a:solidFill>
                            <a:latin typeface="Cambria Math" panose="02040503050406030204" pitchFamily="18" charset="0"/>
                          </a:rPr>
                          <m:t>𝑗</m:t>
                        </m:r>
                        <m:r>
                          <a:rPr lang="zh-CN" altLang="en-US" sz="2000" i="1" dirty="0">
                            <a:solidFill>
                              <a:srgbClr val="FF0000"/>
                            </a:solidFill>
                            <a:latin typeface="Cambria Math" panose="02040503050406030204" pitchFamily="18" charset="0"/>
                          </a:rPr>
                          <m:t>𝜔</m:t>
                        </m:r>
                      </m:sup>
                    </m:sSup>
                  </m:oMath>
                </a14:m>
                <a:r>
                  <a:rPr lang="en-US" altLang="zh-CN"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solidFill>
                      <a:srgbClr val="FF0000"/>
                    </a:solidFill>
                    <a:latin typeface="宋体" panose="02010600030101010101" pitchFamily="2" charset="-122"/>
                    <a:ea typeface="宋体" panose="02010600030101010101" pitchFamily="2" charset="-122"/>
                  </a:rPr>
                  <a:t>≥0</a:t>
                </a:r>
                <a:r>
                  <a:rPr lang="zh-CN" altLang="en-US" sz="2000" dirty="0">
                    <a:solidFill>
                      <a:srgbClr val="FF0000"/>
                    </a:solidFill>
                    <a:latin typeface="宋体" panose="02010600030101010101" pitchFamily="2" charset="-122"/>
                    <a:ea typeface="宋体" panose="02010600030101010101" pitchFamily="2" charset="-122"/>
                  </a:rPr>
                  <a:t>。</a:t>
                </a:r>
                <a:endParaRPr lang="en-US" altLang="zh-CN" sz="2000" dirty="0">
                  <a:solidFill>
                    <a:srgbClr val="FF0000"/>
                  </a:solidFill>
                  <a:latin typeface="宋体" panose="02010600030101010101" pitchFamily="2" charset="-122"/>
                  <a:ea typeface="宋体" panose="02010600030101010101" pitchFamily="2" charset="-122"/>
                </a:endParaRPr>
              </a:p>
              <a:p>
                <a:pPr marL="342900" indent="-342900">
                  <a:lnSpc>
                    <a:spcPct val="150000"/>
                  </a:lnSpc>
                  <a:buFont typeface="+mj-lt"/>
                  <a:buAutoNum type="arabicPeriod"/>
                </a:pPr>
                <a:r>
                  <a:rPr lang="en-US" altLang="zh-CN" sz="2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A(z</a:t>
                </a:r>
                <a:r>
                  <a:rPr lang="en-US" altLang="zh-CN"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B(z)</a:t>
                </a:r>
                <a:r>
                  <a:rPr lang="zh-CN" altLang="en-US" sz="2000" dirty="0">
                    <a:solidFill>
                      <a:srgbClr val="FF0000"/>
                    </a:solidFill>
                    <a:latin typeface="宋体" panose="02010600030101010101" pitchFamily="2" charset="-122"/>
                    <a:ea typeface="宋体" panose="02010600030101010101" pitchFamily="2" charset="-122"/>
                  </a:rPr>
                  <a:t>的阶数差为</a:t>
                </a:r>
                <a:r>
                  <a:rPr lang="en-US" altLang="zh-CN" sz="2000" dirty="0">
                    <a:solidFill>
                      <a:srgbClr val="FF0000"/>
                    </a:solidFill>
                    <a:latin typeface="宋体" panose="02010600030101010101" pitchFamily="2" charset="-122"/>
                    <a:ea typeface="宋体" panose="02010600030101010101" pitchFamily="2" charset="-122"/>
                  </a:rPr>
                  <a:t>0</a:t>
                </a:r>
                <a:r>
                  <a:rPr lang="zh-CN" altLang="en-US" sz="2000" dirty="0" smtClean="0">
                    <a:solidFill>
                      <a:srgbClr val="FF0000"/>
                    </a:solidFill>
                    <a:latin typeface="宋体" panose="02010600030101010101" pitchFamily="2" charset="-122"/>
                    <a:ea typeface="宋体" panose="02010600030101010101" pitchFamily="2" charset="-122"/>
                  </a:rPr>
                  <a:t>。</a:t>
                </a:r>
                <a:endParaRPr lang="en-US" altLang="zh-CN" sz="2000" dirty="0">
                  <a:solidFill>
                    <a:srgbClr val="FF0000"/>
                  </a:solidFill>
                  <a:latin typeface="宋体" panose="02010600030101010101" pitchFamily="2" charset="-122"/>
                  <a:ea typeface="宋体" panose="02010600030101010101" pitchFamily="2" charset="-122"/>
                </a:endParaRPr>
              </a:p>
            </p:txBody>
          </p:sp>
        </mc:Choice>
        <mc:Fallback xmlns="">
          <p:sp>
            <p:nvSpPr>
              <p:cNvPr id="10" name="矩形 9">
                <a:extLst>
                  <a:ext uri="{FF2B5EF4-FFF2-40B4-BE49-F238E27FC236}">
                    <a16:creationId xmlns:a16="http://schemas.microsoft.com/office/drawing/2014/main" id="{0EF2FFF3-422E-4C5C-877B-7D6B8E42A039}"/>
                  </a:ext>
                </a:extLst>
              </p:cNvPr>
              <p:cNvSpPr>
                <a:spLocks noRot="1" noChangeAspect="1" noMove="1" noResize="1" noEditPoints="1" noAdjustHandles="1" noChangeArrowheads="1" noChangeShapeType="1" noTextEdit="1"/>
              </p:cNvSpPr>
              <p:nvPr/>
            </p:nvSpPr>
            <p:spPr>
              <a:xfrm>
                <a:off x="683568" y="2787774"/>
                <a:ext cx="7779692" cy="1953996"/>
              </a:xfrm>
              <a:prstGeom prst="rect">
                <a:avLst/>
              </a:prstGeom>
              <a:blipFill>
                <a:blip r:embed="rId5"/>
                <a:stretch>
                  <a:fillRect l="-627" b="-1869"/>
                </a:stretch>
              </a:blipFill>
            </p:spPr>
            <p:txBody>
              <a:bodyPr/>
              <a:lstStyle/>
              <a:p>
                <a:r>
                  <a:rPr lang="zh-CN" altLang="en-US">
                    <a:noFill/>
                  </a:rPr>
                  <a:t> </a:t>
                </a:r>
              </a:p>
            </p:txBody>
          </p:sp>
        </mc:Fallback>
      </mc:AlternateContent>
      <p:graphicFrame>
        <p:nvGraphicFramePr>
          <p:cNvPr id="2" name="对象 1">
            <a:extLst>
              <a:ext uri="{FF2B5EF4-FFF2-40B4-BE49-F238E27FC236}">
                <a16:creationId xmlns:a16="http://schemas.microsoft.com/office/drawing/2014/main" id="{ADA219E0-74EE-4369-996F-7FA5A776370E}"/>
              </a:ext>
            </a:extLst>
          </p:cNvPr>
          <p:cNvGraphicFramePr>
            <a:graphicFrameLocks noChangeAspect="1"/>
          </p:cNvGraphicFramePr>
          <p:nvPr>
            <p:extLst>
              <p:ext uri="{D42A27DB-BD31-4B8C-83A1-F6EECF244321}">
                <p14:modId xmlns:p14="http://schemas.microsoft.com/office/powerpoint/2010/main" val="3332816753"/>
              </p:ext>
            </p:extLst>
          </p:nvPr>
        </p:nvGraphicFramePr>
        <p:xfrm>
          <a:off x="1995737" y="1148279"/>
          <a:ext cx="4288429" cy="684146"/>
        </p:xfrm>
        <a:graphic>
          <a:graphicData uri="http://schemas.openxmlformats.org/presentationml/2006/ole">
            <mc:AlternateContent xmlns:mc="http://schemas.openxmlformats.org/markup-compatibility/2006">
              <mc:Choice xmlns:v="urn:schemas-microsoft-com:vml" Requires="v">
                <p:oleObj spid="_x0000_s15372" name="Equation" r:id="rId6" imgW="3263760" imgH="520560" progId="Equation.DSMT4">
                  <p:embed/>
                </p:oleObj>
              </mc:Choice>
              <mc:Fallback>
                <p:oleObj name="Equation" r:id="rId6" imgW="3263760" imgH="520560" progId="Equation.DSMT4">
                  <p:embed/>
                  <p:pic>
                    <p:nvPicPr>
                      <p:cNvPr id="0" name=""/>
                      <p:cNvPicPr/>
                      <p:nvPr/>
                    </p:nvPicPr>
                    <p:blipFill>
                      <a:blip r:embed="rId7"/>
                      <a:stretch>
                        <a:fillRect/>
                      </a:stretch>
                    </p:blipFill>
                    <p:spPr>
                      <a:xfrm>
                        <a:off x="1995737" y="1148279"/>
                        <a:ext cx="4288429" cy="684146"/>
                      </a:xfrm>
                      <a:prstGeom prst="rect">
                        <a:avLst/>
                      </a:prstGeom>
                    </p:spPr>
                  </p:pic>
                </p:oleObj>
              </mc:Fallback>
            </mc:AlternateContent>
          </a:graphicData>
        </a:graphic>
      </p:graphicFrame>
      <p:sp>
        <p:nvSpPr>
          <p:cNvPr id="3" name="矩形 2"/>
          <p:cNvSpPr/>
          <p:nvPr/>
        </p:nvSpPr>
        <p:spPr>
          <a:xfrm>
            <a:off x="6516216" y="1179019"/>
            <a:ext cx="1580561" cy="507831"/>
          </a:xfrm>
          <a:prstGeom prst="rect">
            <a:avLst/>
          </a:prstGeom>
        </p:spPr>
        <p:txBody>
          <a:bodyPr wrap="none">
            <a:spAutoFit/>
          </a:bodyPr>
          <a:lstStyle/>
          <a:p>
            <a:pPr indent="468000">
              <a:lnSpc>
                <a:spcPct val="150000"/>
              </a:lnSpc>
            </a:pPr>
            <a:r>
              <a:rPr lang="zh-CN" altLang="en-US" dirty="0">
                <a:solidFill>
                  <a:sysClr val="windowText" lastClr="000000"/>
                </a:solidFill>
                <a:latin typeface="宋体" panose="02010600030101010101" pitchFamily="2" charset="-122"/>
                <a:cs typeface="Arial" pitchFamily="34" charset="0"/>
              </a:rPr>
              <a:t>（</a:t>
            </a:r>
            <a:r>
              <a:rPr lang="en-US" altLang="zh-CN" dirty="0">
                <a:solidFill>
                  <a:sysClr val="windowText" lastClr="000000"/>
                </a:solidFill>
                <a:latin typeface="宋体" panose="02010600030101010101" pitchFamily="2" charset="-122"/>
                <a:cs typeface="Arial" pitchFamily="34" charset="0"/>
              </a:rPr>
              <a:t>7.15</a:t>
            </a:r>
            <a:r>
              <a:rPr lang="zh-CN" altLang="en-US" dirty="0">
                <a:solidFill>
                  <a:sysClr val="windowText" lastClr="000000"/>
                </a:solidFill>
                <a:latin typeface="宋体" panose="02010600030101010101" pitchFamily="2" charset="-122"/>
                <a:cs typeface="Arial" pitchFamily="34" charset="0"/>
              </a:rPr>
              <a:t>）</a:t>
            </a:r>
            <a:endParaRPr lang="zh-CN" altLang="en-US" dirty="0">
              <a:solidFill>
                <a:schemeClr val="tx1">
                  <a:lumMod val="95000"/>
                  <a:lumOff val="5000"/>
                </a:schemeClr>
              </a:solidFill>
              <a:latin typeface="宋体" panose="02010600030101010101" pitchFamily="2" charset="-122"/>
              <a:cs typeface="Arial" pitchFamily="34" charset="0"/>
            </a:endParaRPr>
          </a:p>
        </p:txBody>
      </p:sp>
      <p:sp>
        <p:nvSpPr>
          <p:cNvPr id="4" name="矩形 3"/>
          <p:cNvSpPr/>
          <p:nvPr/>
        </p:nvSpPr>
        <p:spPr>
          <a:xfrm>
            <a:off x="268366" y="2078628"/>
            <a:ext cx="4581382" cy="507831"/>
          </a:xfrm>
          <a:prstGeom prst="rect">
            <a:avLst/>
          </a:prstGeom>
        </p:spPr>
        <p:txBody>
          <a:bodyPr wrap="none">
            <a:spAutoFit/>
          </a:bodyPr>
          <a:lstStyle/>
          <a:p>
            <a:pPr indent="468000">
              <a:lnSpc>
                <a:spcPct val="150000"/>
              </a:lnSpc>
            </a:pPr>
            <a:r>
              <a:rPr lang="zh-CN" altLang="en-US" dirty="0">
                <a:solidFill>
                  <a:sysClr val="windowText" lastClr="000000"/>
                </a:solidFill>
                <a:latin typeface="宋体" panose="02010600030101010101" pitchFamily="2" charset="-122"/>
              </a:rPr>
              <a:t>若满足下列条件，则</a:t>
            </a:r>
            <a:r>
              <a:rPr lang="en-US" altLang="zh-CN" dirty="0">
                <a:solidFill>
                  <a:sysClr val="windowText" lastClr="000000"/>
                </a:solidFill>
                <a:latin typeface="宋体" panose="02010600030101010101" pitchFamily="2" charset="-122"/>
              </a:rPr>
              <a:t>F(z)</a:t>
            </a:r>
            <a:r>
              <a:rPr lang="zh-CN" altLang="en-US" dirty="0">
                <a:solidFill>
                  <a:sysClr val="windowText" lastClr="000000"/>
                </a:solidFill>
                <a:latin typeface="宋体" panose="02010600030101010101" pitchFamily="2" charset="-122"/>
              </a:rPr>
              <a:t>为正实函数。</a:t>
            </a:r>
            <a:endParaRPr lang="en-US" altLang="zh-CN" dirty="0">
              <a:solidFill>
                <a:sysClr val="windowText" lastClr="000000"/>
              </a:solidFill>
              <a:latin typeface="宋体" panose="02010600030101010101" pitchFamily="2" charset="-122"/>
            </a:endParaRPr>
          </a:p>
        </p:txBody>
      </p:sp>
    </p:spTree>
    <p:extLst>
      <p:ext uri="{BB962C8B-B14F-4D97-AF65-F5344CB8AC3E}">
        <p14:creationId xmlns:p14="http://schemas.microsoft.com/office/powerpoint/2010/main" val="12758391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 calcmode="lin" valueType="num">
                                      <p:cBhvr additive="base">
                                        <p:cTn id="22" dur="500" fill="hold"/>
                                        <p:tgtEl>
                                          <p:spTgt spid="75"/>
                                        </p:tgtEl>
                                        <p:attrNameLst>
                                          <p:attrName>ppt_x</p:attrName>
                                        </p:attrNameLst>
                                      </p:cBhvr>
                                      <p:tavLst>
                                        <p:tav tm="0">
                                          <p:val>
                                            <p:strVal val="#ppt_x"/>
                                          </p:val>
                                        </p:tav>
                                        <p:tav tm="100000">
                                          <p:val>
                                            <p:strVal val="#ppt_x"/>
                                          </p:val>
                                        </p:tav>
                                      </p:tavLst>
                                    </p:anim>
                                    <p:anim calcmode="lin" valueType="num">
                                      <p:cBhvr additive="base">
                                        <p:cTn id="23" dur="500" fill="hold"/>
                                        <p:tgtEl>
                                          <p:spTgt spid="75"/>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75" grpId="0"/>
      <p:bldP spid="10" grpId="0"/>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数学基础</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0EF2FFF3-422E-4C5C-877B-7D6B8E42A039}"/>
                  </a:ext>
                </a:extLst>
              </p:cNvPr>
              <p:cNvSpPr/>
              <p:nvPr/>
            </p:nvSpPr>
            <p:spPr>
              <a:xfrm>
                <a:off x="611560" y="1059582"/>
                <a:ext cx="7779692" cy="1492332"/>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zh-CN" altLang="en-US" sz="2000" dirty="0">
                    <a:solidFill>
                      <a:sysClr val="windowText" lastClr="000000"/>
                    </a:solidFill>
                    <a:latin typeface="宋体" panose="02010600030101010101" pitchFamily="2" charset="-122"/>
                  </a:rPr>
                  <a:t>对于条件</a:t>
                </a:r>
                <a:r>
                  <a:rPr lang="en-US" altLang="zh-CN" sz="2000" dirty="0">
                    <a:solidFill>
                      <a:sysClr val="windowText" lastClr="000000"/>
                    </a:solidFill>
                    <a:latin typeface="宋体" panose="02010600030101010101" pitchFamily="2" charset="-122"/>
                  </a:rPr>
                  <a:t>(1),</a:t>
                </a:r>
                <a:r>
                  <a:rPr lang="zh-CN" altLang="en-US" sz="2000" dirty="0">
                    <a:solidFill>
                      <a:sysClr val="windowText" lastClr="000000"/>
                    </a:solidFill>
                    <a:latin typeface="宋体" panose="02010600030101010101" pitchFamily="2" charset="-122"/>
                  </a:rPr>
                  <a:t>若</a:t>
                </a:r>
                <a:r>
                  <a:rPr lang="en-US" altLang="zh-CN" sz="2000" dirty="0">
                    <a:solidFill>
                      <a:sysClr val="windowText" lastClr="000000"/>
                    </a:solidFill>
                    <a:latin typeface="宋体" panose="02010600030101010101" pitchFamily="2" charset="-122"/>
                  </a:rPr>
                  <a:t>F(z)</a:t>
                </a:r>
                <a:r>
                  <a:rPr lang="zh-CN" altLang="en-US" sz="2000" dirty="0">
                    <a:solidFill>
                      <a:sysClr val="windowText" lastClr="000000"/>
                    </a:solidFill>
                    <a:latin typeface="宋体" panose="02010600030101010101" pitchFamily="2" charset="-122"/>
                  </a:rPr>
                  <a:t>在单位圆上也无极点，则</a:t>
                </a:r>
                <a:r>
                  <a:rPr lang="en-US" altLang="zh-CN" sz="2000" dirty="0">
                    <a:solidFill>
                      <a:sysClr val="windowText" lastClr="000000"/>
                    </a:solidFill>
                    <a:latin typeface="宋体" panose="02010600030101010101" pitchFamily="2" charset="-122"/>
                  </a:rPr>
                  <a:t>F(z)</a:t>
                </a:r>
                <a:r>
                  <a:rPr lang="zh-CN" altLang="en-US" sz="2000" dirty="0">
                    <a:solidFill>
                      <a:sysClr val="windowText" lastClr="000000"/>
                    </a:solidFill>
                    <a:latin typeface="宋体" panose="02010600030101010101" pitchFamily="2" charset="-122"/>
                  </a:rPr>
                  <a:t>为严格正实函数</a:t>
                </a:r>
                <a:r>
                  <a:rPr lang="zh-CN" altLang="en-US" sz="2000" dirty="0" smtClean="0">
                    <a:solidFill>
                      <a:sysClr val="windowText" lastClr="000000"/>
                    </a:solidFill>
                    <a:latin typeface="宋体" panose="02010600030101010101" pitchFamily="2" charset="-122"/>
                  </a:rPr>
                  <a:t>；</a:t>
                </a:r>
                <a:endParaRPr lang="en-US" altLang="zh-CN" sz="2000" dirty="0" smtClean="0">
                  <a:solidFill>
                    <a:sysClr val="windowText" lastClr="000000"/>
                  </a:solidFill>
                  <a:latin typeface="宋体" panose="02010600030101010101" pitchFamily="2" charset="-122"/>
                </a:endParaRPr>
              </a:p>
              <a:p>
                <a:pPr marL="342900" indent="-342900">
                  <a:lnSpc>
                    <a:spcPct val="150000"/>
                  </a:lnSpc>
                  <a:buFont typeface="Wingdings" panose="05000000000000000000" pitchFamily="2" charset="2"/>
                  <a:buChar char="Ø"/>
                </a:pPr>
                <a:r>
                  <a:rPr lang="zh-CN" altLang="en-US" sz="2000" dirty="0" smtClean="0">
                    <a:solidFill>
                      <a:sysClr val="windowText" lastClr="000000"/>
                    </a:solidFill>
                    <a:latin typeface="宋体" panose="02010600030101010101" pitchFamily="2" charset="-122"/>
                  </a:rPr>
                  <a:t>对于</a:t>
                </a:r>
                <a:r>
                  <a:rPr lang="zh-CN" altLang="en-US" sz="2000" dirty="0">
                    <a:solidFill>
                      <a:sysClr val="windowText" lastClr="000000"/>
                    </a:solidFill>
                    <a:latin typeface="宋体" panose="02010600030101010101" pitchFamily="2" charset="-122"/>
                  </a:rPr>
                  <a:t>条件</a:t>
                </a:r>
                <a:r>
                  <a:rPr lang="en-US" altLang="zh-CN" sz="2000" dirty="0">
                    <a:solidFill>
                      <a:sysClr val="windowText" lastClr="000000"/>
                    </a:solidFill>
                    <a:latin typeface="宋体" panose="02010600030101010101" pitchFamily="2" charset="-122"/>
                  </a:rPr>
                  <a:t>(3),</a:t>
                </a:r>
                <a:r>
                  <a:rPr lang="zh-CN" altLang="en-US" sz="2000" dirty="0">
                    <a:solidFill>
                      <a:sysClr val="windowText" lastClr="000000"/>
                    </a:solidFill>
                    <a:latin typeface="宋体" panose="02010600030101010101" pitchFamily="2" charset="-122"/>
                  </a:rPr>
                  <a:t>若</a:t>
                </a:r>
                <a:r>
                  <a:rPr lang="en-US" altLang="zh-CN" sz="2000" dirty="0">
                    <a:solidFill>
                      <a:sysClr val="windowText" lastClr="000000"/>
                    </a:solidFill>
                    <a:latin typeface="宋体" panose="02010600030101010101" pitchFamily="2" charset="-122"/>
                  </a:rPr>
                  <a:t>Re[F(</a:t>
                </a:r>
                <a14:m>
                  <m:oMath xmlns:m="http://schemas.openxmlformats.org/officeDocument/2006/math">
                    <m:sSup>
                      <m:sSupPr>
                        <m:ctrlPr>
                          <a:rPr lang="en-US" altLang="zh-CN" sz="2000" i="1" dirty="0">
                            <a:solidFill>
                              <a:sysClr val="windowText" lastClr="000000"/>
                            </a:solidFill>
                            <a:latin typeface="Cambria Math" panose="02040503050406030204" pitchFamily="18" charset="0"/>
                          </a:rPr>
                        </m:ctrlPr>
                      </m:sSupPr>
                      <m:e>
                        <m:r>
                          <m:rPr>
                            <m:sty m:val="p"/>
                          </m:rPr>
                          <a:rPr lang="en-US" altLang="zh-CN" sz="2000" i="1" dirty="0">
                            <a:solidFill>
                              <a:sysClr val="windowText" lastClr="000000"/>
                            </a:solidFill>
                            <a:latin typeface="Cambria Math" panose="02040503050406030204" pitchFamily="18" charset="0"/>
                          </a:rPr>
                          <m:t>e</m:t>
                        </m:r>
                      </m:e>
                      <m:sup>
                        <m:r>
                          <a:rPr lang="en-US" altLang="zh-CN" sz="2000" i="1" dirty="0">
                            <a:solidFill>
                              <a:sysClr val="windowText" lastClr="000000"/>
                            </a:solidFill>
                            <a:latin typeface="Cambria Math" panose="02040503050406030204" pitchFamily="18" charset="0"/>
                          </a:rPr>
                          <m:t>𝑗</m:t>
                        </m:r>
                        <m:r>
                          <a:rPr lang="zh-CN" altLang="en-US" sz="2000" i="1" dirty="0">
                            <a:solidFill>
                              <a:sysClr val="windowText" lastClr="000000"/>
                            </a:solidFill>
                            <a:latin typeface="Cambria Math" panose="02040503050406030204" pitchFamily="18" charset="0"/>
                          </a:rPr>
                          <m:t>𝜔</m:t>
                        </m:r>
                      </m:sup>
                    </m:sSup>
                  </m:oMath>
                </a14:m>
                <a:r>
                  <a:rPr lang="en-US" altLang="zh-CN" sz="2000" dirty="0">
                    <a:solidFill>
                      <a:sysClr val="windowText" lastClr="000000"/>
                    </a:solidFill>
                    <a:latin typeface="宋体" panose="02010600030101010101" pitchFamily="2" charset="-122"/>
                  </a:rPr>
                  <a:t>)]&gt;0,</a:t>
                </a:r>
                <a:r>
                  <a:rPr lang="zh-CN" altLang="en-US" sz="2000" dirty="0">
                    <a:solidFill>
                      <a:sysClr val="windowText" lastClr="000000"/>
                    </a:solidFill>
                    <a:latin typeface="宋体" panose="02010600030101010101" pitchFamily="2" charset="-122"/>
                  </a:rPr>
                  <a:t>则</a:t>
                </a:r>
                <a:r>
                  <a:rPr lang="en-US" altLang="zh-CN" sz="2000" dirty="0" smtClean="0">
                    <a:solidFill>
                      <a:sysClr val="windowText" lastClr="000000"/>
                    </a:solidFill>
                    <a:latin typeface="宋体" panose="02010600030101010101" pitchFamily="2" charset="-122"/>
                  </a:rPr>
                  <a:t>F(z)</a:t>
                </a:r>
                <a:r>
                  <a:rPr lang="zh-CN" altLang="en-US" sz="2000" dirty="0">
                    <a:solidFill>
                      <a:sysClr val="windowText" lastClr="000000"/>
                    </a:solidFill>
                    <a:latin typeface="宋体" panose="02010600030101010101" pitchFamily="2" charset="-122"/>
                  </a:rPr>
                  <a:t>为严格正实函数</a:t>
                </a:r>
                <a:r>
                  <a:rPr lang="zh-CN" altLang="en-US" sz="2000" dirty="0" smtClean="0">
                    <a:solidFill>
                      <a:sysClr val="windowText" lastClr="000000"/>
                    </a:solidFill>
                    <a:latin typeface="宋体" panose="02010600030101010101" pitchFamily="2" charset="-122"/>
                  </a:rPr>
                  <a:t>。</a:t>
                </a:r>
                <a:endParaRPr lang="en-US" altLang="zh-CN" sz="2000" dirty="0">
                  <a:solidFill>
                    <a:sysClr val="windowText" lastClr="000000"/>
                  </a:solidFill>
                  <a:latin typeface="宋体" panose="02010600030101010101" pitchFamily="2" charset="-122"/>
                </a:endParaRPr>
              </a:p>
            </p:txBody>
          </p:sp>
        </mc:Choice>
        <mc:Fallback xmlns="">
          <p:sp>
            <p:nvSpPr>
              <p:cNvPr id="10" name="矩形 9">
                <a:extLst>
                  <a:ext uri="{FF2B5EF4-FFF2-40B4-BE49-F238E27FC236}">
                    <a16:creationId xmlns:a16="http://schemas.microsoft.com/office/drawing/2014/main" id="{0EF2FFF3-422E-4C5C-877B-7D6B8E42A039}"/>
                  </a:ext>
                </a:extLst>
              </p:cNvPr>
              <p:cNvSpPr>
                <a:spLocks noRot="1" noChangeAspect="1" noMove="1" noResize="1" noEditPoints="1" noAdjustHandles="1" noChangeArrowheads="1" noChangeShapeType="1" noTextEdit="1"/>
              </p:cNvSpPr>
              <p:nvPr/>
            </p:nvSpPr>
            <p:spPr>
              <a:xfrm>
                <a:off x="611560" y="1059582"/>
                <a:ext cx="7779692" cy="1492332"/>
              </a:xfrm>
              <a:prstGeom prst="rect">
                <a:avLst/>
              </a:prstGeom>
              <a:blipFill>
                <a:blip r:embed="rId4"/>
                <a:stretch>
                  <a:fillRect l="-705" b="-1224"/>
                </a:stretch>
              </a:blipFill>
            </p:spPr>
            <p:txBody>
              <a:bodyPr/>
              <a:lstStyle/>
              <a:p>
                <a:r>
                  <a:rPr lang="zh-CN" altLang="en-US">
                    <a:noFill/>
                  </a:rPr>
                  <a:t> </a:t>
                </a:r>
              </a:p>
            </p:txBody>
          </p:sp>
        </mc:Fallback>
      </mc:AlternateContent>
      <p:sp>
        <p:nvSpPr>
          <p:cNvPr id="3" name="矩形 2"/>
          <p:cNvSpPr/>
          <p:nvPr/>
        </p:nvSpPr>
        <p:spPr>
          <a:xfrm>
            <a:off x="937010" y="2787774"/>
            <a:ext cx="7128792" cy="1477328"/>
          </a:xfrm>
          <a:prstGeom prst="rect">
            <a:avLst/>
          </a:prstGeom>
        </p:spPr>
        <p:txBody>
          <a:bodyPr wrap="square">
            <a:spAutoFit/>
          </a:bodyPr>
          <a:lstStyle/>
          <a:p>
            <a:pPr>
              <a:lnSpc>
                <a:spcPct val="150000"/>
              </a:lnSpc>
            </a:pPr>
            <a:r>
              <a:rPr lang="zh-CN" altLang="en-US" sz="2000" dirty="0">
                <a:solidFill>
                  <a:sysClr val="windowText" lastClr="000000"/>
                </a:solidFill>
                <a:latin typeface="+mn-ea"/>
              </a:rPr>
              <a:t>简单地说，此定义可以这样理解：</a:t>
            </a:r>
            <a:endParaRPr lang="en-US" altLang="zh-CN" sz="2000" dirty="0">
              <a:solidFill>
                <a:sysClr val="windowText" lastClr="000000"/>
              </a:solidFill>
              <a:latin typeface="+mn-ea"/>
            </a:endParaRPr>
          </a:p>
          <a:p>
            <a:pPr marL="342900" indent="-342900">
              <a:lnSpc>
                <a:spcPct val="150000"/>
              </a:lnSpc>
              <a:buFont typeface="Arial" panose="020B0604020202020204" pitchFamily="34" charset="0"/>
              <a:buChar char="•"/>
            </a:pPr>
            <a:r>
              <a:rPr lang="zh-CN" altLang="en-US" sz="2000" dirty="0">
                <a:solidFill>
                  <a:srgbClr val="FF0000"/>
                </a:solidFill>
                <a:latin typeface="+mn-ea"/>
              </a:rPr>
              <a:t>若</a:t>
            </a:r>
            <a:r>
              <a:rPr lang="en-US" altLang="zh-CN" sz="2000" dirty="0">
                <a:solidFill>
                  <a:srgbClr val="FF0000"/>
                </a:solidFill>
                <a:latin typeface="+mn-ea"/>
              </a:rPr>
              <a:t>F(z)</a:t>
            </a:r>
            <a:r>
              <a:rPr lang="zh-CN" altLang="en-US" sz="2000" dirty="0">
                <a:solidFill>
                  <a:srgbClr val="FF0000"/>
                </a:solidFill>
                <a:latin typeface="+mn-ea"/>
              </a:rPr>
              <a:t>在单位圆外无极点，则</a:t>
            </a:r>
            <a:r>
              <a:rPr lang="en-US" altLang="zh-CN" sz="2000" dirty="0">
                <a:solidFill>
                  <a:srgbClr val="FF0000"/>
                </a:solidFill>
                <a:latin typeface="+mn-ea"/>
              </a:rPr>
              <a:t>F(z)</a:t>
            </a:r>
            <a:r>
              <a:rPr lang="zh-CN" altLang="en-US" sz="2000" dirty="0">
                <a:solidFill>
                  <a:srgbClr val="FF0000"/>
                </a:solidFill>
                <a:latin typeface="+mn-ea"/>
              </a:rPr>
              <a:t>为正实函数；</a:t>
            </a:r>
            <a:endParaRPr lang="en-US" altLang="zh-CN" sz="2000" dirty="0">
              <a:solidFill>
                <a:srgbClr val="FF0000"/>
              </a:solidFill>
              <a:latin typeface="+mn-ea"/>
            </a:endParaRPr>
          </a:p>
          <a:p>
            <a:pPr marL="342900" indent="-342900">
              <a:lnSpc>
                <a:spcPct val="150000"/>
              </a:lnSpc>
              <a:buFont typeface="Arial" panose="020B0604020202020204" pitchFamily="34" charset="0"/>
              <a:buChar char="•"/>
            </a:pPr>
            <a:r>
              <a:rPr lang="zh-CN" altLang="en-US" sz="2000" dirty="0">
                <a:solidFill>
                  <a:srgbClr val="FF0000"/>
                </a:solidFill>
                <a:latin typeface="+mn-ea"/>
              </a:rPr>
              <a:t>若</a:t>
            </a:r>
            <a:r>
              <a:rPr lang="en-US" altLang="zh-CN" sz="2000" dirty="0">
                <a:solidFill>
                  <a:srgbClr val="FF0000"/>
                </a:solidFill>
                <a:latin typeface="+mn-ea"/>
              </a:rPr>
              <a:t>F(z)</a:t>
            </a:r>
            <a:r>
              <a:rPr lang="zh-CN" altLang="en-US" sz="2000" dirty="0">
                <a:solidFill>
                  <a:srgbClr val="FF0000"/>
                </a:solidFill>
                <a:latin typeface="+mn-ea"/>
              </a:rPr>
              <a:t>在单位圆上也无极点，则</a:t>
            </a:r>
            <a:r>
              <a:rPr lang="en-US" altLang="zh-CN" sz="2000" dirty="0">
                <a:solidFill>
                  <a:srgbClr val="FF0000"/>
                </a:solidFill>
                <a:latin typeface="+mn-ea"/>
              </a:rPr>
              <a:t>F(z)</a:t>
            </a:r>
            <a:r>
              <a:rPr lang="zh-CN" altLang="en-US" sz="2000" dirty="0">
                <a:solidFill>
                  <a:srgbClr val="FF0000"/>
                </a:solidFill>
                <a:latin typeface="+mn-ea"/>
              </a:rPr>
              <a:t>为严格正实函数。</a:t>
            </a:r>
            <a:endParaRPr lang="en-US" altLang="zh-CN" sz="2000" dirty="0">
              <a:solidFill>
                <a:srgbClr val="FF0000"/>
              </a:solidFill>
              <a:latin typeface="+mn-ea"/>
            </a:endParaRPr>
          </a:p>
        </p:txBody>
      </p:sp>
    </p:spTree>
    <p:extLst>
      <p:ext uri="{BB962C8B-B14F-4D97-AF65-F5344CB8AC3E}">
        <p14:creationId xmlns:p14="http://schemas.microsoft.com/office/powerpoint/2010/main" val="1752840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0"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数学基础</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grpSp>
        <p:nvGrpSpPr>
          <p:cNvPr id="5" name="组合 4">
            <a:extLst>
              <a:ext uri="{FF2B5EF4-FFF2-40B4-BE49-F238E27FC236}">
                <a16:creationId xmlns:a16="http://schemas.microsoft.com/office/drawing/2014/main" id="{DE307FD9-26F3-4D17-BC9D-7E4269F61EAD}"/>
              </a:ext>
            </a:extLst>
          </p:cNvPr>
          <p:cNvGrpSpPr/>
          <p:nvPr/>
        </p:nvGrpSpPr>
        <p:grpSpPr>
          <a:xfrm>
            <a:off x="539552" y="752583"/>
            <a:ext cx="7627293" cy="1192142"/>
            <a:chOff x="539552" y="752583"/>
            <a:chExt cx="7627293" cy="1192142"/>
          </a:xfrm>
        </p:grpSpPr>
        <p:sp>
          <p:nvSpPr>
            <p:cNvPr id="75" name="矩形 74"/>
            <p:cNvSpPr/>
            <p:nvPr/>
          </p:nvSpPr>
          <p:spPr>
            <a:xfrm>
              <a:off x="539552" y="752583"/>
              <a:ext cx="7627293" cy="481863"/>
            </a:xfrm>
            <a:prstGeom prst="rect">
              <a:avLst/>
            </a:prstGeom>
            <a:noFill/>
          </p:spPr>
          <p:txBody>
            <a:bodyPr wrap="square">
              <a:spAutoFit/>
            </a:bodyPr>
            <a:lstStyle/>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例</a:t>
              </a:r>
              <a:r>
                <a:rPr lang="en-US" altLang="zh-CN" sz="2000" dirty="0">
                  <a:solidFill>
                    <a:sysClr val="windowText" lastClr="000000"/>
                  </a:solidFill>
                  <a:latin typeface="宋体" panose="02010600030101010101" pitchFamily="2" charset="-122"/>
                  <a:ea typeface="宋体" panose="02010600030101010101" pitchFamily="2" charset="-122"/>
                </a:rPr>
                <a:t>7.4  </a:t>
              </a:r>
              <a:r>
                <a:rPr lang="zh-CN" altLang="en-US" sz="2000" dirty="0">
                  <a:solidFill>
                    <a:sysClr val="windowText" lastClr="000000"/>
                  </a:solidFill>
                  <a:latin typeface="宋体" panose="02010600030101010101" pitchFamily="2" charset="-122"/>
                  <a:ea typeface="宋体" panose="02010600030101010101" pitchFamily="2" charset="-122"/>
                </a:rPr>
                <a:t>设离散系统的脉冲传递函数为</a:t>
              </a: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aphicFrame>
          <p:nvGraphicFramePr>
            <p:cNvPr id="2" name="对象 1">
              <a:extLst>
                <a:ext uri="{FF2B5EF4-FFF2-40B4-BE49-F238E27FC236}">
                  <a16:creationId xmlns:a16="http://schemas.microsoft.com/office/drawing/2014/main" id="{E1AAE828-2A2E-463C-A51D-8DEFB3C3966D}"/>
                </a:ext>
              </a:extLst>
            </p:cNvPr>
            <p:cNvGraphicFramePr>
              <a:graphicFrameLocks noChangeAspect="1"/>
            </p:cNvGraphicFramePr>
            <p:nvPr>
              <p:extLst>
                <p:ext uri="{D42A27DB-BD31-4B8C-83A1-F6EECF244321}">
                  <p14:modId xmlns:p14="http://schemas.microsoft.com/office/powerpoint/2010/main" val="906168356"/>
                </p:ext>
              </p:extLst>
            </p:nvPr>
          </p:nvGraphicFramePr>
          <p:xfrm>
            <a:off x="3534403" y="1234446"/>
            <a:ext cx="1637589" cy="710279"/>
          </p:xfrm>
          <a:graphic>
            <a:graphicData uri="http://schemas.openxmlformats.org/presentationml/2006/ole">
              <mc:AlternateContent xmlns:mc="http://schemas.openxmlformats.org/markup-compatibility/2006">
                <mc:Choice xmlns:v="urn:schemas-microsoft-com:vml" Requires="v">
                  <p:oleObj spid="_x0000_s16406" name="Equation" r:id="rId5" imgW="1054080" imgH="457200" progId="Equation.DSMT4">
                    <p:embed/>
                  </p:oleObj>
                </mc:Choice>
                <mc:Fallback>
                  <p:oleObj name="Equation" r:id="rId5" imgW="1054080" imgH="457200" progId="Equation.DSMT4">
                    <p:embed/>
                    <p:pic>
                      <p:nvPicPr>
                        <p:cNvPr id="0" name=""/>
                        <p:cNvPicPr/>
                        <p:nvPr/>
                      </p:nvPicPr>
                      <p:blipFill>
                        <a:blip r:embed="rId6"/>
                        <a:stretch>
                          <a:fillRect/>
                        </a:stretch>
                      </p:blipFill>
                      <p:spPr>
                        <a:xfrm>
                          <a:off x="3534403" y="1234446"/>
                          <a:ext cx="1637589" cy="710279"/>
                        </a:xfrm>
                        <a:prstGeom prst="rect">
                          <a:avLst/>
                        </a:prstGeom>
                      </p:spPr>
                    </p:pic>
                  </p:oleObj>
                </mc:Fallback>
              </mc:AlternateContent>
            </a:graphicData>
          </a:graphic>
        </p:graphicFrame>
      </p:grpSp>
      <p:grpSp>
        <p:nvGrpSpPr>
          <p:cNvPr id="4" name="组合 3">
            <a:extLst>
              <a:ext uri="{FF2B5EF4-FFF2-40B4-BE49-F238E27FC236}">
                <a16:creationId xmlns:a16="http://schemas.microsoft.com/office/drawing/2014/main" id="{9EDEFC32-3AEB-4C5B-B8E3-77777BBB4992}"/>
              </a:ext>
            </a:extLst>
          </p:cNvPr>
          <p:cNvGrpSpPr/>
          <p:nvPr/>
        </p:nvGrpSpPr>
        <p:grpSpPr>
          <a:xfrm>
            <a:off x="539552" y="2283718"/>
            <a:ext cx="7807190" cy="2714110"/>
            <a:chOff x="539553" y="1857389"/>
            <a:chExt cx="7807190" cy="2714110"/>
          </a:xfrm>
        </p:grpSpPr>
        <p:sp>
          <p:nvSpPr>
            <p:cNvPr id="9" name="矩形 8">
              <a:extLst>
                <a:ext uri="{FF2B5EF4-FFF2-40B4-BE49-F238E27FC236}">
                  <a16:creationId xmlns:a16="http://schemas.microsoft.com/office/drawing/2014/main" id="{491B1815-11D4-4A11-A7CE-341A48CA61D1}"/>
                </a:ext>
              </a:extLst>
            </p:cNvPr>
            <p:cNvSpPr/>
            <p:nvPr/>
          </p:nvSpPr>
          <p:spPr>
            <a:xfrm>
              <a:off x="567051" y="4089636"/>
              <a:ext cx="7779692" cy="481863"/>
            </a:xfrm>
            <a:prstGeom prst="rect">
              <a:avLst/>
            </a:prstGeom>
            <a:noFill/>
          </p:spPr>
          <p:txBody>
            <a:bodyPr wrap="square">
              <a:spAutoFit/>
            </a:bodyPr>
            <a:lstStyle/>
            <a:p>
              <a:pPr indent="468000">
                <a:lnSpc>
                  <a:spcPct val="150000"/>
                </a:lnSpc>
              </a:pP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因此</a:t>
              </a:r>
              <a:r>
                <a:rPr lang="en-US" altLang="zh-CN"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G</a:t>
              </a: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r>
                <a:rPr lang="en-US" altLang="zh-CN"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z</a:t>
              </a: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）为严格正实的。</a:t>
              </a:r>
            </a:p>
          </p:txBody>
        </p:sp>
        <p:sp>
          <p:nvSpPr>
            <p:cNvPr id="10" name="矩形 9">
              <a:extLst>
                <a:ext uri="{FF2B5EF4-FFF2-40B4-BE49-F238E27FC236}">
                  <a16:creationId xmlns:a16="http://schemas.microsoft.com/office/drawing/2014/main" id="{0EF2FFF3-422E-4C5C-877B-7D6B8E42A039}"/>
                </a:ext>
              </a:extLst>
            </p:cNvPr>
            <p:cNvSpPr/>
            <p:nvPr/>
          </p:nvSpPr>
          <p:spPr>
            <a:xfrm>
              <a:off x="539553" y="1857389"/>
              <a:ext cx="7779692" cy="1938992"/>
            </a:xfrm>
            <a:prstGeom prst="rect">
              <a:avLst/>
            </a:prstGeom>
            <a:noFill/>
          </p:spPr>
          <p:txBody>
            <a:bodyPr wrap="square">
              <a:spAutoFit/>
            </a:bodyPr>
            <a:lstStyle/>
            <a:p>
              <a:pPr indent="468000">
                <a:lnSpc>
                  <a:spcPct val="150000"/>
                </a:lnSpc>
              </a:pPr>
              <a:r>
                <a:rPr lang="zh-CN" altLang="en-US" sz="2000" dirty="0" smtClean="0">
                  <a:solidFill>
                    <a:sysClr val="windowText" lastClr="000000"/>
                  </a:solidFill>
                  <a:latin typeface="宋体" panose="02010600030101010101" pitchFamily="2" charset="-122"/>
                  <a:ea typeface="宋体" panose="02010600030101010101" pitchFamily="2" charset="-122"/>
                </a:rPr>
                <a:t>解</a:t>
              </a:r>
              <a:r>
                <a:rPr lang="en-US" altLang="zh-CN" sz="2000" dirty="0">
                  <a:solidFill>
                    <a:sysClr val="windowText" lastClr="000000"/>
                  </a:solidFill>
                  <a:latin typeface="宋体" panose="02010600030101010101" pitchFamily="2" charset="-122"/>
                  <a:ea typeface="宋体" panose="02010600030101010101" pitchFamily="2" charset="-122"/>
                </a:rPr>
                <a:t>:</a:t>
              </a:r>
              <a:r>
                <a:rPr lang="zh-CN" altLang="en-US" sz="2000" dirty="0">
                  <a:solidFill>
                    <a:sysClr val="windowText" lastClr="000000"/>
                  </a:solidFill>
                  <a:latin typeface="宋体" panose="02010600030101010101" pitchFamily="2" charset="-122"/>
                  <a:ea typeface="宋体" panose="02010600030101010101" pitchFamily="2" charset="-122"/>
                </a:rPr>
                <a:t>由于</a:t>
              </a:r>
              <a:r>
                <a:rPr lang="en-US" altLang="zh-CN" sz="2000" dirty="0">
                  <a:solidFill>
                    <a:sysClr val="windowText" lastClr="000000"/>
                  </a:solidFill>
                  <a:latin typeface="宋体" panose="02010600030101010101" pitchFamily="2" charset="-122"/>
                  <a:ea typeface="宋体" panose="02010600030101010101" pitchFamily="2" charset="-122"/>
                </a:rPr>
                <a:t>G(z)</a:t>
              </a:r>
              <a:r>
                <a:rPr lang="zh-CN" altLang="en-US" sz="2000" dirty="0">
                  <a:solidFill>
                    <a:sysClr val="windowText" lastClr="000000"/>
                  </a:solidFill>
                  <a:latin typeface="宋体" panose="02010600030101010101" pitchFamily="2" charset="-122"/>
                  <a:ea typeface="宋体" panose="02010600030101010101" pitchFamily="2" charset="-122"/>
                </a:rPr>
                <a:t>的极点为</a:t>
              </a:r>
              <a:r>
                <a:rPr lang="en-US" altLang="zh-CN" sz="2000" dirty="0">
                  <a:solidFill>
                    <a:sysClr val="windowText" lastClr="000000"/>
                  </a:solidFill>
                  <a:latin typeface="宋体" panose="02010600030101010101" pitchFamily="2" charset="-122"/>
                  <a:ea typeface="宋体" panose="02010600030101010101" pitchFamily="2" charset="-122"/>
                </a:rPr>
                <a:t>0.5,</a:t>
              </a:r>
              <a:r>
                <a:rPr lang="zh-CN" altLang="en-US" sz="2000" dirty="0">
                  <a:solidFill>
                    <a:sysClr val="windowText" lastClr="000000"/>
                  </a:solidFill>
                  <a:latin typeface="宋体" panose="02010600030101010101" pitchFamily="2" charset="-122"/>
                  <a:ea typeface="宋体" panose="02010600030101010101" pitchFamily="2" charset="-122"/>
                </a:rPr>
                <a:t>在单位圆内，且对所有的</a:t>
              </a:r>
              <a:r>
                <a:rPr lang="el-GR" altLang="zh-CN" sz="2000" dirty="0">
                  <a:solidFill>
                    <a:sysClr val="windowText" lastClr="000000"/>
                  </a:solidFill>
                  <a:latin typeface="宋体" panose="02010600030101010101" pitchFamily="2" charset="-122"/>
                  <a:ea typeface="宋体" panose="02010600030101010101" pitchFamily="2" charset="-122"/>
                </a:rPr>
                <a:t>ω</a:t>
              </a:r>
              <a:r>
                <a:rPr lang="zh-CN" altLang="en-US" sz="2000" dirty="0">
                  <a:solidFill>
                    <a:sysClr val="windowText" lastClr="000000"/>
                  </a:solidFill>
                  <a:latin typeface="宋体" panose="02010600030101010101" pitchFamily="2" charset="-122"/>
                  <a:ea typeface="宋体" panose="02010600030101010101" pitchFamily="2" charset="-122"/>
                </a:rPr>
                <a:t>有</a:t>
              </a:r>
              <a:endParaRPr lang="en-US" altLang="zh-CN" sz="2000"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sz="2000"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endParaRPr lang="en-US" altLang="zh-CN" sz="2000"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cs typeface="Arial" pitchFamily="34" charset="0"/>
                </a:rPr>
                <a:t>即</a:t>
              </a: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aphicFrame>
          <p:nvGraphicFramePr>
            <p:cNvPr id="3" name="对象 2">
              <a:extLst>
                <a:ext uri="{FF2B5EF4-FFF2-40B4-BE49-F238E27FC236}">
                  <a16:creationId xmlns:a16="http://schemas.microsoft.com/office/drawing/2014/main" id="{A350FD81-A93F-4236-9B74-F7D8F839D7E4}"/>
                </a:ext>
              </a:extLst>
            </p:cNvPr>
            <p:cNvGraphicFramePr>
              <a:graphicFrameLocks noChangeAspect="1"/>
            </p:cNvGraphicFramePr>
            <p:nvPr>
              <p:extLst>
                <p:ext uri="{D42A27DB-BD31-4B8C-83A1-F6EECF244321}">
                  <p14:modId xmlns:p14="http://schemas.microsoft.com/office/powerpoint/2010/main" val="3637719435"/>
                </p:ext>
              </p:extLst>
            </p:nvPr>
          </p:nvGraphicFramePr>
          <p:xfrm>
            <a:off x="1555048" y="2473568"/>
            <a:ext cx="5803698" cy="1459936"/>
          </p:xfrm>
          <a:graphic>
            <a:graphicData uri="http://schemas.openxmlformats.org/presentationml/2006/ole">
              <mc:AlternateContent xmlns:mc="http://schemas.openxmlformats.org/markup-compatibility/2006">
                <mc:Choice xmlns:v="urn:schemas-microsoft-com:vml" Requires="v">
                  <p:oleObj spid="_x0000_s16407" name="Equation" r:id="rId7" imgW="4089240" imgH="1028520" progId="Equation.DSMT4">
                    <p:embed/>
                  </p:oleObj>
                </mc:Choice>
                <mc:Fallback>
                  <p:oleObj name="Equation" r:id="rId7" imgW="4089240" imgH="1028520" progId="Equation.DSMT4">
                    <p:embed/>
                    <p:pic>
                      <p:nvPicPr>
                        <p:cNvPr id="0" name=""/>
                        <p:cNvPicPr/>
                        <p:nvPr/>
                      </p:nvPicPr>
                      <p:blipFill>
                        <a:blip r:embed="rId8"/>
                        <a:stretch>
                          <a:fillRect/>
                        </a:stretch>
                      </p:blipFill>
                      <p:spPr>
                        <a:xfrm>
                          <a:off x="1555048" y="2473568"/>
                          <a:ext cx="5803698" cy="1459936"/>
                        </a:xfrm>
                        <a:prstGeom prst="rect">
                          <a:avLst/>
                        </a:prstGeom>
                      </p:spPr>
                    </p:pic>
                  </p:oleObj>
                </mc:Fallback>
              </mc:AlternateContent>
            </a:graphicData>
          </a:graphic>
        </p:graphicFrame>
      </p:grpSp>
      <p:sp>
        <p:nvSpPr>
          <p:cNvPr id="6" name="矩形 5"/>
          <p:cNvSpPr/>
          <p:nvPr/>
        </p:nvSpPr>
        <p:spPr>
          <a:xfrm>
            <a:off x="5076056" y="1333669"/>
            <a:ext cx="2709075" cy="481863"/>
          </a:xfrm>
          <a:prstGeom prst="rect">
            <a:avLst/>
          </a:prstGeom>
        </p:spPr>
        <p:txBody>
          <a:bodyPr wrap="none">
            <a:spAutoFit/>
          </a:bodyPr>
          <a:lstStyle/>
          <a:p>
            <a:pPr indent="468000">
              <a:lnSpc>
                <a:spcPct val="150000"/>
              </a:lnSpc>
            </a:pPr>
            <a:r>
              <a:rPr lang="zh-CN" altLang="en-US" sz="2000" dirty="0">
                <a:solidFill>
                  <a:sysClr val="windowText" lastClr="000000"/>
                </a:solidFill>
                <a:latin typeface="宋体" panose="02010600030101010101" pitchFamily="2" charset="-122"/>
              </a:rPr>
              <a:t>试判断其正实性。</a:t>
            </a:r>
            <a:endParaRPr lang="en-US" altLang="zh-CN" sz="2000" dirty="0">
              <a:solidFill>
                <a:sysClr val="windowText" lastClr="000000"/>
              </a:solidFill>
              <a:latin typeface="宋体" panose="02010600030101010101" pitchFamily="2" charset="-122"/>
            </a:endParaRPr>
          </a:p>
        </p:txBody>
      </p:sp>
    </p:spTree>
    <p:extLst>
      <p:ext uri="{BB962C8B-B14F-4D97-AF65-F5344CB8AC3E}">
        <p14:creationId xmlns:p14="http://schemas.microsoft.com/office/powerpoint/2010/main" val="21232242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数学基础</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539552" y="752583"/>
            <a:ext cx="7627293" cy="481863"/>
          </a:xfrm>
          <a:prstGeom prst="rect">
            <a:avLst/>
          </a:prstGeom>
          <a:noFill/>
        </p:spPr>
        <p:txBody>
          <a:bodyPr wrap="square">
            <a:spAutoFit/>
          </a:bodyPr>
          <a:lstStyle/>
          <a:p>
            <a:pPr indent="468000">
              <a:lnSpc>
                <a:spcPct val="150000"/>
              </a:lnSpc>
            </a:pPr>
            <a:r>
              <a:rPr lang="en-US" altLang="zh-CN" sz="2000" b="1" dirty="0">
                <a:solidFill>
                  <a:sysClr val="windowText" lastClr="000000"/>
                </a:solidFill>
                <a:latin typeface="宋体" panose="02010600030101010101" pitchFamily="2" charset="-122"/>
                <a:ea typeface="宋体" panose="02010600030101010101" pitchFamily="2" charset="-122"/>
              </a:rPr>
              <a:t>3.</a:t>
            </a:r>
            <a:r>
              <a:rPr lang="zh-CN" altLang="en-US" sz="2000" b="1" dirty="0">
                <a:solidFill>
                  <a:sysClr val="windowText" lastClr="000000"/>
                </a:solidFill>
                <a:latin typeface="宋体" panose="02010600030101010101" pitchFamily="2" charset="-122"/>
                <a:ea typeface="宋体" panose="02010600030101010101" pitchFamily="2" charset="-122"/>
              </a:rPr>
              <a:t>卡尔曼一雅可比辅助</a:t>
            </a:r>
            <a:r>
              <a:rPr lang="zh-CN" altLang="en-US" sz="2000" b="1" dirty="0" smtClean="0">
                <a:solidFill>
                  <a:sysClr val="windowText" lastClr="000000"/>
                </a:solidFill>
                <a:latin typeface="宋体" panose="02010600030101010101" pitchFamily="2" charset="-122"/>
                <a:ea typeface="宋体" panose="02010600030101010101" pitchFamily="2" charset="-122"/>
              </a:rPr>
              <a:t>定理</a:t>
            </a:r>
            <a:endParaRPr lang="en-US" altLang="zh-CN" sz="2000" b="1" dirty="0">
              <a:solidFill>
                <a:sysClr val="windowText" lastClr="000000"/>
              </a:solidFill>
              <a:latin typeface="宋体" panose="02010600030101010101" pitchFamily="2" charset="-122"/>
              <a:ea typeface="宋体" panose="02010600030101010101" pitchFamily="2" charset="-122"/>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9" name="矩形 8">
            <a:extLst>
              <a:ext uri="{FF2B5EF4-FFF2-40B4-BE49-F238E27FC236}">
                <a16:creationId xmlns:a16="http://schemas.microsoft.com/office/drawing/2014/main" id="{491B1815-11D4-4A11-A7CE-341A48CA61D1}"/>
              </a:ext>
            </a:extLst>
          </p:cNvPr>
          <p:cNvSpPr/>
          <p:nvPr/>
        </p:nvSpPr>
        <p:spPr>
          <a:xfrm>
            <a:off x="539553" y="2625678"/>
            <a:ext cx="7779692" cy="2400657"/>
          </a:xfrm>
          <a:prstGeom prst="rect">
            <a:avLst/>
          </a:prstGeom>
          <a:noFill/>
        </p:spPr>
        <p:txBody>
          <a:bodyPr wrap="square">
            <a:spAutoFit/>
          </a:bodyPr>
          <a:lstStyle/>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式中，</a:t>
            </a:r>
            <a:r>
              <a:rPr lang="en-US" altLang="zh-CN" sz="2000" dirty="0">
                <a:solidFill>
                  <a:sysClr val="windowText" lastClr="000000"/>
                </a:solidFill>
                <a:latin typeface="宋体" panose="02010600030101010101" pitchFamily="2" charset="-122"/>
                <a:ea typeface="宋体" panose="02010600030101010101" pitchFamily="2" charset="-122"/>
              </a:rPr>
              <a:t>(</a:t>
            </a:r>
            <a:r>
              <a:rPr lang="en-US" altLang="zh-CN" sz="2000" b="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a:t>
            </a:r>
            <a:r>
              <a:rPr lang="en-US" altLang="zh-CN" sz="2000" dirty="0">
                <a:solidFill>
                  <a:sysClr val="windowText" lastClr="000000"/>
                </a:solidFill>
                <a:latin typeface="宋体" panose="02010600030101010101" pitchFamily="2" charset="-122"/>
                <a:ea typeface="宋体" panose="02010600030101010101" pitchFamily="2" charset="-122"/>
              </a:rPr>
              <a:t>,</a:t>
            </a:r>
            <a:r>
              <a:rPr lang="en-US" altLang="zh-CN" sz="2000" b="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B</a:t>
            </a:r>
            <a:r>
              <a:rPr lang="en-US" altLang="zh-CN" sz="2000" dirty="0">
                <a:solidFill>
                  <a:sysClr val="windowText" lastClr="000000"/>
                </a:solidFill>
                <a:latin typeface="宋体" panose="02010600030101010101" pitchFamily="2" charset="-122"/>
                <a:ea typeface="宋体" panose="02010600030101010101" pitchFamily="2" charset="-122"/>
              </a:rPr>
              <a:t>)</a:t>
            </a:r>
            <a:r>
              <a:rPr lang="zh-CN" altLang="en-US" sz="2000" dirty="0">
                <a:solidFill>
                  <a:sysClr val="windowText" lastClr="000000"/>
                </a:solidFill>
                <a:latin typeface="宋体" panose="02010600030101010101" pitchFamily="2" charset="-122"/>
                <a:ea typeface="宋体" panose="02010600030101010101" pitchFamily="2" charset="-122"/>
              </a:rPr>
              <a:t>为完全可控，</a:t>
            </a:r>
            <a:r>
              <a:rPr lang="en-US" altLang="zh-CN" sz="2000" dirty="0">
                <a:solidFill>
                  <a:sysClr val="windowText" lastClr="000000"/>
                </a:solidFill>
                <a:latin typeface="宋体" panose="02010600030101010101" pitchFamily="2" charset="-122"/>
                <a:ea typeface="宋体" panose="02010600030101010101" pitchFamily="2" charset="-122"/>
              </a:rPr>
              <a:t>(</a:t>
            </a:r>
            <a:r>
              <a:rPr lang="en-US" altLang="zh-CN" sz="2000" b="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C</a:t>
            </a:r>
            <a:r>
              <a:rPr lang="en-US" altLang="zh-CN" sz="200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000" b="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a:t>
            </a:r>
            <a:r>
              <a:rPr lang="en-US" altLang="zh-CN" sz="2000" dirty="0">
                <a:solidFill>
                  <a:sysClr val="windowText" lastClr="000000"/>
                </a:solidFill>
                <a:latin typeface="宋体" panose="02010600030101010101" pitchFamily="2" charset="-122"/>
                <a:ea typeface="宋体" panose="02010600030101010101" pitchFamily="2" charset="-122"/>
              </a:rPr>
              <a:t>)</a:t>
            </a:r>
            <a:r>
              <a:rPr lang="zh-CN" altLang="en-US" sz="2000" dirty="0">
                <a:solidFill>
                  <a:sysClr val="windowText" lastClr="000000"/>
                </a:solidFill>
                <a:latin typeface="宋体" panose="02010600030101010101" pitchFamily="2" charset="-122"/>
                <a:ea typeface="宋体" panose="02010600030101010101" pitchFamily="2" charset="-122"/>
              </a:rPr>
              <a:t>为完全可观测。根据上述系统状态方程，可得该系统的传递函数为</a:t>
            </a:r>
            <a:endParaRPr lang="en-US" altLang="zh-CN" sz="2000"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en-US" altLang="zh-CN" sz="2000" dirty="0">
                <a:solidFill>
                  <a:sysClr val="windowText" lastClr="000000"/>
                </a:solidFill>
                <a:latin typeface="宋体" panose="02010600030101010101" pitchFamily="2" charset="-122"/>
                <a:ea typeface="宋体" panose="02010600030101010101" pitchFamily="2" charset="-122"/>
                <a:cs typeface="Arial" pitchFamily="34" charset="0"/>
              </a:rPr>
              <a:t>(7.17)</a:t>
            </a:r>
          </a:p>
          <a:p>
            <a:pPr indent="468000">
              <a:lnSpc>
                <a:spcPct val="150000"/>
              </a:lnSpc>
            </a:pP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若传递函数</a:t>
            </a:r>
            <a:r>
              <a:rPr lang="en-US" altLang="zh-CN" sz="2000"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G(s)</a:t>
            </a: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为正实，则式</a:t>
            </a:r>
            <a:r>
              <a:rPr lang="en-US" altLang="zh-CN"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(7.16)</a:t>
            </a: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系统为正实，而</a:t>
            </a:r>
            <a:r>
              <a:rPr lang="en-US" altLang="zh-CN" sz="2000"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G(s)</a:t>
            </a: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的正实性由系数矩阵</a:t>
            </a:r>
            <a:r>
              <a:rPr lang="en-US" altLang="zh-CN" sz="2000"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000" b="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a:t>
            </a:r>
            <a:r>
              <a:rPr lang="en-US" altLang="zh-CN" sz="2000"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000" b="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B</a:t>
            </a:r>
            <a:r>
              <a:rPr lang="en-US" altLang="zh-CN" sz="2000"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000" b="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C</a:t>
            </a:r>
            <a:r>
              <a:rPr lang="en-US" altLang="zh-CN" sz="2000"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000" b="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D</a:t>
            </a:r>
            <a:r>
              <a:rPr lang="en-US" altLang="zh-CN" sz="2000"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决定。</a:t>
            </a:r>
          </a:p>
        </p:txBody>
      </p:sp>
      <p:graphicFrame>
        <p:nvGraphicFramePr>
          <p:cNvPr id="2" name="对象 1">
            <a:extLst>
              <a:ext uri="{FF2B5EF4-FFF2-40B4-BE49-F238E27FC236}">
                <a16:creationId xmlns:a16="http://schemas.microsoft.com/office/drawing/2014/main" id="{0FA6E7A2-722C-492C-90B9-559E532FFC75}"/>
              </a:ext>
            </a:extLst>
          </p:cNvPr>
          <p:cNvGraphicFramePr>
            <a:graphicFrameLocks noChangeAspect="1"/>
          </p:cNvGraphicFramePr>
          <p:nvPr>
            <p:extLst>
              <p:ext uri="{D42A27DB-BD31-4B8C-83A1-F6EECF244321}">
                <p14:modId xmlns:p14="http://schemas.microsoft.com/office/powerpoint/2010/main" val="3350069387"/>
              </p:ext>
            </p:extLst>
          </p:nvPr>
        </p:nvGraphicFramePr>
        <p:xfrm>
          <a:off x="2891403" y="1794682"/>
          <a:ext cx="2497097" cy="858377"/>
        </p:xfrm>
        <a:graphic>
          <a:graphicData uri="http://schemas.openxmlformats.org/presentationml/2006/ole">
            <mc:AlternateContent xmlns:mc="http://schemas.openxmlformats.org/markup-compatibility/2006">
              <mc:Choice xmlns:v="urn:schemas-microsoft-com:vml" Requires="v">
                <p:oleObj spid="_x0000_s17432" name="Equation" r:id="rId5" imgW="1625400" imgH="558720" progId="Equation.DSMT4">
                  <p:embed/>
                </p:oleObj>
              </mc:Choice>
              <mc:Fallback>
                <p:oleObj name="Equation" r:id="rId5" imgW="1625400" imgH="558720" progId="Equation.DSMT4">
                  <p:embed/>
                  <p:pic>
                    <p:nvPicPr>
                      <p:cNvPr id="0" name=""/>
                      <p:cNvPicPr/>
                      <p:nvPr/>
                    </p:nvPicPr>
                    <p:blipFill>
                      <a:blip r:embed="rId6"/>
                      <a:stretch>
                        <a:fillRect/>
                      </a:stretch>
                    </p:blipFill>
                    <p:spPr>
                      <a:xfrm>
                        <a:off x="2891403" y="1794682"/>
                        <a:ext cx="2497097" cy="858377"/>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CDE70E51-5C6B-42BE-8A8E-6AC27B6C917F}"/>
              </a:ext>
            </a:extLst>
          </p:cNvPr>
          <p:cNvGraphicFramePr>
            <a:graphicFrameLocks noChangeAspect="1"/>
          </p:cNvGraphicFramePr>
          <p:nvPr>
            <p:extLst>
              <p:ext uri="{D42A27DB-BD31-4B8C-83A1-F6EECF244321}">
                <p14:modId xmlns:p14="http://schemas.microsoft.com/office/powerpoint/2010/main" val="4118586206"/>
              </p:ext>
            </p:extLst>
          </p:nvPr>
        </p:nvGraphicFramePr>
        <p:xfrm>
          <a:off x="3083111" y="3644565"/>
          <a:ext cx="2540174" cy="362882"/>
        </p:xfrm>
        <a:graphic>
          <a:graphicData uri="http://schemas.openxmlformats.org/presentationml/2006/ole">
            <mc:AlternateContent xmlns:mc="http://schemas.openxmlformats.org/markup-compatibility/2006">
              <mc:Choice xmlns:v="urn:schemas-microsoft-com:vml" Requires="v">
                <p:oleObj spid="_x0000_s17433" name="Equation" r:id="rId7" imgW="1777680" imgH="253800" progId="Equation.DSMT4">
                  <p:embed/>
                </p:oleObj>
              </mc:Choice>
              <mc:Fallback>
                <p:oleObj name="Equation" r:id="rId7" imgW="1777680" imgH="253800" progId="Equation.DSMT4">
                  <p:embed/>
                  <p:pic>
                    <p:nvPicPr>
                      <p:cNvPr id="0" name=""/>
                      <p:cNvPicPr/>
                      <p:nvPr/>
                    </p:nvPicPr>
                    <p:blipFill>
                      <a:blip r:embed="rId8"/>
                      <a:stretch>
                        <a:fillRect/>
                      </a:stretch>
                    </p:blipFill>
                    <p:spPr>
                      <a:xfrm>
                        <a:off x="3083111" y="3644565"/>
                        <a:ext cx="2540174" cy="362882"/>
                      </a:xfrm>
                      <a:prstGeom prst="rect">
                        <a:avLst/>
                      </a:prstGeom>
                    </p:spPr>
                  </p:pic>
                </p:oleObj>
              </mc:Fallback>
            </mc:AlternateContent>
          </a:graphicData>
        </a:graphic>
      </p:graphicFrame>
      <p:sp>
        <p:nvSpPr>
          <p:cNvPr id="4" name="矩形 3"/>
          <p:cNvSpPr/>
          <p:nvPr/>
        </p:nvSpPr>
        <p:spPr>
          <a:xfrm>
            <a:off x="6972890" y="1969954"/>
            <a:ext cx="1349728" cy="507831"/>
          </a:xfrm>
          <a:prstGeom prst="rect">
            <a:avLst/>
          </a:prstGeom>
        </p:spPr>
        <p:txBody>
          <a:bodyPr wrap="none">
            <a:spAutoFit/>
          </a:bodyPr>
          <a:lstStyle/>
          <a:p>
            <a:pPr indent="468000" algn="r">
              <a:lnSpc>
                <a:spcPct val="150000"/>
              </a:lnSpc>
            </a:pPr>
            <a:r>
              <a:rPr lang="en-US" altLang="zh-CN" dirty="0">
                <a:solidFill>
                  <a:schemeClr val="tx1">
                    <a:lumMod val="95000"/>
                    <a:lumOff val="5000"/>
                  </a:schemeClr>
                </a:solidFill>
                <a:latin typeface="宋体" panose="02010600030101010101" pitchFamily="2" charset="-122"/>
                <a:cs typeface="Arial" pitchFamily="34" charset="0"/>
              </a:rPr>
              <a:t>(7.16)</a:t>
            </a:r>
            <a:endParaRPr lang="zh-CN" altLang="en-US" dirty="0">
              <a:solidFill>
                <a:schemeClr val="tx1">
                  <a:lumMod val="95000"/>
                  <a:lumOff val="5000"/>
                </a:schemeClr>
              </a:solidFill>
              <a:latin typeface="宋体" panose="02010600030101010101" pitchFamily="2" charset="-122"/>
              <a:cs typeface="Arial" pitchFamily="34" charset="0"/>
            </a:endParaRPr>
          </a:p>
        </p:txBody>
      </p:sp>
      <p:sp>
        <p:nvSpPr>
          <p:cNvPr id="5" name="矩形 4"/>
          <p:cNvSpPr/>
          <p:nvPr/>
        </p:nvSpPr>
        <p:spPr>
          <a:xfrm>
            <a:off x="467544" y="1264931"/>
            <a:ext cx="6725844" cy="481863"/>
          </a:xfrm>
          <a:prstGeom prst="rect">
            <a:avLst/>
          </a:prstGeom>
        </p:spPr>
        <p:txBody>
          <a:bodyPr wrap="square">
            <a:spAutoFit/>
          </a:bodyPr>
          <a:lstStyle/>
          <a:p>
            <a:pPr indent="468000">
              <a:lnSpc>
                <a:spcPct val="150000"/>
              </a:lnSpc>
            </a:pPr>
            <a:r>
              <a:rPr lang="zh-CN" altLang="en-US" sz="2000" dirty="0">
                <a:solidFill>
                  <a:schemeClr val="tx1">
                    <a:lumMod val="95000"/>
                    <a:lumOff val="5000"/>
                  </a:schemeClr>
                </a:solidFill>
                <a:latin typeface="宋体" panose="02010600030101010101" pitchFamily="2" charset="-122"/>
                <a:cs typeface="Arial" pitchFamily="34" charset="0"/>
              </a:rPr>
              <a:t>设线性连续系统可用下述状态方程及输出方程给出</a:t>
            </a:r>
            <a:endParaRPr lang="en-US" altLang="zh-CN" sz="2000" dirty="0">
              <a:solidFill>
                <a:sysClr val="windowText" lastClr="000000"/>
              </a:solidFill>
              <a:latin typeface="宋体" panose="02010600030101010101" pitchFamily="2" charset="-122"/>
              <a:cs typeface="Arial" pitchFamily="34" charset="0"/>
            </a:endParaRPr>
          </a:p>
        </p:txBody>
      </p:sp>
    </p:spTree>
    <p:extLst>
      <p:ext uri="{BB962C8B-B14F-4D97-AF65-F5344CB8AC3E}">
        <p14:creationId xmlns:p14="http://schemas.microsoft.com/office/powerpoint/2010/main" val="3046134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1000"/>
                                        <p:tgtEl>
                                          <p:spTgt spid="75"/>
                                        </p:tgtEl>
                                      </p:cBhvr>
                                    </p:animEffect>
                                    <p:anim calcmode="lin" valueType="num">
                                      <p:cBhvr>
                                        <p:cTn id="23" dur="1000" fill="hold"/>
                                        <p:tgtEl>
                                          <p:spTgt spid="75"/>
                                        </p:tgtEl>
                                        <p:attrNameLst>
                                          <p:attrName>ppt_x</p:attrName>
                                        </p:attrNameLst>
                                      </p:cBhvr>
                                      <p:tavLst>
                                        <p:tav tm="0">
                                          <p:val>
                                            <p:strVal val="#ppt_x"/>
                                          </p:val>
                                        </p:tav>
                                        <p:tav tm="100000">
                                          <p:val>
                                            <p:strVal val="#ppt_x"/>
                                          </p:val>
                                        </p:tav>
                                      </p:tavLst>
                                    </p:anim>
                                    <p:anim calcmode="lin" valueType="num">
                                      <p:cBhvr>
                                        <p:cTn id="24"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ppt_x"/>
                                          </p:val>
                                        </p:tav>
                                        <p:tav tm="100000">
                                          <p:val>
                                            <p:strVal val="#ppt_x"/>
                                          </p:val>
                                        </p:tav>
                                      </p:tavLst>
                                    </p:anim>
                                    <p:anim calcmode="lin" valueType="num">
                                      <p:cBhvr additive="base">
                                        <p:cTn id="4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75" grpId="0"/>
      <p:bldP spid="9" grpId="0"/>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数学基础</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539552" y="752583"/>
            <a:ext cx="7627293" cy="1273875"/>
          </a:xfrm>
          <a:prstGeom prst="rect">
            <a:avLst/>
          </a:prstGeom>
          <a:noFill/>
        </p:spPr>
        <p:txBody>
          <a:bodyPr wrap="square">
            <a:spAutoFit/>
          </a:bodyPr>
          <a:lstStyle/>
          <a:p>
            <a:pPr indent="468000">
              <a:lnSpc>
                <a:spcPct val="150000"/>
              </a:lnSpc>
            </a:pPr>
            <a:r>
              <a:rPr lang="zh-CN" altLang="en-US" b="1" dirty="0">
                <a:solidFill>
                  <a:sysClr val="windowText" lastClr="000000"/>
                </a:solidFill>
                <a:latin typeface="宋体" panose="02010600030101010101" pitchFamily="2" charset="-122"/>
                <a:ea typeface="宋体" panose="02010600030101010101" pitchFamily="2" charset="-122"/>
              </a:rPr>
              <a:t>定理</a:t>
            </a:r>
            <a:r>
              <a:rPr lang="en-US" altLang="zh-CN" b="1" dirty="0">
                <a:solidFill>
                  <a:sysClr val="windowText" lastClr="000000"/>
                </a:solidFill>
                <a:latin typeface="宋体" panose="02010600030101010101" pitchFamily="2" charset="-122"/>
                <a:ea typeface="宋体" panose="02010600030101010101" pitchFamily="2" charset="-122"/>
              </a:rPr>
              <a:t>1  </a:t>
            </a:r>
            <a:r>
              <a:rPr lang="en-US" altLang="zh-CN" dirty="0">
                <a:solidFill>
                  <a:sysClr val="windowText" lastClr="000000"/>
                </a:solidFill>
                <a:latin typeface="宋体" panose="02010600030101010101" pitchFamily="2" charset="-122"/>
                <a:ea typeface="宋体" panose="02010600030101010101" pitchFamily="2" charset="-122"/>
              </a:rPr>
              <a:t>G(s)</a:t>
            </a:r>
            <a:r>
              <a:rPr lang="zh-CN" altLang="en-US" dirty="0">
                <a:solidFill>
                  <a:sysClr val="windowText" lastClr="000000"/>
                </a:solidFill>
                <a:latin typeface="宋体" panose="02010600030101010101" pitchFamily="2" charset="-122"/>
                <a:ea typeface="宋体" panose="02010600030101010101" pitchFamily="2" charset="-122"/>
              </a:rPr>
              <a:t>为严格正实，则需满足</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gn="r">
              <a:lnSpc>
                <a:spcPct val="150000"/>
              </a:lnSpc>
            </a:pPr>
            <a:r>
              <a:rPr lang="en-US" altLang="zh-CN" dirty="0">
                <a:solidFill>
                  <a:sysClr val="windowText" lastClr="000000"/>
                </a:solidFill>
                <a:latin typeface="宋体" panose="02010600030101010101" pitchFamily="2" charset="-122"/>
                <a:ea typeface="宋体" panose="02010600030101010101" pitchFamily="2" charset="-122"/>
                <a:cs typeface="Arial" pitchFamily="34" charset="0"/>
              </a:rPr>
              <a:t>(7.19)</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10" name="矩形 9">
            <a:extLst>
              <a:ext uri="{FF2B5EF4-FFF2-40B4-BE49-F238E27FC236}">
                <a16:creationId xmlns:a16="http://schemas.microsoft.com/office/drawing/2014/main" id="{0EF2FFF3-422E-4C5C-877B-7D6B8E42A039}"/>
              </a:ext>
            </a:extLst>
          </p:cNvPr>
          <p:cNvSpPr/>
          <p:nvPr/>
        </p:nvSpPr>
        <p:spPr>
          <a:xfrm>
            <a:off x="539552" y="2407871"/>
            <a:ext cx="7779692" cy="442878"/>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的正定对称矩阵</a:t>
            </a:r>
            <a:r>
              <a:rPr lang="en-US" altLang="zh-CN" dirty="0">
                <a:solidFill>
                  <a:sysClr val="windowText" lastClr="000000"/>
                </a:solidFill>
                <a:latin typeface="宋体" panose="02010600030101010101" pitchFamily="2" charset="-122"/>
                <a:ea typeface="宋体" panose="02010600030101010101" pitchFamily="2" charset="-122"/>
              </a:rPr>
              <a:t>P</a:t>
            </a: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Q</a:t>
            </a:r>
            <a:r>
              <a:rPr lang="zh-CN" altLang="en-US" dirty="0">
                <a:solidFill>
                  <a:sysClr val="windowText" lastClr="000000"/>
                </a:solidFill>
                <a:latin typeface="宋体" panose="02010600030101010101" pitchFamily="2" charset="-122"/>
                <a:ea typeface="宋体" panose="02010600030101010101" pitchFamily="2" charset="-122"/>
              </a:rPr>
              <a:t>以及矩阵</a:t>
            </a:r>
            <a:r>
              <a:rPr lang="en-US" altLang="zh-CN" dirty="0">
                <a:solidFill>
                  <a:sysClr val="windowText" lastClr="000000"/>
                </a:solidFill>
                <a:latin typeface="宋体" panose="02010600030101010101" pitchFamily="2" charset="-122"/>
                <a:ea typeface="宋体" panose="02010600030101010101" pitchFamily="2" charset="-122"/>
              </a:rPr>
              <a:t>W</a:t>
            </a:r>
            <a:r>
              <a:rPr lang="zh-CN" altLang="en-US" dirty="0">
                <a:solidFill>
                  <a:sysClr val="windowText" lastClr="000000"/>
                </a:solidFill>
                <a:latin typeface="宋体" panose="02010600030101010101" pitchFamily="2" charset="-122"/>
                <a:ea typeface="宋体" panose="02010600030101010101" pitchFamily="2" charset="-122"/>
              </a:rPr>
              <a:t>存在</a:t>
            </a:r>
            <a:r>
              <a:rPr lang="zh-CN" altLang="en-US" dirty="0" smtClean="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p:txBody>
      </p:sp>
      <p:graphicFrame>
        <p:nvGraphicFramePr>
          <p:cNvPr id="2" name="对象 1">
            <a:extLst>
              <a:ext uri="{FF2B5EF4-FFF2-40B4-BE49-F238E27FC236}">
                <a16:creationId xmlns:a16="http://schemas.microsoft.com/office/drawing/2014/main" id="{353CEC8B-E1F6-4100-8ABF-E66DE544695D}"/>
              </a:ext>
            </a:extLst>
          </p:cNvPr>
          <p:cNvGraphicFramePr>
            <a:graphicFrameLocks noChangeAspect="1"/>
          </p:cNvGraphicFramePr>
          <p:nvPr>
            <p:extLst>
              <p:ext uri="{D42A27DB-BD31-4B8C-83A1-F6EECF244321}">
                <p14:modId xmlns:p14="http://schemas.microsoft.com/office/powerpoint/2010/main" val="3976739537"/>
              </p:ext>
            </p:extLst>
          </p:nvPr>
        </p:nvGraphicFramePr>
        <p:xfrm>
          <a:off x="3313113" y="1181100"/>
          <a:ext cx="1652587" cy="1244600"/>
        </p:xfrm>
        <a:graphic>
          <a:graphicData uri="http://schemas.openxmlformats.org/presentationml/2006/ole">
            <mc:AlternateContent xmlns:mc="http://schemas.openxmlformats.org/markup-compatibility/2006">
              <mc:Choice xmlns:v="urn:schemas-microsoft-com:vml" Requires="v">
                <p:oleObj spid="_x0000_s18454" name="Equation" r:id="rId5" imgW="1130040" imgH="850680" progId="Equation.DSMT4">
                  <p:embed/>
                </p:oleObj>
              </mc:Choice>
              <mc:Fallback>
                <p:oleObj name="Equation" r:id="rId5" imgW="1130040" imgH="850680" progId="Equation.DSMT4">
                  <p:embed/>
                  <p:pic>
                    <p:nvPicPr>
                      <p:cNvPr id="0" name=""/>
                      <p:cNvPicPr/>
                      <p:nvPr/>
                    </p:nvPicPr>
                    <p:blipFill>
                      <a:blip r:embed="rId6"/>
                      <a:stretch>
                        <a:fillRect/>
                      </a:stretch>
                    </p:blipFill>
                    <p:spPr>
                      <a:xfrm>
                        <a:off x="3313113" y="1181100"/>
                        <a:ext cx="1652587" cy="1244600"/>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AD12994B-2ABF-41BF-ABA6-C8EE6E850219}"/>
              </a:ext>
            </a:extLst>
          </p:cNvPr>
          <p:cNvGraphicFramePr>
            <a:graphicFrameLocks noChangeAspect="1"/>
          </p:cNvGraphicFramePr>
          <p:nvPr>
            <p:extLst>
              <p:ext uri="{D42A27DB-BD31-4B8C-83A1-F6EECF244321}">
                <p14:modId xmlns:p14="http://schemas.microsoft.com/office/powerpoint/2010/main" val="925398947"/>
              </p:ext>
            </p:extLst>
          </p:nvPr>
        </p:nvGraphicFramePr>
        <p:xfrm>
          <a:off x="3625087" y="3801418"/>
          <a:ext cx="1608622" cy="805197"/>
        </p:xfrm>
        <a:graphic>
          <a:graphicData uri="http://schemas.openxmlformats.org/presentationml/2006/ole">
            <mc:AlternateContent xmlns:mc="http://schemas.openxmlformats.org/markup-compatibility/2006">
              <mc:Choice xmlns:v="urn:schemas-microsoft-com:vml" Requires="v">
                <p:oleObj spid="_x0000_s18455" name="Equation" r:id="rId7" imgW="1091880" imgH="545760" progId="Equation.DSMT4">
                  <p:embed/>
                </p:oleObj>
              </mc:Choice>
              <mc:Fallback>
                <p:oleObj name="Equation" r:id="rId7" imgW="1091880" imgH="545760" progId="Equation.DSMT4">
                  <p:embed/>
                  <p:pic>
                    <p:nvPicPr>
                      <p:cNvPr id="0" name=""/>
                      <p:cNvPicPr/>
                      <p:nvPr/>
                    </p:nvPicPr>
                    <p:blipFill>
                      <a:blip r:embed="rId8"/>
                      <a:stretch>
                        <a:fillRect/>
                      </a:stretch>
                    </p:blipFill>
                    <p:spPr>
                      <a:xfrm>
                        <a:off x="3625087" y="3801418"/>
                        <a:ext cx="1608622" cy="805197"/>
                      </a:xfrm>
                      <a:prstGeom prst="rect">
                        <a:avLst/>
                      </a:prstGeom>
                    </p:spPr>
                  </p:pic>
                </p:oleObj>
              </mc:Fallback>
            </mc:AlternateContent>
          </a:graphicData>
        </a:graphic>
      </p:graphicFrame>
      <p:sp>
        <p:nvSpPr>
          <p:cNvPr id="4" name="矩形 3"/>
          <p:cNvSpPr/>
          <p:nvPr/>
        </p:nvSpPr>
        <p:spPr>
          <a:xfrm>
            <a:off x="539552" y="2897213"/>
            <a:ext cx="7488832" cy="923330"/>
          </a:xfrm>
          <a:prstGeom prst="rect">
            <a:avLst/>
          </a:prstGeom>
        </p:spPr>
        <p:txBody>
          <a:bodyPr wrap="square">
            <a:spAutoFit/>
          </a:bodyPr>
          <a:lstStyle/>
          <a:p>
            <a:pPr indent="468000">
              <a:lnSpc>
                <a:spcPct val="150000"/>
              </a:lnSpc>
            </a:pPr>
            <a:r>
              <a:rPr lang="zh-CN" altLang="en-US" dirty="0">
                <a:solidFill>
                  <a:srgbClr val="FF0000"/>
                </a:solidFill>
                <a:latin typeface="宋体" panose="02010600030101010101" pitchFamily="2" charset="-122"/>
              </a:rPr>
              <a:t>若</a:t>
            </a:r>
            <a:r>
              <a:rPr lang="en-US" altLang="zh-CN" dirty="0">
                <a:solidFill>
                  <a:srgbClr val="FF0000"/>
                </a:solidFill>
                <a:latin typeface="宋体" panose="02010600030101010101" pitchFamily="2" charset="-122"/>
              </a:rPr>
              <a:t>Q</a:t>
            </a:r>
            <a:r>
              <a:rPr lang="zh-CN" altLang="en-US" dirty="0">
                <a:solidFill>
                  <a:srgbClr val="FF0000"/>
                </a:solidFill>
                <a:latin typeface="宋体" panose="02010600030101010101" pitchFamily="2" charset="-122"/>
              </a:rPr>
              <a:t>为半正定，则</a:t>
            </a:r>
            <a:r>
              <a:rPr lang="en-US" altLang="zh-CN" dirty="0">
                <a:solidFill>
                  <a:srgbClr val="FF0000"/>
                </a:solidFill>
                <a:latin typeface="宋体" panose="02010600030101010101" pitchFamily="2" charset="-122"/>
              </a:rPr>
              <a:t>G(s)</a:t>
            </a:r>
            <a:r>
              <a:rPr lang="zh-CN" altLang="en-US" dirty="0">
                <a:solidFill>
                  <a:srgbClr val="FF0000"/>
                </a:solidFill>
                <a:latin typeface="宋体" panose="02010600030101010101" pitchFamily="2" charset="-122"/>
              </a:rPr>
              <a:t>为正实。</a:t>
            </a:r>
            <a:r>
              <a:rPr lang="zh-CN" altLang="en-US" dirty="0">
                <a:solidFill>
                  <a:sysClr val="windowText" lastClr="000000"/>
                </a:solidFill>
                <a:latin typeface="宋体" panose="02010600030101010101" pitchFamily="2" charset="-122"/>
              </a:rPr>
              <a:t>此定理称为</a:t>
            </a:r>
            <a:r>
              <a:rPr lang="zh-CN" altLang="en-US" dirty="0">
                <a:solidFill>
                  <a:srgbClr val="0070C0"/>
                </a:solidFill>
                <a:latin typeface="宋体" panose="02010600030101010101" pitchFamily="2" charset="-122"/>
              </a:rPr>
              <a:t>线性连续系统的卡尔曼</a:t>
            </a:r>
            <a:r>
              <a:rPr lang="en-US" altLang="zh-CN" dirty="0">
                <a:solidFill>
                  <a:srgbClr val="0070C0"/>
                </a:solidFill>
                <a:latin typeface="宋体" panose="02010600030101010101" pitchFamily="2" charset="-122"/>
              </a:rPr>
              <a:t>—</a:t>
            </a:r>
            <a:r>
              <a:rPr lang="zh-CN" altLang="en-US" dirty="0">
                <a:solidFill>
                  <a:srgbClr val="0070C0"/>
                </a:solidFill>
                <a:latin typeface="宋体" panose="02010600030101010101" pitchFamily="2" charset="-122"/>
              </a:rPr>
              <a:t>雅可比辅助定理</a:t>
            </a:r>
            <a:r>
              <a:rPr lang="zh-CN" altLang="en-US" dirty="0">
                <a:solidFill>
                  <a:sysClr val="windowText" lastClr="000000"/>
                </a:solidFill>
                <a:latin typeface="宋体" panose="02010600030101010101" pitchFamily="2" charset="-122"/>
              </a:rPr>
              <a:t>。当</a:t>
            </a:r>
            <a:r>
              <a:rPr lang="en-US" altLang="zh-CN" dirty="0">
                <a:solidFill>
                  <a:sysClr val="windowText" lastClr="000000"/>
                </a:solidFill>
                <a:latin typeface="宋体" panose="02010600030101010101" pitchFamily="2" charset="-122"/>
              </a:rPr>
              <a:t>D=0</a:t>
            </a:r>
            <a:r>
              <a:rPr lang="zh-CN" altLang="en-US" dirty="0">
                <a:solidFill>
                  <a:sysClr val="windowText" lastClr="000000"/>
                </a:solidFill>
                <a:latin typeface="宋体" panose="02010600030101010101" pitchFamily="2" charset="-122"/>
              </a:rPr>
              <a:t>时有</a:t>
            </a:r>
            <a:endParaRPr lang="en-US" altLang="zh-CN" dirty="0">
              <a:solidFill>
                <a:sysClr val="windowText" lastClr="000000"/>
              </a:solidFill>
              <a:latin typeface="宋体" panose="02010600030101010101" pitchFamily="2" charset="-122"/>
            </a:endParaRPr>
          </a:p>
        </p:txBody>
      </p:sp>
      <p:sp>
        <p:nvSpPr>
          <p:cNvPr id="5" name="矩形 4"/>
          <p:cNvSpPr/>
          <p:nvPr/>
        </p:nvSpPr>
        <p:spPr>
          <a:xfrm>
            <a:off x="6817117" y="3839916"/>
            <a:ext cx="1349728" cy="507831"/>
          </a:xfrm>
          <a:prstGeom prst="rect">
            <a:avLst/>
          </a:prstGeom>
        </p:spPr>
        <p:txBody>
          <a:bodyPr wrap="none">
            <a:spAutoFit/>
          </a:bodyPr>
          <a:lstStyle/>
          <a:p>
            <a:pPr indent="468000" algn="r">
              <a:lnSpc>
                <a:spcPct val="150000"/>
              </a:lnSpc>
            </a:pPr>
            <a:r>
              <a:rPr lang="en-US" altLang="zh-CN" dirty="0">
                <a:solidFill>
                  <a:sysClr val="windowText" lastClr="000000"/>
                </a:solidFill>
                <a:latin typeface="宋体" panose="02010600030101010101" pitchFamily="2" charset="-122"/>
                <a:cs typeface="Arial" pitchFamily="34" charset="0"/>
              </a:rPr>
              <a:t>(7.19)</a:t>
            </a:r>
            <a:endParaRPr lang="zh-CN" altLang="en-US" dirty="0">
              <a:solidFill>
                <a:schemeClr val="tx1">
                  <a:lumMod val="95000"/>
                  <a:lumOff val="5000"/>
                </a:schemeClr>
              </a:solidFill>
              <a:latin typeface="宋体" panose="02010600030101010101" pitchFamily="2" charset="-122"/>
              <a:cs typeface="Arial" pitchFamily="34" charset="0"/>
            </a:endParaRPr>
          </a:p>
        </p:txBody>
      </p:sp>
    </p:spTree>
    <p:extLst>
      <p:ext uri="{BB962C8B-B14F-4D97-AF65-F5344CB8AC3E}">
        <p14:creationId xmlns:p14="http://schemas.microsoft.com/office/powerpoint/2010/main" val="19835336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 calcmode="lin" valueType="num">
                                      <p:cBhvr additive="base">
                                        <p:cTn id="22" dur="500" fill="hold"/>
                                        <p:tgtEl>
                                          <p:spTgt spid="75"/>
                                        </p:tgtEl>
                                        <p:attrNameLst>
                                          <p:attrName>ppt_x</p:attrName>
                                        </p:attrNameLst>
                                      </p:cBhvr>
                                      <p:tavLst>
                                        <p:tav tm="0">
                                          <p:val>
                                            <p:strVal val="#ppt_x"/>
                                          </p:val>
                                        </p:tav>
                                        <p:tav tm="100000">
                                          <p:val>
                                            <p:strVal val="#ppt_x"/>
                                          </p:val>
                                        </p:tav>
                                      </p:tavLst>
                                    </p:anim>
                                    <p:anim calcmode="lin" valueType="num">
                                      <p:cBhvr additive="base">
                                        <p:cTn id="23" dur="500" fill="hold"/>
                                        <p:tgtEl>
                                          <p:spTgt spid="75"/>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par>
                                <p:cTn id="37" presetID="10"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75" grpId="0"/>
      <p:bldP spid="10" grpId="0"/>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数学基础</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graphicFrame>
        <p:nvGraphicFramePr>
          <p:cNvPr id="2" name="对象 1">
            <a:extLst>
              <a:ext uri="{FF2B5EF4-FFF2-40B4-BE49-F238E27FC236}">
                <a16:creationId xmlns:a16="http://schemas.microsoft.com/office/drawing/2014/main" id="{384A5246-1029-4958-B5BC-63F337DCF822}"/>
              </a:ext>
            </a:extLst>
          </p:cNvPr>
          <p:cNvGraphicFramePr>
            <a:graphicFrameLocks noChangeAspect="1"/>
          </p:cNvGraphicFramePr>
          <p:nvPr>
            <p:extLst>
              <p:ext uri="{D42A27DB-BD31-4B8C-83A1-F6EECF244321}">
                <p14:modId xmlns:p14="http://schemas.microsoft.com/office/powerpoint/2010/main" val="2504082955"/>
              </p:ext>
            </p:extLst>
          </p:nvPr>
        </p:nvGraphicFramePr>
        <p:xfrm>
          <a:off x="2463800" y="2667000"/>
          <a:ext cx="914400" cy="198438"/>
        </p:xfrm>
        <a:graphic>
          <a:graphicData uri="http://schemas.openxmlformats.org/presentationml/2006/ole">
            <mc:AlternateContent xmlns:mc="http://schemas.openxmlformats.org/markup-compatibility/2006">
              <mc:Choice xmlns:v="urn:schemas-microsoft-com:vml" Requires="v">
                <p:oleObj spid="_x0000_s19488" name="Equation" r:id="rId5" imgW="914400" imgH="198720" progId="Equation.DSMT4">
                  <p:embed/>
                </p:oleObj>
              </mc:Choice>
              <mc:Fallback>
                <p:oleObj name="Equation" r:id="rId5" imgW="914400" imgH="198720" progId="Equation.DSMT4">
                  <p:embed/>
                  <p:pic>
                    <p:nvPicPr>
                      <p:cNvPr id="0" name=""/>
                      <p:cNvPicPr/>
                      <p:nvPr/>
                    </p:nvPicPr>
                    <p:blipFill>
                      <a:blip r:embed="rId6"/>
                      <a:stretch>
                        <a:fillRect/>
                      </a:stretch>
                    </p:blipFill>
                    <p:spPr>
                      <a:xfrm>
                        <a:off x="2463800" y="2667000"/>
                        <a:ext cx="914400" cy="198438"/>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B0821D62-F928-45F7-9D93-8AC842BFC972}"/>
              </a:ext>
            </a:extLst>
          </p:cNvPr>
          <p:cNvGraphicFramePr>
            <a:graphicFrameLocks noChangeAspect="1"/>
          </p:cNvGraphicFramePr>
          <p:nvPr>
            <p:extLst>
              <p:ext uri="{D42A27DB-BD31-4B8C-83A1-F6EECF244321}">
                <p14:modId xmlns:p14="http://schemas.microsoft.com/office/powerpoint/2010/main" val="1541734524"/>
              </p:ext>
            </p:extLst>
          </p:nvPr>
        </p:nvGraphicFramePr>
        <p:xfrm>
          <a:off x="3305372" y="1195461"/>
          <a:ext cx="2533256" cy="858376"/>
        </p:xfrm>
        <a:graphic>
          <a:graphicData uri="http://schemas.openxmlformats.org/presentationml/2006/ole">
            <mc:AlternateContent xmlns:mc="http://schemas.openxmlformats.org/markup-compatibility/2006">
              <mc:Choice xmlns:v="urn:schemas-microsoft-com:vml" Requires="v">
                <p:oleObj spid="_x0000_s19489" name="Equation" r:id="rId7" imgW="1536480" imgH="520560" progId="Equation.DSMT4">
                  <p:embed/>
                </p:oleObj>
              </mc:Choice>
              <mc:Fallback>
                <p:oleObj name="Equation" r:id="rId7" imgW="1536480" imgH="520560" progId="Equation.DSMT4">
                  <p:embed/>
                  <p:pic>
                    <p:nvPicPr>
                      <p:cNvPr id="0" name=""/>
                      <p:cNvPicPr/>
                      <p:nvPr/>
                    </p:nvPicPr>
                    <p:blipFill>
                      <a:blip r:embed="rId8"/>
                      <a:stretch>
                        <a:fillRect/>
                      </a:stretch>
                    </p:blipFill>
                    <p:spPr>
                      <a:xfrm>
                        <a:off x="3305372" y="1195461"/>
                        <a:ext cx="2533256" cy="858376"/>
                      </a:xfrm>
                      <a:prstGeom prst="rect">
                        <a:avLst/>
                      </a:prstGeom>
                    </p:spPr>
                  </p:pic>
                </p:oleObj>
              </mc:Fallback>
            </mc:AlternateContent>
          </a:graphicData>
        </a:graphic>
      </p:graphicFrame>
      <p:grpSp>
        <p:nvGrpSpPr>
          <p:cNvPr id="5" name="组合 4">
            <a:extLst>
              <a:ext uri="{FF2B5EF4-FFF2-40B4-BE49-F238E27FC236}">
                <a16:creationId xmlns:a16="http://schemas.microsoft.com/office/drawing/2014/main" id="{97D5C2C5-E9D6-40A3-8E8D-8BA7E39B049F}"/>
              </a:ext>
            </a:extLst>
          </p:cNvPr>
          <p:cNvGrpSpPr/>
          <p:nvPr/>
        </p:nvGrpSpPr>
        <p:grpSpPr>
          <a:xfrm>
            <a:off x="539552" y="752583"/>
            <a:ext cx="7779692" cy="3115311"/>
            <a:chOff x="539552" y="752583"/>
            <a:chExt cx="7779692" cy="3115311"/>
          </a:xfrm>
        </p:grpSpPr>
        <p:sp>
          <p:nvSpPr>
            <p:cNvPr id="75" name="矩形 74"/>
            <p:cNvSpPr/>
            <p:nvPr/>
          </p:nvSpPr>
          <p:spPr>
            <a:xfrm>
              <a:off x="539552" y="752583"/>
              <a:ext cx="7627293" cy="1689373"/>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例</a:t>
              </a:r>
              <a:r>
                <a:rPr lang="en-US" altLang="zh-CN" dirty="0">
                  <a:solidFill>
                    <a:sysClr val="windowText" lastClr="000000"/>
                  </a:solidFill>
                  <a:latin typeface="宋体" panose="02010600030101010101" pitchFamily="2" charset="-122"/>
                  <a:ea typeface="宋体" panose="02010600030101010101" pitchFamily="2" charset="-122"/>
                </a:rPr>
                <a:t>7.5 </a:t>
              </a:r>
              <a:r>
                <a:rPr lang="zh-CN" altLang="en-US" dirty="0">
                  <a:solidFill>
                    <a:sysClr val="windowText" lastClr="000000"/>
                  </a:solidFill>
                  <a:latin typeface="宋体" panose="02010600030101010101" pitchFamily="2" charset="-122"/>
                  <a:ea typeface="宋体" panose="02010600030101010101" pitchFamily="2" charset="-122"/>
                </a:rPr>
                <a:t>设线性连续系统可用下述状态矩阵微分方程表示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式中：</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sp>
          <p:nvSpPr>
            <p:cNvPr id="10" name="矩形 9">
              <a:extLst>
                <a:ext uri="{FF2B5EF4-FFF2-40B4-BE49-F238E27FC236}">
                  <a16:creationId xmlns:a16="http://schemas.microsoft.com/office/drawing/2014/main" id="{0EF2FFF3-422E-4C5C-877B-7D6B8E42A039}"/>
                </a:ext>
              </a:extLst>
            </p:cNvPr>
            <p:cNvSpPr/>
            <p:nvPr/>
          </p:nvSpPr>
          <p:spPr>
            <a:xfrm>
              <a:off x="539552" y="3425016"/>
              <a:ext cx="7779692" cy="442878"/>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试求该系统为严格正实时的系统参数。</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aphicFrame>
          <p:nvGraphicFramePr>
            <p:cNvPr id="4" name="对象 3">
              <a:extLst>
                <a:ext uri="{FF2B5EF4-FFF2-40B4-BE49-F238E27FC236}">
                  <a16:creationId xmlns:a16="http://schemas.microsoft.com/office/drawing/2014/main" id="{CA61D8A2-2FCF-40E3-AD49-618D00074864}"/>
                </a:ext>
              </a:extLst>
            </p:cNvPr>
            <p:cNvGraphicFramePr>
              <a:graphicFrameLocks noChangeAspect="1"/>
            </p:cNvGraphicFramePr>
            <p:nvPr>
              <p:extLst>
                <p:ext uri="{D42A27DB-BD31-4B8C-83A1-F6EECF244321}">
                  <p14:modId xmlns:p14="http://schemas.microsoft.com/office/powerpoint/2010/main" val="3103082450"/>
                </p:ext>
              </p:extLst>
            </p:nvPr>
          </p:nvGraphicFramePr>
          <p:xfrm>
            <a:off x="1896380" y="2425508"/>
            <a:ext cx="4913635" cy="733633"/>
          </p:xfrm>
          <a:graphic>
            <a:graphicData uri="http://schemas.openxmlformats.org/presentationml/2006/ole">
              <mc:AlternateContent xmlns:mc="http://schemas.openxmlformats.org/markup-compatibility/2006">
                <mc:Choice xmlns:v="urn:schemas-microsoft-com:vml" Requires="v">
                  <p:oleObj spid="_x0000_s19490" name="Equation" r:id="rId9" imgW="3657600" imgH="545760" progId="Equation.DSMT4">
                    <p:embed/>
                  </p:oleObj>
                </mc:Choice>
                <mc:Fallback>
                  <p:oleObj name="Equation" r:id="rId9" imgW="3657600" imgH="545760" progId="Equation.DSMT4">
                    <p:embed/>
                    <p:pic>
                      <p:nvPicPr>
                        <p:cNvPr id="0" name=""/>
                        <p:cNvPicPr/>
                        <p:nvPr/>
                      </p:nvPicPr>
                      <p:blipFill>
                        <a:blip r:embed="rId10"/>
                        <a:stretch>
                          <a:fillRect/>
                        </a:stretch>
                      </p:blipFill>
                      <p:spPr>
                        <a:xfrm>
                          <a:off x="1896380" y="2425508"/>
                          <a:ext cx="4913635" cy="733633"/>
                        </a:xfrm>
                        <a:prstGeom prst="rect">
                          <a:avLst/>
                        </a:prstGeom>
                      </p:spPr>
                    </p:pic>
                  </p:oleObj>
                </mc:Fallback>
              </mc:AlternateContent>
            </a:graphicData>
          </a:graphic>
        </p:graphicFrame>
      </p:grpSp>
    </p:spTree>
    <p:extLst>
      <p:ext uri="{BB962C8B-B14F-4D97-AF65-F5344CB8AC3E}">
        <p14:creationId xmlns:p14="http://schemas.microsoft.com/office/powerpoint/2010/main" val="16290739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自适应控制概念</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77541" y="680690"/>
            <a:ext cx="6641767" cy="646331"/>
          </a:xfrm>
          <a:prstGeom prst="rect">
            <a:avLst/>
          </a:prstGeom>
          <a:noFill/>
        </p:spPr>
        <p:txBody>
          <a:bodyPr wrap="square">
            <a:spAutoFit/>
          </a:bodyPr>
          <a:lstStyle/>
          <a:p>
            <a:pPr>
              <a:lnSpc>
                <a:spcPct val="150000"/>
              </a:lnSpc>
            </a:pPr>
            <a:r>
              <a:rPr lang="en-US" altLang="zh-CN" sz="2400" b="1" dirty="0">
                <a:solidFill>
                  <a:sysClr val="windowText" lastClr="000000"/>
                </a:solidFill>
                <a:latin typeface="宋体" panose="02010600030101010101" pitchFamily="2" charset="-122"/>
                <a:ea typeface="宋体" panose="02010600030101010101" pitchFamily="2" charset="-122"/>
              </a:rPr>
              <a:t>7.1.1</a:t>
            </a:r>
            <a:r>
              <a:rPr lang="en-US" altLang="zh-CN" b="1" dirty="0">
                <a:solidFill>
                  <a:sysClr val="windowText" lastClr="000000"/>
                </a:solidFill>
                <a:latin typeface="宋体" panose="02010600030101010101" pitchFamily="2" charset="-122"/>
                <a:ea typeface="宋体" panose="02010600030101010101" pitchFamily="2" charset="-122"/>
              </a:rPr>
              <a:t>  </a:t>
            </a:r>
            <a:r>
              <a:rPr lang="zh-CN" altLang="en-US" sz="2400" b="1" dirty="0">
                <a:solidFill>
                  <a:sysClr val="windowText" lastClr="000000"/>
                </a:solidFill>
                <a:latin typeface="宋体" panose="02010600030101010101" pitchFamily="2" charset="-122"/>
                <a:ea typeface="宋体" panose="02010600030101010101" pitchFamily="2" charset="-122"/>
              </a:rPr>
              <a:t>自适应控制和自适应控制对象</a:t>
            </a:r>
            <a:endParaRPr lang="zh-CN" altLang="en-US" sz="2400" b="1"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sp>
        <p:nvSpPr>
          <p:cNvPr id="29" name="矩形 28">
            <a:extLst>
              <a:ext uri="{FF2B5EF4-FFF2-40B4-BE49-F238E27FC236}">
                <a16:creationId xmlns:a16="http://schemas.microsoft.com/office/drawing/2014/main" id="{049E8229-A4B8-4A61-B7B2-49F45C250575}"/>
              </a:ext>
            </a:extLst>
          </p:cNvPr>
          <p:cNvSpPr/>
          <p:nvPr/>
        </p:nvSpPr>
        <p:spPr>
          <a:xfrm>
            <a:off x="277541" y="1446320"/>
            <a:ext cx="7883862" cy="1477328"/>
          </a:xfrm>
          <a:prstGeom prst="rect">
            <a:avLst/>
          </a:prstGeom>
          <a:noFill/>
        </p:spPr>
        <p:txBody>
          <a:bodyPr wrap="square">
            <a:spAutoFit/>
          </a:bodyPr>
          <a:lstStyle/>
          <a:p>
            <a:pPr>
              <a:lnSpc>
                <a:spcPct val="150000"/>
              </a:lnSpc>
            </a:pPr>
            <a:r>
              <a:rPr lang="en-US" altLang="zh-CN" sz="2000" dirty="0" smtClean="0">
                <a:solidFill>
                  <a:sysClr val="windowText" lastClr="000000"/>
                </a:solidFill>
                <a:latin typeface="宋体" panose="02010600030101010101" pitchFamily="2" charset="-122"/>
                <a:ea typeface="宋体" panose="02010600030101010101" pitchFamily="2" charset="-122"/>
              </a:rPr>
              <a:t>    </a:t>
            </a:r>
            <a:r>
              <a:rPr lang="zh-CN" altLang="en-US" sz="2000" dirty="0" smtClean="0">
                <a:solidFill>
                  <a:srgbClr val="FF0000"/>
                </a:solidFill>
                <a:latin typeface="宋体" panose="02010600030101010101" pitchFamily="2" charset="-122"/>
                <a:ea typeface="宋体" panose="02010600030101010101" pitchFamily="2" charset="-122"/>
              </a:rPr>
              <a:t>自适应控制</a:t>
            </a:r>
            <a:r>
              <a:rPr lang="en-US" altLang="zh-CN" sz="2000" dirty="0" smtClean="0">
                <a:solidFill>
                  <a:sysClr val="windowText" lastClr="000000"/>
                </a:solidFill>
                <a:latin typeface="宋体" panose="02010600030101010101" pitchFamily="2" charset="-122"/>
                <a:ea typeface="宋体" panose="02010600030101010101" pitchFamily="2" charset="-122"/>
              </a:rPr>
              <a:t>( </a:t>
            </a:r>
            <a:r>
              <a:rPr lang="en-US" altLang="zh-CN" sz="2000" dirty="0" smtClea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adaptive control </a:t>
            </a:r>
            <a:r>
              <a:rPr lang="en-US" altLang="zh-CN" sz="2000" dirty="0" smtClean="0">
                <a:solidFill>
                  <a:sysClr val="windowText" lastClr="000000"/>
                </a:solidFill>
                <a:latin typeface="宋体" panose="02010600030101010101" pitchFamily="2" charset="-122"/>
                <a:ea typeface="宋体" panose="02010600030101010101" pitchFamily="2" charset="-122"/>
              </a:rPr>
              <a:t>)</a:t>
            </a:r>
            <a:r>
              <a:rPr lang="zh-CN" altLang="en-US" sz="2000" dirty="0" smtClean="0">
                <a:solidFill>
                  <a:sysClr val="windowText" lastClr="000000"/>
                </a:solidFill>
                <a:latin typeface="宋体" panose="02010600030101010101" pitchFamily="2" charset="-122"/>
                <a:ea typeface="宋体" panose="02010600030101010101" pitchFamily="2" charset="-122"/>
              </a:rPr>
              <a:t>是指能自动地适时地调节系统本身控制规律的参数，以适应外界环境变化、系统本身参数变化、外界干扰等的影响，使整个系统能按某一性能指标运行在最佳状态下的控制。</a:t>
            </a:r>
            <a:endParaRPr lang="en-US" altLang="zh-CN" sz="2000" dirty="0" smtClean="0">
              <a:solidFill>
                <a:sysClr val="windowText" lastClr="000000"/>
              </a:solidFill>
              <a:latin typeface="宋体" panose="02010600030101010101" pitchFamily="2" charset="-122"/>
              <a:ea typeface="宋体" panose="02010600030101010101" pitchFamily="2" charset="-122"/>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2" name="文本框 1"/>
          <p:cNvSpPr txBox="1"/>
          <p:nvPr/>
        </p:nvSpPr>
        <p:spPr>
          <a:xfrm>
            <a:off x="282980" y="3716244"/>
            <a:ext cx="7878423" cy="1015663"/>
          </a:xfrm>
          <a:prstGeom prst="rect">
            <a:avLst/>
          </a:prstGeom>
          <a:noFill/>
        </p:spPr>
        <p:txBody>
          <a:bodyPr wrap="square" rtlCol="0">
            <a:spAutoFit/>
          </a:bodyPr>
          <a:lstStyle/>
          <a:p>
            <a:pPr>
              <a:lnSpc>
                <a:spcPct val="150000"/>
              </a:lnSpc>
            </a:pPr>
            <a:r>
              <a:rPr lang="zh-CN" altLang="en-US" sz="2000" dirty="0" smtClean="0">
                <a:solidFill>
                  <a:sysClr val="windowText" lastClr="000000"/>
                </a:solidFill>
                <a:latin typeface="宋体" panose="02010600030101010101" pitchFamily="2" charset="-122"/>
                <a:ea typeface="宋体" panose="02010600030101010101" pitchFamily="2" charset="-122"/>
              </a:rPr>
              <a:t>    自适应控制</a:t>
            </a:r>
            <a:r>
              <a:rPr lang="zh-CN" altLang="en-US" sz="2000" dirty="0">
                <a:solidFill>
                  <a:sysClr val="windowText" lastClr="000000"/>
                </a:solidFill>
                <a:latin typeface="宋体" panose="02010600030101010101" pitchFamily="2" charset="-122"/>
                <a:ea typeface="宋体" panose="02010600030101010101" pitchFamily="2" charset="-122"/>
              </a:rPr>
              <a:t>和模糊控制、神经网络控制、仿人控制、鲁棒控制等同属于</a:t>
            </a:r>
            <a:r>
              <a:rPr lang="zh-CN" altLang="en-US" sz="2000" dirty="0">
                <a:solidFill>
                  <a:srgbClr val="0070C0"/>
                </a:solidFill>
                <a:latin typeface="宋体" panose="02010600030101010101" pitchFamily="2" charset="-122"/>
                <a:ea typeface="宋体" panose="02010600030101010101" pitchFamily="2" charset="-122"/>
              </a:rPr>
              <a:t>智能控制</a:t>
            </a:r>
            <a:r>
              <a:rPr lang="zh-CN" altLang="en-US" sz="2000" dirty="0">
                <a:solidFill>
                  <a:sysClr val="windowText" lastClr="000000"/>
                </a:solidFill>
                <a:latin typeface="宋体" panose="02010600030101010101" pitchFamily="2" charset="-122"/>
                <a:ea typeface="宋体" panose="02010600030101010101" pitchFamily="2" charset="-122"/>
              </a:rPr>
              <a:t>范畴。</a:t>
            </a:r>
          </a:p>
        </p:txBody>
      </p:sp>
      <p:sp>
        <p:nvSpPr>
          <p:cNvPr id="3" name="矩形 2"/>
          <p:cNvSpPr/>
          <p:nvPr/>
        </p:nvSpPr>
        <p:spPr>
          <a:xfrm>
            <a:off x="277541" y="3042947"/>
            <a:ext cx="7883863" cy="553998"/>
          </a:xfrm>
          <a:prstGeom prst="rect">
            <a:avLst/>
          </a:prstGeom>
        </p:spPr>
        <p:txBody>
          <a:bodyPr wrap="square">
            <a:spAutoFit/>
          </a:bodyPr>
          <a:lstStyle/>
          <a:p>
            <a:pPr>
              <a:lnSpc>
                <a:spcPct val="150000"/>
              </a:lnSpc>
            </a:pPr>
            <a:r>
              <a:rPr lang="zh-CN" altLang="en-US" sz="2000" dirty="0" smtClean="0">
                <a:solidFill>
                  <a:sysClr val="windowText" lastClr="000000"/>
                </a:solidFill>
                <a:latin typeface="宋体" panose="02010600030101010101" pitchFamily="2" charset="-122"/>
                <a:ea typeface="宋体" panose="02010600030101010101" pitchFamily="2" charset="-122"/>
              </a:rPr>
              <a:t>    </a:t>
            </a:r>
            <a:r>
              <a:rPr lang="zh-CN" altLang="en-US" sz="2000" dirty="0" smtClean="0">
                <a:solidFill>
                  <a:srgbClr val="FF0000"/>
                </a:solidFill>
                <a:latin typeface="宋体" panose="02010600030101010101" pitchFamily="2" charset="-122"/>
                <a:ea typeface="宋体" panose="02010600030101010101" pitchFamily="2" charset="-122"/>
              </a:rPr>
              <a:t>自适应控制系统</a:t>
            </a:r>
            <a:r>
              <a:rPr lang="zh-CN" altLang="en-US" sz="2000" dirty="0">
                <a:solidFill>
                  <a:sysClr val="windowText" lastClr="000000"/>
                </a:solidFill>
                <a:latin typeface="宋体" panose="02010600030101010101" pitchFamily="2" charset="-122"/>
                <a:ea typeface="宋体" panose="02010600030101010101" pitchFamily="2" charset="-122"/>
              </a:rPr>
              <a:t>是能实施这种控制策略的系统。</a:t>
            </a:r>
            <a:endParaRPr lang="en-US" altLang="zh-CN" sz="2000" dirty="0">
              <a:solidFill>
                <a:sysClr val="windowText" lastClr="000000"/>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0681752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29" grpId="0"/>
      <p:bldP spid="2"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数学基础</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539552" y="752583"/>
            <a:ext cx="7627293" cy="442878"/>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解：根据系统状态矩阵微分方程，可得系统传递函数为</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graphicFrame>
        <p:nvGraphicFramePr>
          <p:cNvPr id="2" name="对象 1">
            <a:extLst>
              <a:ext uri="{FF2B5EF4-FFF2-40B4-BE49-F238E27FC236}">
                <a16:creationId xmlns:a16="http://schemas.microsoft.com/office/drawing/2014/main" id="{1C56AAEE-3419-48C6-ACCE-AD6932243C61}"/>
              </a:ext>
            </a:extLst>
          </p:cNvPr>
          <p:cNvGraphicFramePr>
            <a:graphicFrameLocks noChangeAspect="1"/>
          </p:cNvGraphicFramePr>
          <p:nvPr>
            <p:extLst>
              <p:ext uri="{D42A27DB-BD31-4B8C-83A1-F6EECF244321}">
                <p14:modId xmlns:p14="http://schemas.microsoft.com/office/powerpoint/2010/main" val="1554071497"/>
              </p:ext>
            </p:extLst>
          </p:nvPr>
        </p:nvGraphicFramePr>
        <p:xfrm>
          <a:off x="3244014" y="1231815"/>
          <a:ext cx="2218367" cy="772467"/>
        </p:xfrm>
        <a:graphic>
          <a:graphicData uri="http://schemas.openxmlformats.org/presentationml/2006/ole">
            <mc:AlternateContent xmlns:mc="http://schemas.openxmlformats.org/markup-compatibility/2006">
              <mc:Choice xmlns:v="urn:schemas-microsoft-com:vml" Requires="v">
                <p:oleObj spid="_x0000_s20532" name="Equation" r:id="rId5" imgW="1422360" imgH="495000" progId="Equation.DSMT4">
                  <p:embed/>
                </p:oleObj>
              </mc:Choice>
              <mc:Fallback>
                <p:oleObj name="Equation" r:id="rId5" imgW="1422360" imgH="495000" progId="Equation.DSMT4">
                  <p:embed/>
                  <p:pic>
                    <p:nvPicPr>
                      <p:cNvPr id="0" name=""/>
                      <p:cNvPicPr/>
                      <p:nvPr/>
                    </p:nvPicPr>
                    <p:blipFill>
                      <a:blip r:embed="rId6"/>
                      <a:stretch>
                        <a:fillRect/>
                      </a:stretch>
                    </p:blipFill>
                    <p:spPr>
                      <a:xfrm>
                        <a:off x="3244014" y="1231815"/>
                        <a:ext cx="2218367" cy="772467"/>
                      </a:xfrm>
                      <a:prstGeom prst="rect">
                        <a:avLst/>
                      </a:prstGeom>
                    </p:spPr>
                  </p:pic>
                </p:oleObj>
              </mc:Fallback>
            </mc:AlternateContent>
          </a:graphicData>
        </a:graphic>
      </p:graphicFrame>
      <p:grpSp>
        <p:nvGrpSpPr>
          <p:cNvPr id="5" name="组合 4">
            <a:extLst>
              <a:ext uri="{FF2B5EF4-FFF2-40B4-BE49-F238E27FC236}">
                <a16:creationId xmlns:a16="http://schemas.microsoft.com/office/drawing/2014/main" id="{DCCF809D-61BF-497F-9B24-1D0A8140B969}"/>
              </a:ext>
            </a:extLst>
          </p:cNvPr>
          <p:cNvGrpSpPr/>
          <p:nvPr/>
        </p:nvGrpSpPr>
        <p:grpSpPr>
          <a:xfrm>
            <a:off x="539553" y="2104727"/>
            <a:ext cx="7779692" cy="1338828"/>
            <a:chOff x="539553" y="2104727"/>
            <a:chExt cx="7779692" cy="1338828"/>
          </a:xfrm>
        </p:grpSpPr>
        <p:sp>
          <p:nvSpPr>
            <p:cNvPr id="10" name="矩形 9">
              <a:extLst>
                <a:ext uri="{FF2B5EF4-FFF2-40B4-BE49-F238E27FC236}">
                  <a16:creationId xmlns:a16="http://schemas.microsoft.com/office/drawing/2014/main" id="{0EF2FFF3-422E-4C5C-877B-7D6B8E42A039}"/>
                </a:ext>
              </a:extLst>
            </p:cNvPr>
            <p:cNvSpPr/>
            <p:nvPr/>
          </p:nvSpPr>
          <p:spPr>
            <a:xfrm>
              <a:off x="539553" y="2104727"/>
              <a:ext cx="7779692" cy="1338828"/>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为使该系统为严格正实，可以根据系统特征方程</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的根全部位于左半</a:t>
              </a:r>
              <a:r>
                <a:rPr lang="en-US" altLang="zh-CN" dirty="0">
                  <a:solidFill>
                    <a:sysClr val="windowText" lastClr="000000"/>
                  </a:solidFill>
                  <a:latin typeface="宋体" panose="02010600030101010101" pitchFamily="2" charset="-122"/>
                  <a:ea typeface="宋体" panose="02010600030101010101" pitchFamily="2" charset="-122"/>
                </a:rPr>
                <a:t>[s]</a:t>
              </a:r>
              <a:r>
                <a:rPr lang="zh-CN" altLang="en-US" dirty="0">
                  <a:solidFill>
                    <a:sysClr val="windowText" lastClr="000000"/>
                  </a:solidFill>
                  <a:latin typeface="宋体" panose="02010600030101010101" pitchFamily="2" charset="-122"/>
                  <a:ea typeface="宋体" panose="02010600030101010101" pitchFamily="2" charset="-122"/>
                </a:rPr>
                <a:t>平面的原则，先求出系数</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选择正定对称矩阵</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Q</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q</a:t>
              </a:r>
              <a:r>
                <a:rPr lang="en-US" altLang="zh-CN" dirty="0">
                  <a:solidFill>
                    <a:sysClr val="windowText" lastClr="000000"/>
                  </a:solidFill>
                  <a:latin typeface="宋体" panose="02010600030101010101" pitchFamily="2" charset="-122"/>
                  <a:ea typeface="宋体" panose="02010600030101010101" pitchFamily="2" charset="-122"/>
                </a:rPr>
                <a:t>&gt;0)</a:t>
              </a:r>
              <a:r>
                <a:rPr lang="zh-CN" altLang="en-US" dirty="0">
                  <a:solidFill>
                    <a:sysClr val="windowText" lastClr="000000"/>
                  </a:solidFill>
                  <a:latin typeface="宋体" panose="02010600030101010101" pitchFamily="2" charset="-122"/>
                  <a:ea typeface="宋体" panose="02010600030101010101" pitchFamily="2" charset="-122"/>
                </a:rPr>
                <a:t>使</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aphicFrame>
          <p:nvGraphicFramePr>
            <p:cNvPr id="3" name="对象 2">
              <a:extLst>
                <a:ext uri="{FF2B5EF4-FFF2-40B4-BE49-F238E27FC236}">
                  <a16:creationId xmlns:a16="http://schemas.microsoft.com/office/drawing/2014/main" id="{1E45AC30-BBE9-44D4-AB75-E9E250F598B0}"/>
                </a:ext>
              </a:extLst>
            </p:cNvPr>
            <p:cNvGraphicFramePr>
              <a:graphicFrameLocks noChangeAspect="1"/>
            </p:cNvGraphicFramePr>
            <p:nvPr>
              <p:extLst>
                <p:ext uri="{D42A27DB-BD31-4B8C-83A1-F6EECF244321}">
                  <p14:modId xmlns:p14="http://schemas.microsoft.com/office/powerpoint/2010/main" val="536015241"/>
                </p:ext>
              </p:extLst>
            </p:nvPr>
          </p:nvGraphicFramePr>
          <p:xfrm>
            <a:off x="5868144" y="2141864"/>
            <a:ext cx="1842369" cy="429886"/>
          </p:xfrm>
          <a:graphic>
            <a:graphicData uri="http://schemas.openxmlformats.org/presentationml/2006/ole">
              <mc:AlternateContent xmlns:mc="http://schemas.openxmlformats.org/markup-compatibility/2006">
                <mc:Choice xmlns:v="urn:schemas-microsoft-com:vml" Requires="v">
                  <p:oleObj spid="_x0000_s20533" name="Equation" r:id="rId7" imgW="1143000" imgH="266400" progId="Equation.DSMT4">
                    <p:embed/>
                  </p:oleObj>
                </mc:Choice>
                <mc:Fallback>
                  <p:oleObj name="Equation" r:id="rId7" imgW="1143000" imgH="266400" progId="Equation.DSMT4">
                    <p:embed/>
                    <p:pic>
                      <p:nvPicPr>
                        <p:cNvPr id="0" name=""/>
                        <p:cNvPicPr/>
                        <p:nvPr/>
                      </p:nvPicPr>
                      <p:blipFill>
                        <a:blip r:embed="rId8"/>
                        <a:stretch>
                          <a:fillRect/>
                        </a:stretch>
                      </p:blipFill>
                      <p:spPr>
                        <a:xfrm>
                          <a:off x="5868144" y="2141864"/>
                          <a:ext cx="1842369" cy="429886"/>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F74401AF-C3DD-40C3-B7D7-B8C327411494}"/>
                </a:ext>
              </a:extLst>
            </p:cNvPr>
            <p:cNvGraphicFramePr>
              <a:graphicFrameLocks noChangeAspect="1"/>
            </p:cNvGraphicFramePr>
            <p:nvPr>
              <p:extLst>
                <p:ext uri="{D42A27DB-BD31-4B8C-83A1-F6EECF244321}">
                  <p14:modId xmlns:p14="http://schemas.microsoft.com/office/powerpoint/2010/main" val="657687459"/>
                </p:ext>
              </p:extLst>
            </p:nvPr>
          </p:nvGraphicFramePr>
          <p:xfrm>
            <a:off x="4952012" y="2545918"/>
            <a:ext cx="614800" cy="417186"/>
          </p:xfrm>
          <a:graphic>
            <a:graphicData uri="http://schemas.openxmlformats.org/presentationml/2006/ole">
              <mc:AlternateContent xmlns:mc="http://schemas.openxmlformats.org/markup-compatibility/2006">
                <mc:Choice xmlns:v="urn:schemas-microsoft-com:vml" Requires="v">
                  <p:oleObj spid="_x0000_s20534" name="Equation" r:id="rId9" imgW="355320" imgH="241200" progId="Equation.DSMT4">
                    <p:embed/>
                  </p:oleObj>
                </mc:Choice>
                <mc:Fallback>
                  <p:oleObj name="Equation" r:id="rId9" imgW="355320" imgH="241200" progId="Equation.DSMT4">
                    <p:embed/>
                    <p:pic>
                      <p:nvPicPr>
                        <p:cNvPr id="0" name=""/>
                        <p:cNvPicPr/>
                        <p:nvPr/>
                      </p:nvPicPr>
                      <p:blipFill>
                        <a:blip r:embed="rId10"/>
                        <a:stretch>
                          <a:fillRect/>
                        </a:stretch>
                      </p:blipFill>
                      <p:spPr>
                        <a:xfrm>
                          <a:off x="4952012" y="2545918"/>
                          <a:ext cx="614800" cy="417186"/>
                        </a:xfrm>
                        <a:prstGeom prst="rect">
                          <a:avLst/>
                        </a:prstGeom>
                      </p:spPr>
                    </p:pic>
                  </p:oleObj>
                </mc:Fallback>
              </mc:AlternateContent>
            </a:graphicData>
          </a:graphic>
        </p:graphicFrame>
      </p:grpSp>
      <p:graphicFrame>
        <p:nvGraphicFramePr>
          <p:cNvPr id="6" name="对象 5">
            <a:extLst>
              <a:ext uri="{FF2B5EF4-FFF2-40B4-BE49-F238E27FC236}">
                <a16:creationId xmlns:a16="http://schemas.microsoft.com/office/drawing/2014/main" id="{6FF86595-AEB5-4D13-A73D-97E8E94CD8A0}"/>
              </a:ext>
            </a:extLst>
          </p:cNvPr>
          <p:cNvGraphicFramePr>
            <a:graphicFrameLocks noChangeAspect="1"/>
          </p:cNvGraphicFramePr>
          <p:nvPr>
            <p:extLst>
              <p:ext uri="{D42A27DB-BD31-4B8C-83A1-F6EECF244321}">
                <p14:modId xmlns:p14="http://schemas.microsoft.com/office/powerpoint/2010/main" val="3712187898"/>
              </p:ext>
            </p:extLst>
          </p:nvPr>
        </p:nvGraphicFramePr>
        <p:xfrm>
          <a:off x="1475656" y="2866556"/>
          <a:ext cx="864096" cy="825692"/>
        </p:xfrm>
        <a:graphic>
          <a:graphicData uri="http://schemas.openxmlformats.org/presentationml/2006/ole">
            <mc:AlternateContent xmlns:mc="http://schemas.openxmlformats.org/markup-compatibility/2006">
              <mc:Choice xmlns:v="urn:schemas-microsoft-com:vml" Requires="v">
                <p:oleObj spid="_x0000_s20535" name="Equation" r:id="rId11" imgW="571320" imgH="545760" progId="Equation.DSMT4">
                  <p:embed/>
                </p:oleObj>
              </mc:Choice>
              <mc:Fallback>
                <p:oleObj name="Equation" r:id="rId11" imgW="571320" imgH="545760" progId="Equation.DSMT4">
                  <p:embed/>
                  <p:pic>
                    <p:nvPicPr>
                      <p:cNvPr id="0" name=""/>
                      <p:cNvPicPr/>
                      <p:nvPr/>
                    </p:nvPicPr>
                    <p:blipFill>
                      <a:blip r:embed="rId12"/>
                      <a:stretch>
                        <a:fillRect/>
                      </a:stretch>
                    </p:blipFill>
                    <p:spPr>
                      <a:xfrm>
                        <a:off x="1475656" y="2866556"/>
                        <a:ext cx="864096" cy="825692"/>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5212EDDF-B845-4A57-B4C5-B83C2D532275}"/>
              </a:ext>
            </a:extLst>
          </p:cNvPr>
          <p:cNvGraphicFramePr>
            <a:graphicFrameLocks noChangeAspect="1"/>
          </p:cNvGraphicFramePr>
          <p:nvPr>
            <p:extLst>
              <p:ext uri="{D42A27DB-BD31-4B8C-83A1-F6EECF244321}">
                <p14:modId xmlns:p14="http://schemas.microsoft.com/office/powerpoint/2010/main" val="3110728251"/>
              </p:ext>
            </p:extLst>
          </p:nvPr>
        </p:nvGraphicFramePr>
        <p:xfrm>
          <a:off x="1700832" y="3654723"/>
          <a:ext cx="5742336" cy="1509315"/>
        </p:xfrm>
        <a:graphic>
          <a:graphicData uri="http://schemas.openxmlformats.org/presentationml/2006/ole">
            <mc:AlternateContent xmlns:mc="http://schemas.openxmlformats.org/markup-compatibility/2006">
              <mc:Choice xmlns:v="urn:schemas-microsoft-com:vml" Requires="v">
                <p:oleObj spid="_x0000_s20536" name="Equation" r:id="rId13" imgW="4203360" imgH="1104840" progId="Equation.DSMT4">
                  <p:embed/>
                </p:oleObj>
              </mc:Choice>
              <mc:Fallback>
                <p:oleObj name="Equation" r:id="rId13" imgW="4203360" imgH="1104840" progId="Equation.DSMT4">
                  <p:embed/>
                  <p:pic>
                    <p:nvPicPr>
                      <p:cNvPr id="0" name=""/>
                      <p:cNvPicPr/>
                      <p:nvPr/>
                    </p:nvPicPr>
                    <p:blipFill>
                      <a:blip r:embed="rId14"/>
                      <a:stretch>
                        <a:fillRect/>
                      </a:stretch>
                    </p:blipFill>
                    <p:spPr>
                      <a:xfrm>
                        <a:off x="1700832" y="3654723"/>
                        <a:ext cx="5742336" cy="1509315"/>
                      </a:xfrm>
                      <a:prstGeom prst="rect">
                        <a:avLst/>
                      </a:prstGeom>
                    </p:spPr>
                  </p:pic>
                </p:oleObj>
              </mc:Fallback>
            </mc:AlternateContent>
          </a:graphicData>
        </a:graphic>
      </p:graphicFrame>
    </p:spTree>
    <p:extLst>
      <p:ext uri="{BB962C8B-B14F-4D97-AF65-F5344CB8AC3E}">
        <p14:creationId xmlns:p14="http://schemas.microsoft.com/office/powerpoint/2010/main" val="1230528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500"/>
                                        <p:tgtEl>
                                          <p:spTgt spid="75"/>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7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数学基础</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grpSp>
        <p:nvGrpSpPr>
          <p:cNvPr id="6" name="组合 5">
            <a:extLst>
              <a:ext uri="{FF2B5EF4-FFF2-40B4-BE49-F238E27FC236}">
                <a16:creationId xmlns:a16="http://schemas.microsoft.com/office/drawing/2014/main" id="{784ABAE6-EB80-4A74-AE0C-03BFE3F28D7D}"/>
              </a:ext>
            </a:extLst>
          </p:cNvPr>
          <p:cNvGrpSpPr/>
          <p:nvPr/>
        </p:nvGrpSpPr>
        <p:grpSpPr>
          <a:xfrm>
            <a:off x="539552" y="555526"/>
            <a:ext cx="7806406" cy="4662815"/>
            <a:chOff x="539552" y="555526"/>
            <a:chExt cx="7806406" cy="4662815"/>
          </a:xfrm>
        </p:grpSpPr>
        <p:sp>
          <p:nvSpPr>
            <p:cNvPr id="75" name="矩形 74"/>
            <p:cNvSpPr/>
            <p:nvPr/>
          </p:nvSpPr>
          <p:spPr>
            <a:xfrm>
              <a:off x="539552" y="555526"/>
              <a:ext cx="7627293" cy="4662815"/>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可得如下关系</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由此可得当选择</a:t>
              </a: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时该系统为严格正实的。</a:t>
              </a: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对于线性离散系统</a:t>
              </a: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a:t>
              </a:r>
              <a:r>
                <a:rPr lang="en-US" altLang="zh-CN" dirty="0">
                  <a:solidFill>
                    <a:sysClr val="windowText" lastClr="000000"/>
                  </a:solidFill>
                  <a:latin typeface="宋体" panose="02010600030101010101" pitchFamily="2" charset="-122"/>
                  <a:ea typeface="宋体" panose="02010600030101010101" pitchFamily="2" charset="-122"/>
                  <a:cs typeface="Arial" pitchFamily="34" charset="0"/>
                </a:rPr>
                <a:t>7.20</a:t>
              </a: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a:t>
              </a: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其脉冲传递函数为</a:t>
              </a: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a:t>
              </a:r>
              <a:r>
                <a:rPr lang="en-US" altLang="zh-CN" dirty="0">
                  <a:solidFill>
                    <a:sysClr val="windowText" lastClr="000000"/>
                  </a:solidFill>
                  <a:latin typeface="宋体" panose="02010600030101010101" pitchFamily="2" charset="-122"/>
                  <a:ea typeface="宋体" panose="02010600030101010101" pitchFamily="2" charset="-122"/>
                  <a:cs typeface="Arial" pitchFamily="34" charset="0"/>
                </a:rPr>
                <a:t>7.21</a:t>
              </a: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a:t>
              </a: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式中，</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r>
                <a:rPr lang="en-US" altLang="zh-CN" b="1"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r>
                <a:rPr lang="en-US" altLang="zh-CN" b="1"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B</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为完全可控，</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r>
                <a:rPr lang="en-US" altLang="zh-CN" b="1"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C</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r>
                <a:rPr lang="en-US" altLang="zh-CN" b="1"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为完全可观测。同样，若</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G(z)</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为正实，则该离散系统也为正实。</a:t>
              </a:r>
            </a:p>
          </p:txBody>
        </p:sp>
        <p:graphicFrame>
          <p:nvGraphicFramePr>
            <p:cNvPr id="2" name="对象 1">
              <a:extLst>
                <a:ext uri="{FF2B5EF4-FFF2-40B4-BE49-F238E27FC236}">
                  <a16:creationId xmlns:a16="http://schemas.microsoft.com/office/drawing/2014/main" id="{54851BA4-7E02-47B3-B3E0-1FD335A1A621}"/>
                </a:ext>
              </a:extLst>
            </p:cNvPr>
            <p:cNvGraphicFramePr>
              <a:graphicFrameLocks noChangeAspect="1"/>
            </p:cNvGraphicFramePr>
            <p:nvPr>
              <p:extLst>
                <p:ext uri="{D42A27DB-BD31-4B8C-83A1-F6EECF244321}">
                  <p14:modId xmlns:p14="http://schemas.microsoft.com/office/powerpoint/2010/main" val="2908072409"/>
                </p:ext>
              </p:extLst>
            </p:nvPr>
          </p:nvGraphicFramePr>
          <p:xfrm>
            <a:off x="705801" y="1120244"/>
            <a:ext cx="7640157" cy="363817"/>
          </p:xfrm>
          <a:graphic>
            <a:graphicData uri="http://schemas.openxmlformats.org/presentationml/2006/ole">
              <mc:AlternateContent xmlns:mc="http://schemas.openxmlformats.org/markup-compatibility/2006">
                <mc:Choice xmlns:v="urn:schemas-microsoft-com:vml" Requires="v">
                  <p:oleObj spid="_x0000_s21550" name="Equation" r:id="rId5" imgW="5067000" imgH="241200" progId="Equation.DSMT4">
                    <p:embed/>
                  </p:oleObj>
                </mc:Choice>
                <mc:Fallback>
                  <p:oleObj name="Equation" r:id="rId5" imgW="5067000" imgH="241200" progId="Equation.DSMT4">
                    <p:embed/>
                    <p:pic>
                      <p:nvPicPr>
                        <p:cNvPr id="0" name=""/>
                        <p:cNvPicPr/>
                        <p:nvPr/>
                      </p:nvPicPr>
                      <p:blipFill>
                        <a:blip r:embed="rId6"/>
                        <a:stretch>
                          <a:fillRect/>
                        </a:stretch>
                      </p:blipFill>
                      <p:spPr>
                        <a:xfrm>
                          <a:off x="705801" y="1120244"/>
                          <a:ext cx="7640157" cy="363817"/>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0878E7DE-E4C0-49BA-8262-610CB62A9D7A}"/>
                </a:ext>
              </a:extLst>
            </p:cNvPr>
            <p:cNvGraphicFramePr>
              <a:graphicFrameLocks noChangeAspect="1"/>
            </p:cNvGraphicFramePr>
            <p:nvPr>
              <p:extLst>
                <p:ext uri="{D42A27DB-BD31-4B8C-83A1-F6EECF244321}">
                  <p14:modId xmlns:p14="http://schemas.microsoft.com/office/powerpoint/2010/main" val="3649649888"/>
                </p:ext>
              </p:extLst>
            </p:nvPr>
          </p:nvGraphicFramePr>
          <p:xfrm>
            <a:off x="3165714" y="1499079"/>
            <a:ext cx="2812572" cy="772467"/>
          </p:xfrm>
          <a:graphic>
            <a:graphicData uri="http://schemas.openxmlformats.org/presentationml/2006/ole">
              <mc:AlternateContent xmlns:mc="http://schemas.openxmlformats.org/markup-compatibility/2006">
                <mc:Choice xmlns:v="urn:schemas-microsoft-com:vml" Requires="v">
                  <p:oleObj spid="_x0000_s21551" name="Equation" r:id="rId7" imgW="1803240" imgH="495000" progId="Equation.DSMT4">
                    <p:embed/>
                  </p:oleObj>
                </mc:Choice>
                <mc:Fallback>
                  <p:oleObj name="Equation" r:id="rId7" imgW="1803240" imgH="495000" progId="Equation.DSMT4">
                    <p:embed/>
                    <p:pic>
                      <p:nvPicPr>
                        <p:cNvPr id="0" name=""/>
                        <p:cNvPicPr/>
                        <p:nvPr/>
                      </p:nvPicPr>
                      <p:blipFill>
                        <a:blip r:embed="rId8"/>
                        <a:stretch>
                          <a:fillRect/>
                        </a:stretch>
                      </p:blipFill>
                      <p:spPr>
                        <a:xfrm>
                          <a:off x="3165714" y="1499079"/>
                          <a:ext cx="2812572" cy="772467"/>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571D68DE-E68E-4C8B-92EB-33D1108FCC7A}"/>
                </a:ext>
              </a:extLst>
            </p:cNvPr>
            <p:cNvGraphicFramePr>
              <a:graphicFrameLocks noChangeAspect="1"/>
            </p:cNvGraphicFramePr>
            <p:nvPr>
              <p:extLst>
                <p:ext uri="{D42A27DB-BD31-4B8C-83A1-F6EECF244321}">
                  <p14:modId xmlns:p14="http://schemas.microsoft.com/office/powerpoint/2010/main" val="2929118161"/>
                </p:ext>
              </p:extLst>
            </p:nvPr>
          </p:nvGraphicFramePr>
          <p:xfrm>
            <a:off x="3251200" y="2859782"/>
            <a:ext cx="2641598" cy="785340"/>
          </p:xfrm>
          <a:graphic>
            <a:graphicData uri="http://schemas.openxmlformats.org/presentationml/2006/ole">
              <mc:AlternateContent xmlns:mc="http://schemas.openxmlformats.org/markup-compatibility/2006">
                <mc:Choice xmlns:v="urn:schemas-microsoft-com:vml" Requires="v">
                  <p:oleObj spid="_x0000_s21552" name="Equation" r:id="rId9" imgW="1879560" imgH="558720" progId="Equation.DSMT4">
                    <p:embed/>
                  </p:oleObj>
                </mc:Choice>
                <mc:Fallback>
                  <p:oleObj name="Equation" r:id="rId9" imgW="1879560" imgH="558720" progId="Equation.DSMT4">
                    <p:embed/>
                    <p:pic>
                      <p:nvPicPr>
                        <p:cNvPr id="0" name=""/>
                        <p:cNvPicPr/>
                        <p:nvPr/>
                      </p:nvPicPr>
                      <p:blipFill>
                        <a:blip r:embed="rId10"/>
                        <a:stretch>
                          <a:fillRect/>
                        </a:stretch>
                      </p:blipFill>
                      <p:spPr>
                        <a:xfrm>
                          <a:off x="3251200" y="2859782"/>
                          <a:ext cx="2641598" cy="785340"/>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B5585ECE-47B3-49CA-9537-D710E0B059A0}"/>
                </a:ext>
              </a:extLst>
            </p:cNvPr>
            <p:cNvGraphicFramePr>
              <a:graphicFrameLocks noChangeAspect="1"/>
            </p:cNvGraphicFramePr>
            <p:nvPr>
              <p:extLst>
                <p:ext uri="{D42A27DB-BD31-4B8C-83A1-F6EECF244321}">
                  <p14:modId xmlns:p14="http://schemas.microsoft.com/office/powerpoint/2010/main" val="662857316"/>
                </p:ext>
              </p:extLst>
            </p:nvPr>
          </p:nvGraphicFramePr>
          <p:xfrm>
            <a:off x="3289548" y="3939902"/>
            <a:ext cx="2564903" cy="363816"/>
          </p:xfrm>
          <a:graphic>
            <a:graphicData uri="http://schemas.openxmlformats.org/presentationml/2006/ole">
              <mc:AlternateContent xmlns:mc="http://schemas.openxmlformats.org/markup-compatibility/2006">
                <mc:Choice xmlns:v="urn:schemas-microsoft-com:vml" Requires="v">
                  <p:oleObj spid="_x0000_s21553" name="Equation" r:id="rId11" imgW="1790640" imgH="253800" progId="Equation.DSMT4">
                    <p:embed/>
                  </p:oleObj>
                </mc:Choice>
                <mc:Fallback>
                  <p:oleObj name="Equation" r:id="rId11" imgW="1790640" imgH="253800" progId="Equation.DSMT4">
                    <p:embed/>
                    <p:pic>
                      <p:nvPicPr>
                        <p:cNvPr id="0" name=""/>
                        <p:cNvPicPr/>
                        <p:nvPr/>
                      </p:nvPicPr>
                      <p:blipFill>
                        <a:blip r:embed="rId12"/>
                        <a:stretch>
                          <a:fillRect/>
                        </a:stretch>
                      </p:blipFill>
                      <p:spPr>
                        <a:xfrm>
                          <a:off x="3289548" y="3939902"/>
                          <a:ext cx="2564903" cy="363816"/>
                        </a:xfrm>
                        <a:prstGeom prst="rect">
                          <a:avLst/>
                        </a:prstGeom>
                      </p:spPr>
                    </p:pic>
                  </p:oleObj>
                </mc:Fallback>
              </mc:AlternateContent>
            </a:graphicData>
          </a:graphic>
        </p:graphicFrame>
      </p:grpSp>
    </p:spTree>
    <p:extLst>
      <p:ext uri="{BB962C8B-B14F-4D97-AF65-F5344CB8AC3E}">
        <p14:creationId xmlns:p14="http://schemas.microsoft.com/office/powerpoint/2010/main" val="23510675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p:cNvSpPr/>
          <p:nvPr/>
        </p:nvSpPr>
        <p:spPr>
          <a:xfrm>
            <a:off x="539552" y="752583"/>
            <a:ext cx="7627293" cy="3785652"/>
          </a:xfrm>
          <a:prstGeom prst="rect">
            <a:avLst/>
          </a:prstGeom>
          <a:noFill/>
        </p:spPr>
        <p:txBody>
          <a:bodyPr wrap="square">
            <a:spAutoFit/>
          </a:bodyPr>
          <a:lstStyle/>
          <a:p>
            <a:pPr indent="468000">
              <a:lnSpc>
                <a:spcPct val="150000"/>
              </a:lnSpc>
            </a:pPr>
            <a:r>
              <a:rPr lang="zh-CN" altLang="en-US" sz="2000" b="1" dirty="0">
                <a:solidFill>
                  <a:sysClr val="windowText" lastClr="000000"/>
                </a:solidFill>
                <a:latin typeface="宋体" panose="02010600030101010101" pitchFamily="2" charset="-122"/>
                <a:ea typeface="宋体" panose="02010600030101010101" pitchFamily="2" charset="-122"/>
              </a:rPr>
              <a:t>定理</a:t>
            </a:r>
            <a:r>
              <a:rPr lang="en-US" altLang="zh-CN" sz="2000" b="1" dirty="0">
                <a:solidFill>
                  <a:sysClr val="windowText" lastClr="000000"/>
                </a:solidFill>
                <a:latin typeface="宋体" panose="02010600030101010101" pitchFamily="2" charset="-122"/>
                <a:ea typeface="宋体" panose="02010600030101010101" pitchFamily="2" charset="-122"/>
              </a:rPr>
              <a:t>2  </a:t>
            </a:r>
            <a:r>
              <a:rPr lang="en-US" altLang="zh-CN" sz="2000" dirty="0">
                <a:solidFill>
                  <a:sysClr val="windowText" lastClr="000000"/>
                </a:solidFill>
                <a:latin typeface="宋体" panose="02010600030101010101" pitchFamily="2" charset="-122"/>
                <a:ea typeface="宋体" panose="02010600030101010101" pitchFamily="2" charset="-122"/>
              </a:rPr>
              <a:t>G(z)</a:t>
            </a:r>
            <a:r>
              <a:rPr lang="zh-CN" altLang="en-US" sz="2000" dirty="0">
                <a:solidFill>
                  <a:sysClr val="windowText" lastClr="000000"/>
                </a:solidFill>
                <a:latin typeface="宋体" panose="02010600030101010101" pitchFamily="2" charset="-122"/>
                <a:ea typeface="宋体" panose="02010600030101010101" pitchFamily="2" charset="-122"/>
              </a:rPr>
              <a:t>为严格正实，则需满足</a:t>
            </a:r>
            <a:endParaRPr lang="en-US" altLang="zh-CN" sz="2000"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sz="2000"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gn="r">
              <a:lnSpc>
                <a:spcPct val="150000"/>
              </a:lnSpc>
            </a:pPr>
            <a:r>
              <a:rPr lang="en-US" altLang="zh-CN" sz="2000" dirty="0">
                <a:solidFill>
                  <a:sysClr val="windowText" lastClr="000000"/>
                </a:solidFill>
                <a:latin typeface="宋体" panose="02010600030101010101" pitchFamily="2" charset="-122"/>
                <a:ea typeface="宋体" panose="02010600030101010101" pitchFamily="2" charset="-122"/>
                <a:cs typeface="Arial" pitchFamily="34" charset="0"/>
              </a:rPr>
              <a:t>(7.22)</a:t>
            </a:r>
          </a:p>
          <a:p>
            <a:pPr indent="468000" algn="r">
              <a:lnSpc>
                <a:spcPct val="150000"/>
              </a:lnSpc>
            </a:pPr>
            <a:endParaRPr lang="en-US" altLang="zh-CN" sz="2000"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的正定对称矩阵</a:t>
            </a:r>
            <a:r>
              <a:rPr lang="en-US" altLang="zh-CN" sz="2000" b="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P</a:t>
            </a: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r>
              <a:rPr lang="en-US" altLang="zh-CN" sz="2000" b="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Q</a:t>
            </a: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矩阵存在。</a:t>
            </a:r>
            <a:r>
              <a:rPr lang="zh-CN" altLang="en-US" sz="2000" dirty="0">
                <a:solidFill>
                  <a:srgbClr val="FF0000"/>
                </a:solidFill>
                <a:latin typeface="宋体" panose="02010600030101010101" pitchFamily="2" charset="-122"/>
                <a:ea typeface="宋体" panose="02010600030101010101" pitchFamily="2" charset="-122"/>
                <a:cs typeface="Arial" pitchFamily="34" charset="0"/>
              </a:rPr>
              <a:t>若</a:t>
            </a:r>
            <a:r>
              <a:rPr lang="en-US" altLang="zh-CN" sz="20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Q</a:t>
            </a:r>
            <a:r>
              <a:rPr lang="zh-CN" altLang="en-US" sz="2000" dirty="0">
                <a:solidFill>
                  <a:srgbClr val="FF0000"/>
                </a:solidFill>
                <a:latin typeface="宋体" panose="02010600030101010101" pitchFamily="2" charset="-122"/>
                <a:ea typeface="宋体" panose="02010600030101010101" pitchFamily="2" charset="-122"/>
                <a:cs typeface="Arial" pitchFamily="34" charset="0"/>
              </a:rPr>
              <a:t>为半正定，则</a:t>
            </a:r>
            <a:r>
              <a:rPr lang="en-US" altLang="zh-CN"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G(z)</a:t>
            </a:r>
            <a:r>
              <a:rPr lang="zh-CN" altLang="en-US" sz="2000" dirty="0">
                <a:solidFill>
                  <a:srgbClr val="FF0000"/>
                </a:solidFill>
                <a:latin typeface="宋体" panose="02010600030101010101" pitchFamily="2" charset="-122"/>
                <a:ea typeface="宋体" panose="02010600030101010101" pitchFamily="2" charset="-122"/>
                <a:cs typeface="Arial" pitchFamily="34" charset="0"/>
              </a:rPr>
              <a:t>为正实。</a:t>
            </a: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此定理称为</a:t>
            </a:r>
            <a:r>
              <a:rPr lang="zh-CN" altLang="en-US" sz="2000" dirty="0">
                <a:solidFill>
                  <a:srgbClr val="0070C0"/>
                </a:solidFill>
                <a:latin typeface="宋体" panose="02010600030101010101" pitchFamily="2" charset="-122"/>
                <a:ea typeface="宋体" panose="02010600030101010101" pitchFamily="2" charset="-122"/>
                <a:cs typeface="Arial" pitchFamily="34" charset="0"/>
              </a:rPr>
              <a:t>线性离散系统的卡尔曼一雅可比辅助定理</a:t>
            </a: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。由于</a:t>
            </a:r>
            <a:r>
              <a:rPr lang="en-US" altLang="zh-CN"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       &gt;0,</a:t>
            </a: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所以</a:t>
            </a:r>
            <a:r>
              <a:rPr lang="en-US" altLang="zh-CN" sz="2000" b="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D</a:t>
            </a:r>
            <a:r>
              <a:rPr lang="en-US" altLang="zh-CN"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≠0,</a:t>
            </a: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这与连续系统有很大的区别。</a:t>
            </a:r>
            <a:r>
              <a:rPr lang="zh-CN" altLang="en-US" sz="2000" dirty="0">
                <a:solidFill>
                  <a:srgbClr val="FF0000"/>
                </a:solidFill>
                <a:latin typeface="宋体" panose="02010600030101010101" pitchFamily="2" charset="-122"/>
                <a:ea typeface="宋体" panose="02010600030101010101" pitchFamily="2" charset="-122"/>
                <a:cs typeface="Arial" pitchFamily="34" charset="0"/>
              </a:rPr>
              <a:t>当</a:t>
            </a:r>
            <a:r>
              <a:rPr lang="en-US" altLang="zh-CN" sz="20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D</a:t>
            </a:r>
            <a:r>
              <a:rPr lang="en-US" altLang="zh-CN" sz="2000" dirty="0">
                <a:solidFill>
                  <a:srgbClr val="FF0000"/>
                </a:solidFill>
                <a:latin typeface="宋体" panose="02010600030101010101" pitchFamily="2" charset="-122"/>
                <a:ea typeface="宋体" panose="02010600030101010101" pitchFamily="2" charset="-122"/>
                <a:cs typeface="Arial" pitchFamily="34" charset="0"/>
              </a:rPr>
              <a:t>=</a:t>
            </a:r>
            <a:r>
              <a:rPr lang="en-US" altLang="zh-CN" sz="2000" b="1" dirty="0">
                <a:solidFill>
                  <a:srgbClr val="FF0000"/>
                </a:solidFill>
                <a:latin typeface="宋体" panose="02010600030101010101" pitchFamily="2" charset="-122"/>
                <a:ea typeface="宋体" panose="02010600030101010101" pitchFamily="2" charset="-122"/>
                <a:cs typeface="Arial" pitchFamily="34" charset="0"/>
              </a:rPr>
              <a:t>0</a:t>
            </a:r>
            <a:r>
              <a:rPr lang="zh-CN" altLang="en-US" sz="2000" dirty="0">
                <a:solidFill>
                  <a:srgbClr val="FF0000"/>
                </a:solidFill>
                <a:latin typeface="宋体" panose="02010600030101010101" pitchFamily="2" charset="-122"/>
                <a:ea typeface="宋体" panose="02010600030101010101" pitchFamily="2" charset="-122"/>
                <a:cs typeface="Arial" pitchFamily="34" charset="0"/>
              </a:rPr>
              <a:t>时，该离散系统不是严格正实的。</a:t>
            </a:r>
          </a:p>
        </p:txBody>
      </p:sp>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数学基础</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graphicFrame>
        <p:nvGraphicFramePr>
          <p:cNvPr id="2" name="对象 1">
            <a:extLst>
              <a:ext uri="{FF2B5EF4-FFF2-40B4-BE49-F238E27FC236}">
                <a16:creationId xmlns:a16="http://schemas.microsoft.com/office/drawing/2014/main" id="{71E8367E-9FEC-4BA5-80C3-E4C616ABD2C3}"/>
              </a:ext>
            </a:extLst>
          </p:cNvPr>
          <p:cNvGraphicFramePr>
            <a:graphicFrameLocks noChangeAspect="1"/>
          </p:cNvGraphicFramePr>
          <p:nvPr>
            <p:extLst>
              <p:ext uri="{D42A27DB-BD31-4B8C-83A1-F6EECF244321}">
                <p14:modId xmlns:p14="http://schemas.microsoft.com/office/powerpoint/2010/main" val="3901028193"/>
              </p:ext>
            </p:extLst>
          </p:nvPr>
        </p:nvGraphicFramePr>
        <p:xfrm>
          <a:off x="3707904" y="1275606"/>
          <a:ext cx="1671056" cy="1244008"/>
        </p:xfrm>
        <a:graphic>
          <a:graphicData uri="http://schemas.openxmlformats.org/presentationml/2006/ole">
            <mc:AlternateContent xmlns:mc="http://schemas.openxmlformats.org/markup-compatibility/2006">
              <mc:Choice xmlns:v="urn:schemas-microsoft-com:vml" Requires="v">
                <p:oleObj spid="_x0000_s22552" name="Equation" r:id="rId5" imgW="1143000" imgH="850680" progId="Equation.DSMT4">
                  <p:embed/>
                </p:oleObj>
              </mc:Choice>
              <mc:Fallback>
                <p:oleObj name="Equation" r:id="rId5" imgW="1143000" imgH="850680" progId="Equation.DSMT4">
                  <p:embed/>
                  <p:pic>
                    <p:nvPicPr>
                      <p:cNvPr id="0" name=""/>
                      <p:cNvPicPr/>
                      <p:nvPr/>
                    </p:nvPicPr>
                    <p:blipFill>
                      <a:blip r:embed="rId6"/>
                      <a:stretch>
                        <a:fillRect/>
                      </a:stretch>
                    </p:blipFill>
                    <p:spPr>
                      <a:xfrm>
                        <a:off x="3707904" y="1275606"/>
                        <a:ext cx="1671056" cy="1244008"/>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6DBFF6D0-345C-49EC-B3BF-8E9F2C9E1671}"/>
              </a:ext>
            </a:extLst>
          </p:cNvPr>
          <p:cNvGraphicFramePr>
            <a:graphicFrameLocks noChangeAspect="1"/>
          </p:cNvGraphicFramePr>
          <p:nvPr>
            <p:extLst>
              <p:ext uri="{D42A27DB-BD31-4B8C-83A1-F6EECF244321}">
                <p14:modId xmlns:p14="http://schemas.microsoft.com/office/powerpoint/2010/main" val="2249819101"/>
              </p:ext>
            </p:extLst>
          </p:nvPr>
        </p:nvGraphicFramePr>
        <p:xfrm>
          <a:off x="7236296" y="3147814"/>
          <a:ext cx="750306" cy="344735"/>
        </p:xfrm>
        <a:graphic>
          <a:graphicData uri="http://schemas.openxmlformats.org/presentationml/2006/ole">
            <mc:AlternateContent xmlns:mc="http://schemas.openxmlformats.org/markup-compatibility/2006">
              <mc:Choice xmlns:v="urn:schemas-microsoft-com:vml" Requires="v">
                <p:oleObj spid="_x0000_s22553" name="Equation" r:id="rId7" imgW="469800" imgH="215640" progId="Equation.DSMT4">
                  <p:embed/>
                </p:oleObj>
              </mc:Choice>
              <mc:Fallback>
                <p:oleObj name="Equation" r:id="rId7" imgW="469800" imgH="215640" progId="Equation.DSMT4">
                  <p:embed/>
                  <p:pic>
                    <p:nvPicPr>
                      <p:cNvPr id="0" name=""/>
                      <p:cNvPicPr/>
                      <p:nvPr/>
                    </p:nvPicPr>
                    <p:blipFill>
                      <a:blip r:embed="rId8"/>
                      <a:stretch>
                        <a:fillRect/>
                      </a:stretch>
                    </p:blipFill>
                    <p:spPr>
                      <a:xfrm>
                        <a:off x="7236296" y="3147814"/>
                        <a:ext cx="750306" cy="344735"/>
                      </a:xfrm>
                      <a:prstGeom prst="rect">
                        <a:avLst/>
                      </a:prstGeom>
                    </p:spPr>
                  </p:pic>
                </p:oleObj>
              </mc:Fallback>
            </mc:AlternateContent>
          </a:graphicData>
        </a:graphic>
      </p:graphicFrame>
    </p:spTree>
    <p:extLst>
      <p:ext uri="{BB962C8B-B14F-4D97-AF65-F5344CB8AC3E}">
        <p14:creationId xmlns:p14="http://schemas.microsoft.com/office/powerpoint/2010/main" val="41830783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 calcmode="lin" valueType="num">
                                      <p:cBhvr additive="base">
                                        <p:cTn id="22" dur="500" fill="hold"/>
                                        <p:tgtEl>
                                          <p:spTgt spid="75"/>
                                        </p:tgtEl>
                                        <p:attrNameLst>
                                          <p:attrName>ppt_x</p:attrName>
                                        </p:attrNameLst>
                                      </p:cBhvr>
                                      <p:tavLst>
                                        <p:tav tm="0">
                                          <p:val>
                                            <p:strVal val="#ppt_x"/>
                                          </p:val>
                                        </p:tav>
                                        <p:tav tm="100000">
                                          <p:val>
                                            <p:strVal val="#ppt_x"/>
                                          </p:val>
                                        </p:tav>
                                      </p:tavLst>
                                    </p:anim>
                                    <p:anim calcmode="lin" valueType="num">
                                      <p:cBhvr additive="base">
                                        <p:cTn id="23" dur="500" fill="hold"/>
                                        <p:tgtEl>
                                          <p:spTgt spid="75"/>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1" grpId="0"/>
      <p:bldP spid="72" grpId="0" animBg="1"/>
      <p:bldP spid="7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数学基础</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539552" y="752583"/>
            <a:ext cx="7627293" cy="2862322"/>
          </a:xfrm>
          <a:prstGeom prst="rect">
            <a:avLst/>
          </a:prstGeom>
          <a:noFill/>
        </p:spPr>
        <p:txBody>
          <a:bodyPr wrap="square">
            <a:spAutoFit/>
          </a:bodyPr>
          <a:lstStyle/>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例</a:t>
            </a:r>
            <a:r>
              <a:rPr lang="en-US" altLang="zh-CN" sz="2000" dirty="0">
                <a:solidFill>
                  <a:sysClr val="windowText" lastClr="000000"/>
                </a:solidFill>
                <a:latin typeface="宋体" panose="02010600030101010101" pitchFamily="2" charset="-122"/>
                <a:ea typeface="宋体" panose="02010600030101010101" pitchFamily="2" charset="-122"/>
              </a:rPr>
              <a:t>7.6 </a:t>
            </a:r>
            <a:r>
              <a:rPr lang="zh-CN" altLang="en-US" sz="2000" dirty="0">
                <a:solidFill>
                  <a:sysClr val="windowText" lastClr="000000"/>
                </a:solidFill>
                <a:latin typeface="宋体" panose="02010600030101010101" pitchFamily="2" charset="-122"/>
                <a:ea typeface="宋体" panose="02010600030101010101" pitchFamily="2" charset="-122"/>
              </a:rPr>
              <a:t>设</a:t>
            </a:r>
            <a:r>
              <a:rPr lang="zh-CN" altLang="en-US" sz="2000" dirty="0" smtClean="0">
                <a:solidFill>
                  <a:sysClr val="windowText" lastClr="000000"/>
                </a:solidFill>
                <a:latin typeface="宋体" panose="02010600030101010101" pitchFamily="2" charset="-122"/>
                <a:ea typeface="宋体" panose="02010600030101010101" pitchFamily="2" charset="-122"/>
              </a:rPr>
              <a:t>线性</a:t>
            </a:r>
            <a:r>
              <a:rPr lang="zh-CN" altLang="en-US" sz="2000" dirty="0">
                <a:solidFill>
                  <a:sysClr val="windowText" lastClr="000000"/>
                </a:solidFill>
                <a:latin typeface="宋体" panose="02010600030101010101" pitchFamily="2" charset="-122"/>
                <a:ea typeface="宋体" panose="02010600030101010101" pitchFamily="2" charset="-122"/>
              </a:rPr>
              <a:t>离散系统可用下述状态差分方程表示</a:t>
            </a:r>
            <a:endParaRPr lang="en-US" altLang="zh-CN" sz="2000"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sz="2000"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endParaRPr lang="en-US" altLang="zh-CN" sz="2000"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式中：</a:t>
            </a:r>
            <a:endParaRPr lang="en-US" altLang="zh-CN"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indent="468000">
              <a:lnSpc>
                <a:spcPct val="150000"/>
              </a:lnSpc>
            </a:pPr>
            <a:endParaRPr lang="en-US" altLang="zh-CN"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indent="468000">
              <a:lnSpc>
                <a:spcPct val="150000"/>
              </a:lnSpc>
            </a:pPr>
            <a:r>
              <a:rPr lang="zh-CN" altLang="en-US" sz="2000" dirty="0" smtClean="0">
                <a:solidFill>
                  <a:schemeClr val="tx1">
                    <a:lumMod val="95000"/>
                    <a:lumOff val="5000"/>
                  </a:schemeClr>
                </a:solidFill>
                <a:latin typeface="宋体" panose="02010600030101010101" pitchFamily="2" charset="-122"/>
                <a:ea typeface="宋体" panose="02010600030101010101" pitchFamily="2" charset="-122"/>
                <a:cs typeface="Arial" pitchFamily="34" charset="0"/>
              </a:rPr>
              <a:t>试</a:t>
            </a: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求该系统为严格正实时的系统参数。</a:t>
            </a: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graphicFrame>
        <p:nvGraphicFramePr>
          <p:cNvPr id="2" name="对象 1">
            <a:extLst>
              <a:ext uri="{FF2B5EF4-FFF2-40B4-BE49-F238E27FC236}">
                <a16:creationId xmlns:a16="http://schemas.microsoft.com/office/drawing/2014/main" id="{6AE3466E-DB0D-4DEB-A0A1-548B53C238EB}"/>
              </a:ext>
            </a:extLst>
          </p:cNvPr>
          <p:cNvGraphicFramePr>
            <a:graphicFrameLocks noChangeAspect="1"/>
          </p:cNvGraphicFramePr>
          <p:nvPr>
            <p:extLst>
              <p:ext uri="{D42A27DB-BD31-4B8C-83A1-F6EECF244321}">
                <p14:modId xmlns:p14="http://schemas.microsoft.com/office/powerpoint/2010/main" val="2829986147"/>
              </p:ext>
            </p:extLst>
          </p:nvPr>
        </p:nvGraphicFramePr>
        <p:xfrm>
          <a:off x="3345712" y="1395135"/>
          <a:ext cx="2452571" cy="713159"/>
        </p:xfrm>
        <a:graphic>
          <a:graphicData uri="http://schemas.openxmlformats.org/presentationml/2006/ole">
            <mc:AlternateContent xmlns:mc="http://schemas.openxmlformats.org/markup-compatibility/2006">
              <mc:Choice xmlns:v="urn:schemas-microsoft-com:vml" Requires="v">
                <p:oleObj spid="_x0000_s23574" name="Equation" r:id="rId5" imgW="1790640" imgH="520560" progId="Equation.DSMT4">
                  <p:embed/>
                </p:oleObj>
              </mc:Choice>
              <mc:Fallback>
                <p:oleObj name="Equation" r:id="rId5" imgW="1790640" imgH="520560" progId="Equation.DSMT4">
                  <p:embed/>
                  <p:pic>
                    <p:nvPicPr>
                      <p:cNvPr id="0" name=""/>
                      <p:cNvPicPr/>
                      <p:nvPr/>
                    </p:nvPicPr>
                    <p:blipFill>
                      <a:blip r:embed="rId6"/>
                      <a:stretch>
                        <a:fillRect/>
                      </a:stretch>
                    </p:blipFill>
                    <p:spPr>
                      <a:xfrm>
                        <a:off x="3345712" y="1395135"/>
                        <a:ext cx="2452571" cy="713159"/>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177D56C8-AD2B-4E48-BD43-204C527AA2CC}"/>
              </a:ext>
            </a:extLst>
          </p:cNvPr>
          <p:cNvGraphicFramePr>
            <a:graphicFrameLocks noChangeAspect="1"/>
          </p:cNvGraphicFramePr>
          <p:nvPr>
            <p:extLst>
              <p:ext uri="{D42A27DB-BD31-4B8C-83A1-F6EECF244321}">
                <p14:modId xmlns:p14="http://schemas.microsoft.com/office/powerpoint/2010/main" val="2066651732"/>
              </p:ext>
            </p:extLst>
          </p:nvPr>
        </p:nvGraphicFramePr>
        <p:xfrm>
          <a:off x="2098120" y="2204933"/>
          <a:ext cx="4947757" cy="733633"/>
        </p:xfrm>
        <a:graphic>
          <a:graphicData uri="http://schemas.openxmlformats.org/presentationml/2006/ole">
            <mc:AlternateContent xmlns:mc="http://schemas.openxmlformats.org/markup-compatibility/2006">
              <mc:Choice xmlns:v="urn:schemas-microsoft-com:vml" Requires="v">
                <p:oleObj spid="_x0000_s23575" name="Equation" r:id="rId7" imgW="3682800" imgH="545760" progId="Equation.DSMT4">
                  <p:embed/>
                </p:oleObj>
              </mc:Choice>
              <mc:Fallback>
                <p:oleObj name="Equation" r:id="rId7" imgW="3682800" imgH="545760" progId="Equation.DSMT4">
                  <p:embed/>
                  <p:pic>
                    <p:nvPicPr>
                      <p:cNvPr id="0" name=""/>
                      <p:cNvPicPr/>
                      <p:nvPr/>
                    </p:nvPicPr>
                    <p:blipFill>
                      <a:blip r:embed="rId8"/>
                      <a:stretch>
                        <a:fillRect/>
                      </a:stretch>
                    </p:blipFill>
                    <p:spPr>
                      <a:xfrm>
                        <a:off x="2098120" y="2204933"/>
                        <a:ext cx="4947757" cy="733633"/>
                      </a:xfrm>
                      <a:prstGeom prst="rect">
                        <a:avLst/>
                      </a:prstGeom>
                    </p:spPr>
                  </p:pic>
                </p:oleObj>
              </mc:Fallback>
            </mc:AlternateContent>
          </a:graphicData>
        </a:graphic>
      </p:graphicFrame>
    </p:spTree>
    <p:extLst>
      <p:ext uri="{BB962C8B-B14F-4D97-AF65-F5344CB8AC3E}">
        <p14:creationId xmlns:p14="http://schemas.microsoft.com/office/powerpoint/2010/main" val="25003744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 calcmode="lin" valueType="num">
                                      <p:cBhvr additive="base">
                                        <p:cTn id="22" dur="500" fill="hold"/>
                                        <p:tgtEl>
                                          <p:spTgt spid="75"/>
                                        </p:tgtEl>
                                        <p:attrNameLst>
                                          <p:attrName>ppt_x</p:attrName>
                                        </p:attrNameLst>
                                      </p:cBhvr>
                                      <p:tavLst>
                                        <p:tav tm="0">
                                          <p:val>
                                            <p:strVal val="#ppt_x"/>
                                          </p:val>
                                        </p:tav>
                                        <p:tav tm="100000">
                                          <p:val>
                                            <p:strVal val="#ppt_x"/>
                                          </p:val>
                                        </p:tav>
                                      </p:tavLst>
                                    </p:anim>
                                    <p:anim calcmode="lin" valueType="num">
                                      <p:cBhvr additive="base">
                                        <p:cTn id="23" dur="500" fill="hold"/>
                                        <p:tgtEl>
                                          <p:spTgt spid="75"/>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7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数学基础</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539552" y="528766"/>
            <a:ext cx="7627293" cy="1015663"/>
          </a:xfrm>
          <a:prstGeom prst="rect">
            <a:avLst/>
          </a:prstGeom>
          <a:noFill/>
        </p:spPr>
        <p:txBody>
          <a:bodyPr wrap="square">
            <a:spAutoFit/>
          </a:bodyPr>
          <a:lstStyle/>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解：根据系统状态差分方程，可得系统脉冲传递函数为</a:t>
            </a:r>
            <a:endParaRPr lang="en-US" altLang="zh-CN" sz="2000"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10" name="矩形 9">
            <a:extLst>
              <a:ext uri="{FF2B5EF4-FFF2-40B4-BE49-F238E27FC236}">
                <a16:creationId xmlns:a16="http://schemas.microsoft.com/office/drawing/2014/main" id="{0EF2FFF3-422E-4C5C-877B-7D6B8E42A039}"/>
              </a:ext>
            </a:extLst>
          </p:cNvPr>
          <p:cNvSpPr/>
          <p:nvPr/>
        </p:nvSpPr>
        <p:spPr>
          <a:xfrm>
            <a:off x="533588" y="1612804"/>
            <a:ext cx="7779692" cy="1405193"/>
          </a:xfrm>
          <a:prstGeom prst="rect">
            <a:avLst/>
          </a:prstGeom>
          <a:noFill/>
        </p:spPr>
        <p:txBody>
          <a:bodyPr wrap="square">
            <a:spAutoFit/>
          </a:bodyPr>
          <a:lstStyle/>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为使该系统为严格正实，可以根据系统特征方程      </a:t>
            </a:r>
            <a:r>
              <a:rPr lang="en-US" altLang="zh-CN" sz="2000" dirty="0">
                <a:solidFill>
                  <a:sysClr val="windowText" lastClr="000000"/>
                </a:solidFill>
                <a:latin typeface="宋体" panose="02010600030101010101" pitchFamily="2" charset="-122"/>
                <a:ea typeface="宋体" panose="02010600030101010101" pitchFamily="2" charset="-122"/>
              </a:rPr>
              <a:t>          </a:t>
            </a:r>
            <a:r>
              <a:rPr lang="zh-CN" altLang="en-US" sz="2000" dirty="0">
                <a:solidFill>
                  <a:sysClr val="windowText" lastClr="000000"/>
                </a:solidFill>
                <a:latin typeface="宋体" panose="02010600030101010101" pitchFamily="2" charset="-122"/>
                <a:ea typeface="宋体" panose="02010600030101010101" pitchFamily="2" charset="-122"/>
              </a:rPr>
              <a:t>的根全部位于</a:t>
            </a:r>
            <a:r>
              <a:rPr lang="en-US" altLang="zh-CN" sz="2000" dirty="0">
                <a:solidFill>
                  <a:sysClr val="windowText" lastClr="000000"/>
                </a:solidFill>
                <a:latin typeface="宋体" panose="02010600030101010101" pitchFamily="2" charset="-122"/>
                <a:ea typeface="宋体" panose="02010600030101010101" pitchFamily="2" charset="-122"/>
              </a:rPr>
              <a:t>[z]</a:t>
            </a:r>
            <a:r>
              <a:rPr lang="zh-CN" altLang="en-US" sz="2000" dirty="0">
                <a:solidFill>
                  <a:sysClr val="windowText" lastClr="000000"/>
                </a:solidFill>
                <a:latin typeface="宋体" panose="02010600030101010101" pitchFamily="2" charset="-122"/>
                <a:ea typeface="宋体" panose="02010600030101010101" pitchFamily="2" charset="-122"/>
              </a:rPr>
              <a:t>平面单位圆内的原则，先求出系数</a:t>
            </a:r>
            <a:r>
              <a:rPr lang="en-US" altLang="zh-CN" sz="2000" dirty="0">
                <a:solidFill>
                  <a:sysClr val="windowText" lastClr="000000"/>
                </a:solidFill>
                <a:latin typeface="宋体" panose="02010600030101010101" pitchFamily="2" charset="-122"/>
                <a:ea typeface="宋体" panose="02010600030101010101" pitchFamily="2" charset="-122"/>
              </a:rPr>
              <a:t>      </a:t>
            </a:r>
            <a:r>
              <a:rPr lang="zh-CN" altLang="en-US" sz="2000" dirty="0">
                <a:solidFill>
                  <a:sysClr val="windowText" lastClr="000000"/>
                </a:solidFill>
                <a:latin typeface="宋体" panose="02010600030101010101" pitchFamily="2" charset="-122"/>
                <a:ea typeface="宋体" panose="02010600030101010101" pitchFamily="2" charset="-122"/>
              </a:rPr>
              <a:t>。选择正定对称矩阵</a:t>
            </a:r>
            <a:r>
              <a:rPr lang="en-US" altLang="zh-CN" sz="2000" dirty="0">
                <a:solidFill>
                  <a:sysClr val="windowText" lastClr="000000"/>
                </a:solidFill>
                <a:latin typeface="宋体" panose="02010600030101010101" pitchFamily="2" charset="-122"/>
                <a:ea typeface="宋体" panose="02010600030101010101" pitchFamily="2" charset="-122"/>
              </a:rPr>
              <a:t>Q=          </a:t>
            </a:r>
            <a:r>
              <a:rPr lang="zh-CN" altLang="en-US" sz="2000" dirty="0">
                <a:solidFill>
                  <a:sysClr val="windowText" lastClr="000000"/>
                </a:solidFill>
                <a:latin typeface="宋体" panose="02010600030101010101" pitchFamily="2" charset="-122"/>
                <a:ea typeface="宋体" panose="02010600030101010101" pitchFamily="2" charset="-122"/>
              </a:rPr>
              <a:t>，（</a:t>
            </a:r>
            <a:r>
              <a:rPr lang="en-US" altLang="zh-CN" sz="2000" dirty="0">
                <a:solidFill>
                  <a:sysClr val="windowText" lastClr="000000"/>
                </a:solidFill>
                <a:latin typeface="宋体" panose="02010600030101010101" pitchFamily="2" charset="-122"/>
                <a:ea typeface="宋体" panose="02010600030101010101" pitchFamily="2" charset="-122"/>
              </a:rPr>
              <a:t>q&gt;0)</a:t>
            </a:r>
            <a:r>
              <a:rPr lang="zh-CN" altLang="en-US" sz="2000" dirty="0">
                <a:solidFill>
                  <a:sysClr val="windowText" lastClr="000000"/>
                </a:solidFill>
                <a:latin typeface="宋体" panose="02010600030101010101" pitchFamily="2" charset="-122"/>
                <a:ea typeface="宋体" panose="02010600030101010101" pitchFamily="2" charset="-122"/>
              </a:rPr>
              <a:t>使</a:t>
            </a: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aphicFrame>
        <p:nvGraphicFramePr>
          <p:cNvPr id="2" name="对象 1">
            <a:extLst>
              <a:ext uri="{FF2B5EF4-FFF2-40B4-BE49-F238E27FC236}">
                <a16:creationId xmlns:a16="http://schemas.microsoft.com/office/drawing/2014/main" id="{1375369B-1D5A-46A5-B95E-5E02D84E7BD4}"/>
              </a:ext>
            </a:extLst>
          </p:cNvPr>
          <p:cNvGraphicFramePr>
            <a:graphicFrameLocks noChangeAspect="1"/>
          </p:cNvGraphicFramePr>
          <p:nvPr>
            <p:extLst>
              <p:ext uri="{D42A27DB-BD31-4B8C-83A1-F6EECF244321}">
                <p14:modId xmlns:p14="http://schemas.microsoft.com/office/powerpoint/2010/main" val="411517078"/>
              </p:ext>
            </p:extLst>
          </p:nvPr>
        </p:nvGraphicFramePr>
        <p:xfrm>
          <a:off x="3092582" y="947720"/>
          <a:ext cx="2673924" cy="772467"/>
        </p:xfrm>
        <a:graphic>
          <a:graphicData uri="http://schemas.openxmlformats.org/presentationml/2006/ole">
            <mc:AlternateContent xmlns:mc="http://schemas.openxmlformats.org/markup-compatibility/2006">
              <mc:Choice xmlns:v="urn:schemas-microsoft-com:vml" Requires="v">
                <p:oleObj spid="_x0000_s24628" name="Equation" r:id="rId5" imgW="1714320" imgH="495000" progId="Equation.DSMT4">
                  <p:embed/>
                </p:oleObj>
              </mc:Choice>
              <mc:Fallback>
                <p:oleObj name="Equation" r:id="rId5" imgW="1714320" imgH="495000" progId="Equation.DSMT4">
                  <p:embed/>
                  <p:pic>
                    <p:nvPicPr>
                      <p:cNvPr id="0" name=""/>
                      <p:cNvPicPr/>
                      <p:nvPr/>
                    </p:nvPicPr>
                    <p:blipFill>
                      <a:blip r:embed="rId6"/>
                      <a:stretch>
                        <a:fillRect/>
                      </a:stretch>
                    </p:blipFill>
                    <p:spPr>
                      <a:xfrm>
                        <a:off x="3092582" y="947720"/>
                        <a:ext cx="2673924" cy="772467"/>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1E885A2F-62B8-47A4-83AF-02370585568C}"/>
              </a:ext>
            </a:extLst>
          </p:cNvPr>
          <p:cNvGraphicFramePr>
            <a:graphicFrameLocks noChangeAspect="1"/>
          </p:cNvGraphicFramePr>
          <p:nvPr>
            <p:extLst>
              <p:ext uri="{D42A27DB-BD31-4B8C-83A1-F6EECF244321}">
                <p14:modId xmlns:p14="http://schemas.microsoft.com/office/powerpoint/2010/main" val="2109601656"/>
              </p:ext>
            </p:extLst>
          </p:nvPr>
        </p:nvGraphicFramePr>
        <p:xfrm>
          <a:off x="6522879" y="1675054"/>
          <a:ext cx="1775635" cy="405308"/>
        </p:xfrm>
        <a:graphic>
          <a:graphicData uri="http://schemas.openxmlformats.org/presentationml/2006/ole">
            <mc:AlternateContent xmlns:mc="http://schemas.openxmlformats.org/markup-compatibility/2006">
              <mc:Choice xmlns:v="urn:schemas-microsoft-com:vml" Requires="v">
                <p:oleObj spid="_x0000_s24629" name="Equation" r:id="rId7" imgW="1168200" imgH="266400" progId="Equation.DSMT4">
                  <p:embed/>
                </p:oleObj>
              </mc:Choice>
              <mc:Fallback>
                <p:oleObj name="Equation" r:id="rId7" imgW="1168200" imgH="266400" progId="Equation.DSMT4">
                  <p:embed/>
                  <p:pic>
                    <p:nvPicPr>
                      <p:cNvPr id="0" name=""/>
                      <p:cNvPicPr/>
                      <p:nvPr/>
                    </p:nvPicPr>
                    <p:blipFill>
                      <a:blip r:embed="rId8"/>
                      <a:stretch>
                        <a:fillRect/>
                      </a:stretch>
                    </p:blipFill>
                    <p:spPr>
                      <a:xfrm>
                        <a:off x="6522879" y="1675054"/>
                        <a:ext cx="1775635" cy="405308"/>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0B532934-353D-4B47-912C-D9F4DED06B92}"/>
              </a:ext>
            </a:extLst>
          </p:cNvPr>
          <p:cNvGraphicFramePr>
            <a:graphicFrameLocks noChangeAspect="1"/>
          </p:cNvGraphicFramePr>
          <p:nvPr>
            <p:extLst>
              <p:ext uri="{D42A27DB-BD31-4B8C-83A1-F6EECF244321}">
                <p14:modId xmlns:p14="http://schemas.microsoft.com/office/powerpoint/2010/main" val="4217983769"/>
              </p:ext>
            </p:extLst>
          </p:nvPr>
        </p:nvGraphicFramePr>
        <p:xfrm>
          <a:off x="6372200" y="2160533"/>
          <a:ext cx="615950" cy="415925"/>
        </p:xfrm>
        <a:graphic>
          <a:graphicData uri="http://schemas.openxmlformats.org/presentationml/2006/ole">
            <mc:AlternateContent xmlns:mc="http://schemas.openxmlformats.org/markup-compatibility/2006">
              <mc:Choice xmlns:v="urn:schemas-microsoft-com:vml" Requires="v">
                <p:oleObj spid="_x0000_s24630" name="Equation" r:id="rId9" imgW="616006" imgH="416175" progId="Equation.DSMT4">
                  <p:embed/>
                </p:oleObj>
              </mc:Choice>
              <mc:Fallback>
                <p:oleObj name="Equation" r:id="rId9" imgW="616006" imgH="416175" progId="Equation.DSMT4">
                  <p:embed/>
                  <p:pic>
                    <p:nvPicPr>
                      <p:cNvPr id="0" name=""/>
                      <p:cNvPicPr/>
                      <p:nvPr/>
                    </p:nvPicPr>
                    <p:blipFill>
                      <a:blip r:embed="rId10"/>
                      <a:stretch>
                        <a:fillRect/>
                      </a:stretch>
                    </p:blipFill>
                    <p:spPr>
                      <a:xfrm>
                        <a:off x="6372200" y="2160533"/>
                        <a:ext cx="615950" cy="415925"/>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36370A16-B645-437C-AB13-D80794CD49A7}"/>
              </a:ext>
            </a:extLst>
          </p:cNvPr>
          <p:cNvGraphicFramePr>
            <a:graphicFrameLocks noChangeAspect="1"/>
          </p:cNvGraphicFramePr>
          <p:nvPr>
            <p:extLst>
              <p:ext uri="{D42A27DB-BD31-4B8C-83A1-F6EECF244321}">
                <p14:modId xmlns:p14="http://schemas.microsoft.com/office/powerpoint/2010/main" val="3676833271"/>
              </p:ext>
            </p:extLst>
          </p:nvPr>
        </p:nvGraphicFramePr>
        <p:xfrm>
          <a:off x="2339752" y="2441268"/>
          <a:ext cx="792088" cy="756944"/>
        </p:xfrm>
        <a:graphic>
          <a:graphicData uri="http://schemas.openxmlformats.org/presentationml/2006/ole">
            <mc:AlternateContent xmlns:mc="http://schemas.openxmlformats.org/markup-compatibility/2006">
              <mc:Choice xmlns:v="urn:schemas-microsoft-com:vml" Requires="v">
                <p:oleObj spid="_x0000_s24631" name="Equation" r:id="rId11" imgW="929949" imgH="888512" progId="Equation.DSMT4">
                  <p:embed/>
                </p:oleObj>
              </mc:Choice>
              <mc:Fallback>
                <p:oleObj name="Equation" r:id="rId11" imgW="929949" imgH="888512" progId="Equation.DSMT4">
                  <p:embed/>
                  <p:pic>
                    <p:nvPicPr>
                      <p:cNvPr id="0" name=""/>
                      <p:cNvPicPr/>
                      <p:nvPr/>
                    </p:nvPicPr>
                    <p:blipFill>
                      <a:blip r:embed="rId12"/>
                      <a:stretch>
                        <a:fillRect/>
                      </a:stretch>
                    </p:blipFill>
                    <p:spPr>
                      <a:xfrm>
                        <a:off x="2339752" y="2441268"/>
                        <a:ext cx="792088" cy="756944"/>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03E3F259-1FDC-45B6-A77A-1830987CA57D}"/>
              </a:ext>
            </a:extLst>
          </p:cNvPr>
          <p:cNvGraphicFramePr>
            <a:graphicFrameLocks noChangeAspect="1"/>
          </p:cNvGraphicFramePr>
          <p:nvPr>
            <p:extLst>
              <p:ext uri="{D42A27DB-BD31-4B8C-83A1-F6EECF244321}">
                <p14:modId xmlns:p14="http://schemas.microsoft.com/office/powerpoint/2010/main" val="937755155"/>
              </p:ext>
            </p:extLst>
          </p:nvPr>
        </p:nvGraphicFramePr>
        <p:xfrm>
          <a:off x="2483768" y="3297539"/>
          <a:ext cx="4646102" cy="1838789"/>
        </p:xfrm>
        <a:graphic>
          <a:graphicData uri="http://schemas.openxmlformats.org/presentationml/2006/ole">
            <mc:AlternateContent xmlns:mc="http://schemas.openxmlformats.org/markup-compatibility/2006">
              <mc:Choice xmlns:v="urn:schemas-microsoft-com:vml" Requires="v">
                <p:oleObj spid="_x0000_s24632" name="Equation" r:id="rId13" imgW="4203360" imgH="1663560" progId="Equation.DSMT4">
                  <p:embed/>
                </p:oleObj>
              </mc:Choice>
              <mc:Fallback>
                <p:oleObj name="Equation" r:id="rId13" imgW="4203360" imgH="1663560" progId="Equation.DSMT4">
                  <p:embed/>
                  <p:pic>
                    <p:nvPicPr>
                      <p:cNvPr id="0" name=""/>
                      <p:cNvPicPr/>
                      <p:nvPr/>
                    </p:nvPicPr>
                    <p:blipFill>
                      <a:blip r:embed="rId14"/>
                      <a:stretch>
                        <a:fillRect/>
                      </a:stretch>
                    </p:blipFill>
                    <p:spPr>
                      <a:xfrm>
                        <a:off x="2483768" y="3297539"/>
                        <a:ext cx="4646102" cy="1838789"/>
                      </a:xfrm>
                      <a:prstGeom prst="rect">
                        <a:avLst/>
                      </a:prstGeom>
                    </p:spPr>
                  </p:pic>
                </p:oleObj>
              </mc:Fallback>
            </mc:AlternateContent>
          </a:graphicData>
        </a:graphic>
      </p:graphicFrame>
    </p:spTree>
    <p:extLst>
      <p:ext uri="{BB962C8B-B14F-4D97-AF65-F5344CB8AC3E}">
        <p14:creationId xmlns:p14="http://schemas.microsoft.com/office/powerpoint/2010/main" val="34439315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500"/>
                                        <p:tgtEl>
                                          <p:spTgt spid="75"/>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fill="hold"/>
                                        <p:tgtEl>
                                          <p:spTgt spid="6"/>
                                        </p:tgtEl>
                                        <p:attrNameLst>
                                          <p:attrName>ppt_x</p:attrName>
                                        </p:attrNameLst>
                                      </p:cBhvr>
                                      <p:tavLst>
                                        <p:tav tm="0">
                                          <p:val>
                                            <p:strVal val="#ppt_x"/>
                                          </p:val>
                                        </p:tav>
                                        <p:tav tm="100000">
                                          <p:val>
                                            <p:strVal val="#ppt_x"/>
                                          </p:val>
                                        </p:tav>
                                      </p:tavLst>
                                    </p:anim>
                                    <p:anim calcmode="lin" valueType="num">
                                      <p:cBhvr additive="base">
                                        <p:cTn id="4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75" grpId="0"/>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数学基础</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75" name="矩形 74"/>
          <p:cNvSpPr/>
          <p:nvPr/>
        </p:nvSpPr>
        <p:spPr>
          <a:xfrm>
            <a:off x="615842" y="917761"/>
            <a:ext cx="7627293" cy="481863"/>
          </a:xfrm>
          <a:prstGeom prst="rect">
            <a:avLst/>
          </a:prstGeom>
          <a:noFill/>
        </p:spPr>
        <p:txBody>
          <a:bodyPr wrap="square">
            <a:spAutoFit/>
          </a:bodyPr>
          <a:lstStyle/>
          <a:p>
            <a:pPr indent="468000">
              <a:lnSpc>
                <a:spcPct val="150000"/>
              </a:lnSpc>
            </a:pP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可得如下关系</a:t>
            </a:r>
          </a:p>
        </p:txBody>
      </p:sp>
      <p:sp>
        <p:nvSpPr>
          <p:cNvPr id="9" name="矩形 8">
            <a:extLst>
              <a:ext uri="{FF2B5EF4-FFF2-40B4-BE49-F238E27FC236}">
                <a16:creationId xmlns:a16="http://schemas.microsoft.com/office/drawing/2014/main" id="{491B1815-11D4-4A11-A7CE-341A48CA61D1}"/>
              </a:ext>
            </a:extLst>
          </p:cNvPr>
          <p:cNvSpPr/>
          <p:nvPr/>
        </p:nvSpPr>
        <p:spPr>
          <a:xfrm>
            <a:off x="581087" y="3467267"/>
            <a:ext cx="7779692" cy="481863"/>
          </a:xfrm>
          <a:prstGeom prst="rect">
            <a:avLst/>
          </a:prstGeom>
          <a:noFill/>
        </p:spPr>
        <p:txBody>
          <a:bodyPr wrap="square">
            <a:spAutoFit/>
          </a:bodyPr>
          <a:lstStyle/>
          <a:p>
            <a:pPr indent="468000">
              <a:lnSpc>
                <a:spcPct val="150000"/>
              </a:lnSpc>
            </a:pP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时该系统为严格正实的。式中</a:t>
            </a:r>
          </a:p>
        </p:txBody>
      </p:sp>
      <p:sp>
        <p:nvSpPr>
          <p:cNvPr id="10" name="矩形 9">
            <a:extLst>
              <a:ext uri="{FF2B5EF4-FFF2-40B4-BE49-F238E27FC236}">
                <a16:creationId xmlns:a16="http://schemas.microsoft.com/office/drawing/2014/main" id="{0EF2FFF3-422E-4C5C-877B-7D6B8E42A039}"/>
              </a:ext>
            </a:extLst>
          </p:cNvPr>
          <p:cNvSpPr/>
          <p:nvPr/>
        </p:nvSpPr>
        <p:spPr>
          <a:xfrm>
            <a:off x="615843" y="2269905"/>
            <a:ext cx="7779692" cy="481863"/>
          </a:xfrm>
          <a:prstGeom prst="rect">
            <a:avLst/>
          </a:prstGeom>
          <a:noFill/>
        </p:spPr>
        <p:txBody>
          <a:bodyPr wrap="square">
            <a:spAutoFit/>
          </a:bodyPr>
          <a:lstStyle/>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由此可得当选择</a:t>
            </a: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aphicFrame>
        <p:nvGraphicFramePr>
          <p:cNvPr id="2" name="对象 1">
            <a:extLst>
              <a:ext uri="{FF2B5EF4-FFF2-40B4-BE49-F238E27FC236}">
                <a16:creationId xmlns:a16="http://schemas.microsoft.com/office/drawing/2014/main" id="{F08FB0BC-0990-477E-859B-3B8EABC39589}"/>
              </a:ext>
            </a:extLst>
          </p:cNvPr>
          <p:cNvGraphicFramePr>
            <a:graphicFrameLocks noChangeAspect="1"/>
          </p:cNvGraphicFramePr>
          <p:nvPr>
            <p:extLst>
              <p:ext uri="{D42A27DB-BD31-4B8C-83A1-F6EECF244321}">
                <p14:modId xmlns:p14="http://schemas.microsoft.com/office/powerpoint/2010/main" val="1434708185"/>
              </p:ext>
            </p:extLst>
          </p:nvPr>
        </p:nvGraphicFramePr>
        <p:xfrm>
          <a:off x="1259631" y="1359238"/>
          <a:ext cx="6777315" cy="751259"/>
        </p:xfrm>
        <a:graphic>
          <a:graphicData uri="http://schemas.openxmlformats.org/presentationml/2006/ole">
            <mc:AlternateContent xmlns:mc="http://schemas.openxmlformats.org/markup-compatibility/2006">
              <mc:Choice xmlns:v="urn:schemas-microsoft-com:vml" Requires="v">
                <p:oleObj spid="_x0000_s25632" name="Equation" r:id="rId5" imgW="5384520" imgH="596880" progId="Equation.DSMT4">
                  <p:embed/>
                </p:oleObj>
              </mc:Choice>
              <mc:Fallback>
                <p:oleObj name="Equation" r:id="rId5" imgW="5384520" imgH="596880" progId="Equation.DSMT4">
                  <p:embed/>
                  <p:pic>
                    <p:nvPicPr>
                      <p:cNvPr id="0" name=""/>
                      <p:cNvPicPr/>
                      <p:nvPr/>
                    </p:nvPicPr>
                    <p:blipFill>
                      <a:blip r:embed="rId6"/>
                      <a:stretch>
                        <a:fillRect/>
                      </a:stretch>
                    </p:blipFill>
                    <p:spPr>
                      <a:xfrm>
                        <a:off x="1259631" y="1359238"/>
                        <a:ext cx="6777315" cy="751259"/>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95AF9ED5-16B6-4977-AABE-4879DDFB6BD7}"/>
              </a:ext>
            </a:extLst>
          </p:cNvPr>
          <p:cNvGraphicFramePr>
            <a:graphicFrameLocks noChangeAspect="1"/>
          </p:cNvGraphicFramePr>
          <p:nvPr>
            <p:extLst>
              <p:ext uri="{D42A27DB-BD31-4B8C-83A1-F6EECF244321}">
                <p14:modId xmlns:p14="http://schemas.microsoft.com/office/powerpoint/2010/main" val="656033113"/>
              </p:ext>
            </p:extLst>
          </p:nvPr>
        </p:nvGraphicFramePr>
        <p:xfrm>
          <a:off x="2221626" y="2751768"/>
          <a:ext cx="5000194" cy="687759"/>
        </p:xfrm>
        <a:graphic>
          <a:graphicData uri="http://schemas.openxmlformats.org/presentationml/2006/ole">
            <mc:AlternateContent xmlns:mc="http://schemas.openxmlformats.org/markup-compatibility/2006">
              <mc:Choice xmlns:v="urn:schemas-microsoft-com:vml" Requires="v">
                <p:oleObj spid="_x0000_s25633" name="Equation" r:id="rId7" imgW="3416040" imgH="469800" progId="Equation.DSMT4">
                  <p:embed/>
                </p:oleObj>
              </mc:Choice>
              <mc:Fallback>
                <p:oleObj name="Equation" r:id="rId7" imgW="3416040" imgH="469800" progId="Equation.DSMT4">
                  <p:embed/>
                  <p:pic>
                    <p:nvPicPr>
                      <p:cNvPr id="0" name=""/>
                      <p:cNvPicPr/>
                      <p:nvPr/>
                    </p:nvPicPr>
                    <p:blipFill>
                      <a:blip r:embed="rId8"/>
                      <a:stretch>
                        <a:fillRect/>
                      </a:stretch>
                    </p:blipFill>
                    <p:spPr>
                      <a:xfrm>
                        <a:off x="2221626" y="2751768"/>
                        <a:ext cx="5000194" cy="687759"/>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184737F8-101F-472A-AC1E-9CAE17E59745}"/>
              </a:ext>
            </a:extLst>
          </p:cNvPr>
          <p:cNvGraphicFramePr>
            <a:graphicFrameLocks noChangeAspect="1"/>
          </p:cNvGraphicFramePr>
          <p:nvPr>
            <p:extLst>
              <p:ext uri="{D42A27DB-BD31-4B8C-83A1-F6EECF244321}">
                <p14:modId xmlns:p14="http://schemas.microsoft.com/office/powerpoint/2010/main" val="2319841515"/>
              </p:ext>
            </p:extLst>
          </p:nvPr>
        </p:nvGraphicFramePr>
        <p:xfrm>
          <a:off x="2843808" y="4035798"/>
          <a:ext cx="3913749" cy="543576"/>
        </p:xfrm>
        <a:graphic>
          <a:graphicData uri="http://schemas.openxmlformats.org/presentationml/2006/ole">
            <mc:AlternateContent xmlns:mc="http://schemas.openxmlformats.org/markup-compatibility/2006">
              <mc:Choice xmlns:v="urn:schemas-microsoft-com:vml" Requires="v">
                <p:oleObj spid="_x0000_s25634" name="Equation" r:id="rId9" imgW="2286000" imgH="317160" progId="Equation.DSMT4">
                  <p:embed/>
                </p:oleObj>
              </mc:Choice>
              <mc:Fallback>
                <p:oleObj name="Equation" r:id="rId9" imgW="2286000" imgH="317160" progId="Equation.DSMT4">
                  <p:embed/>
                  <p:pic>
                    <p:nvPicPr>
                      <p:cNvPr id="0" name=""/>
                      <p:cNvPicPr/>
                      <p:nvPr/>
                    </p:nvPicPr>
                    <p:blipFill>
                      <a:blip r:embed="rId10"/>
                      <a:stretch>
                        <a:fillRect/>
                      </a:stretch>
                    </p:blipFill>
                    <p:spPr>
                      <a:xfrm>
                        <a:off x="2843808" y="4035798"/>
                        <a:ext cx="3913749" cy="543576"/>
                      </a:xfrm>
                      <a:prstGeom prst="rect">
                        <a:avLst/>
                      </a:prstGeom>
                    </p:spPr>
                  </p:pic>
                </p:oleObj>
              </mc:Fallback>
            </mc:AlternateContent>
          </a:graphicData>
        </a:graphic>
      </p:graphicFrame>
    </p:spTree>
    <p:extLst>
      <p:ext uri="{BB962C8B-B14F-4D97-AF65-F5344CB8AC3E}">
        <p14:creationId xmlns:p14="http://schemas.microsoft.com/office/powerpoint/2010/main" val="10164912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 calcmode="lin" valueType="num">
                                      <p:cBhvr additive="base">
                                        <p:cTn id="22" dur="500" fill="hold"/>
                                        <p:tgtEl>
                                          <p:spTgt spid="75"/>
                                        </p:tgtEl>
                                        <p:attrNameLst>
                                          <p:attrName>ppt_x</p:attrName>
                                        </p:attrNameLst>
                                      </p:cBhvr>
                                      <p:tavLst>
                                        <p:tav tm="0">
                                          <p:val>
                                            <p:strVal val="#ppt_x"/>
                                          </p:val>
                                        </p:tav>
                                        <p:tav tm="100000">
                                          <p:val>
                                            <p:strVal val="#ppt_x"/>
                                          </p:val>
                                        </p:tav>
                                      </p:tavLst>
                                    </p:anim>
                                    <p:anim calcmode="lin" valueType="num">
                                      <p:cBhvr additive="base">
                                        <p:cTn id="23" dur="500" fill="hold"/>
                                        <p:tgtEl>
                                          <p:spTgt spid="75"/>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ppt_x"/>
                                          </p:val>
                                        </p:tav>
                                        <p:tav tm="100000">
                                          <p:val>
                                            <p:strVal val="#ppt_x"/>
                                          </p:val>
                                        </p:tav>
                                      </p:tavLst>
                                    </p:anim>
                                    <p:anim calcmode="lin" valueType="num">
                                      <p:cBhvr additive="base">
                                        <p:cTn id="4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75" grpId="0"/>
      <p:bldP spid="9" grpId="0"/>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数学基础</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75" name="矩形 74"/>
          <p:cNvSpPr/>
          <p:nvPr/>
        </p:nvSpPr>
        <p:spPr>
          <a:xfrm>
            <a:off x="533588" y="1707654"/>
            <a:ext cx="7627293" cy="3323987"/>
          </a:xfrm>
          <a:prstGeom prst="rect">
            <a:avLst/>
          </a:prstGeom>
          <a:noFill/>
        </p:spPr>
        <p:txBody>
          <a:bodyPr wrap="square">
            <a:spAutoFit/>
          </a:bodyPr>
          <a:lstStyle/>
          <a:p>
            <a:pPr>
              <a:lnSpc>
                <a:spcPct val="150000"/>
              </a:lnSpc>
            </a:pPr>
            <a:r>
              <a:rPr lang="zh-CN" altLang="en-US" sz="2000" dirty="0" smtClean="0">
                <a:solidFill>
                  <a:schemeClr val="tx1">
                    <a:lumMod val="95000"/>
                    <a:lumOff val="5000"/>
                  </a:schemeClr>
                </a:solidFill>
                <a:latin typeface="宋体" panose="02010600030101010101" pitchFamily="2" charset="-122"/>
                <a:ea typeface="宋体" panose="02010600030101010101" pitchFamily="2" charset="-122"/>
                <a:cs typeface="Arial" pitchFamily="34" charset="0"/>
              </a:rPr>
              <a:t>设</a:t>
            </a: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离散系统可用下述方程</a:t>
            </a:r>
            <a:r>
              <a:rPr lang="zh-CN" altLang="en-US" sz="2000" dirty="0" smtClean="0">
                <a:solidFill>
                  <a:schemeClr val="tx1">
                    <a:lumMod val="95000"/>
                    <a:lumOff val="5000"/>
                  </a:schemeClr>
                </a:solidFill>
                <a:latin typeface="宋体" panose="02010600030101010101" pitchFamily="2" charset="-122"/>
                <a:ea typeface="宋体" panose="02010600030101010101" pitchFamily="2" charset="-122"/>
                <a:cs typeface="Arial" pitchFamily="34" charset="0"/>
              </a:rPr>
              <a:t>描述</a:t>
            </a:r>
            <a:endParaRPr lang="en-US" altLang="zh-CN"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algn="r">
              <a:lnSpc>
                <a:spcPct val="150000"/>
              </a:lnSpc>
            </a:pPr>
            <a:r>
              <a:rPr lang="en-US" altLang="zh-CN"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(7.23</a:t>
            </a:r>
            <a:r>
              <a:rPr lang="en-US" altLang="zh-CN" sz="2000" dirty="0" smtClean="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p>
          <a:p>
            <a:pPr>
              <a:lnSpc>
                <a:spcPct val="150000"/>
              </a:lnSpc>
            </a:pPr>
            <a:r>
              <a:rPr lang="zh-CN" altLang="en-US" sz="2000" dirty="0" smtClean="0">
                <a:solidFill>
                  <a:schemeClr val="tx1">
                    <a:lumMod val="95000"/>
                    <a:lumOff val="5000"/>
                  </a:schemeClr>
                </a:solidFill>
                <a:latin typeface="宋体" panose="02010600030101010101" pitchFamily="2" charset="-122"/>
                <a:ea typeface="宋体" panose="02010600030101010101" pitchFamily="2" charset="-122"/>
                <a:cs typeface="Arial" pitchFamily="34" charset="0"/>
              </a:rPr>
              <a:t>式中：</a:t>
            </a:r>
            <a:endParaRPr lang="en-US" altLang="zh-CN" sz="2000" dirty="0" smtClean="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a:lnSpc>
                <a:spcPct val="150000"/>
              </a:lnSpc>
            </a:pPr>
            <a:endParaRPr lang="en-US" altLang="zh-CN"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a:lnSpc>
                <a:spcPct val="150000"/>
              </a:lnSpc>
            </a:pPr>
            <a:endParaRPr lang="en-US" altLang="zh-CN"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a:lnSpc>
                <a:spcPct val="150000"/>
              </a:lnSpc>
            </a:pP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      </a:t>
            </a:r>
            <a:r>
              <a:rPr lang="en-US" altLang="zh-CN"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n</a:t>
            </a: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r>
              <a:rPr lang="en-US" altLang="zh-CN"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k</a:t>
            </a: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r>
              <a:rPr lang="en-US" altLang="zh-CN"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观测噪声；</a:t>
            </a:r>
            <a:endParaRPr lang="en-US" altLang="zh-CN"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a:lnSpc>
                <a:spcPct val="150000"/>
              </a:lnSpc>
            </a:pPr>
            <a:r>
              <a:rPr lang="en-US" altLang="zh-CN"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           q——</a:t>
            </a: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差分算子。</a:t>
            </a:r>
          </a:p>
        </p:txBody>
      </p:sp>
      <p:graphicFrame>
        <p:nvGraphicFramePr>
          <p:cNvPr id="2" name="对象 1">
            <a:extLst>
              <a:ext uri="{FF2B5EF4-FFF2-40B4-BE49-F238E27FC236}">
                <a16:creationId xmlns:a16="http://schemas.microsoft.com/office/drawing/2014/main" id="{DBD3EE98-C041-4404-81EE-CB99CB907CE9}"/>
              </a:ext>
            </a:extLst>
          </p:cNvPr>
          <p:cNvGraphicFramePr>
            <a:graphicFrameLocks noChangeAspect="1"/>
          </p:cNvGraphicFramePr>
          <p:nvPr>
            <p:extLst>
              <p:ext uri="{D42A27DB-BD31-4B8C-83A1-F6EECF244321}">
                <p14:modId xmlns:p14="http://schemas.microsoft.com/office/powerpoint/2010/main" val="648820202"/>
              </p:ext>
            </p:extLst>
          </p:nvPr>
        </p:nvGraphicFramePr>
        <p:xfrm>
          <a:off x="3139384" y="2278396"/>
          <a:ext cx="2680235" cy="858376"/>
        </p:xfrm>
        <a:graphic>
          <a:graphicData uri="http://schemas.openxmlformats.org/presentationml/2006/ole">
            <mc:AlternateContent xmlns:mc="http://schemas.openxmlformats.org/markup-compatibility/2006">
              <mc:Choice xmlns:v="urn:schemas-microsoft-com:vml" Requires="v">
                <p:oleObj spid="_x0000_s26646" name="Equation" r:id="rId5" imgW="1942920" imgH="622080" progId="Equation.DSMT4">
                  <p:embed/>
                </p:oleObj>
              </mc:Choice>
              <mc:Fallback>
                <p:oleObj name="Equation" r:id="rId5" imgW="1942920" imgH="622080" progId="Equation.DSMT4">
                  <p:embed/>
                  <p:pic>
                    <p:nvPicPr>
                      <p:cNvPr id="0" name=""/>
                      <p:cNvPicPr/>
                      <p:nvPr/>
                    </p:nvPicPr>
                    <p:blipFill>
                      <a:blip r:embed="rId6"/>
                      <a:stretch>
                        <a:fillRect/>
                      </a:stretch>
                    </p:blipFill>
                    <p:spPr>
                      <a:xfrm>
                        <a:off x="3139384" y="2278396"/>
                        <a:ext cx="2680235" cy="858376"/>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888A0FF5-C674-48FE-B036-FB6F0A6BBAFC}"/>
              </a:ext>
            </a:extLst>
          </p:cNvPr>
          <p:cNvGraphicFramePr>
            <a:graphicFrameLocks noChangeAspect="1"/>
          </p:cNvGraphicFramePr>
          <p:nvPr>
            <p:extLst>
              <p:ext uri="{D42A27DB-BD31-4B8C-83A1-F6EECF244321}">
                <p14:modId xmlns:p14="http://schemas.microsoft.com/office/powerpoint/2010/main" val="2946618613"/>
              </p:ext>
            </p:extLst>
          </p:nvPr>
        </p:nvGraphicFramePr>
        <p:xfrm>
          <a:off x="2627784" y="3219822"/>
          <a:ext cx="3703437" cy="870393"/>
        </p:xfrm>
        <a:graphic>
          <a:graphicData uri="http://schemas.openxmlformats.org/presentationml/2006/ole">
            <mc:AlternateContent xmlns:mc="http://schemas.openxmlformats.org/markup-compatibility/2006">
              <mc:Choice xmlns:v="urn:schemas-microsoft-com:vml" Requires="v">
                <p:oleObj spid="_x0000_s26647" name="Equation" r:id="rId7" imgW="2755800" imgH="647640" progId="Equation.DSMT4">
                  <p:embed/>
                </p:oleObj>
              </mc:Choice>
              <mc:Fallback>
                <p:oleObj name="Equation" r:id="rId7" imgW="2755800" imgH="647640" progId="Equation.DSMT4">
                  <p:embed/>
                  <p:pic>
                    <p:nvPicPr>
                      <p:cNvPr id="0" name=""/>
                      <p:cNvPicPr/>
                      <p:nvPr/>
                    </p:nvPicPr>
                    <p:blipFill>
                      <a:blip r:embed="rId8"/>
                      <a:stretch>
                        <a:fillRect/>
                      </a:stretch>
                    </p:blipFill>
                    <p:spPr>
                      <a:xfrm>
                        <a:off x="2627784" y="3219822"/>
                        <a:ext cx="3703437" cy="870393"/>
                      </a:xfrm>
                      <a:prstGeom prst="rect">
                        <a:avLst/>
                      </a:prstGeom>
                    </p:spPr>
                  </p:pic>
                </p:oleObj>
              </mc:Fallback>
            </mc:AlternateContent>
          </a:graphicData>
        </a:graphic>
      </p:graphicFrame>
      <p:sp>
        <p:nvSpPr>
          <p:cNvPr id="10" name="矩形 9"/>
          <p:cNvSpPr/>
          <p:nvPr/>
        </p:nvSpPr>
        <p:spPr>
          <a:xfrm>
            <a:off x="282982" y="575985"/>
            <a:ext cx="7587492" cy="559769"/>
          </a:xfrm>
          <a:prstGeom prst="rect">
            <a:avLst/>
          </a:prstGeom>
          <a:noFill/>
        </p:spPr>
        <p:txBody>
          <a:bodyPr wrap="square">
            <a:spAutoFit/>
          </a:bodyPr>
          <a:lstStyle/>
          <a:p>
            <a:pPr>
              <a:lnSpc>
                <a:spcPct val="150000"/>
              </a:lnSpc>
            </a:pPr>
            <a:r>
              <a:rPr lang="en-US" altLang="zh-CN" sz="2400" b="1" dirty="0">
                <a:solidFill>
                  <a:sysClr val="windowText" lastClr="000000"/>
                </a:solidFill>
                <a:latin typeface="宋体" panose="02010600030101010101" pitchFamily="2" charset="-122"/>
              </a:rPr>
              <a:t>7.2.3 </a:t>
            </a:r>
            <a:r>
              <a:rPr lang="zh-CN" altLang="en-US" sz="2400" b="1" dirty="0">
                <a:solidFill>
                  <a:sysClr val="windowText" lastClr="000000"/>
                </a:solidFill>
                <a:latin typeface="宋体" panose="02010600030101010101" pitchFamily="2" charset="-122"/>
              </a:rPr>
              <a:t>最小二乘法和系统参数辨识</a:t>
            </a:r>
          </a:p>
        </p:txBody>
      </p:sp>
      <p:sp>
        <p:nvSpPr>
          <p:cNvPr id="6" name="矩形 5"/>
          <p:cNvSpPr/>
          <p:nvPr/>
        </p:nvSpPr>
        <p:spPr>
          <a:xfrm>
            <a:off x="518726" y="1198866"/>
            <a:ext cx="3025187" cy="481863"/>
          </a:xfrm>
          <a:prstGeom prst="rect">
            <a:avLst/>
          </a:prstGeom>
        </p:spPr>
        <p:txBody>
          <a:bodyPr wrap="none">
            <a:spAutoFit/>
          </a:bodyPr>
          <a:lstStyle/>
          <a:p>
            <a:pPr>
              <a:lnSpc>
                <a:spcPct val="150000"/>
              </a:lnSpc>
            </a:pPr>
            <a:r>
              <a:rPr lang="en-US" altLang="zh-CN" sz="2000" b="1" dirty="0">
                <a:solidFill>
                  <a:schemeClr val="tx1">
                    <a:lumMod val="95000"/>
                    <a:lumOff val="5000"/>
                  </a:schemeClr>
                </a:solidFill>
                <a:latin typeface="宋体" panose="02010600030101010101" pitchFamily="2" charset="-122"/>
                <a:cs typeface="Arial" pitchFamily="34" charset="0"/>
              </a:rPr>
              <a:t>1.</a:t>
            </a:r>
            <a:r>
              <a:rPr lang="zh-CN" altLang="en-US" sz="2000" b="1" dirty="0">
                <a:solidFill>
                  <a:schemeClr val="tx1">
                    <a:lumMod val="95000"/>
                    <a:lumOff val="5000"/>
                  </a:schemeClr>
                </a:solidFill>
                <a:latin typeface="宋体" panose="02010600030101010101" pitchFamily="2" charset="-122"/>
                <a:cs typeface="Arial" pitchFamily="34" charset="0"/>
              </a:rPr>
              <a:t>最小二乘法的一般原理</a:t>
            </a:r>
            <a:endParaRPr lang="en-US" altLang="zh-CN" sz="2000" b="1" dirty="0">
              <a:solidFill>
                <a:schemeClr val="tx1">
                  <a:lumMod val="95000"/>
                  <a:lumOff val="5000"/>
                </a:schemeClr>
              </a:solidFill>
              <a:latin typeface="宋体" panose="02010600030101010101" pitchFamily="2" charset="-122"/>
              <a:cs typeface="Arial" pitchFamily="34" charset="0"/>
            </a:endParaRPr>
          </a:p>
        </p:txBody>
      </p:sp>
    </p:spTree>
    <p:extLst>
      <p:ext uri="{BB962C8B-B14F-4D97-AF65-F5344CB8AC3E}">
        <p14:creationId xmlns:p14="http://schemas.microsoft.com/office/powerpoint/2010/main" val="31982902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additive="base">
                                        <p:cTn id="33" dur="500" fill="hold"/>
                                        <p:tgtEl>
                                          <p:spTgt spid="75"/>
                                        </p:tgtEl>
                                        <p:attrNameLst>
                                          <p:attrName>ppt_x</p:attrName>
                                        </p:attrNameLst>
                                      </p:cBhvr>
                                      <p:tavLst>
                                        <p:tav tm="0">
                                          <p:val>
                                            <p:strVal val="#ppt_x"/>
                                          </p:val>
                                        </p:tav>
                                        <p:tav tm="100000">
                                          <p:val>
                                            <p:strVal val="#ppt_x"/>
                                          </p:val>
                                        </p:tav>
                                      </p:tavLst>
                                    </p:anim>
                                    <p:anim calcmode="lin" valueType="num">
                                      <p:cBhvr additive="base">
                                        <p:cTn id="34" dur="500" fill="hold"/>
                                        <p:tgtEl>
                                          <p:spTgt spid="7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75" grpId="0"/>
      <p:bldP spid="10"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数学基础</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grpSp>
        <p:nvGrpSpPr>
          <p:cNvPr id="8" name="组合 7">
            <a:extLst>
              <a:ext uri="{FF2B5EF4-FFF2-40B4-BE49-F238E27FC236}">
                <a16:creationId xmlns:a16="http://schemas.microsoft.com/office/drawing/2014/main" id="{9AD2C956-4C52-4ABE-B648-BB4BA28B1116}"/>
              </a:ext>
            </a:extLst>
          </p:cNvPr>
          <p:cNvGrpSpPr/>
          <p:nvPr/>
        </p:nvGrpSpPr>
        <p:grpSpPr>
          <a:xfrm>
            <a:off x="288946" y="752583"/>
            <a:ext cx="8472167" cy="1938992"/>
            <a:chOff x="288946" y="752583"/>
            <a:chExt cx="8472167" cy="1938992"/>
          </a:xfrm>
        </p:grpSpPr>
        <p:sp>
          <p:nvSpPr>
            <p:cNvPr id="75" name="矩形 74"/>
            <p:cNvSpPr/>
            <p:nvPr/>
          </p:nvSpPr>
          <p:spPr>
            <a:xfrm>
              <a:off x="539552" y="752583"/>
              <a:ext cx="8221561" cy="1938992"/>
            </a:xfrm>
            <a:prstGeom prst="rect">
              <a:avLst/>
            </a:prstGeom>
            <a:noFill/>
          </p:spPr>
          <p:txBody>
            <a:bodyPr wrap="square">
              <a:spAutoFit/>
            </a:bodyPr>
            <a:lstStyle/>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假定系统的分母分子的阶数相同，即</a:t>
              </a:r>
              <a:r>
                <a:rPr lang="en-US" altLang="zh-CN" sz="2000" dirty="0">
                  <a:solidFill>
                    <a:sysClr val="windowText" lastClr="000000"/>
                  </a:solidFill>
                  <a:latin typeface="宋体" panose="02010600030101010101" pitchFamily="2" charset="-122"/>
                  <a:ea typeface="宋体" panose="02010600030101010101" pitchFamily="2" charset="-122"/>
                </a:rPr>
                <a:t>n=m,</a:t>
              </a:r>
              <a:r>
                <a:rPr lang="zh-CN" altLang="en-US" sz="2000" dirty="0">
                  <a:solidFill>
                    <a:sysClr val="windowText" lastClr="000000"/>
                  </a:solidFill>
                  <a:latin typeface="宋体" panose="02010600030101010101" pitchFamily="2" charset="-122"/>
                  <a:ea typeface="宋体" panose="02010600030101010101" pitchFamily="2" charset="-122"/>
                </a:rPr>
                <a:t>则有</a:t>
              </a:r>
              <a:endParaRPr lang="en-US" altLang="zh-CN" sz="2000"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sz="2000"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gn="r">
                <a:lnSpc>
                  <a:spcPct val="150000"/>
                </a:lnSpc>
              </a:pPr>
              <a:r>
                <a:rPr lang="en-US" altLang="zh-CN" sz="2000" dirty="0">
                  <a:solidFill>
                    <a:sysClr val="windowText" lastClr="000000"/>
                  </a:solidFill>
                  <a:latin typeface="宋体" panose="02010600030101010101" pitchFamily="2" charset="-122"/>
                  <a:ea typeface="宋体" panose="02010600030101010101" pitchFamily="2" charset="-122"/>
                  <a:cs typeface="Arial" pitchFamily="34" charset="0"/>
                </a:rPr>
                <a:t>(7.24)</a:t>
              </a:r>
            </a:p>
            <a:p>
              <a:pPr indent="468000" algn="r">
                <a:lnSpc>
                  <a:spcPct val="150000"/>
                </a:lnSpc>
              </a:pPr>
              <a:r>
                <a:rPr lang="en-US" altLang="zh-CN" sz="2000" dirty="0">
                  <a:solidFill>
                    <a:sysClr val="windowText" lastClr="000000"/>
                  </a:solidFill>
                  <a:latin typeface="宋体" panose="02010600030101010101" pitchFamily="2" charset="-122"/>
                  <a:ea typeface="宋体" panose="02010600030101010101" pitchFamily="2" charset="-122"/>
                  <a:cs typeface="Arial" pitchFamily="34" charset="0"/>
                </a:rPr>
                <a:t>(7.25)</a:t>
              </a: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aphicFrame>
          <p:nvGraphicFramePr>
            <p:cNvPr id="2" name="对象 1">
              <a:extLst>
                <a:ext uri="{FF2B5EF4-FFF2-40B4-BE49-F238E27FC236}">
                  <a16:creationId xmlns:a16="http://schemas.microsoft.com/office/drawing/2014/main" id="{64D3A59F-800A-4EDB-B904-5978721F7217}"/>
                </a:ext>
              </a:extLst>
            </p:cNvPr>
            <p:cNvGraphicFramePr>
              <a:graphicFrameLocks noChangeAspect="1"/>
            </p:cNvGraphicFramePr>
            <p:nvPr>
              <p:extLst>
                <p:ext uri="{D42A27DB-BD31-4B8C-83A1-F6EECF244321}">
                  <p14:modId xmlns:p14="http://schemas.microsoft.com/office/powerpoint/2010/main" val="1952277012"/>
                </p:ext>
              </p:extLst>
            </p:nvPr>
          </p:nvGraphicFramePr>
          <p:xfrm>
            <a:off x="1201924" y="1311906"/>
            <a:ext cx="6475711" cy="797867"/>
          </p:xfrm>
          <a:graphic>
            <a:graphicData uri="http://schemas.openxmlformats.org/presentationml/2006/ole">
              <mc:AlternateContent xmlns:mc="http://schemas.openxmlformats.org/markup-compatibility/2006">
                <mc:Choice xmlns:v="urn:schemas-microsoft-com:vml" Requires="v">
                  <p:oleObj spid="_x0000_s27730" name="Equation" r:id="rId5" imgW="4431960" imgH="545760" progId="Equation.DSMT4">
                    <p:embed/>
                  </p:oleObj>
                </mc:Choice>
                <mc:Fallback>
                  <p:oleObj name="Equation" r:id="rId5" imgW="4431960" imgH="545760" progId="Equation.DSMT4">
                    <p:embed/>
                    <p:pic>
                      <p:nvPicPr>
                        <p:cNvPr id="0" name=""/>
                        <p:cNvPicPr/>
                        <p:nvPr/>
                      </p:nvPicPr>
                      <p:blipFill>
                        <a:blip r:embed="rId6"/>
                        <a:stretch>
                          <a:fillRect/>
                        </a:stretch>
                      </p:blipFill>
                      <p:spPr>
                        <a:xfrm>
                          <a:off x="1201924" y="1311906"/>
                          <a:ext cx="6475711" cy="797867"/>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41231E34-77DA-4B39-9786-8264960328BF}"/>
                </a:ext>
              </a:extLst>
            </p:cNvPr>
            <p:cNvGraphicFramePr>
              <a:graphicFrameLocks noChangeAspect="1"/>
            </p:cNvGraphicFramePr>
            <p:nvPr>
              <p:extLst>
                <p:ext uri="{D42A27DB-BD31-4B8C-83A1-F6EECF244321}">
                  <p14:modId xmlns:p14="http://schemas.microsoft.com/office/powerpoint/2010/main" val="4075537290"/>
                </p:ext>
              </p:extLst>
            </p:nvPr>
          </p:nvGraphicFramePr>
          <p:xfrm>
            <a:off x="288946" y="2159671"/>
            <a:ext cx="7501481" cy="502780"/>
          </p:xfrm>
          <a:graphic>
            <a:graphicData uri="http://schemas.openxmlformats.org/presentationml/2006/ole">
              <mc:AlternateContent xmlns:mc="http://schemas.openxmlformats.org/markup-compatibility/2006">
                <mc:Choice xmlns:v="urn:schemas-microsoft-com:vml" Requires="v">
                  <p:oleObj spid="_x0000_s27731" name="Equation" r:id="rId7" imgW="4736880" imgH="317160" progId="Equation.DSMT4">
                    <p:embed/>
                  </p:oleObj>
                </mc:Choice>
                <mc:Fallback>
                  <p:oleObj name="Equation" r:id="rId7" imgW="4736880" imgH="317160" progId="Equation.DSMT4">
                    <p:embed/>
                    <p:pic>
                      <p:nvPicPr>
                        <p:cNvPr id="0" name=""/>
                        <p:cNvPicPr/>
                        <p:nvPr/>
                      </p:nvPicPr>
                      <p:blipFill>
                        <a:blip r:embed="rId8"/>
                        <a:stretch>
                          <a:fillRect/>
                        </a:stretch>
                      </p:blipFill>
                      <p:spPr>
                        <a:xfrm>
                          <a:off x="288946" y="2159671"/>
                          <a:ext cx="7501481" cy="502780"/>
                        </a:xfrm>
                        <a:prstGeom prst="rect">
                          <a:avLst/>
                        </a:prstGeom>
                      </p:spPr>
                    </p:pic>
                  </p:oleObj>
                </mc:Fallback>
              </mc:AlternateContent>
            </a:graphicData>
          </a:graphic>
        </p:graphicFrame>
      </p:grpSp>
      <p:grpSp>
        <p:nvGrpSpPr>
          <p:cNvPr id="7" name="组合 6">
            <a:extLst>
              <a:ext uri="{FF2B5EF4-FFF2-40B4-BE49-F238E27FC236}">
                <a16:creationId xmlns:a16="http://schemas.microsoft.com/office/drawing/2014/main" id="{2DDC1494-9077-4DC9-AE7A-DA44F5EACEB8}"/>
              </a:ext>
            </a:extLst>
          </p:cNvPr>
          <p:cNvGrpSpPr/>
          <p:nvPr/>
        </p:nvGrpSpPr>
        <p:grpSpPr>
          <a:xfrm>
            <a:off x="539552" y="2527147"/>
            <a:ext cx="7779692" cy="943528"/>
            <a:chOff x="539552" y="2527147"/>
            <a:chExt cx="7779692" cy="943528"/>
          </a:xfrm>
        </p:grpSpPr>
        <p:sp>
          <p:nvSpPr>
            <p:cNvPr id="9" name="矩形 8">
              <a:extLst>
                <a:ext uri="{FF2B5EF4-FFF2-40B4-BE49-F238E27FC236}">
                  <a16:creationId xmlns:a16="http://schemas.microsoft.com/office/drawing/2014/main" id="{491B1815-11D4-4A11-A7CE-341A48CA61D1}"/>
                </a:ext>
              </a:extLst>
            </p:cNvPr>
            <p:cNvSpPr/>
            <p:nvPr/>
          </p:nvSpPr>
          <p:spPr>
            <a:xfrm>
              <a:off x="539552" y="2527147"/>
              <a:ext cx="7779692" cy="943528"/>
            </a:xfrm>
            <a:prstGeom prst="rect">
              <a:avLst/>
            </a:prstGeom>
            <a:noFill/>
          </p:spPr>
          <p:txBody>
            <a:bodyPr wrap="square">
              <a:spAutoFit/>
            </a:bodyPr>
            <a:lstStyle/>
            <a:p>
              <a:pPr indent="468000">
                <a:lnSpc>
                  <a:spcPct val="150000"/>
                </a:lnSpc>
              </a:pPr>
              <a:r>
                <a:rPr lang="zh-CN" altLang="en-US" sz="2000" dirty="0">
                  <a:solidFill>
                    <a:srgbClr val="FF0000"/>
                  </a:solidFill>
                  <a:latin typeface="宋体" panose="02010600030101010101" pitchFamily="2" charset="-122"/>
                  <a:ea typeface="宋体" panose="02010600030101010101" pitchFamily="2" charset="-122"/>
                </a:rPr>
                <a:t>系统辨识的目的是利用有限个观测值                   </a:t>
              </a:r>
              <a:r>
                <a:rPr lang="en-US" altLang="zh-CN" sz="2000" dirty="0">
                  <a:solidFill>
                    <a:srgbClr val="FF0000"/>
                  </a:solidFill>
                  <a:latin typeface="宋体" panose="02010600030101010101" pitchFamily="2" charset="-122"/>
                  <a:ea typeface="宋体" panose="02010600030101010101" pitchFamily="2" charset="-122"/>
                </a:rPr>
                <a:t>,</a:t>
              </a:r>
              <a:r>
                <a:rPr lang="zh-CN" altLang="en-US" sz="2000" dirty="0">
                  <a:solidFill>
                    <a:srgbClr val="FF0000"/>
                  </a:solidFill>
                  <a:latin typeface="宋体" panose="02010600030101010101" pitchFamily="2" charset="-122"/>
                  <a:ea typeface="宋体" panose="02010600030101010101" pitchFamily="2" charset="-122"/>
                </a:rPr>
                <a:t>估计未知参数      </a:t>
              </a:r>
              <a:r>
                <a:rPr lang="zh-CN" altLang="en-US" sz="2000" dirty="0" smtClean="0">
                  <a:solidFill>
                    <a:srgbClr val="FF0000"/>
                  </a:solidFill>
                  <a:latin typeface="宋体" panose="02010600030101010101" pitchFamily="2" charset="-122"/>
                  <a:ea typeface="宋体" panose="02010600030101010101" pitchFamily="2" charset="-122"/>
                </a:rPr>
                <a:t>。</a:t>
              </a:r>
              <a:r>
                <a:rPr lang="zh-CN" altLang="en-US" sz="2000" dirty="0" smtClean="0">
                  <a:solidFill>
                    <a:sysClr val="windowText" lastClr="000000"/>
                  </a:solidFill>
                  <a:latin typeface="宋体" panose="02010600030101010101" pitchFamily="2" charset="-122"/>
                  <a:ea typeface="宋体" panose="02010600030101010101" pitchFamily="2" charset="-122"/>
                </a:rPr>
                <a:t>设</a:t>
              </a:r>
              <a:r>
                <a:rPr lang="en-US" altLang="zh-CN" sz="2000" dirty="0" smtClean="0">
                  <a:solidFill>
                    <a:sysClr val="windowText" lastClr="000000"/>
                  </a:solidFill>
                  <a:latin typeface="宋体" panose="02010600030101010101" pitchFamily="2" charset="-122"/>
                  <a:ea typeface="宋体" panose="02010600030101010101" pitchFamily="2" charset="-122"/>
                </a:rPr>
                <a:t>2n+1</a:t>
              </a:r>
              <a:r>
                <a:rPr lang="zh-CN" altLang="en-US" sz="2000" dirty="0" smtClean="0">
                  <a:solidFill>
                    <a:sysClr val="windowText" lastClr="000000"/>
                  </a:solidFill>
                  <a:latin typeface="宋体" panose="02010600030101010101" pitchFamily="2" charset="-122"/>
                  <a:ea typeface="宋体" panose="02010600030101010101" pitchFamily="2" charset="-122"/>
                </a:rPr>
                <a:t>维向量       分别为</a:t>
              </a: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aphicFrame>
          <p:nvGraphicFramePr>
            <p:cNvPr id="4" name="对象 3">
              <a:extLst>
                <a:ext uri="{FF2B5EF4-FFF2-40B4-BE49-F238E27FC236}">
                  <a16:creationId xmlns:a16="http://schemas.microsoft.com/office/drawing/2014/main" id="{22941032-AD64-4079-BDBA-518BDF9F63FE}"/>
                </a:ext>
              </a:extLst>
            </p:cNvPr>
            <p:cNvGraphicFramePr>
              <a:graphicFrameLocks noChangeAspect="1"/>
            </p:cNvGraphicFramePr>
            <p:nvPr>
              <p:extLst>
                <p:ext uri="{D42A27DB-BD31-4B8C-83A1-F6EECF244321}">
                  <p14:modId xmlns:p14="http://schemas.microsoft.com/office/powerpoint/2010/main" val="4097228127"/>
                </p:ext>
              </p:extLst>
            </p:nvPr>
          </p:nvGraphicFramePr>
          <p:xfrm>
            <a:off x="5191234" y="2662451"/>
            <a:ext cx="2436480" cy="345823"/>
          </p:xfrm>
          <a:graphic>
            <a:graphicData uri="http://schemas.openxmlformats.org/presentationml/2006/ole">
              <mc:AlternateContent xmlns:mc="http://schemas.openxmlformats.org/markup-compatibility/2006">
                <mc:Choice xmlns:v="urn:schemas-microsoft-com:vml" Requires="v">
                  <p:oleObj spid="_x0000_s27732" name="Equation" r:id="rId9" imgW="1968480" imgH="279360" progId="Equation.DSMT4">
                    <p:embed/>
                  </p:oleObj>
                </mc:Choice>
                <mc:Fallback>
                  <p:oleObj name="Equation" r:id="rId9" imgW="1968480" imgH="279360" progId="Equation.DSMT4">
                    <p:embed/>
                    <p:pic>
                      <p:nvPicPr>
                        <p:cNvPr id="0" name=""/>
                        <p:cNvPicPr/>
                        <p:nvPr/>
                      </p:nvPicPr>
                      <p:blipFill>
                        <a:blip r:embed="rId10"/>
                        <a:stretch>
                          <a:fillRect/>
                        </a:stretch>
                      </p:blipFill>
                      <p:spPr>
                        <a:xfrm>
                          <a:off x="5191234" y="2662451"/>
                          <a:ext cx="2436480" cy="345823"/>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CA9EB73F-54BE-4D1B-B112-E85FD04BA32F}"/>
                </a:ext>
              </a:extLst>
            </p:cNvPr>
            <p:cNvGraphicFramePr>
              <a:graphicFrameLocks noChangeAspect="1"/>
            </p:cNvGraphicFramePr>
            <p:nvPr>
              <p:extLst>
                <p:ext uri="{D42A27DB-BD31-4B8C-83A1-F6EECF244321}">
                  <p14:modId xmlns:p14="http://schemas.microsoft.com/office/powerpoint/2010/main" val="789804509"/>
                </p:ext>
              </p:extLst>
            </p:nvPr>
          </p:nvGraphicFramePr>
          <p:xfrm>
            <a:off x="1732303" y="3029927"/>
            <a:ext cx="604664" cy="410308"/>
          </p:xfrm>
          <a:graphic>
            <a:graphicData uri="http://schemas.openxmlformats.org/presentationml/2006/ole">
              <mc:AlternateContent xmlns:mc="http://schemas.openxmlformats.org/markup-compatibility/2006">
                <mc:Choice xmlns:v="urn:schemas-microsoft-com:vml" Requires="v">
                  <p:oleObj spid="_x0000_s27733" name="Equation" r:id="rId11" imgW="355320" imgH="241200" progId="Equation.DSMT4">
                    <p:embed/>
                  </p:oleObj>
                </mc:Choice>
                <mc:Fallback>
                  <p:oleObj name="Equation" r:id="rId11" imgW="355320" imgH="241200" progId="Equation.DSMT4">
                    <p:embed/>
                    <p:pic>
                      <p:nvPicPr>
                        <p:cNvPr id="0" name=""/>
                        <p:cNvPicPr/>
                        <p:nvPr/>
                      </p:nvPicPr>
                      <p:blipFill>
                        <a:blip r:embed="rId12"/>
                        <a:stretch>
                          <a:fillRect/>
                        </a:stretch>
                      </p:blipFill>
                      <p:spPr>
                        <a:xfrm>
                          <a:off x="1732303" y="3029927"/>
                          <a:ext cx="604664" cy="410308"/>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48AA5187-51DE-4639-AF86-ED9C682FF382}"/>
                </a:ext>
              </a:extLst>
            </p:cNvPr>
            <p:cNvGraphicFramePr>
              <a:graphicFrameLocks noChangeAspect="1"/>
            </p:cNvGraphicFramePr>
            <p:nvPr>
              <p:extLst>
                <p:ext uri="{D42A27DB-BD31-4B8C-83A1-F6EECF244321}">
                  <p14:modId xmlns:p14="http://schemas.microsoft.com/office/powerpoint/2010/main" val="794753574"/>
                </p:ext>
              </p:extLst>
            </p:nvPr>
          </p:nvGraphicFramePr>
          <p:xfrm>
            <a:off x="4239366" y="3084495"/>
            <a:ext cx="821931" cy="349321"/>
          </p:xfrm>
          <a:graphic>
            <a:graphicData uri="http://schemas.openxmlformats.org/presentationml/2006/ole">
              <mc:AlternateContent xmlns:mc="http://schemas.openxmlformats.org/markup-compatibility/2006">
                <mc:Choice xmlns:v="urn:schemas-microsoft-com:vml" Requires="v">
                  <p:oleObj spid="_x0000_s27734" name="Equation" r:id="rId13" imgW="507960" imgH="215640" progId="Equation.DSMT4">
                    <p:embed/>
                  </p:oleObj>
                </mc:Choice>
                <mc:Fallback>
                  <p:oleObj name="Equation" r:id="rId13" imgW="507960" imgH="215640" progId="Equation.DSMT4">
                    <p:embed/>
                    <p:pic>
                      <p:nvPicPr>
                        <p:cNvPr id="0" name=""/>
                        <p:cNvPicPr/>
                        <p:nvPr/>
                      </p:nvPicPr>
                      <p:blipFill>
                        <a:blip r:embed="rId14"/>
                        <a:stretch>
                          <a:fillRect/>
                        </a:stretch>
                      </p:blipFill>
                      <p:spPr>
                        <a:xfrm>
                          <a:off x="4239366" y="3084495"/>
                          <a:ext cx="821931" cy="349321"/>
                        </a:xfrm>
                        <a:prstGeom prst="rect">
                          <a:avLst/>
                        </a:prstGeom>
                      </p:spPr>
                    </p:pic>
                  </p:oleObj>
                </mc:Fallback>
              </mc:AlternateContent>
            </a:graphicData>
          </a:graphic>
        </p:graphicFrame>
      </p:grpSp>
      <p:graphicFrame>
        <p:nvGraphicFramePr>
          <p:cNvPr id="12" name="对象 11">
            <a:extLst>
              <a:ext uri="{FF2B5EF4-FFF2-40B4-BE49-F238E27FC236}">
                <a16:creationId xmlns:a16="http://schemas.microsoft.com/office/drawing/2014/main" id="{C6CA7634-779B-4C16-98B0-927FE4AF917C}"/>
              </a:ext>
            </a:extLst>
          </p:cNvPr>
          <p:cNvGraphicFramePr>
            <a:graphicFrameLocks noChangeAspect="1"/>
          </p:cNvGraphicFramePr>
          <p:nvPr>
            <p:extLst>
              <p:ext uri="{D42A27DB-BD31-4B8C-83A1-F6EECF244321}">
                <p14:modId xmlns:p14="http://schemas.microsoft.com/office/powerpoint/2010/main" val="3409015039"/>
              </p:ext>
            </p:extLst>
          </p:nvPr>
        </p:nvGraphicFramePr>
        <p:xfrm>
          <a:off x="2463800" y="2667000"/>
          <a:ext cx="914400" cy="198438"/>
        </p:xfrm>
        <a:graphic>
          <a:graphicData uri="http://schemas.openxmlformats.org/presentationml/2006/ole">
            <mc:AlternateContent xmlns:mc="http://schemas.openxmlformats.org/markup-compatibility/2006">
              <mc:Choice xmlns:v="urn:schemas-microsoft-com:vml" Requires="v">
                <p:oleObj spid="_x0000_s27735" name="Equation" r:id="rId15" imgW="914400" imgH="198720" progId="Equation.DSMT4">
                  <p:embed/>
                </p:oleObj>
              </mc:Choice>
              <mc:Fallback>
                <p:oleObj name="Equation" r:id="rId15" imgW="914400" imgH="198720" progId="Equation.DSMT4">
                  <p:embed/>
                  <p:pic>
                    <p:nvPicPr>
                      <p:cNvPr id="0" name=""/>
                      <p:cNvPicPr/>
                      <p:nvPr/>
                    </p:nvPicPr>
                    <p:blipFill>
                      <a:blip r:embed="rId16"/>
                      <a:stretch>
                        <a:fillRect/>
                      </a:stretch>
                    </p:blipFill>
                    <p:spPr>
                      <a:xfrm>
                        <a:off x="2463800" y="2667000"/>
                        <a:ext cx="914400" cy="198438"/>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00AFDF58-A745-43A6-89CE-6268DCCB8DAB}"/>
              </a:ext>
            </a:extLst>
          </p:cNvPr>
          <p:cNvGraphicFramePr>
            <a:graphicFrameLocks noChangeAspect="1"/>
          </p:cNvGraphicFramePr>
          <p:nvPr>
            <p:extLst>
              <p:ext uri="{D42A27DB-BD31-4B8C-83A1-F6EECF244321}">
                <p14:modId xmlns:p14="http://schemas.microsoft.com/office/powerpoint/2010/main" val="1500620271"/>
              </p:ext>
            </p:extLst>
          </p:nvPr>
        </p:nvGraphicFramePr>
        <p:xfrm>
          <a:off x="2034635" y="3435667"/>
          <a:ext cx="4789525" cy="419799"/>
        </p:xfrm>
        <a:graphic>
          <a:graphicData uri="http://schemas.openxmlformats.org/presentationml/2006/ole">
            <mc:AlternateContent xmlns:mc="http://schemas.openxmlformats.org/markup-compatibility/2006">
              <mc:Choice xmlns:v="urn:schemas-microsoft-com:vml" Requires="v">
                <p:oleObj spid="_x0000_s27736" name="Equation" r:id="rId17" imgW="3187440" imgH="279360" progId="Equation.DSMT4">
                  <p:embed/>
                </p:oleObj>
              </mc:Choice>
              <mc:Fallback>
                <p:oleObj name="Equation" r:id="rId17" imgW="3187440" imgH="279360" progId="Equation.DSMT4">
                  <p:embed/>
                  <p:pic>
                    <p:nvPicPr>
                      <p:cNvPr id="0" name=""/>
                      <p:cNvPicPr/>
                      <p:nvPr/>
                    </p:nvPicPr>
                    <p:blipFill>
                      <a:blip r:embed="rId18"/>
                      <a:stretch>
                        <a:fillRect/>
                      </a:stretch>
                    </p:blipFill>
                    <p:spPr>
                      <a:xfrm>
                        <a:off x="2034635" y="3435667"/>
                        <a:ext cx="4789525" cy="419799"/>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4881A8FD-6B86-42B4-A328-6AE5CC63AF4F}"/>
              </a:ext>
            </a:extLst>
          </p:cNvPr>
          <p:cNvGraphicFramePr>
            <a:graphicFrameLocks noChangeAspect="1"/>
          </p:cNvGraphicFramePr>
          <p:nvPr>
            <p:extLst>
              <p:ext uri="{D42A27DB-BD31-4B8C-83A1-F6EECF244321}">
                <p14:modId xmlns:p14="http://schemas.microsoft.com/office/powerpoint/2010/main" val="1696962617"/>
              </p:ext>
            </p:extLst>
          </p:nvPr>
        </p:nvGraphicFramePr>
        <p:xfrm>
          <a:off x="1482503" y="3898068"/>
          <a:ext cx="6178994" cy="438849"/>
        </p:xfrm>
        <a:graphic>
          <a:graphicData uri="http://schemas.openxmlformats.org/presentationml/2006/ole">
            <mc:AlternateContent xmlns:mc="http://schemas.openxmlformats.org/markup-compatibility/2006">
              <mc:Choice xmlns:v="urn:schemas-microsoft-com:vml" Requires="v">
                <p:oleObj spid="_x0000_s27737" name="Equation" r:id="rId19" imgW="4470120" imgH="317160" progId="Equation.DSMT4">
                  <p:embed/>
                </p:oleObj>
              </mc:Choice>
              <mc:Fallback>
                <p:oleObj name="Equation" r:id="rId19" imgW="4470120" imgH="317160" progId="Equation.DSMT4">
                  <p:embed/>
                  <p:pic>
                    <p:nvPicPr>
                      <p:cNvPr id="0" name=""/>
                      <p:cNvPicPr/>
                      <p:nvPr/>
                    </p:nvPicPr>
                    <p:blipFill>
                      <a:blip r:embed="rId20"/>
                      <a:stretch>
                        <a:fillRect/>
                      </a:stretch>
                    </p:blipFill>
                    <p:spPr>
                      <a:xfrm>
                        <a:off x="1482503" y="3898068"/>
                        <a:ext cx="6178994" cy="438849"/>
                      </a:xfrm>
                      <a:prstGeom prst="rect">
                        <a:avLst/>
                      </a:prstGeom>
                    </p:spPr>
                  </p:pic>
                </p:oleObj>
              </mc:Fallback>
            </mc:AlternateContent>
          </a:graphicData>
        </a:graphic>
      </p:graphicFrame>
      <p:sp>
        <p:nvSpPr>
          <p:cNvPr id="21" name="文本框 20">
            <a:extLst>
              <a:ext uri="{FF2B5EF4-FFF2-40B4-BE49-F238E27FC236}">
                <a16:creationId xmlns:a16="http://schemas.microsoft.com/office/drawing/2014/main" id="{41E32B14-0D28-430D-87A3-2AA88F93596C}"/>
              </a:ext>
            </a:extLst>
          </p:cNvPr>
          <p:cNvSpPr txBox="1"/>
          <p:nvPr/>
        </p:nvSpPr>
        <p:spPr>
          <a:xfrm>
            <a:off x="1115342" y="4458299"/>
            <a:ext cx="4572000" cy="400110"/>
          </a:xfrm>
          <a:prstGeom prst="rect">
            <a:avLst/>
          </a:prstGeom>
          <a:noFill/>
        </p:spPr>
        <p:txBody>
          <a:bodyPr wrap="square">
            <a:spAutoFit/>
          </a:bodyPr>
          <a:lstStyle/>
          <a:p>
            <a:r>
              <a:rPr lang="zh-CN" altLang="en-US" sz="2000" dirty="0"/>
              <a:t>则式(7.24)可以改写成如下形式</a:t>
            </a:r>
          </a:p>
        </p:txBody>
      </p:sp>
    </p:spTree>
    <p:extLst>
      <p:ext uri="{BB962C8B-B14F-4D97-AF65-F5344CB8AC3E}">
        <p14:creationId xmlns:p14="http://schemas.microsoft.com/office/powerpoint/2010/main" val="762916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数学基础</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10" name="矩形 9">
            <a:extLst>
              <a:ext uri="{FF2B5EF4-FFF2-40B4-BE49-F238E27FC236}">
                <a16:creationId xmlns:a16="http://schemas.microsoft.com/office/drawing/2014/main" id="{0EF2FFF3-422E-4C5C-877B-7D6B8E42A039}"/>
              </a:ext>
            </a:extLst>
          </p:cNvPr>
          <p:cNvSpPr/>
          <p:nvPr/>
        </p:nvSpPr>
        <p:spPr>
          <a:xfrm>
            <a:off x="539553" y="4001080"/>
            <a:ext cx="7779692" cy="481863"/>
          </a:xfrm>
          <a:prstGeom prst="rect">
            <a:avLst/>
          </a:prstGeom>
          <a:noFill/>
        </p:spPr>
        <p:txBody>
          <a:bodyPr wrap="square">
            <a:spAutoFit/>
          </a:bodyPr>
          <a:lstStyle/>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式</a:t>
            </a:r>
            <a:r>
              <a:rPr lang="en-US" altLang="zh-CN" sz="2000" dirty="0">
                <a:solidFill>
                  <a:sysClr val="windowText" lastClr="000000"/>
                </a:solidFill>
                <a:latin typeface="宋体" panose="02010600030101010101" pitchFamily="2" charset="-122"/>
                <a:ea typeface="宋体" panose="02010600030101010101" pitchFamily="2" charset="-122"/>
              </a:rPr>
              <a:t>(7.26)</a:t>
            </a:r>
            <a:r>
              <a:rPr lang="zh-CN" altLang="en-US" sz="2000" dirty="0">
                <a:solidFill>
                  <a:sysClr val="windowText" lastClr="000000"/>
                </a:solidFill>
                <a:latin typeface="宋体" panose="02010600030101010101" pitchFamily="2" charset="-122"/>
                <a:ea typeface="宋体" panose="02010600030101010101" pitchFamily="2" charset="-122"/>
              </a:rPr>
              <a:t>、式</a:t>
            </a:r>
            <a:r>
              <a:rPr lang="en-US" altLang="zh-CN" sz="2000" dirty="0">
                <a:solidFill>
                  <a:sysClr val="windowText" lastClr="000000"/>
                </a:solidFill>
                <a:latin typeface="宋体" panose="02010600030101010101" pitchFamily="2" charset="-122"/>
                <a:ea typeface="宋体" panose="02010600030101010101" pitchFamily="2" charset="-122"/>
              </a:rPr>
              <a:t>(7.27)</a:t>
            </a:r>
            <a:r>
              <a:rPr lang="zh-CN" altLang="en-US" sz="2000" dirty="0">
                <a:solidFill>
                  <a:sysClr val="windowText" lastClr="000000"/>
                </a:solidFill>
                <a:latin typeface="宋体" panose="02010600030101010101" pitchFamily="2" charset="-122"/>
                <a:ea typeface="宋体" panose="02010600030101010101" pitchFamily="2" charset="-122"/>
              </a:rPr>
              <a:t>称为</a:t>
            </a:r>
            <a:r>
              <a:rPr lang="zh-CN" altLang="en-US" sz="2000" dirty="0" smtClean="0">
                <a:solidFill>
                  <a:srgbClr val="0070C0"/>
                </a:solidFill>
                <a:latin typeface="宋体" panose="02010600030101010101" pitchFamily="2" charset="-122"/>
                <a:ea typeface="宋体" panose="02010600030101010101" pitchFamily="2" charset="-122"/>
              </a:rPr>
              <a:t>系统参数</a:t>
            </a:r>
            <a:r>
              <a:rPr lang="zh-CN" altLang="en-US" sz="2000" dirty="0">
                <a:solidFill>
                  <a:srgbClr val="0070C0"/>
                </a:solidFill>
                <a:latin typeface="宋体" panose="02010600030101010101" pitchFamily="2" charset="-122"/>
                <a:ea typeface="宋体" panose="02010600030101010101" pitchFamily="2" charset="-122"/>
              </a:rPr>
              <a:t>辨识的基本方程</a:t>
            </a:r>
            <a:r>
              <a:rPr lang="zh-CN" altLang="en-US" sz="2000" dirty="0">
                <a:solidFill>
                  <a:sysClr val="windowText" lastClr="000000"/>
                </a:solidFill>
                <a:latin typeface="宋体" panose="02010600030101010101" pitchFamily="2" charset="-122"/>
                <a:ea typeface="宋体" panose="02010600030101010101" pitchFamily="2" charset="-122"/>
              </a:rPr>
              <a:t>。</a:t>
            </a: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pSp>
        <p:nvGrpSpPr>
          <p:cNvPr id="4" name="组合 3">
            <a:extLst>
              <a:ext uri="{FF2B5EF4-FFF2-40B4-BE49-F238E27FC236}">
                <a16:creationId xmlns:a16="http://schemas.microsoft.com/office/drawing/2014/main" id="{B557FA46-5676-4E88-A51C-0906E148AC04}"/>
              </a:ext>
            </a:extLst>
          </p:cNvPr>
          <p:cNvGrpSpPr/>
          <p:nvPr/>
        </p:nvGrpSpPr>
        <p:grpSpPr>
          <a:xfrm>
            <a:off x="539552" y="781313"/>
            <a:ext cx="7627293" cy="1015663"/>
            <a:chOff x="539552" y="781313"/>
            <a:chExt cx="7627293" cy="1015663"/>
          </a:xfrm>
        </p:grpSpPr>
        <p:sp>
          <p:nvSpPr>
            <p:cNvPr id="75" name="矩形 74"/>
            <p:cNvSpPr/>
            <p:nvPr/>
          </p:nvSpPr>
          <p:spPr>
            <a:xfrm>
              <a:off x="539552" y="781313"/>
              <a:ext cx="7627293" cy="1015663"/>
            </a:xfrm>
            <a:prstGeom prst="rect">
              <a:avLst/>
            </a:prstGeom>
            <a:noFill/>
          </p:spPr>
          <p:txBody>
            <a:bodyPr wrap="square">
              <a:spAutoFit/>
            </a:bodyPr>
            <a:lstStyle/>
            <a:p>
              <a:pPr indent="468000" algn="r">
                <a:lnSpc>
                  <a:spcPct val="150000"/>
                </a:lnSpc>
              </a:pP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r>
                <a:rPr lang="en-US" altLang="zh-CN"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7.26</a:t>
              </a: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endParaRPr lang="en-US" altLang="zh-CN"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indent="468000">
                <a:lnSpc>
                  <a:spcPct val="150000"/>
                </a:lnSpc>
              </a:pP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当</a:t>
              </a:r>
              <a:r>
                <a:rPr lang="en-US" altLang="zh-CN"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k=1</a:t>
              </a: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r>
                <a:rPr lang="en-US" altLang="zh-CN"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2</a:t>
              </a: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r>
                <a:rPr lang="en-US" altLang="zh-CN"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r>
                <a:rPr lang="en-US" altLang="zh-CN"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N</a:t>
              </a: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时，       分别为</a:t>
              </a:r>
            </a:p>
          </p:txBody>
        </p:sp>
        <p:graphicFrame>
          <p:nvGraphicFramePr>
            <p:cNvPr id="2" name="对象 1">
              <a:extLst>
                <a:ext uri="{FF2B5EF4-FFF2-40B4-BE49-F238E27FC236}">
                  <a16:creationId xmlns:a16="http://schemas.microsoft.com/office/drawing/2014/main" id="{497A8A26-8B17-461E-AF4A-479ED54F4CED}"/>
                </a:ext>
              </a:extLst>
            </p:cNvPr>
            <p:cNvGraphicFramePr>
              <a:graphicFrameLocks noChangeAspect="1"/>
            </p:cNvGraphicFramePr>
            <p:nvPr>
              <p:extLst>
                <p:ext uri="{D42A27DB-BD31-4B8C-83A1-F6EECF244321}">
                  <p14:modId xmlns:p14="http://schemas.microsoft.com/office/powerpoint/2010/main" val="3054362891"/>
                </p:ext>
              </p:extLst>
            </p:nvPr>
          </p:nvGraphicFramePr>
          <p:xfrm>
            <a:off x="2963379" y="805164"/>
            <a:ext cx="2932040" cy="526851"/>
          </p:xfrm>
          <a:graphic>
            <a:graphicData uri="http://schemas.openxmlformats.org/presentationml/2006/ole">
              <mc:AlternateContent xmlns:mc="http://schemas.openxmlformats.org/markup-compatibility/2006">
                <mc:Choice xmlns:v="urn:schemas-microsoft-com:vml" Requires="v">
                  <p:oleObj spid="_x0000_s28744" name="Equation" r:id="rId5" imgW="1625400" imgH="291960" progId="Equation.DSMT4">
                    <p:embed/>
                  </p:oleObj>
                </mc:Choice>
                <mc:Fallback>
                  <p:oleObj name="Equation" r:id="rId5" imgW="1625400" imgH="291960" progId="Equation.DSMT4">
                    <p:embed/>
                    <p:pic>
                      <p:nvPicPr>
                        <p:cNvPr id="0" name=""/>
                        <p:cNvPicPr/>
                        <p:nvPr/>
                      </p:nvPicPr>
                      <p:blipFill>
                        <a:blip r:embed="rId6"/>
                        <a:stretch>
                          <a:fillRect/>
                        </a:stretch>
                      </p:blipFill>
                      <p:spPr>
                        <a:xfrm>
                          <a:off x="2963379" y="805164"/>
                          <a:ext cx="2932040" cy="526851"/>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D4A685B8-E083-447E-88F5-E792016714F4}"/>
                </a:ext>
              </a:extLst>
            </p:cNvPr>
            <p:cNvGraphicFramePr>
              <a:graphicFrameLocks noChangeAspect="1"/>
            </p:cNvGraphicFramePr>
            <p:nvPr>
              <p:extLst>
                <p:ext uri="{D42A27DB-BD31-4B8C-83A1-F6EECF244321}">
                  <p14:modId xmlns:p14="http://schemas.microsoft.com/office/powerpoint/2010/main" val="3148949925"/>
                </p:ext>
              </p:extLst>
            </p:nvPr>
          </p:nvGraphicFramePr>
          <p:xfrm>
            <a:off x="3514986" y="1332015"/>
            <a:ext cx="831230" cy="425752"/>
          </p:xfrm>
          <a:graphic>
            <a:graphicData uri="http://schemas.openxmlformats.org/presentationml/2006/ole">
              <mc:AlternateContent xmlns:mc="http://schemas.openxmlformats.org/markup-compatibility/2006">
                <mc:Choice xmlns:v="urn:schemas-microsoft-com:vml" Requires="v">
                  <p:oleObj spid="_x0000_s28745" name="Equation" r:id="rId7" imgW="520560" imgH="266400" progId="Equation.DSMT4">
                    <p:embed/>
                  </p:oleObj>
                </mc:Choice>
                <mc:Fallback>
                  <p:oleObj name="Equation" r:id="rId7" imgW="520560" imgH="266400" progId="Equation.DSMT4">
                    <p:embed/>
                    <p:pic>
                      <p:nvPicPr>
                        <p:cNvPr id="0" name=""/>
                        <p:cNvPicPr/>
                        <p:nvPr/>
                      </p:nvPicPr>
                      <p:blipFill>
                        <a:blip r:embed="rId8"/>
                        <a:stretch>
                          <a:fillRect/>
                        </a:stretch>
                      </p:blipFill>
                      <p:spPr>
                        <a:xfrm>
                          <a:off x="3514986" y="1332015"/>
                          <a:ext cx="831230" cy="425752"/>
                        </a:xfrm>
                        <a:prstGeom prst="rect">
                          <a:avLst/>
                        </a:prstGeom>
                      </p:spPr>
                    </p:pic>
                  </p:oleObj>
                </mc:Fallback>
              </mc:AlternateContent>
            </a:graphicData>
          </a:graphic>
        </p:graphicFrame>
      </p:grpSp>
      <p:graphicFrame>
        <p:nvGraphicFramePr>
          <p:cNvPr id="5" name="对象 4">
            <a:extLst>
              <a:ext uri="{FF2B5EF4-FFF2-40B4-BE49-F238E27FC236}">
                <a16:creationId xmlns:a16="http://schemas.microsoft.com/office/drawing/2014/main" id="{6B0F21FA-5FF0-429B-93AA-7EE7557FB4FB}"/>
              </a:ext>
            </a:extLst>
          </p:cNvPr>
          <p:cNvGraphicFramePr>
            <a:graphicFrameLocks noChangeAspect="1"/>
          </p:cNvGraphicFramePr>
          <p:nvPr>
            <p:extLst>
              <p:ext uri="{D42A27DB-BD31-4B8C-83A1-F6EECF244321}">
                <p14:modId xmlns:p14="http://schemas.microsoft.com/office/powerpoint/2010/main" val="893872971"/>
              </p:ext>
            </p:extLst>
          </p:nvPr>
        </p:nvGraphicFramePr>
        <p:xfrm>
          <a:off x="2463800" y="2667000"/>
          <a:ext cx="914400" cy="198438"/>
        </p:xfrm>
        <a:graphic>
          <a:graphicData uri="http://schemas.openxmlformats.org/presentationml/2006/ole">
            <mc:AlternateContent xmlns:mc="http://schemas.openxmlformats.org/markup-compatibility/2006">
              <mc:Choice xmlns:v="urn:schemas-microsoft-com:vml" Requires="v">
                <p:oleObj spid="_x0000_s28746" name="Equation" r:id="rId9" imgW="914400" imgH="198720" progId="Equation.DSMT4">
                  <p:embed/>
                </p:oleObj>
              </mc:Choice>
              <mc:Fallback>
                <p:oleObj name="Equation" r:id="rId9" imgW="914400" imgH="198720" progId="Equation.DSMT4">
                  <p:embed/>
                  <p:pic>
                    <p:nvPicPr>
                      <p:cNvPr id="0" name=""/>
                      <p:cNvPicPr/>
                      <p:nvPr/>
                    </p:nvPicPr>
                    <p:blipFill>
                      <a:blip r:embed="rId10"/>
                      <a:stretch>
                        <a:fillRect/>
                      </a:stretch>
                    </p:blipFill>
                    <p:spPr>
                      <a:xfrm>
                        <a:off x="2463800" y="2667000"/>
                        <a:ext cx="914400" cy="198438"/>
                      </a:xfrm>
                      <a:prstGeom prst="rect">
                        <a:avLst/>
                      </a:prstGeom>
                    </p:spPr>
                  </p:pic>
                </p:oleObj>
              </mc:Fallback>
            </mc:AlternateContent>
          </a:graphicData>
        </a:graphic>
      </p:graphicFrame>
      <p:grpSp>
        <p:nvGrpSpPr>
          <p:cNvPr id="13" name="组合 12">
            <a:extLst>
              <a:ext uri="{FF2B5EF4-FFF2-40B4-BE49-F238E27FC236}">
                <a16:creationId xmlns:a16="http://schemas.microsoft.com/office/drawing/2014/main" id="{7663A121-EED1-4953-8D14-A63AD45434BD}"/>
              </a:ext>
            </a:extLst>
          </p:cNvPr>
          <p:cNvGrpSpPr/>
          <p:nvPr/>
        </p:nvGrpSpPr>
        <p:grpSpPr>
          <a:xfrm>
            <a:off x="2632331" y="1744167"/>
            <a:ext cx="3583082" cy="1475655"/>
            <a:chOff x="2632331" y="1744167"/>
            <a:chExt cx="3583082" cy="1475655"/>
          </a:xfrm>
        </p:grpSpPr>
        <p:graphicFrame>
          <p:nvGraphicFramePr>
            <p:cNvPr id="6" name="对象 5">
              <a:extLst>
                <a:ext uri="{FF2B5EF4-FFF2-40B4-BE49-F238E27FC236}">
                  <a16:creationId xmlns:a16="http://schemas.microsoft.com/office/drawing/2014/main" id="{C57B9FCC-5B6B-446A-876F-2347C710A417}"/>
                </a:ext>
              </a:extLst>
            </p:cNvPr>
            <p:cNvGraphicFramePr>
              <a:graphicFrameLocks noChangeAspect="1"/>
            </p:cNvGraphicFramePr>
            <p:nvPr>
              <p:extLst>
                <p:ext uri="{D42A27DB-BD31-4B8C-83A1-F6EECF244321}">
                  <p14:modId xmlns:p14="http://schemas.microsoft.com/office/powerpoint/2010/main" val="742163161"/>
                </p:ext>
              </p:extLst>
            </p:nvPr>
          </p:nvGraphicFramePr>
          <p:xfrm>
            <a:off x="2643384" y="1744167"/>
            <a:ext cx="3572029" cy="467543"/>
          </p:xfrm>
          <a:graphic>
            <a:graphicData uri="http://schemas.openxmlformats.org/presentationml/2006/ole">
              <mc:AlternateContent xmlns:mc="http://schemas.openxmlformats.org/markup-compatibility/2006">
                <mc:Choice xmlns:v="urn:schemas-microsoft-com:vml" Requires="v">
                  <p:oleObj spid="_x0000_s28747" name="Equation" r:id="rId11" imgW="2425680" imgH="317160" progId="Equation.DSMT4">
                    <p:embed/>
                  </p:oleObj>
                </mc:Choice>
                <mc:Fallback>
                  <p:oleObj name="Equation" r:id="rId11" imgW="2425680" imgH="317160" progId="Equation.DSMT4">
                    <p:embed/>
                    <p:pic>
                      <p:nvPicPr>
                        <p:cNvPr id="0" name=""/>
                        <p:cNvPicPr/>
                        <p:nvPr/>
                      </p:nvPicPr>
                      <p:blipFill>
                        <a:blip r:embed="rId12"/>
                        <a:stretch>
                          <a:fillRect/>
                        </a:stretch>
                      </p:blipFill>
                      <p:spPr>
                        <a:xfrm>
                          <a:off x="2643384" y="1744167"/>
                          <a:ext cx="3572029" cy="467543"/>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8FC5878C-6375-423B-B8DD-494502A9F01B}"/>
                </a:ext>
              </a:extLst>
            </p:cNvPr>
            <p:cNvGraphicFramePr>
              <a:graphicFrameLocks noChangeAspect="1"/>
            </p:cNvGraphicFramePr>
            <p:nvPr>
              <p:extLst>
                <p:ext uri="{D42A27DB-BD31-4B8C-83A1-F6EECF244321}">
                  <p14:modId xmlns:p14="http://schemas.microsoft.com/office/powerpoint/2010/main" val="2699524988"/>
                </p:ext>
              </p:extLst>
            </p:nvPr>
          </p:nvGraphicFramePr>
          <p:xfrm>
            <a:off x="2643384" y="2295527"/>
            <a:ext cx="3572029" cy="420239"/>
          </p:xfrm>
          <a:graphic>
            <a:graphicData uri="http://schemas.openxmlformats.org/presentationml/2006/ole">
              <mc:AlternateContent xmlns:mc="http://schemas.openxmlformats.org/markup-compatibility/2006">
                <mc:Choice xmlns:v="urn:schemas-microsoft-com:vml" Requires="v">
                  <p:oleObj spid="_x0000_s28748" name="Equation" r:id="rId13" imgW="2374560" imgH="279360" progId="Equation.DSMT4">
                    <p:embed/>
                  </p:oleObj>
                </mc:Choice>
                <mc:Fallback>
                  <p:oleObj name="Equation" r:id="rId13" imgW="2374560" imgH="279360" progId="Equation.DSMT4">
                    <p:embed/>
                    <p:pic>
                      <p:nvPicPr>
                        <p:cNvPr id="0" name=""/>
                        <p:cNvPicPr/>
                        <p:nvPr/>
                      </p:nvPicPr>
                      <p:blipFill>
                        <a:blip r:embed="rId14"/>
                        <a:stretch>
                          <a:fillRect/>
                        </a:stretch>
                      </p:blipFill>
                      <p:spPr>
                        <a:xfrm>
                          <a:off x="2643384" y="2295527"/>
                          <a:ext cx="3572029" cy="420239"/>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0FC4EA9B-64FE-4A4B-9B16-5F549804D39D}"/>
                </a:ext>
              </a:extLst>
            </p:cNvPr>
            <p:cNvGraphicFramePr>
              <a:graphicFrameLocks noChangeAspect="1"/>
            </p:cNvGraphicFramePr>
            <p:nvPr>
              <p:extLst>
                <p:ext uri="{D42A27DB-BD31-4B8C-83A1-F6EECF244321}">
                  <p14:modId xmlns:p14="http://schemas.microsoft.com/office/powerpoint/2010/main" val="2495281715"/>
                </p:ext>
              </p:extLst>
            </p:nvPr>
          </p:nvGraphicFramePr>
          <p:xfrm>
            <a:off x="2632331" y="2743552"/>
            <a:ext cx="3572028" cy="476270"/>
          </p:xfrm>
          <a:graphic>
            <a:graphicData uri="http://schemas.openxmlformats.org/presentationml/2006/ole">
              <mc:AlternateContent xmlns:mc="http://schemas.openxmlformats.org/markup-compatibility/2006">
                <mc:Choice xmlns:v="urn:schemas-microsoft-com:vml" Requires="v">
                  <p:oleObj spid="_x0000_s28749" name="Equation" r:id="rId15" imgW="2095200" imgH="279360" progId="Equation.DSMT4">
                    <p:embed/>
                  </p:oleObj>
                </mc:Choice>
                <mc:Fallback>
                  <p:oleObj name="Equation" r:id="rId15" imgW="2095200" imgH="279360" progId="Equation.DSMT4">
                    <p:embed/>
                    <p:pic>
                      <p:nvPicPr>
                        <p:cNvPr id="0" name=""/>
                        <p:cNvPicPr/>
                        <p:nvPr/>
                      </p:nvPicPr>
                      <p:blipFill>
                        <a:blip r:embed="rId16"/>
                        <a:stretch>
                          <a:fillRect/>
                        </a:stretch>
                      </p:blipFill>
                      <p:spPr>
                        <a:xfrm>
                          <a:off x="2632331" y="2743552"/>
                          <a:ext cx="3572028" cy="476270"/>
                        </a:xfrm>
                        <a:prstGeom prst="rect">
                          <a:avLst/>
                        </a:prstGeom>
                      </p:spPr>
                    </p:pic>
                  </p:oleObj>
                </mc:Fallback>
              </mc:AlternateContent>
            </a:graphicData>
          </a:graphic>
        </p:graphicFrame>
      </p:grpSp>
      <p:grpSp>
        <p:nvGrpSpPr>
          <p:cNvPr id="12" name="组合 11">
            <a:extLst>
              <a:ext uri="{FF2B5EF4-FFF2-40B4-BE49-F238E27FC236}">
                <a16:creationId xmlns:a16="http://schemas.microsoft.com/office/drawing/2014/main" id="{189EC720-BAD1-42C2-B915-C3FE59B46713}"/>
              </a:ext>
            </a:extLst>
          </p:cNvPr>
          <p:cNvGrpSpPr/>
          <p:nvPr/>
        </p:nvGrpSpPr>
        <p:grpSpPr>
          <a:xfrm>
            <a:off x="539553" y="3291830"/>
            <a:ext cx="7779692" cy="488369"/>
            <a:chOff x="539553" y="2990607"/>
            <a:chExt cx="7779692" cy="488369"/>
          </a:xfrm>
        </p:grpSpPr>
        <p:sp>
          <p:nvSpPr>
            <p:cNvPr id="9" name="矩形 8">
              <a:extLst>
                <a:ext uri="{FF2B5EF4-FFF2-40B4-BE49-F238E27FC236}">
                  <a16:creationId xmlns:a16="http://schemas.microsoft.com/office/drawing/2014/main" id="{491B1815-11D4-4A11-A7CE-341A48CA61D1}"/>
                </a:ext>
              </a:extLst>
            </p:cNvPr>
            <p:cNvSpPr/>
            <p:nvPr/>
          </p:nvSpPr>
          <p:spPr>
            <a:xfrm>
              <a:off x="539553" y="2990607"/>
              <a:ext cx="7779692" cy="442878"/>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则                                                    （</a:t>
              </a:r>
              <a:r>
                <a:rPr lang="en-US" altLang="zh-CN" dirty="0">
                  <a:solidFill>
                    <a:sysClr val="windowText" lastClr="000000"/>
                  </a:solidFill>
                  <a:latin typeface="宋体" panose="02010600030101010101" pitchFamily="2" charset="-122"/>
                  <a:ea typeface="宋体" panose="02010600030101010101" pitchFamily="2" charset="-122"/>
                  <a:cs typeface="Arial" pitchFamily="34" charset="0"/>
                </a:rPr>
                <a:t>7.27</a:t>
              </a: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aphicFrame>
          <p:nvGraphicFramePr>
            <p:cNvPr id="11" name="对象 10">
              <a:extLst>
                <a:ext uri="{FF2B5EF4-FFF2-40B4-BE49-F238E27FC236}">
                  <a16:creationId xmlns:a16="http://schemas.microsoft.com/office/drawing/2014/main" id="{1D5E9F9E-D945-40F8-AFF3-4A3F61E6E6FA}"/>
                </a:ext>
              </a:extLst>
            </p:cNvPr>
            <p:cNvGraphicFramePr>
              <a:graphicFrameLocks noChangeAspect="1"/>
            </p:cNvGraphicFramePr>
            <p:nvPr>
              <p:extLst>
                <p:ext uri="{D42A27DB-BD31-4B8C-83A1-F6EECF244321}">
                  <p14:modId xmlns:p14="http://schemas.microsoft.com/office/powerpoint/2010/main" val="1187312313"/>
                </p:ext>
              </p:extLst>
            </p:nvPr>
          </p:nvGraphicFramePr>
          <p:xfrm>
            <a:off x="3930601" y="3014515"/>
            <a:ext cx="1282797" cy="464461"/>
          </p:xfrm>
          <a:graphic>
            <a:graphicData uri="http://schemas.openxmlformats.org/presentationml/2006/ole">
              <mc:AlternateContent xmlns:mc="http://schemas.openxmlformats.org/markup-compatibility/2006">
                <mc:Choice xmlns:v="urn:schemas-microsoft-com:vml" Requires="v">
                  <p:oleObj spid="_x0000_s28750" name="Equation" r:id="rId17" imgW="736560" imgH="266400" progId="Equation.DSMT4">
                    <p:embed/>
                  </p:oleObj>
                </mc:Choice>
                <mc:Fallback>
                  <p:oleObj name="Equation" r:id="rId17" imgW="736560" imgH="266400" progId="Equation.DSMT4">
                    <p:embed/>
                    <p:pic>
                      <p:nvPicPr>
                        <p:cNvPr id="0" name=""/>
                        <p:cNvPicPr/>
                        <p:nvPr/>
                      </p:nvPicPr>
                      <p:blipFill>
                        <a:blip r:embed="rId18"/>
                        <a:stretch>
                          <a:fillRect/>
                        </a:stretch>
                      </p:blipFill>
                      <p:spPr>
                        <a:xfrm>
                          <a:off x="3930601" y="3014515"/>
                          <a:ext cx="1282797" cy="464461"/>
                        </a:xfrm>
                        <a:prstGeom prst="rect">
                          <a:avLst/>
                        </a:prstGeom>
                      </p:spPr>
                    </p:pic>
                  </p:oleObj>
                </mc:Fallback>
              </mc:AlternateContent>
            </a:graphicData>
          </a:graphic>
        </p:graphicFrame>
      </p:grpSp>
    </p:spTree>
    <p:extLst>
      <p:ext uri="{BB962C8B-B14F-4D97-AF65-F5344CB8AC3E}">
        <p14:creationId xmlns:p14="http://schemas.microsoft.com/office/powerpoint/2010/main" val="3754670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数学基础</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539552" y="752583"/>
            <a:ext cx="7627293" cy="943528"/>
          </a:xfrm>
          <a:prstGeom prst="rect">
            <a:avLst/>
          </a:prstGeom>
          <a:noFill/>
        </p:spPr>
        <p:txBody>
          <a:bodyPr wrap="square">
            <a:spAutoFit/>
          </a:bodyPr>
          <a:lstStyle/>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在式</a:t>
            </a:r>
            <a:r>
              <a:rPr lang="en-US" altLang="zh-CN" sz="2000" dirty="0">
                <a:solidFill>
                  <a:sysClr val="windowText" lastClr="000000"/>
                </a:solidFill>
                <a:latin typeface="宋体" panose="02010600030101010101" pitchFamily="2" charset="-122"/>
                <a:ea typeface="宋体" panose="02010600030101010101" pitchFamily="2" charset="-122"/>
              </a:rPr>
              <a:t>(7.27</a:t>
            </a:r>
            <a:r>
              <a:rPr lang="zh-CN" altLang="en-US" sz="2000" dirty="0" smtClean="0">
                <a:solidFill>
                  <a:sysClr val="windowText" lastClr="000000"/>
                </a:solidFill>
                <a:latin typeface="宋体" panose="02010600030101010101" pitchFamily="2" charset="-122"/>
                <a:ea typeface="宋体" panose="02010600030101010101" pitchFamily="2" charset="-122"/>
              </a:rPr>
              <a:t>中，</a:t>
            </a:r>
            <a:r>
              <a:rPr lang="zh-CN" altLang="en-US" sz="2000" dirty="0">
                <a:solidFill>
                  <a:sysClr val="windowText" lastClr="000000"/>
                </a:solidFill>
                <a:latin typeface="宋体" panose="02010600030101010101" pitchFamily="2" charset="-122"/>
                <a:ea typeface="宋体" panose="02010600030101010101" pitchFamily="2" charset="-122"/>
              </a:rPr>
              <a:t>由于</a:t>
            </a:r>
            <a:r>
              <a:rPr lang="en-US" altLang="zh-CN" sz="2000" dirty="0">
                <a:solidFill>
                  <a:sysClr val="windowText" lastClr="000000"/>
                </a:solidFill>
                <a:latin typeface="宋体" panose="02010600030101010101" pitchFamily="2" charset="-122"/>
                <a:ea typeface="宋体" panose="02010600030101010101" pitchFamily="2" charset="-122"/>
              </a:rPr>
              <a:t>W(k)(k=1,2,…,N)</a:t>
            </a:r>
            <a:r>
              <a:rPr lang="zh-CN" altLang="en-US" sz="2000" dirty="0">
                <a:solidFill>
                  <a:sysClr val="windowText" lastClr="000000"/>
                </a:solidFill>
                <a:latin typeface="宋体" panose="02010600030101010101" pitchFamily="2" charset="-122"/>
                <a:ea typeface="宋体" panose="02010600030101010101" pitchFamily="2" charset="-122"/>
              </a:rPr>
              <a:t>为观测噪声，因此最小二乘法的未知参数估计是求使目标函数</a:t>
            </a: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9" name="矩形 8">
            <a:extLst>
              <a:ext uri="{FF2B5EF4-FFF2-40B4-BE49-F238E27FC236}">
                <a16:creationId xmlns:a16="http://schemas.microsoft.com/office/drawing/2014/main" id="{491B1815-11D4-4A11-A7CE-341A48CA61D1}"/>
              </a:ext>
            </a:extLst>
          </p:cNvPr>
          <p:cNvSpPr/>
          <p:nvPr/>
        </p:nvSpPr>
        <p:spPr>
          <a:xfrm>
            <a:off x="539553" y="3585571"/>
            <a:ext cx="7779692" cy="1015663"/>
          </a:xfrm>
          <a:prstGeom prst="rect">
            <a:avLst/>
          </a:prstGeom>
          <a:noFill/>
        </p:spPr>
        <p:txBody>
          <a:bodyPr wrap="square">
            <a:spAutoFit/>
          </a:bodyPr>
          <a:lstStyle/>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令        得 </a:t>
            </a:r>
            <a:endParaRPr lang="en-US" altLang="zh-CN" sz="2000"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en-US" altLang="zh-CN"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(7.28)</a:t>
            </a: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sp>
        <p:nvSpPr>
          <p:cNvPr id="10" name="矩形 9">
            <a:extLst>
              <a:ext uri="{FF2B5EF4-FFF2-40B4-BE49-F238E27FC236}">
                <a16:creationId xmlns:a16="http://schemas.microsoft.com/office/drawing/2014/main" id="{0EF2FFF3-422E-4C5C-877B-7D6B8E42A039}"/>
              </a:ext>
            </a:extLst>
          </p:cNvPr>
          <p:cNvSpPr/>
          <p:nvPr/>
        </p:nvSpPr>
        <p:spPr>
          <a:xfrm>
            <a:off x="539553" y="2416904"/>
            <a:ext cx="7779692" cy="481863"/>
          </a:xfrm>
          <a:prstGeom prst="rect">
            <a:avLst/>
          </a:prstGeom>
          <a:noFill/>
        </p:spPr>
        <p:txBody>
          <a:bodyPr wrap="square">
            <a:spAutoFit/>
          </a:bodyPr>
          <a:lstStyle/>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cs typeface="Arial" pitchFamily="34" charset="0"/>
              </a:rPr>
              <a:t>为最小</a:t>
            </a:r>
            <a:r>
              <a:rPr lang="en-US" altLang="zh-CN" sz="2000" dirty="0" smtClean="0">
                <a:solidFill>
                  <a:sysClr val="windowText" lastClr="000000"/>
                </a:solidFill>
                <a:latin typeface="宋体" panose="02010600030101010101" pitchFamily="2" charset="-122"/>
                <a:ea typeface="宋体" panose="02010600030101010101" pitchFamily="2" charset="-122"/>
                <a:cs typeface="Arial" pitchFamily="34" charset="0"/>
              </a:rPr>
              <a:t>Θ</a:t>
            </a: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aphicFrame>
        <p:nvGraphicFramePr>
          <p:cNvPr id="2" name="对象 1">
            <a:extLst>
              <a:ext uri="{FF2B5EF4-FFF2-40B4-BE49-F238E27FC236}">
                <a16:creationId xmlns:a16="http://schemas.microsoft.com/office/drawing/2014/main" id="{3042F5E4-3125-407B-A3C5-EC9CE3EBC6B9}"/>
              </a:ext>
            </a:extLst>
          </p:cNvPr>
          <p:cNvGraphicFramePr>
            <a:graphicFrameLocks noChangeAspect="1"/>
          </p:cNvGraphicFramePr>
          <p:nvPr>
            <p:extLst>
              <p:ext uri="{D42A27DB-BD31-4B8C-83A1-F6EECF244321}">
                <p14:modId xmlns:p14="http://schemas.microsoft.com/office/powerpoint/2010/main" val="3771371705"/>
              </p:ext>
            </p:extLst>
          </p:nvPr>
        </p:nvGraphicFramePr>
        <p:xfrm>
          <a:off x="2713089" y="1707654"/>
          <a:ext cx="3717821" cy="700459"/>
        </p:xfrm>
        <a:graphic>
          <a:graphicData uri="http://schemas.openxmlformats.org/presentationml/2006/ole">
            <mc:AlternateContent xmlns:mc="http://schemas.openxmlformats.org/markup-compatibility/2006">
              <mc:Choice xmlns:v="urn:schemas-microsoft-com:vml" Requires="v">
                <p:oleObj spid="_x0000_s29748" name="Equation" r:id="rId5" imgW="2628720" imgH="495000" progId="Equation.DSMT4">
                  <p:embed/>
                </p:oleObj>
              </mc:Choice>
              <mc:Fallback>
                <p:oleObj name="Equation" r:id="rId5" imgW="2628720" imgH="495000" progId="Equation.DSMT4">
                  <p:embed/>
                  <p:pic>
                    <p:nvPicPr>
                      <p:cNvPr id="0" name=""/>
                      <p:cNvPicPr/>
                      <p:nvPr/>
                    </p:nvPicPr>
                    <p:blipFill>
                      <a:blip r:embed="rId6"/>
                      <a:stretch>
                        <a:fillRect/>
                      </a:stretch>
                    </p:blipFill>
                    <p:spPr>
                      <a:xfrm>
                        <a:off x="2713089" y="1707654"/>
                        <a:ext cx="3717821" cy="700459"/>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EB24C271-A1ED-4582-8153-172AAF814AB0}"/>
              </a:ext>
            </a:extLst>
          </p:cNvPr>
          <p:cNvGraphicFramePr>
            <a:graphicFrameLocks noChangeAspect="1"/>
          </p:cNvGraphicFramePr>
          <p:nvPr>
            <p:extLst>
              <p:ext uri="{D42A27DB-BD31-4B8C-83A1-F6EECF244321}">
                <p14:modId xmlns:p14="http://schemas.microsoft.com/office/powerpoint/2010/main" val="1965836892"/>
              </p:ext>
            </p:extLst>
          </p:nvPr>
        </p:nvGraphicFramePr>
        <p:xfrm>
          <a:off x="1773188" y="2850014"/>
          <a:ext cx="422548" cy="691442"/>
        </p:xfrm>
        <a:graphic>
          <a:graphicData uri="http://schemas.openxmlformats.org/presentationml/2006/ole">
            <mc:AlternateContent xmlns:mc="http://schemas.openxmlformats.org/markup-compatibility/2006">
              <mc:Choice xmlns:v="urn:schemas-microsoft-com:vml" Requires="v">
                <p:oleObj spid="_x0000_s29749" name="Equation" r:id="rId7" imgW="279360" imgH="457200" progId="Equation.DSMT4">
                  <p:embed/>
                </p:oleObj>
              </mc:Choice>
              <mc:Fallback>
                <p:oleObj name="Equation" r:id="rId7" imgW="279360" imgH="457200" progId="Equation.DSMT4">
                  <p:embed/>
                  <p:pic>
                    <p:nvPicPr>
                      <p:cNvPr id="0" name=""/>
                      <p:cNvPicPr/>
                      <p:nvPr/>
                    </p:nvPicPr>
                    <p:blipFill>
                      <a:blip r:embed="rId8"/>
                      <a:stretch>
                        <a:fillRect/>
                      </a:stretch>
                    </p:blipFill>
                    <p:spPr>
                      <a:xfrm>
                        <a:off x="1773188" y="2850014"/>
                        <a:ext cx="422548" cy="691442"/>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26CE886D-6920-4E5C-A4C5-E7892B2FB9EE}"/>
              </a:ext>
            </a:extLst>
          </p:cNvPr>
          <p:cNvGraphicFramePr>
            <a:graphicFrameLocks noChangeAspect="1"/>
          </p:cNvGraphicFramePr>
          <p:nvPr>
            <p:extLst>
              <p:ext uri="{D42A27DB-BD31-4B8C-83A1-F6EECF244321}">
                <p14:modId xmlns:p14="http://schemas.microsoft.com/office/powerpoint/2010/main" val="878578827"/>
              </p:ext>
            </p:extLst>
          </p:nvPr>
        </p:nvGraphicFramePr>
        <p:xfrm>
          <a:off x="3563888" y="2857912"/>
          <a:ext cx="2195847" cy="675645"/>
        </p:xfrm>
        <a:graphic>
          <a:graphicData uri="http://schemas.openxmlformats.org/presentationml/2006/ole">
            <mc:AlternateContent xmlns:mc="http://schemas.openxmlformats.org/markup-compatibility/2006">
              <mc:Choice xmlns:v="urn:schemas-microsoft-com:vml" Requires="v">
                <p:oleObj spid="_x0000_s29750" name="Equation" r:id="rId9" imgW="1485720" imgH="457200" progId="Equation.DSMT4">
                  <p:embed/>
                </p:oleObj>
              </mc:Choice>
              <mc:Fallback>
                <p:oleObj name="Equation" r:id="rId9" imgW="1485720" imgH="457200" progId="Equation.DSMT4">
                  <p:embed/>
                  <p:pic>
                    <p:nvPicPr>
                      <p:cNvPr id="0" name=""/>
                      <p:cNvPicPr/>
                      <p:nvPr/>
                    </p:nvPicPr>
                    <p:blipFill>
                      <a:blip r:embed="rId10"/>
                      <a:stretch>
                        <a:fillRect/>
                      </a:stretch>
                    </p:blipFill>
                    <p:spPr>
                      <a:xfrm>
                        <a:off x="3563888" y="2857912"/>
                        <a:ext cx="2195847" cy="675645"/>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92A07364-C54A-4FAF-A453-D7C1AA2D1F44}"/>
              </a:ext>
            </a:extLst>
          </p:cNvPr>
          <p:cNvGraphicFramePr>
            <a:graphicFrameLocks noChangeAspect="1"/>
          </p:cNvGraphicFramePr>
          <p:nvPr>
            <p:extLst>
              <p:ext uri="{D42A27DB-BD31-4B8C-83A1-F6EECF244321}">
                <p14:modId xmlns:p14="http://schemas.microsoft.com/office/powerpoint/2010/main" val="2076330085"/>
              </p:ext>
            </p:extLst>
          </p:nvPr>
        </p:nvGraphicFramePr>
        <p:xfrm>
          <a:off x="1478067" y="3574669"/>
          <a:ext cx="825500" cy="692150"/>
        </p:xfrm>
        <a:graphic>
          <a:graphicData uri="http://schemas.openxmlformats.org/presentationml/2006/ole">
            <mc:AlternateContent xmlns:mc="http://schemas.openxmlformats.org/markup-compatibility/2006">
              <mc:Choice xmlns:v="urn:schemas-microsoft-com:vml" Requires="v">
                <p:oleObj spid="_x0000_s29751" name="Equation" r:id="rId11" imgW="545760" imgH="457200" progId="Equation.DSMT4">
                  <p:embed/>
                </p:oleObj>
              </mc:Choice>
              <mc:Fallback>
                <p:oleObj name="Equation" r:id="rId11" imgW="545760" imgH="457200" progId="Equation.DSMT4">
                  <p:embed/>
                  <p:pic>
                    <p:nvPicPr>
                      <p:cNvPr id="3" name="对象 2">
                        <a:extLst>
                          <a:ext uri="{FF2B5EF4-FFF2-40B4-BE49-F238E27FC236}">
                            <a16:creationId xmlns:a16="http://schemas.microsoft.com/office/drawing/2014/main" id="{EB24C271-A1ED-4582-8153-172AAF814AB0}"/>
                          </a:ext>
                        </a:extLst>
                      </p:cNvPr>
                      <p:cNvPicPr/>
                      <p:nvPr/>
                    </p:nvPicPr>
                    <p:blipFill>
                      <a:blip r:embed="rId12"/>
                      <a:stretch>
                        <a:fillRect/>
                      </a:stretch>
                    </p:blipFill>
                    <p:spPr>
                      <a:xfrm>
                        <a:off x="1478067" y="3574669"/>
                        <a:ext cx="825500" cy="692150"/>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C0F4BECB-2E70-40AF-8406-39C3ED051219}"/>
              </a:ext>
            </a:extLst>
          </p:cNvPr>
          <p:cNvGraphicFramePr>
            <a:graphicFrameLocks noChangeAspect="1"/>
          </p:cNvGraphicFramePr>
          <p:nvPr>
            <p:extLst>
              <p:ext uri="{D42A27DB-BD31-4B8C-83A1-F6EECF244321}">
                <p14:modId xmlns:p14="http://schemas.microsoft.com/office/powerpoint/2010/main" val="3661576452"/>
              </p:ext>
            </p:extLst>
          </p:nvPr>
        </p:nvGraphicFramePr>
        <p:xfrm>
          <a:off x="3706068" y="3958586"/>
          <a:ext cx="1731860" cy="557380"/>
        </p:xfrm>
        <a:graphic>
          <a:graphicData uri="http://schemas.openxmlformats.org/presentationml/2006/ole">
            <mc:AlternateContent xmlns:mc="http://schemas.openxmlformats.org/markup-compatibility/2006">
              <mc:Choice xmlns:v="urn:schemas-microsoft-com:vml" Requires="v">
                <p:oleObj spid="_x0000_s29752" name="Equation" r:id="rId13" imgW="1104840" imgH="355320" progId="Equation.DSMT4">
                  <p:embed/>
                </p:oleObj>
              </mc:Choice>
              <mc:Fallback>
                <p:oleObj name="Equation" r:id="rId13" imgW="1104840" imgH="355320" progId="Equation.DSMT4">
                  <p:embed/>
                  <p:pic>
                    <p:nvPicPr>
                      <p:cNvPr id="0" name=""/>
                      <p:cNvPicPr/>
                      <p:nvPr/>
                    </p:nvPicPr>
                    <p:blipFill>
                      <a:blip r:embed="rId14"/>
                      <a:stretch>
                        <a:fillRect/>
                      </a:stretch>
                    </p:blipFill>
                    <p:spPr>
                      <a:xfrm>
                        <a:off x="3706068" y="3958586"/>
                        <a:ext cx="1731860" cy="557380"/>
                      </a:xfrm>
                      <a:prstGeom prst="rect">
                        <a:avLst/>
                      </a:prstGeom>
                    </p:spPr>
                  </p:pic>
                </p:oleObj>
              </mc:Fallback>
            </mc:AlternateContent>
          </a:graphicData>
        </a:graphic>
      </p:graphicFrame>
      <p:sp>
        <p:nvSpPr>
          <p:cNvPr id="6" name="矩形 5"/>
          <p:cNvSpPr/>
          <p:nvPr/>
        </p:nvSpPr>
        <p:spPr>
          <a:xfrm>
            <a:off x="541089" y="2887156"/>
            <a:ext cx="2196114" cy="481863"/>
          </a:xfrm>
          <a:prstGeom prst="rect">
            <a:avLst/>
          </a:prstGeom>
        </p:spPr>
        <p:txBody>
          <a:bodyPr wrap="none">
            <a:spAutoFit/>
          </a:bodyPr>
          <a:lstStyle/>
          <a:p>
            <a:pPr indent="468000">
              <a:lnSpc>
                <a:spcPct val="150000"/>
              </a:lnSpc>
            </a:pPr>
            <a:r>
              <a:rPr lang="zh-CN" altLang="en-US" sz="2000" dirty="0" smtClean="0">
                <a:solidFill>
                  <a:sysClr val="windowText" lastClr="000000"/>
                </a:solidFill>
                <a:latin typeface="宋体" panose="02010600030101010101" pitchFamily="2" charset="-122"/>
                <a:cs typeface="Arial" pitchFamily="34" charset="0"/>
              </a:rPr>
              <a:t>计算      得</a:t>
            </a:r>
            <a:endParaRPr lang="zh-CN" altLang="en-US" sz="2000" dirty="0">
              <a:solidFill>
                <a:schemeClr val="tx1">
                  <a:lumMod val="95000"/>
                  <a:lumOff val="5000"/>
                </a:schemeClr>
              </a:solidFill>
              <a:latin typeface="宋体" panose="02010600030101010101" pitchFamily="2" charset="-122"/>
              <a:cs typeface="Arial" pitchFamily="34" charset="0"/>
            </a:endParaRPr>
          </a:p>
        </p:txBody>
      </p:sp>
    </p:spTree>
    <p:extLst>
      <p:ext uri="{BB962C8B-B14F-4D97-AF65-F5344CB8AC3E}">
        <p14:creationId xmlns:p14="http://schemas.microsoft.com/office/powerpoint/2010/main" val="42473121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500"/>
                                        <p:tgtEl>
                                          <p:spTgt spid="75"/>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75" grpId="0"/>
      <p:bldP spid="9" grpId="0"/>
      <p:bldP spid="10"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自适应控制概念</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9" name="矩形 8">
            <a:extLst>
              <a:ext uri="{FF2B5EF4-FFF2-40B4-BE49-F238E27FC236}">
                <a16:creationId xmlns:a16="http://schemas.microsoft.com/office/drawing/2014/main" id="{64C04934-B635-4726-8729-7B47ABEAE9A0}"/>
              </a:ext>
            </a:extLst>
          </p:cNvPr>
          <p:cNvSpPr/>
          <p:nvPr/>
        </p:nvSpPr>
        <p:spPr>
          <a:xfrm>
            <a:off x="286430" y="917280"/>
            <a:ext cx="7880415" cy="1477328"/>
          </a:xfrm>
          <a:prstGeom prst="rect">
            <a:avLst/>
          </a:prstGeom>
          <a:noFill/>
        </p:spPr>
        <p:txBody>
          <a:bodyPr wrap="square">
            <a:spAutoFit/>
          </a:bodyPr>
          <a:lstStyle/>
          <a:p>
            <a:pPr indent="540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自适应控制的对象是一个</a:t>
            </a:r>
            <a:r>
              <a:rPr lang="zh-CN" altLang="en-US" sz="2000" dirty="0">
                <a:solidFill>
                  <a:srgbClr val="FF0000"/>
                </a:solidFill>
                <a:latin typeface="宋体" panose="02010600030101010101" pitchFamily="2" charset="-122"/>
                <a:ea typeface="宋体" panose="02010600030101010101" pitchFamily="2" charset="-122"/>
              </a:rPr>
              <a:t>未知系统</a:t>
            </a:r>
            <a:r>
              <a:rPr lang="zh-CN" altLang="en-US" sz="2000" dirty="0">
                <a:solidFill>
                  <a:sysClr val="windowText" lastClr="000000"/>
                </a:solidFill>
                <a:latin typeface="宋体" panose="02010600030101010101" pitchFamily="2" charset="-122"/>
                <a:ea typeface="宋体" panose="02010600030101010101" pitchFamily="2" charset="-122"/>
              </a:rPr>
              <a:t>，包括</a:t>
            </a:r>
            <a:r>
              <a:rPr lang="zh-CN" altLang="en-US" sz="2000" dirty="0">
                <a:solidFill>
                  <a:srgbClr val="0070C0"/>
                </a:solidFill>
                <a:latin typeface="宋体" panose="02010600030101010101" pitchFamily="2" charset="-122"/>
                <a:ea typeface="宋体" panose="02010600030101010101" pitchFamily="2" charset="-122"/>
              </a:rPr>
              <a:t>系统参数未知</a:t>
            </a:r>
            <a:r>
              <a:rPr lang="zh-CN" altLang="en-US" sz="2000" dirty="0">
                <a:solidFill>
                  <a:sysClr val="windowText" lastClr="000000"/>
                </a:solidFill>
                <a:latin typeface="宋体" panose="02010600030101010101" pitchFamily="2" charset="-122"/>
                <a:ea typeface="宋体" panose="02010600030101010101" pitchFamily="2" charset="-122"/>
              </a:rPr>
              <a:t>和</a:t>
            </a:r>
            <a:r>
              <a:rPr lang="zh-CN" altLang="en-US" sz="2000" dirty="0">
                <a:solidFill>
                  <a:srgbClr val="0070C0"/>
                </a:solidFill>
                <a:latin typeface="宋体" panose="02010600030101010101" pitchFamily="2" charset="-122"/>
                <a:ea typeface="宋体" panose="02010600030101010101" pitchFamily="2" charset="-122"/>
              </a:rPr>
              <a:t>系统状态未知</a:t>
            </a:r>
            <a:r>
              <a:rPr lang="zh-CN" altLang="en-US" sz="2000" dirty="0">
                <a:solidFill>
                  <a:sysClr val="windowText" lastClr="000000"/>
                </a:solidFill>
                <a:latin typeface="宋体" panose="02010600030101010101" pitchFamily="2" charset="-122"/>
                <a:ea typeface="宋体" panose="02010600030101010101" pitchFamily="2" charset="-122"/>
              </a:rPr>
              <a:t>两个方面，同时被控制对象还受外界干扰、环境变化以及系统本身参数变化的影响。</a:t>
            </a:r>
          </a:p>
        </p:txBody>
      </p:sp>
      <p:sp>
        <p:nvSpPr>
          <p:cNvPr id="3" name="矩形 2"/>
          <p:cNvSpPr/>
          <p:nvPr/>
        </p:nvSpPr>
        <p:spPr>
          <a:xfrm>
            <a:off x="282982" y="2680448"/>
            <a:ext cx="7745403" cy="943528"/>
          </a:xfrm>
          <a:prstGeom prst="rect">
            <a:avLst/>
          </a:prstGeom>
        </p:spPr>
        <p:txBody>
          <a:bodyPr wrap="square">
            <a:spAutoFit/>
          </a:bodyPr>
          <a:lstStyle/>
          <a:p>
            <a:pPr indent="540000">
              <a:lnSpc>
                <a:spcPct val="150000"/>
              </a:lnSpc>
            </a:pPr>
            <a:r>
              <a:rPr lang="zh-CN" altLang="en-US" sz="2000" dirty="0" smtClean="0">
                <a:solidFill>
                  <a:sysClr val="windowText" lastClr="000000"/>
                </a:solidFill>
                <a:latin typeface="宋体" panose="02010600030101010101" pitchFamily="2" charset="-122"/>
                <a:ea typeface="宋体" panose="02010600030101010101" pitchFamily="2" charset="-122"/>
              </a:rPr>
              <a:t>严格</a:t>
            </a:r>
            <a:r>
              <a:rPr lang="zh-CN" altLang="en-US" sz="2000" dirty="0">
                <a:solidFill>
                  <a:sysClr val="windowText" lastClr="000000"/>
                </a:solidFill>
                <a:latin typeface="宋体" panose="02010600030101010101" pitchFamily="2" charset="-122"/>
                <a:ea typeface="宋体" panose="02010600030101010101" pitchFamily="2" charset="-122"/>
              </a:rPr>
              <a:t>地说，通常所控制的系统，由于环境条件、外界因素等的影响，都可以说是一个未知系统。</a:t>
            </a:r>
          </a:p>
        </p:txBody>
      </p:sp>
    </p:spTree>
    <p:extLst>
      <p:ext uri="{BB962C8B-B14F-4D97-AF65-F5344CB8AC3E}">
        <p14:creationId xmlns:p14="http://schemas.microsoft.com/office/powerpoint/2010/main" val="42666142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9" grpId="0"/>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数学基础</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10" name="矩形 9">
            <a:extLst>
              <a:ext uri="{FF2B5EF4-FFF2-40B4-BE49-F238E27FC236}">
                <a16:creationId xmlns:a16="http://schemas.microsoft.com/office/drawing/2014/main" id="{0EF2FFF3-422E-4C5C-877B-7D6B8E42A039}"/>
              </a:ext>
            </a:extLst>
          </p:cNvPr>
          <p:cNvSpPr/>
          <p:nvPr/>
        </p:nvSpPr>
        <p:spPr>
          <a:xfrm>
            <a:off x="544779" y="2489344"/>
            <a:ext cx="7779692" cy="481863"/>
          </a:xfrm>
          <a:prstGeom prst="rect">
            <a:avLst/>
          </a:prstGeom>
          <a:noFill/>
        </p:spPr>
        <p:txBody>
          <a:bodyPr wrap="square">
            <a:spAutoFit/>
          </a:bodyPr>
          <a:lstStyle/>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式</a:t>
            </a:r>
            <a:r>
              <a:rPr lang="en-US" altLang="zh-CN" sz="2000" dirty="0">
                <a:solidFill>
                  <a:sysClr val="windowText" lastClr="000000"/>
                </a:solidFill>
                <a:latin typeface="宋体" panose="02010600030101010101" pitchFamily="2" charset="-122"/>
                <a:ea typeface="宋体" panose="02010600030101010101" pitchFamily="2" charset="-122"/>
              </a:rPr>
              <a:t>(7.28)</a:t>
            </a:r>
            <a:r>
              <a:rPr lang="zh-CN" altLang="en-US" sz="2000" dirty="0">
                <a:solidFill>
                  <a:sysClr val="windowText" lastClr="000000"/>
                </a:solidFill>
                <a:latin typeface="宋体" panose="02010600030101010101" pitchFamily="2" charset="-122"/>
                <a:ea typeface="宋体" panose="02010600030101010101" pitchFamily="2" charset="-122"/>
              </a:rPr>
              <a:t>、式</a:t>
            </a:r>
            <a:r>
              <a:rPr lang="en-US" altLang="zh-CN" sz="2000" dirty="0">
                <a:solidFill>
                  <a:sysClr val="windowText" lastClr="000000"/>
                </a:solidFill>
                <a:latin typeface="宋体" panose="02010600030101010101" pitchFamily="2" charset="-122"/>
                <a:ea typeface="宋体" panose="02010600030101010101" pitchFamily="2" charset="-122"/>
              </a:rPr>
              <a:t>(7.29)</a:t>
            </a:r>
            <a:r>
              <a:rPr lang="zh-CN" altLang="en-US" sz="2000" dirty="0" smtClean="0">
                <a:solidFill>
                  <a:sysClr val="windowText" lastClr="000000"/>
                </a:solidFill>
                <a:latin typeface="宋体" panose="02010600030101010101" pitchFamily="2" charset="-122"/>
                <a:ea typeface="宋体" panose="02010600030101010101" pitchFamily="2" charset="-122"/>
              </a:rPr>
              <a:t>称为</a:t>
            </a:r>
            <a:r>
              <a:rPr lang="zh-CN" altLang="en-US" sz="2000" dirty="0" smtClean="0">
                <a:solidFill>
                  <a:srgbClr val="0070C0"/>
                </a:solidFill>
                <a:latin typeface="宋体" panose="02010600030101010101" pitchFamily="2" charset="-122"/>
                <a:ea typeface="宋体" panose="02010600030101010101" pitchFamily="2" charset="-122"/>
              </a:rPr>
              <a:t>最小二乘估计</a:t>
            </a:r>
            <a:r>
              <a:rPr lang="zh-CN" altLang="en-US" sz="2000" dirty="0">
                <a:solidFill>
                  <a:sysClr val="windowText" lastClr="000000"/>
                </a:solidFill>
                <a:latin typeface="宋体" panose="02010600030101010101" pitchFamily="2" charset="-122"/>
                <a:ea typeface="宋体" panose="02010600030101010101" pitchFamily="2" charset="-122"/>
              </a:rPr>
              <a:t>。又称为</a:t>
            </a:r>
            <a:r>
              <a:rPr lang="zh-CN" altLang="en-US" sz="2000" dirty="0">
                <a:solidFill>
                  <a:srgbClr val="0070C0"/>
                </a:solidFill>
                <a:latin typeface="宋体" panose="02010600030101010101" pitchFamily="2" charset="-122"/>
                <a:ea typeface="宋体" panose="02010600030101010101" pitchFamily="2" charset="-122"/>
              </a:rPr>
              <a:t>一次估计算法</a:t>
            </a:r>
            <a:r>
              <a:rPr lang="zh-CN" altLang="en-US" sz="2000" dirty="0">
                <a:solidFill>
                  <a:sysClr val="windowText" lastClr="000000"/>
                </a:solidFill>
                <a:latin typeface="宋体" panose="02010600030101010101" pitchFamily="2" charset="-122"/>
                <a:ea typeface="宋体" panose="02010600030101010101" pitchFamily="2" charset="-122"/>
              </a:rPr>
              <a:t>。</a:t>
            </a: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pSp>
        <p:nvGrpSpPr>
          <p:cNvPr id="3" name="组合 2">
            <a:extLst>
              <a:ext uri="{FF2B5EF4-FFF2-40B4-BE49-F238E27FC236}">
                <a16:creationId xmlns:a16="http://schemas.microsoft.com/office/drawing/2014/main" id="{EE085A0A-DE47-4181-B062-250362D8C825}"/>
              </a:ext>
            </a:extLst>
          </p:cNvPr>
          <p:cNvGrpSpPr/>
          <p:nvPr/>
        </p:nvGrpSpPr>
        <p:grpSpPr>
          <a:xfrm>
            <a:off x="539552" y="752583"/>
            <a:ext cx="7627293" cy="1477328"/>
            <a:chOff x="539552" y="752583"/>
            <a:chExt cx="7627293" cy="1477328"/>
          </a:xfrm>
        </p:grpSpPr>
        <p:sp>
          <p:nvSpPr>
            <p:cNvPr id="75" name="矩形 74"/>
            <p:cNvSpPr/>
            <p:nvPr/>
          </p:nvSpPr>
          <p:spPr>
            <a:xfrm>
              <a:off x="539552" y="752583"/>
              <a:ext cx="7627293" cy="1477328"/>
            </a:xfrm>
            <a:prstGeom prst="rect">
              <a:avLst/>
            </a:prstGeom>
            <a:noFill/>
          </p:spPr>
          <p:txBody>
            <a:bodyPr wrap="square">
              <a:spAutoFit/>
            </a:bodyPr>
            <a:lstStyle/>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当 </a:t>
              </a:r>
              <a:r>
                <a:rPr lang="en-US" altLang="zh-CN" sz="2000" dirty="0">
                  <a:solidFill>
                    <a:sysClr val="windowText" lastClr="000000"/>
                  </a:solidFill>
                  <a:latin typeface="宋体" panose="02010600030101010101" pitchFamily="2" charset="-122"/>
                  <a:ea typeface="宋体" panose="02010600030101010101" pitchFamily="2" charset="-122"/>
                </a:rPr>
                <a:t>    </a:t>
              </a:r>
              <a:r>
                <a:rPr lang="zh-CN" altLang="en-US" sz="2000" dirty="0">
                  <a:solidFill>
                    <a:sysClr val="windowText" lastClr="000000"/>
                  </a:solidFill>
                  <a:latin typeface="宋体" panose="02010600030101010101" pitchFamily="2" charset="-122"/>
                  <a:ea typeface="宋体" panose="02010600030101010101" pitchFamily="2" charset="-122"/>
                </a:rPr>
                <a:t>为非奇异矩阵时，式</a:t>
              </a:r>
              <a:r>
                <a:rPr lang="en-US" altLang="zh-CN" sz="2000" dirty="0">
                  <a:solidFill>
                    <a:sysClr val="windowText" lastClr="000000"/>
                  </a:solidFill>
                  <a:latin typeface="宋体" panose="02010600030101010101" pitchFamily="2" charset="-122"/>
                  <a:ea typeface="宋体" panose="02010600030101010101" pitchFamily="2" charset="-122"/>
                </a:rPr>
                <a:t>(7.28)</a:t>
              </a:r>
              <a:r>
                <a:rPr lang="zh-CN" altLang="en-US" sz="2000" dirty="0">
                  <a:solidFill>
                    <a:sysClr val="windowText" lastClr="000000"/>
                  </a:solidFill>
                  <a:latin typeface="宋体" panose="02010600030101010101" pitchFamily="2" charset="-122"/>
                  <a:ea typeface="宋体" panose="02010600030101010101" pitchFamily="2" charset="-122"/>
                </a:rPr>
                <a:t>也可以表示成如下形式</a:t>
              </a:r>
              <a:endParaRPr lang="en-US" altLang="zh-CN" sz="2000"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sz="2000"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gn="r">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cs typeface="Arial" pitchFamily="34" charset="0"/>
                </a:rPr>
                <a:t>（</a:t>
              </a:r>
              <a:r>
                <a:rPr lang="en-US" altLang="zh-CN" sz="2000" dirty="0">
                  <a:solidFill>
                    <a:sysClr val="windowText" lastClr="000000"/>
                  </a:solidFill>
                  <a:latin typeface="宋体" panose="02010600030101010101" pitchFamily="2" charset="-122"/>
                  <a:ea typeface="宋体" panose="02010600030101010101" pitchFamily="2" charset="-122"/>
                  <a:cs typeface="Arial" pitchFamily="34" charset="0"/>
                </a:rPr>
                <a:t>7.29</a:t>
              </a:r>
              <a:r>
                <a:rPr lang="zh-CN" altLang="en-US" sz="2000" dirty="0">
                  <a:solidFill>
                    <a:sysClr val="windowText" lastClr="000000"/>
                  </a:solidFill>
                  <a:latin typeface="宋体" panose="02010600030101010101" pitchFamily="2" charset="-122"/>
                  <a:ea typeface="宋体" panose="02010600030101010101" pitchFamily="2" charset="-122"/>
                  <a:cs typeface="Arial" pitchFamily="34" charset="0"/>
                </a:rPr>
                <a:t>）</a:t>
              </a: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aphicFrame>
          <p:nvGraphicFramePr>
            <p:cNvPr id="2" name="对象 1">
              <a:extLst>
                <a:ext uri="{FF2B5EF4-FFF2-40B4-BE49-F238E27FC236}">
                  <a16:creationId xmlns:a16="http://schemas.microsoft.com/office/drawing/2014/main" id="{D4466225-73F3-4F20-982A-3799C80F7761}"/>
                </a:ext>
              </a:extLst>
            </p:cNvPr>
            <p:cNvGraphicFramePr>
              <a:graphicFrameLocks noChangeAspect="1"/>
            </p:cNvGraphicFramePr>
            <p:nvPr>
              <p:extLst>
                <p:ext uri="{D42A27DB-BD31-4B8C-83A1-F6EECF244321}">
                  <p14:modId xmlns:p14="http://schemas.microsoft.com/office/powerpoint/2010/main" val="595026452"/>
                </p:ext>
              </p:extLst>
            </p:nvPr>
          </p:nvGraphicFramePr>
          <p:xfrm>
            <a:off x="1331640" y="765029"/>
            <a:ext cx="563829" cy="416743"/>
          </p:xfrm>
          <a:graphic>
            <a:graphicData uri="http://schemas.openxmlformats.org/presentationml/2006/ole">
              <mc:AlternateContent xmlns:mc="http://schemas.openxmlformats.org/markup-compatibility/2006">
                <mc:Choice xmlns:v="urn:schemas-microsoft-com:vml" Requires="v">
                  <p:oleObj spid="_x0000_s30742" name="Equation" r:id="rId5" imgW="291960" imgH="215640" progId="Equation.DSMT4">
                    <p:embed/>
                  </p:oleObj>
                </mc:Choice>
                <mc:Fallback>
                  <p:oleObj name="Equation" r:id="rId5" imgW="291960" imgH="215640" progId="Equation.DSMT4">
                    <p:embed/>
                    <p:pic>
                      <p:nvPicPr>
                        <p:cNvPr id="0" name=""/>
                        <p:cNvPicPr/>
                        <p:nvPr/>
                      </p:nvPicPr>
                      <p:blipFill>
                        <a:blip r:embed="rId6"/>
                        <a:stretch>
                          <a:fillRect/>
                        </a:stretch>
                      </p:blipFill>
                      <p:spPr>
                        <a:xfrm>
                          <a:off x="1331640" y="765029"/>
                          <a:ext cx="563829" cy="416743"/>
                        </a:xfrm>
                        <a:prstGeom prst="rect">
                          <a:avLst/>
                        </a:prstGeom>
                      </p:spPr>
                    </p:pic>
                  </p:oleObj>
                </mc:Fallback>
              </mc:AlternateContent>
            </a:graphicData>
          </a:graphic>
        </p:graphicFrame>
      </p:grpSp>
      <p:graphicFrame>
        <p:nvGraphicFramePr>
          <p:cNvPr id="4" name="对象 3">
            <a:extLst>
              <a:ext uri="{FF2B5EF4-FFF2-40B4-BE49-F238E27FC236}">
                <a16:creationId xmlns:a16="http://schemas.microsoft.com/office/drawing/2014/main" id="{D64C8381-B898-4D77-8712-37C382DA5D9B}"/>
              </a:ext>
            </a:extLst>
          </p:cNvPr>
          <p:cNvGraphicFramePr>
            <a:graphicFrameLocks noChangeAspect="1"/>
          </p:cNvGraphicFramePr>
          <p:nvPr>
            <p:extLst>
              <p:ext uri="{D42A27DB-BD31-4B8C-83A1-F6EECF244321}">
                <p14:modId xmlns:p14="http://schemas.microsoft.com/office/powerpoint/2010/main" val="3416589165"/>
              </p:ext>
            </p:extLst>
          </p:nvPr>
        </p:nvGraphicFramePr>
        <p:xfrm>
          <a:off x="2767457" y="1419622"/>
          <a:ext cx="3609085" cy="858377"/>
        </p:xfrm>
        <a:graphic>
          <a:graphicData uri="http://schemas.openxmlformats.org/presentationml/2006/ole">
            <mc:AlternateContent xmlns:mc="http://schemas.openxmlformats.org/markup-compatibility/2006">
              <mc:Choice xmlns:v="urn:schemas-microsoft-com:vml" Requires="v">
                <p:oleObj spid="_x0000_s30743" name="Equation" r:id="rId7" imgW="2349360" imgH="558720" progId="Equation.DSMT4">
                  <p:embed/>
                </p:oleObj>
              </mc:Choice>
              <mc:Fallback>
                <p:oleObj name="Equation" r:id="rId7" imgW="2349360" imgH="558720" progId="Equation.DSMT4">
                  <p:embed/>
                  <p:pic>
                    <p:nvPicPr>
                      <p:cNvPr id="0" name=""/>
                      <p:cNvPicPr/>
                      <p:nvPr/>
                    </p:nvPicPr>
                    <p:blipFill>
                      <a:blip r:embed="rId8"/>
                      <a:stretch>
                        <a:fillRect/>
                      </a:stretch>
                    </p:blipFill>
                    <p:spPr>
                      <a:xfrm>
                        <a:off x="2767457" y="1419622"/>
                        <a:ext cx="3609085" cy="858377"/>
                      </a:xfrm>
                      <a:prstGeom prst="rect">
                        <a:avLst/>
                      </a:prstGeom>
                    </p:spPr>
                  </p:pic>
                </p:oleObj>
              </mc:Fallback>
            </mc:AlternateContent>
          </a:graphicData>
        </a:graphic>
      </p:graphicFrame>
    </p:spTree>
    <p:extLst>
      <p:ext uri="{BB962C8B-B14F-4D97-AF65-F5344CB8AC3E}">
        <p14:creationId xmlns:p14="http://schemas.microsoft.com/office/powerpoint/2010/main" val="26565957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数学基础</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539552" y="752583"/>
            <a:ext cx="7627293" cy="3323987"/>
          </a:xfrm>
          <a:prstGeom prst="rect">
            <a:avLst/>
          </a:prstGeom>
          <a:noFill/>
        </p:spPr>
        <p:txBody>
          <a:bodyPr wrap="square">
            <a:spAutoFit/>
          </a:bodyPr>
          <a:lstStyle/>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例</a:t>
            </a:r>
            <a:r>
              <a:rPr lang="en-US" altLang="zh-CN" sz="2000" dirty="0">
                <a:solidFill>
                  <a:sysClr val="windowText" lastClr="000000"/>
                </a:solidFill>
                <a:latin typeface="宋体" panose="02010600030101010101" pitchFamily="2" charset="-122"/>
                <a:ea typeface="宋体" panose="02010600030101010101" pitchFamily="2" charset="-122"/>
              </a:rPr>
              <a:t>7.7  </a:t>
            </a:r>
            <a:r>
              <a:rPr lang="zh-CN" altLang="en-US" sz="2000" dirty="0">
                <a:solidFill>
                  <a:sysClr val="windowText" lastClr="000000"/>
                </a:solidFill>
                <a:latin typeface="宋体" panose="02010600030101010101" pitchFamily="2" charset="-122"/>
                <a:ea typeface="宋体" panose="02010600030101010101" pitchFamily="2" charset="-122"/>
              </a:rPr>
              <a:t>设离散系统可用下述差分方程表示</a:t>
            </a:r>
            <a:endParaRPr lang="en-US" altLang="zh-CN" sz="2000"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sz="2000"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sz="2000"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或写为</a:t>
            </a:r>
            <a:endParaRPr lang="en-US" altLang="zh-CN"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indent="468000">
              <a:lnSpc>
                <a:spcPct val="150000"/>
              </a:lnSpc>
            </a:pPr>
            <a:endParaRPr lang="en-US" altLang="zh-CN"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indent="468000">
              <a:lnSpc>
                <a:spcPct val="150000"/>
              </a:lnSpc>
            </a:pPr>
            <a:endParaRPr lang="en-US" altLang="zh-CN"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indent="468000">
              <a:lnSpc>
                <a:spcPct val="150000"/>
              </a:lnSpc>
            </a:pP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试用一次估计算法进行系统参数辨识。</a:t>
            </a: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graphicFrame>
        <p:nvGraphicFramePr>
          <p:cNvPr id="2" name="对象 1">
            <a:extLst>
              <a:ext uri="{FF2B5EF4-FFF2-40B4-BE49-F238E27FC236}">
                <a16:creationId xmlns:a16="http://schemas.microsoft.com/office/drawing/2014/main" id="{94746164-F058-4879-918A-B9CCF29B41DA}"/>
              </a:ext>
            </a:extLst>
          </p:cNvPr>
          <p:cNvGraphicFramePr>
            <a:graphicFrameLocks noChangeAspect="1"/>
          </p:cNvGraphicFramePr>
          <p:nvPr>
            <p:extLst>
              <p:ext uri="{D42A27DB-BD31-4B8C-83A1-F6EECF244321}">
                <p14:modId xmlns:p14="http://schemas.microsoft.com/office/powerpoint/2010/main" val="3444968483"/>
              </p:ext>
            </p:extLst>
          </p:nvPr>
        </p:nvGraphicFramePr>
        <p:xfrm>
          <a:off x="1019098" y="1515968"/>
          <a:ext cx="7105803" cy="407710"/>
        </p:xfrm>
        <a:graphic>
          <a:graphicData uri="http://schemas.openxmlformats.org/presentationml/2006/ole">
            <mc:AlternateContent xmlns:mc="http://schemas.openxmlformats.org/markup-compatibility/2006">
              <mc:Choice xmlns:v="urn:schemas-microsoft-com:vml" Requires="v">
                <p:oleObj spid="_x0000_s31766" name="Equation" r:id="rId5" imgW="4647960" imgH="266400" progId="Equation.DSMT4">
                  <p:embed/>
                </p:oleObj>
              </mc:Choice>
              <mc:Fallback>
                <p:oleObj name="Equation" r:id="rId5" imgW="4647960" imgH="266400" progId="Equation.DSMT4">
                  <p:embed/>
                  <p:pic>
                    <p:nvPicPr>
                      <p:cNvPr id="0" name=""/>
                      <p:cNvPicPr/>
                      <p:nvPr/>
                    </p:nvPicPr>
                    <p:blipFill>
                      <a:blip r:embed="rId6"/>
                      <a:stretch>
                        <a:fillRect/>
                      </a:stretch>
                    </p:blipFill>
                    <p:spPr>
                      <a:xfrm>
                        <a:off x="1019098" y="1515968"/>
                        <a:ext cx="7105803" cy="407710"/>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1A141523-1BE5-4D3A-8C22-C177E8160C5F}"/>
              </a:ext>
            </a:extLst>
          </p:cNvPr>
          <p:cNvGraphicFramePr>
            <a:graphicFrameLocks noChangeAspect="1"/>
          </p:cNvGraphicFramePr>
          <p:nvPr>
            <p:extLst>
              <p:ext uri="{D42A27DB-BD31-4B8C-83A1-F6EECF244321}">
                <p14:modId xmlns:p14="http://schemas.microsoft.com/office/powerpoint/2010/main" val="2954832979"/>
              </p:ext>
            </p:extLst>
          </p:nvPr>
        </p:nvGraphicFramePr>
        <p:xfrm>
          <a:off x="827584" y="2715766"/>
          <a:ext cx="7474677" cy="407710"/>
        </p:xfrm>
        <a:graphic>
          <a:graphicData uri="http://schemas.openxmlformats.org/presentationml/2006/ole">
            <mc:AlternateContent xmlns:mc="http://schemas.openxmlformats.org/markup-compatibility/2006">
              <mc:Choice xmlns:v="urn:schemas-microsoft-com:vml" Requires="v">
                <p:oleObj spid="_x0000_s31767" name="Equation" r:id="rId7" imgW="4889160" imgH="266400" progId="Equation.DSMT4">
                  <p:embed/>
                </p:oleObj>
              </mc:Choice>
              <mc:Fallback>
                <p:oleObj name="Equation" r:id="rId7" imgW="4889160" imgH="266400" progId="Equation.DSMT4">
                  <p:embed/>
                  <p:pic>
                    <p:nvPicPr>
                      <p:cNvPr id="0" name=""/>
                      <p:cNvPicPr/>
                      <p:nvPr/>
                    </p:nvPicPr>
                    <p:blipFill>
                      <a:blip r:embed="rId8"/>
                      <a:stretch>
                        <a:fillRect/>
                      </a:stretch>
                    </p:blipFill>
                    <p:spPr>
                      <a:xfrm>
                        <a:off x="827584" y="2715766"/>
                        <a:ext cx="7474677" cy="407710"/>
                      </a:xfrm>
                      <a:prstGeom prst="rect">
                        <a:avLst/>
                      </a:prstGeom>
                    </p:spPr>
                  </p:pic>
                </p:oleObj>
              </mc:Fallback>
            </mc:AlternateContent>
          </a:graphicData>
        </a:graphic>
      </p:graphicFrame>
    </p:spTree>
    <p:extLst>
      <p:ext uri="{BB962C8B-B14F-4D97-AF65-F5344CB8AC3E}">
        <p14:creationId xmlns:p14="http://schemas.microsoft.com/office/powerpoint/2010/main" val="30866578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 calcmode="lin" valueType="num">
                                      <p:cBhvr additive="base">
                                        <p:cTn id="22" dur="500" fill="hold"/>
                                        <p:tgtEl>
                                          <p:spTgt spid="75"/>
                                        </p:tgtEl>
                                        <p:attrNameLst>
                                          <p:attrName>ppt_x</p:attrName>
                                        </p:attrNameLst>
                                      </p:cBhvr>
                                      <p:tavLst>
                                        <p:tav tm="0">
                                          <p:val>
                                            <p:strVal val="#ppt_x"/>
                                          </p:val>
                                        </p:tav>
                                        <p:tav tm="100000">
                                          <p:val>
                                            <p:strVal val="#ppt_x"/>
                                          </p:val>
                                        </p:tav>
                                      </p:tavLst>
                                    </p:anim>
                                    <p:anim calcmode="lin" valueType="num">
                                      <p:cBhvr additive="base">
                                        <p:cTn id="23" dur="500" fill="hold"/>
                                        <p:tgtEl>
                                          <p:spTgt spid="75"/>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7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数学基础</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539552" y="752583"/>
            <a:ext cx="7627293" cy="3785652"/>
          </a:xfrm>
          <a:prstGeom prst="rect">
            <a:avLst/>
          </a:prstGeom>
          <a:noFill/>
        </p:spPr>
        <p:txBody>
          <a:bodyPr wrap="square">
            <a:spAutoFit/>
          </a:bodyPr>
          <a:lstStyle/>
          <a:p>
            <a:pPr indent="468000">
              <a:lnSpc>
                <a:spcPct val="150000"/>
              </a:lnSpc>
            </a:pPr>
            <a:r>
              <a:rPr lang="en-US" altLang="zh-CN" sz="2000" b="1" dirty="0">
                <a:solidFill>
                  <a:sysClr val="windowText" lastClr="000000"/>
                </a:solidFill>
                <a:latin typeface="宋体" panose="02010600030101010101" pitchFamily="2" charset="-122"/>
                <a:ea typeface="宋体" panose="02010600030101010101" pitchFamily="2" charset="-122"/>
              </a:rPr>
              <a:t>2.</a:t>
            </a:r>
            <a:r>
              <a:rPr lang="zh-CN" altLang="en-US" sz="2000" b="1" dirty="0">
                <a:solidFill>
                  <a:sysClr val="windowText" lastClr="000000"/>
                </a:solidFill>
                <a:latin typeface="宋体" panose="02010600030101010101" pitchFamily="2" charset="-122"/>
                <a:ea typeface="宋体" panose="02010600030101010101" pitchFamily="2" charset="-122"/>
              </a:rPr>
              <a:t>系统参数的递推估计</a:t>
            </a:r>
            <a:endParaRPr lang="en-US" altLang="zh-CN" sz="2000" b="1"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sz="2000"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系统参数辨识和自适应控制系统参数估计是在线进行的，新的观测数据源源不断而来，人们总是希望利用这些新的观测数据（或信息）来不断改进参数估计。</a:t>
            </a:r>
            <a:endParaRPr lang="en-US" altLang="zh-CN" sz="2000"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sz="2000"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如果利用一次估计算法，显然是不可能的。因此在线参数辨识必须采用</a:t>
            </a:r>
            <a:r>
              <a:rPr lang="zh-CN" altLang="en-US" sz="2000" dirty="0">
                <a:solidFill>
                  <a:srgbClr val="0070C0"/>
                </a:solidFill>
                <a:latin typeface="宋体" panose="02010600030101010101" pitchFamily="2" charset="-122"/>
                <a:ea typeface="宋体" panose="02010600030101010101" pitchFamily="2" charset="-122"/>
              </a:rPr>
              <a:t>递推算法</a:t>
            </a:r>
            <a:r>
              <a:rPr lang="zh-CN" altLang="en-US" sz="2000" dirty="0">
                <a:solidFill>
                  <a:sysClr val="windowText" lastClr="000000"/>
                </a:solidFill>
                <a:latin typeface="宋体" panose="02010600030101010101" pitchFamily="2" charset="-122"/>
                <a:ea typeface="宋体" panose="02010600030101010101" pitchFamily="2" charset="-122"/>
              </a:rPr>
              <a:t>才能实现。</a:t>
            </a: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Tree>
    <p:extLst>
      <p:ext uri="{BB962C8B-B14F-4D97-AF65-F5344CB8AC3E}">
        <p14:creationId xmlns:p14="http://schemas.microsoft.com/office/powerpoint/2010/main" val="23206974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5">
                                            <p:txEl>
                                              <p:pRg st="0" end="0"/>
                                            </p:txEl>
                                          </p:spTgt>
                                        </p:tgtEl>
                                        <p:attrNameLst>
                                          <p:attrName>style.visibility</p:attrName>
                                        </p:attrNameLst>
                                      </p:cBhvr>
                                      <p:to>
                                        <p:strVal val="visible"/>
                                      </p:to>
                                    </p:set>
                                    <p:anim calcmode="lin" valueType="num">
                                      <p:cBhvr additive="base">
                                        <p:cTn id="22" dur="500" fill="hold"/>
                                        <p:tgtEl>
                                          <p:spTgt spid="7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5">
                                            <p:txEl>
                                              <p:pRg st="2" end="2"/>
                                            </p:txEl>
                                          </p:spTgt>
                                        </p:tgtEl>
                                        <p:attrNameLst>
                                          <p:attrName>style.visibility</p:attrName>
                                        </p:attrNameLst>
                                      </p:cBhvr>
                                      <p:to>
                                        <p:strVal val="visible"/>
                                      </p:to>
                                    </p:set>
                                    <p:anim calcmode="lin" valueType="num">
                                      <p:cBhvr additive="base">
                                        <p:cTn id="28" dur="500" fill="hold"/>
                                        <p:tgtEl>
                                          <p:spTgt spid="75">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5">
                                            <p:txEl>
                                              <p:pRg st="4" end="4"/>
                                            </p:txEl>
                                          </p:spTgt>
                                        </p:tgtEl>
                                        <p:attrNameLst>
                                          <p:attrName>style.visibility</p:attrName>
                                        </p:attrNameLst>
                                      </p:cBhvr>
                                      <p:to>
                                        <p:strVal val="visible"/>
                                      </p:to>
                                    </p:set>
                                    <p:animEffect transition="in" filter="fade">
                                      <p:cBhvr>
                                        <p:cTn id="34" dur="500"/>
                                        <p:tgtEl>
                                          <p:spTgt spid="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数学基础</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539552" y="752583"/>
            <a:ext cx="7627293" cy="481863"/>
          </a:xfrm>
          <a:prstGeom prst="rect">
            <a:avLst/>
          </a:prstGeom>
          <a:noFill/>
        </p:spPr>
        <p:txBody>
          <a:bodyPr wrap="square">
            <a:spAutoFit/>
          </a:bodyPr>
          <a:lstStyle/>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设向量</a:t>
            </a:r>
            <a:r>
              <a:rPr lang="zh-CN" altLang="en-US" sz="2000" dirty="0" smtClean="0">
                <a:solidFill>
                  <a:sysClr val="windowText" lastClr="000000"/>
                </a:solidFill>
                <a:latin typeface="宋体" panose="02010600030101010101" pitchFamily="2" charset="-122"/>
                <a:ea typeface="宋体" panose="02010600030101010101" pitchFamily="2" charset="-122"/>
              </a:rPr>
              <a:t>方程</a:t>
            </a:r>
            <a:endParaRPr lang="en-US" altLang="zh-CN" sz="2000" dirty="0">
              <a:solidFill>
                <a:sysClr val="windowText" lastClr="000000"/>
              </a:solidFill>
              <a:latin typeface="宋体" panose="02010600030101010101" pitchFamily="2" charset="-122"/>
              <a:ea typeface="宋体" panose="02010600030101010101" pitchFamily="2" charset="-122"/>
              <a:cs typeface="Arial" pitchFamily="34" charset="0"/>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graphicFrame>
        <p:nvGraphicFramePr>
          <p:cNvPr id="2" name="对象 1">
            <a:extLst>
              <a:ext uri="{FF2B5EF4-FFF2-40B4-BE49-F238E27FC236}">
                <a16:creationId xmlns:a16="http://schemas.microsoft.com/office/drawing/2014/main" id="{FEA67D08-1801-4410-B7DF-4A6BDB36538D}"/>
              </a:ext>
            </a:extLst>
          </p:cNvPr>
          <p:cNvGraphicFramePr>
            <a:graphicFrameLocks noChangeAspect="1"/>
          </p:cNvGraphicFramePr>
          <p:nvPr>
            <p:extLst>
              <p:ext uri="{D42A27DB-BD31-4B8C-83A1-F6EECF244321}">
                <p14:modId xmlns:p14="http://schemas.microsoft.com/office/powerpoint/2010/main" val="1555146550"/>
              </p:ext>
            </p:extLst>
          </p:nvPr>
        </p:nvGraphicFramePr>
        <p:xfrm>
          <a:off x="4067944" y="1144157"/>
          <a:ext cx="811659" cy="336542"/>
        </p:xfrm>
        <a:graphic>
          <a:graphicData uri="http://schemas.openxmlformats.org/presentationml/2006/ole">
            <mc:AlternateContent xmlns:mc="http://schemas.openxmlformats.org/markup-compatibility/2006">
              <mc:Choice xmlns:v="urn:schemas-microsoft-com:vml" Requires="v">
                <p:oleObj spid="_x0000_s32840" name="Equation" r:id="rId5" imgW="520560" imgH="215640" progId="Equation.DSMT4">
                  <p:embed/>
                </p:oleObj>
              </mc:Choice>
              <mc:Fallback>
                <p:oleObj name="Equation" r:id="rId5" imgW="520560" imgH="215640" progId="Equation.DSMT4">
                  <p:embed/>
                  <p:pic>
                    <p:nvPicPr>
                      <p:cNvPr id="0" name=""/>
                      <p:cNvPicPr/>
                      <p:nvPr/>
                    </p:nvPicPr>
                    <p:blipFill>
                      <a:blip r:embed="rId6"/>
                      <a:stretch>
                        <a:fillRect/>
                      </a:stretch>
                    </p:blipFill>
                    <p:spPr>
                      <a:xfrm>
                        <a:off x="4067944" y="1144157"/>
                        <a:ext cx="811659" cy="336542"/>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A8CCC0BA-CC38-4CA0-AC05-8B765D4C4DD3}"/>
              </a:ext>
            </a:extLst>
          </p:cNvPr>
          <p:cNvGraphicFramePr>
            <a:graphicFrameLocks noChangeAspect="1"/>
          </p:cNvGraphicFramePr>
          <p:nvPr>
            <p:extLst>
              <p:ext uri="{D42A27DB-BD31-4B8C-83A1-F6EECF244321}">
                <p14:modId xmlns:p14="http://schemas.microsoft.com/office/powerpoint/2010/main" val="2589189500"/>
              </p:ext>
            </p:extLst>
          </p:nvPr>
        </p:nvGraphicFramePr>
        <p:xfrm>
          <a:off x="3927063" y="2006810"/>
          <a:ext cx="1076985" cy="417606"/>
        </p:xfrm>
        <a:graphic>
          <a:graphicData uri="http://schemas.openxmlformats.org/presentationml/2006/ole">
            <mc:AlternateContent xmlns:mc="http://schemas.openxmlformats.org/markup-compatibility/2006">
              <mc:Choice xmlns:v="urn:schemas-microsoft-com:vml" Requires="v">
                <p:oleObj spid="_x0000_s32841" name="Equation" r:id="rId7" imgW="622080" imgH="241200" progId="Equation.DSMT4">
                  <p:embed/>
                </p:oleObj>
              </mc:Choice>
              <mc:Fallback>
                <p:oleObj name="Equation" r:id="rId7" imgW="622080" imgH="241200" progId="Equation.DSMT4">
                  <p:embed/>
                  <p:pic>
                    <p:nvPicPr>
                      <p:cNvPr id="0" name=""/>
                      <p:cNvPicPr/>
                      <p:nvPr/>
                    </p:nvPicPr>
                    <p:blipFill>
                      <a:blip r:embed="rId8"/>
                      <a:stretch>
                        <a:fillRect/>
                      </a:stretch>
                    </p:blipFill>
                    <p:spPr>
                      <a:xfrm>
                        <a:off x="3927063" y="2006810"/>
                        <a:ext cx="1076985" cy="417606"/>
                      </a:xfrm>
                      <a:prstGeom prst="rect">
                        <a:avLst/>
                      </a:prstGeom>
                    </p:spPr>
                  </p:pic>
                </p:oleObj>
              </mc:Fallback>
            </mc:AlternateContent>
          </a:graphicData>
        </a:graphic>
      </p:graphicFrame>
      <p:grpSp>
        <p:nvGrpSpPr>
          <p:cNvPr id="5" name="组合 4">
            <a:extLst>
              <a:ext uri="{FF2B5EF4-FFF2-40B4-BE49-F238E27FC236}">
                <a16:creationId xmlns:a16="http://schemas.microsoft.com/office/drawing/2014/main" id="{22B87FC1-8C64-4704-B4B0-023FDFCB95C8}"/>
              </a:ext>
            </a:extLst>
          </p:cNvPr>
          <p:cNvGrpSpPr/>
          <p:nvPr/>
        </p:nvGrpSpPr>
        <p:grpSpPr>
          <a:xfrm>
            <a:off x="539553" y="2416904"/>
            <a:ext cx="7779692" cy="1477328"/>
            <a:chOff x="539553" y="2416904"/>
            <a:chExt cx="7779692" cy="1477328"/>
          </a:xfrm>
        </p:grpSpPr>
        <p:sp>
          <p:nvSpPr>
            <p:cNvPr id="10" name="矩形 9">
              <a:extLst>
                <a:ext uri="{FF2B5EF4-FFF2-40B4-BE49-F238E27FC236}">
                  <a16:creationId xmlns:a16="http://schemas.microsoft.com/office/drawing/2014/main" id="{0EF2FFF3-422E-4C5C-877B-7D6B8E42A039}"/>
                </a:ext>
              </a:extLst>
            </p:cNvPr>
            <p:cNvSpPr/>
            <p:nvPr/>
          </p:nvSpPr>
          <p:spPr>
            <a:xfrm>
              <a:off x="539553" y="2416904"/>
              <a:ext cx="7779692" cy="1477328"/>
            </a:xfrm>
            <a:prstGeom prst="rect">
              <a:avLst/>
            </a:prstGeom>
            <a:noFill/>
          </p:spPr>
          <p:txBody>
            <a:bodyPr wrap="square">
              <a:spAutoFit/>
            </a:bodyPr>
            <a:lstStyle/>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式中：</a:t>
              </a:r>
              <a:r>
                <a:rPr lang="en-US" altLang="zh-CN" sz="2000" dirty="0">
                  <a:solidFill>
                    <a:sysClr val="windowText" lastClr="000000"/>
                  </a:solidFill>
                  <a:latin typeface="宋体" panose="02010600030101010101" pitchFamily="2" charset="-122"/>
                  <a:ea typeface="宋体" panose="02010600030101010101" pitchFamily="2" charset="-122"/>
                </a:rPr>
                <a:t>    ——N</a:t>
              </a:r>
              <a:r>
                <a:rPr lang="zh-CN" altLang="en-US" sz="2000" dirty="0">
                  <a:solidFill>
                    <a:sysClr val="windowText" lastClr="000000"/>
                  </a:solidFill>
                  <a:latin typeface="宋体" panose="02010600030101010101" pitchFamily="2" charset="-122"/>
                  <a:ea typeface="宋体" panose="02010600030101010101" pitchFamily="2" charset="-122"/>
                </a:rPr>
                <a:t>阶观测向量；</a:t>
              </a:r>
              <a:endParaRPr lang="en-US" altLang="zh-CN" sz="2000"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ja-JP" altLang="en-US" sz="2000" dirty="0">
                  <a:solidFill>
                    <a:sysClr val="windowText" lastClr="000000"/>
                  </a:solidFill>
                  <a:latin typeface="宋体" panose="02010600030101010101" pitchFamily="2" charset="-122"/>
                  <a:ea typeface="宋体" panose="02010600030101010101" pitchFamily="2" charset="-122"/>
                </a:rPr>
                <a:t>          </a:t>
              </a:r>
              <a:r>
                <a:rPr lang="en-US" altLang="zh-CN" sz="2000" dirty="0">
                  <a:solidFill>
                    <a:sysClr val="windowText" lastClr="000000"/>
                  </a:solidFill>
                  <a:latin typeface="宋体" panose="02010600030101010101" pitchFamily="2" charset="-122"/>
                  <a:ea typeface="宋体" panose="02010600030101010101" pitchFamily="2" charset="-122"/>
                </a:rPr>
                <a:t>——Nx2(n+1)</a:t>
              </a:r>
              <a:r>
                <a:rPr lang="zh-CN" altLang="en-US" sz="2000" dirty="0">
                  <a:solidFill>
                    <a:sysClr val="windowText" lastClr="000000"/>
                  </a:solidFill>
                  <a:latin typeface="宋体" panose="02010600030101010101" pitchFamily="2" charset="-122"/>
                  <a:ea typeface="宋体" panose="02010600030101010101" pitchFamily="2" charset="-122"/>
                </a:rPr>
                <a:t>阶矩阵；</a:t>
              </a:r>
              <a:endParaRPr lang="en-US" altLang="zh-CN" sz="2000"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en-US" altLang="zh-CN" sz="2000" dirty="0">
                  <a:solidFill>
                    <a:sysClr val="windowText" lastClr="000000"/>
                  </a:solidFill>
                  <a:latin typeface="宋体" panose="02010600030101010101" pitchFamily="2" charset="-122"/>
                  <a:ea typeface="宋体" panose="02010600030101010101" pitchFamily="2" charset="-122"/>
                </a:rPr>
                <a:t>          ——2n+1</a:t>
              </a:r>
              <a:r>
                <a:rPr lang="zh-CN" altLang="en-US" sz="2000" dirty="0">
                  <a:solidFill>
                    <a:sysClr val="windowText" lastClr="000000"/>
                  </a:solidFill>
                  <a:latin typeface="宋体" panose="02010600030101010101" pitchFamily="2" charset="-122"/>
                  <a:ea typeface="宋体" panose="02010600030101010101" pitchFamily="2" charset="-122"/>
                </a:rPr>
                <a:t>阶未知参数向量。</a:t>
              </a: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aphicFrame>
          <p:nvGraphicFramePr>
            <p:cNvPr id="4" name="对象 3">
              <a:extLst>
                <a:ext uri="{FF2B5EF4-FFF2-40B4-BE49-F238E27FC236}">
                  <a16:creationId xmlns:a16="http://schemas.microsoft.com/office/drawing/2014/main" id="{79EC2C1E-6B9F-46EC-AD2A-DD961F4568E1}"/>
                </a:ext>
              </a:extLst>
            </p:cNvPr>
            <p:cNvGraphicFramePr>
              <a:graphicFrameLocks noChangeAspect="1"/>
            </p:cNvGraphicFramePr>
            <p:nvPr>
              <p:extLst>
                <p:ext uri="{D42A27DB-BD31-4B8C-83A1-F6EECF244321}">
                  <p14:modId xmlns:p14="http://schemas.microsoft.com/office/powerpoint/2010/main" val="3738833706"/>
                </p:ext>
              </p:extLst>
            </p:nvPr>
          </p:nvGraphicFramePr>
          <p:xfrm>
            <a:off x="1801259" y="2464074"/>
            <a:ext cx="394477" cy="416393"/>
          </p:xfrm>
          <a:graphic>
            <a:graphicData uri="http://schemas.openxmlformats.org/presentationml/2006/ole">
              <mc:AlternateContent xmlns:mc="http://schemas.openxmlformats.org/markup-compatibility/2006">
                <mc:Choice xmlns:v="urn:schemas-microsoft-com:vml" Requires="v">
                  <p:oleObj spid="_x0000_s32842" name="Equation" r:id="rId9" imgW="228600" imgH="241200" progId="Equation.DSMT4">
                    <p:embed/>
                  </p:oleObj>
                </mc:Choice>
                <mc:Fallback>
                  <p:oleObj name="Equation" r:id="rId9" imgW="228600" imgH="241200" progId="Equation.DSMT4">
                    <p:embed/>
                    <p:pic>
                      <p:nvPicPr>
                        <p:cNvPr id="0" name=""/>
                        <p:cNvPicPr/>
                        <p:nvPr/>
                      </p:nvPicPr>
                      <p:blipFill>
                        <a:blip r:embed="rId10"/>
                        <a:stretch>
                          <a:fillRect/>
                        </a:stretch>
                      </p:blipFill>
                      <p:spPr>
                        <a:xfrm>
                          <a:off x="1801259" y="2464074"/>
                          <a:ext cx="394477" cy="416393"/>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DC2F96ED-1A2A-46F2-9179-0D0F230F530F}"/>
                </a:ext>
              </a:extLst>
            </p:cNvPr>
            <p:cNvGraphicFramePr>
              <a:graphicFrameLocks noChangeAspect="1"/>
            </p:cNvGraphicFramePr>
            <p:nvPr>
              <p:extLst>
                <p:ext uri="{D42A27DB-BD31-4B8C-83A1-F6EECF244321}">
                  <p14:modId xmlns:p14="http://schemas.microsoft.com/office/powerpoint/2010/main" val="1534815390"/>
                </p:ext>
              </p:extLst>
            </p:nvPr>
          </p:nvGraphicFramePr>
          <p:xfrm>
            <a:off x="1827213" y="2835275"/>
            <a:ext cx="406400" cy="455613"/>
          </p:xfrm>
          <a:graphic>
            <a:graphicData uri="http://schemas.openxmlformats.org/presentationml/2006/ole">
              <mc:AlternateContent xmlns:mc="http://schemas.openxmlformats.org/markup-compatibility/2006">
                <mc:Choice xmlns:v="urn:schemas-microsoft-com:vml" Requires="v">
                  <p:oleObj spid="_x0000_s32843" name="Equation" r:id="rId11" imgW="215640" imgH="241200" progId="Equation.DSMT4">
                    <p:embed/>
                  </p:oleObj>
                </mc:Choice>
                <mc:Fallback>
                  <p:oleObj name="Equation" r:id="rId11" imgW="215640" imgH="241200" progId="Equation.DSMT4">
                    <p:embed/>
                    <p:pic>
                      <p:nvPicPr>
                        <p:cNvPr id="4" name="对象 3">
                          <a:extLst>
                            <a:ext uri="{FF2B5EF4-FFF2-40B4-BE49-F238E27FC236}">
                              <a16:creationId xmlns:a16="http://schemas.microsoft.com/office/drawing/2014/main" id="{79EC2C1E-6B9F-46EC-AD2A-DD961F4568E1}"/>
                            </a:ext>
                          </a:extLst>
                        </p:cNvPr>
                        <p:cNvPicPr/>
                        <p:nvPr/>
                      </p:nvPicPr>
                      <p:blipFill>
                        <a:blip r:embed="rId12"/>
                        <a:stretch>
                          <a:fillRect/>
                        </a:stretch>
                      </p:blipFill>
                      <p:spPr>
                        <a:xfrm>
                          <a:off x="1827213" y="2835275"/>
                          <a:ext cx="406400" cy="455613"/>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52204923-E7F4-4A92-9AF2-12E15716D020}"/>
                </a:ext>
              </a:extLst>
            </p:cNvPr>
            <p:cNvGraphicFramePr>
              <a:graphicFrameLocks noChangeAspect="1"/>
            </p:cNvGraphicFramePr>
            <p:nvPr>
              <p:extLst>
                <p:ext uri="{D42A27DB-BD31-4B8C-83A1-F6EECF244321}">
                  <p14:modId xmlns:p14="http://schemas.microsoft.com/office/powerpoint/2010/main" val="309829615"/>
                </p:ext>
              </p:extLst>
            </p:nvPr>
          </p:nvGraphicFramePr>
          <p:xfrm>
            <a:off x="1873250" y="3336912"/>
            <a:ext cx="250478" cy="312751"/>
          </p:xfrm>
          <a:graphic>
            <a:graphicData uri="http://schemas.openxmlformats.org/presentationml/2006/ole">
              <mc:AlternateContent xmlns:mc="http://schemas.openxmlformats.org/markup-compatibility/2006">
                <mc:Choice xmlns:v="urn:schemas-microsoft-com:vml" Requires="v">
                  <p:oleObj spid="_x0000_s32844" name="Equation" r:id="rId13" imgW="152280" imgH="190440" progId="Equation.DSMT4">
                    <p:embed/>
                  </p:oleObj>
                </mc:Choice>
                <mc:Fallback>
                  <p:oleObj name="Equation" r:id="rId13" imgW="152280" imgH="190440" progId="Equation.DSMT4">
                    <p:embed/>
                    <p:pic>
                      <p:nvPicPr>
                        <p:cNvPr id="12" name="对象 11">
                          <a:extLst>
                            <a:ext uri="{FF2B5EF4-FFF2-40B4-BE49-F238E27FC236}">
                              <a16:creationId xmlns:a16="http://schemas.microsoft.com/office/drawing/2014/main" id="{DC2F96ED-1A2A-46F2-9179-0D0F230F530F}"/>
                            </a:ext>
                          </a:extLst>
                        </p:cNvPr>
                        <p:cNvPicPr/>
                        <p:nvPr/>
                      </p:nvPicPr>
                      <p:blipFill>
                        <a:blip r:embed="rId14"/>
                        <a:stretch>
                          <a:fillRect/>
                        </a:stretch>
                      </p:blipFill>
                      <p:spPr>
                        <a:xfrm>
                          <a:off x="1873250" y="3336912"/>
                          <a:ext cx="250478" cy="312751"/>
                        </a:xfrm>
                        <a:prstGeom prst="rect">
                          <a:avLst/>
                        </a:prstGeom>
                      </p:spPr>
                    </p:pic>
                  </p:oleObj>
                </mc:Fallback>
              </mc:AlternateContent>
            </a:graphicData>
          </a:graphic>
        </p:graphicFrame>
      </p:grpSp>
      <p:grpSp>
        <p:nvGrpSpPr>
          <p:cNvPr id="7" name="组合 6">
            <a:extLst>
              <a:ext uri="{FF2B5EF4-FFF2-40B4-BE49-F238E27FC236}">
                <a16:creationId xmlns:a16="http://schemas.microsoft.com/office/drawing/2014/main" id="{0C886F6E-9E0B-42B7-87C3-D06F6B08FDEF}"/>
              </a:ext>
            </a:extLst>
          </p:cNvPr>
          <p:cNvGrpSpPr/>
          <p:nvPr/>
        </p:nvGrpSpPr>
        <p:grpSpPr>
          <a:xfrm>
            <a:off x="539553" y="3837604"/>
            <a:ext cx="7779692" cy="507357"/>
            <a:chOff x="539553" y="3585571"/>
            <a:chExt cx="7779692" cy="507357"/>
          </a:xfrm>
        </p:grpSpPr>
        <p:sp>
          <p:nvSpPr>
            <p:cNvPr id="9" name="矩形 8">
              <a:extLst>
                <a:ext uri="{FF2B5EF4-FFF2-40B4-BE49-F238E27FC236}">
                  <a16:creationId xmlns:a16="http://schemas.microsoft.com/office/drawing/2014/main" id="{491B1815-11D4-4A11-A7CE-341A48CA61D1}"/>
                </a:ext>
              </a:extLst>
            </p:cNvPr>
            <p:cNvSpPr/>
            <p:nvPr/>
          </p:nvSpPr>
          <p:spPr>
            <a:xfrm>
              <a:off x="539553" y="3585571"/>
              <a:ext cx="7779692" cy="481863"/>
            </a:xfrm>
            <a:prstGeom prst="rect">
              <a:avLst/>
            </a:prstGeom>
            <a:noFill/>
          </p:spPr>
          <p:txBody>
            <a:bodyPr wrap="square">
              <a:spAutoFit/>
            </a:bodyPr>
            <a:lstStyle/>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把基于</a:t>
              </a:r>
              <a:r>
                <a:rPr lang="en-US" altLang="zh-CN" sz="2000" dirty="0">
                  <a:solidFill>
                    <a:sysClr val="windowText" lastClr="000000"/>
                  </a:solidFill>
                  <a:latin typeface="宋体" panose="02010600030101010101" pitchFamily="2" charset="-122"/>
                  <a:ea typeface="宋体" panose="02010600030101010101" pitchFamily="2" charset="-122"/>
                </a:rPr>
                <a:t>N</a:t>
              </a:r>
              <a:r>
                <a:rPr lang="zh-CN" altLang="en-US" sz="2000" dirty="0">
                  <a:solidFill>
                    <a:sysClr val="windowText" lastClr="000000"/>
                  </a:solidFill>
                  <a:latin typeface="宋体" panose="02010600030101010101" pitchFamily="2" charset="-122"/>
                  <a:ea typeface="宋体" panose="02010600030101010101" pitchFamily="2" charset="-122"/>
                </a:rPr>
                <a:t>次观测数据得到的参数估计记作</a:t>
              </a:r>
              <a:r>
                <a:rPr lang="en-US" altLang="zh-CN" sz="2000" dirty="0">
                  <a:solidFill>
                    <a:sysClr val="windowText" lastClr="000000"/>
                  </a:solidFill>
                  <a:latin typeface="宋体" panose="02010600030101010101" pitchFamily="2" charset="-122"/>
                  <a:ea typeface="宋体" panose="02010600030101010101" pitchFamily="2" charset="-122"/>
                </a:rPr>
                <a:t>     ,</a:t>
              </a:r>
              <a:r>
                <a:rPr lang="zh-CN" altLang="en-US" sz="2000" dirty="0">
                  <a:solidFill>
                    <a:sysClr val="windowText" lastClr="000000"/>
                  </a:solidFill>
                  <a:latin typeface="宋体" panose="02010600030101010101" pitchFamily="2" charset="-122"/>
                  <a:ea typeface="宋体" panose="02010600030101010101" pitchFamily="2" charset="-122"/>
                </a:rPr>
                <a:t>则有</a:t>
              </a: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aphicFrame>
          <p:nvGraphicFramePr>
            <p:cNvPr id="6" name="对象 5">
              <a:extLst>
                <a:ext uri="{FF2B5EF4-FFF2-40B4-BE49-F238E27FC236}">
                  <a16:creationId xmlns:a16="http://schemas.microsoft.com/office/drawing/2014/main" id="{44E7B34C-A112-4540-B017-571293B7BA01}"/>
                </a:ext>
              </a:extLst>
            </p:cNvPr>
            <p:cNvGraphicFramePr>
              <a:graphicFrameLocks noChangeAspect="1"/>
            </p:cNvGraphicFramePr>
            <p:nvPr>
              <p:extLst>
                <p:ext uri="{D42A27DB-BD31-4B8C-83A1-F6EECF244321}">
                  <p14:modId xmlns:p14="http://schemas.microsoft.com/office/powerpoint/2010/main" val="3594440026"/>
                </p:ext>
              </p:extLst>
            </p:nvPr>
          </p:nvGraphicFramePr>
          <p:xfrm>
            <a:off x="5580112" y="3714290"/>
            <a:ext cx="592651" cy="378638"/>
          </p:xfrm>
          <a:graphic>
            <a:graphicData uri="http://schemas.openxmlformats.org/presentationml/2006/ole">
              <mc:AlternateContent xmlns:mc="http://schemas.openxmlformats.org/markup-compatibility/2006">
                <mc:Choice xmlns:v="urn:schemas-microsoft-com:vml" Requires="v">
                  <p:oleObj spid="_x0000_s32845" name="Equation" r:id="rId15" imgW="457200" imgH="291960" progId="Equation.DSMT4">
                    <p:embed/>
                  </p:oleObj>
                </mc:Choice>
                <mc:Fallback>
                  <p:oleObj name="Equation" r:id="rId15" imgW="457200" imgH="291960" progId="Equation.DSMT4">
                    <p:embed/>
                    <p:pic>
                      <p:nvPicPr>
                        <p:cNvPr id="0" name=""/>
                        <p:cNvPicPr/>
                        <p:nvPr/>
                      </p:nvPicPr>
                      <p:blipFill>
                        <a:blip r:embed="rId16"/>
                        <a:stretch>
                          <a:fillRect/>
                        </a:stretch>
                      </p:blipFill>
                      <p:spPr>
                        <a:xfrm>
                          <a:off x="5580112" y="3714290"/>
                          <a:ext cx="592651" cy="378638"/>
                        </a:xfrm>
                        <a:prstGeom prst="rect">
                          <a:avLst/>
                        </a:prstGeom>
                      </p:spPr>
                    </p:pic>
                  </p:oleObj>
                </mc:Fallback>
              </mc:AlternateContent>
            </a:graphicData>
          </a:graphic>
        </p:graphicFrame>
      </p:grpSp>
      <p:graphicFrame>
        <p:nvGraphicFramePr>
          <p:cNvPr id="8" name="对象 7">
            <a:extLst>
              <a:ext uri="{FF2B5EF4-FFF2-40B4-BE49-F238E27FC236}">
                <a16:creationId xmlns:a16="http://schemas.microsoft.com/office/drawing/2014/main" id="{74045433-8769-4905-A484-B5D008809382}"/>
              </a:ext>
            </a:extLst>
          </p:cNvPr>
          <p:cNvGraphicFramePr>
            <a:graphicFrameLocks noChangeAspect="1"/>
          </p:cNvGraphicFramePr>
          <p:nvPr>
            <p:extLst>
              <p:ext uri="{D42A27DB-BD31-4B8C-83A1-F6EECF244321}">
                <p14:modId xmlns:p14="http://schemas.microsoft.com/office/powerpoint/2010/main" val="932656873"/>
              </p:ext>
            </p:extLst>
          </p:nvPr>
        </p:nvGraphicFramePr>
        <p:xfrm>
          <a:off x="3253504" y="4280482"/>
          <a:ext cx="2560975" cy="607689"/>
        </p:xfrm>
        <a:graphic>
          <a:graphicData uri="http://schemas.openxmlformats.org/presentationml/2006/ole">
            <mc:AlternateContent xmlns:mc="http://schemas.openxmlformats.org/markup-compatibility/2006">
              <mc:Choice xmlns:v="urn:schemas-microsoft-com:vml" Requires="v">
                <p:oleObj spid="_x0000_s32846" name="Equation" r:id="rId17" imgW="1498320" imgH="355320" progId="Equation.DSMT4">
                  <p:embed/>
                </p:oleObj>
              </mc:Choice>
              <mc:Fallback>
                <p:oleObj name="Equation" r:id="rId17" imgW="1498320" imgH="355320" progId="Equation.DSMT4">
                  <p:embed/>
                  <p:pic>
                    <p:nvPicPr>
                      <p:cNvPr id="0" name=""/>
                      <p:cNvPicPr/>
                      <p:nvPr/>
                    </p:nvPicPr>
                    <p:blipFill>
                      <a:blip r:embed="rId18"/>
                      <a:stretch>
                        <a:fillRect/>
                      </a:stretch>
                    </p:blipFill>
                    <p:spPr>
                      <a:xfrm>
                        <a:off x="3253504" y="4280482"/>
                        <a:ext cx="2560975" cy="607689"/>
                      </a:xfrm>
                      <a:prstGeom prst="rect">
                        <a:avLst/>
                      </a:prstGeom>
                    </p:spPr>
                  </p:pic>
                </p:oleObj>
              </mc:Fallback>
            </mc:AlternateContent>
          </a:graphicData>
        </a:graphic>
      </p:graphicFrame>
      <p:sp>
        <p:nvSpPr>
          <p:cNvPr id="11" name="矩形 10"/>
          <p:cNvSpPr/>
          <p:nvPr/>
        </p:nvSpPr>
        <p:spPr>
          <a:xfrm>
            <a:off x="539552" y="1515250"/>
            <a:ext cx="6480720" cy="481863"/>
          </a:xfrm>
          <a:prstGeom prst="rect">
            <a:avLst/>
          </a:prstGeom>
        </p:spPr>
        <p:txBody>
          <a:bodyPr wrap="square">
            <a:spAutoFit/>
          </a:bodyPr>
          <a:lstStyle/>
          <a:p>
            <a:pPr indent="468000">
              <a:lnSpc>
                <a:spcPct val="150000"/>
              </a:lnSpc>
            </a:pPr>
            <a:r>
              <a:rPr lang="zh-CN" altLang="en-US" sz="2000" dirty="0">
                <a:solidFill>
                  <a:schemeClr val="tx1">
                    <a:lumMod val="95000"/>
                    <a:lumOff val="5000"/>
                  </a:schemeClr>
                </a:solidFill>
                <a:latin typeface="宋体" panose="02010600030101010101" pitchFamily="2" charset="-122"/>
                <a:cs typeface="Arial" pitchFamily="34" charset="0"/>
              </a:rPr>
              <a:t>由</a:t>
            </a:r>
            <a:r>
              <a:rPr lang="en-US" altLang="zh-CN" sz="2000" dirty="0">
                <a:solidFill>
                  <a:schemeClr val="tx1">
                    <a:lumMod val="95000"/>
                    <a:lumOff val="5000"/>
                  </a:schemeClr>
                </a:solidFill>
                <a:latin typeface="宋体" panose="02010600030101010101" pitchFamily="2" charset="-122"/>
                <a:cs typeface="Arial" pitchFamily="34" charset="0"/>
              </a:rPr>
              <a:t>N</a:t>
            </a:r>
            <a:r>
              <a:rPr lang="zh-CN" altLang="en-US" sz="2000" dirty="0">
                <a:solidFill>
                  <a:schemeClr val="tx1">
                    <a:lumMod val="95000"/>
                    <a:lumOff val="5000"/>
                  </a:schemeClr>
                </a:solidFill>
                <a:latin typeface="宋体" panose="02010600030101010101" pitchFamily="2" charset="-122"/>
                <a:cs typeface="Arial" pitchFamily="34" charset="0"/>
              </a:rPr>
              <a:t>次观测数据组成，用下标</a:t>
            </a:r>
            <a:r>
              <a:rPr lang="en-US" altLang="zh-CN" sz="2000" dirty="0">
                <a:solidFill>
                  <a:schemeClr val="tx1">
                    <a:lumMod val="95000"/>
                    <a:lumOff val="5000"/>
                  </a:schemeClr>
                </a:solidFill>
                <a:latin typeface="宋体" panose="02010600030101010101" pitchFamily="2" charset="-122"/>
                <a:cs typeface="Arial" pitchFamily="34" charset="0"/>
              </a:rPr>
              <a:t>N</a:t>
            </a:r>
            <a:r>
              <a:rPr lang="zh-CN" altLang="en-US" sz="2000" dirty="0">
                <a:solidFill>
                  <a:schemeClr val="tx1">
                    <a:lumMod val="95000"/>
                    <a:lumOff val="5000"/>
                  </a:schemeClr>
                </a:solidFill>
                <a:latin typeface="宋体" panose="02010600030101010101" pitchFamily="2" charset="-122"/>
                <a:cs typeface="Arial" pitchFamily="34" charset="0"/>
              </a:rPr>
              <a:t>表示</a:t>
            </a:r>
            <a:r>
              <a:rPr lang="en-US" altLang="zh-CN" sz="2000" dirty="0">
                <a:solidFill>
                  <a:schemeClr val="tx1">
                    <a:lumMod val="95000"/>
                    <a:lumOff val="5000"/>
                  </a:schemeClr>
                </a:solidFill>
                <a:latin typeface="宋体" panose="02010600030101010101" pitchFamily="2" charset="-122"/>
                <a:cs typeface="Arial" pitchFamily="34" charset="0"/>
              </a:rPr>
              <a:t>N</a:t>
            </a:r>
            <a:r>
              <a:rPr lang="zh-CN" altLang="en-US" sz="2000" dirty="0">
                <a:solidFill>
                  <a:schemeClr val="tx1">
                    <a:lumMod val="95000"/>
                    <a:lumOff val="5000"/>
                  </a:schemeClr>
                </a:solidFill>
                <a:latin typeface="宋体" panose="02010600030101010101" pitchFamily="2" charset="-122"/>
                <a:cs typeface="Arial" pitchFamily="34" charset="0"/>
              </a:rPr>
              <a:t>次观测，记</a:t>
            </a:r>
          </a:p>
        </p:txBody>
      </p:sp>
    </p:spTree>
    <p:extLst>
      <p:ext uri="{BB962C8B-B14F-4D97-AF65-F5344CB8AC3E}">
        <p14:creationId xmlns:p14="http://schemas.microsoft.com/office/powerpoint/2010/main" val="33274564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 calcmode="lin" valueType="num">
                                      <p:cBhvr additive="base">
                                        <p:cTn id="22" dur="500" fill="hold"/>
                                        <p:tgtEl>
                                          <p:spTgt spid="75"/>
                                        </p:tgtEl>
                                        <p:attrNameLst>
                                          <p:attrName>ppt_x</p:attrName>
                                        </p:attrNameLst>
                                      </p:cBhvr>
                                      <p:tavLst>
                                        <p:tav tm="0">
                                          <p:val>
                                            <p:strVal val="#ppt_x"/>
                                          </p:val>
                                        </p:tav>
                                        <p:tav tm="100000">
                                          <p:val>
                                            <p:strVal val="#ppt_x"/>
                                          </p:val>
                                        </p:tav>
                                      </p:tavLst>
                                    </p:anim>
                                    <p:anim calcmode="lin" valueType="num">
                                      <p:cBhvr additive="base">
                                        <p:cTn id="23" dur="500" fill="hold"/>
                                        <p:tgtEl>
                                          <p:spTgt spid="75"/>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75" grpId="0"/>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181400" y="3579769"/>
            <a:ext cx="6835205" cy="969496"/>
          </a:xfrm>
          <a:prstGeom prst="rect">
            <a:avLst/>
          </a:prstGeom>
        </p:spPr>
        <p:txBody>
          <a:bodyPr wrap="square">
            <a:spAutoFit/>
          </a:bodyPr>
          <a:lstStyle/>
          <a:p>
            <a:pPr indent="468000">
              <a:lnSpc>
                <a:spcPct val="150000"/>
              </a:lnSpc>
            </a:pPr>
            <a:r>
              <a:rPr lang="zh-CN" altLang="en-US" sz="2000" dirty="0">
                <a:solidFill>
                  <a:schemeClr val="tx1">
                    <a:lumMod val="95000"/>
                    <a:lumOff val="5000"/>
                  </a:schemeClr>
                </a:solidFill>
                <a:latin typeface="宋体" panose="02010600030101010101" pitchFamily="2" charset="-122"/>
                <a:cs typeface="Arial" pitchFamily="34" charset="0"/>
              </a:rPr>
              <a:t>由</a:t>
            </a:r>
            <a:r>
              <a:rPr lang="en-US" altLang="zh-CN" sz="2000" dirty="0">
                <a:solidFill>
                  <a:schemeClr val="tx1">
                    <a:lumMod val="95000"/>
                    <a:lumOff val="5000"/>
                  </a:schemeClr>
                </a:solidFill>
                <a:latin typeface="宋体" panose="02010600030101010101" pitchFamily="2" charset="-122"/>
                <a:cs typeface="Arial" pitchFamily="34" charset="0"/>
              </a:rPr>
              <a:t>N+1</a:t>
            </a:r>
            <a:r>
              <a:rPr lang="zh-CN" altLang="en-US" sz="2000" dirty="0">
                <a:solidFill>
                  <a:schemeClr val="tx1">
                    <a:lumMod val="95000"/>
                    <a:lumOff val="5000"/>
                  </a:schemeClr>
                </a:solidFill>
                <a:latin typeface="宋体" panose="02010600030101010101" pitchFamily="2" charset="-122"/>
                <a:cs typeface="Arial" pitchFamily="34" charset="0"/>
              </a:rPr>
              <a:t>个方程组组成的向量方程为</a:t>
            </a:r>
            <a:endParaRPr lang="en-US" altLang="zh-CN" sz="2000" dirty="0">
              <a:solidFill>
                <a:schemeClr val="tx1">
                  <a:lumMod val="95000"/>
                  <a:lumOff val="5000"/>
                </a:schemeClr>
              </a:solidFill>
              <a:latin typeface="宋体" panose="02010600030101010101" pitchFamily="2" charset="-122"/>
              <a:cs typeface="Arial" pitchFamily="34" charset="0"/>
            </a:endParaRPr>
          </a:p>
          <a:p>
            <a:pPr indent="468000" algn="r">
              <a:lnSpc>
                <a:spcPct val="150000"/>
              </a:lnSpc>
            </a:pPr>
            <a:r>
              <a:rPr lang="zh-CN" altLang="en-US" dirty="0">
                <a:solidFill>
                  <a:schemeClr val="tx1">
                    <a:lumMod val="95000"/>
                    <a:lumOff val="5000"/>
                  </a:schemeClr>
                </a:solidFill>
                <a:latin typeface="宋体" panose="02010600030101010101" pitchFamily="2" charset="-122"/>
                <a:cs typeface="Arial" pitchFamily="34" charset="0"/>
              </a:rPr>
              <a:t>（</a:t>
            </a:r>
            <a:r>
              <a:rPr lang="en-US" altLang="zh-CN" dirty="0">
                <a:solidFill>
                  <a:schemeClr val="tx1">
                    <a:lumMod val="95000"/>
                    <a:lumOff val="5000"/>
                  </a:schemeClr>
                </a:solidFill>
                <a:latin typeface="宋体" panose="02010600030101010101" pitchFamily="2" charset="-122"/>
                <a:cs typeface="Arial" pitchFamily="34" charset="0"/>
              </a:rPr>
              <a:t>7.30</a:t>
            </a:r>
            <a:r>
              <a:rPr lang="zh-CN" altLang="en-US" dirty="0">
                <a:solidFill>
                  <a:schemeClr val="tx1">
                    <a:lumMod val="95000"/>
                    <a:lumOff val="5000"/>
                  </a:schemeClr>
                </a:solidFill>
                <a:latin typeface="宋体" panose="02010600030101010101" pitchFamily="2" charset="-122"/>
                <a:cs typeface="Arial" pitchFamily="34" charset="0"/>
              </a:rPr>
              <a:t>）</a:t>
            </a:r>
          </a:p>
        </p:txBody>
      </p:sp>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数学基础</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650341" y="1856528"/>
            <a:ext cx="7627293" cy="1938992"/>
          </a:xfrm>
          <a:prstGeom prst="rect">
            <a:avLst/>
          </a:prstGeom>
          <a:noFill/>
        </p:spPr>
        <p:txBody>
          <a:bodyPr wrap="square">
            <a:spAutoFit/>
          </a:bodyPr>
          <a:lstStyle/>
          <a:p>
            <a:pPr indent="468000">
              <a:lnSpc>
                <a:spcPct val="150000"/>
              </a:lnSpc>
            </a:pPr>
            <a:r>
              <a:rPr lang="zh-CN" altLang="en-US" sz="2000" dirty="0" smtClean="0">
                <a:solidFill>
                  <a:sysClr val="windowText" lastClr="000000"/>
                </a:solidFill>
                <a:latin typeface="宋体" panose="02010600030101010101" pitchFamily="2" charset="-122"/>
                <a:ea typeface="宋体" panose="02010600030101010101" pitchFamily="2" charset="-122"/>
                <a:cs typeface="Arial" pitchFamily="34" charset="0"/>
              </a:rPr>
              <a:t>令</a:t>
            </a:r>
            <a:endParaRPr lang="en-US" altLang="zh-CN" sz="2000"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endParaRPr lang="en-US" altLang="zh-CN" sz="2000"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cs typeface="Arial" pitchFamily="34" charset="0"/>
              </a:rPr>
              <a:t>则</a:t>
            </a:r>
            <a:endParaRPr lang="en-US" altLang="zh-CN" sz="2000"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endParaRPr lang="en-US" altLang="zh-CN" sz="2000" dirty="0">
              <a:solidFill>
                <a:sysClr val="windowText" lastClr="000000"/>
              </a:solidFill>
              <a:latin typeface="宋体" panose="02010600030101010101" pitchFamily="2" charset="-122"/>
              <a:ea typeface="宋体" panose="02010600030101010101" pitchFamily="2" charset="-122"/>
              <a:cs typeface="Arial" pitchFamily="34" charset="0"/>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graphicFrame>
        <p:nvGraphicFramePr>
          <p:cNvPr id="2" name="对象 1">
            <a:extLst>
              <a:ext uri="{FF2B5EF4-FFF2-40B4-BE49-F238E27FC236}">
                <a16:creationId xmlns:a16="http://schemas.microsoft.com/office/drawing/2014/main" id="{9C7EFE90-2AD4-42A1-81B7-0BFF6CE10B16}"/>
              </a:ext>
            </a:extLst>
          </p:cNvPr>
          <p:cNvGraphicFramePr>
            <a:graphicFrameLocks noChangeAspect="1"/>
          </p:cNvGraphicFramePr>
          <p:nvPr>
            <p:extLst>
              <p:ext uri="{D42A27DB-BD31-4B8C-83A1-F6EECF244321}">
                <p14:modId xmlns:p14="http://schemas.microsoft.com/office/powerpoint/2010/main" val="1660676328"/>
              </p:ext>
            </p:extLst>
          </p:nvPr>
        </p:nvGraphicFramePr>
        <p:xfrm>
          <a:off x="1256519" y="1353683"/>
          <a:ext cx="6684966" cy="393234"/>
        </p:xfrm>
        <a:graphic>
          <a:graphicData uri="http://schemas.openxmlformats.org/presentationml/2006/ole">
            <mc:AlternateContent xmlns:mc="http://schemas.openxmlformats.org/markup-compatibility/2006">
              <mc:Choice xmlns:v="urn:schemas-microsoft-com:vml" Requires="v">
                <p:oleObj spid="_x0000_s33834" name="Equation" r:id="rId5" imgW="4101840" imgH="241200" progId="Equation.DSMT4">
                  <p:embed/>
                </p:oleObj>
              </mc:Choice>
              <mc:Fallback>
                <p:oleObj name="Equation" r:id="rId5" imgW="4101840" imgH="241200" progId="Equation.DSMT4">
                  <p:embed/>
                  <p:pic>
                    <p:nvPicPr>
                      <p:cNvPr id="0" name=""/>
                      <p:cNvPicPr/>
                      <p:nvPr/>
                    </p:nvPicPr>
                    <p:blipFill>
                      <a:blip r:embed="rId6"/>
                      <a:stretch>
                        <a:fillRect/>
                      </a:stretch>
                    </p:blipFill>
                    <p:spPr>
                      <a:xfrm>
                        <a:off x="1256519" y="1353683"/>
                        <a:ext cx="6684966" cy="393234"/>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D479A409-37D8-4D44-8171-A2BA0B5AFECA}"/>
              </a:ext>
            </a:extLst>
          </p:cNvPr>
          <p:cNvGraphicFramePr>
            <a:graphicFrameLocks noChangeAspect="1"/>
          </p:cNvGraphicFramePr>
          <p:nvPr>
            <p:extLst>
              <p:ext uri="{D42A27DB-BD31-4B8C-83A1-F6EECF244321}">
                <p14:modId xmlns:p14="http://schemas.microsoft.com/office/powerpoint/2010/main" val="3724663219"/>
              </p:ext>
            </p:extLst>
          </p:nvPr>
        </p:nvGraphicFramePr>
        <p:xfrm>
          <a:off x="2120389" y="1995654"/>
          <a:ext cx="5112568" cy="435955"/>
        </p:xfrm>
        <a:graphic>
          <a:graphicData uri="http://schemas.openxmlformats.org/presentationml/2006/ole">
            <mc:AlternateContent xmlns:mc="http://schemas.openxmlformats.org/markup-compatibility/2006">
              <mc:Choice xmlns:v="urn:schemas-microsoft-com:vml" Requires="v">
                <p:oleObj spid="_x0000_s33835" name="Equation" r:id="rId7" imgW="3276360" imgH="279360" progId="Equation.DSMT4">
                  <p:embed/>
                </p:oleObj>
              </mc:Choice>
              <mc:Fallback>
                <p:oleObj name="Equation" r:id="rId7" imgW="3276360" imgH="279360" progId="Equation.DSMT4">
                  <p:embed/>
                  <p:pic>
                    <p:nvPicPr>
                      <p:cNvPr id="0" name=""/>
                      <p:cNvPicPr/>
                      <p:nvPr/>
                    </p:nvPicPr>
                    <p:blipFill>
                      <a:blip r:embed="rId8"/>
                      <a:stretch>
                        <a:fillRect/>
                      </a:stretch>
                    </p:blipFill>
                    <p:spPr>
                      <a:xfrm>
                        <a:off x="2120389" y="1995654"/>
                        <a:ext cx="5112568" cy="435955"/>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4181C6D1-A263-443B-862D-982F6992D7C6}"/>
              </a:ext>
            </a:extLst>
          </p:cNvPr>
          <p:cNvGraphicFramePr>
            <a:graphicFrameLocks noChangeAspect="1"/>
          </p:cNvGraphicFramePr>
          <p:nvPr>
            <p:extLst>
              <p:ext uri="{D42A27DB-BD31-4B8C-83A1-F6EECF244321}">
                <p14:modId xmlns:p14="http://schemas.microsoft.com/office/powerpoint/2010/main" val="2046067188"/>
              </p:ext>
            </p:extLst>
          </p:nvPr>
        </p:nvGraphicFramePr>
        <p:xfrm>
          <a:off x="3205390" y="2811986"/>
          <a:ext cx="2517194" cy="402751"/>
        </p:xfrm>
        <a:graphic>
          <a:graphicData uri="http://schemas.openxmlformats.org/presentationml/2006/ole">
            <mc:AlternateContent xmlns:mc="http://schemas.openxmlformats.org/markup-compatibility/2006">
              <mc:Choice xmlns:v="urn:schemas-microsoft-com:vml" Requires="v">
                <p:oleObj spid="_x0000_s33836" name="Equation" r:id="rId9" imgW="1587240" imgH="253800" progId="Equation.DSMT4">
                  <p:embed/>
                </p:oleObj>
              </mc:Choice>
              <mc:Fallback>
                <p:oleObj name="Equation" r:id="rId9" imgW="1587240" imgH="253800" progId="Equation.DSMT4">
                  <p:embed/>
                  <p:pic>
                    <p:nvPicPr>
                      <p:cNvPr id="0" name=""/>
                      <p:cNvPicPr/>
                      <p:nvPr/>
                    </p:nvPicPr>
                    <p:blipFill>
                      <a:blip r:embed="rId10"/>
                      <a:stretch>
                        <a:fillRect/>
                      </a:stretch>
                    </p:blipFill>
                    <p:spPr>
                      <a:xfrm>
                        <a:off x="3205390" y="2811986"/>
                        <a:ext cx="2517194" cy="402751"/>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B583A955-48D7-4F60-911F-929362559DB5}"/>
              </a:ext>
            </a:extLst>
          </p:cNvPr>
          <p:cNvGraphicFramePr>
            <a:graphicFrameLocks noChangeAspect="1"/>
          </p:cNvGraphicFramePr>
          <p:nvPr>
            <p:extLst>
              <p:ext uri="{D42A27DB-BD31-4B8C-83A1-F6EECF244321}">
                <p14:modId xmlns:p14="http://schemas.microsoft.com/office/powerpoint/2010/main" val="2859820316"/>
              </p:ext>
            </p:extLst>
          </p:nvPr>
        </p:nvGraphicFramePr>
        <p:xfrm>
          <a:off x="3887924" y="4122833"/>
          <a:ext cx="1368152" cy="399921"/>
        </p:xfrm>
        <a:graphic>
          <a:graphicData uri="http://schemas.openxmlformats.org/presentationml/2006/ole">
            <mc:AlternateContent xmlns:mc="http://schemas.openxmlformats.org/markup-compatibility/2006">
              <mc:Choice xmlns:v="urn:schemas-microsoft-com:vml" Requires="v">
                <p:oleObj spid="_x0000_s33837" name="Equation" r:id="rId11" imgW="825480" imgH="241200" progId="Equation.DSMT4">
                  <p:embed/>
                </p:oleObj>
              </mc:Choice>
              <mc:Fallback>
                <p:oleObj name="Equation" r:id="rId11" imgW="825480" imgH="241200" progId="Equation.DSMT4">
                  <p:embed/>
                  <p:pic>
                    <p:nvPicPr>
                      <p:cNvPr id="0" name=""/>
                      <p:cNvPicPr/>
                      <p:nvPr/>
                    </p:nvPicPr>
                    <p:blipFill>
                      <a:blip r:embed="rId12"/>
                      <a:stretch>
                        <a:fillRect/>
                      </a:stretch>
                    </p:blipFill>
                    <p:spPr>
                      <a:xfrm>
                        <a:off x="3887924" y="4122833"/>
                        <a:ext cx="1368152" cy="399921"/>
                      </a:xfrm>
                      <a:prstGeom prst="rect">
                        <a:avLst/>
                      </a:prstGeom>
                    </p:spPr>
                  </p:pic>
                </p:oleObj>
              </mc:Fallback>
            </mc:AlternateContent>
          </a:graphicData>
        </a:graphic>
      </p:graphicFrame>
      <p:sp>
        <p:nvSpPr>
          <p:cNvPr id="6" name="矩形 5"/>
          <p:cNvSpPr/>
          <p:nvPr/>
        </p:nvSpPr>
        <p:spPr>
          <a:xfrm>
            <a:off x="813436" y="747758"/>
            <a:ext cx="3863237" cy="481863"/>
          </a:xfrm>
          <a:prstGeom prst="rect">
            <a:avLst/>
          </a:prstGeom>
        </p:spPr>
        <p:txBody>
          <a:bodyPr wrap="none">
            <a:spAutoFit/>
          </a:bodyPr>
          <a:lstStyle/>
          <a:p>
            <a:pPr indent="468000">
              <a:lnSpc>
                <a:spcPct val="150000"/>
              </a:lnSpc>
            </a:pPr>
            <a:r>
              <a:rPr lang="zh-CN" altLang="en-US" sz="2000" dirty="0">
                <a:solidFill>
                  <a:sysClr val="windowText" lastClr="000000"/>
                </a:solidFill>
                <a:latin typeface="宋体" panose="02010600030101010101" pitchFamily="2" charset="-122"/>
              </a:rPr>
              <a:t>当进行第</a:t>
            </a:r>
            <a:r>
              <a:rPr lang="en-US" altLang="zh-CN" sz="2000" dirty="0">
                <a:solidFill>
                  <a:sysClr val="windowText" lastClr="000000"/>
                </a:solidFill>
                <a:latin typeface="宋体" panose="02010600030101010101" pitchFamily="2" charset="-122"/>
              </a:rPr>
              <a:t>N+1</a:t>
            </a:r>
            <a:r>
              <a:rPr lang="zh-CN" altLang="en-US" sz="2000" dirty="0">
                <a:solidFill>
                  <a:sysClr val="windowText" lastClr="000000"/>
                </a:solidFill>
                <a:latin typeface="宋体" panose="02010600030101010101" pitchFamily="2" charset="-122"/>
              </a:rPr>
              <a:t>次观测后，可得</a:t>
            </a:r>
            <a:endParaRPr lang="en-US" altLang="zh-CN" sz="2000" dirty="0">
              <a:solidFill>
                <a:sysClr val="windowText" lastClr="000000"/>
              </a:solidFill>
              <a:latin typeface="宋体" panose="02010600030101010101" pitchFamily="2" charset="-122"/>
            </a:endParaRPr>
          </a:p>
        </p:txBody>
      </p:sp>
    </p:spTree>
    <p:extLst>
      <p:ext uri="{BB962C8B-B14F-4D97-AF65-F5344CB8AC3E}">
        <p14:creationId xmlns:p14="http://schemas.microsoft.com/office/powerpoint/2010/main" val="31747814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5"/>
                                        </p:tgtEl>
                                        <p:attrNameLst>
                                          <p:attrName>style.visibility</p:attrName>
                                        </p:attrNameLst>
                                      </p:cBhvr>
                                      <p:to>
                                        <p:strVal val="visible"/>
                                      </p:to>
                                    </p:set>
                                    <p:anim calcmode="lin" valueType="num">
                                      <p:cBhvr additive="base">
                                        <p:cTn id="32" dur="500" fill="hold"/>
                                        <p:tgtEl>
                                          <p:spTgt spid="75"/>
                                        </p:tgtEl>
                                        <p:attrNameLst>
                                          <p:attrName>ppt_x</p:attrName>
                                        </p:attrNameLst>
                                      </p:cBhvr>
                                      <p:tavLst>
                                        <p:tav tm="0">
                                          <p:val>
                                            <p:strVal val="#ppt_x"/>
                                          </p:val>
                                        </p:tav>
                                        <p:tav tm="100000">
                                          <p:val>
                                            <p:strVal val="#ppt_x"/>
                                          </p:val>
                                        </p:tav>
                                      </p:tavLst>
                                    </p:anim>
                                    <p:anim calcmode="lin" valueType="num">
                                      <p:cBhvr additive="base">
                                        <p:cTn id="33" dur="500" fill="hold"/>
                                        <p:tgtEl>
                                          <p:spTgt spid="75"/>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ppt_x"/>
                                          </p:val>
                                        </p:tav>
                                        <p:tav tm="100000">
                                          <p:val>
                                            <p:strVal val="#ppt_x"/>
                                          </p:val>
                                        </p:tav>
                                      </p:tavLst>
                                    </p:anim>
                                    <p:anim calcmode="lin" valueType="num">
                                      <p:cBhvr additive="base">
                                        <p:cTn id="4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ppt_x"/>
                                          </p:val>
                                        </p:tav>
                                        <p:tav tm="100000">
                                          <p:val>
                                            <p:strVal val="#ppt_x"/>
                                          </p:val>
                                        </p:tav>
                                      </p:tavLst>
                                    </p:anim>
                                    <p:anim calcmode="lin" valueType="num">
                                      <p:cBhvr additive="base">
                                        <p:cTn id="47" dur="500" fill="hold"/>
                                        <p:tgtEl>
                                          <p:spTgt spid="7"/>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500" fill="hold"/>
                                        <p:tgtEl>
                                          <p:spTgt spid="5"/>
                                        </p:tgtEl>
                                        <p:attrNameLst>
                                          <p:attrName>ppt_x</p:attrName>
                                        </p:attrNameLst>
                                      </p:cBhvr>
                                      <p:tavLst>
                                        <p:tav tm="0">
                                          <p:val>
                                            <p:strVal val="#ppt_x"/>
                                          </p:val>
                                        </p:tav>
                                        <p:tav tm="100000">
                                          <p:val>
                                            <p:strVal val="#ppt_x"/>
                                          </p:val>
                                        </p:tav>
                                      </p:tavLst>
                                    </p:anim>
                                    <p:anim calcmode="lin" valueType="num">
                                      <p:cBhvr additive="base">
                                        <p:cTn id="5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1" grpId="0"/>
      <p:bldP spid="72" grpId="0" animBg="1"/>
      <p:bldP spid="73" grpId="0" animBg="1"/>
      <p:bldP spid="75" grpId="0"/>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数学基础</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539552" y="752583"/>
            <a:ext cx="7627293" cy="1754326"/>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其中：</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a:t>
            </a:r>
            <a:r>
              <a:rPr lang="en-US" altLang="zh-CN" dirty="0">
                <a:solidFill>
                  <a:sysClr val="windowText" lastClr="000000"/>
                </a:solidFill>
                <a:latin typeface="宋体" panose="02010600030101010101" pitchFamily="2" charset="-122"/>
                <a:ea typeface="宋体" panose="02010600030101010101" pitchFamily="2" charset="-122"/>
                <a:cs typeface="Arial" pitchFamily="34" charset="0"/>
              </a:rPr>
              <a:t>7.31</a:t>
            </a: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graphicFrame>
        <p:nvGraphicFramePr>
          <p:cNvPr id="2" name="对象 1">
            <a:extLst>
              <a:ext uri="{FF2B5EF4-FFF2-40B4-BE49-F238E27FC236}">
                <a16:creationId xmlns:a16="http://schemas.microsoft.com/office/drawing/2014/main" id="{1C9EC734-FE88-4856-A183-3358B96F9602}"/>
              </a:ext>
            </a:extLst>
          </p:cNvPr>
          <p:cNvGraphicFramePr>
            <a:graphicFrameLocks noChangeAspect="1"/>
          </p:cNvGraphicFramePr>
          <p:nvPr>
            <p:extLst>
              <p:ext uri="{D42A27DB-BD31-4B8C-83A1-F6EECF244321}">
                <p14:modId xmlns:p14="http://schemas.microsoft.com/office/powerpoint/2010/main" val="2411966130"/>
              </p:ext>
            </p:extLst>
          </p:nvPr>
        </p:nvGraphicFramePr>
        <p:xfrm>
          <a:off x="2123728" y="563498"/>
          <a:ext cx="3096344" cy="2019355"/>
        </p:xfrm>
        <a:graphic>
          <a:graphicData uri="http://schemas.openxmlformats.org/presentationml/2006/ole">
            <mc:AlternateContent xmlns:mc="http://schemas.openxmlformats.org/markup-compatibility/2006">
              <mc:Choice xmlns:v="urn:schemas-microsoft-com:vml" Requires="v">
                <p:oleObj spid="_x0000_s34838" name="Equation" r:id="rId5" imgW="2044440" imgH="1333440" progId="Equation.DSMT4">
                  <p:embed/>
                </p:oleObj>
              </mc:Choice>
              <mc:Fallback>
                <p:oleObj name="Equation" r:id="rId5" imgW="2044440" imgH="1333440" progId="Equation.DSMT4">
                  <p:embed/>
                  <p:pic>
                    <p:nvPicPr>
                      <p:cNvPr id="0" name=""/>
                      <p:cNvPicPr/>
                      <p:nvPr/>
                    </p:nvPicPr>
                    <p:blipFill>
                      <a:blip r:embed="rId6"/>
                      <a:stretch>
                        <a:fillRect/>
                      </a:stretch>
                    </p:blipFill>
                    <p:spPr>
                      <a:xfrm>
                        <a:off x="2123728" y="563498"/>
                        <a:ext cx="3096344" cy="2019355"/>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9E07919F-6724-4B58-8240-5E6C44601286}"/>
              </a:ext>
            </a:extLst>
          </p:cNvPr>
          <p:cNvGraphicFramePr>
            <a:graphicFrameLocks noChangeAspect="1"/>
          </p:cNvGraphicFramePr>
          <p:nvPr>
            <p:extLst>
              <p:ext uri="{D42A27DB-BD31-4B8C-83A1-F6EECF244321}">
                <p14:modId xmlns:p14="http://schemas.microsoft.com/office/powerpoint/2010/main" val="2056975541"/>
              </p:ext>
            </p:extLst>
          </p:nvPr>
        </p:nvGraphicFramePr>
        <p:xfrm>
          <a:off x="1259632" y="3003798"/>
          <a:ext cx="6378947" cy="1584024"/>
        </p:xfrm>
        <a:graphic>
          <a:graphicData uri="http://schemas.openxmlformats.org/presentationml/2006/ole">
            <mc:AlternateContent xmlns:mc="http://schemas.openxmlformats.org/markup-compatibility/2006">
              <mc:Choice xmlns:v="urn:schemas-microsoft-com:vml" Requires="v">
                <p:oleObj spid="_x0000_s34839" name="Equation" r:id="rId7" imgW="4444920" imgH="1104840" progId="Equation.DSMT4">
                  <p:embed/>
                </p:oleObj>
              </mc:Choice>
              <mc:Fallback>
                <p:oleObj name="Equation" r:id="rId7" imgW="4444920" imgH="1104840" progId="Equation.DSMT4">
                  <p:embed/>
                  <p:pic>
                    <p:nvPicPr>
                      <p:cNvPr id="0" name=""/>
                      <p:cNvPicPr/>
                      <p:nvPr/>
                    </p:nvPicPr>
                    <p:blipFill>
                      <a:blip r:embed="rId8"/>
                      <a:stretch>
                        <a:fillRect/>
                      </a:stretch>
                    </p:blipFill>
                    <p:spPr>
                      <a:xfrm>
                        <a:off x="1259632" y="3003798"/>
                        <a:ext cx="6378947" cy="1584024"/>
                      </a:xfrm>
                      <a:prstGeom prst="rect">
                        <a:avLst/>
                      </a:prstGeom>
                    </p:spPr>
                  </p:pic>
                </p:oleObj>
              </mc:Fallback>
            </mc:AlternateContent>
          </a:graphicData>
        </a:graphic>
      </p:graphicFrame>
    </p:spTree>
    <p:extLst>
      <p:ext uri="{BB962C8B-B14F-4D97-AF65-F5344CB8AC3E}">
        <p14:creationId xmlns:p14="http://schemas.microsoft.com/office/powerpoint/2010/main" val="19295534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500"/>
                                        <p:tgtEl>
                                          <p:spTgt spid="75"/>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7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47046" y="673513"/>
            <a:ext cx="7596320" cy="1015663"/>
          </a:xfrm>
          <a:prstGeom prst="rect">
            <a:avLst/>
          </a:prstGeom>
        </p:spPr>
        <p:txBody>
          <a:bodyPr wrap="square">
            <a:spAutoFit/>
          </a:bodyPr>
          <a:lstStyle/>
          <a:p>
            <a:pPr indent="468000">
              <a:lnSpc>
                <a:spcPct val="150000"/>
              </a:lnSpc>
            </a:pPr>
            <a:r>
              <a:rPr lang="zh-CN" altLang="en-US" sz="2000" dirty="0">
                <a:solidFill>
                  <a:sysClr val="windowText" lastClr="000000"/>
                </a:solidFill>
                <a:latin typeface="宋体" panose="02010600030101010101" pitchFamily="2" charset="-122"/>
              </a:rPr>
              <a:t>加入新数据后参数的最小二乘估计为</a:t>
            </a:r>
            <a:endParaRPr lang="en-US" altLang="zh-CN" sz="2000" dirty="0">
              <a:solidFill>
                <a:sysClr val="windowText" lastClr="000000"/>
              </a:solidFill>
              <a:latin typeface="宋体" panose="02010600030101010101" pitchFamily="2" charset="-122"/>
            </a:endParaRPr>
          </a:p>
          <a:p>
            <a:pPr indent="468000" algn="r">
              <a:lnSpc>
                <a:spcPct val="150000"/>
              </a:lnSpc>
            </a:pPr>
            <a:r>
              <a:rPr lang="zh-CN" altLang="en-US" sz="2000" dirty="0">
                <a:solidFill>
                  <a:sysClr val="windowText" lastClr="000000"/>
                </a:solidFill>
                <a:latin typeface="宋体" panose="02010600030101010101" pitchFamily="2" charset="-122"/>
              </a:rPr>
              <a:t>（</a:t>
            </a:r>
            <a:r>
              <a:rPr lang="en-US" altLang="zh-CN" sz="2000" dirty="0">
                <a:solidFill>
                  <a:sysClr val="windowText" lastClr="000000"/>
                </a:solidFill>
                <a:latin typeface="宋体" panose="02010600030101010101" pitchFamily="2" charset="-122"/>
              </a:rPr>
              <a:t>7.32</a:t>
            </a:r>
            <a:r>
              <a:rPr lang="zh-CN" altLang="en-US" sz="2000" dirty="0">
                <a:solidFill>
                  <a:sysClr val="windowText" lastClr="000000"/>
                </a:solidFill>
                <a:latin typeface="宋体" panose="02010600030101010101" pitchFamily="2" charset="-122"/>
              </a:rPr>
              <a:t>）</a:t>
            </a:r>
            <a:endParaRPr lang="en-US" altLang="zh-CN" sz="2000" dirty="0">
              <a:solidFill>
                <a:schemeClr val="tx1">
                  <a:lumMod val="95000"/>
                  <a:lumOff val="5000"/>
                </a:schemeClr>
              </a:solidFill>
              <a:latin typeface="宋体" panose="02010600030101010101" pitchFamily="2" charset="-122"/>
              <a:cs typeface="Arial" pitchFamily="34" charset="0"/>
            </a:endParaRPr>
          </a:p>
        </p:txBody>
      </p:sp>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数学基础</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75" name="矩形 74"/>
          <p:cNvSpPr/>
          <p:nvPr/>
        </p:nvSpPr>
        <p:spPr>
          <a:xfrm>
            <a:off x="211110" y="2987604"/>
            <a:ext cx="7627293" cy="1477328"/>
          </a:xfrm>
          <a:prstGeom prst="rect">
            <a:avLst/>
          </a:prstGeom>
          <a:noFill/>
        </p:spPr>
        <p:txBody>
          <a:bodyPr wrap="square">
            <a:spAutoFit/>
          </a:bodyPr>
          <a:lstStyle/>
          <a:p>
            <a:pPr indent="468000">
              <a:lnSpc>
                <a:spcPct val="150000"/>
              </a:lnSpc>
            </a:pPr>
            <a:r>
              <a:rPr lang="zh-CN" altLang="en-US" sz="2000" dirty="0" smtClean="0">
                <a:solidFill>
                  <a:sysClr val="windowText" lastClr="000000"/>
                </a:solidFill>
                <a:latin typeface="宋体" panose="02010600030101010101" pitchFamily="2" charset="-122"/>
                <a:ea typeface="宋体" panose="02010600030101010101" pitchFamily="2" charset="-122"/>
              </a:rPr>
              <a:t>则</a:t>
            </a:r>
            <a:r>
              <a:rPr lang="zh-CN" altLang="en-US" sz="2000" dirty="0">
                <a:solidFill>
                  <a:sysClr val="windowText" lastClr="000000"/>
                </a:solidFill>
                <a:latin typeface="宋体" panose="02010600030101010101" pitchFamily="2" charset="-122"/>
                <a:ea typeface="宋体" panose="02010600030101010101" pitchFamily="2" charset="-122"/>
              </a:rPr>
              <a:t>由式（</a:t>
            </a:r>
            <a:r>
              <a:rPr lang="en-US" altLang="zh-CN" sz="2000" dirty="0">
                <a:solidFill>
                  <a:sysClr val="windowText" lastClr="000000"/>
                </a:solidFill>
                <a:latin typeface="宋体" panose="02010600030101010101" pitchFamily="2" charset="-122"/>
                <a:ea typeface="宋体" panose="02010600030101010101" pitchFamily="2" charset="-122"/>
              </a:rPr>
              <a:t>7.31</a:t>
            </a:r>
            <a:r>
              <a:rPr lang="zh-CN" altLang="en-US" sz="2000" dirty="0">
                <a:solidFill>
                  <a:sysClr val="windowText" lastClr="000000"/>
                </a:solidFill>
                <a:latin typeface="宋体" panose="02010600030101010101" pitchFamily="2" charset="-122"/>
                <a:ea typeface="宋体" panose="02010600030101010101" pitchFamily="2" charset="-122"/>
              </a:rPr>
              <a:t>）可得</a:t>
            </a:r>
            <a:endParaRPr lang="en-US" altLang="zh-CN" sz="2000"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a:t>
            </a:r>
            <a:r>
              <a:rPr lang="en-US" altLang="zh-CN" sz="2000" dirty="0">
                <a:solidFill>
                  <a:sysClr val="windowText" lastClr="000000"/>
                </a:solidFill>
                <a:latin typeface="宋体" panose="02010600030101010101" pitchFamily="2" charset="-122"/>
                <a:ea typeface="宋体" panose="02010600030101010101" pitchFamily="2" charset="-122"/>
              </a:rPr>
              <a:t>7.33</a:t>
            </a:r>
            <a:r>
              <a:rPr lang="zh-CN" altLang="en-US" sz="2000" dirty="0">
                <a:solidFill>
                  <a:sysClr val="windowText" lastClr="000000"/>
                </a:solidFill>
                <a:latin typeface="宋体" panose="02010600030101010101" pitchFamily="2" charset="-122"/>
                <a:ea typeface="宋体" panose="02010600030101010101" pitchFamily="2" charset="-122"/>
              </a:rPr>
              <a:t>）</a:t>
            </a:r>
            <a:endParaRPr lang="en-US" altLang="zh-CN" sz="2000"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a:t>
            </a:r>
            <a:r>
              <a:rPr lang="en-US" altLang="zh-CN" sz="2000" dirty="0">
                <a:solidFill>
                  <a:sysClr val="windowText" lastClr="000000"/>
                </a:solidFill>
                <a:latin typeface="宋体" panose="02010600030101010101" pitchFamily="2" charset="-122"/>
                <a:ea typeface="宋体" panose="02010600030101010101" pitchFamily="2" charset="-122"/>
              </a:rPr>
              <a:t>7.34</a:t>
            </a:r>
            <a:r>
              <a:rPr lang="zh-CN" altLang="en-US" sz="2000" dirty="0">
                <a:solidFill>
                  <a:sysClr val="windowText" lastClr="000000"/>
                </a:solidFill>
                <a:latin typeface="宋体" panose="02010600030101010101" pitchFamily="2" charset="-122"/>
                <a:ea typeface="宋体" panose="02010600030101010101" pitchFamily="2" charset="-122"/>
              </a:rPr>
              <a:t>）</a:t>
            </a:r>
            <a:endParaRPr lang="en-US" altLang="zh-CN" sz="2000" dirty="0">
              <a:solidFill>
                <a:sysClr val="windowText" lastClr="000000"/>
              </a:solidFill>
              <a:latin typeface="宋体" panose="02010600030101010101" pitchFamily="2" charset="-122"/>
              <a:ea typeface="宋体" panose="02010600030101010101" pitchFamily="2" charset="-122"/>
            </a:endParaRPr>
          </a:p>
        </p:txBody>
      </p:sp>
      <p:graphicFrame>
        <p:nvGraphicFramePr>
          <p:cNvPr id="2" name="对象 1">
            <a:extLst>
              <a:ext uri="{FF2B5EF4-FFF2-40B4-BE49-F238E27FC236}">
                <a16:creationId xmlns:a16="http://schemas.microsoft.com/office/drawing/2014/main" id="{BE563A6A-0919-4B55-9A21-A532B6CA640B}"/>
              </a:ext>
            </a:extLst>
          </p:cNvPr>
          <p:cNvGraphicFramePr>
            <a:graphicFrameLocks noChangeAspect="1"/>
          </p:cNvGraphicFramePr>
          <p:nvPr>
            <p:extLst>
              <p:ext uri="{D42A27DB-BD31-4B8C-83A1-F6EECF244321}">
                <p14:modId xmlns:p14="http://schemas.microsoft.com/office/powerpoint/2010/main" val="1457820745"/>
              </p:ext>
            </p:extLst>
          </p:nvPr>
        </p:nvGraphicFramePr>
        <p:xfrm>
          <a:off x="2827493" y="1189863"/>
          <a:ext cx="3376822" cy="566174"/>
        </p:xfrm>
        <a:graphic>
          <a:graphicData uri="http://schemas.openxmlformats.org/presentationml/2006/ole">
            <mc:AlternateContent xmlns:mc="http://schemas.openxmlformats.org/markup-compatibility/2006">
              <mc:Choice xmlns:v="urn:schemas-microsoft-com:vml" Requires="v">
                <p:oleObj spid="_x0000_s35872" name="Equation" r:id="rId5" imgW="2120760" imgH="355320" progId="Equation.DSMT4">
                  <p:embed/>
                </p:oleObj>
              </mc:Choice>
              <mc:Fallback>
                <p:oleObj name="Equation" r:id="rId5" imgW="2120760" imgH="355320" progId="Equation.DSMT4">
                  <p:embed/>
                  <p:pic>
                    <p:nvPicPr>
                      <p:cNvPr id="0" name=""/>
                      <p:cNvPicPr/>
                      <p:nvPr/>
                    </p:nvPicPr>
                    <p:blipFill>
                      <a:blip r:embed="rId6"/>
                      <a:stretch>
                        <a:fillRect/>
                      </a:stretch>
                    </p:blipFill>
                    <p:spPr>
                      <a:xfrm>
                        <a:off x="2827493" y="1189863"/>
                        <a:ext cx="3376822" cy="566174"/>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B7711D60-26A3-4787-946D-EC4980C1EF6A}"/>
              </a:ext>
            </a:extLst>
          </p:cNvPr>
          <p:cNvGraphicFramePr>
            <a:graphicFrameLocks noChangeAspect="1"/>
          </p:cNvGraphicFramePr>
          <p:nvPr>
            <p:extLst>
              <p:ext uri="{D42A27DB-BD31-4B8C-83A1-F6EECF244321}">
                <p14:modId xmlns:p14="http://schemas.microsoft.com/office/powerpoint/2010/main" val="3006496022"/>
              </p:ext>
            </p:extLst>
          </p:nvPr>
        </p:nvGraphicFramePr>
        <p:xfrm>
          <a:off x="2649841" y="2351227"/>
          <a:ext cx="3770462" cy="624692"/>
        </p:xfrm>
        <a:graphic>
          <a:graphicData uri="http://schemas.openxmlformats.org/presentationml/2006/ole">
            <mc:AlternateContent xmlns:mc="http://schemas.openxmlformats.org/markup-compatibility/2006">
              <mc:Choice xmlns:v="urn:schemas-microsoft-com:vml" Requires="v">
                <p:oleObj spid="_x0000_s35873" name="Equation" r:id="rId7" imgW="2145960" imgH="355320" progId="Equation.DSMT4">
                  <p:embed/>
                </p:oleObj>
              </mc:Choice>
              <mc:Fallback>
                <p:oleObj name="Equation" r:id="rId7" imgW="2145960" imgH="355320" progId="Equation.DSMT4">
                  <p:embed/>
                  <p:pic>
                    <p:nvPicPr>
                      <p:cNvPr id="0" name=""/>
                      <p:cNvPicPr/>
                      <p:nvPr/>
                    </p:nvPicPr>
                    <p:blipFill>
                      <a:blip r:embed="rId8"/>
                      <a:stretch>
                        <a:fillRect/>
                      </a:stretch>
                    </p:blipFill>
                    <p:spPr>
                      <a:xfrm>
                        <a:off x="2649841" y="2351227"/>
                        <a:ext cx="3770462" cy="624692"/>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161B1E89-8868-4866-B675-D9EFCAFD00EB}"/>
              </a:ext>
            </a:extLst>
          </p:cNvPr>
          <p:cNvGraphicFramePr>
            <a:graphicFrameLocks noChangeAspect="1"/>
          </p:cNvGraphicFramePr>
          <p:nvPr>
            <p:extLst>
              <p:ext uri="{D42A27DB-BD31-4B8C-83A1-F6EECF244321}">
                <p14:modId xmlns:p14="http://schemas.microsoft.com/office/powerpoint/2010/main" val="3581637234"/>
              </p:ext>
            </p:extLst>
          </p:nvPr>
        </p:nvGraphicFramePr>
        <p:xfrm>
          <a:off x="2339752" y="3571109"/>
          <a:ext cx="4392488" cy="796867"/>
        </p:xfrm>
        <a:graphic>
          <a:graphicData uri="http://schemas.openxmlformats.org/presentationml/2006/ole">
            <mc:AlternateContent xmlns:mc="http://schemas.openxmlformats.org/markup-compatibility/2006">
              <mc:Choice xmlns:v="urn:schemas-microsoft-com:vml" Requires="v">
                <p:oleObj spid="_x0000_s35874" name="Equation" r:id="rId9" imgW="2869920" imgH="520560" progId="Equation.DSMT4">
                  <p:embed/>
                </p:oleObj>
              </mc:Choice>
              <mc:Fallback>
                <p:oleObj name="Equation" r:id="rId9" imgW="2869920" imgH="520560" progId="Equation.DSMT4">
                  <p:embed/>
                  <p:pic>
                    <p:nvPicPr>
                      <p:cNvPr id="0" name=""/>
                      <p:cNvPicPr/>
                      <p:nvPr/>
                    </p:nvPicPr>
                    <p:blipFill>
                      <a:blip r:embed="rId10"/>
                      <a:stretch>
                        <a:fillRect/>
                      </a:stretch>
                    </p:blipFill>
                    <p:spPr>
                      <a:xfrm>
                        <a:off x="2339752" y="3571109"/>
                        <a:ext cx="4392488" cy="796867"/>
                      </a:xfrm>
                      <a:prstGeom prst="rect">
                        <a:avLst/>
                      </a:prstGeom>
                    </p:spPr>
                  </p:pic>
                </p:oleObj>
              </mc:Fallback>
            </mc:AlternateContent>
          </a:graphicData>
        </a:graphic>
      </p:graphicFrame>
      <p:sp>
        <p:nvSpPr>
          <p:cNvPr id="7" name="矩形 6"/>
          <p:cNvSpPr/>
          <p:nvPr/>
        </p:nvSpPr>
        <p:spPr>
          <a:xfrm>
            <a:off x="211110" y="1852209"/>
            <a:ext cx="5801049" cy="481863"/>
          </a:xfrm>
          <a:prstGeom prst="rect">
            <a:avLst/>
          </a:prstGeom>
        </p:spPr>
        <p:txBody>
          <a:bodyPr wrap="square">
            <a:spAutoFit/>
          </a:bodyPr>
          <a:lstStyle/>
          <a:p>
            <a:pPr indent="468000">
              <a:lnSpc>
                <a:spcPct val="150000"/>
              </a:lnSpc>
            </a:pPr>
            <a:r>
              <a:rPr lang="zh-CN" altLang="en-US" sz="2000" dirty="0">
                <a:solidFill>
                  <a:sysClr val="windowText" lastClr="000000"/>
                </a:solidFill>
                <a:latin typeface="宋体" panose="02010600030101010101" pitchFamily="2" charset="-122"/>
              </a:rPr>
              <a:t>设</a:t>
            </a:r>
            <a:r>
              <a:rPr lang="en-US" altLang="zh-CN" sz="2000" dirty="0">
                <a:solidFill>
                  <a:sysClr val="windowText" lastClr="000000"/>
                </a:solidFill>
                <a:latin typeface="宋体" panose="02010600030101010101" pitchFamily="2" charset="-122"/>
              </a:rPr>
              <a:t>2N+1</a:t>
            </a:r>
            <a:r>
              <a:rPr lang="zh-CN" altLang="en-US" sz="2000" dirty="0">
                <a:solidFill>
                  <a:sysClr val="windowText" lastClr="000000"/>
                </a:solidFill>
                <a:latin typeface="宋体" panose="02010600030101010101" pitchFamily="2" charset="-122"/>
              </a:rPr>
              <a:t>阶矩阵</a:t>
            </a:r>
            <a:r>
              <a:rPr lang="en-US" altLang="zh-CN" sz="2000" dirty="0">
                <a:solidFill>
                  <a:sysClr val="windowText" lastClr="000000"/>
                </a:solidFill>
                <a:latin typeface="宋体" panose="02010600030101010101" pitchFamily="2" charset="-122"/>
              </a:rPr>
              <a:t>P(N)</a:t>
            </a:r>
            <a:r>
              <a:rPr lang="zh-CN" altLang="en-US" sz="2000" dirty="0">
                <a:solidFill>
                  <a:sysClr val="windowText" lastClr="000000"/>
                </a:solidFill>
                <a:latin typeface="宋体" panose="02010600030101010101" pitchFamily="2" charset="-122"/>
              </a:rPr>
              <a:t>、</a:t>
            </a:r>
            <a:r>
              <a:rPr lang="en-US" altLang="zh-CN" sz="2000" dirty="0">
                <a:solidFill>
                  <a:sysClr val="windowText" lastClr="000000"/>
                </a:solidFill>
                <a:latin typeface="宋体" panose="02010600030101010101" pitchFamily="2" charset="-122"/>
              </a:rPr>
              <a:t>2N+1</a:t>
            </a:r>
            <a:r>
              <a:rPr lang="zh-CN" altLang="en-US" sz="2000" dirty="0">
                <a:solidFill>
                  <a:sysClr val="windowText" lastClr="000000"/>
                </a:solidFill>
                <a:latin typeface="宋体" panose="02010600030101010101" pitchFamily="2" charset="-122"/>
              </a:rPr>
              <a:t>维向量</a:t>
            </a:r>
            <a:r>
              <a:rPr lang="en-US" altLang="zh-CN" sz="2000" dirty="0">
                <a:solidFill>
                  <a:sysClr val="windowText" lastClr="000000"/>
                </a:solidFill>
                <a:latin typeface="宋体" panose="02010600030101010101" pitchFamily="2" charset="-122"/>
              </a:rPr>
              <a:t>q(N)</a:t>
            </a:r>
            <a:r>
              <a:rPr lang="zh-CN" altLang="en-US" sz="2000" dirty="0">
                <a:solidFill>
                  <a:sysClr val="windowText" lastClr="000000"/>
                </a:solidFill>
                <a:latin typeface="宋体" panose="02010600030101010101" pitchFamily="2" charset="-122"/>
              </a:rPr>
              <a:t>分别为</a:t>
            </a:r>
            <a:endParaRPr lang="en-US" altLang="zh-CN" sz="2000" dirty="0">
              <a:solidFill>
                <a:sysClr val="windowText" lastClr="000000"/>
              </a:solidFill>
              <a:latin typeface="宋体" panose="02010600030101010101" pitchFamily="2" charset="-122"/>
            </a:endParaRPr>
          </a:p>
        </p:txBody>
      </p:sp>
    </p:spTree>
    <p:extLst>
      <p:ext uri="{BB962C8B-B14F-4D97-AF65-F5344CB8AC3E}">
        <p14:creationId xmlns:p14="http://schemas.microsoft.com/office/powerpoint/2010/main" val="29141719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1000"/>
                                        <p:tgtEl>
                                          <p:spTgt spid="75"/>
                                        </p:tgtEl>
                                      </p:cBhvr>
                                    </p:animEffect>
                                    <p:anim calcmode="lin" valueType="num">
                                      <p:cBhvr>
                                        <p:cTn id="43" dur="1000" fill="hold"/>
                                        <p:tgtEl>
                                          <p:spTgt spid="75"/>
                                        </p:tgtEl>
                                        <p:attrNameLst>
                                          <p:attrName>ppt_x</p:attrName>
                                        </p:attrNameLst>
                                      </p:cBhvr>
                                      <p:tavLst>
                                        <p:tav tm="0">
                                          <p:val>
                                            <p:strVal val="#ppt_x"/>
                                          </p:val>
                                        </p:tav>
                                        <p:tav tm="100000">
                                          <p:val>
                                            <p:strVal val="#ppt_x"/>
                                          </p:val>
                                        </p:tav>
                                      </p:tavLst>
                                    </p:anim>
                                    <p:anim calcmode="lin" valueType="num">
                                      <p:cBhvr>
                                        <p:cTn id="44" dur="1000" fill="hold"/>
                                        <p:tgtEl>
                                          <p:spTgt spid="75"/>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1" grpId="0"/>
      <p:bldP spid="72" grpId="0" animBg="1"/>
      <p:bldP spid="73" grpId="0" animBg="1"/>
      <p:bldP spid="75" grpId="0"/>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p:cNvSpPr/>
          <p:nvPr/>
        </p:nvSpPr>
        <p:spPr>
          <a:xfrm>
            <a:off x="539552" y="752583"/>
            <a:ext cx="7627293" cy="1477328"/>
          </a:xfrm>
          <a:prstGeom prst="rect">
            <a:avLst/>
          </a:prstGeom>
          <a:noFill/>
        </p:spPr>
        <p:txBody>
          <a:bodyPr wrap="square">
            <a:spAutoFit/>
          </a:bodyPr>
          <a:lstStyle/>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利用逆矩阵辅助定理，可</a:t>
            </a:r>
            <a:r>
              <a:rPr lang="zh-CN" altLang="en-US" sz="2000" dirty="0" smtClean="0">
                <a:solidFill>
                  <a:sysClr val="windowText" lastClr="000000"/>
                </a:solidFill>
                <a:latin typeface="宋体" panose="02010600030101010101" pitchFamily="2" charset="-122"/>
                <a:ea typeface="宋体" panose="02010600030101010101" pitchFamily="2" charset="-122"/>
              </a:rPr>
              <a:t>得</a:t>
            </a:r>
            <a:endParaRPr lang="en-US" altLang="zh-CN" sz="2000" dirty="0" smtClean="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sz="2000"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cs typeface="Arial" pitchFamily="34" charset="0"/>
              </a:rPr>
              <a:t>（</a:t>
            </a:r>
            <a:r>
              <a:rPr lang="en-US" altLang="zh-CN" sz="2000" dirty="0">
                <a:solidFill>
                  <a:sysClr val="windowText" lastClr="000000"/>
                </a:solidFill>
                <a:latin typeface="宋体" panose="02010600030101010101" pitchFamily="2" charset="-122"/>
                <a:ea typeface="宋体" panose="02010600030101010101" pitchFamily="2" charset="-122"/>
                <a:cs typeface="Arial" pitchFamily="34" charset="0"/>
              </a:rPr>
              <a:t>7.35</a:t>
            </a:r>
            <a:r>
              <a:rPr lang="zh-CN" altLang="en-US" sz="2000" dirty="0" smtClean="0">
                <a:solidFill>
                  <a:sysClr val="windowText" lastClr="000000"/>
                </a:solidFill>
                <a:latin typeface="宋体" panose="02010600030101010101" pitchFamily="2" charset="-122"/>
                <a:ea typeface="宋体" panose="02010600030101010101" pitchFamily="2" charset="-122"/>
                <a:cs typeface="Arial" pitchFamily="34" charset="0"/>
              </a:rPr>
              <a:t>）</a:t>
            </a:r>
            <a:endParaRPr lang="en-US" altLang="zh-CN" sz="2000" dirty="0">
              <a:solidFill>
                <a:sysClr val="windowText" lastClr="000000"/>
              </a:solidFill>
              <a:latin typeface="宋体" panose="02010600030101010101" pitchFamily="2" charset="-122"/>
              <a:ea typeface="宋体" panose="02010600030101010101" pitchFamily="2" charset="-122"/>
              <a:cs typeface="Arial" pitchFamily="34" charset="0"/>
            </a:endParaRPr>
          </a:p>
        </p:txBody>
      </p:sp>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数学基础</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graphicFrame>
        <p:nvGraphicFramePr>
          <p:cNvPr id="2" name="对象 1">
            <a:extLst>
              <a:ext uri="{FF2B5EF4-FFF2-40B4-BE49-F238E27FC236}">
                <a16:creationId xmlns:a16="http://schemas.microsoft.com/office/drawing/2014/main" id="{39196E70-D442-4769-99C1-AAF44571B4B9}"/>
              </a:ext>
            </a:extLst>
          </p:cNvPr>
          <p:cNvGraphicFramePr>
            <a:graphicFrameLocks noChangeAspect="1"/>
          </p:cNvGraphicFramePr>
          <p:nvPr>
            <p:extLst>
              <p:ext uri="{D42A27DB-BD31-4B8C-83A1-F6EECF244321}">
                <p14:modId xmlns:p14="http://schemas.microsoft.com/office/powerpoint/2010/main" val="2867704399"/>
              </p:ext>
            </p:extLst>
          </p:nvPr>
        </p:nvGraphicFramePr>
        <p:xfrm>
          <a:off x="1043608" y="1390825"/>
          <a:ext cx="6048672" cy="753729"/>
        </p:xfrm>
        <a:graphic>
          <a:graphicData uri="http://schemas.openxmlformats.org/presentationml/2006/ole">
            <mc:AlternateContent xmlns:mc="http://schemas.openxmlformats.org/markup-compatibility/2006">
              <mc:Choice xmlns:v="urn:schemas-microsoft-com:vml" Requires="v">
                <p:oleObj spid="_x0000_s36884" name="Equation" r:id="rId5" imgW="4076640" imgH="507960" progId="Equation.DSMT4">
                  <p:embed/>
                </p:oleObj>
              </mc:Choice>
              <mc:Fallback>
                <p:oleObj name="Equation" r:id="rId5" imgW="4076640" imgH="507960" progId="Equation.DSMT4">
                  <p:embed/>
                  <p:pic>
                    <p:nvPicPr>
                      <p:cNvPr id="0" name=""/>
                      <p:cNvPicPr/>
                      <p:nvPr/>
                    </p:nvPicPr>
                    <p:blipFill>
                      <a:blip r:embed="rId6"/>
                      <a:stretch>
                        <a:fillRect/>
                      </a:stretch>
                    </p:blipFill>
                    <p:spPr>
                      <a:xfrm>
                        <a:off x="1043608" y="1390825"/>
                        <a:ext cx="6048672" cy="753729"/>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1B4E2D1A-6175-4241-84B9-2CA137D042F9}"/>
              </a:ext>
            </a:extLst>
          </p:cNvPr>
          <p:cNvGraphicFramePr>
            <a:graphicFrameLocks noChangeAspect="1"/>
          </p:cNvGraphicFramePr>
          <p:nvPr>
            <p:extLst>
              <p:ext uri="{D42A27DB-BD31-4B8C-83A1-F6EECF244321}">
                <p14:modId xmlns:p14="http://schemas.microsoft.com/office/powerpoint/2010/main" val="134868419"/>
              </p:ext>
            </p:extLst>
          </p:nvPr>
        </p:nvGraphicFramePr>
        <p:xfrm>
          <a:off x="588222" y="3147814"/>
          <a:ext cx="8321466" cy="1143678"/>
        </p:xfrm>
        <a:graphic>
          <a:graphicData uri="http://schemas.openxmlformats.org/presentationml/2006/ole">
            <mc:AlternateContent xmlns:mc="http://schemas.openxmlformats.org/markup-compatibility/2006">
              <mc:Choice xmlns:v="urn:schemas-microsoft-com:vml" Requires="v">
                <p:oleObj spid="_x0000_s36885" name="Equation" r:id="rId7" imgW="6184800" imgH="850680" progId="Equation.DSMT4">
                  <p:embed/>
                </p:oleObj>
              </mc:Choice>
              <mc:Fallback>
                <p:oleObj name="Equation" r:id="rId7" imgW="6184800" imgH="850680" progId="Equation.DSMT4">
                  <p:embed/>
                  <p:pic>
                    <p:nvPicPr>
                      <p:cNvPr id="0" name=""/>
                      <p:cNvPicPr/>
                      <p:nvPr/>
                    </p:nvPicPr>
                    <p:blipFill>
                      <a:blip r:embed="rId8"/>
                      <a:stretch>
                        <a:fillRect/>
                      </a:stretch>
                    </p:blipFill>
                    <p:spPr>
                      <a:xfrm>
                        <a:off x="588222" y="3147814"/>
                        <a:ext cx="8321466" cy="1143678"/>
                      </a:xfrm>
                      <a:prstGeom prst="rect">
                        <a:avLst/>
                      </a:prstGeom>
                    </p:spPr>
                  </p:pic>
                </p:oleObj>
              </mc:Fallback>
            </mc:AlternateContent>
          </a:graphicData>
        </a:graphic>
      </p:graphicFrame>
      <p:sp>
        <p:nvSpPr>
          <p:cNvPr id="4" name="矩形 3"/>
          <p:cNvSpPr/>
          <p:nvPr/>
        </p:nvSpPr>
        <p:spPr>
          <a:xfrm>
            <a:off x="539552" y="2283019"/>
            <a:ext cx="3991477" cy="481863"/>
          </a:xfrm>
          <a:prstGeom prst="rect">
            <a:avLst/>
          </a:prstGeom>
        </p:spPr>
        <p:txBody>
          <a:bodyPr wrap="none">
            <a:spAutoFit/>
          </a:bodyPr>
          <a:lstStyle/>
          <a:p>
            <a:pPr indent="468000">
              <a:lnSpc>
                <a:spcPct val="150000"/>
              </a:lnSpc>
            </a:pPr>
            <a:r>
              <a:rPr lang="zh-CN" altLang="en-US" sz="2000" dirty="0">
                <a:solidFill>
                  <a:schemeClr val="tx1">
                    <a:lumMod val="95000"/>
                    <a:lumOff val="5000"/>
                  </a:schemeClr>
                </a:solidFill>
                <a:latin typeface="宋体" panose="02010600030101010101" pitchFamily="2" charset="-122"/>
                <a:cs typeface="Arial" pitchFamily="34" charset="0"/>
              </a:rPr>
              <a:t>将式</a:t>
            </a:r>
            <a:r>
              <a:rPr lang="en-US" altLang="zh-CN" sz="2000" dirty="0">
                <a:solidFill>
                  <a:schemeClr val="tx1">
                    <a:lumMod val="95000"/>
                    <a:lumOff val="5000"/>
                  </a:schemeClr>
                </a:solidFill>
                <a:latin typeface="宋体" panose="02010600030101010101" pitchFamily="2" charset="-122"/>
                <a:cs typeface="Arial" pitchFamily="34" charset="0"/>
              </a:rPr>
              <a:t>(7.35)</a:t>
            </a:r>
            <a:r>
              <a:rPr lang="zh-CN" altLang="en-US" sz="2000" dirty="0">
                <a:solidFill>
                  <a:schemeClr val="tx1">
                    <a:lumMod val="95000"/>
                    <a:lumOff val="5000"/>
                  </a:schemeClr>
                </a:solidFill>
                <a:latin typeface="宋体" panose="02010600030101010101" pitchFamily="2" charset="-122"/>
                <a:cs typeface="Arial" pitchFamily="34" charset="0"/>
              </a:rPr>
              <a:t>代入式</a:t>
            </a:r>
            <a:r>
              <a:rPr lang="en-US" altLang="zh-CN" sz="2000" dirty="0">
                <a:solidFill>
                  <a:schemeClr val="tx1">
                    <a:lumMod val="95000"/>
                    <a:lumOff val="5000"/>
                  </a:schemeClr>
                </a:solidFill>
                <a:latin typeface="宋体" panose="02010600030101010101" pitchFamily="2" charset="-122"/>
                <a:cs typeface="Arial" pitchFamily="34" charset="0"/>
              </a:rPr>
              <a:t>(7.32)</a:t>
            </a:r>
            <a:r>
              <a:rPr lang="zh-CN" altLang="en-US" sz="2000" dirty="0">
                <a:solidFill>
                  <a:schemeClr val="tx1">
                    <a:lumMod val="95000"/>
                    <a:lumOff val="5000"/>
                  </a:schemeClr>
                </a:solidFill>
                <a:latin typeface="宋体" panose="02010600030101010101" pitchFamily="2" charset="-122"/>
                <a:cs typeface="Arial" pitchFamily="34" charset="0"/>
              </a:rPr>
              <a:t>中得</a:t>
            </a:r>
          </a:p>
        </p:txBody>
      </p:sp>
    </p:spTree>
    <p:extLst>
      <p:ext uri="{BB962C8B-B14F-4D97-AF65-F5344CB8AC3E}">
        <p14:creationId xmlns:p14="http://schemas.microsoft.com/office/powerpoint/2010/main" val="31178493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1000"/>
                                        <p:tgtEl>
                                          <p:spTgt spid="75"/>
                                        </p:tgtEl>
                                      </p:cBhvr>
                                    </p:animEffect>
                                    <p:anim calcmode="lin" valueType="num">
                                      <p:cBhvr>
                                        <p:cTn id="23" dur="1000" fill="hold"/>
                                        <p:tgtEl>
                                          <p:spTgt spid="75"/>
                                        </p:tgtEl>
                                        <p:attrNameLst>
                                          <p:attrName>ppt_x</p:attrName>
                                        </p:attrNameLst>
                                      </p:cBhvr>
                                      <p:tavLst>
                                        <p:tav tm="0">
                                          <p:val>
                                            <p:strVal val="#ppt_x"/>
                                          </p:val>
                                        </p:tav>
                                        <p:tav tm="100000">
                                          <p:val>
                                            <p:strVal val="#ppt_x"/>
                                          </p:val>
                                        </p:tav>
                                      </p:tavLst>
                                    </p:anim>
                                    <p:anim calcmode="lin" valueType="num">
                                      <p:cBhvr>
                                        <p:cTn id="24" dur="1000" fill="hold"/>
                                        <p:tgtEl>
                                          <p:spTgt spid="7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1" grpId="0"/>
      <p:bldP spid="72" grpId="0" animBg="1"/>
      <p:bldP spid="73" grpId="0" animBg="1"/>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数学基础</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539552" y="598862"/>
            <a:ext cx="7627293" cy="1477328"/>
          </a:xfrm>
          <a:prstGeom prst="rect">
            <a:avLst/>
          </a:prstGeom>
          <a:noFill/>
        </p:spPr>
        <p:txBody>
          <a:bodyPr wrap="square">
            <a:spAutoFit/>
          </a:bodyPr>
          <a:lstStyle/>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由此可得</a:t>
            </a:r>
            <a:endParaRPr lang="en-US" altLang="zh-CN" sz="2000"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sz="2000"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gn="r">
              <a:lnSpc>
                <a:spcPct val="150000"/>
              </a:lnSpc>
            </a:pPr>
            <a:r>
              <a:rPr lang="en-US" altLang="zh-CN" sz="2000" dirty="0">
                <a:solidFill>
                  <a:sysClr val="windowText" lastClr="000000"/>
                </a:solidFill>
                <a:latin typeface="宋体" panose="02010600030101010101" pitchFamily="2" charset="-122"/>
                <a:ea typeface="宋体" panose="02010600030101010101" pitchFamily="2" charset="-122"/>
                <a:cs typeface="Arial" pitchFamily="34" charset="0"/>
              </a:rPr>
              <a:t>(7.36)</a:t>
            </a: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9" name="矩形 8">
            <a:extLst>
              <a:ext uri="{FF2B5EF4-FFF2-40B4-BE49-F238E27FC236}">
                <a16:creationId xmlns:a16="http://schemas.microsoft.com/office/drawing/2014/main" id="{491B1815-11D4-4A11-A7CE-341A48CA61D1}"/>
              </a:ext>
            </a:extLst>
          </p:cNvPr>
          <p:cNvSpPr/>
          <p:nvPr/>
        </p:nvSpPr>
        <p:spPr>
          <a:xfrm>
            <a:off x="539552" y="4505136"/>
            <a:ext cx="7779692" cy="481863"/>
          </a:xfrm>
          <a:prstGeom prst="rect">
            <a:avLst/>
          </a:prstGeom>
          <a:noFill/>
        </p:spPr>
        <p:txBody>
          <a:bodyPr wrap="square">
            <a:spAutoFit/>
          </a:bodyPr>
          <a:lstStyle/>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式</a:t>
            </a:r>
            <a:r>
              <a:rPr lang="en-US" altLang="zh-CN" sz="2000" dirty="0">
                <a:solidFill>
                  <a:sysClr val="windowText" lastClr="000000"/>
                </a:solidFill>
                <a:latin typeface="宋体" panose="02010600030101010101" pitchFamily="2" charset="-122"/>
                <a:ea typeface="宋体" panose="02010600030101010101" pitchFamily="2" charset="-122"/>
              </a:rPr>
              <a:t>(7.36)</a:t>
            </a:r>
            <a:r>
              <a:rPr lang="zh-CN" altLang="en-US" sz="2000" dirty="0">
                <a:solidFill>
                  <a:sysClr val="windowText" lastClr="000000"/>
                </a:solidFill>
                <a:latin typeface="宋体" panose="02010600030101010101" pitchFamily="2" charset="-122"/>
                <a:ea typeface="宋体" panose="02010600030101010101" pitchFamily="2" charset="-122"/>
              </a:rPr>
              <a:t>或式</a:t>
            </a:r>
            <a:r>
              <a:rPr lang="en-US" altLang="zh-CN" sz="2000" dirty="0">
                <a:solidFill>
                  <a:sysClr val="windowText" lastClr="000000"/>
                </a:solidFill>
                <a:latin typeface="宋体" panose="02010600030101010101" pitchFamily="2" charset="-122"/>
                <a:ea typeface="宋体" panose="02010600030101010101" pitchFamily="2" charset="-122"/>
              </a:rPr>
              <a:t>(7.37)</a:t>
            </a:r>
            <a:r>
              <a:rPr lang="zh-CN" altLang="en-US" sz="2000" dirty="0">
                <a:solidFill>
                  <a:sysClr val="windowText" lastClr="000000"/>
                </a:solidFill>
                <a:latin typeface="宋体" panose="02010600030101010101" pitchFamily="2" charset="-122"/>
                <a:ea typeface="宋体" panose="02010600030101010101" pitchFamily="2" charset="-122"/>
              </a:rPr>
              <a:t>称为</a:t>
            </a:r>
            <a:r>
              <a:rPr lang="zh-CN" altLang="en-US" sz="2000" dirty="0">
                <a:solidFill>
                  <a:srgbClr val="0070C0"/>
                </a:solidFill>
                <a:latin typeface="宋体" panose="02010600030101010101" pitchFamily="2" charset="-122"/>
                <a:ea typeface="宋体" panose="02010600030101010101" pitchFamily="2" charset="-122"/>
              </a:rPr>
              <a:t>参数估计递推算法</a:t>
            </a:r>
            <a:r>
              <a:rPr lang="zh-CN" altLang="en-US" sz="2000" dirty="0">
                <a:solidFill>
                  <a:sysClr val="windowText" lastClr="000000"/>
                </a:solidFill>
                <a:latin typeface="宋体" panose="02010600030101010101" pitchFamily="2" charset="-122"/>
                <a:ea typeface="宋体" panose="02010600030101010101" pitchFamily="2" charset="-122"/>
              </a:rPr>
              <a:t>即</a:t>
            </a:r>
            <a:r>
              <a:rPr lang="zh-CN" altLang="en-US" sz="2000" dirty="0">
                <a:solidFill>
                  <a:srgbClr val="0070C0"/>
                </a:solidFill>
                <a:latin typeface="宋体" panose="02010600030101010101" pitchFamily="2" charset="-122"/>
                <a:ea typeface="宋体" panose="02010600030101010101" pitchFamily="2" charset="-122"/>
              </a:rPr>
              <a:t>在线辦识算法</a:t>
            </a:r>
            <a:r>
              <a:rPr lang="zh-CN" altLang="en-US" sz="2000" dirty="0">
                <a:solidFill>
                  <a:sysClr val="windowText" lastClr="000000"/>
                </a:solidFill>
                <a:latin typeface="宋体" panose="02010600030101010101" pitchFamily="2" charset="-122"/>
                <a:ea typeface="宋体" panose="02010600030101010101" pitchFamily="2" charset="-122"/>
              </a:rPr>
              <a:t>。</a:t>
            </a: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aphicFrame>
        <p:nvGraphicFramePr>
          <p:cNvPr id="2" name="对象 1">
            <a:extLst>
              <a:ext uri="{FF2B5EF4-FFF2-40B4-BE49-F238E27FC236}">
                <a16:creationId xmlns:a16="http://schemas.microsoft.com/office/drawing/2014/main" id="{09494ABE-7160-43C9-B1C3-A3A3937B0054}"/>
              </a:ext>
            </a:extLst>
          </p:cNvPr>
          <p:cNvGraphicFramePr>
            <a:graphicFrameLocks noChangeAspect="1"/>
          </p:cNvGraphicFramePr>
          <p:nvPr>
            <p:extLst>
              <p:ext uri="{D42A27DB-BD31-4B8C-83A1-F6EECF244321}">
                <p14:modId xmlns:p14="http://schemas.microsoft.com/office/powerpoint/2010/main" val="3800476484"/>
              </p:ext>
            </p:extLst>
          </p:nvPr>
        </p:nvGraphicFramePr>
        <p:xfrm>
          <a:off x="1907704" y="987574"/>
          <a:ext cx="5062088" cy="1494019"/>
        </p:xfrm>
        <a:graphic>
          <a:graphicData uri="http://schemas.openxmlformats.org/presentationml/2006/ole">
            <mc:AlternateContent xmlns:mc="http://schemas.openxmlformats.org/markup-compatibility/2006">
              <mc:Choice xmlns:v="urn:schemas-microsoft-com:vml" Requires="v">
                <p:oleObj spid="_x0000_s37917" name="Equation" r:id="rId5" imgW="3657600" imgH="1079280" progId="Equation.DSMT4">
                  <p:embed/>
                </p:oleObj>
              </mc:Choice>
              <mc:Fallback>
                <p:oleObj name="Equation" r:id="rId5" imgW="3657600" imgH="1079280" progId="Equation.DSMT4">
                  <p:embed/>
                  <p:pic>
                    <p:nvPicPr>
                      <p:cNvPr id="0" name=""/>
                      <p:cNvPicPr/>
                      <p:nvPr/>
                    </p:nvPicPr>
                    <p:blipFill>
                      <a:blip r:embed="rId6"/>
                      <a:stretch>
                        <a:fillRect/>
                      </a:stretch>
                    </p:blipFill>
                    <p:spPr>
                      <a:xfrm>
                        <a:off x="1907704" y="987574"/>
                        <a:ext cx="5062088" cy="1494019"/>
                      </a:xfrm>
                      <a:prstGeom prst="rect">
                        <a:avLst/>
                      </a:prstGeom>
                    </p:spPr>
                  </p:pic>
                </p:oleObj>
              </mc:Fallback>
            </mc:AlternateContent>
          </a:graphicData>
        </a:graphic>
      </p:graphicFrame>
      <p:grpSp>
        <p:nvGrpSpPr>
          <p:cNvPr id="4" name="组合 3">
            <a:extLst>
              <a:ext uri="{FF2B5EF4-FFF2-40B4-BE49-F238E27FC236}">
                <a16:creationId xmlns:a16="http://schemas.microsoft.com/office/drawing/2014/main" id="{85190DCC-91BF-4D5F-9EA5-73F559B836AC}"/>
              </a:ext>
            </a:extLst>
          </p:cNvPr>
          <p:cNvGrpSpPr/>
          <p:nvPr/>
        </p:nvGrpSpPr>
        <p:grpSpPr>
          <a:xfrm>
            <a:off x="548902" y="2481593"/>
            <a:ext cx="7779692" cy="1477328"/>
            <a:chOff x="548902" y="2481593"/>
            <a:chExt cx="7779692" cy="1477328"/>
          </a:xfrm>
        </p:grpSpPr>
        <p:sp>
          <p:nvSpPr>
            <p:cNvPr id="10" name="矩形 9">
              <a:extLst>
                <a:ext uri="{FF2B5EF4-FFF2-40B4-BE49-F238E27FC236}">
                  <a16:creationId xmlns:a16="http://schemas.microsoft.com/office/drawing/2014/main" id="{0EF2FFF3-422E-4C5C-877B-7D6B8E42A039}"/>
                </a:ext>
              </a:extLst>
            </p:cNvPr>
            <p:cNvSpPr/>
            <p:nvPr/>
          </p:nvSpPr>
          <p:spPr>
            <a:xfrm>
              <a:off x="548902" y="2481593"/>
              <a:ext cx="7779692" cy="1477328"/>
            </a:xfrm>
            <a:prstGeom prst="rect">
              <a:avLst/>
            </a:prstGeom>
            <a:noFill/>
          </p:spPr>
          <p:txBody>
            <a:bodyPr wrap="square">
              <a:spAutoFit/>
            </a:bodyPr>
            <a:lstStyle/>
            <a:p>
              <a:pPr indent="468000">
                <a:lnSpc>
                  <a:spcPct val="150000"/>
                </a:lnSpc>
              </a:pP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令                                       称为</a:t>
              </a:r>
              <a:r>
                <a:rPr lang="zh-CN" altLang="en-US" sz="2000" dirty="0">
                  <a:solidFill>
                    <a:srgbClr val="0070C0"/>
                  </a:solidFill>
                  <a:latin typeface="宋体" panose="02010600030101010101" pitchFamily="2" charset="-122"/>
                  <a:ea typeface="宋体" panose="02010600030101010101" pitchFamily="2" charset="-122"/>
                  <a:cs typeface="Arial" pitchFamily="34" charset="0"/>
                </a:rPr>
                <a:t>辨识误差</a:t>
              </a: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endParaRPr lang="en-US" altLang="zh-CN"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indent="468000">
                <a:lnSpc>
                  <a:spcPct val="150000"/>
                </a:lnSpc>
              </a:pP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则有</a:t>
              </a:r>
              <a:endParaRPr lang="en-US" altLang="zh-CN"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indent="468000" algn="r">
                <a:lnSpc>
                  <a:spcPct val="150000"/>
                </a:lnSpc>
              </a:pP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r>
                <a:rPr lang="en-US" altLang="zh-CN"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7.37</a:t>
              </a: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p>
          </p:txBody>
        </p:sp>
        <p:graphicFrame>
          <p:nvGraphicFramePr>
            <p:cNvPr id="3" name="对象 2">
              <a:extLst>
                <a:ext uri="{FF2B5EF4-FFF2-40B4-BE49-F238E27FC236}">
                  <a16:creationId xmlns:a16="http://schemas.microsoft.com/office/drawing/2014/main" id="{F1A4C5EC-C1C1-4DFF-BC3E-F833EAE1F5CA}"/>
                </a:ext>
              </a:extLst>
            </p:cNvPr>
            <p:cNvGraphicFramePr>
              <a:graphicFrameLocks noChangeAspect="1"/>
            </p:cNvGraphicFramePr>
            <p:nvPr>
              <p:extLst>
                <p:ext uri="{D42A27DB-BD31-4B8C-83A1-F6EECF244321}">
                  <p14:modId xmlns:p14="http://schemas.microsoft.com/office/powerpoint/2010/main" val="227600568"/>
                </p:ext>
              </p:extLst>
            </p:nvPr>
          </p:nvGraphicFramePr>
          <p:xfrm>
            <a:off x="1403648" y="2504093"/>
            <a:ext cx="4384492" cy="442878"/>
          </p:xfrm>
          <a:graphic>
            <a:graphicData uri="http://schemas.openxmlformats.org/presentationml/2006/ole">
              <mc:AlternateContent xmlns:mc="http://schemas.openxmlformats.org/markup-compatibility/2006">
                <mc:Choice xmlns:v="urn:schemas-microsoft-com:vml" Requires="v">
                  <p:oleObj spid="_x0000_s37918" name="Equation" r:id="rId7" imgW="2514600" imgH="253800" progId="Equation.DSMT4">
                    <p:embed/>
                  </p:oleObj>
                </mc:Choice>
                <mc:Fallback>
                  <p:oleObj name="Equation" r:id="rId7" imgW="2514600" imgH="253800" progId="Equation.DSMT4">
                    <p:embed/>
                    <p:pic>
                      <p:nvPicPr>
                        <p:cNvPr id="0" name=""/>
                        <p:cNvPicPr/>
                        <p:nvPr/>
                      </p:nvPicPr>
                      <p:blipFill>
                        <a:blip r:embed="rId8"/>
                        <a:stretch>
                          <a:fillRect/>
                        </a:stretch>
                      </p:blipFill>
                      <p:spPr>
                        <a:xfrm>
                          <a:off x="1403648" y="2504093"/>
                          <a:ext cx="4384492" cy="442878"/>
                        </a:xfrm>
                        <a:prstGeom prst="rect">
                          <a:avLst/>
                        </a:prstGeom>
                      </p:spPr>
                    </p:pic>
                  </p:oleObj>
                </mc:Fallback>
              </mc:AlternateContent>
            </a:graphicData>
          </a:graphic>
        </p:graphicFrame>
      </p:grpSp>
      <p:graphicFrame>
        <p:nvGraphicFramePr>
          <p:cNvPr id="5" name="对象 4">
            <a:extLst>
              <a:ext uri="{FF2B5EF4-FFF2-40B4-BE49-F238E27FC236}">
                <a16:creationId xmlns:a16="http://schemas.microsoft.com/office/drawing/2014/main" id="{04D48F70-F2EE-46DD-99C7-4F2B80EC3CD5}"/>
              </a:ext>
            </a:extLst>
          </p:cNvPr>
          <p:cNvGraphicFramePr>
            <a:graphicFrameLocks noChangeAspect="1"/>
          </p:cNvGraphicFramePr>
          <p:nvPr>
            <p:extLst>
              <p:ext uri="{D42A27DB-BD31-4B8C-83A1-F6EECF244321}">
                <p14:modId xmlns:p14="http://schemas.microsoft.com/office/powerpoint/2010/main" val="3215140487"/>
              </p:ext>
            </p:extLst>
          </p:nvPr>
        </p:nvGraphicFramePr>
        <p:xfrm>
          <a:off x="2530843" y="2931904"/>
          <a:ext cx="4427117" cy="1469803"/>
        </p:xfrm>
        <a:graphic>
          <a:graphicData uri="http://schemas.openxmlformats.org/presentationml/2006/ole">
            <mc:AlternateContent xmlns:mc="http://schemas.openxmlformats.org/markup-compatibility/2006">
              <mc:Choice xmlns:v="urn:schemas-microsoft-com:vml" Requires="v">
                <p:oleObj spid="_x0000_s37919" name="Equation" r:id="rId9" imgW="3174840" imgH="1054080" progId="Equation.DSMT4">
                  <p:embed/>
                </p:oleObj>
              </mc:Choice>
              <mc:Fallback>
                <p:oleObj name="Equation" r:id="rId9" imgW="3174840" imgH="1054080" progId="Equation.DSMT4">
                  <p:embed/>
                  <p:pic>
                    <p:nvPicPr>
                      <p:cNvPr id="0" name=""/>
                      <p:cNvPicPr/>
                      <p:nvPr/>
                    </p:nvPicPr>
                    <p:blipFill>
                      <a:blip r:embed="rId10"/>
                      <a:stretch>
                        <a:fillRect/>
                      </a:stretch>
                    </p:blipFill>
                    <p:spPr>
                      <a:xfrm>
                        <a:off x="2530843" y="2931904"/>
                        <a:ext cx="4427117" cy="1469803"/>
                      </a:xfrm>
                      <a:prstGeom prst="rect">
                        <a:avLst/>
                      </a:prstGeom>
                    </p:spPr>
                  </p:pic>
                </p:oleObj>
              </mc:Fallback>
            </mc:AlternateContent>
          </a:graphicData>
        </a:graphic>
      </p:graphicFrame>
    </p:spTree>
    <p:extLst>
      <p:ext uri="{BB962C8B-B14F-4D97-AF65-F5344CB8AC3E}">
        <p14:creationId xmlns:p14="http://schemas.microsoft.com/office/powerpoint/2010/main" val="6120373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1000"/>
                                        <p:tgtEl>
                                          <p:spTgt spid="75"/>
                                        </p:tgtEl>
                                      </p:cBhvr>
                                    </p:animEffect>
                                    <p:anim calcmode="lin" valueType="num">
                                      <p:cBhvr>
                                        <p:cTn id="23" dur="1000" fill="hold"/>
                                        <p:tgtEl>
                                          <p:spTgt spid="75"/>
                                        </p:tgtEl>
                                        <p:attrNameLst>
                                          <p:attrName>ppt_x</p:attrName>
                                        </p:attrNameLst>
                                      </p:cBhvr>
                                      <p:tavLst>
                                        <p:tav tm="0">
                                          <p:val>
                                            <p:strVal val="#ppt_x"/>
                                          </p:val>
                                        </p:tav>
                                        <p:tav tm="100000">
                                          <p:val>
                                            <p:strVal val="#ppt_x"/>
                                          </p:val>
                                        </p:tav>
                                      </p:tavLst>
                                    </p:anim>
                                    <p:anim calcmode="lin" valueType="num">
                                      <p:cBhvr>
                                        <p:cTn id="24" dur="1000" fill="hold"/>
                                        <p:tgtEl>
                                          <p:spTgt spid="7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75" grpId="0"/>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数学基础</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grpSp>
        <p:nvGrpSpPr>
          <p:cNvPr id="4" name="组合 3">
            <a:extLst>
              <a:ext uri="{FF2B5EF4-FFF2-40B4-BE49-F238E27FC236}">
                <a16:creationId xmlns:a16="http://schemas.microsoft.com/office/drawing/2014/main" id="{B6FB4081-6D52-48D8-AAAE-25E118F1097C}"/>
              </a:ext>
            </a:extLst>
          </p:cNvPr>
          <p:cNvGrpSpPr/>
          <p:nvPr/>
        </p:nvGrpSpPr>
        <p:grpSpPr>
          <a:xfrm>
            <a:off x="539552" y="752583"/>
            <a:ext cx="7627293" cy="2862322"/>
            <a:chOff x="539552" y="752583"/>
            <a:chExt cx="7627293" cy="2862322"/>
          </a:xfrm>
        </p:grpSpPr>
        <p:sp>
          <p:nvSpPr>
            <p:cNvPr id="75" name="矩形 74"/>
            <p:cNvSpPr/>
            <p:nvPr/>
          </p:nvSpPr>
          <p:spPr>
            <a:xfrm>
              <a:off x="539552" y="752583"/>
              <a:ext cx="7627293" cy="2862322"/>
            </a:xfrm>
            <a:prstGeom prst="rect">
              <a:avLst/>
            </a:prstGeom>
            <a:noFill/>
          </p:spPr>
          <p:txBody>
            <a:bodyPr wrap="square">
              <a:spAutoFit/>
            </a:bodyPr>
            <a:lstStyle/>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例</a:t>
              </a:r>
              <a:r>
                <a:rPr lang="en-US" altLang="zh-CN" sz="2000" dirty="0">
                  <a:solidFill>
                    <a:sysClr val="windowText" lastClr="000000"/>
                  </a:solidFill>
                  <a:latin typeface="宋体" panose="02010600030101010101" pitchFamily="2" charset="-122"/>
                  <a:ea typeface="宋体" panose="02010600030101010101" pitchFamily="2" charset="-122"/>
                </a:rPr>
                <a:t>7.8  </a:t>
              </a:r>
              <a:r>
                <a:rPr lang="zh-CN" altLang="en-US" sz="2000" dirty="0">
                  <a:solidFill>
                    <a:sysClr val="windowText" lastClr="000000"/>
                  </a:solidFill>
                  <a:latin typeface="宋体" panose="02010600030101010101" pitchFamily="2" charset="-122"/>
                  <a:ea typeface="宋体" panose="02010600030101010101" pitchFamily="2" charset="-122"/>
                </a:rPr>
                <a:t>设离散系统可用下述差分方程表示</a:t>
              </a:r>
              <a:endParaRPr lang="en-US" altLang="zh-CN" sz="2000"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sz="2000"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cs typeface="Arial" pitchFamily="34" charset="0"/>
                </a:rPr>
                <a:t>或写成</a:t>
              </a:r>
              <a:endParaRPr lang="en-US" altLang="zh-CN" sz="2000"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endParaRPr lang="en-US" altLang="zh-CN" sz="2000"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endParaRPr lang="en-US" altLang="zh-CN"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indent="468000">
                <a:lnSpc>
                  <a:spcPct val="150000"/>
                </a:lnSpc>
              </a:pP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试用最小二乘法进行系统参数辨识和系统输出估计。</a:t>
              </a:r>
            </a:p>
          </p:txBody>
        </p:sp>
        <p:graphicFrame>
          <p:nvGraphicFramePr>
            <p:cNvPr id="2" name="对象 1">
              <a:extLst>
                <a:ext uri="{FF2B5EF4-FFF2-40B4-BE49-F238E27FC236}">
                  <a16:creationId xmlns:a16="http://schemas.microsoft.com/office/drawing/2014/main" id="{C29F09ED-466A-4B6A-84EA-60B260AF3F4E}"/>
                </a:ext>
              </a:extLst>
            </p:cNvPr>
            <p:cNvGraphicFramePr>
              <a:graphicFrameLocks noChangeAspect="1"/>
            </p:cNvGraphicFramePr>
            <p:nvPr>
              <p:extLst>
                <p:ext uri="{D42A27DB-BD31-4B8C-83A1-F6EECF244321}">
                  <p14:modId xmlns:p14="http://schemas.microsoft.com/office/powerpoint/2010/main" val="2297390495"/>
                </p:ext>
              </p:extLst>
            </p:nvPr>
          </p:nvGraphicFramePr>
          <p:xfrm>
            <a:off x="1090026" y="1321541"/>
            <a:ext cx="6963946" cy="359839"/>
          </p:xfrm>
          <a:graphic>
            <a:graphicData uri="http://schemas.openxmlformats.org/presentationml/2006/ole">
              <mc:AlternateContent xmlns:mc="http://schemas.openxmlformats.org/markup-compatibility/2006">
                <mc:Choice xmlns:v="urn:schemas-microsoft-com:vml" Requires="v">
                  <p:oleObj spid="_x0000_s38932" name="Equation" r:id="rId5" imgW="4178160" imgH="215640" progId="Equation.DSMT4">
                    <p:embed/>
                  </p:oleObj>
                </mc:Choice>
                <mc:Fallback>
                  <p:oleObj name="Equation" r:id="rId5" imgW="4178160" imgH="215640" progId="Equation.DSMT4">
                    <p:embed/>
                    <p:pic>
                      <p:nvPicPr>
                        <p:cNvPr id="0" name=""/>
                        <p:cNvPicPr/>
                        <p:nvPr/>
                      </p:nvPicPr>
                      <p:blipFill>
                        <a:blip r:embed="rId6"/>
                        <a:stretch>
                          <a:fillRect/>
                        </a:stretch>
                      </p:blipFill>
                      <p:spPr>
                        <a:xfrm>
                          <a:off x="1090026" y="1321541"/>
                          <a:ext cx="6963946" cy="359839"/>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E5083A33-52A6-484F-AB73-EE174225DDB4}"/>
                </a:ext>
              </a:extLst>
            </p:cNvPr>
            <p:cNvGraphicFramePr>
              <a:graphicFrameLocks noChangeAspect="1"/>
            </p:cNvGraphicFramePr>
            <p:nvPr>
              <p:extLst>
                <p:ext uri="{D42A27DB-BD31-4B8C-83A1-F6EECF244321}">
                  <p14:modId xmlns:p14="http://schemas.microsoft.com/office/powerpoint/2010/main" val="3017843263"/>
                </p:ext>
              </p:extLst>
            </p:nvPr>
          </p:nvGraphicFramePr>
          <p:xfrm>
            <a:off x="998642" y="2183744"/>
            <a:ext cx="7146713" cy="356288"/>
          </p:xfrm>
          <a:graphic>
            <a:graphicData uri="http://schemas.openxmlformats.org/presentationml/2006/ole">
              <mc:AlternateContent xmlns:mc="http://schemas.openxmlformats.org/markup-compatibility/2006">
                <mc:Choice xmlns:v="urn:schemas-microsoft-com:vml" Requires="v">
                  <p:oleObj spid="_x0000_s38933" name="Equation" r:id="rId7" imgW="4330440" imgH="215640" progId="Equation.DSMT4">
                    <p:embed/>
                  </p:oleObj>
                </mc:Choice>
                <mc:Fallback>
                  <p:oleObj name="Equation" r:id="rId7" imgW="4330440" imgH="215640" progId="Equation.DSMT4">
                    <p:embed/>
                    <p:pic>
                      <p:nvPicPr>
                        <p:cNvPr id="0" name=""/>
                        <p:cNvPicPr/>
                        <p:nvPr/>
                      </p:nvPicPr>
                      <p:blipFill>
                        <a:blip r:embed="rId8"/>
                        <a:stretch>
                          <a:fillRect/>
                        </a:stretch>
                      </p:blipFill>
                      <p:spPr>
                        <a:xfrm>
                          <a:off x="998642" y="2183744"/>
                          <a:ext cx="7146713" cy="356288"/>
                        </a:xfrm>
                        <a:prstGeom prst="rect">
                          <a:avLst/>
                        </a:prstGeom>
                      </p:spPr>
                    </p:pic>
                  </p:oleObj>
                </mc:Fallback>
              </mc:AlternateContent>
            </a:graphicData>
          </a:graphic>
        </p:graphicFrame>
      </p:grpSp>
    </p:spTree>
    <p:extLst>
      <p:ext uri="{BB962C8B-B14F-4D97-AF65-F5344CB8AC3E}">
        <p14:creationId xmlns:p14="http://schemas.microsoft.com/office/powerpoint/2010/main" val="11230923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自适应控制概念</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9" name="矩形 8">
            <a:extLst>
              <a:ext uri="{FF2B5EF4-FFF2-40B4-BE49-F238E27FC236}">
                <a16:creationId xmlns:a16="http://schemas.microsoft.com/office/drawing/2014/main" id="{64C04934-B635-4726-8729-7B47ABEAE9A0}"/>
              </a:ext>
            </a:extLst>
          </p:cNvPr>
          <p:cNvSpPr/>
          <p:nvPr/>
        </p:nvSpPr>
        <p:spPr>
          <a:xfrm>
            <a:off x="286430" y="917280"/>
            <a:ext cx="7880415" cy="1866858"/>
          </a:xfrm>
          <a:prstGeom prst="rect">
            <a:avLst/>
          </a:prstGeom>
          <a:noFill/>
        </p:spPr>
        <p:txBody>
          <a:bodyPr wrap="square">
            <a:spAutoFit/>
          </a:bodyPr>
          <a:lstStyle/>
          <a:p>
            <a:pPr>
              <a:lnSpc>
                <a:spcPct val="150000"/>
              </a:lnSpc>
            </a:pPr>
            <a:r>
              <a:rPr lang="zh-CN" altLang="en-US" sz="2000" dirty="0">
                <a:solidFill>
                  <a:sysClr val="windowText" lastClr="000000"/>
                </a:solidFill>
                <a:latin typeface="宋体" panose="02010600030101010101" pitchFamily="2" charset="-122"/>
              </a:rPr>
              <a:t>传统的控制方法：</a:t>
            </a:r>
            <a:endParaRPr lang="en-US" altLang="zh-CN" sz="2000" dirty="0">
              <a:solidFill>
                <a:sysClr val="windowText" lastClr="000000"/>
              </a:solidFill>
              <a:latin typeface="宋体" panose="02010600030101010101" pitchFamily="2" charset="-122"/>
            </a:endParaRPr>
          </a:p>
          <a:p>
            <a:pPr marL="342900" indent="-342900">
              <a:lnSpc>
                <a:spcPct val="150000"/>
              </a:lnSpc>
              <a:buFont typeface="Arial" panose="020B0604020202020204" pitchFamily="34" charset="0"/>
              <a:buChar char="•"/>
            </a:pPr>
            <a:r>
              <a:rPr lang="en-US" altLang="zh-CN" sz="2000" dirty="0">
                <a:solidFill>
                  <a:sysClr val="windowText" lastClr="000000"/>
                </a:solidFill>
                <a:latin typeface="宋体" panose="02010600030101010101" pitchFamily="2" charset="-122"/>
              </a:rPr>
              <a:t>PID</a:t>
            </a:r>
            <a:r>
              <a:rPr lang="zh-CN" altLang="en-US" sz="2000" dirty="0">
                <a:solidFill>
                  <a:sysClr val="windowText" lastClr="000000"/>
                </a:solidFill>
                <a:latin typeface="宋体" panose="02010600030101010101" pitchFamily="2" charset="-122"/>
              </a:rPr>
              <a:t>控制</a:t>
            </a:r>
            <a:endParaRPr lang="en-US" altLang="zh-CN" sz="2000" dirty="0">
              <a:solidFill>
                <a:sysClr val="windowText" lastClr="000000"/>
              </a:solidFill>
              <a:latin typeface="宋体" panose="02010600030101010101" pitchFamily="2" charset="-122"/>
            </a:endParaRPr>
          </a:p>
          <a:p>
            <a:pPr marL="342900" indent="-342900">
              <a:lnSpc>
                <a:spcPct val="150000"/>
              </a:lnSpc>
              <a:buFont typeface="Arial" panose="020B0604020202020204" pitchFamily="34" charset="0"/>
              <a:buChar char="•"/>
            </a:pPr>
            <a:r>
              <a:rPr lang="zh-CN" altLang="en-US" sz="2000" dirty="0">
                <a:solidFill>
                  <a:sysClr val="windowText" lastClr="000000"/>
                </a:solidFill>
                <a:latin typeface="宋体" panose="02010600030101010101" pitchFamily="2" charset="-122"/>
              </a:rPr>
              <a:t>状态反馈控制</a:t>
            </a:r>
            <a:endParaRPr lang="en-US" altLang="zh-CN" sz="2000" dirty="0">
              <a:solidFill>
                <a:sysClr val="windowText" lastClr="000000"/>
              </a:solidFill>
              <a:latin typeface="宋体" panose="02010600030101010101" pitchFamily="2" charset="-122"/>
            </a:endParaRPr>
          </a:p>
          <a:p>
            <a:pPr marL="342900" indent="-342900">
              <a:lnSpc>
                <a:spcPct val="150000"/>
              </a:lnSpc>
              <a:buFont typeface="Arial" panose="020B0604020202020204" pitchFamily="34" charset="0"/>
              <a:buChar char="•"/>
            </a:pPr>
            <a:r>
              <a:rPr lang="zh-CN" altLang="en-US" sz="2000" dirty="0">
                <a:solidFill>
                  <a:sysClr val="windowText" lastClr="000000"/>
                </a:solidFill>
                <a:latin typeface="宋体" panose="02010600030101010101" pitchFamily="2" charset="-122"/>
              </a:rPr>
              <a:t>最优控制</a:t>
            </a:r>
            <a:r>
              <a:rPr lang="zh-CN" altLang="en-US" sz="2000" dirty="0" smtClean="0">
                <a:solidFill>
                  <a:sysClr val="windowText" lastClr="000000"/>
                </a:solidFill>
                <a:latin typeface="宋体" panose="02010600030101010101" pitchFamily="2" charset="-122"/>
              </a:rPr>
              <a:t>等</a:t>
            </a:r>
            <a:endParaRPr lang="en-US" altLang="zh-CN" sz="2000" dirty="0">
              <a:solidFill>
                <a:sysClr val="windowText" lastClr="000000"/>
              </a:solidFill>
              <a:latin typeface="宋体" panose="02010600030101010101" pitchFamily="2" charset="-122"/>
            </a:endParaRPr>
          </a:p>
        </p:txBody>
      </p:sp>
      <p:sp>
        <p:nvSpPr>
          <p:cNvPr id="2" name="矩形 1"/>
          <p:cNvSpPr/>
          <p:nvPr/>
        </p:nvSpPr>
        <p:spPr>
          <a:xfrm>
            <a:off x="278333" y="3142113"/>
            <a:ext cx="7888512" cy="1015663"/>
          </a:xfrm>
          <a:prstGeom prst="rect">
            <a:avLst/>
          </a:prstGeom>
        </p:spPr>
        <p:txBody>
          <a:bodyPr wrap="square">
            <a:spAutoFit/>
          </a:bodyPr>
          <a:lstStyle/>
          <a:p>
            <a:pPr>
              <a:lnSpc>
                <a:spcPct val="150000"/>
              </a:lnSpc>
            </a:pPr>
            <a:r>
              <a:rPr lang="zh-CN" altLang="en-US" sz="2000" dirty="0">
                <a:solidFill>
                  <a:sysClr val="windowText" lastClr="000000"/>
                </a:solidFill>
                <a:latin typeface="宋体" panose="02010600030101010101" pitchFamily="2" charset="-122"/>
              </a:rPr>
              <a:t>传统的控制</a:t>
            </a:r>
            <a:r>
              <a:rPr lang="zh-CN" altLang="en-US" sz="2000" dirty="0" smtClean="0">
                <a:solidFill>
                  <a:sysClr val="windowText" lastClr="000000"/>
                </a:solidFill>
                <a:latin typeface="宋体" panose="02010600030101010101" pitchFamily="2" charset="-122"/>
              </a:rPr>
              <a:t>方法的控制对象是</a:t>
            </a:r>
            <a:r>
              <a:rPr lang="zh-CN" altLang="en-US" sz="2000" dirty="0">
                <a:solidFill>
                  <a:sysClr val="windowText" lastClr="000000"/>
                </a:solidFill>
                <a:latin typeface="宋体" panose="02010600030101010101" pitchFamily="2" charset="-122"/>
              </a:rPr>
              <a:t>一个</a:t>
            </a:r>
            <a:r>
              <a:rPr lang="zh-CN" altLang="en-US" sz="2000" dirty="0">
                <a:solidFill>
                  <a:srgbClr val="FF0000"/>
                </a:solidFill>
                <a:latin typeface="宋体" panose="02010600030101010101" pitchFamily="2" charset="-122"/>
              </a:rPr>
              <a:t>已知系统</a:t>
            </a:r>
            <a:r>
              <a:rPr lang="zh-CN" altLang="en-US" sz="2000" dirty="0">
                <a:solidFill>
                  <a:sysClr val="windowText" lastClr="000000"/>
                </a:solidFill>
                <a:latin typeface="宋体" panose="02010600030101010101" pitchFamily="2" charset="-122"/>
              </a:rPr>
              <a:t>，即</a:t>
            </a:r>
            <a:r>
              <a:rPr lang="zh-CN" altLang="en-US" sz="2000" dirty="0">
                <a:solidFill>
                  <a:srgbClr val="0070C0"/>
                </a:solidFill>
                <a:latin typeface="宋体" panose="02010600030101010101" pitchFamily="2" charset="-122"/>
              </a:rPr>
              <a:t>参数已知</a:t>
            </a:r>
            <a:r>
              <a:rPr lang="zh-CN" altLang="en-US" sz="2000" dirty="0">
                <a:solidFill>
                  <a:sysClr val="windowText" lastClr="000000"/>
                </a:solidFill>
                <a:latin typeface="宋体" panose="02010600030101010101" pitchFamily="2" charset="-122"/>
              </a:rPr>
              <a:t>，</a:t>
            </a:r>
            <a:r>
              <a:rPr lang="zh-CN" altLang="en-US" sz="2000" dirty="0">
                <a:solidFill>
                  <a:srgbClr val="0070C0"/>
                </a:solidFill>
                <a:latin typeface="宋体" panose="02010600030101010101" pitchFamily="2" charset="-122"/>
              </a:rPr>
              <a:t>状态已知</a:t>
            </a:r>
            <a:r>
              <a:rPr lang="zh-CN" altLang="en-US" sz="2000" dirty="0">
                <a:solidFill>
                  <a:sysClr val="windowText" lastClr="000000"/>
                </a:solidFill>
                <a:latin typeface="宋体" panose="02010600030101010101" pitchFamily="2" charset="-122"/>
              </a:rPr>
              <a:t>。</a:t>
            </a:r>
            <a:endParaRPr lang="en-US" altLang="zh-CN" sz="2000" dirty="0">
              <a:solidFill>
                <a:sysClr val="windowText" lastClr="000000"/>
              </a:solidFill>
              <a:latin typeface="宋体" panose="02010600030101010101" pitchFamily="2" charset="-122"/>
            </a:endParaRPr>
          </a:p>
          <a:p>
            <a:pPr>
              <a:lnSpc>
                <a:spcPct val="150000"/>
              </a:lnSpc>
            </a:pPr>
            <a:r>
              <a:rPr lang="zh-CN" altLang="en-US" sz="2000" dirty="0">
                <a:solidFill>
                  <a:sysClr val="windowText" lastClr="000000"/>
                </a:solidFill>
                <a:latin typeface="宋体" panose="02010600030101010101" pitchFamily="2" charset="-122"/>
              </a:rPr>
              <a:t>它的控制策略、控制规律往往是建立在已知系统的基础之上的。</a:t>
            </a:r>
            <a:endParaRPr lang="en-US" altLang="zh-CN" sz="2000" dirty="0">
              <a:solidFill>
                <a:sysClr val="windowText" lastClr="000000"/>
              </a:solidFill>
              <a:latin typeface="宋体" panose="02010600030101010101" pitchFamily="2" charset="-122"/>
            </a:endParaRPr>
          </a:p>
        </p:txBody>
      </p:sp>
    </p:spTree>
    <p:extLst>
      <p:ext uri="{BB962C8B-B14F-4D97-AF65-F5344CB8AC3E}">
        <p14:creationId xmlns:p14="http://schemas.microsoft.com/office/powerpoint/2010/main" val="40825839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40" y="1907847"/>
            <a:ext cx="1717384"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dirty="0"/>
          </a:p>
        </p:txBody>
      </p:sp>
      <p:sp>
        <p:nvSpPr>
          <p:cNvPr id="3" name="文本框 2"/>
          <p:cNvSpPr txBox="1"/>
          <p:nvPr/>
        </p:nvSpPr>
        <p:spPr>
          <a:xfrm>
            <a:off x="605137" y="2236389"/>
            <a:ext cx="723596" cy="530917"/>
          </a:xfrm>
          <a:prstGeom prst="rect">
            <a:avLst/>
          </a:prstGeom>
          <a:noFill/>
        </p:spPr>
        <p:txBody>
          <a:bodyPr wrap="square" lIns="68580" tIns="34291" rIns="68580" bIns="34291" rtlCol="0">
            <a:spAutoFit/>
          </a:bodyPr>
          <a:lstStyle/>
          <a:p>
            <a:r>
              <a:rPr lang="en-US" altLang="zh-CN" sz="3000" b="1" dirty="0">
                <a:solidFill>
                  <a:schemeClr val="bg1"/>
                </a:solidFill>
                <a:latin typeface="微软雅黑" panose="020B0503020204020204" pitchFamily="34" charset="-122"/>
                <a:ea typeface="微软雅黑" panose="020B0503020204020204" pitchFamily="34" charset="-122"/>
              </a:rPr>
              <a:t>7.3</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783801" y="1907847"/>
            <a:ext cx="305972"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zh-CN" altLang="en-US" dirty="0"/>
          </a:p>
        </p:txBody>
      </p:sp>
      <p:sp>
        <p:nvSpPr>
          <p:cNvPr id="13" name="文本框 12"/>
          <p:cNvSpPr txBox="1"/>
          <p:nvPr/>
        </p:nvSpPr>
        <p:spPr>
          <a:xfrm>
            <a:off x="2411762" y="2082503"/>
            <a:ext cx="5781070" cy="684805"/>
          </a:xfrm>
          <a:prstGeom prst="rect">
            <a:avLst/>
          </a:prstGeom>
          <a:noFill/>
        </p:spPr>
        <p:txBody>
          <a:bodyPr wrap="none" lIns="68580" tIns="34291" rIns="68580" bIns="34291" rtlCol="0">
            <a:spAutoFit/>
          </a:bodyPr>
          <a:lstStyle/>
          <a:p>
            <a:r>
              <a:rPr lang="zh-CN" altLang="en-US" sz="4000" dirty="0">
                <a:solidFill>
                  <a:srgbClr val="112F70"/>
                </a:solidFill>
                <a:latin typeface="微软雅黑" pitchFamily="34" charset="-122"/>
                <a:ea typeface="微软雅黑" pitchFamily="34" charset="-122"/>
              </a:rPr>
              <a:t>模型参考自适应控制系统</a:t>
            </a:r>
            <a:endParaRPr lang="zh-CN" altLang="en-US" sz="4000" b="1" dirty="0">
              <a:solidFill>
                <a:srgbClr val="112F7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699150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400" fill="hold"/>
                                        <p:tgtEl>
                                          <p:spTgt spid="11"/>
                                        </p:tgtEl>
                                        <p:attrNameLst>
                                          <p:attrName>ppt_x</p:attrName>
                                        </p:attrNameLst>
                                      </p:cBhvr>
                                      <p:tavLst>
                                        <p:tav tm="0">
                                          <p:val>
                                            <p:strVal val="#ppt_x"/>
                                          </p:val>
                                        </p:tav>
                                        <p:tav tm="100000">
                                          <p:val>
                                            <p:strVal val="#ppt_x"/>
                                          </p:val>
                                        </p:tav>
                                      </p:tavLst>
                                    </p:anim>
                                    <p:anim calcmode="lin" valueType="num">
                                      <p:cBhvr additive="base">
                                        <p:cTn id="11" dur="4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01326" y="3507854"/>
            <a:ext cx="7677251" cy="1338828"/>
          </a:xfrm>
          <a:prstGeom prst="rect">
            <a:avLst/>
          </a:prstGeom>
        </p:spPr>
        <p:txBody>
          <a:bodyPr wrap="square">
            <a:spAutoFit/>
          </a:bodyPr>
          <a:lstStyle/>
          <a:p>
            <a:pPr indent="468000">
              <a:lnSpc>
                <a:spcPct val="150000"/>
              </a:lnSpc>
            </a:pPr>
            <a:r>
              <a:rPr lang="zh-CN" altLang="en-US" dirty="0">
                <a:solidFill>
                  <a:schemeClr val="tx1">
                    <a:lumMod val="95000"/>
                    <a:lumOff val="5000"/>
                  </a:schemeClr>
                </a:solidFill>
                <a:latin typeface="宋体" panose="02010600030101010101" pitchFamily="2" charset="-122"/>
                <a:cs typeface="Arial" pitchFamily="34" charset="0"/>
              </a:rPr>
              <a:t>设被控系统可用下述数学模型描述</a:t>
            </a:r>
            <a:endParaRPr lang="en-US" altLang="zh-CN" dirty="0">
              <a:solidFill>
                <a:schemeClr val="tx1">
                  <a:lumMod val="95000"/>
                  <a:lumOff val="5000"/>
                </a:schemeClr>
              </a:solidFill>
              <a:latin typeface="宋体" panose="02010600030101010101" pitchFamily="2" charset="-122"/>
              <a:cs typeface="Arial" pitchFamily="34" charset="0"/>
            </a:endParaRPr>
          </a:p>
          <a:p>
            <a:pPr indent="468000">
              <a:lnSpc>
                <a:spcPct val="150000"/>
              </a:lnSpc>
            </a:pPr>
            <a:endParaRPr lang="en-US" altLang="zh-CN" dirty="0">
              <a:solidFill>
                <a:schemeClr val="tx1">
                  <a:lumMod val="95000"/>
                  <a:lumOff val="5000"/>
                </a:schemeClr>
              </a:solidFill>
              <a:latin typeface="宋体" panose="02010600030101010101" pitchFamily="2" charset="-122"/>
              <a:cs typeface="Arial" pitchFamily="34" charset="0"/>
            </a:endParaRPr>
          </a:p>
          <a:p>
            <a:pPr indent="468000" algn="r">
              <a:lnSpc>
                <a:spcPct val="150000"/>
              </a:lnSpc>
            </a:pPr>
            <a:r>
              <a:rPr lang="zh-CN" altLang="en-US" dirty="0">
                <a:solidFill>
                  <a:schemeClr val="tx1">
                    <a:lumMod val="95000"/>
                    <a:lumOff val="5000"/>
                  </a:schemeClr>
                </a:solidFill>
                <a:latin typeface="宋体" panose="02010600030101010101" pitchFamily="2" charset="-122"/>
                <a:cs typeface="Arial" pitchFamily="34" charset="0"/>
              </a:rPr>
              <a:t>（</a:t>
            </a:r>
            <a:r>
              <a:rPr lang="en-US" altLang="zh-CN" dirty="0">
                <a:solidFill>
                  <a:schemeClr val="tx1">
                    <a:lumMod val="95000"/>
                    <a:lumOff val="5000"/>
                  </a:schemeClr>
                </a:solidFill>
                <a:latin typeface="宋体" panose="02010600030101010101" pitchFamily="2" charset="-122"/>
                <a:cs typeface="Arial" pitchFamily="34" charset="0"/>
              </a:rPr>
              <a:t>7.38</a:t>
            </a:r>
            <a:r>
              <a:rPr lang="zh-CN" altLang="en-US" dirty="0">
                <a:solidFill>
                  <a:schemeClr val="tx1">
                    <a:lumMod val="95000"/>
                    <a:lumOff val="5000"/>
                  </a:schemeClr>
                </a:solidFill>
                <a:latin typeface="宋体" panose="02010600030101010101" pitchFamily="2" charset="-122"/>
                <a:cs typeface="Arial" pitchFamily="34" charset="0"/>
              </a:rPr>
              <a:t>）</a:t>
            </a:r>
          </a:p>
        </p:txBody>
      </p:sp>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1419622"/>
            <a:ext cx="7883863" cy="2169825"/>
          </a:xfrm>
          <a:prstGeom prst="rect">
            <a:avLst/>
          </a:prstGeom>
          <a:noFill/>
        </p:spPr>
        <p:txBody>
          <a:bodyPr wrap="square">
            <a:spAutoFit/>
          </a:bodyPr>
          <a:lstStyle/>
          <a:p>
            <a:pPr indent="468000">
              <a:lnSpc>
                <a:spcPct val="150000"/>
              </a:lnSpc>
            </a:pPr>
            <a:r>
              <a:rPr lang="zh-CN" altLang="en-US" dirty="0" smtClean="0">
                <a:solidFill>
                  <a:schemeClr val="tx1">
                    <a:lumMod val="95000"/>
                    <a:lumOff val="5000"/>
                  </a:schemeClr>
                </a:solidFill>
                <a:latin typeface="宋体" panose="02010600030101010101" pitchFamily="2" charset="-122"/>
                <a:ea typeface="宋体" panose="02010600030101010101" pitchFamily="2" charset="-122"/>
                <a:cs typeface="Arial" pitchFamily="34" charset="0"/>
              </a:rPr>
              <a:t>如前所述</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，自适应控制系统是</a:t>
            </a:r>
            <a:r>
              <a:rPr lang="zh-CN" altLang="en-US" dirty="0">
                <a:solidFill>
                  <a:srgbClr val="FF0000"/>
                </a:solidFill>
                <a:latin typeface="宋体" panose="02010600030101010101" pitchFamily="2" charset="-122"/>
                <a:ea typeface="宋体" panose="02010600030101010101" pitchFamily="2" charset="-122"/>
                <a:cs typeface="Arial" pitchFamily="34" charset="0"/>
              </a:rPr>
              <a:t>以未知系统为研究对象</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，它</a:t>
            </a:r>
            <a:r>
              <a:rPr lang="zh-CN" altLang="en-US" dirty="0">
                <a:solidFill>
                  <a:srgbClr val="FF0000"/>
                </a:solidFill>
                <a:latin typeface="宋体" panose="02010600030101010101" pitchFamily="2" charset="-122"/>
                <a:ea typeface="宋体" panose="02010600030101010101" pitchFamily="2" charset="-122"/>
                <a:cs typeface="Arial" pitchFamily="34" charset="0"/>
              </a:rPr>
              <a:t>比通常控制方式更适合应用于实际动态系统的控制中</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，它所考虑的问题是被控系统的数学模型或是未知或是数学模型中含有未知的结构参数。</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indent="468000">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因此，在介绍自适应控制系统的设计之前，需要首先介绍未知系统的</a:t>
            </a:r>
            <a:r>
              <a:rPr lang="zh-CN" altLang="en-US" dirty="0">
                <a:solidFill>
                  <a:srgbClr val="0070C0"/>
                </a:solidFill>
                <a:latin typeface="宋体" panose="02010600030101010101" pitchFamily="2" charset="-122"/>
                <a:ea typeface="宋体" panose="02010600030101010101" pitchFamily="2" charset="-122"/>
                <a:cs typeface="Arial" pitchFamily="34" charset="0"/>
              </a:rPr>
              <a:t>假设条件</a:t>
            </a:r>
            <a:r>
              <a:rPr lang="zh-CN" altLang="en-US" dirty="0" smtClean="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graphicFrame>
        <p:nvGraphicFramePr>
          <p:cNvPr id="2" name="对象 1">
            <a:extLst>
              <a:ext uri="{FF2B5EF4-FFF2-40B4-BE49-F238E27FC236}">
                <a16:creationId xmlns:a16="http://schemas.microsoft.com/office/drawing/2014/main" id="{635ADDFC-C978-4D95-95C8-A32B14BFDE5E}"/>
              </a:ext>
            </a:extLst>
          </p:cNvPr>
          <p:cNvGraphicFramePr>
            <a:graphicFrameLocks noChangeAspect="1"/>
          </p:cNvGraphicFramePr>
          <p:nvPr>
            <p:extLst>
              <p:ext uri="{D42A27DB-BD31-4B8C-83A1-F6EECF244321}">
                <p14:modId xmlns:p14="http://schemas.microsoft.com/office/powerpoint/2010/main" val="3848599981"/>
              </p:ext>
            </p:extLst>
          </p:nvPr>
        </p:nvGraphicFramePr>
        <p:xfrm>
          <a:off x="3216864" y="4039124"/>
          <a:ext cx="2016097" cy="766117"/>
        </p:xfrm>
        <a:graphic>
          <a:graphicData uri="http://schemas.openxmlformats.org/presentationml/2006/ole">
            <mc:AlternateContent xmlns:mc="http://schemas.openxmlformats.org/markup-compatibility/2006">
              <mc:Choice xmlns:v="urn:schemas-microsoft-com:vml" Requires="v">
                <p:oleObj spid="_x0000_s39947" name="Equation" r:id="rId5" imgW="1269720" imgH="482400" progId="Equation.DSMT4">
                  <p:embed/>
                </p:oleObj>
              </mc:Choice>
              <mc:Fallback>
                <p:oleObj name="Equation" r:id="rId5" imgW="1269720" imgH="482400" progId="Equation.DSMT4">
                  <p:embed/>
                  <p:pic>
                    <p:nvPicPr>
                      <p:cNvPr id="0" name=""/>
                      <p:cNvPicPr/>
                      <p:nvPr/>
                    </p:nvPicPr>
                    <p:blipFill>
                      <a:blip r:embed="rId6"/>
                      <a:stretch>
                        <a:fillRect/>
                      </a:stretch>
                    </p:blipFill>
                    <p:spPr>
                      <a:xfrm>
                        <a:off x="3216864" y="4039124"/>
                        <a:ext cx="2016097" cy="766117"/>
                      </a:xfrm>
                      <a:prstGeom prst="rect">
                        <a:avLst/>
                      </a:prstGeom>
                    </p:spPr>
                  </p:pic>
                </p:oleObj>
              </mc:Fallback>
            </mc:AlternateContent>
          </a:graphicData>
        </a:graphic>
      </p:graphicFrame>
      <p:sp>
        <p:nvSpPr>
          <p:cNvPr id="9" name="矩形 8"/>
          <p:cNvSpPr/>
          <p:nvPr/>
        </p:nvSpPr>
        <p:spPr>
          <a:xfrm>
            <a:off x="282982" y="601440"/>
            <a:ext cx="7587492" cy="559769"/>
          </a:xfrm>
          <a:prstGeom prst="rect">
            <a:avLst/>
          </a:prstGeom>
          <a:noFill/>
        </p:spPr>
        <p:txBody>
          <a:bodyPr wrap="square">
            <a:spAutoFit/>
          </a:bodyPr>
          <a:lstStyle/>
          <a:p>
            <a:pPr>
              <a:lnSpc>
                <a:spcPct val="150000"/>
              </a:lnSpc>
            </a:pPr>
            <a:r>
              <a:rPr lang="en-US" altLang="zh-CN" sz="2400" b="1" dirty="0">
                <a:solidFill>
                  <a:sysClr val="windowText" lastClr="000000"/>
                </a:solidFill>
                <a:latin typeface="宋体" panose="02010600030101010101" pitchFamily="2" charset="-122"/>
              </a:rPr>
              <a:t>7.3.1 </a:t>
            </a:r>
            <a:r>
              <a:rPr lang="zh-CN" altLang="en-US" sz="2400" b="1" dirty="0">
                <a:solidFill>
                  <a:sysClr val="windowText" lastClr="000000"/>
                </a:solidFill>
                <a:latin typeface="宋体" panose="02010600030101010101" pitchFamily="2" charset="-122"/>
              </a:rPr>
              <a:t>未知系统的假设条件</a:t>
            </a:r>
          </a:p>
        </p:txBody>
      </p:sp>
    </p:spTree>
    <p:extLst>
      <p:ext uri="{BB962C8B-B14F-4D97-AF65-F5344CB8AC3E}">
        <p14:creationId xmlns:p14="http://schemas.microsoft.com/office/powerpoint/2010/main" val="36091149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1000"/>
                                        <p:tgtEl>
                                          <p:spTgt spid="75"/>
                                        </p:tgtEl>
                                      </p:cBhvr>
                                    </p:animEffect>
                                    <p:anim calcmode="lin" valueType="num">
                                      <p:cBhvr>
                                        <p:cTn id="28" dur="1000" fill="hold"/>
                                        <p:tgtEl>
                                          <p:spTgt spid="75"/>
                                        </p:tgtEl>
                                        <p:attrNameLst>
                                          <p:attrName>ppt_x</p:attrName>
                                        </p:attrNameLst>
                                      </p:cBhvr>
                                      <p:tavLst>
                                        <p:tav tm="0">
                                          <p:val>
                                            <p:strVal val="#ppt_x"/>
                                          </p:val>
                                        </p:tav>
                                        <p:tav tm="100000">
                                          <p:val>
                                            <p:strVal val="#ppt_x"/>
                                          </p:val>
                                        </p:tav>
                                      </p:tavLst>
                                    </p:anim>
                                    <p:anim calcmode="lin" valueType="num">
                                      <p:cBhvr>
                                        <p:cTn id="2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1" grpId="0"/>
      <p:bldP spid="72" grpId="0" animBg="1"/>
      <p:bldP spid="73" grpId="0" animBg="1"/>
      <p:bldP spid="75" grpId="0"/>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grpSp>
        <p:nvGrpSpPr>
          <p:cNvPr id="6" name="组合 5">
            <a:extLst>
              <a:ext uri="{FF2B5EF4-FFF2-40B4-BE49-F238E27FC236}">
                <a16:creationId xmlns:a16="http://schemas.microsoft.com/office/drawing/2014/main" id="{C248F697-C00B-45BD-9FE9-9924CDD84B4F}"/>
              </a:ext>
            </a:extLst>
          </p:cNvPr>
          <p:cNvGrpSpPr/>
          <p:nvPr/>
        </p:nvGrpSpPr>
        <p:grpSpPr>
          <a:xfrm>
            <a:off x="282982" y="752583"/>
            <a:ext cx="7883863" cy="1477328"/>
            <a:chOff x="282982" y="752583"/>
            <a:chExt cx="7883863" cy="1477328"/>
          </a:xfrm>
        </p:grpSpPr>
        <p:sp>
          <p:nvSpPr>
            <p:cNvPr id="75" name="矩形 74"/>
            <p:cNvSpPr/>
            <p:nvPr/>
          </p:nvSpPr>
          <p:spPr>
            <a:xfrm>
              <a:off x="282982" y="752583"/>
              <a:ext cx="7883863" cy="1477328"/>
            </a:xfrm>
            <a:prstGeom prst="rect">
              <a:avLst/>
            </a:prstGeom>
            <a:noFill/>
          </p:spPr>
          <p:txBody>
            <a:bodyPr wrap="square">
              <a:spAutoFit/>
            </a:bodyPr>
            <a:lstStyle/>
            <a:p>
              <a:pPr indent="468000">
                <a:lnSpc>
                  <a:spcPct val="150000"/>
                </a:lnSpc>
              </a:pP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式中：</a:t>
              </a:r>
              <a:endParaRPr lang="en-US" altLang="zh-CN"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indent="468000">
                <a:lnSpc>
                  <a:spcPct val="150000"/>
                </a:lnSpc>
              </a:pPr>
              <a:endParaRPr lang="en-US" altLang="zh-CN"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indent="468000">
                <a:lnSpc>
                  <a:spcPct val="150000"/>
                </a:lnSpc>
              </a:pPr>
              <a:r>
                <a:rPr lang="en-US" altLang="zh-CN"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           </a:t>
              </a:r>
              <a:r>
                <a:rPr lang="en-US" altLang="zh-CN" sz="2000" dirty="0">
                  <a:solidFill>
                    <a:srgbClr val="0070C0"/>
                  </a:solidFill>
                  <a:latin typeface="宋体" panose="02010600030101010101" pitchFamily="2" charset="-122"/>
                  <a:ea typeface="宋体" panose="02010600030101010101" pitchFamily="2" charset="-122"/>
                  <a:cs typeface="Arial" pitchFamily="34" charset="0"/>
                </a:rPr>
                <a:t>P</a:t>
              </a:r>
              <a:r>
                <a:rPr lang="zh-CN" altLang="en-US" sz="2000" dirty="0">
                  <a:solidFill>
                    <a:srgbClr val="0070C0"/>
                  </a:solidFill>
                  <a:latin typeface="宋体" panose="02010600030101010101" pitchFamily="2" charset="-122"/>
                  <a:ea typeface="宋体" panose="02010600030101010101" pitchFamily="2" charset="-122"/>
                  <a:cs typeface="Arial" pitchFamily="34" charset="0"/>
                </a:rPr>
                <a:t>为微分算子</a:t>
              </a: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p>
          </p:txBody>
        </p:sp>
        <p:graphicFrame>
          <p:nvGraphicFramePr>
            <p:cNvPr id="2" name="对象 1">
              <a:extLst>
                <a:ext uri="{FF2B5EF4-FFF2-40B4-BE49-F238E27FC236}">
                  <a16:creationId xmlns:a16="http://schemas.microsoft.com/office/drawing/2014/main" id="{9BEAB7AE-D519-4BDA-8E3F-67982FC2A517}"/>
                </a:ext>
              </a:extLst>
            </p:cNvPr>
            <p:cNvGraphicFramePr>
              <a:graphicFrameLocks noChangeAspect="1"/>
            </p:cNvGraphicFramePr>
            <p:nvPr>
              <p:extLst>
                <p:ext uri="{D42A27DB-BD31-4B8C-83A1-F6EECF244321}">
                  <p14:modId xmlns:p14="http://schemas.microsoft.com/office/powerpoint/2010/main" val="2388364361"/>
                </p:ext>
              </p:extLst>
            </p:nvPr>
          </p:nvGraphicFramePr>
          <p:xfrm>
            <a:off x="2051720" y="771550"/>
            <a:ext cx="4005755" cy="858376"/>
          </p:xfrm>
          <a:graphic>
            <a:graphicData uri="http://schemas.openxmlformats.org/presentationml/2006/ole">
              <mc:AlternateContent xmlns:mc="http://schemas.openxmlformats.org/markup-compatibility/2006">
                <mc:Choice xmlns:v="urn:schemas-microsoft-com:vml" Requires="v">
                  <p:oleObj spid="_x0000_s40992" name="Equation" r:id="rId5" imgW="2666880" imgH="571320" progId="Equation.DSMT4">
                    <p:embed/>
                  </p:oleObj>
                </mc:Choice>
                <mc:Fallback>
                  <p:oleObj name="Equation" r:id="rId5" imgW="2666880" imgH="571320" progId="Equation.DSMT4">
                    <p:embed/>
                    <p:pic>
                      <p:nvPicPr>
                        <p:cNvPr id="0" name=""/>
                        <p:cNvPicPr/>
                        <p:nvPr/>
                      </p:nvPicPr>
                      <p:blipFill>
                        <a:blip r:embed="rId6"/>
                        <a:stretch>
                          <a:fillRect/>
                        </a:stretch>
                      </p:blipFill>
                      <p:spPr>
                        <a:xfrm>
                          <a:off x="2051720" y="771550"/>
                          <a:ext cx="4005755" cy="858376"/>
                        </a:xfrm>
                        <a:prstGeom prst="rect">
                          <a:avLst/>
                        </a:prstGeom>
                      </p:spPr>
                    </p:pic>
                  </p:oleObj>
                </mc:Fallback>
              </mc:AlternateContent>
            </a:graphicData>
          </a:graphic>
        </p:graphicFrame>
      </p:grpSp>
      <p:sp>
        <p:nvSpPr>
          <p:cNvPr id="10" name="矩形 9">
            <a:extLst>
              <a:ext uri="{FF2B5EF4-FFF2-40B4-BE49-F238E27FC236}">
                <a16:creationId xmlns:a16="http://schemas.microsoft.com/office/drawing/2014/main" id="{0EF2FFF3-422E-4C5C-877B-7D6B8E42A039}"/>
              </a:ext>
            </a:extLst>
          </p:cNvPr>
          <p:cNvSpPr/>
          <p:nvPr/>
        </p:nvSpPr>
        <p:spPr>
          <a:xfrm>
            <a:off x="282983" y="2104727"/>
            <a:ext cx="8036262" cy="1015663"/>
          </a:xfrm>
          <a:prstGeom prst="rect">
            <a:avLst/>
          </a:prstGeom>
          <a:noFill/>
        </p:spPr>
        <p:txBody>
          <a:bodyPr wrap="square">
            <a:spAutoFit/>
          </a:bodyPr>
          <a:lstStyle/>
          <a:p>
            <a:pPr indent="468000">
              <a:lnSpc>
                <a:spcPct val="150000"/>
              </a:lnSpc>
            </a:pPr>
            <a:r>
              <a:rPr lang="en-US" altLang="zh-CN" sz="2000" dirty="0">
                <a:solidFill>
                  <a:sysClr val="windowText" lastClr="000000"/>
                </a:solidFill>
                <a:latin typeface="宋体" panose="02010600030101010101" pitchFamily="2" charset="-122"/>
                <a:ea typeface="宋体" panose="02010600030101010101" pitchFamily="2" charset="-122"/>
              </a:rPr>
              <a:t>             </a:t>
            </a:r>
            <a:r>
              <a:rPr lang="zh-CN" altLang="en-US" sz="2000" dirty="0">
                <a:solidFill>
                  <a:sysClr val="windowText" lastClr="000000"/>
                </a:solidFill>
                <a:latin typeface="宋体" panose="02010600030101010101" pitchFamily="2" charset="-122"/>
                <a:ea typeface="宋体" panose="02010600030101010101" pitchFamily="2" charset="-122"/>
              </a:rPr>
              <a:t>分别为被控系统的输入输出，多项式</a:t>
            </a:r>
            <a:r>
              <a:rPr lang="en-US" altLang="zh-CN" sz="2000" dirty="0">
                <a:solidFill>
                  <a:sysClr val="windowText" lastClr="000000"/>
                </a:solidFill>
                <a:latin typeface="宋体" panose="02010600030101010101" pitchFamily="2" charset="-122"/>
                <a:ea typeface="宋体" panose="02010600030101010101" pitchFamily="2" charset="-122"/>
              </a:rPr>
              <a:t>A(P)</a:t>
            </a:r>
            <a:r>
              <a:rPr lang="zh-CN" altLang="en-US" sz="2000" dirty="0">
                <a:solidFill>
                  <a:sysClr val="windowText" lastClr="000000"/>
                </a:solidFill>
                <a:latin typeface="宋体" panose="02010600030101010101" pitchFamily="2" charset="-122"/>
                <a:ea typeface="宋体" panose="02010600030101010101" pitchFamily="2" charset="-122"/>
              </a:rPr>
              <a:t>、</a:t>
            </a:r>
            <a:r>
              <a:rPr lang="en-US" altLang="zh-CN" sz="2000" dirty="0">
                <a:solidFill>
                  <a:sysClr val="windowText" lastClr="000000"/>
                </a:solidFill>
                <a:latin typeface="宋体" panose="02010600030101010101" pitchFamily="2" charset="-122"/>
                <a:ea typeface="宋体" panose="02010600030101010101" pitchFamily="2" charset="-122"/>
              </a:rPr>
              <a:t>B(P)</a:t>
            </a:r>
            <a:r>
              <a:rPr lang="zh-CN" altLang="en-US" sz="2000" dirty="0">
                <a:solidFill>
                  <a:sysClr val="windowText" lastClr="000000"/>
                </a:solidFill>
                <a:latin typeface="宋体" panose="02010600030101010101" pitchFamily="2" charset="-122"/>
                <a:ea typeface="宋体" panose="02010600030101010101" pitchFamily="2" charset="-122"/>
              </a:rPr>
              <a:t>的阶数分别为</a:t>
            </a:r>
            <a:r>
              <a:rPr lang="en-US" altLang="zh-CN" sz="2000" dirty="0">
                <a:solidFill>
                  <a:sysClr val="windowText" lastClr="000000"/>
                </a:solidFill>
                <a:latin typeface="宋体" panose="02010600030101010101" pitchFamily="2" charset="-122"/>
                <a:ea typeface="宋体" panose="02010600030101010101" pitchFamily="2" charset="-122"/>
              </a:rPr>
              <a:t>n</a:t>
            </a:r>
            <a:r>
              <a:rPr lang="zh-CN" altLang="en-US" sz="2000" dirty="0">
                <a:solidFill>
                  <a:sysClr val="windowText" lastClr="000000"/>
                </a:solidFill>
                <a:latin typeface="宋体" panose="02010600030101010101" pitchFamily="2" charset="-122"/>
                <a:ea typeface="宋体" panose="02010600030101010101" pitchFamily="2" charset="-122"/>
              </a:rPr>
              <a:t>、</a:t>
            </a:r>
            <a:r>
              <a:rPr lang="en-US" altLang="zh-CN" sz="2000" dirty="0">
                <a:solidFill>
                  <a:sysClr val="windowText" lastClr="000000"/>
                </a:solidFill>
                <a:latin typeface="宋体" panose="02010600030101010101" pitchFamily="2" charset="-122"/>
                <a:ea typeface="宋体" panose="02010600030101010101" pitchFamily="2" charset="-122"/>
              </a:rPr>
              <a:t>m,</a:t>
            </a:r>
            <a:r>
              <a:rPr lang="zh-CN" altLang="en-US" sz="2000" dirty="0">
                <a:solidFill>
                  <a:sysClr val="windowText" lastClr="000000"/>
                </a:solidFill>
                <a:latin typeface="宋体" panose="02010600030101010101" pitchFamily="2" charset="-122"/>
                <a:ea typeface="宋体" panose="02010600030101010101" pitchFamily="2" charset="-122"/>
              </a:rPr>
              <a:t>被控系统参数</a:t>
            </a:r>
            <a:r>
              <a:rPr lang="en-US" altLang="zh-CN" sz="2000" dirty="0">
                <a:solidFill>
                  <a:sysClr val="windowText" lastClr="000000"/>
                </a:solidFill>
                <a:latin typeface="宋体" panose="02010600030101010101" pitchFamily="2" charset="-122"/>
                <a:ea typeface="宋体" panose="02010600030101010101" pitchFamily="2" charset="-122"/>
              </a:rPr>
              <a:t>                            </a:t>
            </a:r>
            <a:r>
              <a:rPr lang="zh-CN" altLang="en-US" sz="2000" dirty="0" smtClean="0">
                <a:solidFill>
                  <a:sysClr val="windowText" lastClr="000000"/>
                </a:solidFill>
                <a:latin typeface="宋体" panose="02010600030101010101" pitchFamily="2" charset="-122"/>
                <a:ea typeface="宋体" panose="02010600030101010101" pitchFamily="2" charset="-122"/>
              </a:rPr>
              <a:t>未知。</a:t>
            </a:r>
            <a:endParaRPr lang="en-US" altLang="zh-CN" sz="2000" dirty="0" smtClean="0">
              <a:solidFill>
                <a:sysClr val="windowText" lastClr="000000"/>
              </a:solidFill>
              <a:latin typeface="宋体" panose="02010600030101010101" pitchFamily="2" charset="-122"/>
              <a:ea typeface="宋体" panose="02010600030101010101" pitchFamily="2" charset="-122"/>
            </a:endParaRPr>
          </a:p>
        </p:txBody>
      </p:sp>
      <p:graphicFrame>
        <p:nvGraphicFramePr>
          <p:cNvPr id="3" name="对象 2">
            <a:extLst>
              <a:ext uri="{FF2B5EF4-FFF2-40B4-BE49-F238E27FC236}">
                <a16:creationId xmlns:a16="http://schemas.microsoft.com/office/drawing/2014/main" id="{75087E86-22D7-45F9-81C4-2C9C0A1354CA}"/>
              </a:ext>
            </a:extLst>
          </p:cNvPr>
          <p:cNvGraphicFramePr>
            <a:graphicFrameLocks noChangeAspect="1"/>
          </p:cNvGraphicFramePr>
          <p:nvPr>
            <p:extLst>
              <p:ext uri="{D42A27DB-BD31-4B8C-83A1-F6EECF244321}">
                <p14:modId xmlns:p14="http://schemas.microsoft.com/office/powerpoint/2010/main" val="293761478"/>
              </p:ext>
            </p:extLst>
          </p:nvPr>
        </p:nvGraphicFramePr>
        <p:xfrm>
          <a:off x="1164694" y="2195265"/>
          <a:ext cx="1078116" cy="376485"/>
        </p:xfrm>
        <a:graphic>
          <a:graphicData uri="http://schemas.openxmlformats.org/presentationml/2006/ole">
            <mc:AlternateContent xmlns:mc="http://schemas.openxmlformats.org/markup-compatibility/2006">
              <mc:Choice xmlns:v="urn:schemas-microsoft-com:vml" Requires="v">
                <p:oleObj spid="_x0000_s40993" name="Equation" r:id="rId7" imgW="799920" imgH="279360" progId="Equation.DSMT4">
                  <p:embed/>
                </p:oleObj>
              </mc:Choice>
              <mc:Fallback>
                <p:oleObj name="Equation" r:id="rId7" imgW="799920" imgH="279360" progId="Equation.DSMT4">
                  <p:embed/>
                  <p:pic>
                    <p:nvPicPr>
                      <p:cNvPr id="0" name=""/>
                      <p:cNvPicPr/>
                      <p:nvPr/>
                    </p:nvPicPr>
                    <p:blipFill>
                      <a:blip r:embed="rId8"/>
                      <a:stretch>
                        <a:fillRect/>
                      </a:stretch>
                    </p:blipFill>
                    <p:spPr>
                      <a:xfrm>
                        <a:off x="1164694" y="2195265"/>
                        <a:ext cx="1078116" cy="376485"/>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8AFDE8E9-C185-43CF-AE5B-F7651152E865}"/>
              </a:ext>
            </a:extLst>
          </p:cNvPr>
          <p:cNvGraphicFramePr>
            <a:graphicFrameLocks noChangeAspect="1"/>
          </p:cNvGraphicFramePr>
          <p:nvPr>
            <p:extLst>
              <p:ext uri="{D42A27DB-BD31-4B8C-83A1-F6EECF244321}">
                <p14:modId xmlns:p14="http://schemas.microsoft.com/office/powerpoint/2010/main" val="1377195770"/>
              </p:ext>
            </p:extLst>
          </p:nvPr>
        </p:nvGraphicFramePr>
        <p:xfrm>
          <a:off x="3851920" y="2704712"/>
          <a:ext cx="3463553" cy="330691"/>
        </p:xfrm>
        <a:graphic>
          <a:graphicData uri="http://schemas.openxmlformats.org/presentationml/2006/ole">
            <mc:AlternateContent xmlns:mc="http://schemas.openxmlformats.org/markup-compatibility/2006">
              <mc:Choice xmlns:v="urn:schemas-microsoft-com:vml" Requires="v">
                <p:oleObj spid="_x0000_s40994" name="Equation" r:id="rId9" imgW="2527200" imgH="241200" progId="Equation.DSMT4">
                  <p:embed/>
                </p:oleObj>
              </mc:Choice>
              <mc:Fallback>
                <p:oleObj name="Equation" r:id="rId9" imgW="2527200" imgH="241200" progId="Equation.DSMT4">
                  <p:embed/>
                  <p:pic>
                    <p:nvPicPr>
                      <p:cNvPr id="0" name=""/>
                      <p:cNvPicPr/>
                      <p:nvPr/>
                    </p:nvPicPr>
                    <p:blipFill>
                      <a:blip r:embed="rId10"/>
                      <a:stretch>
                        <a:fillRect/>
                      </a:stretch>
                    </p:blipFill>
                    <p:spPr>
                      <a:xfrm>
                        <a:off x="3851920" y="2704712"/>
                        <a:ext cx="3463553" cy="330691"/>
                      </a:xfrm>
                      <a:prstGeom prst="rect">
                        <a:avLst/>
                      </a:prstGeom>
                    </p:spPr>
                  </p:pic>
                </p:oleObj>
              </mc:Fallback>
            </mc:AlternateContent>
          </a:graphicData>
        </a:graphic>
      </p:graphicFrame>
      <p:sp>
        <p:nvSpPr>
          <p:cNvPr id="7" name="矩形 6"/>
          <p:cNvSpPr/>
          <p:nvPr/>
        </p:nvSpPr>
        <p:spPr>
          <a:xfrm>
            <a:off x="282982" y="2984874"/>
            <a:ext cx="7817410" cy="1938992"/>
          </a:xfrm>
          <a:prstGeom prst="rect">
            <a:avLst/>
          </a:prstGeom>
        </p:spPr>
        <p:txBody>
          <a:bodyPr wrap="square">
            <a:spAutoFit/>
          </a:bodyPr>
          <a:lstStyle/>
          <a:p>
            <a:pPr indent="468000">
              <a:lnSpc>
                <a:spcPct val="150000"/>
              </a:lnSpc>
            </a:pPr>
            <a:r>
              <a:rPr lang="zh-CN" altLang="en-US" sz="2000" dirty="0">
                <a:solidFill>
                  <a:sysClr val="windowText" lastClr="000000"/>
                </a:solidFill>
                <a:latin typeface="宋体" panose="02010600030101010101" pitchFamily="2" charset="-122"/>
              </a:rPr>
              <a:t>其</a:t>
            </a:r>
            <a:r>
              <a:rPr lang="zh-CN" altLang="en-US" sz="2000" dirty="0">
                <a:solidFill>
                  <a:srgbClr val="0070C0"/>
                </a:solidFill>
                <a:latin typeface="宋体" panose="02010600030101010101" pitchFamily="2" charset="-122"/>
              </a:rPr>
              <a:t>假设条件</a:t>
            </a:r>
            <a:r>
              <a:rPr lang="zh-CN" altLang="en-US" sz="2000" dirty="0">
                <a:solidFill>
                  <a:sysClr val="windowText" lastClr="000000"/>
                </a:solidFill>
                <a:latin typeface="宋体" panose="02010600030101010101" pitchFamily="2" charset="-122"/>
              </a:rPr>
              <a:t>为</a:t>
            </a:r>
            <a:endParaRPr lang="en-US" altLang="zh-CN" sz="2000" dirty="0">
              <a:solidFill>
                <a:sysClr val="windowText" lastClr="000000"/>
              </a:solidFill>
              <a:latin typeface="宋体" panose="02010600030101010101" pitchFamily="2" charset="-122"/>
            </a:endParaRPr>
          </a:p>
          <a:p>
            <a:pPr indent="468000">
              <a:lnSpc>
                <a:spcPct val="150000"/>
              </a:lnSpc>
            </a:pPr>
            <a:r>
              <a:rPr lang="en-US" altLang="zh-CN" sz="2000" dirty="0">
                <a:solidFill>
                  <a:schemeClr val="tx1">
                    <a:lumMod val="95000"/>
                    <a:lumOff val="5000"/>
                  </a:schemeClr>
                </a:solidFill>
                <a:latin typeface="宋体" panose="02010600030101010101" pitchFamily="2" charset="-122"/>
                <a:cs typeface="Arial" pitchFamily="34" charset="0"/>
              </a:rPr>
              <a:t>(1)</a:t>
            </a:r>
            <a:r>
              <a:rPr lang="zh-CN" altLang="en-US" sz="2000" dirty="0">
                <a:solidFill>
                  <a:schemeClr val="tx1">
                    <a:lumMod val="95000"/>
                    <a:lumOff val="5000"/>
                  </a:schemeClr>
                </a:solidFill>
                <a:latin typeface="宋体" panose="02010600030101010101" pitchFamily="2" charset="-122"/>
                <a:cs typeface="Arial" pitchFamily="34" charset="0"/>
              </a:rPr>
              <a:t>系统为线性定常系统，即系统参数为一定。</a:t>
            </a:r>
            <a:r>
              <a:rPr lang="en-US" altLang="zh-CN" sz="2000" dirty="0">
                <a:solidFill>
                  <a:schemeClr val="tx1">
                    <a:lumMod val="95000"/>
                    <a:lumOff val="5000"/>
                  </a:schemeClr>
                </a:solidFill>
                <a:latin typeface="宋体" panose="02010600030101010101" pitchFamily="2" charset="-122"/>
                <a:cs typeface="Arial" pitchFamily="34" charset="0"/>
              </a:rPr>
              <a:t>(2)</a:t>
            </a:r>
            <a:r>
              <a:rPr lang="zh-CN" altLang="en-US" sz="2000" dirty="0">
                <a:solidFill>
                  <a:schemeClr val="tx1">
                    <a:lumMod val="95000"/>
                    <a:lumOff val="5000"/>
                  </a:schemeClr>
                </a:solidFill>
                <a:latin typeface="宋体" panose="02010600030101010101" pitchFamily="2" charset="-122"/>
                <a:cs typeface="Arial" pitchFamily="34" charset="0"/>
              </a:rPr>
              <a:t>无噪声干扰。</a:t>
            </a:r>
            <a:r>
              <a:rPr lang="en-US" altLang="zh-CN" sz="2000" dirty="0">
                <a:solidFill>
                  <a:schemeClr val="tx1">
                    <a:lumMod val="95000"/>
                    <a:lumOff val="5000"/>
                  </a:schemeClr>
                </a:solidFill>
                <a:latin typeface="宋体" panose="02010600030101010101" pitchFamily="2" charset="-122"/>
                <a:cs typeface="Arial" pitchFamily="34" charset="0"/>
              </a:rPr>
              <a:t>(3)</a:t>
            </a:r>
            <a:r>
              <a:rPr lang="zh-CN" altLang="en-US" sz="2000" dirty="0">
                <a:solidFill>
                  <a:schemeClr val="tx1">
                    <a:lumMod val="95000"/>
                    <a:lumOff val="5000"/>
                  </a:schemeClr>
                </a:solidFill>
                <a:latin typeface="宋体" panose="02010600030101010101" pitchFamily="2" charset="-122"/>
                <a:cs typeface="Arial" pitchFamily="34" charset="0"/>
              </a:rPr>
              <a:t>阶数及相对阶数为已知。</a:t>
            </a:r>
            <a:r>
              <a:rPr lang="en-US" altLang="zh-CN" sz="2000" dirty="0">
                <a:solidFill>
                  <a:schemeClr val="tx1">
                    <a:lumMod val="95000"/>
                    <a:lumOff val="5000"/>
                  </a:schemeClr>
                </a:solidFill>
                <a:latin typeface="宋体" panose="02010600030101010101" pitchFamily="2" charset="-122"/>
                <a:cs typeface="Arial" pitchFamily="34" charset="0"/>
              </a:rPr>
              <a:t>(4)</a:t>
            </a:r>
            <a:r>
              <a:rPr lang="zh-CN" altLang="en-US" sz="2000" dirty="0">
                <a:solidFill>
                  <a:schemeClr val="tx1">
                    <a:lumMod val="95000"/>
                    <a:lumOff val="5000"/>
                  </a:schemeClr>
                </a:solidFill>
                <a:latin typeface="宋体" panose="02010600030101010101" pitchFamily="2" charset="-122"/>
                <a:cs typeface="Arial" pitchFamily="34" charset="0"/>
              </a:rPr>
              <a:t>高频波系数符号已知。</a:t>
            </a:r>
            <a:r>
              <a:rPr lang="en-US" altLang="zh-CN" sz="2000" dirty="0">
                <a:solidFill>
                  <a:schemeClr val="tx1">
                    <a:lumMod val="95000"/>
                    <a:lumOff val="5000"/>
                  </a:schemeClr>
                </a:solidFill>
                <a:latin typeface="宋体" panose="02010600030101010101" pitchFamily="2" charset="-122"/>
                <a:cs typeface="Arial" pitchFamily="34" charset="0"/>
              </a:rPr>
              <a:t>(5)</a:t>
            </a:r>
            <a:r>
              <a:rPr lang="zh-CN" altLang="en-US" sz="2000" dirty="0">
                <a:solidFill>
                  <a:schemeClr val="tx1">
                    <a:lumMod val="95000"/>
                    <a:lumOff val="5000"/>
                  </a:schemeClr>
                </a:solidFill>
                <a:latin typeface="宋体" panose="02010600030101010101" pitchFamily="2" charset="-122"/>
                <a:cs typeface="Arial" pitchFamily="34" charset="0"/>
              </a:rPr>
              <a:t>逆系统稳定（即为最小相位系统）。</a:t>
            </a:r>
            <a:r>
              <a:rPr lang="en-US" altLang="zh-CN" sz="2000" dirty="0">
                <a:solidFill>
                  <a:schemeClr val="tx1">
                    <a:lumMod val="95000"/>
                    <a:lumOff val="5000"/>
                  </a:schemeClr>
                </a:solidFill>
                <a:latin typeface="宋体" panose="02010600030101010101" pitchFamily="2" charset="-122"/>
                <a:cs typeface="Arial" pitchFamily="34" charset="0"/>
              </a:rPr>
              <a:t>(6)</a:t>
            </a:r>
            <a:r>
              <a:rPr lang="zh-CN" altLang="en-US" sz="2000" dirty="0">
                <a:solidFill>
                  <a:schemeClr val="tx1">
                    <a:lumMod val="95000"/>
                    <a:lumOff val="5000"/>
                  </a:schemeClr>
                </a:solidFill>
                <a:latin typeface="宋体" panose="02010600030101010101" pitchFamily="2" charset="-122"/>
                <a:cs typeface="Arial" pitchFamily="34" charset="0"/>
              </a:rPr>
              <a:t>控制输入大小不受限制。</a:t>
            </a:r>
          </a:p>
        </p:txBody>
      </p:sp>
    </p:spTree>
    <p:extLst>
      <p:ext uri="{BB962C8B-B14F-4D97-AF65-F5344CB8AC3E}">
        <p14:creationId xmlns:p14="http://schemas.microsoft.com/office/powerpoint/2010/main" val="15348036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animEffect transition="in" filter="fade">
                                      <p:cBhvr>
                                        <p:cTn id="46" dur="1000"/>
                                        <p:tgtEl>
                                          <p:spTgt spid="7">
                                            <p:txEl>
                                              <p:pRg st="0" end="0"/>
                                            </p:txEl>
                                          </p:spTgt>
                                        </p:tgtEl>
                                      </p:cBhvr>
                                    </p:animEffect>
                                    <p:anim calcmode="lin" valueType="num">
                                      <p:cBhvr>
                                        <p:cTn id="4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7">
                                            <p:txEl>
                                              <p:pRg st="0" end="0"/>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7">
                                            <p:txEl>
                                              <p:pRg st="1" end="1"/>
                                            </p:txEl>
                                          </p:spTgt>
                                        </p:tgtEl>
                                        <p:attrNameLst>
                                          <p:attrName>style.visibility</p:attrName>
                                        </p:attrNameLst>
                                      </p:cBhvr>
                                      <p:to>
                                        <p:strVal val="visible"/>
                                      </p:to>
                                    </p:set>
                                    <p:animEffect transition="in" filter="fade">
                                      <p:cBhvr>
                                        <p:cTn id="51" dur="1000"/>
                                        <p:tgtEl>
                                          <p:spTgt spid="7">
                                            <p:txEl>
                                              <p:pRg st="1" end="1"/>
                                            </p:txEl>
                                          </p:spTgt>
                                        </p:tgtEl>
                                      </p:cBhvr>
                                    </p:animEffect>
                                    <p:anim calcmode="lin" valueType="num">
                                      <p:cBhvr>
                                        <p:cTn id="5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10" name="矩形 9">
            <a:extLst>
              <a:ext uri="{FF2B5EF4-FFF2-40B4-BE49-F238E27FC236}">
                <a16:creationId xmlns:a16="http://schemas.microsoft.com/office/drawing/2014/main" id="{0EF2FFF3-422E-4C5C-877B-7D6B8E42A039}"/>
              </a:ext>
            </a:extLst>
          </p:cNvPr>
          <p:cNvSpPr/>
          <p:nvPr/>
        </p:nvSpPr>
        <p:spPr>
          <a:xfrm>
            <a:off x="0" y="1216106"/>
            <a:ext cx="8036262" cy="481863"/>
          </a:xfrm>
          <a:prstGeom prst="rect">
            <a:avLst/>
          </a:prstGeom>
          <a:noFill/>
        </p:spPr>
        <p:txBody>
          <a:bodyPr wrap="square">
            <a:spAutoFit/>
          </a:bodyPr>
          <a:lstStyle/>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模型参考自适应控制系统的结构原理可用图</a:t>
            </a:r>
            <a:r>
              <a:rPr lang="en-US" altLang="zh-CN" sz="2000" dirty="0">
                <a:solidFill>
                  <a:sysClr val="windowText" lastClr="000000"/>
                </a:solidFill>
                <a:latin typeface="宋体" panose="02010600030101010101" pitchFamily="2" charset="-122"/>
                <a:ea typeface="宋体" panose="02010600030101010101" pitchFamily="2" charset="-122"/>
              </a:rPr>
              <a:t>7.8</a:t>
            </a:r>
            <a:r>
              <a:rPr lang="zh-CN" altLang="en-US" sz="2000" dirty="0">
                <a:solidFill>
                  <a:sysClr val="windowText" lastClr="000000"/>
                </a:solidFill>
                <a:latin typeface="宋体" panose="02010600030101010101" pitchFamily="2" charset="-122"/>
                <a:ea typeface="宋体" panose="02010600030101010101" pitchFamily="2" charset="-122"/>
              </a:rPr>
              <a:t>表示。</a:t>
            </a: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pic>
        <p:nvPicPr>
          <p:cNvPr id="2" name="图片 1">
            <a:extLst>
              <a:ext uri="{FF2B5EF4-FFF2-40B4-BE49-F238E27FC236}">
                <a16:creationId xmlns:a16="http://schemas.microsoft.com/office/drawing/2014/main" id="{DF258487-B1A7-4022-81AC-2D103B2416A1}"/>
              </a:ext>
            </a:extLst>
          </p:cNvPr>
          <p:cNvPicPr>
            <a:picLocks noChangeAspect="1"/>
          </p:cNvPicPr>
          <p:nvPr/>
        </p:nvPicPr>
        <p:blipFill>
          <a:blip r:embed="rId4"/>
          <a:stretch>
            <a:fillRect/>
          </a:stretch>
        </p:blipFill>
        <p:spPr>
          <a:xfrm>
            <a:off x="1702679" y="1750341"/>
            <a:ext cx="4874546" cy="3249697"/>
          </a:xfrm>
          <a:prstGeom prst="rect">
            <a:avLst/>
          </a:prstGeom>
        </p:spPr>
      </p:pic>
      <p:sp>
        <p:nvSpPr>
          <p:cNvPr id="9" name="矩形 8"/>
          <p:cNvSpPr/>
          <p:nvPr/>
        </p:nvSpPr>
        <p:spPr>
          <a:xfrm>
            <a:off x="282981" y="615181"/>
            <a:ext cx="7587492" cy="559769"/>
          </a:xfrm>
          <a:prstGeom prst="rect">
            <a:avLst/>
          </a:prstGeom>
          <a:noFill/>
        </p:spPr>
        <p:txBody>
          <a:bodyPr wrap="square">
            <a:spAutoFit/>
          </a:bodyPr>
          <a:lstStyle/>
          <a:p>
            <a:pPr>
              <a:lnSpc>
                <a:spcPct val="150000"/>
              </a:lnSpc>
            </a:pPr>
            <a:r>
              <a:rPr lang="en-US" altLang="zh-CN" sz="2400" b="1" dirty="0">
                <a:solidFill>
                  <a:sysClr val="windowText" lastClr="000000"/>
                </a:solidFill>
                <a:latin typeface="宋体" panose="02010600030101010101" pitchFamily="2" charset="-122"/>
              </a:rPr>
              <a:t>7.3.2  </a:t>
            </a:r>
            <a:r>
              <a:rPr lang="zh-CN" altLang="en-US" sz="2400" b="1" dirty="0">
                <a:solidFill>
                  <a:sysClr val="windowText" lastClr="000000"/>
                </a:solidFill>
                <a:latin typeface="宋体" panose="02010600030101010101" pitchFamily="2" charset="-122"/>
              </a:rPr>
              <a:t>模型参考自适应控制系统</a:t>
            </a:r>
          </a:p>
        </p:txBody>
      </p:sp>
    </p:spTree>
    <p:extLst>
      <p:ext uri="{BB962C8B-B14F-4D97-AF65-F5344CB8AC3E}">
        <p14:creationId xmlns:p14="http://schemas.microsoft.com/office/powerpoint/2010/main" val="20087859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0" grpId="0"/>
      <p:bldP spid="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82310" y="2195678"/>
            <a:ext cx="7887343" cy="1477328"/>
          </a:xfrm>
          <a:prstGeom prst="rect">
            <a:avLst/>
          </a:prstGeom>
        </p:spPr>
        <p:txBody>
          <a:bodyPr wrap="square">
            <a:spAutoFit/>
          </a:bodyPr>
          <a:lstStyle/>
          <a:p>
            <a:pPr>
              <a:lnSpc>
                <a:spcPct val="150000"/>
              </a:lnSpc>
            </a:pPr>
            <a:r>
              <a:rPr lang="zh-CN" altLang="en-US" sz="2000" dirty="0">
                <a:solidFill>
                  <a:sysClr val="windowText" lastClr="000000"/>
                </a:solidFill>
                <a:latin typeface="宋体" panose="02010600030101010101" pitchFamily="2" charset="-122"/>
              </a:rPr>
              <a:t>设被控系统可用下述状态矩阵微分方程表示</a:t>
            </a:r>
            <a:endParaRPr lang="en-US" altLang="zh-CN" sz="2000" dirty="0">
              <a:solidFill>
                <a:sysClr val="windowText" lastClr="000000"/>
              </a:solidFill>
              <a:latin typeface="宋体" panose="02010600030101010101" pitchFamily="2" charset="-122"/>
            </a:endParaRPr>
          </a:p>
          <a:p>
            <a:pPr>
              <a:lnSpc>
                <a:spcPct val="150000"/>
              </a:lnSpc>
            </a:pPr>
            <a:endParaRPr lang="en-US" altLang="zh-CN" sz="2000" dirty="0">
              <a:solidFill>
                <a:sysClr val="windowText" lastClr="000000"/>
              </a:solidFill>
              <a:latin typeface="宋体" panose="02010600030101010101" pitchFamily="2" charset="-122"/>
              <a:cs typeface="Arial" pitchFamily="34" charset="0"/>
            </a:endParaRPr>
          </a:p>
          <a:p>
            <a:pPr algn="r">
              <a:lnSpc>
                <a:spcPct val="150000"/>
              </a:lnSpc>
            </a:pPr>
            <a:r>
              <a:rPr lang="zh-CN" altLang="en-US" sz="2000" dirty="0">
                <a:solidFill>
                  <a:sysClr val="windowText" lastClr="000000"/>
                </a:solidFill>
                <a:latin typeface="宋体" panose="02010600030101010101" pitchFamily="2" charset="-122"/>
                <a:cs typeface="Arial" pitchFamily="34" charset="0"/>
              </a:rPr>
              <a:t>（</a:t>
            </a:r>
            <a:r>
              <a:rPr lang="en-US" altLang="zh-CN" sz="2000" dirty="0">
                <a:solidFill>
                  <a:sysClr val="windowText" lastClr="000000"/>
                </a:solidFill>
                <a:latin typeface="宋体" panose="02010600030101010101" pitchFamily="2" charset="-122"/>
                <a:cs typeface="Arial" pitchFamily="34" charset="0"/>
              </a:rPr>
              <a:t>7.39</a:t>
            </a:r>
            <a:r>
              <a:rPr lang="zh-CN" altLang="en-US" sz="2000" dirty="0">
                <a:solidFill>
                  <a:sysClr val="windowText" lastClr="000000"/>
                </a:solidFill>
                <a:latin typeface="宋体" panose="02010600030101010101" pitchFamily="2" charset="-122"/>
                <a:cs typeface="Arial" pitchFamily="34" charset="0"/>
              </a:rPr>
              <a:t>）</a:t>
            </a:r>
            <a:endParaRPr lang="zh-CN" altLang="en-US" sz="2000" dirty="0"/>
          </a:p>
        </p:txBody>
      </p:sp>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75" name="矩形 74"/>
          <p:cNvSpPr/>
          <p:nvPr/>
        </p:nvSpPr>
        <p:spPr>
          <a:xfrm>
            <a:off x="485790" y="3570814"/>
            <a:ext cx="7883863" cy="1477328"/>
          </a:xfrm>
          <a:prstGeom prst="rect">
            <a:avLst/>
          </a:prstGeom>
          <a:noFill/>
        </p:spPr>
        <p:txBody>
          <a:bodyPr wrap="square">
            <a:spAutoFit/>
          </a:bodyPr>
          <a:lstStyle/>
          <a:p>
            <a:pPr>
              <a:lnSpc>
                <a:spcPct val="150000"/>
              </a:lnSpc>
            </a:pPr>
            <a:r>
              <a:rPr lang="zh-CN" altLang="en-US" sz="2000" dirty="0" smtClean="0">
                <a:solidFill>
                  <a:schemeClr val="tx1">
                    <a:lumMod val="95000"/>
                    <a:lumOff val="5000"/>
                  </a:schemeClr>
                </a:solidFill>
                <a:latin typeface="宋体" panose="02010600030101010101" pitchFamily="2" charset="-122"/>
                <a:ea typeface="宋体" panose="02010600030101010101" pitchFamily="2" charset="-122"/>
                <a:cs typeface="Arial" pitchFamily="34" charset="0"/>
              </a:rPr>
              <a:t>写</a:t>
            </a: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成传递函数得形式为</a:t>
            </a:r>
            <a:endParaRPr lang="en-US" altLang="zh-CN"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algn="r">
              <a:lnSpc>
                <a:spcPct val="150000"/>
              </a:lnSpc>
            </a:pPr>
            <a:endParaRPr lang="en-US" altLang="zh-CN"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algn="r">
              <a:lnSpc>
                <a:spcPct val="150000"/>
              </a:lnSpc>
            </a:pP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r>
              <a:rPr lang="en-US" altLang="zh-CN"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7.40</a:t>
            </a: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p>
        </p:txBody>
      </p:sp>
      <p:graphicFrame>
        <p:nvGraphicFramePr>
          <p:cNvPr id="2" name="对象 1">
            <a:extLst>
              <a:ext uri="{FF2B5EF4-FFF2-40B4-BE49-F238E27FC236}">
                <a16:creationId xmlns:a16="http://schemas.microsoft.com/office/drawing/2014/main" id="{1BA3F547-CD11-4F96-85E6-446889B8AFF6}"/>
              </a:ext>
            </a:extLst>
          </p:cNvPr>
          <p:cNvGraphicFramePr>
            <a:graphicFrameLocks noChangeAspect="1"/>
          </p:cNvGraphicFramePr>
          <p:nvPr>
            <p:extLst>
              <p:ext uri="{D42A27DB-BD31-4B8C-83A1-F6EECF244321}">
                <p14:modId xmlns:p14="http://schemas.microsoft.com/office/powerpoint/2010/main" val="3526501708"/>
              </p:ext>
            </p:extLst>
          </p:nvPr>
        </p:nvGraphicFramePr>
        <p:xfrm>
          <a:off x="3144381" y="2715766"/>
          <a:ext cx="2575128" cy="858376"/>
        </p:xfrm>
        <a:graphic>
          <a:graphicData uri="http://schemas.openxmlformats.org/presentationml/2006/ole">
            <mc:AlternateContent xmlns:mc="http://schemas.openxmlformats.org/markup-compatibility/2006">
              <mc:Choice xmlns:v="urn:schemas-microsoft-com:vml" Requires="v">
                <p:oleObj spid="_x0000_s42008" name="Equation" r:id="rId5" imgW="1676160" imgH="558720" progId="Equation.DSMT4">
                  <p:embed/>
                </p:oleObj>
              </mc:Choice>
              <mc:Fallback>
                <p:oleObj name="Equation" r:id="rId5" imgW="1676160" imgH="558720" progId="Equation.DSMT4">
                  <p:embed/>
                  <p:pic>
                    <p:nvPicPr>
                      <p:cNvPr id="0" name=""/>
                      <p:cNvPicPr/>
                      <p:nvPr/>
                    </p:nvPicPr>
                    <p:blipFill>
                      <a:blip r:embed="rId6"/>
                      <a:stretch>
                        <a:fillRect/>
                      </a:stretch>
                    </p:blipFill>
                    <p:spPr>
                      <a:xfrm>
                        <a:off x="3144381" y="2715766"/>
                        <a:ext cx="2575128" cy="858376"/>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2CA2DBE4-BA20-406A-A7CB-374229CCE3B2}"/>
              </a:ext>
            </a:extLst>
          </p:cNvPr>
          <p:cNvGraphicFramePr>
            <a:graphicFrameLocks noChangeAspect="1"/>
          </p:cNvGraphicFramePr>
          <p:nvPr>
            <p:extLst>
              <p:ext uri="{D42A27DB-BD31-4B8C-83A1-F6EECF244321}">
                <p14:modId xmlns:p14="http://schemas.microsoft.com/office/powerpoint/2010/main" val="716582063"/>
              </p:ext>
            </p:extLst>
          </p:nvPr>
        </p:nvGraphicFramePr>
        <p:xfrm>
          <a:off x="2843808" y="4193094"/>
          <a:ext cx="3744416" cy="805251"/>
        </p:xfrm>
        <a:graphic>
          <a:graphicData uri="http://schemas.openxmlformats.org/presentationml/2006/ole">
            <mc:AlternateContent xmlns:mc="http://schemas.openxmlformats.org/markup-compatibility/2006">
              <mc:Choice xmlns:v="urn:schemas-microsoft-com:vml" Requires="v">
                <p:oleObj spid="_x0000_s42009" name="Equation" r:id="rId7" imgW="2361960" imgH="507960" progId="Equation.DSMT4">
                  <p:embed/>
                </p:oleObj>
              </mc:Choice>
              <mc:Fallback>
                <p:oleObj name="Equation" r:id="rId7" imgW="2361960" imgH="507960" progId="Equation.DSMT4">
                  <p:embed/>
                  <p:pic>
                    <p:nvPicPr>
                      <p:cNvPr id="0" name=""/>
                      <p:cNvPicPr/>
                      <p:nvPr/>
                    </p:nvPicPr>
                    <p:blipFill>
                      <a:blip r:embed="rId8"/>
                      <a:stretch>
                        <a:fillRect/>
                      </a:stretch>
                    </p:blipFill>
                    <p:spPr>
                      <a:xfrm>
                        <a:off x="2843808" y="4193094"/>
                        <a:ext cx="3744416" cy="805251"/>
                      </a:xfrm>
                      <a:prstGeom prst="rect">
                        <a:avLst/>
                      </a:prstGeom>
                    </p:spPr>
                  </p:pic>
                </p:oleObj>
              </mc:Fallback>
            </mc:AlternateContent>
          </a:graphicData>
        </a:graphic>
      </p:graphicFrame>
      <p:sp>
        <p:nvSpPr>
          <p:cNvPr id="11" name="矩形 10"/>
          <p:cNvSpPr/>
          <p:nvPr/>
        </p:nvSpPr>
        <p:spPr>
          <a:xfrm>
            <a:off x="264116" y="629682"/>
            <a:ext cx="7587492" cy="559769"/>
          </a:xfrm>
          <a:prstGeom prst="rect">
            <a:avLst/>
          </a:prstGeom>
          <a:noFill/>
        </p:spPr>
        <p:txBody>
          <a:bodyPr wrap="square">
            <a:spAutoFit/>
          </a:bodyPr>
          <a:lstStyle/>
          <a:p>
            <a:pPr>
              <a:lnSpc>
                <a:spcPct val="150000"/>
              </a:lnSpc>
            </a:pPr>
            <a:r>
              <a:rPr lang="en-US" altLang="zh-CN" sz="2400" b="1" dirty="0" smtClean="0">
                <a:solidFill>
                  <a:sysClr val="windowText" lastClr="000000"/>
                </a:solidFill>
                <a:latin typeface="宋体" panose="02010600030101010101" pitchFamily="2" charset="-122"/>
              </a:rPr>
              <a:t>7.3.3  </a:t>
            </a:r>
            <a:r>
              <a:rPr lang="zh-CN" altLang="en-US" sz="2400" b="1" dirty="0" smtClean="0">
                <a:solidFill>
                  <a:sysClr val="windowText" lastClr="000000"/>
                </a:solidFill>
                <a:latin typeface="宋体" panose="02010600030101010101" pitchFamily="2" charset="-122"/>
              </a:rPr>
              <a:t>基于</a:t>
            </a:r>
            <a:r>
              <a:rPr lang="en-US" altLang="zh-CN" sz="2400" b="1" dirty="0" smtClean="0">
                <a:solidFill>
                  <a:sysClr val="windowText" lastClr="000000"/>
                </a:solidFill>
                <a:latin typeface="宋体" panose="02010600030101010101" pitchFamily="2" charset="-122"/>
              </a:rPr>
              <a:t>Diophantine</a:t>
            </a:r>
            <a:r>
              <a:rPr lang="zh-CN" altLang="en-US" sz="2400" b="1" dirty="0">
                <a:solidFill>
                  <a:sysClr val="windowText" lastClr="000000"/>
                </a:solidFill>
                <a:latin typeface="宋体" panose="02010600030101010101" pitchFamily="2" charset="-122"/>
              </a:rPr>
              <a:t>方程的自适应控制系统设计</a:t>
            </a:r>
          </a:p>
        </p:txBody>
      </p:sp>
      <p:sp>
        <p:nvSpPr>
          <p:cNvPr id="6" name="矩形 5"/>
          <p:cNvSpPr/>
          <p:nvPr/>
        </p:nvSpPr>
        <p:spPr>
          <a:xfrm>
            <a:off x="485790" y="1200599"/>
            <a:ext cx="4572000" cy="943528"/>
          </a:xfrm>
          <a:prstGeom prst="rect">
            <a:avLst/>
          </a:prstGeom>
        </p:spPr>
        <p:txBody>
          <a:bodyPr>
            <a:spAutoFit/>
          </a:bodyPr>
          <a:lstStyle/>
          <a:p>
            <a:pPr>
              <a:lnSpc>
                <a:spcPct val="150000"/>
              </a:lnSpc>
            </a:pPr>
            <a:r>
              <a:rPr lang="en-US" altLang="zh-CN" sz="2000" dirty="0">
                <a:solidFill>
                  <a:sysClr val="windowText" lastClr="000000"/>
                </a:solidFill>
                <a:latin typeface="宋体" panose="02010600030101010101" pitchFamily="2" charset="-122"/>
              </a:rPr>
              <a:t>1.</a:t>
            </a:r>
            <a:r>
              <a:rPr lang="zh-CN" altLang="en-US" sz="2000" b="1" dirty="0">
                <a:solidFill>
                  <a:sysClr val="windowText" lastClr="000000"/>
                </a:solidFill>
                <a:latin typeface="宋体" panose="02010600030101010101" pitchFamily="2" charset="-122"/>
              </a:rPr>
              <a:t>对于连续系统</a:t>
            </a:r>
            <a:endParaRPr lang="en-US" altLang="zh-CN" sz="2000" b="1" dirty="0">
              <a:solidFill>
                <a:sysClr val="windowText" lastClr="000000"/>
              </a:solidFill>
              <a:latin typeface="宋体" panose="02010600030101010101" pitchFamily="2" charset="-122"/>
            </a:endParaRPr>
          </a:p>
          <a:p>
            <a:pPr>
              <a:lnSpc>
                <a:spcPct val="150000"/>
              </a:lnSpc>
            </a:pPr>
            <a:r>
              <a:rPr lang="en-US" altLang="zh-CN" sz="2000" dirty="0">
                <a:solidFill>
                  <a:sysClr val="windowText" lastClr="000000"/>
                </a:solidFill>
                <a:latin typeface="宋体" panose="02010600030101010101" pitchFamily="2" charset="-122"/>
              </a:rPr>
              <a:t>(1)</a:t>
            </a:r>
            <a:r>
              <a:rPr lang="zh-CN" altLang="en-US" sz="2000" dirty="0">
                <a:solidFill>
                  <a:sysClr val="windowText" lastClr="000000"/>
                </a:solidFill>
                <a:latin typeface="宋体" panose="02010600030101010101" pitchFamily="2" charset="-122"/>
              </a:rPr>
              <a:t>问题的提出</a:t>
            </a:r>
            <a:endParaRPr lang="en-US" altLang="zh-CN" sz="2000" dirty="0">
              <a:solidFill>
                <a:sysClr val="windowText" lastClr="000000"/>
              </a:solidFill>
              <a:latin typeface="宋体" panose="02010600030101010101" pitchFamily="2" charset="-122"/>
            </a:endParaRPr>
          </a:p>
        </p:txBody>
      </p:sp>
    </p:spTree>
    <p:extLst>
      <p:ext uri="{BB962C8B-B14F-4D97-AF65-F5344CB8AC3E}">
        <p14:creationId xmlns:p14="http://schemas.microsoft.com/office/powerpoint/2010/main" val="4015483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1000"/>
                                        <p:tgtEl>
                                          <p:spTgt spid="75"/>
                                        </p:tgtEl>
                                      </p:cBhvr>
                                    </p:animEffect>
                                    <p:anim calcmode="lin" valueType="num">
                                      <p:cBhvr>
                                        <p:cTn id="48" dur="1000" fill="hold"/>
                                        <p:tgtEl>
                                          <p:spTgt spid="75"/>
                                        </p:tgtEl>
                                        <p:attrNameLst>
                                          <p:attrName>ppt_x</p:attrName>
                                        </p:attrNameLst>
                                      </p:cBhvr>
                                      <p:tavLst>
                                        <p:tav tm="0">
                                          <p:val>
                                            <p:strVal val="#ppt_x"/>
                                          </p:val>
                                        </p:tav>
                                        <p:tav tm="100000">
                                          <p:val>
                                            <p:strVal val="#ppt_x"/>
                                          </p:val>
                                        </p:tav>
                                      </p:tavLst>
                                    </p:anim>
                                    <p:anim calcmode="lin" valueType="num">
                                      <p:cBhvr>
                                        <p:cTn id="49" dur="1000" fill="hold"/>
                                        <p:tgtEl>
                                          <p:spTgt spid="75"/>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1000"/>
                                        <p:tgtEl>
                                          <p:spTgt spid="3"/>
                                        </p:tgtEl>
                                      </p:cBhvr>
                                    </p:animEffect>
                                    <p:anim calcmode="lin" valueType="num">
                                      <p:cBhvr>
                                        <p:cTn id="53" dur="1000" fill="hold"/>
                                        <p:tgtEl>
                                          <p:spTgt spid="3"/>
                                        </p:tgtEl>
                                        <p:attrNameLst>
                                          <p:attrName>ppt_x</p:attrName>
                                        </p:attrNameLst>
                                      </p:cBhvr>
                                      <p:tavLst>
                                        <p:tav tm="0">
                                          <p:val>
                                            <p:strVal val="#ppt_x"/>
                                          </p:val>
                                        </p:tav>
                                        <p:tav tm="100000">
                                          <p:val>
                                            <p:strVal val="#ppt_x"/>
                                          </p:val>
                                        </p:tav>
                                      </p:tavLst>
                                    </p:anim>
                                    <p:anim calcmode="lin" valueType="num">
                                      <p:cBhvr>
                                        <p:cTn id="5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1" grpId="0"/>
      <p:bldP spid="72" grpId="0" animBg="1"/>
      <p:bldP spid="73" grpId="0" animBg="1"/>
      <p:bldP spid="75" grpId="0"/>
      <p:bldP spid="11" grpId="0"/>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grpSp>
        <p:nvGrpSpPr>
          <p:cNvPr id="6" name="组合 5">
            <a:extLst>
              <a:ext uri="{FF2B5EF4-FFF2-40B4-BE49-F238E27FC236}">
                <a16:creationId xmlns:a16="http://schemas.microsoft.com/office/drawing/2014/main" id="{F4709D86-7296-4D1A-8212-AA1FA88E2161}"/>
              </a:ext>
            </a:extLst>
          </p:cNvPr>
          <p:cNvGrpSpPr/>
          <p:nvPr/>
        </p:nvGrpSpPr>
        <p:grpSpPr>
          <a:xfrm>
            <a:off x="395536" y="2112422"/>
            <a:ext cx="7883863" cy="2400657"/>
            <a:chOff x="282982" y="2142561"/>
            <a:chExt cx="7883863" cy="2400657"/>
          </a:xfrm>
        </p:grpSpPr>
        <p:graphicFrame>
          <p:nvGraphicFramePr>
            <p:cNvPr id="2" name="对象 1">
              <a:extLst>
                <a:ext uri="{FF2B5EF4-FFF2-40B4-BE49-F238E27FC236}">
                  <a16:creationId xmlns:a16="http://schemas.microsoft.com/office/drawing/2014/main" id="{A327933D-4CBF-411E-B335-D19AF5A4DD63}"/>
                </a:ext>
              </a:extLst>
            </p:cNvPr>
            <p:cNvGraphicFramePr>
              <a:graphicFrameLocks noChangeAspect="1"/>
            </p:cNvGraphicFramePr>
            <p:nvPr>
              <p:extLst>
                <p:ext uri="{D42A27DB-BD31-4B8C-83A1-F6EECF244321}">
                  <p14:modId xmlns:p14="http://schemas.microsoft.com/office/powerpoint/2010/main" val="616571236"/>
                </p:ext>
              </p:extLst>
            </p:nvPr>
          </p:nvGraphicFramePr>
          <p:xfrm>
            <a:off x="1547664" y="2217429"/>
            <a:ext cx="4005759" cy="858377"/>
          </p:xfrm>
          <a:graphic>
            <a:graphicData uri="http://schemas.openxmlformats.org/presentationml/2006/ole">
              <mc:AlternateContent xmlns:mc="http://schemas.openxmlformats.org/markup-compatibility/2006">
                <mc:Choice xmlns:v="urn:schemas-microsoft-com:vml" Requires="v">
                  <p:oleObj spid="_x0000_s43040" name="Equation" r:id="rId5" imgW="2666880" imgH="571320" progId="Equation.DSMT4">
                    <p:embed/>
                  </p:oleObj>
                </mc:Choice>
                <mc:Fallback>
                  <p:oleObj name="Equation" r:id="rId5" imgW="2666880" imgH="571320" progId="Equation.DSMT4">
                    <p:embed/>
                    <p:pic>
                      <p:nvPicPr>
                        <p:cNvPr id="0" name=""/>
                        <p:cNvPicPr/>
                        <p:nvPr/>
                      </p:nvPicPr>
                      <p:blipFill>
                        <a:blip r:embed="rId6"/>
                        <a:stretch>
                          <a:fillRect/>
                        </a:stretch>
                      </p:blipFill>
                      <p:spPr>
                        <a:xfrm>
                          <a:off x="1547664" y="2217429"/>
                          <a:ext cx="4005759" cy="858377"/>
                        </a:xfrm>
                        <a:prstGeom prst="rect">
                          <a:avLst/>
                        </a:prstGeom>
                      </p:spPr>
                    </p:pic>
                  </p:oleObj>
                </mc:Fallback>
              </mc:AlternateContent>
            </a:graphicData>
          </a:graphic>
        </p:graphicFrame>
        <p:grpSp>
          <p:nvGrpSpPr>
            <p:cNvPr id="5" name="组合 4">
              <a:extLst>
                <a:ext uri="{FF2B5EF4-FFF2-40B4-BE49-F238E27FC236}">
                  <a16:creationId xmlns:a16="http://schemas.microsoft.com/office/drawing/2014/main" id="{28B9B663-BB7A-4FB2-8D7A-C18189322ECE}"/>
                </a:ext>
              </a:extLst>
            </p:cNvPr>
            <p:cNvGrpSpPr/>
            <p:nvPr/>
          </p:nvGrpSpPr>
          <p:grpSpPr>
            <a:xfrm>
              <a:off x="282982" y="2142561"/>
              <a:ext cx="7883863" cy="2400657"/>
              <a:chOff x="282982" y="752583"/>
              <a:chExt cx="7883863" cy="2400657"/>
            </a:xfrm>
          </p:grpSpPr>
          <p:sp>
            <p:nvSpPr>
              <p:cNvPr id="75" name="矩形 74"/>
              <p:cNvSpPr/>
              <p:nvPr/>
            </p:nvSpPr>
            <p:spPr>
              <a:xfrm>
                <a:off x="282982" y="752583"/>
                <a:ext cx="7883863" cy="2400657"/>
              </a:xfrm>
              <a:prstGeom prst="rect">
                <a:avLst/>
              </a:prstGeom>
              <a:noFill/>
            </p:spPr>
            <p:txBody>
              <a:bodyPr wrap="square">
                <a:spAutoFit/>
              </a:bodyPr>
              <a:lstStyle/>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cs typeface="Arial" pitchFamily="34" charset="0"/>
                  </a:rPr>
                  <a:t>式中：</a:t>
                </a:r>
                <a:endParaRPr lang="en-US" altLang="zh-CN" sz="2000"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endParaRPr lang="en-US" altLang="zh-CN" sz="2000"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       </a:t>
                </a:r>
                <a:r>
                  <a:rPr lang="en-US" altLang="zh-CN" sz="2000" dirty="0">
                    <a:solidFill>
                      <a:sysClr val="windowText" lastClr="000000"/>
                    </a:solidFill>
                    <a:latin typeface="宋体" panose="02010600030101010101" pitchFamily="2" charset="-122"/>
                    <a:ea typeface="宋体" panose="02010600030101010101" pitchFamily="2" charset="-122"/>
                  </a:rPr>
                  <a:t>p——</a:t>
                </a:r>
                <a:r>
                  <a:rPr lang="zh-CN" altLang="en-US" sz="2000" dirty="0">
                    <a:solidFill>
                      <a:sysClr val="windowText" lastClr="000000"/>
                    </a:solidFill>
                    <a:latin typeface="宋体" panose="02010600030101010101" pitchFamily="2" charset="-122"/>
                    <a:ea typeface="宋体" panose="02010600030101010101" pitchFamily="2" charset="-122"/>
                  </a:rPr>
                  <a:t>微分算子；</a:t>
                </a:r>
                <a:endParaRPr lang="en-US" altLang="zh-CN" sz="2000"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        </a:t>
                </a:r>
                <a:r>
                  <a:rPr lang="en-US" altLang="zh-CN" sz="2000" dirty="0">
                    <a:solidFill>
                      <a:sysClr val="windowText" lastClr="000000"/>
                    </a:solidFill>
                    <a:latin typeface="宋体" panose="02010600030101010101" pitchFamily="2" charset="-122"/>
                    <a:ea typeface="宋体" panose="02010600030101010101" pitchFamily="2" charset="-122"/>
                  </a:rPr>
                  <a:t>——</a:t>
                </a:r>
                <a:r>
                  <a:rPr lang="zh-CN" altLang="en-US" sz="2000" dirty="0">
                    <a:solidFill>
                      <a:sysClr val="windowText" lastClr="000000"/>
                    </a:solidFill>
                    <a:latin typeface="宋体" panose="02010600030101010101" pitchFamily="2" charset="-122"/>
                    <a:ea typeface="宋体" panose="02010600030101010101" pitchFamily="2" charset="-122"/>
                  </a:rPr>
                  <a:t>被控系统的输出；</a:t>
                </a:r>
                <a:endParaRPr lang="en-US" altLang="zh-CN" sz="2000"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    </a:t>
                </a:r>
                <a:r>
                  <a:rPr lang="en-US" altLang="zh-CN" sz="2000" dirty="0">
                    <a:solidFill>
                      <a:sysClr val="windowText" lastClr="000000"/>
                    </a:solidFill>
                    <a:latin typeface="宋体" panose="02010600030101010101" pitchFamily="2" charset="-122"/>
                    <a:ea typeface="宋体" panose="02010600030101010101" pitchFamily="2" charset="-122"/>
                  </a:rPr>
                  <a:t>u(t)——</a:t>
                </a:r>
                <a:r>
                  <a:rPr lang="zh-CN" altLang="en-US" sz="2000" dirty="0">
                    <a:solidFill>
                      <a:sysClr val="windowText" lastClr="000000"/>
                    </a:solidFill>
                    <a:latin typeface="宋体" panose="02010600030101010101" pitchFamily="2" charset="-122"/>
                    <a:ea typeface="宋体" panose="02010600030101010101" pitchFamily="2" charset="-122"/>
                  </a:rPr>
                  <a:t>被控系统的控制输入。</a:t>
                </a: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aphicFrame>
            <p:nvGraphicFramePr>
              <p:cNvPr id="4" name="对象 3">
                <a:extLst>
                  <a:ext uri="{FF2B5EF4-FFF2-40B4-BE49-F238E27FC236}">
                    <a16:creationId xmlns:a16="http://schemas.microsoft.com/office/drawing/2014/main" id="{7E1E7D6C-FF33-42BF-A041-4481E96F5BC5}"/>
                  </a:ext>
                </a:extLst>
              </p:cNvPr>
              <p:cNvGraphicFramePr>
                <a:graphicFrameLocks noChangeAspect="1"/>
              </p:cNvGraphicFramePr>
              <p:nvPr>
                <p:extLst>
                  <p:ext uri="{D42A27DB-BD31-4B8C-83A1-F6EECF244321}">
                    <p14:modId xmlns:p14="http://schemas.microsoft.com/office/powerpoint/2010/main" val="1253997957"/>
                  </p:ext>
                </p:extLst>
              </p:nvPr>
            </p:nvGraphicFramePr>
            <p:xfrm>
              <a:off x="1215917" y="2211007"/>
              <a:ext cx="663493" cy="417053"/>
            </p:xfrm>
            <a:graphic>
              <a:graphicData uri="http://schemas.openxmlformats.org/presentationml/2006/ole">
                <mc:AlternateContent xmlns:mc="http://schemas.openxmlformats.org/markup-compatibility/2006">
                  <mc:Choice xmlns:v="urn:schemas-microsoft-com:vml" Requires="v">
                    <p:oleObj spid="_x0000_s43041" name="Equation" r:id="rId7" imgW="444240" imgH="279360" progId="Equation.DSMT4">
                      <p:embed/>
                    </p:oleObj>
                  </mc:Choice>
                  <mc:Fallback>
                    <p:oleObj name="Equation" r:id="rId7" imgW="444240" imgH="279360" progId="Equation.DSMT4">
                      <p:embed/>
                      <p:pic>
                        <p:nvPicPr>
                          <p:cNvPr id="0" name=""/>
                          <p:cNvPicPr/>
                          <p:nvPr/>
                        </p:nvPicPr>
                        <p:blipFill>
                          <a:blip r:embed="rId8"/>
                          <a:stretch>
                            <a:fillRect/>
                          </a:stretch>
                        </p:blipFill>
                        <p:spPr>
                          <a:xfrm>
                            <a:off x="1215917" y="2211007"/>
                            <a:ext cx="663493" cy="417053"/>
                          </a:xfrm>
                          <a:prstGeom prst="rect">
                            <a:avLst/>
                          </a:prstGeom>
                        </p:spPr>
                      </p:pic>
                    </p:oleObj>
                  </mc:Fallback>
                </mc:AlternateContent>
              </a:graphicData>
            </a:graphic>
          </p:graphicFrame>
        </p:grpSp>
      </p:grpSp>
      <p:sp>
        <p:nvSpPr>
          <p:cNvPr id="15" name="文本框 14">
            <a:extLst>
              <a:ext uri="{FF2B5EF4-FFF2-40B4-BE49-F238E27FC236}">
                <a16:creationId xmlns:a16="http://schemas.microsoft.com/office/drawing/2014/main" id="{F4F6BA87-D9D2-45D1-A6EA-8E41FCE6B987}"/>
              </a:ext>
            </a:extLst>
          </p:cNvPr>
          <p:cNvSpPr txBox="1"/>
          <p:nvPr/>
        </p:nvSpPr>
        <p:spPr>
          <a:xfrm>
            <a:off x="683567" y="646123"/>
            <a:ext cx="7483277" cy="1015663"/>
          </a:xfrm>
          <a:prstGeom prst="rect">
            <a:avLst/>
          </a:prstGeom>
          <a:noFill/>
        </p:spPr>
        <p:txBody>
          <a:bodyPr wrap="square">
            <a:spAutoFit/>
          </a:bodyPr>
          <a:lstStyle/>
          <a:p>
            <a:r>
              <a:rPr lang="zh-CN" altLang="en-US" sz="2000" dirty="0"/>
              <a:t>或写成</a:t>
            </a:r>
            <a:endParaRPr lang="en-US" altLang="zh-CN" sz="2000" dirty="0"/>
          </a:p>
          <a:p>
            <a:endParaRPr lang="en-US" altLang="zh-CN" sz="2000" dirty="0"/>
          </a:p>
          <a:p>
            <a:pPr algn="r"/>
            <a:r>
              <a:rPr lang="zh-CN" altLang="en-US" sz="2000" dirty="0"/>
              <a:t>（</a:t>
            </a:r>
            <a:r>
              <a:rPr lang="en-US" altLang="zh-CN" sz="2000" dirty="0"/>
              <a:t>7.41</a:t>
            </a:r>
            <a:r>
              <a:rPr lang="zh-CN" altLang="en-US" sz="2000" dirty="0"/>
              <a:t>）</a:t>
            </a:r>
          </a:p>
        </p:txBody>
      </p:sp>
      <p:graphicFrame>
        <p:nvGraphicFramePr>
          <p:cNvPr id="8" name="对象 7">
            <a:extLst>
              <a:ext uri="{FF2B5EF4-FFF2-40B4-BE49-F238E27FC236}">
                <a16:creationId xmlns:a16="http://schemas.microsoft.com/office/drawing/2014/main" id="{6A74FE33-C36A-498D-AE46-89CD6D3AA0F8}"/>
              </a:ext>
            </a:extLst>
          </p:cNvPr>
          <p:cNvGraphicFramePr>
            <a:graphicFrameLocks noChangeAspect="1"/>
          </p:cNvGraphicFramePr>
          <p:nvPr>
            <p:extLst>
              <p:ext uri="{D42A27DB-BD31-4B8C-83A1-F6EECF244321}">
                <p14:modId xmlns:p14="http://schemas.microsoft.com/office/powerpoint/2010/main" val="2875322427"/>
              </p:ext>
            </p:extLst>
          </p:nvPr>
        </p:nvGraphicFramePr>
        <p:xfrm>
          <a:off x="2954542" y="993294"/>
          <a:ext cx="2258884" cy="858376"/>
        </p:xfrm>
        <a:graphic>
          <a:graphicData uri="http://schemas.openxmlformats.org/presentationml/2006/ole">
            <mc:AlternateContent xmlns:mc="http://schemas.openxmlformats.org/markup-compatibility/2006">
              <mc:Choice xmlns:v="urn:schemas-microsoft-com:vml" Requires="v">
                <p:oleObj spid="_x0000_s43042" name="Equation" r:id="rId9" imgW="1269720" imgH="482400" progId="Equation.DSMT4">
                  <p:embed/>
                </p:oleObj>
              </mc:Choice>
              <mc:Fallback>
                <p:oleObj name="Equation" r:id="rId9" imgW="1269720" imgH="482400" progId="Equation.DSMT4">
                  <p:embed/>
                  <p:pic>
                    <p:nvPicPr>
                      <p:cNvPr id="0" name=""/>
                      <p:cNvPicPr/>
                      <p:nvPr/>
                    </p:nvPicPr>
                    <p:blipFill>
                      <a:blip r:embed="rId10"/>
                      <a:stretch>
                        <a:fillRect/>
                      </a:stretch>
                    </p:blipFill>
                    <p:spPr>
                      <a:xfrm>
                        <a:off x="2954542" y="993294"/>
                        <a:ext cx="2258884" cy="858376"/>
                      </a:xfrm>
                      <a:prstGeom prst="rect">
                        <a:avLst/>
                      </a:prstGeom>
                    </p:spPr>
                  </p:pic>
                </p:oleObj>
              </mc:Fallback>
            </mc:AlternateContent>
          </a:graphicData>
        </a:graphic>
      </p:graphicFrame>
    </p:spTree>
    <p:extLst>
      <p:ext uri="{BB962C8B-B14F-4D97-AF65-F5344CB8AC3E}">
        <p14:creationId xmlns:p14="http://schemas.microsoft.com/office/powerpoint/2010/main" val="42584481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grpSp>
        <p:nvGrpSpPr>
          <p:cNvPr id="5" name="组合 4">
            <a:extLst>
              <a:ext uri="{FF2B5EF4-FFF2-40B4-BE49-F238E27FC236}">
                <a16:creationId xmlns:a16="http://schemas.microsoft.com/office/drawing/2014/main" id="{2A728BBD-9EF4-4E42-9406-0017B71DE291}"/>
              </a:ext>
            </a:extLst>
          </p:cNvPr>
          <p:cNvGrpSpPr/>
          <p:nvPr/>
        </p:nvGrpSpPr>
        <p:grpSpPr>
          <a:xfrm>
            <a:off x="282982" y="752583"/>
            <a:ext cx="7883863" cy="1477328"/>
            <a:chOff x="282982" y="752583"/>
            <a:chExt cx="7883863" cy="1477328"/>
          </a:xfrm>
        </p:grpSpPr>
        <p:sp>
          <p:nvSpPr>
            <p:cNvPr id="75" name="矩形 74"/>
            <p:cNvSpPr/>
            <p:nvPr/>
          </p:nvSpPr>
          <p:spPr>
            <a:xfrm>
              <a:off x="282982" y="752583"/>
              <a:ext cx="7883863" cy="1477328"/>
            </a:xfrm>
            <a:prstGeom prst="rect">
              <a:avLst/>
            </a:prstGeom>
            <a:noFill/>
          </p:spPr>
          <p:txBody>
            <a:bodyPr wrap="square">
              <a:spAutoFit/>
            </a:bodyPr>
            <a:lstStyle/>
            <a:p>
              <a:pPr indent="468000">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rPr>
                <a:t>选择具有希望动态性能的规范模型（参考模型）为</a:t>
              </a:r>
              <a:endParaRPr lang="en-US" altLang="zh-CN" sz="2000"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sz="2000"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gn="r">
                <a:lnSpc>
                  <a:spcPct val="150000"/>
                </a:lnSpc>
              </a:pPr>
              <a:r>
                <a:rPr lang="zh-CN" altLang="en-US" sz="2000" dirty="0">
                  <a:solidFill>
                    <a:sysClr val="windowText" lastClr="000000"/>
                  </a:solidFill>
                  <a:latin typeface="宋体" panose="02010600030101010101" pitchFamily="2" charset="-122"/>
                  <a:ea typeface="宋体" panose="02010600030101010101" pitchFamily="2" charset="-122"/>
                  <a:cs typeface="Arial" pitchFamily="34" charset="0"/>
                </a:rPr>
                <a:t>（</a:t>
              </a:r>
              <a:r>
                <a:rPr lang="en-US" altLang="zh-CN" sz="2000" dirty="0">
                  <a:solidFill>
                    <a:sysClr val="windowText" lastClr="000000"/>
                  </a:solidFill>
                  <a:latin typeface="宋体" panose="02010600030101010101" pitchFamily="2" charset="-122"/>
                  <a:ea typeface="宋体" panose="02010600030101010101" pitchFamily="2" charset="-122"/>
                  <a:cs typeface="Arial" pitchFamily="34" charset="0"/>
                </a:rPr>
                <a:t>7.42</a:t>
              </a:r>
              <a:r>
                <a:rPr lang="zh-CN" altLang="en-US" sz="2000" dirty="0">
                  <a:solidFill>
                    <a:sysClr val="windowText" lastClr="000000"/>
                  </a:solidFill>
                  <a:latin typeface="宋体" panose="02010600030101010101" pitchFamily="2" charset="-122"/>
                  <a:ea typeface="宋体" panose="02010600030101010101" pitchFamily="2" charset="-122"/>
                  <a:cs typeface="Arial" pitchFamily="34" charset="0"/>
                </a:rPr>
                <a:t>）</a:t>
              </a: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aphicFrame>
          <p:nvGraphicFramePr>
            <p:cNvPr id="2" name="对象 1">
              <a:extLst>
                <a:ext uri="{FF2B5EF4-FFF2-40B4-BE49-F238E27FC236}">
                  <a16:creationId xmlns:a16="http://schemas.microsoft.com/office/drawing/2014/main" id="{6A601719-832B-4C6D-AE57-32CFD9FF5798}"/>
                </a:ext>
              </a:extLst>
            </p:cNvPr>
            <p:cNvGraphicFramePr>
              <a:graphicFrameLocks noChangeAspect="1"/>
            </p:cNvGraphicFramePr>
            <p:nvPr>
              <p:extLst>
                <p:ext uri="{D42A27DB-BD31-4B8C-83A1-F6EECF244321}">
                  <p14:modId xmlns:p14="http://schemas.microsoft.com/office/powerpoint/2010/main" val="550044921"/>
                </p:ext>
              </p:extLst>
            </p:nvPr>
          </p:nvGraphicFramePr>
          <p:xfrm>
            <a:off x="3317449" y="1275606"/>
            <a:ext cx="2509102" cy="858377"/>
          </p:xfrm>
          <a:graphic>
            <a:graphicData uri="http://schemas.openxmlformats.org/presentationml/2006/ole">
              <mc:AlternateContent xmlns:mc="http://schemas.openxmlformats.org/markup-compatibility/2006">
                <mc:Choice xmlns:v="urn:schemas-microsoft-com:vml" Requires="v">
                  <p:oleObj spid="_x0000_s44064" name="Equation" r:id="rId5" imgW="1447560" imgH="495000" progId="Equation.DSMT4">
                    <p:embed/>
                  </p:oleObj>
                </mc:Choice>
                <mc:Fallback>
                  <p:oleObj name="Equation" r:id="rId5" imgW="1447560" imgH="495000" progId="Equation.DSMT4">
                    <p:embed/>
                    <p:pic>
                      <p:nvPicPr>
                        <p:cNvPr id="0" name=""/>
                        <p:cNvPicPr/>
                        <p:nvPr/>
                      </p:nvPicPr>
                      <p:blipFill>
                        <a:blip r:embed="rId6"/>
                        <a:stretch>
                          <a:fillRect/>
                        </a:stretch>
                      </p:blipFill>
                      <p:spPr>
                        <a:xfrm>
                          <a:off x="3317449" y="1275606"/>
                          <a:ext cx="2509102" cy="858377"/>
                        </a:xfrm>
                        <a:prstGeom prst="rect">
                          <a:avLst/>
                        </a:prstGeom>
                      </p:spPr>
                    </p:pic>
                  </p:oleObj>
                </mc:Fallback>
              </mc:AlternateContent>
            </a:graphicData>
          </a:graphic>
        </p:graphicFrame>
      </p:grpSp>
      <p:grpSp>
        <p:nvGrpSpPr>
          <p:cNvPr id="7" name="组合 6">
            <a:extLst>
              <a:ext uri="{FF2B5EF4-FFF2-40B4-BE49-F238E27FC236}">
                <a16:creationId xmlns:a16="http://schemas.microsoft.com/office/drawing/2014/main" id="{17CB2225-F819-447D-BD85-D3823E7230E8}"/>
              </a:ext>
            </a:extLst>
          </p:cNvPr>
          <p:cNvGrpSpPr/>
          <p:nvPr/>
        </p:nvGrpSpPr>
        <p:grpSpPr>
          <a:xfrm>
            <a:off x="395536" y="2355726"/>
            <a:ext cx="8036262" cy="2104872"/>
            <a:chOff x="282983" y="2104727"/>
            <a:chExt cx="8036262" cy="2104872"/>
          </a:xfrm>
        </p:grpSpPr>
        <p:grpSp>
          <p:nvGrpSpPr>
            <p:cNvPr id="6" name="组合 5">
              <a:extLst>
                <a:ext uri="{FF2B5EF4-FFF2-40B4-BE49-F238E27FC236}">
                  <a16:creationId xmlns:a16="http://schemas.microsoft.com/office/drawing/2014/main" id="{BC1AC3B8-4C5F-413B-A73C-59566B7F4CD5}"/>
                </a:ext>
              </a:extLst>
            </p:cNvPr>
            <p:cNvGrpSpPr/>
            <p:nvPr/>
          </p:nvGrpSpPr>
          <p:grpSpPr>
            <a:xfrm>
              <a:off x="282983" y="2104727"/>
              <a:ext cx="8036262" cy="2104872"/>
              <a:chOff x="282983" y="2104727"/>
              <a:chExt cx="8036262" cy="2104872"/>
            </a:xfrm>
          </p:grpSpPr>
          <p:sp>
            <p:nvSpPr>
              <p:cNvPr id="10" name="矩形 9">
                <a:extLst>
                  <a:ext uri="{FF2B5EF4-FFF2-40B4-BE49-F238E27FC236}">
                    <a16:creationId xmlns:a16="http://schemas.microsoft.com/office/drawing/2014/main" id="{0EF2FFF3-422E-4C5C-877B-7D6B8E42A039}"/>
                  </a:ext>
                </a:extLst>
              </p:cNvPr>
              <p:cNvSpPr/>
              <p:nvPr/>
            </p:nvSpPr>
            <p:spPr>
              <a:xfrm>
                <a:off x="282983" y="2104727"/>
                <a:ext cx="8036262" cy="2104872"/>
              </a:xfrm>
              <a:prstGeom prst="rect">
                <a:avLst/>
              </a:prstGeom>
              <a:noFill/>
            </p:spPr>
            <p:txBody>
              <a:bodyPr wrap="square">
                <a:spAutoFit/>
              </a:bodyPr>
              <a:lstStyle/>
              <a:p>
                <a:pPr indent="468000">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式中：</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indent="468000">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indent="468000">
                  <a:lnSpc>
                    <a:spcPct val="150000"/>
                  </a:lnSpc>
                </a:pP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      </a:t>
                </a:r>
                <a:r>
                  <a:rPr lang="zh-CN" altLang="en-US" dirty="0">
                    <a:solidFill>
                      <a:sysClr val="windowText" lastClr="000000"/>
                    </a:solidFill>
                    <a:latin typeface="宋体" panose="02010600030101010101" pitchFamily="2" charset="-122"/>
                    <a:ea typeface="宋体" panose="02010600030101010101" pitchFamily="2" charset="-122"/>
                  </a:rPr>
                  <a:t> </a:t>
                </a:r>
                <a:r>
                  <a:rPr lang="en-US" altLang="zh-CN" dirty="0">
                    <a:solidFill>
                      <a:sysClr val="windowText" lastClr="000000"/>
                    </a:solidFill>
                    <a:latin typeface="宋体" panose="02010600030101010101" pitchFamily="2" charset="-122"/>
                    <a:ea typeface="宋体" panose="02010600030101010101" pitchFamily="2" charset="-122"/>
                  </a:rPr>
                  <a:t>p——</a:t>
                </a:r>
                <a:r>
                  <a:rPr lang="zh-CN" altLang="en-US" dirty="0">
                    <a:solidFill>
                      <a:sysClr val="windowText" lastClr="000000"/>
                    </a:solidFill>
                    <a:latin typeface="宋体" panose="02010600030101010101" pitchFamily="2" charset="-122"/>
                    <a:ea typeface="宋体" panose="02010600030101010101" pitchFamily="2" charset="-122"/>
                  </a:rPr>
                  <a:t>微分算子；</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a:t>
                </a:r>
                <a:r>
                  <a:rPr lang="en-US" altLang="zh-CN" dirty="0">
                    <a:solidFill>
                      <a:sysClr val="windowText" lastClr="000000"/>
                    </a:solidFill>
                    <a:latin typeface="宋体" panose="02010600030101010101" pitchFamily="2" charset="-122"/>
                    <a:ea typeface="宋体" panose="02010600030101010101" pitchFamily="2" charset="-122"/>
                  </a:rPr>
                  <a:t>——</a:t>
                </a:r>
                <a:r>
                  <a:rPr lang="zh-CN" altLang="en-US" dirty="0">
                    <a:solidFill>
                      <a:sysClr val="windowText" lastClr="000000"/>
                    </a:solidFill>
                    <a:latin typeface="宋体" panose="02010600030101010101" pitchFamily="2" charset="-122"/>
                    <a:ea typeface="宋体" panose="02010600030101010101" pitchFamily="2" charset="-122"/>
                  </a:rPr>
                  <a:t>被控系统的输出；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a:t>
                </a:r>
                <a:r>
                  <a:rPr lang="en-US" altLang="zh-CN" dirty="0">
                    <a:solidFill>
                      <a:sysClr val="windowText" lastClr="000000"/>
                    </a:solidFill>
                    <a:latin typeface="宋体" panose="02010600030101010101" pitchFamily="2" charset="-122"/>
                    <a:ea typeface="宋体" panose="02010600030101010101" pitchFamily="2" charset="-122"/>
                  </a:rPr>
                  <a:t>u(t)——</a:t>
                </a:r>
                <a:r>
                  <a:rPr lang="zh-CN" altLang="en-US" dirty="0">
                    <a:solidFill>
                      <a:sysClr val="windowText" lastClr="000000"/>
                    </a:solidFill>
                    <a:latin typeface="宋体" panose="02010600030101010101" pitchFamily="2" charset="-122"/>
                    <a:ea typeface="宋体" panose="02010600030101010101" pitchFamily="2" charset="-122"/>
                  </a:rPr>
                  <a:t>被控系统的控制输入。</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aphicFrame>
            <p:nvGraphicFramePr>
              <p:cNvPr id="3" name="对象 2">
                <a:extLst>
                  <a:ext uri="{FF2B5EF4-FFF2-40B4-BE49-F238E27FC236}">
                    <a16:creationId xmlns:a16="http://schemas.microsoft.com/office/drawing/2014/main" id="{67C2EBBD-450B-47E0-834B-4C1BBACAAD85}"/>
                  </a:ext>
                </a:extLst>
              </p:cNvPr>
              <p:cNvGraphicFramePr>
                <a:graphicFrameLocks noChangeAspect="1"/>
              </p:cNvGraphicFramePr>
              <p:nvPr>
                <p:extLst>
                  <p:ext uri="{D42A27DB-BD31-4B8C-83A1-F6EECF244321}">
                    <p14:modId xmlns:p14="http://schemas.microsoft.com/office/powerpoint/2010/main" val="3229124740"/>
                  </p:ext>
                </p:extLst>
              </p:nvPr>
            </p:nvGraphicFramePr>
            <p:xfrm>
              <a:off x="1547664" y="2200656"/>
              <a:ext cx="4005755" cy="858376"/>
            </p:xfrm>
            <a:graphic>
              <a:graphicData uri="http://schemas.openxmlformats.org/presentationml/2006/ole">
                <mc:AlternateContent xmlns:mc="http://schemas.openxmlformats.org/markup-compatibility/2006">
                  <mc:Choice xmlns:v="urn:schemas-microsoft-com:vml" Requires="v">
                    <p:oleObj spid="_x0000_s44065" name="Equation" r:id="rId7" imgW="2666880" imgH="571320" progId="Equation.DSMT4">
                      <p:embed/>
                    </p:oleObj>
                  </mc:Choice>
                  <mc:Fallback>
                    <p:oleObj name="Equation" r:id="rId7" imgW="2666880" imgH="571320" progId="Equation.DSMT4">
                      <p:embed/>
                      <p:pic>
                        <p:nvPicPr>
                          <p:cNvPr id="0" name=""/>
                          <p:cNvPicPr/>
                          <p:nvPr/>
                        </p:nvPicPr>
                        <p:blipFill>
                          <a:blip r:embed="rId8"/>
                          <a:stretch>
                            <a:fillRect/>
                          </a:stretch>
                        </p:blipFill>
                        <p:spPr>
                          <a:xfrm>
                            <a:off x="1547664" y="2200656"/>
                            <a:ext cx="4005755" cy="858376"/>
                          </a:xfrm>
                          <a:prstGeom prst="rect">
                            <a:avLst/>
                          </a:prstGeom>
                        </p:spPr>
                      </p:pic>
                    </p:oleObj>
                  </mc:Fallback>
                </mc:AlternateContent>
              </a:graphicData>
            </a:graphic>
          </p:graphicFrame>
        </p:grpSp>
        <p:graphicFrame>
          <p:nvGraphicFramePr>
            <p:cNvPr id="4" name="对象 3">
              <a:extLst>
                <a:ext uri="{FF2B5EF4-FFF2-40B4-BE49-F238E27FC236}">
                  <a16:creationId xmlns:a16="http://schemas.microsoft.com/office/drawing/2014/main" id="{F559DD84-7B00-4FD1-9D89-ED53EEA54C54}"/>
                </a:ext>
              </a:extLst>
            </p:cNvPr>
            <p:cNvGraphicFramePr>
              <a:graphicFrameLocks noChangeAspect="1"/>
            </p:cNvGraphicFramePr>
            <p:nvPr>
              <p:extLst>
                <p:ext uri="{D42A27DB-BD31-4B8C-83A1-F6EECF244321}">
                  <p14:modId xmlns:p14="http://schemas.microsoft.com/office/powerpoint/2010/main" val="3230069572"/>
                </p:ext>
              </p:extLst>
            </p:nvPr>
          </p:nvGraphicFramePr>
          <p:xfrm>
            <a:off x="1143868" y="3431086"/>
            <a:ext cx="663575" cy="417513"/>
          </p:xfrm>
          <a:graphic>
            <a:graphicData uri="http://schemas.openxmlformats.org/presentationml/2006/ole">
              <mc:AlternateContent xmlns:mc="http://schemas.openxmlformats.org/markup-compatibility/2006">
                <mc:Choice xmlns:v="urn:schemas-microsoft-com:vml" Requires="v">
                  <p:oleObj spid="_x0000_s44066" name="Equation" r:id="rId9" imgW="663169" imgH="417615" progId="Equation.DSMT4">
                    <p:embed/>
                  </p:oleObj>
                </mc:Choice>
                <mc:Fallback>
                  <p:oleObj name="Equation" r:id="rId9" imgW="663169" imgH="417615" progId="Equation.DSMT4">
                    <p:embed/>
                    <p:pic>
                      <p:nvPicPr>
                        <p:cNvPr id="0" name=""/>
                        <p:cNvPicPr/>
                        <p:nvPr/>
                      </p:nvPicPr>
                      <p:blipFill>
                        <a:blip r:embed="rId10"/>
                        <a:stretch>
                          <a:fillRect/>
                        </a:stretch>
                      </p:blipFill>
                      <p:spPr>
                        <a:xfrm>
                          <a:off x="1143868" y="3431086"/>
                          <a:ext cx="663575" cy="417513"/>
                        </a:xfrm>
                        <a:prstGeom prst="rect">
                          <a:avLst/>
                        </a:prstGeom>
                      </p:spPr>
                    </p:pic>
                  </p:oleObj>
                </mc:Fallback>
              </mc:AlternateContent>
            </a:graphicData>
          </a:graphic>
        </p:graphicFrame>
      </p:grpSp>
    </p:spTree>
    <p:extLst>
      <p:ext uri="{BB962C8B-B14F-4D97-AF65-F5344CB8AC3E}">
        <p14:creationId xmlns:p14="http://schemas.microsoft.com/office/powerpoint/2010/main" val="7308401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8718" y="1035446"/>
            <a:ext cx="7668902" cy="1477328"/>
          </a:xfrm>
          <a:prstGeom prst="rect">
            <a:avLst/>
          </a:prstGeom>
        </p:spPr>
        <p:txBody>
          <a:bodyPr wrap="square">
            <a:spAutoFit/>
          </a:bodyPr>
          <a:lstStyle/>
          <a:p>
            <a:pPr indent="468000">
              <a:lnSpc>
                <a:spcPct val="150000"/>
              </a:lnSpc>
            </a:pPr>
            <a:r>
              <a:rPr lang="zh-CN" altLang="en-US" sz="2000" dirty="0">
                <a:solidFill>
                  <a:sysClr val="windowText" lastClr="000000"/>
                </a:solidFill>
                <a:latin typeface="宋体" panose="02010600030101010101" pitchFamily="2" charset="-122"/>
              </a:rPr>
              <a:t>设</a:t>
            </a:r>
            <a:r>
              <a:rPr lang="zh-CN" altLang="en-US" sz="2000" dirty="0">
                <a:solidFill>
                  <a:srgbClr val="0070C0"/>
                </a:solidFill>
                <a:latin typeface="宋体" panose="02010600030101010101" pitchFamily="2" charset="-122"/>
              </a:rPr>
              <a:t>被控系统的输出</a:t>
            </a:r>
            <a:r>
              <a:rPr lang="zh-CN" altLang="en-US" sz="2000" dirty="0">
                <a:solidFill>
                  <a:sysClr val="windowText" lastClr="000000"/>
                </a:solidFill>
                <a:latin typeface="宋体" panose="02010600030101010101" pitchFamily="2" charset="-122"/>
              </a:rPr>
              <a:t>与</a:t>
            </a:r>
            <a:r>
              <a:rPr lang="zh-CN" altLang="en-US" sz="2000" dirty="0">
                <a:solidFill>
                  <a:srgbClr val="0070C0"/>
                </a:solidFill>
                <a:latin typeface="宋体" panose="02010600030101010101" pitchFamily="2" charset="-122"/>
              </a:rPr>
              <a:t>参考模型输出之间</a:t>
            </a:r>
            <a:r>
              <a:rPr lang="zh-CN" altLang="en-US" sz="2000" dirty="0">
                <a:solidFill>
                  <a:sysClr val="windowText" lastClr="000000"/>
                </a:solidFill>
                <a:latin typeface="宋体" panose="02010600030101010101" pitchFamily="2" charset="-122"/>
              </a:rPr>
              <a:t>的输出误差为</a:t>
            </a:r>
            <a:endParaRPr lang="en-US" altLang="zh-CN" sz="2000" dirty="0">
              <a:solidFill>
                <a:sysClr val="windowText" lastClr="000000"/>
              </a:solidFill>
              <a:latin typeface="宋体" panose="02010600030101010101" pitchFamily="2" charset="-122"/>
            </a:endParaRPr>
          </a:p>
          <a:p>
            <a:pPr indent="468000" algn="r">
              <a:lnSpc>
                <a:spcPct val="150000"/>
              </a:lnSpc>
            </a:pPr>
            <a:endParaRPr lang="en-US" altLang="zh-CN" sz="2000" dirty="0" smtClean="0">
              <a:solidFill>
                <a:schemeClr val="tx1">
                  <a:lumMod val="95000"/>
                  <a:lumOff val="5000"/>
                </a:schemeClr>
              </a:solidFill>
              <a:latin typeface="宋体" panose="02010600030101010101" pitchFamily="2" charset="-122"/>
              <a:cs typeface="Arial" pitchFamily="34" charset="0"/>
            </a:endParaRPr>
          </a:p>
          <a:p>
            <a:pPr indent="468000" algn="r">
              <a:lnSpc>
                <a:spcPct val="150000"/>
              </a:lnSpc>
            </a:pPr>
            <a:r>
              <a:rPr lang="zh-CN" altLang="en-US" sz="2000" dirty="0" smtClean="0">
                <a:solidFill>
                  <a:schemeClr val="tx1">
                    <a:lumMod val="95000"/>
                    <a:lumOff val="5000"/>
                  </a:schemeClr>
                </a:solidFill>
                <a:latin typeface="宋体" panose="02010600030101010101" pitchFamily="2" charset="-122"/>
                <a:cs typeface="Arial" pitchFamily="34" charset="0"/>
              </a:rPr>
              <a:t>（</a:t>
            </a:r>
            <a:r>
              <a:rPr lang="en-US" altLang="zh-CN" sz="2000" dirty="0">
                <a:solidFill>
                  <a:schemeClr val="tx1">
                    <a:lumMod val="95000"/>
                    <a:lumOff val="5000"/>
                  </a:schemeClr>
                </a:solidFill>
                <a:latin typeface="宋体" panose="02010600030101010101" pitchFamily="2" charset="-122"/>
                <a:cs typeface="Arial" pitchFamily="34" charset="0"/>
              </a:rPr>
              <a:t>7.43</a:t>
            </a:r>
            <a:r>
              <a:rPr lang="zh-CN" altLang="en-US" sz="2000" dirty="0">
                <a:solidFill>
                  <a:schemeClr val="tx1">
                    <a:lumMod val="95000"/>
                    <a:lumOff val="5000"/>
                  </a:schemeClr>
                </a:solidFill>
                <a:latin typeface="宋体" panose="02010600030101010101" pitchFamily="2" charset="-122"/>
                <a:cs typeface="Arial" pitchFamily="34" charset="0"/>
              </a:rPr>
              <a:t>）</a:t>
            </a:r>
            <a:endParaRPr lang="en-US" altLang="zh-CN" sz="2000" dirty="0">
              <a:solidFill>
                <a:schemeClr val="tx1">
                  <a:lumMod val="95000"/>
                  <a:lumOff val="5000"/>
                </a:schemeClr>
              </a:solidFill>
              <a:latin typeface="宋体" panose="02010600030101010101" pitchFamily="2" charset="-122"/>
              <a:cs typeface="Arial" pitchFamily="34" charset="0"/>
            </a:endParaRPr>
          </a:p>
        </p:txBody>
      </p:sp>
      <p:sp>
        <p:nvSpPr>
          <p:cNvPr id="10" name="矩形 9"/>
          <p:cNvSpPr/>
          <p:nvPr/>
        </p:nvSpPr>
        <p:spPr>
          <a:xfrm>
            <a:off x="683973" y="2944194"/>
            <a:ext cx="7098393" cy="1477328"/>
          </a:xfrm>
          <a:prstGeom prst="rect">
            <a:avLst/>
          </a:prstGeom>
        </p:spPr>
        <p:txBody>
          <a:bodyPr wrap="square">
            <a:spAutoFit/>
          </a:bodyPr>
          <a:lstStyle/>
          <a:p>
            <a:pPr>
              <a:lnSpc>
                <a:spcPct val="150000"/>
              </a:lnSpc>
            </a:pPr>
            <a:r>
              <a:rPr lang="zh-CN" altLang="en-US" sz="2000" dirty="0">
                <a:solidFill>
                  <a:srgbClr val="FF0000"/>
                </a:solidFill>
                <a:latin typeface="宋体" panose="02010600030101010101" pitchFamily="2" charset="-122"/>
                <a:cs typeface="Arial" pitchFamily="34" charset="0"/>
              </a:rPr>
              <a:t>自适应控制的目的是决定当        时</a:t>
            </a:r>
            <a:r>
              <a:rPr lang="en-US" altLang="zh-CN" sz="2000" dirty="0">
                <a:solidFill>
                  <a:srgbClr val="FF0000"/>
                </a:solidFill>
                <a:latin typeface="宋体" panose="02010600030101010101" pitchFamily="2" charset="-122"/>
                <a:cs typeface="Arial" pitchFamily="34" charset="0"/>
              </a:rPr>
              <a:t>              </a:t>
            </a:r>
            <a:r>
              <a:rPr lang="en-US" altLang="zh-CN" sz="2000" dirty="0" smtClean="0">
                <a:solidFill>
                  <a:srgbClr val="FF0000"/>
                </a:solidFill>
                <a:latin typeface="宋体" panose="02010600030101010101" pitchFamily="2" charset="-122"/>
                <a:cs typeface="Arial" pitchFamily="34" charset="0"/>
              </a:rPr>
              <a:t> </a:t>
            </a:r>
            <a:r>
              <a:rPr lang="zh-CN" altLang="en-US" sz="2000" dirty="0" smtClean="0">
                <a:solidFill>
                  <a:srgbClr val="FF0000"/>
                </a:solidFill>
                <a:latin typeface="宋体" panose="02010600030101010101" pitchFamily="2" charset="-122"/>
                <a:cs typeface="Arial" pitchFamily="34" charset="0"/>
              </a:rPr>
              <a:t>的</a:t>
            </a:r>
            <a:r>
              <a:rPr lang="zh-CN" altLang="en-US" sz="2000" dirty="0">
                <a:solidFill>
                  <a:srgbClr val="FF0000"/>
                </a:solidFill>
                <a:latin typeface="宋体" panose="02010600030101010101" pitchFamily="2" charset="-122"/>
                <a:cs typeface="Arial" pitchFamily="34" charset="0"/>
              </a:rPr>
              <a:t>被控系统的控制输入</a:t>
            </a:r>
            <a:r>
              <a:rPr lang="en-US" altLang="zh-CN" sz="2000" dirty="0">
                <a:solidFill>
                  <a:srgbClr val="FF0000"/>
                </a:solidFill>
                <a:latin typeface="宋体" panose="02010600030101010101" pitchFamily="2" charset="-122"/>
                <a:cs typeface="Arial" pitchFamily="34" charset="0"/>
              </a:rPr>
              <a:t>u</a:t>
            </a:r>
            <a:r>
              <a:rPr lang="zh-CN" altLang="en-US" sz="2000" dirty="0">
                <a:solidFill>
                  <a:srgbClr val="FF0000"/>
                </a:solidFill>
                <a:latin typeface="宋体" panose="02010600030101010101" pitchFamily="2" charset="-122"/>
                <a:cs typeface="Arial" pitchFamily="34" charset="0"/>
              </a:rPr>
              <a:t>（</a:t>
            </a:r>
            <a:r>
              <a:rPr lang="en-US" altLang="zh-CN" sz="2000" dirty="0">
                <a:solidFill>
                  <a:srgbClr val="FF0000"/>
                </a:solidFill>
                <a:latin typeface="宋体" panose="02010600030101010101" pitchFamily="2" charset="-122"/>
                <a:cs typeface="Arial" pitchFamily="34" charset="0"/>
              </a:rPr>
              <a:t>t</a:t>
            </a:r>
            <a:r>
              <a:rPr lang="zh-CN" altLang="en-US" sz="2000" dirty="0">
                <a:solidFill>
                  <a:srgbClr val="FF0000"/>
                </a:solidFill>
                <a:latin typeface="宋体" panose="02010600030101010101" pitchFamily="2" charset="-122"/>
                <a:cs typeface="Arial" pitchFamily="34" charset="0"/>
              </a:rPr>
              <a:t>）</a:t>
            </a:r>
            <a:r>
              <a:rPr lang="en-US" altLang="zh-CN" sz="2000" dirty="0">
                <a:solidFill>
                  <a:srgbClr val="FF0000"/>
                </a:solidFill>
                <a:latin typeface="宋体" panose="02010600030101010101" pitchFamily="2" charset="-122"/>
                <a:cs typeface="Arial" pitchFamily="34" charset="0"/>
              </a:rPr>
              <a:t>,</a:t>
            </a:r>
            <a:r>
              <a:rPr lang="zh-CN" altLang="en-US" sz="2000" dirty="0">
                <a:solidFill>
                  <a:srgbClr val="FF0000"/>
                </a:solidFill>
                <a:latin typeface="宋体" panose="02010600030101010101" pitchFamily="2" charset="-122"/>
                <a:cs typeface="Arial" pitchFamily="34" charset="0"/>
              </a:rPr>
              <a:t>即决定自适应控制结构，设计自适应控制器。</a:t>
            </a:r>
            <a:endParaRPr lang="en-US" altLang="zh-CN" sz="2000" dirty="0">
              <a:solidFill>
                <a:srgbClr val="FF0000"/>
              </a:solidFill>
              <a:latin typeface="宋体" panose="02010600030101010101" pitchFamily="2" charset="-122"/>
              <a:cs typeface="Arial" pitchFamily="34" charset="0"/>
            </a:endParaRPr>
          </a:p>
        </p:txBody>
      </p:sp>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graphicFrame>
        <p:nvGraphicFramePr>
          <p:cNvPr id="2" name="对象 1">
            <a:extLst>
              <a:ext uri="{FF2B5EF4-FFF2-40B4-BE49-F238E27FC236}">
                <a16:creationId xmlns:a16="http://schemas.microsoft.com/office/drawing/2014/main" id="{CA58F2D0-B1A4-43B3-9A4B-B6B6E89EC261}"/>
              </a:ext>
            </a:extLst>
          </p:cNvPr>
          <p:cNvGraphicFramePr>
            <a:graphicFrameLocks noChangeAspect="1"/>
          </p:cNvGraphicFramePr>
          <p:nvPr>
            <p:extLst>
              <p:ext uri="{D42A27DB-BD31-4B8C-83A1-F6EECF244321}">
                <p14:modId xmlns:p14="http://schemas.microsoft.com/office/powerpoint/2010/main" val="3100046537"/>
              </p:ext>
            </p:extLst>
          </p:nvPr>
        </p:nvGraphicFramePr>
        <p:xfrm>
          <a:off x="3203848" y="2128436"/>
          <a:ext cx="2379150" cy="442143"/>
        </p:xfrm>
        <a:graphic>
          <a:graphicData uri="http://schemas.openxmlformats.org/presentationml/2006/ole">
            <mc:AlternateContent xmlns:mc="http://schemas.openxmlformats.org/markup-compatibility/2006">
              <mc:Choice xmlns:v="urn:schemas-microsoft-com:vml" Requires="v">
                <p:oleObj spid="_x0000_s45118" name="Equation" r:id="rId5" imgW="1434960" imgH="266400" progId="Equation.DSMT4">
                  <p:embed/>
                </p:oleObj>
              </mc:Choice>
              <mc:Fallback>
                <p:oleObj name="Equation" r:id="rId5" imgW="1434960" imgH="266400" progId="Equation.DSMT4">
                  <p:embed/>
                  <p:pic>
                    <p:nvPicPr>
                      <p:cNvPr id="0" name=""/>
                      <p:cNvPicPr/>
                      <p:nvPr/>
                    </p:nvPicPr>
                    <p:blipFill>
                      <a:blip r:embed="rId6"/>
                      <a:stretch>
                        <a:fillRect/>
                      </a:stretch>
                    </p:blipFill>
                    <p:spPr>
                      <a:xfrm>
                        <a:off x="3203848" y="2128436"/>
                        <a:ext cx="2379150" cy="442143"/>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0659E79D-4B1F-4A16-89CC-85E6FB3CD85B}"/>
              </a:ext>
            </a:extLst>
          </p:cNvPr>
          <p:cNvGraphicFramePr>
            <a:graphicFrameLocks noChangeAspect="1"/>
          </p:cNvGraphicFramePr>
          <p:nvPr>
            <p:extLst>
              <p:ext uri="{D42A27DB-BD31-4B8C-83A1-F6EECF244321}">
                <p14:modId xmlns:p14="http://schemas.microsoft.com/office/powerpoint/2010/main" val="2405886045"/>
              </p:ext>
            </p:extLst>
          </p:nvPr>
        </p:nvGraphicFramePr>
        <p:xfrm>
          <a:off x="3977582" y="3148851"/>
          <a:ext cx="771823" cy="257274"/>
        </p:xfrm>
        <a:graphic>
          <a:graphicData uri="http://schemas.openxmlformats.org/presentationml/2006/ole">
            <mc:AlternateContent xmlns:mc="http://schemas.openxmlformats.org/markup-compatibility/2006">
              <mc:Choice xmlns:v="urn:schemas-microsoft-com:vml" Requires="v">
                <p:oleObj spid="_x0000_s45119" name="Equation" r:id="rId7" imgW="533160" imgH="177480" progId="Equation.DSMT4">
                  <p:embed/>
                </p:oleObj>
              </mc:Choice>
              <mc:Fallback>
                <p:oleObj name="Equation" r:id="rId7" imgW="533160" imgH="177480" progId="Equation.DSMT4">
                  <p:embed/>
                  <p:pic>
                    <p:nvPicPr>
                      <p:cNvPr id="0" name=""/>
                      <p:cNvPicPr/>
                      <p:nvPr/>
                    </p:nvPicPr>
                    <p:blipFill>
                      <a:blip r:embed="rId8"/>
                      <a:stretch>
                        <a:fillRect/>
                      </a:stretch>
                    </p:blipFill>
                    <p:spPr>
                      <a:xfrm>
                        <a:off x="3977582" y="3148851"/>
                        <a:ext cx="771823" cy="257274"/>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0A31AE82-11ED-431F-987A-39BEA138C9C9}"/>
              </a:ext>
            </a:extLst>
          </p:cNvPr>
          <p:cNvGraphicFramePr>
            <a:graphicFrameLocks noChangeAspect="1"/>
          </p:cNvGraphicFramePr>
          <p:nvPr>
            <p:extLst>
              <p:ext uri="{D42A27DB-BD31-4B8C-83A1-F6EECF244321}">
                <p14:modId xmlns:p14="http://schemas.microsoft.com/office/powerpoint/2010/main" val="3664312262"/>
              </p:ext>
            </p:extLst>
          </p:nvPr>
        </p:nvGraphicFramePr>
        <p:xfrm>
          <a:off x="5220072" y="3094793"/>
          <a:ext cx="1575757" cy="365389"/>
        </p:xfrm>
        <a:graphic>
          <a:graphicData uri="http://schemas.openxmlformats.org/presentationml/2006/ole">
            <mc:AlternateContent xmlns:mc="http://schemas.openxmlformats.org/markup-compatibility/2006">
              <mc:Choice xmlns:v="urn:schemas-microsoft-com:vml" Requires="v">
                <p:oleObj spid="_x0000_s45120" name="Equation" r:id="rId9" imgW="723600" imgH="266400" progId="Equation.DSMT4">
                  <p:embed/>
                </p:oleObj>
              </mc:Choice>
              <mc:Fallback>
                <p:oleObj name="Equation" r:id="rId9" imgW="723600" imgH="266400" progId="Equation.DSMT4">
                  <p:embed/>
                  <p:pic>
                    <p:nvPicPr>
                      <p:cNvPr id="0" name=""/>
                      <p:cNvPicPr/>
                      <p:nvPr/>
                    </p:nvPicPr>
                    <p:blipFill>
                      <a:blip r:embed="rId6"/>
                      <a:stretch>
                        <a:fillRect/>
                      </a:stretch>
                    </p:blipFill>
                    <p:spPr>
                      <a:xfrm>
                        <a:off x="5220072" y="3094793"/>
                        <a:ext cx="1575757" cy="365389"/>
                      </a:xfrm>
                      <a:prstGeom prst="rect">
                        <a:avLst/>
                      </a:prstGeom>
                    </p:spPr>
                  </p:pic>
                </p:oleObj>
              </mc:Fallback>
            </mc:AlternateContent>
          </a:graphicData>
        </a:graphic>
      </p:graphicFrame>
    </p:spTree>
    <p:extLst>
      <p:ext uri="{BB962C8B-B14F-4D97-AF65-F5344CB8AC3E}">
        <p14:creationId xmlns:p14="http://schemas.microsoft.com/office/powerpoint/2010/main" val="33738370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71" grpId="0"/>
      <p:bldP spid="72" grpId="0" animBg="1"/>
      <p:bldP spid="7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grpSp>
        <p:nvGrpSpPr>
          <p:cNvPr id="11" name="组合 10"/>
          <p:cNvGrpSpPr/>
          <p:nvPr/>
        </p:nvGrpSpPr>
        <p:grpSpPr>
          <a:xfrm>
            <a:off x="395536" y="1347614"/>
            <a:ext cx="7883863" cy="2616816"/>
            <a:chOff x="279859" y="2438973"/>
            <a:chExt cx="7883863" cy="2616816"/>
          </a:xfrm>
        </p:grpSpPr>
        <mc:AlternateContent xmlns:mc="http://schemas.openxmlformats.org/markup-compatibility/2006" xmlns:a14="http://schemas.microsoft.com/office/drawing/2010/main">
          <mc:Choice Requires="a14">
            <p:sp>
              <p:nvSpPr>
                <p:cNvPr id="12" name="矩形 11"/>
                <p:cNvSpPr/>
                <p:nvPr/>
              </p:nvSpPr>
              <p:spPr>
                <a:xfrm>
                  <a:off x="426072" y="3650596"/>
                  <a:ext cx="7737650" cy="1405193"/>
                </a:xfrm>
                <a:prstGeom prst="rect">
                  <a:avLst/>
                </a:prstGeom>
              </p:spPr>
              <p:txBody>
                <a:bodyPr wrap="square">
                  <a:spAutoFit/>
                </a:bodyPr>
                <a:lstStyle/>
                <a:p>
                  <a:pPr indent="468000">
                    <a:lnSpc>
                      <a:spcPct val="150000"/>
                    </a:lnSpc>
                  </a:pPr>
                  <a:r>
                    <a:rPr lang="zh-CN" altLang="en-US" sz="2000" dirty="0">
                      <a:solidFill>
                        <a:schemeClr val="tx1">
                          <a:lumMod val="95000"/>
                          <a:lumOff val="5000"/>
                        </a:schemeClr>
                      </a:solidFill>
                      <a:latin typeface="宋体" panose="02010600030101010101" pitchFamily="2" charset="-122"/>
                      <a:cs typeface="Arial" pitchFamily="34" charset="0"/>
                    </a:rPr>
                    <a:t>式中，</a:t>
                  </a:r>
                  <a:r>
                    <a:rPr lang="en-US" altLang="zh-CN" sz="2000" dirty="0">
                      <a:solidFill>
                        <a:schemeClr val="tx1">
                          <a:lumMod val="95000"/>
                          <a:lumOff val="5000"/>
                        </a:schemeClr>
                      </a:solidFill>
                      <a:latin typeface="宋体" panose="02010600030101010101" pitchFamily="2" charset="-122"/>
                      <a:cs typeface="Arial" pitchFamily="34" charset="0"/>
                    </a:rPr>
                    <a:t>p</a:t>
                  </a:r>
                  <a:r>
                    <a:rPr lang="zh-CN" altLang="en-US" sz="2000" dirty="0">
                      <a:solidFill>
                        <a:schemeClr val="tx1">
                          <a:lumMod val="95000"/>
                          <a:lumOff val="5000"/>
                        </a:schemeClr>
                      </a:solidFill>
                      <a:latin typeface="宋体" panose="02010600030101010101" pitchFamily="2" charset="-122"/>
                      <a:cs typeface="Arial" pitchFamily="34" charset="0"/>
                    </a:rPr>
                    <a:t>为多项式  </a:t>
                  </a:r>
                  <a:r>
                    <a:rPr lang="en-US" altLang="zh-CN" sz="2000" dirty="0">
                      <a:solidFill>
                        <a:schemeClr val="tx1">
                          <a:lumMod val="95000"/>
                          <a:lumOff val="5000"/>
                        </a:schemeClr>
                      </a:solidFill>
                      <a:latin typeface="宋体" panose="02010600030101010101" pitchFamily="2" charset="-122"/>
                      <a:cs typeface="Arial" pitchFamily="34" charset="0"/>
                    </a:rPr>
                    <a:t>    </a:t>
                  </a:r>
                  <a:r>
                    <a:rPr lang="zh-CN" altLang="en-US" sz="2000" dirty="0">
                      <a:solidFill>
                        <a:schemeClr val="tx1">
                          <a:lumMod val="95000"/>
                          <a:lumOff val="5000"/>
                        </a:schemeClr>
                      </a:solidFill>
                      <a:latin typeface="宋体" panose="02010600030101010101" pitchFamily="2" charset="-122"/>
                      <a:cs typeface="Arial" pitchFamily="34" charset="0"/>
                    </a:rPr>
                    <a:t>的阶数，</a:t>
                  </a:r>
                  <a:r>
                    <a:rPr lang="en-US" altLang="zh-CN" sz="2000" dirty="0">
                      <a:solidFill>
                        <a:schemeClr val="tx1">
                          <a:lumMod val="95000"/>
                          <a:lumOff val="5000"/>
                        </a:schemeClr>
                      </a:solidFill>
                      <a:latin typeface="宋体" panose="02010600030101010101" pitchFamily="2" charset="-122"/>
                      <a:cs typeface="Arial" pitchFamily="34" charset="0"/>
                    </a:rPr>
                    <a:t>q</a:t>
                  </a:r>
                  <a:r>
                    <a:rPr lang="zh-CN" altLang="en-US" sz="2000" dirty="0">
                      <a:solidFill>
                        <a:schemeClr val="tx1">
                          <a:lumMod val="95000"/>
                          <a:lumOff val="5000"/>
                        </a:schemeClr>
                      </a:solidFill>
                      <a:latin typeface="宋体" panose="02010600030101010101" pitchFamily="2" charset="-122"/>
                      <a:cs typeface="Arial" pitchFamily="34" charset="0"/>
                    </a:rPr>
                    <a:t>为多项式</a:t>
                  </a:r>
                  <a:r>
                    <a:rPr lang="en-US" altLang="zh-CN" sz="2000" dirty="0">
                      <a:solidFill>
                        <a:schemeClr val="tx1">
                          <a:lumMod val="95000"/>
                          <a:lumOff val="5000"/>
                        </a:schemeClr>
                      </a:solidFill>
                      <a:latin typeface="宋体" panose="02010600030101010101" pitchFamily="2" charset="-122"/>
                      <a:cs typeface="Arial" pitchFamily="34" charset="0"/>
                    </a:rPr>
                    <a:t>       </a:t>
                  </a:r>
                  <a:r>
                    <a:rPr lang="zh-CN" altLang="en-US" sz="2000" dirty="0">
                      <a:solidFill>
                        <a:schemeClr val="tx1">
                          <a:lumMod val="95000"/>
                          <a:lumOff val="5000"/>
                        </a:schemeClr>
                      </a:solidFill>
                      <a:latin typeface="宋体" panose="02010600030101010101" pitchFamily="2" charset="-122"/>
                      <a:cs typeface="Arial" pitchFamily="34" charset="0"/>
                    </a:rPr>
                    <a:t>的阶数。</a:t>
                  </a:r>
                  <a14:m>
                    <m:oMath xmlns:m="http://schemas.openxmlformats.org/officeDocument/2006/math">
                      <m:sSup>
                        <m:sSupPr>
                          <m:ctrlPr>
                            <a:rPr lang="en-US" altLang="zh-CN" sz="2000" i="1">
                              <a:solidFill>
                                <a:schemeClr val="tx1">
                                  <a:lumMod val="95000"/>
                                  <a:lumOff val="5000"/>
                                </a:schemeClr>
                              </a:solidFill>
                              <a:latin typeface="Cambria Math" panose="02040503050406030204" pitchFamily="18" charset="0"/>
                              <a:cs typeface="Arial" pitchFamily="34" charset="0"/>
                            </a:rPr>
                          </m:ctrlPr>
                        </m:sSupPr>
                        <m:e>
                          <m:r>
                            <m:rPr>
                              <m:sty m:val="p"/>
                            </m:rPr>
                            <a:rPr lang="en-US" altLang="zh-CN" sz="2000" i="1">
                              <a:solidFill>
                                <a:schemeClr val="tx1">
                                  <a:lumMod val="95000"/>
                                  <a:lumOff val="5000"/>
                                </a:schemeClr>
                              </a:solidFill>
                              <a:latin typeface="Cambria Math" panose="02040503050406030204" pitchFamily="18" charset="0"/>
                              <a:cs typeface="Arial" pitchFamily="34" charset="0"/>
                            </a:rPr>
                            <m:t>n</m:t>
                          </m:r>
                        </m:e>
                        <m:sup>
                          <m:r>
                            <a:rPr lang="en-US" altLang="zh-CN" sz="2000" i="1">
                              <a:solidFill>
                                <a:schemeClr val="tx1">
                                  <a:lumMod val="95000"/>
                                  <a:lumOff val="5000"/>
                                </a:schemeClr>
                              </a:solidFill>
                              <a:latin typeface="Cambria Math" panose="02040503050406030204" pitchFamily="18" charset="0"/>
                              <a:cs typeface="Arial" pitchFamily="34" charset="0"/>
                            </a:rPr>
                            <m:t>∗</m:t>
                          </m:r>
                        </m:sup>
                      </m:sSup>
                    </m:oMath>
                  </a14:m>
                  <a:r>
                    <a:rPr lang="en-US" altLang="zh-CN" sz="2000" dirty="0">
                      <a:solidFill>
                        <a:schemeClr val="tx1">
                          <a:lumMod val="95000"/>
                          <a:lumOff val="5000"/>
                        </a:schemeClr>
                      </a:solidFill>
                      <a:latin typeface="宋体" panose="02010600030101010101" pitchFamily="2" charset="-122"/>
                      <a:cs typeface="Arial" pitchFamily="34" charset="0"/>
                    </a:rPr>
                    <a:t>=n-m</a:t>
                  </a:r>
                  <a:r>
                    <a:rPr lang="zh-CN" altLang="en-US" sz="2000" dirty="0">
                      <a:solidFill>
                        <a:schemeClr val="tx1">
                          <a:lumMod val="95000"/>
                          <a:lumOff val="5000"/>
                        </a:schemeClr>
                      </a:solidFill>
                      <a:latin typeface="宋体" panose="02010600030101010101" pitchFamily="2" charset="-122"/>
                      <a:cs typeface="Arial" pitchFamily="34" charset="0"/>
                    </a:rPr>
                    <a:t>为被控系统分母分子阶数差，即相对阶数。式</a:t>
                  </a:r>
                  <a:r>
                    <a:rPr lang="en-US" altLang="zh-CN" sz="2000" dirty="0">
                      <a:solidFill>
                        <a:schemeClr val="tx1">
                          <a:lumMod val="95000"/>
                          <a:lumOff val="5000"/>
                        </a:schemeClr>
                      </a:solidFill>
                      <a:latin typeface="宋体" panose="02010600030101010101" pitchFamily="2" charset="-122"/>
                      <a:cs typeface="Arial" pitchFamily="34" charset="0"/>
                    </a:rPr>
                    <a:t>(7.44)</a:t>
                  </a:r>
                  <a:r>
                    <a:rPr lang="zh-CN" altLang="en-US" sz="2000" dirty="0">
                      <a:solidFill>
                        <a:schemeClr val="tx1">
                          <a:lumMod val="95000"/>
                          <a:lumOff val="5000"/>
                        </a:schemeClr>
                      </a:solidFill>
                      <a:latin typeface="宋体" panose="02010600030101010101" pitchFamily="2" charset="-122"/>
                      <a:cs typeface="Arial" pitchFamily="34" charset="0"/>
                    </a:rPr>
                    <a:t>条件</a:t>
                  </a:r>
                  <a:r>
                    <a:rPr lang="zh-CN" altLang="en-US" sz="2000" dirty="0">
                      <a:solidFill>
                        <a:srgbClr val="FF0000"/>
                      </a:solidFill>
                      <a:latin typeface="宋体" panose="02010600030101010101" pitchFamily="2" charset="-122"/>
                      <a:cs typeface="Arial" pitchFamily="34" charset="0"/>
                    </a:rPr>
                    <a:t>要求参考模型的相对阶数大于等于被控系统的相对阶数。</a:t>
                  </a:r>
                </a:p>
              </p:txBody>
            </p:sp>
          </mc:Choice>
          <mc:Fallback xmlns="">
            <p:sp>
              <p:nvSpPr>
                <p:cNvPr id="12" name="矩形 11"/>
                <p:cNvSpPr>
                  <a:spLocks noRot="1" noChangeAspect="1" noMove="1" noResize="1" noEditPoints="1" noAdjustHandles="1" noChangeArrowheads="1" noChangeShapeType="1" noTextEdit="1"/>
                </p:cNvSpPr>
                <p:nvPr/>
              </p:nvSpPr>
              <p:spPr>
                <a:xfrm>
                  <a:off x="426072" y="3650596"/>
                  <a:ext cx="7737650" cy="1405193"/>
                </a:xfrm>
                <a:prstGeom prst="rect">
                  <a:avLst/>
                </a:prstGeom>
                <a:blipFill>
                  <a:blip r:embed="rId5"/>
                  <a:stretch>
                    <a:fillRect l="-867" b="-6957"/>
                  </a:stretch>
                </a:blipFill>
              </p:spPr>
              <p:txBody>
                <a:bodyPr/>
                <a:lstStyle/>
                <a:p>
                  <a:r>
                    <a:rPr lang="zh-CN" altLang="en-US">
                      <a:noFill/>
                    </a:rPr>
                    <a:t> </a:t>
                  </a:r>
                </a:p>
              </p:txBody>
            </p:sp>
          </mc:Fallback>
        </mc:AlternateContent>
        <p:sp>
          <p:nvSpPr>
            <p:cNvPr id="13" name="矩形 12"/>
            <p:cNvSpPr/>
            <p:nvPr/>
          </p:nvSpPr>
          <p:spPr>
            <a:xfrm>
              <a:off x="279859" y="2438973"/>
              <a:ext cx="7883863" cy="1477328"/>
            </a:xfrm>
            <a:prstGeom prst="rect">
              <a:avLst/>
            </a:prstGeom>
            <a:noFill/>
          </p:spPr>
          <p:txBody>
            <a:bodyPr wrap="square">
              <a:spAutoFit/>
            </a:bodyPr>
            <a:lstStyle/>
            <a:p>
              <a:pPr indent="468000">
                <a:lnSpc>
                  <a:spcPct val="150000"/>
                </a:lnSpc>
              </a:pPr>
              <a:r>
                <a:rPr lang="zh-CN" altLang="en-US" sz="2000" dirty="0" smtClean="0">
                  <a:solidFill>
                    <a:schemeClr val="tx1">
                      <a:lumMod val="95000"/>
                      <a:lumOff val="5000"/>
                    </a:schemeClr>
                  </a:solidFill>
                  <a:latin typeface="宋体" panose="02010600030101010101" pitchFamily="2" charset="-122"/>
                  <a:ea typeface="宋体" panose="02010600030101010101" pitchFamily="2" charset="-122"/>
                  <a:cs typeface="Arial" pitchFamily="34" charset="0"/>
                </a:rPr>
                <a:t>在</a:t>
              </a: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模型参考自适应控制系统中，为不利用微分值（离散系统不利用未来值）构成被控系统的控制输入</a:t>
              </a:r>
              <a:r>
                <a:rPr lang="en-US" altLang="zh-CN"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u</a:t>
              </a: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r>
                <a:rPr lang="en-US" altLang="zh-CN"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t</a:t>
              </a:r>
              <a:r>
                <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），需要满足下列条件</a:t>
              </a:r>
              <a:endParaRPr lang="en-US" altLang="zh-CN"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indent="468000" algn="r">
                <a:lnSpc>
                  <a:spcPct val="150000"/>
                </a:lnSpc>
              </a:pPr>
              <a:r>
                <a:rPr lang="en-US" altLang="zh-CN"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(7.44</a:t>
              </a:r>
              <a:r>
                <a:rPr lang="en-US" altLang="zh-CN" sz="2000" dirty="0" smtClean="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endParaRPr lang="en-US" altLang="zh-CN"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mc:AlternateContent xmlns:mc="http://schemas.openxmlformats.org/markup-compatibility/2006" xmlns:a14="http://schemas.microsoft.com/office/drawing/2010/main">
          <mc:Choice Requires="a14">
            <p:graphicFrame>
              <p:nvGraphicFramePr>
                <p:cNvPr id="14" name="对象 13">
                  <a:extLst>
                    <a:ext uri="{FF2B5EF4-FFF2-40B4-BE49-F238E27FC236}">
                      <a16:creationId xmlns:a16="http://schemas.microsoft.com/office/drawing/2014/main" id="{FF73B6F0-BCBF-46A9-8E5C-FC69164D46F1}"/>
                    </a:ext>
                  </a:extLst>
                </p:cNvPr>
                <p:cNvGraphicFramePr>
                  <a:graphicFrameLocks noChangeAspect="1"/>
                </p:cNvGraphicFramePr>
                <p:nvPr>
                  <p:extLst>
                    <p:ext uri="{D42A27DB-BD31-4B8C-83A1-F6EECF244321}">
                      <p14:modId xmlns:p14="http://schemas.microsoft.com/office/powerpoint/2010/main" val="3904208643"/>
                    </p:ext>
                  </p:extLst>
                </p:nvPr>
              </p:nvGraphicFramePr>
              <p:xfrm>
                <a:off x="3771618" y="3502826"/>
                <a:ext cx="1504245" cy="310154"/>
              </p:xfrm>
              <a:graphic>
                <a:graphicData uri="http://schemas.openxmlformats.org/presentationml/2006/ole">
                  <mc:AlternateContent>
                    <mc:Choice xmlns:v="urn:schemas-microsoft-com:vml" Requires="v">
                      <p:oleObj spid="_x0000_s111624" name="Equation" r:id="rId6" imgW="1231560" imgH="253800" progId="Equation.DSMT4">
                        <p:embed/>
                      </p:oleObj>
                    </mc:Choice>
                    <mc:Fallback>
                      <p:oleObj name="Equation" r:id="rId6" imgW="1231560" imgH="253800" progId="Equation.DSMT4">
                        <p:embed/>
                        <p:pic>
                          <p:nvPicPr>
                            <p:cNvPr id="6" name="对象 5">
                              <a:extLst>
                                <a:ext uri="{FF2B5EF4-FFF2-40B4-BE49-F238E27FC236}">
                                  <a16:creationId xmlns:a16="http://schemas.microsoft.com/office/drawing/2014/main" id="{FF73B6F0-BCBF-46A9-8E5C-FC69164D46F1}"/>
                                </a:ext>
                              </a:extLst>
                            </p:cNvPr>
                            <p:cNvPicPr/>
                            <p:nvPr/>
                          </p:nvPicPr>
                          <p:blipFill>
                            <a:blip r:embed="rId7"/>
                            <a:stretch>
                              <a:fillRect/>
                            </a:stretch>
                          </p:blipFill>
                          <p:spPr>
                            <a:xfrm>
                              <a:off x="3771618" y="3502826"/>
                              <a:ext cx="1504245" cy="310154"/>
                            </a:xfrm>
                            <a:prstGeom prst="rect">
                              <a:avLst/>
                            </a:prstGeom>
                          </p:spPr>
                        </p:pic>
                      </p:oleObj>
                    </mc:Fallback>
                  </mc:AlternateContent>
                </a:graphicData>
              </a:graphic>
            </p:graphicFrame>
          </mc:Choice>
          <mc:Fallback xmlns="">
            <p:graphicFrame>
              <p:nvGraphicFramePr>
                <p:cNvPr id="14" name="对象 13">
                  <a:extLst>
                    <a:ext uri="{FF2B5EF4-FFF2-40B4-BE49-F238E27FC236}">
                      <a16:creationId xmlns:a16="http://schemas.microsoft.com/office/drawing/2014/main" id="{FF73B6F0-BCBF-46A9-8E5C-FC69164D46F1}"/>
                    </a:ext>
                  </a:extLst>
                </p:cNvPr>
                <p:cNvGraphicFramePr>
                  <a:graphicFrameLocks noChangeAspect="1"/>
                </p:cNvGraphicFramePr>
                <p:nvPr>
                  <p:extLst>
                    <p:ext uri="{D42A27DB-BD31-4B8C-83A1-F6EECF244321}">
                      <p14:modId xmlns:p14="http://schemas.microsoft.com/office/powerpoint/2010/main" val="3904208643"/>
                    </p:ext>
                  </p:extLst>
                </p:nvPr>
              </p:nvGraphicFramePr>
              <p:xfrm>
                <a:off x="3771618" y="3502826"/>
                <a:ext cx="1504245" cy="310154"/>
              </p:xfrm>
              <a:graphic>
                <a:graphicData uri="http://schemas.openxmlformats.org/presentationml/2006/ole">
                  <mc:AlternateContent>
                    <mc:Choice xmlns:v="urn:schemas-microsoft-com:vml" Requires="v">
                      <p:oleObj spid="_x0000_s111621" name="Equation" r:id="rId8" imgW="1231560" imgH="253800" progId="Equation.DSMT4">
                        <p:embed/>
                      </p:oleObj>
                    </mc:Choice>
                    <mc:Fallback>
                      <p:oleObj name="Equation" r:id="rId8" imgW="1231560" imgH="253800" progId="Equation.DSMT4">
                        <p:embed/>
                        <p:pic>
                          <p:nvPicPr>
                            <p:cNvPr id="6" name="对象 5">
                              <a:extLst>
                                <a:ext uri="{FF2B5EF4-FFF2-40B4-BE49-F238E27FC236}">
                                  <a16:creationId xmlns:a16="http://schemas.microsoft.com/office/drawing/2014/main" id="{FF73B6F0-BCBF-46A9-8E5C-FC69164D46F1}"/>
                                </a:ext>
                              </a:extLst>
                            </p:cNvPr>
                            <p:cNvPicPr/>
                            <p:nvPr/>
                          </p:nvPicPr>
                          <p:blipFill>
                            <a:blip r:embed="rId9"/>
                            <a:stretch>
                              <a:fillRect/>
                            </a:stretch>
                          </p:blipFill>
                          <p:spPr>
                            <a:xfrm>
                              <a:off x="3771618" y="3502826"/>
                              <a:ext cx="1504245" cy="310154"/>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15" name="对象 14">
                  <a:extLst>
                    <a:ext uri="{FF2B5EF4-FFF2-40B4-BE49-F238E27FC236}">
                      <a16:creationId xmlns:a16="http://schemas.microsoft.com/office/drawing/2014/main" id="{45D2F38D-469A-4445-BE56-ED01A11960DB}"/>
                    </a:ext>
                  </a:extLst>
                </p:cNvPr>
                <p:cNvGraphicFramePr>
                  <a:graphicFrameLocks noChangeAspect="1"/>
                </p:cNvGraphicFramePr>
                <p:nvPr>
                  <p:extLst>
                    <p:ext uri="{D42A27DB-BD31-4B8C-83A1-F6EECF244321}">
                      <p14:modId xmlns:p14="http://schemas.microsoft.com/office/powerpoint/2010/main" val="2979794707"/>
                    </p:ext>
                  </p:extLst>
                </p:nvPr>
              </p:nvGraphicFramePr>
              <p:xfrm>
                <a:off x="2955811" y="3795639"/>
                <a:ext cx="640606" cy="328115"/>
              </p:xfrm>
              <a:graphic>
                <a:graphicData uri="http://schemas.openxmlformats.org/presentationml/2006/ole">
                  <mc:AlternateContent>
                    <mc:Choice xmlns:v="urn:schemas-microsoft-com:vml" Requires="v">
                      <p:oleObj spid="_x0000_s111625" name="Equation" r:id="rId10" imgW="520560" imgH="266400" progId="Equation.DSMT4">
                        <p:embed/>
                      </p:oleObj>
                    </mc:Choice>
                    <mc:Fallback>
                      <p:oleObj name="Equation" r:id="rId10" imgW="520560" imgH="266400" progId="Equation.DSMT4">
                        <p:embed/>
                        <p:pic>
                          <p:nvPicPr>
                            <p:cNvPr id="7" name="对象 6">
                              <a:extLst>
                                <a:ext uri="{FF2B5EF4-FFF2-40B4-BE49-F238E27FC236}">
                                  <a16:creationId xmlns:a16="http://schemas.microsoft.com/office/drawing/2014/main" id="{45D2F38D-469A-4445-BE56-ED01A11960DB}"/>
                                </a:ext>
                              </a:extLst>
                            </p:cNvPr>
                            <p:cNvPicPr/>
                            <p:nvPr/>
                          </p:nvPicPr>
                          <p:blipFill>
                            <a:blip r:embed="rId11"/>
                            <a:stretch>
                              <a:fillRect/>
                            </a:stretch>
                          </p:blipFill>
                          <p:spPr>
                            <a:xfrm>
                              <a:off x="2955811" y="3795639"/>
                              <a:ext cx="640606" cy="328115"/>
                            </a:xfrm>
                            <a:prstGeom prst="rect">
                              <a:avLst/>
                            </a:prstGeom>
                          </p:spPr>
                        </p:pic>
                      </p:oleObj>
                    </mc:Fallback>
                  </mc:AlternateContent>
                </a:graphicData>
              </a:graphic>
            </p:graphicFrame>
          </mc:Choice>
          <mc:Fallback xmlns="">
            <p:graphicFrame>
              <p:nvGraphicFramePr>
                <p:cNvPr id="15" name="对象 14">
                  <a:extLst>
                    <a:ext uri="{FF2B5EF4-FFF2-40B4-BE49-F238E27FC236}">
                      <a16:creationId xmlns:a16="http://schemas.microsoft.com/office/drawing/2014/main" id="{45D2F38D-469A-4445-BE56-ED01A11960DB}"/>
                    </a:ext>
                  </a:extLst>
                </p:cNvPr>
                <p:cNvGraphicFramePr>
                  <a:graphicFrameLocks noChangeAspect="1"/>
                </p:cNvGraphicFramePr>
                <p:nvPr>
                  <p:extLst>
                    <p:ext uri="{D42A27DB-BD31-4B8C-83A1-F6EECF244321}">
                      <p14:modId xmlns:p14="http://schemas.microsoft.com/office/powerpoint/2010/main" val="2979794707"/>
                    </p:ext>
                  </p:extLst>
                </p:nvPr>
              </p:nvGraphicFramePr>
              <p:xfrm>
                <a:off x="2955811" y="3795639"/>
                <a:ext cx="640606" cy="328115"/>
              </p:xfrm>
              <a:graphic>
                <a:graphicData uri="http://schemas.openxmlformats.org/presentationml/2006/ole">
                  <mc:AlternateContent>
                    <mc:Choice xmlns:v="urn:schemas-microsoft-com:vml" Requires="v">
                      <p:oleObj spid="_x0000_s111622" name="Equation" r:id="rId12" imgW="520560" imgH="266400" progId="Equation.DSMT4">
                        <p:embed/>
                      </p:oleObj>
                    </mc:Choice>
                    <mc:Fallback>
                      <p:oleObj name="Equation" r:id="rId12" imgW="520560" imgH="266400" progId="Equation.DSMT4">
                        <p:embed/>
                        <p:pic>
                          <p:nvPicPr>
                            <p:cNvPr id="7" name="对象 6">
                              <a:extLst>
                                <a:ext uri="{FF2B5EF4-FFF2-40B4-BE49-F238E27FC236}">
                                  <a16:creationId xmlns:a16="http://schemas.microsoft.com/office/drawing/2014/main" id="{45D2F38D-469A-4445-BE56-ED01A11960DB}"/>
                                </a:ext>
                              </a:extLst>
                            </p:cNvPr>
                            <p:cNvPicPr/>
                            <p:nvPr/>
                          </p:nvPicPr>
                          <p:blipFill>
                            <a:blip r:embed="rId13"/>
                            <a:stretch>
                              <a:fillRect/>
                            </a:stretch>
                          </p:blipFill>
                          <p:spPr>
                            <a:xfrm>
                              <a:off x="2955811" y="3795639"/>
                              <a:ext cx="640606" cy="328115"/>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16" name="对象 15">
                  <a:extLst>
                    <a:ext uri="{FF2B5EF4-FFF2-40B4-BE49-F238E27FC236}">
                      <a16:creationId xmlns:a16="http://schemas.microsoft.com/office/drawing/2014/main" id="{07B05972-FA3A-4B6B-8D5C-C865ACA57640}"/>
                    </a:ext>
                  </a:extLst>
                </p:cNvPr>
                <p:cNvGraphicFramePr>
                  <a:graphicFrameLocks noChangeAspect="1"/>
                </p:cNvGraphicFramePr>
                <p:nvPr>
                  <p:extLst>
                    <p:ext uri="{D42A27DB-BD31-4B8C-83A1-F6EECF244321}">
                      <p14:modId xmlns:p14="http://schemas.microsoft.com/office/powerpoint/2010/main" val="338243000"/>
                    </p:ext>
                  </p:extLst>
                </p:nvPr>
              </p:nvGraphicFramePr>
              <p:xfrm>
                <a:off x="5940152" y="3795639"/>
                <a:ext cx="640606" cy="328115"/>
              </p:xfrm>
              <a:graphic>
                <a:graphicData uri="http://schemas.openxmlformats.org/presentationml/2006/ole">
                  <mc:AlternateContent>
                    <mc:Choice xmlns:v="urn:schemas-microsoft-com:vml" Requires="v">
                      <p:oleObj spid="_x0000_s111626" name="Equation" r:id="rId14" imgW="520560" imgH="266400" progId="Equation.DSMT4">
                        <p:embed/>
                      </p:oleObj>
                    </mc:Choice>
                    <mc:Fallback>
                      <p:oleObj name="Equation" r:id="rId14" imgW="520560" imgH="266400" progId="Equation.DSMT4">
                        <p:embed/>
                        <p:pic>
                          <p:nvPicPr>
                            <p:cNvPr id="15" name="对象 14">
                              <a:extLst>
                                <a:ext uri="{FF2B5EF4-FFF2-40B4-BE49-F238E27FC236}">
                                  <a16:creationId xmlns:a16="http://schemas.microsoft.com/office/drawing/2014/main" id="{07B05972-FA3A-4B6B-8D5C-C865ACA57640}"/>
                                </a:ext>
                              </a:extLst>
                            </p:cNvPr>
                            <p:cNvPicPr/>
                            <p:nvPr/>
                          </p:nvPicPr>
                          <p:blipFill>
                            <a:blip r:embed="rId15"/>
                            <a:stretch>
                              <a:fillRect/>
                            </a:stretch>
                          </p:blipFill>
                          <p:spPr>
                            <a:xfrm>
                              <a:off x="5940152" y="3795639"/>
                              <a:ext cx="640606" cy="328115"/>
                            </a:xfrm>
                            <a:prstGeom prst="rect">
                              <a:avLst/>
                            </a:prstGeom>
                          </p:spPr>
                        </p:pic>
                      </p:oleObj>
                    </mc:Fallback>
                  </mc:AlternateContent>
                </a:graphicData>
              </a:graphic>
            </p:graphicFrame>
          </mc:Choice>
          <mc:Fallback xmlns="">
            <p:graphicFrame>
              <p:nvGraphicFramePr>
                <p:cNvPr id="16" name="对象 15">
                  <a:extLst>
                    <a:ext uri="{FF2B5EF4-FFF2-40B4-BE49-F238E27FC236}">
                      <a16:creationId xmlns:a16="http://schemas.microsoft.com/office/drawing/2014/main" id="{07B05972-FA3A-4B6B-8D5C-C865ACA57640}"/>
                    </a:ext>
                  </a:extLst>
                </p:cNvPr>
                <p:cNvGraphicFramePr>
                  <a:graphicFrameLocks noChangeAspect="1"/>
                </p:cNvGraphicFramePr>
                <p:nvPr>
                  <p:extLst>
                    <p:ext uri="{D42A27DB-BD31-4B8C-83A1-F6EECF244321}">
                      <p14:modId xmlns:p14="http://schemas.microsoft.com/office/powerpoint/2010/main" val="338243000"/>
                    </p:ext>
                  </p:extLst>
                </p:nvPr>
              </p:nvGraphicFramePr>
              <p:xfrm>
                <a:off x="5940152" y="3795639"/>
                <a:ext cx="640606" cy="328115"/>
              </p:xfrm>
              <a:graphic>
                <a:graphicData uri="http://schemas.openxmlformats.org/presentationml/2006/ole">
                  <mc:AlternateContent>
                    <mc:Choice xmlns:v="urn:schemas-microsoft-com:vml" Requires="v">
                      <p:oleObj spid="_x0000_s111623" name="Equation" r:id="rId16" imgW="520560" imgH="266400" progId="Equation.DSMT4">
                        <p:embed/>
                      </p:oleObj>
                    </mc:Choice>
                    <mc:Fallback>
                      <p:oleObj name="Equation" r:id="rId16" imgW="520560" imgH="266400" progId="Equation.DSMT4">
                        <p:embed/>
                        <p:pic>
                          <p:nvPicPr>
                            <p:cNvPr id="15" name="对象 14">
                              <a:extLst>
                                <a:ext uri="{FF2B5EF4-FFF2-40B4-BE49-F238E27FC236}">
                                  <a16:creationId xmlns:a16="http://schemas.microsoft.com/office/drawing/2014/main" id="{07B05972-FA3A-4B6B-8D5C-C865ACA57640}"/>
                                </a:ext>
                              </a:extLst>
                            </p:cNvPr>
                            <p:cNvPicPr/>
                            <p:nvPr/>
                          </p:nvPicPr>
                          <p:blipFill>
                            <a:blip r:embed="rId17"/>
                            <a:stretch>
                              <a:fillRect/>
                            </a:stretch>
                          </p:blipFill>
                          <p:spPr>
                            <a:xfrm>
                              <a:off x="5940152" y="3795639"/>
                              <a:ext cx="640606" cy="328115"/>
                            </a:xfrm>
                            <a:prstGeom prst="rect">
                              <a:avLst/>
                            </a:prstGeom>
                          </p:spPr>
                        </p:pic>
                      </p:oleObj>
                    </mc:Fallback>
                  </mc:AlternateContent>
                </a:graphicData>
              </a:graphic>
            </p:graphicFrame>
          </mc:Fallback>
        </mc:AlternateContent>
      </p:grpSp>
    </p:spTree>
    <p:extLst>
      <p:ext uri="{BB962C8B-B14F-4D97-AF65-F5344CB8AC3E}">
        <p14:creationId xmlns:p14="http://schemas.microsoft.com/office/powerpoint/2010/main" val="39823212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752583"/>
            <a:ext cx="7883863" cy="2169825"/>
          </a:xfrm>
          <a:prstGeom prst="rect">
            <a:avLst/>
          </a:prstGeom>
          <a:noFill/>
        </p:spPr>
        <p:txBody>
          <a:bodyPr wrap="square">
            <a:spAutoFit/>
          </a:bodyPr>
          <a:lstStyle/>
          <a:p>
            <a:pPr indent="468000">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(2)</a:t>
            </a:r>
            <a:r>
              <a:rPr lang="zh-CN" altLang="en-US" dirty="0">
                <a:solidFill>
                  <a:sysClr val="windowText" lastClr="000000"/>
                </a:solidFill>
                <a:latin typeface="宋体" panose="02010600030101010101" pitchFamily="2" charset="-122"/>
                <a:ea typeface="宋体" panose="02010600030101010101" pitchFamily="2" charset="-122"/>
              </a:rPr>
              <a:t>连续模型匹配控制系统</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当被控系统的分母</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A(p)</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、分子</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B(p)</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多项式为既约（真分式）时，引进</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n</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阶和</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n-m</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阶稳定标准多项式</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Q(P)</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和</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D(p),</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则有满足 </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Diophantine</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方程</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indent="468000" algn="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7.45</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indent="468000">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的多项式</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H</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p</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R</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p</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）存在</a:t>
            </a:r>
            <a:r>
              <a:rPr lang="zh-CN" altLang="en-US" dirty="0" smtClean="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graphicFrame>
        <p:nvGraphicFramePr>
          <p:cNvPr id="2" name="对象 1">
            <a:extLst>
              <a:ext uri="{FF2B5EF4-FFF2-40B4-BE49-F238E27FC236}">
                <a16:creationId xmlns:a16="http://schemas.microsoft.com/office/drawing/2014/main" id="{06C40EDB-C9DE-49BB-B440-C53E12E74990}"/>
              </a:ext>
            </a:extLst>
          </p:cNvPr>
          <p:cNvGraphicFramePr>
            <a:graphicFrameLocks noChangeAspect="1"/>
          </p:cNvGraphicFramePr>
          <p:nvPr>
            <p:extLst>
              <p:ext uri="{D42A27DB-BD31-4B8C-83A1-F6EECF244321}">
                <p14:modId xmlns:p14="http://schemas.microsoft.com/office/powerpoint/2010/main" val="480530544"/>
              </p:ext>
            </p:extLst>
          </p:nvPr>
        </p:nvGraphicFramePr>
        <p:xfrm>
          <a:off x="1408181" y="2067694"/>
          <a:ext cx="5463542" cy="376179"/>
        </p:xfrm>
        <a:graphic>
          <a:graphicData uri="http://schemas.openxmlformats.org/presentationml/2006/ole">
            <mc:AlternateContent xmlns:mc="http://schemas.openxmlformats.org/markup-compatibility/2006">
              <mc:Choice xmlns:v="urn:schemas-microsoft-com:vml" Requires="v">
                <p:oleObj spid="_x0000_s46102" name="Equation" r:id="rId5" imgW="3873240" imgH="266400" progId="Equation.DSMT4">
                  <p:embed/>
                </p:oleObj>
              </mc:Choice>
              <mc:Fallback>
                <p:oleObj name="Equation" r:id="rId5" imgW="3873240" imgH="266400" progId="Equation.DSMT4">
                  <p:embed/>
                  <p:pic>
                    <p:nvPicPr>
                      <p:cNvPr id="0" name=""/>
                      <p:cNvPicPr/>
                      <p:nvPr/>
                    </p:nvPicPr>
                    <p:blipFill>
                      <a:blip r:embed="rId6"/>
                      <a:stretch>
                        <a:fillRect/>
                      </a:stretch>
                    </p:blipFill>
                    <p:spPr>
                      <a:xfrm>
                        <a:off x="1408181" y="2067694"/>
                        <a:ext cx="5463542" cy="376179"/>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562DF271-6869-414D-BD81-E6196993ECB6}"/>
              </a:ext>
            </a:extLst>
          </p:cNvPr>
          <p:cNvGraphicFramePr>
            <a:graphicFrameLocks noChangeAspect="1"/>
          </p:cNvGraphicFramePr>
          <p:nvPr>
            <p:extLst>
              <p:ext uri="{D42A27DB-BD31-4B8C-83A1-F6EECF244321}">
                <p14:modId xmlns:p14="http://schemas.microsoft.com/office/powerpoint/2010/main" val="1461330409"/>
              </p:ext>
            </p:extLst>
          </p:nvPr>
        </p:nvGraphicFramePr>
        <p:xfrm>
          <a:off x="2123728" y="3749240"/>
          <a:ext cx="2973236" cy="791690"/>
        </p:xfrm>
        <a:graphic>
          <a:graphicData uri="http://schemas.openxmlformats.org/presentationml/2006/ole">
            <mc:AlternateContent xmlns:mc="http://schemas.openxmlformats.org/markup-compatibility/2006">
              <mc:Choice xmlns:v="urn:schemas-microsoft-com:vml" Requires="v">
                <p:oleObj spid="_x0000_s46103" name="Equation" r:id="rId7" imgW="2145960" imgH="571320" progId="Equation.DSMT4">
                  <p:embed/>
                </p:oleObj>
              </mc:Choice>
              <mc:Fallback>
                <p:oleObj name="Equation" r:id="rId7" imgW="2145960" imgH="571320" progId="Equation.DSMT4">
                  <p:embed/>
                  <p:pic>
                    <p:nvPicPr>
                      <p:cNvPr id="0" name=""/>
                      <p:cNvPicPr/>
                      <p:nvPr/>
                    </p:nvPicPr>
                    <p:blipFill>
                      <a:blip r:embed="rId8"/>
                      <a:stretch>
                        <a:fillRect/>
                      </a:stretch>
                    </p:blipFill>
                    <p:spPr>
                      <a:xfrm>
                        <a:off x="2123728" y="3749240"/>
                        <a:ext cx="2973236" cy="791690"/>
                      </a:xfrm>
                      <a:prstGeom prst="rect">
                        <a:avLst/>
                      </a:prstGeom>
                    </p:spPr>
                  </p:pic>
                </p:oleObj>
              </mc:Fallback>
            </mc:AlternateContent>
          </a:graphicData>
        </a:graphic>
      </p:graphicFrame>
      <p:sp>
        <p:nvSpPr>
          <p:cNvPr id="4" name="矩形 3"/>
          <p:cNvSpPr/>
          <p:nvPr/>
        </p:nvSpPr>
        <p:spPr>
          <a:xfrm>
            <a:off x="467544" y="3266383"/>
            <a:ext cx="1349728" cy="507831"/>
          </a:xfrm>
          <a:prstGeom prst="rect">
            <a:avLst/>
          </a:prstGeom>
        </p:spPr>
        <p:txBody>
          <a:bodyPr wrap="none">
            <a:spAutoFit/>
          </a:bodyPr>
          <a:lstStyle/>
          <a:p>
            <a:pPr indent="468000">
              <a:lnSpc>
                <a:spcPct val="150000"/>
              </a:lnSpc>
            </a:pPr>
            <a:r>
              <a:rPr lang="zh-CN" altLang="en-US" dirty="0">
                <a:solidFill>
                  <a:schemeClr val="tx1">
                    <a:lumMod val="95000"/>
                    <a:lumOff val="5000"/>
                  </a:schemeClr>
                </a:solidFill>
                <a:latin typeface="宋体" panose="02010600030101010101" pitchFamily="2" charset="-122"/>
                <a:cs typeface="Arial" pitchFamily="34" charset="0"/>
              </a:rPr>
              <a:t>式中：</a:t>
            </a:r>
          </a:p>
        </p:txBody>
      </p:sp>
    </p:spTree>
    <p:extLst>
      <p:ext uri="{BB962C8B-B14F-4D97-AF65-F5344CB8AC3E}">
        <p14:creationId xmlns:p14="http://schemas.microsoft.com/office/powerpoint/2010/main" val="14841896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 calcmode="lin" valueType="num">
                                      <p:cBhvr additive="base">
                                        <p:cTn id="22" dur="500" fill="hold"/>
                                        <p:tgtEl>
                                          <p:spTgt spid="75"/>
                                        </p:tgtEl>
                                        <p:attrNameLst>
                                          <p:attrName>ppt_x</p:attrName>
                                        </p:attrNameLst>
                                      </p:cBhvr>
                                      <p:tavLst>
                                        <p:tav tm="0">
                                          <p:val>
                                            <p:strVal val="#ppt_x"/>
                                          </p:val>
                                        </p:tav>
                                        <p:tav tm="100000">
                                          <p:val>
                                            <p:strVal val="#ppt_x"/>
                                          </p:val>
                                        </p:tav>
                                      </p:tavLst>
                                    </p:anim>
                                    <p:anim calcmode="lin" valueType="num">
                                      <p:cBhvr additive="base">
                                        <p:cTn id="23" dur="500" fill="hold"/>
                                        <p:tgtEl>
                                          <p:spTgt spid="75"/>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75"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自适应控制概念</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539552" y="752583"/>
            <a:ext cx="7627293" cy="1477328"/>
          </a:xfrm>
          <a:prstGeom prst="rect">
            <a:avLst/>
          </a:prstGeom>
          <a:noFill/>
        </p:spPr>
        <p:txBody>
          <a:bodyPr wrap="square">
            <a:spAutoFit/>
          </a:bodyPr>
          <a:lstStyle/>
          <a:p>
            <a:pPr>
              <a:lnSpc>
                <a:spcPct val="150000"/>
              </a:lnSpc>
            </a:pPr>
            <a:r>
              <a:rPr lang="zh-CN" altLang="en-US" sz="2000" dirty="0" smtClean="0">
                <a:solidFill>
                  <a:sysClr val="windowText" lastClr="000000"/>
                </a:solidFill>
                <a:latin typeface="宋体" panose="02010600030101010101" pitchFamily="2" charset="-122"/>
                <a:ea typeface="宋体" panose="02010600030101010101" pitchFamily="2" charset="-122"/>
              </a:rPr>
              <a:t>自适应控制方法的特点：</a:t>
            </a:r>
            <a:endParaRPr lang="en-US" altLang="zh-CN" sz="2000" dirty="0">
              <a:solidFill>
                <a:sysClr val="windowText" lastClr="000000"/>
              </a:solidFill>
              <a:latin typeface="宋体" panose="02010600030101010101" pitchFamily="2" charset="-122"/>
              <a:ea typeface="宋体" panose="02010600030101010101" pitchFamily="2" charset="-122"/>
            </a:endParaRPr>
          </a:p>
          <a:p>
            <a:pPr marL="342900" indent="-342900">
              <a:lnSpc>
                <a:spcPct val="150000"/>
              </a:lnSpc>
              <a:buFont typeface="Arial" panose="020B0604020202020204" pitchFamily="34" charset="0"/>
              <a:buChar char="•"/>
            </a:pPr>
            <a:r>
              <a:rPr lang="zh-CN" altLang="en-US" sz="2000" dirty="0" smtClean="0">
                <a:solidFill>
                  <a:sysClr val="windowText" lastClr="000000"/>
                </a:solidFill>
                <a:latin typeface="宋体" panose="02010600030101010101" pitchFamily="2" charset="-122"/>
                <a:ea typeface="宋体" panose="02010600030101010101" pitchFamily="2" charset="-122"/>
              </a:rPr>
              <a:t>能</a:t>
            </a:r>
            <a:r>
              <a:rPr lang="zh-CN" altLang="en-US" sz="2000" dirty="0">
                <a:solidFill>
                  <a:sysClr val="windowText" lastClr="000000"/>
                </a:solidFill>
                <a:latin typeface="宋体" panose="02010600030101010101" pitchFamily="2" charset="-122"/>
                <a:ea typeface="宋体" panose="02010600030101010101" pitchFamily="2" charset="-122"/>
              </a:rPr>
              <a:t>控制一个已知</a:t>
            </a:r>
            <a:r>
              <a:rPr lang="zh-CN" altLang="en-US" sz="2000" dirty="0" smtClean="0">
                <a:solidFill>
                  <a:sysClr val="windowText" lastClr="000000"/>
                </a:solidFill>
                <a:latin typeface="宋体" panose="02010600030101010101" pitchFamily="2" charset="-122"/>
                <a:ea typeface="宋体" panose="02010600030101010101" pitchFamily="2" charset="-122"/>
              </a:rPr>
              <a:t>系统</a:t>
            </a:r>
            <a:endParaRPr lang="en-US" altLang="zh-CN" sz="2000" dirty="0" smtClean="0">
              <a:solidFill>
                <a:sysClr val="windowText" lastClr="000000"/>
              </a:solidFill>
              <a:latin typeface="宋体" panose="02010600030101010101" pitchFamily="2" charset="-122"/>
              <a:ea typeface="宋体" panose="02010600030101010101" pitchFamily="2" charset="-122"/>
            </a:endParaRPr>
          </a:p>
          <a:p>
            <a:pPr marL="342900" indent="-342900">
              <a:lnSpc>
                <a:spcPct val="150000"/>
              </a:lnSpc>
              <a:buFont typeface="Arial" panose="020B0604020202020204" pitchFamily="34" charset="0"/>
              <a:buChar char="•"/>
            </a:pPr>
            <a:r>
              <a:rPr lang="zh-CN" altLang="en-US" sz="2000" dirty="0" smtClean="0">
                <a:solidFill>
                  <a:sysClr val="windowText" lastClr="000000"/>
                </a:solidFill>
                <a:latin typeface="宋体" panose="02010600030101010101" pitchFamily="2" charset="-122"/>
                <a:ea typeface="宋体" panose="02010600030101010101" pitchFamily="2" charset="-122"/>
              </a:rPr>
              <a:t>还</a:t>
            </a:r>
            <a:r>
              <a:rPr lang="zh-CN" altLang="en-US" sz="2000" dirty="0">
                <a:solidFill>
                  <a:sysClr val="windowText" lastClr="000000"/>
                </a:solidFill>
                <a:latin typeface="宋体" panose="02010600030101010101" pitchFamily="2" charset="-122"/>
                <a:ea typeface="宋体" panose="02010600030101010101" pitchFamily="2" charset="-122"/>
              </a:rPr>
              <a:t>能控制一个完全未知或部分未知的</a:t>
            </a:r>
            <a:r>
              <a:rPr lang="zh-CN" altLang="en-US" sz="2000" dirty="0" smtClean="0">
                <a:solidFill>
                  <a:sysClr val="windowText" lastClr="000000"/>
                </a:solidFill>
                <a:latin typeface="宋体" panose="02010600030101010101" pitchFamily="2" charset="-122"/>
                <a:ea typeface="宋体" panose="02010600030101010101" pitchFamily="2" charset="-122"/>
              </a:rPr>
              <a:t>系统</a:t>
            </a:r>
            <a:endParaRPr lang="en-US" altLang="zh-CN" sz="2000" dirty="0">
              <a:solidFill>
                <a:sysClr val="windowText" lastClr="000000"/>
              </a:solidFill>
              <a:latin typeface="宋体" panose="02010600030101010101" pitchFamily="2" charset="-122"/>
              <a:ea typeface="宋体" panose="02010600030101010101" pitchFamily="2" charset="-122"/>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7" name="矩形 6"/>
          <p:cNvSpPr/>
          <p:nvPr/>
        </p:nvSpPr>
        <p:spPr>
          <a:xfrm>
            <a:off x="539551" y="2423189"/>
            <a:ext cx="7627293" cy="1477328"/>
          </a:xfrm>
          <a:prstGeom prst="rect">
            <a:avLst/>
          </a:prstGeom>
          <a:noFill/>
        </p:spPr>
        <p:txBody>
          <a:bodyPr wrap="square">
            <a:spAutoFit/>
          </a:bodyPr>
          <a:lstStyle/>
          <a:p>
            <a:pPr>
              <a:lnSpc>
                <a:spcPct val="150000"/>
              </a:lnSpc>
            </a:pPr>
            <a:r>
              <a:rPr lang="zh-CN" altLang="en-US" sz="2000" dirty="0" smtClean="0">
                <a:solidFill>
                  <a:sysClr val="windowText" lastClr="000000"/>
                </a:solidFill>
                <a:latin typeface="宋体" panose="02010600030101010101" pitchFamily="2" charset="-122"/>
              </a:rPr>
              <a:t>自适应控制</a:t>
            </a:r>
            <a:r>
              <a:rPr lang="zh-CN" altLang="en-US" sz="2000" dirty="0">
                <a:solidFill>
                  <a:sysClr val="windowText" lastClr="000000"/>
                </a:solidFill>
                <a:latin typeface="宋体" panose="02010600030101010101" pitchFamily="2" charset="-122"/>
              </a:rPr>
              <a:t>的控制策略、控制规律是建立在未知系统的基础之上的，它不但能抑制外界干扰、环境变化、系统本身参数变化的影响，在某种程度上，还能有效地消除模型化误差等的影响。</a:t>
            </a:r>
            <a:endParaRPr lang="zh-CN" altLang="en-US" sz="2000" dirty="0">
              <a:solidFill>
                <a:schemeClr val="tx1">
                  <a:lumMod val="95000"/>
                  <a:lumOff val="5000"/>
                </a:schemeClr>
              </a:solidFill>
              <a:latin typeface="宋体" panose="02010600030101010101" pitchFamily="2" charset="-122"/>
              <a:cs typeface="Arial" pitchFamily="34" charset="0"/>
            </a:endParaRPr>
          </a:p>
        </p:txBody>
      </p:sp>
    </p:spTree>
    <p:extLst>
      <p:ext uri="{BB962C8B-B14F-4D97-AF65-F5344CB8AC3E}">
        <p14:creationId xmlns:p14="http://schemas.microsoft.com/office/powerpoint/2010/main" val="3872576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500"/>
                                        <p:tgtEl>
                                          <p:spTgt spid="7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75" grpId="0"/>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9" name="矩形 8">
            <a:extLst>
              <a:ext uri="{FF2B5EF4-FFF2-40B4-BE49-F238E27FC236}">
                <a16:creationId xmlns:a16="http://schemas.microsoft.com/office/drawing/2014/main" id="{491B1815-11D4-4A11-A7CE-341A48CA61D1}"/>
              </a:ext>
            </a:extLst>
          </p:cNvPr>
          <p:cNvSpPr/>
          <p:nvPr/>
        </p:nvSpPr>
        <p:spPr>
          <a:xfrm>
            <a:off x="247046" y="818132"/>
            <a:ext cx="8036262" cy="2169825"/>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这里多项式</a:t>
            </a:r>
            <a:r>
              <a:rPr lang="en-US" altLang="zh-CN" dirty="0">
                <a:solidFill>
                  <a:sysClr val="windowText" lastClr="000000"/>
                </a:solidFill>
                <a:latin typeface="宋体" panose="02010600030101010101" pitchFamily="2" charset="-122"/>
                <a:ea typeface="宋体" panose="02010600030101010101" pitchFamily="2" charset="-122"/>
              </a:rPr>
              <a:t>R(P)</a:t>
            </a: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H(p)</a:t>
            </a:r>
            <a:r>
              <a:rPr lang="zh-CN" altLang="en-US" dirty="0">
                <a:solidFill>
                  <a:sysClr val="windowText" lastClr="000000"/>
                </a:solidFill>
                <a:latin typeface="宋体" panose="02010600030101010101" pitchFamily="2" charset="-122"/>
                <a:ea typeface="宋体" panose="02010600030101010101" pitchFamily="2" charset="-122"/>
              </a:rPr>
              <a:t>均为</a:t>
            </a:r>
            <a:r>
              <a:rPr lang="en-US" altLang="zh-CN" dirty="0">
                <a:solidFill>
                  <a:sysClr val="windowText" lastClr="000000"/>
                </a:solidFill>
                <a:latin typeface="宋体" panose="02010600030101010101" pitchFamily="2" charset="-122"/>
                <a:ea typeface="宋体" panose="02010600030101010101" pitchFamily="2" charset="-122"/>
              </a:rPr>
              <a:t>n-1</a:t>
            </a:r>
            <a:r>
              <a:rPr lang="zh-CN" altLang="en-US" dirty="0">
                <a:solidFill>
                  <a:sysClr val="windowText" lastClr="000000"/>
                </a:solidFill>
                <a:latin typeface="宋体" panose="02010600030101010101" pitchFamily="2" charset="-122"/>
                <a:ea typeface="宋体" panose="02010600030101010101" pitchFamily="2" charset="-122"/>
              </a:rPr>
              <a:t>阶。但当系统为低阶状态滤波器时，多项式</a:t>
            </a:r>
            <a:r>
              <a:rPr lang="en-US" altLang="zh-CN" dirty="0">
                <a:solidFill>
                  <a:sysClr val="windowText" lastClr="000000"/>
                </a:solidFill>
                <a:latin typeface="宋体" panose="02010600030101010101" pitchFamily="2" charset="-122"/>
                <a:ea typeface="宋体" panose="02010600030101010101" pitchFamily="2" charset="-122"/>
              </a:rPr>
              <a:t>Q(p)</a:t>
            </a: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D(p)</a:t>
            </a: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R(P)</a:t>
            </a: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H(P)</a:t>
            </a:r>
            <a:r>
              <a:rPr lang="zh-CN" altLang="en-US" dirty="0">
                <a:solidFill>
                  <a:sysClr val="windowText" lastClr="000000"/>
                </a:solidFill>
                <a:latin typeface="宋体" panose="02010600030101010101" pitchFamily="2" charset="-122"/>
                <a:ea typeface="宋体" panose="02010600030101010101" pitchFamily="2" charset="-122"/>
              </a:rPr>
              <a:t>分别可取</a:t>
            </a:r>
            <a:r>
              <a:rPr lang="en-US" altLang="zh-CN" dirty="0">
                <a:solidFill>
                  <a:sysClr val="windowText" lastClr="000000"/>
                </a:solidFill>
                <a:latin typeface="宋体" panose="02010600030101010101" pitchFamily="2" charset="-122"/>
                <a:ea typeface="宋体" panose="02010600030101010101" pitchFamily="2" charset="-122"/>
              </a:rPr>
              <a:t>Q(P)</a:t>
            </a:r>
            <a:r>
              <a:rPr lang="zh-CN" altLang="en-US" dirty="0">
                <a:solidFill>
                  <a:sysClr val="windowText" lastClr="000000"/>
                </a:solidFill>
                <a:latin typeface="宋体" panose="02010600030101010101" pitchFamily="2" charset="-122"/>
                <a:ea typeface="宋体" panose="02010600030101010101" pitchFamily="2" charset="-122"/>
              </a:rPr>
              <a:t>为</a:t>
            </a:r>
            <a:r>
              <a:rPr lang="en-US" altLang="zh-CN" dirty="0">
                <a:solidFill>
                  <a:sysClr val="windowText" lastClr="000000"/>
                </a:solidFill>
                <a:latin typeface="宋体" panose="02010600030101010101" pitchFamily="2" charset="-122"/>
                <a:ea typeface="宋体" panose="02010600030101010101" pitchFamily="2" charset="-122"/>
              </a:rPr>
              <a:t>n-1</a:t>
            </a:r>
            <a:r>
              <a:rPr lang="zh-CN" altLang="en-US" dirty="0">
                <a:solidFill>
                  <a:sysClr val="windowText" lastClr="000000"/>
                </a:solidFill>
                <a:latin typeface="宋体" panose="02010600030101010101" pitchFamily="2" charset="-122"/>
                <a:ea typeface="宋体" panose="02010600030101010101" pitchFamily="2" charset="-122"/>
              </a:rPr>
              <a:t>阶，</a:t>
            </a:r>
            <a:r>
              <a:rPr lang="en-US" altLang="zh-CN" dirty="0">
                <a:solidFill>
                  <a:sysClr val="windowText" lastClr="000000"/>
                </a:solidFill>
                <a:latin typeface="宋体" panose="02010600030101010101" pitchFamily="2" charset="-122"/>
                <a:ea typeface="宋体" panose="02010600030101010101" pitchFamily="2" charset="-122"/>
              </a:rPr>
              <a:t>D(P)</a:t>
            </a:r>
            <a:r>
              <a:rPr lang="zh-CN" altLang="en-US" dirty="0">
                <a:solidFill>
                  <a:sysClr val="windowText" lastClr="000000"/>
                </a:solidFill>
                <a:latin typeface="宋体" panose="02010600030101010101" pitchFamily="2" charset="-122"/>
                <a:ea typeface="宋体" panose="02010600030101010101" pitchFamily="2" charset="-122"/>
              </a:rPr>
              <a:t>为</a:t>
            </a:r>
            <a:r>
              <a:rPr lang="en-US" altLang="zh-CN" dirty="0">
                <a:solidFill>
                  <a:sysClr val="windowText" lastClr="000000"/>
                </a:solidFill>
                <a:latin typeface="宋体" panose="02010600030101010101" pitchFamily="2" charset="-122"/>
                <a:ea typeface="宋体" panose="02010600030101010101" pitchFamily="2" charset="-122"/>
              </a:rPr>
              <a:t>n-m </a:t>
            </a:r>
            <a:r>
              <a:rPr lang="zh-CN" altLang="en-US" dirty="0">
                <a:solidFill>
                  <a:sysClr val="windowText" lastClr="000000"/>
                </a:solidFill>
                <a:latin typeface="宋体" panose="02010600030101010101" pitchFamily="2" charset="-122"/>
                <a:ea typeface="宋体" panose="02010600030101010101" pitchFamily="2" charset="-122"/>
              </a:rPr>
              <a:t>阶，</a:t>
            </a:r>
            <a:r>
              <a:rPr lang="en-US" altLang="zh-CN" dirty="0">
                <a:solidFill>
                  <a:sysClr val="windowText" lastClr="000000"/>
                </a:solidFill>
                <a:latin typeface="宋体" panose="02010600030101010101" pitchFamily="2" charset="-122"/>
                <a:ea typeface="宋体" panose="02010600030101010101" pitchFamily="2" charset="-122"/>
              </a:rPr>
              <a:t>R(p)</a:t>
            </a:r>
            <a:r>
              <a:rPr lang="zh-CN" altLang="en-US" dirty="0">
                <a:solidFill>
                  <a:sysClr val="windowText" lastClr="000000"/>
                </a:solidFill>
                <a:latin typeface="宋体" panose="02010600030101010101" pitchFamily="2" charset="-122"/>
                <a:ea typeface="宋体" panose="02010600030101010101" pitchFamily="2" charset="-122"/>
              </a:rPr>
              <a:t>为</a:t>
            </a:r>
            <a:r>
              <a:rPr lang="en-US" altLang="zh-CN" dirty="0">
                <a:solidFill>
                  <a:sysClr val="windowText" lastClr="000000"/>
                </a:solidFill>
                <a:latin typeface="宋体" panose="02010600030101010101" pitchFamily="2" charset="-122"/>
                <a:ea typeface="宋体" panose="02010600030101010101" pitchFamily="2" charset="-122"/>
              </a:rPr>
              <a:t>n-2</a:t>
            </a:r>
            <a:r>
              <a:rPr lang="zh-CN" altLang="en-US" dirty="0">
                <a:solidFill>
                  <a:sysClr val="windowText" lastClr="000000"/>
                </a:solidFill>
                <a:latin typeface="宋体" panose="02010600030101010101" pitchFamily="2" charset="-122"/>
                <a:ea typeface="宋体" panose="02010600030101010101" pitchFamily="2" charset="-122"/>
              </a:rPr>
              <a:t>阶，</a:t>
            </a:r>
            <a:r>
              <a:rPr lang="en-US" altLang="zh-CN" dirty="0">
                <a:solidFill>
                  <a:sysClr val="windowText" lastClr="000000"/>
                </a:solidFill>
                <a:latin typeface="宋体" panose="02010600030101010101" pitchFamily="2" charset="-122"/>
                <a:ea typeface="宋体" panose="02010600030101010101" pitchFamily="2" charset="-122"/>
              </a:rPr>
              <a:t>H(P)</a:t>
            </a:r>
            <a:r>
              <a:rPr lang="zh-CN" altLang="en-US" dirty="0">
                <a:solidFill>
                  <a:sysClr val="windowText" lastClr="000000"/>
                </a:solidFill>
                <a:latin typeface="宋体" panose="02010600030101010101" pitchFamily="2" charset="-122"/>
                <a:ea typeface="宋体" panose="02010600030101010101" pitchFamily="2" charset="-122"/>
              </a:rPr>
              <a:t>为</a:t>
            </a:r>
            <a:r>
              <a:rPr lang="en-US" altLang="zh-CN" dirty="0">
                <a:solidFill>
                  <a:sysClr val="windowText" lastClr="000000"/>
                </a:solidFill>
                <a:latin typeface="宋体" panose="02010600030101010101" pitchFamily="2" charset="-122"/>
                <a:ea typeface="宋体" panose="02010600030101010101" pitchFamily="2" charset="-122"/>
              </a:rPr>
              <a:t>n-1</a:t>
            </a:r>
            <a:r>
              <a:rPr lang="zh-CN" altLang="en-US" dirty="0">
                <a:solidFill>
                  <a:sysClr val="windowText" lastClr="000000"/>
                </a:solidFill>
                <a:latin typeface="宋体" panose="02010600030101010101" pitchFamily="2" charset="-122"/>
                <a:ea typeface="宋体" panose="02010600030101010101" pitchFamily="2" charset="-122"/>
              </a:rPr>
              <a:t>阶。整理式</a:t>
            </a:r>
            <a:r>
              <a:rPr lang="en-US" altLang="zh-CN" dirty="0">
                <a:solidFill>
                  <a:sysClr val="windowText" lastClr="000000"/>
                </a:solidFill>
                <a:latin typeface="宋体" panose="02010600030101010101" pitchFamily="2" charset="-122"/>
                <a:ea typeface="宋体" panose="02010600030101010101" pitchFamily="2" charset="-122"/>
              </a:rPr>
              <a:t>(7.41)</a:t>
            </a:r>
            <a:r>
              <a:rPr lang="zh-CN" altLang="en-US" dirty="0">
                <a:solidFill>
                  <a:sysClr val="windowText" lastClr="000000"/>
                </a:solidFill>
                <a:latin typeface="宋体" panose="02010600030101010101" pitchFamily="2" charset="-122"/>
                <a:ea typeface="宋体" panose="02010600030101010101" pitchFamily="2" charset="-122"/>
              </a:rPr>
              <a:t>和式</a:t>
            </a:r>
            <a:r>
              <a:rPr lang="en-US" altLang="zh-CN" dirty="0">
                <a:solidFill>
                  <a:sysClr val="windowText" lastClr="000000"/>
                </a:solidFill>
                <a:latin typeface="宋体" panose="02010600030101010101" pitchFamily="2" charset="-122"/>
                <a:ea typeface="宋体" panose="02010600030101010101" pitchFamily="2" charset="-122"/>
              </a:rPr>
              <a:t>(7.45)</a:t>
            </a:r>
            <a:r>
              <a:rPr lang="zh-CN" altLang="en-US" dirty="0">
                <a:solidFill>
                  <a:sysClr val="windowText" lastClr="000000"/>
                </a:solidFill>
                <a:latin typeface="宋体" panose="02010600030101010101" pitchFamily="2" charset="-122"/>
                <a:ea typeface="宋体" panose="02010600030101010101" pitchFamily="2" charset="-122"/>
              </a:rPr>
              <a:t>可</a:t>
            </a:r>
            <a:r>
              <a:rPr lang="zh-CN" altLang="en-US" dirty="0" smtClean="0">
                <a:solidFill>
                  <a:sysClr val="windowText" lastClr="000000"/>
                </a:solidFill>
                <a:latin typeface="宋体" panose="02010600030101010101" pitchFamily="2" charset="-122"/>
                <a:ea typeface="宋体" panose="02010600030101010101" pitchFamily="2" charset="-122"/>
              </a:rPr>
              <a:t>得</a:t>
            </a:r>
            <a:endParaRPr lang="en-US" altLang="zh-CN" dirty="0" smtClean="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smtClean="0">
                <a:solidFill>
                  <a:schemeClr val="tx1">
                    <a:lumMod val="95000"/>
                    <a:lumOff val="5000"/>
                  </a:schemeClr>
                </a:solidFill>
                <a:latin typeface="宋体" panose="02010600030101010101" pitchFamily="2" charset="-122"/>
                <a:cs typeface="Arial" pitchFamily="34" charset="0"/>
              </a:rPr>
              <a:t>                                                          </a:t>
            </a:r>
            <a:endParaRPr lang="en-US" altLang="zh-CN" dirty="0" smtClean="0">
              <a:solidFill>
                <a:schemeClr val="tx1">
                  <a:lumMod val="95000"/>
                  <a:lumOff val="5000"/>
                </a:schemeClr>
              </a:solidFill>
              <a:latin typeface="宋体" panose="02010600030101010101" pitchFamily="2" charset="-122"/>
              <a:cs typeface="Arial" pitchFamily="34" charset="0"/>
            </a:endParaRPr>
          </a:p>
          <a:p>
            <a:pPr indent="468000">
              <a:lnSpc>
                <a:spcPct val="150000"/>
              </a:lnSpc>
            </a:pPr>
            <a:r>
              <a:rPr lang="en-US" altLang="zh-CN" dirty="0">
                <a:solidFill>
                  <a:schemeClr val="tx1">
                    <a:lumMod val="95000"/>
                    <a:lumOff val="5000"/>
                  </a:schemeClr>
                </a:solidFill>
                <a:latin typeface="宋体" panose="02010600030101010101" pitchFamily="2" charset="-122"/>
                <a:cs typeface="Arial" pitchFamily="34" charset="0"/>
              </a:rPr>
              <a:t> </a:t>
            </a:r>
            <a:r>
              <a:rPr lang="en-US" altLang="zh-CN" dirty="0" smtClean="0">
                <a:solidFill>
                  <a:schemeClr val="tx1">
                    <a:lumMod val="95000"/>
                    <a:lumOff val="5000"/>
                  </a:schemeClr>
                </a:solidFill>
                <a:latin typeface="宋体" panose="02010600030101010101" pitchFamily="2" charset="-122"/>
                <a:cs typeface="Arial" pitchFamily="34" charset="0"/>
              </a:rPr>
              <a:t>                                                      </a:t>
            </a:r>
            <a:r>
              <a:rPr lang="zh-CN" altLang="en-US" dirty="0" smtClean="0">
                <a:solidFill>
                  <a:schemeClr val="tx1">
                    <a:lumMod val="95000"/>
                    <a:lumOff val="5000"/>
                  </a:schemeClr>
                </a:solidFill>
                <a:latin typeface="宋体" panose="02010600030101010101" pitchFamily="2" charset="-122"/>
                <a:cs typeface="Arial" pitchFamily="34" charset="0"/>
              </a:rPr>
              <a:t>（</a:t>
            </a:r>
            <a:r>
              <a:rPr lang="en-US" altLang="zh-CN" dirty="0">
                <a:solidFill>
                  <a:schemeClr val="tx1">
                    <a:lumMod val="95000"/>
                    <a:lumOff val="5000"/>
                  </a:schemeClr>
                </a:solidFill>
                <a:latin typeface="宋体" panose="02010600030101010101" pitchFamily="2" charset="-122"/>
                <a:cs typeface="Arial" pitchFamily="34" charset="0"/>
              </a:rPr>
              <a:t>7.46</a:t>
            </a:r>
            <a:r>
              <a:rPr lang="zh-CN" altLang="en-US" dirty="0" smtClean="0">
                <a:solidFill>
                  <a:schemeClr val="tx1">
                    <a:lumMod val="95000"/>
                    <a:lumOff val="5000"/>
                  </a:schemeClr>
                </a:solidFill>
                <a:latin typeface="宋体" panose="02010600030101010101" pitchFamily="2" charset="-122"/>
                <a:cs typeface="Arial" pitchFamily="34" charset="0"/>
              </a:rPr>
              <a:t>）</a:t>
            </a:r>
            <a:endParaRPr lang="en-US" altLang="zh-CN" dirty="0">
              <a:solidFill>
                <a:schemeClr val="tx1">
                  <a:lumMod val="95000"/>
                  <a:lumOff val="5000"/>
                </a:schemeClr>
              </a:solidFill>
              <a:latin typeface="宋体" panose="02010600030101010101" pitchFamily="2" charset="-122"/>
              <a:cs typeface="Arial" pitchFamily="34" charset="0"/>
            </a:endParaRPr>
          </a:p>
        </p:txBody>
      </p:sp>
      <p:sp>
        <p:nvSpPr>
          <p:cNvPr id="10" name="矩形 9"/>
          <p:cNvSpPr/>
          <p:nvPr/>
        </p:nvSpPr>
        <p:spPr>
          <a:xfrm>
            <a:off x="195244" y="2673606"/>
            <a:ext cx="7883863" cy="2169825"/>
          </a:xfrm>
          <a:prstGeom prst="rect">
            <a:avLst/>
          </a:prstGeom>
          <a:noFill/>
        </p:spPr>
        <p:txBody>
          <a:bodyPr wrap="square">
            <a:spAutoFit/>
          </a:bodyPr>
          <a:lstStyle/>
          <a:p>
            <a:pPr indent="468000">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indent="468000">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式</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(7.46)</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称为被控系统的非最小实现，它实际上是与式</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(7.41)</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等价的另种表现形式。根据式</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(7.43)</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可得输出误差方程为</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indent="468000">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indent="468000" algn="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7.47</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p>
        </p:txBody>
      </p:sp>
      <p:graphicFrame>
        <p:nvGraphicFramePr>
          <p:cNvPr id="11" name="对象 10">
            <a:extLst>
              <a:ext uri="{FF2B5EF4-FFF2-40B4-BE49-F238E27FC236}">
                <a16:creationId xmlns:a16="http://schemas.microsoft.com/office/drawing/2014/main" id="{6D48B433-C3F8-4B35-BA2D-5F9B20DA2D3A}"/>
              </a:ext>
            </a:extLst>
          </p:cNvPr>
          <p:cNvGraphicFramePr>
            <a:graphicFrameLocks noChangeAspect="1"/>
          </p:cNvGraphicFramePr>
          <p:nvPr>
            <p:extLst>
              <p:ext uri="{D42A27DB-BD31-4B8C-83A1-F6EECF244321}">
                <p14:modId xmlns:p14="http://schemas.microsoft.com/office/powerpoint/2010/main" val="1265620369"/>
              </p:ext>
            </p:extLst>
          </p:nvPr>
        </p:nvGraphicFramePr>
        <p:xfrm>
          <a:off x="1547664" y="2190090"/>
          <a:ext cx="4879977" cy="797867"/>
        </p:xfrm>
        <a:graphic>
          <a:graphicData uri="http://schemas.openxmlformats.org/presentationml/2006/ole">
            <mc:AlternateContent xmlns:mc="http://schemas.openxmlformats.org/markup-compatibility/2006">
              <mc:Choice xmlns:v="urn:schemas-microsoft-com:vml" Requires="v">
                <p:oleObj spid="_x0000_s112646" name="Equation" r:id="rId5" imgW="3340080" imgH="545760" progId="Equation.DSMT4">
                  <p:embed/>
                </p:oleObj>
              </mc:Choice>
              <mc:Fallback>
                <p:oleObj name="Equation" r:id="rId5" imgW="3340080" imgH="545760" progId="Equation.DSMT4">
                  <p:embed/>
                  <p:pic>
                    <p:nvPicPr>
                      <p:cNvPr id="2" name="对象 1">
                        <a:extLst>
                          <a:ext uri="{FF2B5EF4-FFF2-40B4-BE49-F238E27FC236}">
                            <a16:creationId xmlns:a16="http://schemas.microsoft.com/office/drawing/2014/main" id="{6D48B433-C3F8-4B35-BA2D-5F9B20DA2D3A}"/>
                          </a:ext>
                        </a:extLst>
                      </p:cNvPr>
                      <p:cNvPicPr/>
                      <p:nvPr/>
                    </p:nvPicPr>
                    <p:blipFill>
                      <a:blip r:embed="rId6"/>
                      <a:stretch>
                        <a:fillRect/>
                      </a:stretch>
                    </p:blipFill>
                    <p:spPr>
                      <a:xfrm>
                        <a:off x="1547664" y="2190090"/>
                        <a:ext cx="4879977" cy="797867"/>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150A5DBC-60BD-4E9E-96BF-542E50E04608}"/>
              </a:ext>
            </a:extLst>
          </p:cNvPr>
          <p:cNvGraphicFramePr>
            <a:graphicFrameLocks noChangeAspect="1"/>
          </p:cNvGraphicFramePr>
          <p:nvPr>
            <p:extLst>
              <p:ext uri="{D42A27DB-BD31-4B8C-83A1-F6EECF244321}">
                <p14:modId xmlns:p14="http://schemas.microsoft.com/office/powerpoint/2010/main" val="1219019335"/>
              </p:ext>
            </p:extLst>
          </p:nvPr>
        </p:nvGraphicFramePr>
        <p:xfrm>
          <a:off x="2392468" y="3996733"/>
          <a:ext cx="4183587" cy="1069139"/>
        </p:xfrm>
        <a:graphic>
          <a:graphicData uri="http://schemas.openxmlformats.org/presentationml/2006/ole">
            <mc:AlternateContent xmlns:mc="http://schemas.openxmlformats.org/markup-compatibility/2006">
              <mc:Choice xmlns:v="urn:schemas-microsoft-com:vml" Requires="v">
                <p:oleObj spid="_x0000_s112647" name="Equation" r:id="rId7" imgW="3429000" imgH="876240" progId="Equation.DSMT4">
                  <p:embed/>
                </p:oleObj>
              </mc:Choice>
              <mc:Fallback>
                <p:oleObj name="Equation" r:id="rId7" imgW="3429000" imgH="876240" progId="Equation.DSMT4">
                  <p:embed/>
                  <p:pic>
                    <p:nvPicPr>
                      <p:cNvPr id="3" name="对象 2">
                        <a:extLst>
                          <a:ext uri="{FF2B5EF4-FFF2-40B4-BE49-F238E27FC236}">
                            <a16:creationId xmlns:a16="http://schemas.microsoft.com/office/drawing/2014/main" id="{150A5DBC-60BD-4E9E-96BF-542E50E04608}"/>
                          </a:ext>
                        </a:extLst>
                      </p:cNvPr>
                      <p:cNvPicPr/>
                      <p:nvPr/>
                    </p:nvPicPr>
                    <p:blipFill>
                      <a:blip r:embed="rId8"/>
                      <a:stretch>
                        <a:fillRect/>
                      </a:stretch>
                    </p:blipFill>
                    <p:spPr>
                      <a:xfrm>
                        <a:off x="2392468" y="3996733"/>
                        <a:ext cx="4183587" cy="1069139"/>
                      </a:xfrm>
                      <a:prstGeom prst="rect">
                        <a:avLst/>
                      </a:prstGeom>
                    </p:spPr>
                  </p:pic>
                </p:oleObj>
              </mc:Fallback>
            </mc:AlternateContent>
          </a:graphicData>
        </a:graphic>
      </p:graphicFrame>
    </p:spTree>
    <p:extLst>
      <p:ext uri="{BB962C8B-B14F-4D97-AF65-F5344CB8AC3E}">
        <p14:creationId xmlns:p14="http://schemas.microsoft.com/office/powerpoint/2010/main" val="34367427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9" grpId="0"/>
      <p:bldP spid="1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9" name="矩形 8">
            <a:extLst>
              <a:ext uri="{FF2B5EF4-FFF2-40B4-BE49-F238E27FC236}">
                <a16:creationId xmlns:a16="http://schemas.microsoft.com/office/drawing/2014/main" id="{491B1815-11D4-4A11-A7CE-341A48CA61D1}"/>
              </a:ext>
            </a:extLst>
          </p:cNvPr>
          <p:cNvSpPr/>
          <p:nvPr/>
        </p:nvSpPr>
        <p:spPr>
          <a:xfrm>
            <a:off x="7284" y="771550"/>
            <a:ext cx="8036262" cy="1338828"/>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注意到式</a:t>
            </a:r>
            <a:r>
              <a:rPr lang="en-US" altLang="zh-CN" dirty="0">
                <a:solidFill>
                  <a:sysClr val="windowText" lastClr="000000"/>
                </a:solidFill>
                <a:latin typeface="宋体" panose="02010600030101010101" pitchFamily="2" charset="-122"/>
                <a:ea typeface="宋体" panose="02010600030101010101" pitchFamily="2" charset="-122"/>
              </a:rPr>
              <a:t>(7.47)</a:t>
            </a:r>
            <a:r>
              <a:rPr lang="zh-CN" altLang="en-US" dirty="0">
                <a:solidFill>
                  <a:sysClr val="windowText" lastClr="000000"/>
                </a:solidFill>
                <a:latin typeface="宋体" panose="02010600030101010101" pitchFamily="2" charset="-122"/>
                <a:ea typeface="宋体" panose="02010600030101010101" pitchFamily="2" charset="-122"/>
              </a:rPr>
              <a:t>等式右边各项，若选择</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endParaRPr lang="en-US" altLang="zh-CN" dirty="0" smtClean="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gn="r">
              <a:lnSpc>
                <a:spcPct val="150000"/>
              </a:lnSpc>
            </a:pPr>
            <a:r>
              <a:rPr lang="zh-CN" altLang="en-US" dirty="0" smtClean="0">
                <a:solidFill>
                  <a:sysClr val="windowText" lastClr="000000"/>
                </a:solidFill>
                <a:latin typeface="宋体" panose="02010600030101010101" pitchFamily="2" charset="-122"/>
                <a:ea typeface="宋体" panose="02010600030101010101" pitchFamily="2" charset="-122"/>
                <a:cs typeface="Arial" pitchFamily="34" charset="0"/>
              </a:rPr>
              <a:t>（</a:t>
            </a:r>
            <a:r>
              <a:rPr lang="en-US" altLang="zh-CN" dirty="0">
                <a:solidFill>
                  <a:sysClr val="windowText" lastClr="000000"/>
                </a:solidFill>
                <a:latin typeface="宋体" panose="02010600030101010101" pitchFamily="2" charset="-122"/>
                <a:ea typeface="宋体" panose="02010600030101010101" pitchFamily="2" charset="-122"/>
                <a:cs typeface="Arial" pitchFamily="34" charset="0"/>
              </a:rPr>
              <a:t>7.48</a:t>
            </a: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aphicFrame>
        <p:nvGraphicFramePr>
          <p:cNvPr id="4" name="对象 3">
            <a:extLst>
              <a:ext uri="{FF2B5EF4-FFF2-40B4-BE49-F238E27FC236}">
                <a16:creationId xmlns:a16="http://schemas.microsoft.com/office/drawing/2014/main" id="{B18AC0F9-C5A7-4172-A06B-9720BC470AAA}"/>
              </a:ext>
            </a:extLst>
          </p:cNvPr>
          <p:cNvGraphicFramePr>
            <a:graphicFrameLocks noChangeAspect="1"/>
          </p:cNvGraphicFramePr>
          <p:nvPr>
            <p:extLst>
              <p:ext uri="{D42A27DB-BD31-4B8C-83A1-F6EECF244321}">
                <p14:modId xmlns:p14="http://schemas.microsoft.com/office/powerpoint/2010/main" val="4246823097"/>
              </p:ext>
            </p:extLst>
          </p:nvPr>
        </p:nvGraphicFramePr>
        <p:xfrm>
          <a:off x="1685227" y="1362642"/>
          <a:ext cx="4909449" cy="778990"/>
        </p:xfrm>
        <a:graphic>
          <a:graphicData uri="http://schemas.openxmlformats.org/presentationml/2006/ole">
            <mc:AlternateContent xmlns:mc="http://schemas.openxmlformats.org/markup-compatibility/2006">
              <mc:Choice xmlns:v="urn:schemas-microsoft-com:vml" Requires="v">
                <p:oleObj spid="_x0000_s47134" name="Equation" r:id="rId5" imgW="3441600" imgH="545760" progId="Equation.DSMT4">
                  <p:embed/>
                </p:oleObj>
              </mc:Choice>
              <mc:Fallback>
                <p:oleObj name="Equation" r:id="rId5" imgW="3441600" imgH="545760" progId="Equation.DSMT4">
                  <p:embed/>
                  <p:pic>
                    <p:nvPicPr>
                      <p:cNvPr id="0" name=""/>
                      <p:cNvPicPr/>
                      <p:nvPr/>
                    </p:nvPicPr>
                    <p:blipFill>
                      <a:blip r:embed="rId6"/>
                      <a:stretch>
                        <a:fillRect/>
                      </a:stretch>
                    </p:blipFill>
                    <p:spPr>
                      <a:xfrm>
                        <a:off x="1685227" y="1362642"/>
                        <a:ext cx="4909449" cy="778990"/>
                      </a:xfrm>
                      <a:prstGeom prst="rect">
                        <a:avLst/>
                      </a:prstGeom>
                    </p:spPr>
                  </p:pic>
                </p:oleObj>
              </mc:Fallback>
            </mc:AlternateContent>
          </a:graphicData>
        </a:graphic>
      </p:graphicFrame>
      <p:grpSp>
        <p:nvGrpSpPr>
          <p:cNvPr id="11" name="组合 10">
            <a:extLst>
              <a:ext uri="{FF2B5EF4-FFF2-40B4-BE49-F238E27FC236}">
                <a16:creationId xmlns:a16="http://schemas.microsoft.com/office/drawing/2014/main" id="{47F42677-26A9-47F1-BBAD-5480EF4EAF55}"/>
              </a:ext>
            </a:extLst>
          </p:cNvPr>
          <p:cNvGrpSpPr/>
          <p:nvPr/>
        </p:nvGrpSpPr>
        <p:grpSpPr>
          <a:xfrm>
            <a:off x="159683" y="2325583"/>
            <a:ext cx="7883863" cy="463010"/>
            <a:chOff x="282982" y="752583"/>
            <a:chExt cx="7883863" cy="463010"/>
          </a:xfrm>
        </p:grpSpPr>
        <p:sp>
          <p:nvSpPr>
            <p:cNvPr id="12" name="矩形 11"/>
            <p:cNvSpPr/>
            <p:nvPr/>
          </p:nvSpPr>
          <p:spPr>
            <a:xfrm>
              <a:off x="282982" y="752583"/>
              <a:ext cx="7883863" cy="442878"/>
            </a:xfrm>
            <a:prstGeom prst="rect">
              <a:avLst/>
            </a:prstGeom>
            <a:noFill/>
          </p:spPr>
          <p:txBody>
            <a:bodyPr wrap="square">
              <a:spAutoFit/>
            </a:bodyPr>
            <a:lstStyle/>
            <a:p>
              <a:pPr indent="468000">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即有                                                     （</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7.49</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p>
          </p:txBody>
        </p:sp>
        <p:graphicFrame>
          <p:nvGraphicFramePr>
            <p:cNvPr id="13" name="对象 12">
              <a:extLst>
                <a:ext uri="{FF2B5EF4-FFF2-40B4-BE49-F238E27FC236}">
                  <a16:creationId xmlns:a16="http://schemas.microsoft.com/office/drawing/2014/main" id="{BE8F825D-375E-48B2-92DC-01D6DCC83154}"/>
                </a:ext>
              </a:extLst>
            </p:cNvPr>
            <p:cNvGraphicFramePr>
              <a:graphicFrameLocks noChangeAspect="1"/>
            </p:cNvGraphicFramePr>
            <p:nvPr>
              <p:extLst>
                <p:ext uri="{D42A27DB-BD31-4B8C-83A1-F6EECF244321}">
                  <p14:modId xmlns:p14="http://schemas.microsoft.com/office/powerpoint/2010/main" val="323042321"/>
                </p:ext>
              </p:extLst>
            </p:nvPr>
          </p:nvGraphicFramePr>
          <p:xfrm>
            <a:off x="3667357" y="846558"/>
            <a:ext cx="1534410" cy="369035"/>
          </p:xfrm>
          <a:graphic>
            <a:graphicData uri="http://schemas.openxmlformats.org/presentationml/2006/ole">
              <mc:AlternateContent xmlns:mc="http://schemas.openxmlformats.org/markup-compatibility/2006">
                <mc:Choice xmlns:v="urn:schemas-microsoft-com:vml" Requires="v">
                  <p:oleObj spid="_x0000_s47135" name="Equation" r:id="rId7" imgW="1002960" imgH="241200" progId="Equation.DSMT4">
                    <p:embed/>
                  </p:oleObj>
                </mc:Choice>
                <mc:Fallback>
                  <p:oleObj name="Equation" r:id="rId7" imgW="1002960" imgH="241200" progId="Equation.DSMT4">
                    <p:embed/>
                    <p:pic>
                      <p:nvPicPr>
                        <p:cNvPr id="2" name="对象 1">
                          <a:extLst>
                            <a:ext uri="{FF2B5EF4-FFF2-40B4-BE49-F238E27FC236}">
                              <a16:creationId xmlns:a16="http://schemas.microsoft.com/office/drawing/2014/main" id="{BE8F825D-375E-48B2-92DC-01D6DCC83154}"/>
                            </a:ext>
                          </a:extLst>
                        </p:cNvPr>
                        <p:cNvPicPr/>
                        <p:nvPr/>
                      </p:nvPicPr>
                      <p:blipFill>
                        <a:blip r:embed="rId8"/>
                        <a:stretch>
                          <a:fillRect/>
                        </a:stretch>
                      </p:blipFill>
                      <p:spPr>
                        <a:xfrm>
                          <a:off x="3667357" y="846558"/>
                          <a:ext cx="1534410" cy="369035"/>
                        </a:xfrm>
                        <a:prstGeom prst="rect">
                          <a:avLst/>
                        </a:prstGeom>
                      </p:spPr>
                    </p:pic>
                  </p:oleObj>
                </mc:Fallback>
              </mc:AlternateContent>
            </a:graphicData>
          </a:graphic>
        </p:graphicFrame>
      </p:grpSp>
      <p:sp>
        <p:nvSpPr>
          <p:cNvPr id="5" name="矩形 4"/>
          <p:cNvSpPr/>
          <p:nvPr/>
        </p:nvSpPr>
        <p:spPr>
          <a:xfrm>
            <a:off x="874709" y="3003798"/>
            <a:ext cx="6768752" cy="923330"/>
          </a:xfrm>
          <a:prstGeom prst="rect">
            <a:avLst/>
          </a:prstGeom>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rPr>
              <a:t>将设计这样的控制器称做</a:t>
            </a:r>
            <a:r>
              <a:rPr lang="zh-CN" altLang="en-US" dirty="0">
                <a:solidFill>
                  <a:srgbClr val="0070C0"/>
                </a:solidFill>
                <a:latin typeface="宋体" panose="02010600030101010101" pitchFamily="2" charset="-122"/>
              </a:rPr>
              <a:t>模型匹配</a:t>
            </a:r>
            <a:r>
              <a:rPr lang="zh-CN" altLang="en-US" dirty="0">
                <a:solidFill>
                  <a:sysClr val="windowText" lastClr="000000"/>
                </a:solidFill>
                <a:latin typeface="宋体" panose="02010600030101010101" pitchFamily="2" charset="-122"/>
              </a:rPr>
              <a:t>或</a:t>
            </a:r>
            <a:r>
              <a:rPr lang="zh-CN" altLang="en-US" dirty="0">
                <a:solidFill>
                  <a:srgbClr val="0070C0"/>
                </a:solidFill>
                <a:latin typeface="宋体" panose="02010600030101010101" pitchFamily="2" charset="-122"/>
              </a:rPr>
              <a:t>模型完全匹配</a:t>
            </a:r>
            <a:r>
              <a:rPr lang="en-US" altLang="zh-CN" dirty="0">
                <a:solidFill>
                  <a:srgbClr val="0070C0"/>
                </a:solidFill>
                <a:latin typeface="宋体" panose="02010600030101010101" pitchFamily="2" charset="-122"/>
              </a:rPr>
              <a:t>( Exact Model Matching)</a:t>
            </a:r>
            <a:r>
              <a:rPr lang="zh-CN" altLang="en-US" dirty="0">
                <a:solidFill>
                  <a:srgbClr val="0070C0"/>
                </a:solidFill>
                <a:latin typeface="宋体" panose="02010600030101010101" pitchFamily="2" charset="-122"/>
              </a:rPr>
              <a:t>控制器</a:t>
            </a:r>
            <a:r>
              <a:rPr lang="zh-CN" altLang="en-US" dirty="0">
                <a:solidFill>
                  <a:sysClr val="windowText" lastClr="000000"/>
                </a:solidFill>
                <a:latin typeface="宋体" panose="02010600030101010101" pitchFamily="2" charset="-122"/>
              </a:rPr>
              <a:t>，简称</a:t>
            </a:r>
            <a:r>
              <a:rPr lang="en-US" altLang="zh-CN" dirty="0">
                <a:solidFill>
                  <a:sysClr val="windowText" lastClr="000000"/>
                </a:solidFill>
                <a:latin typeface="宋体" panose="02010600030101010101" pitchFamily="2" charset="-122"/>
              </a:rPr>
              <a:t>EMM</a:t>
            </a:r>
            <a:r>
              <a:rPr lang="zh-CN" altLang="en-US" dirty="0">
                <a:solidFill>
                  <a:sysClr val="windowText" lastClr="000000"/>
                </a:solidFill>
                <a:latin typeface="宋体" panose="02010600030101010101" pitchFamily="2" charset="-122"/>
              </a:rPr>
              <a:t>控制器。</a:t>
            </a:r>
            <a:endParaRPr lang="en-US" altLang="zh-CN" dirty="0">
              <a:solidFill>
                <a:sysClr val="windowText" lastClr="000000"/>
              </a:solidFill>
              <a:latin typeface="宋体" panose="02010600030101010101" pitchFamily="2" charset="-122"/>
            </a:endParaRPr>
          </a:p>
        </p:txBody>
      </p:sp>
    </p:spTree>
    <p:extLst>
      <p:ext uri="{BB962C8B-B14F-4D97-AF65-F5344CB8AC3E}">
        <p14:creationId xmlns:p14="http://schemas.microsoft.com/office/powerpoint/2010/main" val="29161101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9" grpId="0"/>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10" name="矩形 9">
            <a:extLst>
              <a:ext uri="{FF2B5EF4-FFF2-40B4-BE49-F238E27FC236}">
                <a16:creationId xmlns:a16="http://schemas.microsoft.com/office/drawing/2014/main" id="{0EF2FFF3-422E-4C5C-877B-7D6B8E42A039}"/>
              </a:ext>
            </a:extLst>
          </p:cNvPr>
          <p:cNvSpPr/>
          <p:nvPr/>
        </p:nvSpPr>
        <p:spPr>
          <a:xfrm>
            <a:off x="280654" y="1368871"/>
            <a:ext cx="8251785" cy="1338828"/>
          </a:xfrm>
          <a:prstGeom prst="rect">
            <a:avLst/>
          </a:prstGeom>
          <a:noFill/>
        </p:spPr>
        <p:txBody>
          <a:bodyPr wrap="square">
            <a:spAutoFit/>
          </a:bodyPr>
          <a:lstStyle/>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利用式</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(7.48)</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的控制输入，完成系统模型匹配，实现稳定闭环系统这一事实，可用下述加以说明。根据 </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Diophantine</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方程，并考虑到式</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(7.41)</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的关系，可得</a:t>
            </a:r>
          </a:p>
        </p:txBody>
      </p:sp>
      <p:graphicFrame>
        <p:nvGraphicFramePr>
          <p:cNvPr id="4" name="对象 3">
            <a:extLst>
              <a:ext uri="{FF2B5EF4-FFF2-40B4-BE49-F238E27FC236}">
                <a16:creationId xmlns:a16="http://schemas.microsoft.com/office/drawing/2014/main" id="{85BEDF91-CA62-4504-B08A-AE0B9D3E6C13}"/>
              </a:ext>
            </a:extLst>
          </p:cNvPr>
          <p:cNvGraphicFramePr>
            <a:graphicFrameLocks noChangeAspect="1"/>
          </p:cNvGraphicFramePr>
          <p:nvPr>
            <p:extLst>
              <p:ext uri="{D42A27DB-BD31-4B8C-83A1-F6EECF244321}">
                <p14:modId xmlns:p14="http://schemas.microsoft.com/office/powerpoint/2010/main" val="361102402"/>
              </p:ext>
            </p:extLst>
          </p:nvPr>
        </p:nvGraphicFramePr>
        <p:xfrm>
          <a:off x="1019340" y="3245781"/>
          <a:ext cx="7147505" cy="725635"/>
        </p:xfrm>
        <a:graphic>
          <a:graphicData uri="http://schemas.openxmlformats.org/presentationml/2006/ole">
            <mc:AlternateContent xmlns:mc="http://schemas.openxmlformats.org/markup-compatibility/2006">
              <mc:Choice xmlns:v="urn:schemas-microsoft-com:vml" Requires="v">
                <p:oleObj spid="_x0000_s48149" name="Equation" r:id="rId5" imgW="5003640" imgH="507960" progId="Equation.DSMT4">
                  <p:embed/>
                </p:oleObj>
              </mc:Choice>
              <mc:Fallback>
                <p:oleObj name="Equation" r:id="rId5" imgW="5003640" imgH="507960" progId="Equation.DSMT4">
                  <p:embed/>
                  <p:pic>
                    <p:nvPicPr>
                      <p:cNvPr id="0" name=""/>
                      <p:cNvPicPr/>
                      <p:nvPr/>
                    </p:nvPicPr>
                    <p:blipFill>
                      <a:blip r:embed="rId6"/>
                      <a:stretch>
                        <a:fillRect/>
                      </a:stretch>
                    </p:blipFill>
                    <p:spPr>
                      <a:xfrm>
                        <a:off x="1019340" y="3245781"/>
                        <a:ext cx="7147505" cy="725635"/>
                      </a:xfrm>
                      <a:prstGeom prst="rect">
                        <a:avLst/>
                      </a:prstGeom>
                    </p:spPr>
                  </p:pic>
                </p:oleObj>
              </mc:Fallback>
            </mc:AlternateContent>
          </a:graphicData>
        </a:graphic>
      </p:graphicFrame>
    </p:spTree>
    <p:extLst>
      <p:ext uri="{BB962C8B-B14F-4D97-AF65-F5344CB8AC3E}">
        <p14:creationId xmlns:p14="http://schemas.microsoft.com/office/powerpoint/2010/main" val="24867783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75" name="矩形 74"/>
          <p:cNvSpPr/>
          <p:nvPr/>
        </p:nvSpPr>
        <p:spPr>
          <a:xfrm>
            <a:off x="282982" y="752583"/>
            <a:ext cx="7883863" cy="3000821"/>
          </a:xfrm>
          <a:prstGeom prst="rect">
            <a:avLst/>
          </a:prstGeom>
          <a:noFill/>
        </p:spPr>
        <p:txBody>
          <a:bodyPr wrap="square">
            <a:spAutoFit/>
          </a:bodyPr>
          <a:lstStyle/>
          <a:p>
            <a:pPr indent="468000">
              <a:lnSpc>
                <a:spcPct val="150000"/>
              </a:lnSpc>
            </a:pPr>
            <a:endParaRPr lang="en-US" altLang="zh-CN" dirty="0" smtClean="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p:txBody>
      </p:sp>
      <p:graphicFrame>
        <p:nvGraphicFramePr>
          <p:cNvPr id="2" name="对象 1">
            <a:extLst>
              <a:ext uri="{FF2B5EF4-FFF2-40B4-BE49-F238E27FC236}">
                <a16:creationId xmlns:a16="http://schemas.microsoft.com/office/drawing/2014/main" id="{380E0D26-0E83-438E-9F8F-FAB89CA791F7}"/>
              </a:ext>
            </a:extLst>
          </p:cNvPr>
          <p:cNvGraphicFramePr>
            <a:graphicFrameLocks noChangeAspect="1"/>
          </p:cNvGraphicFramePr>
          <p:nvPr>
            <p:extLst>
              <p:ext uri="{D42A27DB-BD31-4B8C-83A1-F6EECF244321}">
                <p14:modId xmlns:p14="http://schemas.microsoft.com/office/powerpoint/2010/main" val="1522238559"/>
              </p:ext>
            </p:extLst>
          </p:nvPr>
        </p:nvGraphicFramePr>
        <p:xfrm>
          <a:off x="1642792" y="1425342"/>
          <a:ext cx="5858416" cy="858376"/>
        </p:xfrm>
        <a:graphic>
          <a:graphicData uri="http://schemas.openxmlformats.org/presentationml/2006/ole">
            <mc:AlternateContent xmlns:mc="http://schemas.openxmlformats.org/markup-compatibility/2006">
              <mc:Choice xmlns:v="urn:schemas-microsoft-com:vml" Requires="v">
                <p:oleObj spid="_x0000_s49184" name="Equation" r:id="rId5" imgW="3466800" imgH="507960" progId="Equation.DSMT4">
                  <p:embed/>
                </p:oleObj>
              </mc:Choice>
              <mc:Fallback>
                <p:oleObj name="Equation" r:id="rId5" imgW="3466800" imgH="507960" progId="Equation.DSMT4">
                  <p:embed/>
                  <p:pic>
                    <p:nvPicPr>
                      <p:cNvPr id="0" name=""/>
                      <p:cNvPicPr/>
                      <p:nvPr/>
                    </p:nvPicPr>
                    <p:blipFill>
                      <a:blip r:embed="rId6"/>
                      <a:stretch>
                        <a:fillRect/>
                      </a:stretch>
                    </p:blipFill>
                    <p:spPr>
                      <a:xfrm>
                        <a:off x="1642792" y="1425342"/>
                        <a:ext cx="5858416" cy="858376"/>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B6965584-7D00-463F-9134-CD0CF8A03307}"/>
              </a:ext>
            </a:extLst>
          </p:cNvPr>
          <p:cNvGraphicFramePr>
            <a:graphicFrameLocks noChangeAspect="1"/>
          </p:cNvGraphicFramePr>
          <p:nvPr>
            <p:extLst>
              <p:ext uri="{D42A27DB-BD31-4B8C-83A1-F6EECF244321}">
                <p14:modId xmlns:p14="http://schemas.microsoft.com/office/powerpoint/2010/main" val="3220220586"/>
              </p:ext>
            </p:extLst>
          </p:nvPr>
        </p:nvGraphicFramePr>
        <p:xfrm>
          <a:off x="1251436" y="2937509"/>
          <a:ext cx="6641127" cy="858377"/>
        </p:xfrm>
        <a:graphic>
          <a:graphicData uri="http://schemas.openxmlformats.org/presentationml/2006/ole">
            <mc:AlternateContent xmlns:mc="http://schemas.openxmlformats.org/markup-compatibility/2006">
              <mc:Choice xmlns:v="urn:schemas-microsoft-com:vml" Requires="v">
                <p:oleObj spid="_x0000_s49185" name="Equation" r:id="rId7" imgW="3733560" imgH="482400" progId="Equation.DSMT4">
                  <p:embed/>
                </p:oleObj>
              </mc:Choice>
              <mc:Fallback>
                <p:oleObj name="Equation" r:id="rId7" imgW="3733560" imgH="482400" progId="Equation.DSMT4">
                  <p:embed/>
                  <p:pic>
                    <p:nvPicPr>
                      <p:cNvPr id="0" name=""/>
                      <p:cNvPicPr/>
                      <p:nvPr/>
                    </p:nvPicPr>
                    <p:blipFill>
                      <a:blip r:embed="rId8"/>
                      <a:stretch>
                        <a:fillRect/>
                      </a:stretch>
                    </p:blipFill>
                    <p:spPr>
                      <a:xfrm>
                        <a:off x="1251436" y="2937509"/>
                        <a:ext cx="6641127" cy="858377"/>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7166DFAA-9E72-4C4F-8C28-CE3BBC83622A}"/>
              </a:ext>
            </a:extLst>
          </p:cNvPr>
          <p:cNvGraphicFramePr>
            <a:graphicFrameLocks noChangeAspect="1"/>
          </p:cNvGraphicFramePr>
          <p:nvPr>
            <p:extLst>
              <p:ext uri="{D42A27DB-BD31-4B8C-83A1-F6EECF244321}">
                <p14:modId xmlns:p14="http://schemas.microsoft.com/office/powerpoint/2010/main" val="3151235040"/>
              </p:ext>
            </p:extLst>
          </p:nvPr>
        </p:nvGraphicFramePr>
        <p:xfrm>
          <a:off x="3641630" y="4001815"/>
          <a:ext cx="1860737" cy="514151"/>
        </p:xfrm>
        <a:graphic>
          <a:graphicData uri="http://schemas.openxmlformats.org/presentationml/2006/ole">
            <mc:AlternateContent xmlns:mc="http://schemas.openxmlformats.org/markup-compatibility/2006">
              <mc:Choice xmlns:v="urn:schemas-microsoft-com:vml" Requires="v">
                <p:oleObj spid="_x0000_s49186" name="Equation" r:id="rId9" imgW="965160" imgH="266400" progId="Equation.DSMT4">
                  <p:embed/>
                </p:oleObj>
              </mc:Choice>
              <mc:Fallback>
                <p:oleObj name="Equation" r:id="rId9" imgW="965160" imgH="266400" progId="Equation.DSMT4">
                  <p:embed/>
                  <p:pic>
                    <p:nvPicPr>
                      <p:cNvPr id="0" name=""/>
                      <p:cNvPicPr/>
                      <p:nvPr/>
                    </p:nvPicPr>
                    <p:blipFill>
                      <a:blip r:embed="rId10"/>
                      <a:stretch>
                        <a:fillRect/>
                      </a:stretch>
                    </p:blipFill>
                    <p:spPr>
                      <a:xfrm>
                        <a:off x="3641630" y="4001815"/>
                        <a:ext cx="1860737" cy="514151"/>
                      </a:xfrm>
                      <a:prstGeom prst="rect">
                        <a:avLst/>
                      </a:prstGeom>
                    </p:spPr>
                  </p:pic>
                </p:oleObj>
              </mc:Fallback>
            </mc:AlternateContent>
          </a:graphicData>
        </a:graphic>
      </p:graphicFrame>
      <p:sp>
        <p:nvSpPr>
          <p:cNvPr id="6" name="矩形 5"/>
          <p:cNvSpPr/>
          <p:nvPr/>
        </p:nvSpPr>
        <p:spPr>
          <a:xfrm>
            <a:off x="247046" y="903769"/>
            <a:ext cx="3888885" cy="507831"/>
          </a:xfrm>
          <a:prstGeom prst="rect">
            <a:avLst/>
          </a:prstGeom>
        </p:spPr>
        <p:txBody>
          <a:bodyPr wrap="none">
            <a:spAutoFit/>
          </a:bodyPr>
          <a:lstStyle/>
          <a:p>
            <a:pPr indent="468000">
              <a:lnSpc>
                <a:spcPct val="150000"/>
              </a:lnSpc>
            </a:pPr>
            <a:r>
              <a:rPr lang="zh-CN" altLang="en-US" dirty="0">
                <a:solidFill>
                  <a:sysClr val="windowText" lastClr="000000"/>
                </a:solidFill>
                <a:latin typeface="宋体" panose="02010600030101010101" pitchFamily="2" charset="-122"/>
              </a:rPr>
              <a:t>将控制输入式</a:t>
            </a:r>
            <a:r>
              <a:rPr lang="en-US" altLang="zh-CN" dirty="0">
                <a:solidFill>
                  <a:sysClr val="windowText" lastClr="000000"/>
                </a:solidFill>
                <a:latin typeface="宋体" panose="02010600030101010101" pitchFamily="2" charset="-122"/>
              </a:rPr>
              <a:t>(7.48)</a:t>
            </a:r>
            <a:r>
              <a:rPr lang="zh-CN" altLang="en-US" dirty="0">
                <a:solidFill>
                  <a:sysClr val="windowText" lastClr="000000"/>
                </a:solidFill>
                <a:latin typeface="宋体" panose="02010600030101010101" pitchFamily="2" charset="-122"/>
              </a:rPr>
              <a:t>代入，可得</a:t>
            </a:r>
            <a:endParaRPr lang="en-US" altLang="zh-CN" dirty="0">
              <a:solidFill>
                <a:sysClr val="windowText" lastClr="000000"/>
              </a:solidFill>
              <a:latin typeface="宋体" panose="02010600030101010101" pitchFamily="2" charset="-122"/>
              <a:cs typeface="Arial" pitchFamily="34" charset="0"/>
            </a:endParaRPr>
          </a:p>
        </p:txBody>
      </p:sp>
      <p:sp>
        <p:nvSpPr>
          <p:cNvPr id="7" name="矩形 6"/>
          <p:cNvSpPr/>
          <p:nvPr/>
        </p:nvSpPr>
        <p:spPr>
          <a:xfrm>
            <a:off x="417704" y="4017952"/>
            <a:ext cx="1118896" cy="507831"/>
          </a:xfrm>
          <a:prstGeom prst="rect">
            <a:avLst/>
          </a:prstGeom>
        </p:spPr>
        <p:txBody>
          <a:bodyPr wrap="none">
            <a:spAutoFit/>
          </a:bodyPr>
          <a:lstStyle/>
          <a:p>
            <a:pPr indent="468000">
              <a:lnSpc>
                <a:spcPct val="150000"/>
              </a:lnSpc>
            </a:pPr>
            <a:r>
              <a:rPr lang="zh-CN" altLang="en-US" dirty="0">
                <a:solidFill>
                  <a:sysClr val="windowText" lastClr="000000"/>
                </a:solidFill>
                <a:latin typeface="宋体" panose="02010600030101010101" pitchFamily="2" charset="-122"/>
                <a:cs typeface="Arial" pitchFamily="34" charset="0"/>
              </a:rPr>
              <a:t>即有</a:t>
            </a:r>
            <a:endParaRPr lang="en-US" altLang="zh-CN" dirty="0">
              <a:solidFill>
                <a:sysClr val="windowText" lastClr="000000"/>
              </a:solidFill>
              <a:latin typeface="宋体" panose="02010600030101010101" pitchFamily="2" charset="-122"/>
            </a:endParaRPr>
          </a:p>
        </p:txBody>
      </p:sp>
      <p:sp>
        <p:nvSpPr>
          <p:cNvPr id="8" name="矩形 7"/>
          <p:cNvSpPr/>
          <p:nvPr/>
        </p:nvSpPr>
        <p:spPr>
          <a:xfrm>
            <a:off x="282982" y="2381291"/>
            <a:ext cx="2965555" cy="507831"/>
          </a:xfrm>
          <a:prstGeom prst="rect">
            <a:avLst/>
          </a:prstGeom>
        </p:spPr>
        <p:txBody>
          <a:bodyPr wrap="none">
            <a:spAutoFit/>
          </a:bodyPr>
          <a:lstStyle/>
          <a:p>
            <a:pPr indent="468000">
              <a:lnSpc>
                <a:spcPct val="150000"/>
              </a:lnSpc>
            </a:pPr>
            <a:r>
              <a:rPr lang="zh-CN" altLang="en-US" dirty="0">
                <a:solidFill>
                  <a:sysClr val="windowText" lastClr="000000"/>
                </a:solidFill>
                <a:latin typeface="宋体" panose="02010600030101010101" pitchFamily="2" charset="-122"/>
                <a:cs typeface="Arial" pitchFamily="34" charset="0"/>
              </a:rPr>
              <a:t>此时被控系统的输出为</a:t>
            </a:r>
            <a:endParaRPr lang="en-US" altLang="zh-CN" dirty="0">
              <a:solidFill>
                <a:sysClr val="windowText" lastClr="000000"/>
              </a:solidFill>
              <a:latin typeface="宋体" panose="02010600030101010101" pitchFamily="2" charset="-122"/>
              <a:cs typeface="Arial" pitchFamily="34" charset="0"/>
            </a:endParaRPr>
          </a:p>
        </p:txBody>
      </p:sp>
    </p:spTree>
    <p:extLst>
      <p:ext uri="{BB962C8B-B14F-4D97-AF65-F5344CB8AC3E}">
        <p14:creationId xmlns:p14="http://schemas.microsoft.com/office/powerpoint/2010/main" val="1206614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6" grpId="0"/>
      <p:bldP spid="7" grpId="0"/>
      <p:bldP spid="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752583"/>
            <a:ext cx="7883863" cy="442878"/>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于是构成了连续模型匹配控制系统如图</a:t>
            </a:r>
            <a:r>
              <a:rPr lang="en-US" altLang="zh-CN" dirty="0">
                <a:solidFill>
                  <a:sysClr val="windowText" lastClr="000000"/>
                </a:solidFill>
                <a:latin typeface="宋体" panose="02010600030101010101" pitchFamily="2" charset="-122"/>
                <a:ea typeface="宋体" panose="02010600030101010101" pitchFamily="2" charset="-122"/>
              </a:rPr>
              <a:t>79</a:t>
            </a:r>
            <a:r>
              <a:rPr lang="zh-CN" altLang="en-US" dirty="0">
                <a:solidFill>
                  <a:sysClr val="windowText" lastClr="000000"/>
                </a:solidFill>
                <a:latin typeface="宋体" panose="02010600030101010101" pitchFamily="2" charset="-122"/>
                <a:ea typeface="宋体" panose="02010600030101010101" pitchFamily="2" charset="-122"/>
              </a:rPr>
              <a:t>所示。</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pic>
        <p:nvPicPr>
          <p:cNvPr id="2" name="图片 1">
            <a:extLst>
              <a:ext uri="{FF2B5EF4-FFF2-40B4-BE49-F238E27FC236}">
                <a16:creationId xmlns:a16="http://schemas.microsoft.com/office/drawing/2014/main" id="{267937CB-F768-4665-9C59-F6949FE765C3}"/>
              </a:ext>
            </a:extLst>
          </p:cNvPr>
          <p:cNvPicPr>
            <a:picLocks noChangeAspect="1"/>
          </p:cNvPicPr>
          <p:nvPr/>
        </p:nvPicPr>
        <p:blipFill>
          <a:blip r:embed="rId4"/>
          <a:stretch>
            <a:fillRect/>
          </a:stretch>
        </p:blipFill>
        <p:spPr>
          <a:xfrm>
            <a:off x="1590762" y="1435979"/>
            <a:ext cx="5962476" cy="3393538"/>
          </a:xfrm>
          <a:prstGeom prst="rect">
            <a:avLst/>
          </a:prstGeom>
        </p:spPr>
      </p:pic>
    </p:spTree>
    <p:extLst>
      <p:ext uri="{BB962C8B-B14F-4D97-AF65-F5344CB8AC3E}">
        <p14:creationId xmlns:p14="http://schemas.microsoft.com/office/powerpoint/2010/main" val="28645185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500"/>
                                        <p:tgtEl>
                                          <p:spTgt spid="75"/>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7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11111" y="3611868"/>
            <a:ext cx="7776864" cy="923330"/>
          </a:xfrm>
          <a:prstGeom prst="rect">
            <a:avLst/>
          </a:prstGeom>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cs typeface="Arial" pitchFamily="34" charset="0"/>
              </a:rPr>
              <a:t>式中：                                                  （</a:t>
            </a:r>
            <a:r>
              <a:rPr lang="en-US" altLang="zh-CN" dirty="0">
                <a:solidFill>
                  <a:sysClr val="windowText" lastClr="000000"/>
                </a:solidFill>
                <a:latin typeface="宋体" panose="02010600030101010101" pitchFamily="2" charset="-122"/>
                <a:cs typeface="Arial" pitchFamily="34" charset="0"/>
              </a:rPr>
              <a:t>7.51</a:t>
            </a:r>
            <a:r>
              <a:rPr lang="zh-CN" altLang="en-US" dirty="0">
                <a:solidFill>
                  <a:sysClr val="windowText" lastClr="000000"/>
                </a:solidFill>
                <a:latin typeface="宋体" panose="02010600030101010101" pitchFamily="2" charset="-122"/>
                <a:cs typeface="Arial" pitchFamily="34" charset="0"/>
              </a:rPr>
              <a:t>）</a:t>
            </a:r>
            <a:endParaRPr lang="en-US" altLang="zh-CN" dirty="0">
              <a:solidFill>
                <a:sysClr val="windowText" lastClr="000000"/>
              </a:solidFill>
              <a:latin typeface="宋体" panose="02010600030101010101" pitchFamily="2" charset="-122"/>
              <a:cs typeface="Arial" pitchFamily="34" charset="0"/>
            </a:endParaRPr>
          </a:p>
          <a:p>
            <a:pPr indent="468000">
              <a:lnSpc>
                <a:spcPct val="150000"/>
              </a:lnSpc>
            </a:pPr>
            <a:endParaRPr lang="en-US" altLang="zh-CN" dirty="0">
              <a:solidFill>
                <a:sysClr val="windowText" lastClr="000000"/>
              </a:solidFill>
              <a:latin typeface="宋体" panose="02010600030101010101" pitchFamily="2" charset="-122"/>
              <a:cs typeface="Arial" pitchFamily="34" charset="0"/>
            </a:endParaRPr>
          </a:p>
        </p:txBody>
      </p:sp>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mc:AlternateContent xmlns:mc="http://schemas.openxmlformats.org/markup-compatibility/2006" xmlns:a14="http://schemas.microsoft.com/office/drawing/2010/main">
        <mc:Choice Requires="a14">
          <p:sp>
            <p:nvSpPr>
              <p:cNvPr id="75" name="矩形 74"/>
              <p:cNvSpPr/>
              <p:nvPr/>
            </p:nvSpPr>
            <p:spPr>
              <a:xfrm>
                <a:off x="247046" y="1203598"/>
                <a:ext cx="7883863" cy="2169825"/>
              </a:xfrm>
              <a:prstGeom prst="rect">
                <a:avLst/>
              </a:prstGeom>
              <a:noFill/>
            </p:spPr>
            <p:txBody>
              <a:bodyPr wrap="square">
                <a:spAutoFit/>
              </a:bodyPr>
              <a:lstStyle/>
              <a:p>
                <a:pPr indent="468000">
                  <a:lnSpc>
                    <a:spcPct val="150000"/>
                  </a:lnSpc>
                </a:pPr>
                <a:r>
                  <a:rPr lang="zh-CN" altLang="en-US" dirty="0" smtClean="0">
                    <a:solidFill>
                      <a:sysClr val="windowText" lastClr="000000"/>
                    </a:solidFill>
                    <a:latin typeface="宋体" panose="02010600030101010101" pitchFamily="2" charset="-122"/>
                    <a:ea typeface="宋体" panose="02010600030101010101" pitchFamily="2" charset="-122"/>
                  </a:rPr>
                  <a:t>在</a:t>
                </a:r>
                <a:r>
                  <a:rPr lang="zh-CN" altLang="en-US" dirty="0">
                    <a:solidFill>
                      <a:sysClr val="windowText" lastClr="000000"/>
                    </a:solidFill>
                    <a:latin typeface="宋体" panose="02010600030101010101" pitchFamily="2" charset="-122"/>
                    <a:ea typeface="宋体" panose="02010600030101010101" pitchFamily="2" charset="-122"/>
                  </a:rPr>
                  <a:t>自适应控制系统中，由于被控系统是未知的，即式</a:t>
                </a:r>
                <a:r>
                  <a:rPr lang="en-US" altLang="zh-CN" dirty="0">
                    <a:solidFill>
                      <a:sysClr val="windowText" lastClr="000000"/>
                    </a:solidFill>
                    <a:latin typeface="宋体" panose="02010600030101010101" pitchFamily="2" charset="-122"/>
                    <a:ea typeface="宋体" panose="02010600030101010101" pitchFamily="2" charset="-122"/>
                  </a:rPr>
                  <a:t>(7.48)</a:t>
                </a:r>
                <a:r>
                  <a:rPr lang="zh-CN" altLang="en-US" dirty="0">
                    <a:solidFill>
                      <a:sysClr val="windowText" lastClr="000000"/>
                    </a:solidFill>
                    <a:latin typeface="宋体" panose="02010600030101010101" pitchFamily="2" charset="-122"/>
                    <a:ea typeface="宋体" panose="02010600030101010101" pitchFamily="2" charset="-122"/>
                  </a:rPr>
                  <a:t>中</a:t>
                </a:r>
                <a14:m>
                  <m:oMath xmlns:m="http://schemas.openxmlformats.org/officeDocument/2006/math">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m:rPr>
                            <m:sty m:val="p"/>
                          </m:rPr>
                          <a:rPr lang="en-US" altLang="zh-CN" i="1">
                            <a:solidFill>
                              <a:sysClr val="windowText" lastClr="000000"/>
                            </a:solidFill>
                            <a:latin typeface="Cambria Math" panose="02040503050406030204" pitchFamily="18" charset="0"/>
                            <a:ea typeface="宋体" panose="02010600030101010101" pitchFamily="2" charset="-122"/>
                          </a:rPr>
                          <m:t>b</m:t>
                        </m:r>
                      </m:e>
                      <m:sub>
                        <m:r>
                          <m:rPr>
                            <m:sty m:val="p"/>
                          </m:rPr>
                          <a:rPr lang="en-US" altLang="zh-CN" i="1">
                            <a:solidFill>
                              <a:sysClr val="windowText" lastClr="000000"/>
                            </a:solidFill>
                            <a:latin typeface="Cambria Math" panose="02040503050406030204" pitchFamily="18" charset="0"/>
                            <a:ea typeface="宋体" panose="02010600030101010101" pitchFamily="2" charset="-122"/>
                          </a:rPr>
                          <m:t>m</m:t>
                        </m:r>
                      </m:sub>
                    </m:sSub>
                  </m:oMath>
                </a14:m>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R(p)</a:t>
                </a: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H(p)</a:t>
                </a:r>
                <a:r>
                  <a:rPr lang="zh-CN" altLang="en-US" dirty="0">
                    <a:solidFill>
                      <a:sysClr val="windowText" lastClr="000000"/>
                    </a:solidFill>
                    <a:latin typeface="宋体" panose="02010600030101010101" pitchFamily="2" charset="-122"/>
                    <a:ea typeface="宋体" panose="02010600030101010101" pitchFamily="2" charset="-122"/>
                  </a:rPr>
                  <a:t>未知。为此，利用可调参数</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构成被控制系统的控制输入</a:t>
                </a:r>
                <a:r>
                  <a:rPr lang="en-US" altLang="zh-CN" dirty="0">
                    <a:solidFill>
                      <a:sysClr val="windowText" lastClr="000000"/>
                    </a:solidFill>
                    <a:latin typeface="宋体" panose="02010600030101010101" pitchFamily="2" charset="-122"/>
                    <a:ea typeface="宋体" panose="02010600030101010101" pitchFamily="2" charset="-122"/>
                  </a:rPr>
                  <a:t>u(t),</a:t>
                </a:r>
                <a:r>
                  <a:rPr lang="zh-CN" altLang="en-US" dirty="0">
                    <a:solidFill>
                      <a:sysClr val="windowText" lastClr="000000"/>
                    </a:solidFill>
                    <a:latin typeface="宋体" panose="02010600030101010101" pitchFamily="2" charset="-122"/>
                    <a:ea typeface="宋体" panose="02010600030101010101" pitchFamily="2" charset="-122"/>
                  </a:rPr>
                  <a:t>即</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a:t>
                </a:r>
                <a:r>
                  <a:rPr lang="en-US" altLang="zh-CN" dirty="0">
                    <a:solidFill>
                      <a:sysClr val="windowText" lastClr="000000"/>
                    </a:solidFill>
                    <a:latin typeface="宋体" panose="02010600030101010101" pitchFamily="2" charset="-122"/>
                    <a:ea typeface="宋体" panose="02010600030101010101" pitchFamily="2" charset="-122"/>
                    <a:cs typeface="Arial" pitchFamily="34" charset="0"/>
                  </a:rPr>
                  <a:t>7.50</a:t>
                </a: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a:t>
                </a: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gn="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p:txBody>
          </p:sp>
        </mc:Choice>
        <mc:Fallback xmlns="">
          <p:sp>
            <p:nvSpPr>
              <p:cNvPr id="75" name="矩形 74"/>
              <p:cNvSpPr>
                <a:spLocks noRot="1" noChangeAspect="1" noMove="1" noResize="1" noEditPoints="1" noAdjustHandles="1" noChangeArrowheads="1" noChangeShapeType="1" noTextEdit="1"/>
              </p:cNvSpPr>
              <p:nvPr/>
            </p:nvSpPr>
            <p:spPr>
              <a:xfrm>
                <a:off x="247046" y="1203598"/>
                <a:ext cx="7883863" cy="2169825"/>
              </a:xfrm>
              <a:prstGeom prst="rect">
                <a:avLst/>
              </a:prstGeom>
              <a:blipFill>
                <a:blip r:embed="rId5"/>
                <a:stretch>
                  <a:fillRect l="-696" r="-3480"/>
                </a:stretch>
              </a:blipFill>
            </p:spPr>
            <p:txBody>
              <a:bodyPr/>
              <a:lstStyle/>
              <a:p>
                <a:r>
                  <a:rPr lang="zh-CN" altLang="en-US">
                    <a:noFill/>
                  </a:rPr>
                  <a:t> </a:t>
                </a:r>
              </a:p>
            </p:txBody>
          </p:sp>
        </mc:Fallback>
      </mc:AlternateContent>
      <p:graphicFrame>
        <p:nvGraphicFramePr>
          <p:cNvPr id="2" name="对象 1">
            <a:extLst>
              <a:ext uri="{FF2B5EF4-FFF2-40B4-BE49-F238E27FC236}">
                <a16:creationId xmlns:a16="http://schemas.microsoft.com/office/drawing/2014/main" id="{6A408E34-0834-4436-9A96-C65DB606A073}"/>
              </a:ext>
            </a:extLst>
          </p:cNvPr>
          <p:cNvGraphicFramePr>
            <a:graphicFrameLocks noChangeAspect="1"/>
          </p:cNvGraphicFramePr>
          <p:nvPr>
            <p:extLst>
              <p:ext uri="{D42A27DB-BD31-4B8C-83A1-F6EECF244321}">
                <p14:modId xmlns:p14="http://schemas.microsoft.com/office/powerpoint/2010/main" val="4158690368"/>
              </p:ext>
            </p:extLst>
          </p:nvPr>
        </p:nvGraphicFramePr>
        <p:xfrm>
          <a:off x="3563888" y="1669240"/>
          <a:ext cx="2191497" cy="398454"/>
        </p:xfrm>
        <a:graphic>
          <a:graphicData uri="http://schemas.openxmlformats.org/presentationml/2006/ole">
            <mc:AlternateContent xmlns:mc="http://schemas.openxmlformats.org/markup-compatibility/2006">
              <mc:Choice xmlns:v="urn:schemas-microsoft-com:vml" Requires="v">
                <p:oleObj spid="_x0000_s50218" name="Equation" r:id="rId6" imgW="1536480" imgH="279360" progId="Equation.DSMT4">
                  <p:embed/>
                </p:oleObj>
              </mc:Choice>
              <mc:Fallback>
                <p:oleObj name="Equation" r:id="rId6" imgW="1536480" imgH="279360" progId="Equation.DSMT4">
                  <p:embed/>
                  <p:pic>
                    <p:nvPicPr>
                      <p:cNvPr id="0" name=""/>
                      <p:cNvPicPr/>
                      <p:nvPr/>
                    </p:nvPicPr>
                    <p:blipFill>
                      <a:blip r:embed="rId7"/>
                      <a:stretch>
                        <a:fillRect/>
                      </a:stretch>
                    </p:blipFill>
                    <p:spPr>
                      <a:xfrm>
                        <a:off x="3563888" y="1669240"/>
                        <a:ext cx="2191497" cy="398454"/>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0A905095-0EC8-46CC-A443-3F60EEBA2041}"/>
              </a:ext>
            </a:extLst>
          </p:cNvPr>
          <p:cNvGraphicFramePr>
            <a:graphicFrameLocks noChangeAspect="1"/>
          </p:cNvGraphicFramePr>
          <p:nvPr>
            <p:extLst>
              <p:ext uri="{D42A27DB-BD31-4B8C-83A1-F6EECF244321}">
                <p14:modId xmlns:p14="http://schemas.microsoft.com/office/powerpoint/2010/main" val="3625103126"/>
              </p:ext>
            </p:extLst>
          </p:nvPr>
        </p:nvGraphicFramePr>
        <p:xfrm>
          <a:off x="1742520" y="2306139"/>
          <a:ext cx="4794864" cy="799144"/>
        </p:xfrm>
        <a:graphic>
          <a:graphicData uri="http://schemas.openxmlformats.org/presentationml/2006/ole">
            <mc:AlternateContent xmlns:mc="http://schemas.openxmlformats.org/markup-compatibility/2006">
              <mc:Choice xmlns:v="urn:schemas-microsoft-com:vml" Requires="v">
                <p:oleObj spid="_x0000_s50219" name="Equation" r:id="rId8" imgW="3429000" imgH="571320" progId="Equation.DSMT4">
                  <p:embed/>
                </p:oleObj>
              </mc:Choice>
              <mc:Fallback>
                <p:oleObj name="Equation" r:id="rId8" imgW="3429000" imgH="571320" progId="Equation.DSMT4">
                  <p:embed/>
                  <p:pic>
                    <p:nvPicPr>
                      <p:cNvPr id="0" name=""/>
                      <p:cNvPicPr/>
                      <p:nvPr/>
                    </p:nvPicPr>
                    <p:blipFill>
                      <a:blip r:embed="rId9"/>
                      <a:stretch>
                        <a:fillRect/>
                      </a:stretch>
                    </p:blipFill>
                    <p:spPr>
                      <a:xfrm>
                        <a:off x="1742520" y="2306139"/>
                        <a:ext cx="4794864" cy="799144"/>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E9895D6C-F3A0-496F-9176-1F39CB9CDF8D}"/>
              </a:ext>
            </a:extLst>
          </p:cNvPr>
          <p:cNvGraphicFramePr>
            <a:graphicFrameLocks noChangeAspect="1"/>
          </p:cNvGraphicFramePr>
          <p:nvPr>
            <p:extLst>
              <p:ext uri="{D42A27DB-BD31-4B8C-83A1-F6EECF244321}">
                <p14:modId xmlns:p14="http://schemas.microsoft.com/office/powerpoint/2010/main" val="670746607"/>
              </p:ext>
            </p:extLst>
          </p:nvPr>
        </p:nvGraphicFramePr>
        <p:xfrm>
          <a:off x="3275856" y="3507365"/>
          <a:ext cx="2568350" cy="700459"/>
        </p:xfrm>
        <a:graphic>
          <a:graphicData uri="http://schemas.openxmlformats.org/presentationml/2006/ole">
            <mc:AlternateContent xmlns:mc="http://schemas.openxmlformats.org/markup-compatibility/2006">
              <mc:Choice xmlns:v="urn:schemas-microsoft-com:vml" Requires="v">
                <p:oleObj spid="_x0000_s50220" name="Equation" r:id="rId10" imgW="1815840" imgH="495000" progId="Equation.DSMT4">
                  <p:embed/>
                </p:oleObj>
              </mc:Choice>
              <mc:Fallback>
                <p:oleObj name="Equation" r:id="rId10" imgW="1815840" imgH="495000" progId="Equation.DSMT4">
                  <p:embed/>
                  <p:pic>
                    <p:nvPicPr>
                      <p:cNvPr id="0" name=""/>
                      <p:cNvPicPr/>
                      <p:nvPr/>
                    </p:nvPicPr>
                    <p:blipFill>
                      <a:blip r:embed="rId11"/>
                      <a:stretch>
                        <a:fillRect/>
                      </a:stretch>
                    </p:blipFill>
                    <p:spPr>
                      <a:xfrm>
                        <a:off x="3275856" y="3507365"/>
                        <a:ext cx="2568350" cy="700459"/>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BBF96C51-A8A3-41D8-9C4E-98B5A4C82A9B}"/>
              </a:ext>
            </a:extLst>
          </p:cNvPr>
          <p:cNvGraphicFramePr>
            <a:graphicFrameLocks noChangeAspect="1"/>
          </p:cNvGraphicFramePr>
          <p:nvPr>
            <p:extLst>
              <p:ext uri="{D42A27DB-BD31-4B8C-83A1-F6EECF244321}">
                <p14:modId xmlns:p14="http://schemas.microsoft.com/office/powerpoint/2010/main" val="572966332"/>
              </p:ext>
            </p:extLst>
          </p:nvPr>
        </p:nvGraphicFramePr>
        <p:xfrm>
          <a:off x="728564" y="4303828"/>
          <a:ext cx="5094584" cy="605017"/>
        </p:xfrm>
        <a:graphic>
          <a:graphicData uri="http://schemas.openxmlformats.org/presentationml/2006/ole">
            <mc:AlternateContent xmlns:mc="http://schemas.openxmlformats.org/markup-compatibility/2006">
              <mc:Choice xmlns:v="urn:schemas-microsoft-com:vml" Requires="v">
                <p:oleObj spid="_x0000_s50221" name="Equation" r:id="rId12" imgW="393480" imgH="241200" progId="Equation.DSMT4">
                  <p:embed/>
                </p:oleObj>
              </mc:Choice>
              <mc:Fallback>
                <p:oleObj name="Equation" r:id="rId12" imgW="393480" imgH="241200" progId="Equation.DSMT4">
                  <p:embed/>
                  <p:pic>
                    <p:nvPicPr>
                      <p:cNvPr id="0" name=""/>
                      <p:cNvPicPr/>
                      <p:nvPr/>
                    </p:nvPicPr>
                    <p:blipFill>
                      <a:blip r:embed="rId9"/>
                      <a:stretch>
                        <a:fillRect/>
                      </a:stretch>
                    </p:blipFill>
                    <p:spPr>
                      <a:xfrm>
                        <a:off x="728564" y="4303828"/>
                        <a:ext cx="5094584" cy="605017"/>
                      </a:xfrm>
                      <a:prstGeom prst="rect">
                        <a:avLst/>
                      </a:prstGeom>
                    </p:spPr>
                  </p:pic>
                </p:oleObj>
              </mc:Fallback>
            </mc:AlternateContent>
          </a:graphicData>
        </a:graphic>
      </p:graphicFrame>
      <p:sp>
        <p:nvSpPr>
          <p:cNvPr id="5" name="矩形 4"/>
          <p:cNvSpPr/>
          <p:nvPr/>
        </p:nvSpPr>
        <p:spPr>
          <a:xfrm>
            <a:off x="212588" y="741853"/>
            <a:ext cx="2850139" cy="507831"/>
          </a:xfrm>
          <a:prstGeom prst="rect">
            <a:avLst/>
          </a:prstGeom>
        </p:spPr>
        <p:txBody>
          <a:bodyPr wrap="none">
            <a:spAutoFit/>
          </a:bodyPr>
          <a:lstStyle/>
          <a:p>
            <a:pPr indent="468000">
              <a:lnSpc>
                <a:spcPct val="150000"/>
              </a:lnSpc>
            </a:pPr>
            <a:r>
              <a:rPr lang="en-US" altLang="zh-CN" dirty="0">
                <a:solidFill>
                  <a:sysClr val="windowText" lastClr="000000"/>
                </a:solidFill>
                <a:latin typeface="宋体" panose="02010600030101010101" pitchFamily="2" charset="-122"/>
              </a:rPr>
              <a:t>(3)</a:t>
            </a:r>
            <a:r>
              <a:rPr lang="zh-CN" altLang="en-US" dirty="0">
                <a:solidFill>
                  <a:sysClr val="windowText" lastClr="000000"/>
                </a:solidFill>
                <a:latin typeface="宋体" panose="02010600030101010101" pitchFamily="2" charset="-122"/>
              </a:rPr>
              <a:t>自适应控制器设计</a:t>
            </a:r>
            <a:endParaRPr lang="en-US" altLang="zh-CN" dirty="0">
              <a:solidFill>
                <a:sysClr val="windowText" lastClr="000000"/>
              </a:solidFill>
              <a:latin typeface="宋体" panose="02010600030101010101" pitchFamily="2" charset="-122"/>
            </a:endParaRPr>
          </a:p>
        </p:txBody>
      </p:sp>
      <p:sp>
        <p:nvSpPr>
          <p:cNvPr id="9" name="矩形 8"/>
          <p:cNvSpPr/>
          <p:nvPr/>
        </p:nvSpPr>
        <p:spPr>
          <a:xfrm>
            <a:off x="5755385" y="4429878"/>
            <a:ext cx="2608406" cy="369332"/>
          </a:xfrm>
          <a:prstGeom prst="rect">
            <a:avLst/>
          </a:prstGeom>
        </p:spPr>
        <p:txBody>
          <a:bodyPr wrap="none">
            <a:spAutoFit/>
          </a:bodyPr>
          <a:lstStyle/>
          <a:p>
            <a:r>
              <a:rPr lang="en-US" altLang="zh-CN" dirty="0">
                <a:solidFill>
                  <a:schemeClr val="tx1">
                    <a:lumMod val="95000"/>
                    <a:lumOff val="5000"/>
                  </a:schemeClr>
                </a:solidFill>
                <a:latin typeface="宋体" panose="02010600030101010101" pitchFamily="2" charset="-122"/>
                <a:cs typeface="Arial" pitchFamily="34" charset="0"/>
              </a:rPr>
              <a:t> </a:t>
            </a:r>
            <a:r>
              <a:rPr lang="zh-CN" altLang="en-US" dirty="0">
                <a:solidFill>
                  <a:schemeClr val="tx1">
                    <a:lumMod val="95000"/>
                    <a:lumOff val="5000"/>
                  </a:schemeClr>
                </a:solidFill>
                <a:latin typeface="宋体" panose="02010600030101010101" pitchFamily="2" charset="-122"/>
                <a:cs typeface="Arial" pitchFamily="34" charset="0"/>
              </a:rPr>
              <a:t>为前置补偿器的输出。</a:t>
            </a:r>
            <a:endParaRPr lang="zh-CN" altLang="en-US" dirty="0"/>
          </a:p>
        </p:txBody>
      </p:sp>
    </p:spTree>
    <p:extLst>
      <p:ext uri="{BB962C8B-B14F-4D97-AF65-F5344CB8AC3E}">
        <p14:creationId xmlns:p14="http://schemas.microsoft.com/office/powerpoint/2010/main" val="2902256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500"/>
                                        <p:tgtEl>
                                          <p:spTgt spid="75"/>
                                        </p:tgtEl>
                                      </p:cBhvr>
                                    </p:animEffect>
                                  </p:childTnLst>
                                </p:cTn>
                              </p:par>
                              <p:par>
                                <p:cTn id="29" presetID="10"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1" grpId="0"/>
      <p:bldP spid="72" grpId="0" animBg="1"/>
      <p:bldP spid="73" grpId="0" animBg="1"/>
      <p:bldP spid="75" grpId="0"/>
      <p:bldP spid="5" grpId="0"/>
      <p:bldP spid="9"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47045" y="796576"/>
            <a:ext cx="8032353" cy="1338828"/>
          </a:xfrm>
          <a:prstGeom prst="rect">
            <a:avLst/>
          </a:prstGeom>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rPr>
              <a:t>为决定控制器中的辨识参数，这里定义滤波器的输出信号</a:t>
            </a:r>
            <a:r>
              <a:rPr lang="en-US" altLang="zh-CN" dirty="0">
                <a:solidFill>
                  <a:sysClr val="windowText" lastClr="000000"/>
                </a:solidFill>
                <a:latin typeface="宋体" panose="02010600030101010101" pitchFamily="2" charset="-122"/>
              </a:rPr>
              <a:t>    </a:t>
            </a:r>
            <a:r>
              <a:rPr lang="zh-CN" altLang="en-US" dirty="0">
                <a:solidFill>
                  <a:sysClr val="windowText" lastClr="000000"/>
                </a:solidFill>
                <a:latin typeface="宋体" panose="02010600030101010101" pitchFamily="2" charset="-122"/>
              </a:rPr>
              <a:t>为</a:t>
            </a:r>
            <a:endParaRPr lang="en-US" altLang="zh-CN" dirty="0">
              <a:solidFill>
                <a:sysClr val="windowText" lastClr="000000"/>
              </a:solidFill>
              <a:latin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cs typeface="Arial" pitchFamily="34" charset="0"/>
            </a:endParaRPr>
          </a:p>
          <a:p>
            <a:pPr indent="468000" algn="r">
              <a:lnSpc>
                <a:spcPct val="150000"/>
              </a:lnSpc>
            </a:pPr>
            <a:r>
              <a:rPr lang="en-US" altLang="zh-CN" dirty="0">
                <a:solidFill>
                  <a:sysClr val="windowText" lastClr="000000"/>
                </a:solidFill>
                <a:latin typeface="宋体" panose="02010600030101010101" pitchFamily="2" charset="-122"/>
                <a:cs typeface="Arial" pitchFamily="34" charset="0"/>
              </a:rPr>
              <a:t>(7.52)</a:t>
            </a:r>
          </a:p>
        </p:txBody>
      </p:sp>
      <p:sp>
        <p:nvSpPr>
          <p:cNvPr id="8" name="矩形 7"/>
          <p:cNvSpPr/>
          <p:nvPr/>
        </p:nvSpPr>
        <p:spPr>
          <a:xfrm>
            <a:off x="292435" y="2620592"/>
            <a:ext cx="7986964" cy="1338828"/>
          </a:xfrm>
          <a:prstGeom prst="rect">
            <a:avLst/>
          </a:prstGeom>
        </p:spPr>
        <p:txBody>
          <a:bodyPr wrap="square">
            <a:spAutoFit/>
          </a:bodyPr>
          <a:lstStyle/>
          <a:p>
            <a:pPr indent="468000">
              <a:lnSpc>
                <a:spcPct val="150000"/>
              </a:lnSpc>
            </a:pPr>
            <a:r>
              <a:rPr lang="zh-CN" altLang="en-US" dirty="0">
                <a:solidFill>
                  <a:schemeClr val="tx1">
                    <a:lumMod val="95000"/>
                    <a:lumOff val="5000"/>
                  </a:schemeClr>
                </a:solidFill>
                <a:latin typeface="宋体" panose="02010600030101010101" pitchFamily="2" charset="-122"/>
                <a:cs typeface="Arial" pitchFamily="34" charset="0"/>
              </a:rPr>
              <a:t>式</a:t>
            </a:r>
            <a:r>
              <a:rPr lang="en-US" altLang="zh-CN" dirty="0">
                <a:solidFill>
                  <a:schemeClr val="tx1">
                    <a:lumMod val="95000"/>
                    <a:lumOff val="5000"/>
                  </a:schemeClr>
                </a:solidFill>
                <a:latin typeface="宋体" panose="02010600030101010101" pitchFamily="2" charset="-122"/>
                <a:cs typeface="Arial" pitchFamily="34" charset="0"/>
              </a:rPr>
              <a:t>(7.52)</a:t>
            </a:r>
            <a:r>
              <a:rPr lang="zh-CN" altLang="en-US" dirty="0">
                <a:solidFill>
                  <a:schemeClr val="tx1">
                    <a:lumMod val="95000"/>
                    <a:lumOff val="5000"/>
                  </a:schemeClr>
                </a:solidFill>
                <a:latin typeface="宋体" panose="02010600030101010101" pitchFamily="2" charset="-122"/>
                <a:cs typeface="Arial" pitchFamily="34" charset="0"/>
              </a:rPr>
              <a:t>称为系统状态滤波器，其输入由被控系统的输入输出信息构成。</a:t>
            </a:r>
            <a:endParaRPr lang="en-US" altLang="zh-CN" dirty="0">
              <a:solidFill>
                <a:schemeClr val="tx1">
                  <a:lumMod val="95000"/>
                  <a:lumOff val="5000"/>
                </a:schemeClr>
              </a:solidFill>
              <a:latin typeface="宋体" panose="02010600030101010101" pitchFamily="2" charset="-122"/>
              <a:cs typeface="Arial" pitchFamily="34" charset="0"/>
            </a:endParaRPr>
          </a:p>
          <a:p>
            <a:pPr indent="468000">
              <a:lnSpc>
                <a:spcPct val="150000"/>
              </a:lnSpc>
            </a:pPr>
            <a:r>
              <a:rPr lang="zh-CN" altLang="en-US" dirty="0">
                <a:solidFill>
                  <a:schemeClr val="tx1">
                    <a:lumMod val="95000"/>
                    <a:lumOff val="5000"/>
                  </a:schemeClr>
                </a:solidFill>
                <a:latin typeface="宋体" panose="02010600030101010101" pitchFamily="2" charset="-122"/>
                <a:cs typeface="Arial" pitchFamily="34" charset="0"/>
              </a:rPr>
              <a:t>设未知参数向量</a:t>
            </a:r>
            <a:r>
              <a:rPr lang="en-US" altLang="zh-CN" dirty="0">
                <a:solidFill>
                  <a:schemeClr val="tx1">
                    <a:lumMod val="95000"/>
                    <a:lumOff val="5000"/>
                  </a:schemeClr>
                </a:solidFill>
                <a:latin typeface="宋体" panose="02010600030101010101" pitchFamily="2" charset="-122"/>
                <a:cs typeface="Arial" pitchFamily="34" charset="0"/>
              </a:rPr>
              <a:t>θ</a:t>
            </a:r>
            <a:r>
              <a:rPr lang="zh-CN" altLang="en-US" dirty="0">
                <a:solidFill>
                  <a:schemeClr val="tx1">
                    <a:lumMod val="95000"/>
                    <a:lumOff val="5000"/>
                  </a:schemeClr>
                </a:solidFill>
                <a:latin typeface="宋体" panose="02010600030101010101" pitchFamily="2" charset="-122"/>
                <a:cs typeface="Arial" pitchFamily="34" charset="0"/>
              </a:rPr>
              <a:t>为</a:t>
            </a:r>
            <a:endParaRPr lang="en-US" altLang="zh-CN" dirty="0">
              <a:solidFill>
                <a:schemeClr val="tx1">
                  <a:lumMod val="95000"/>
                  <a:lumOff val="5000"/>
                </a:schemeClr>
              </a:solidFill>
              <a:latin typeface="宋体" panose="02010600030101010101" pitchFamily="2" charset="-122"/>
              <a:cs typeface="Arial" pitchFamily="34" charset="0"/>
            </a:endParaRPr>
          </a:p>
          <a:p>
            <a:pPr indent="468000" algn="r">
              <a:lnSpc>
                <a:spcPct val="150000"/>
              </a:lnSpc>
            </a:pPr>
            <a:r>
              <a:rPr lang="en-US" altLang="zh-CN" dirty="0">
                <a:solidFill>
                  <a:schemeClr val="tx1">
                    <a:lumMod val="95000"/>
                    <a:lumOff val="5000"/>
                  </a:schemeClr>
                </a:solidFill>
                <a:latin typeface="宋体" panose="02010600030101010101" pitchFamily="2" charset="-122"/>
                <a:cs typeface="Arial" pitchFamily="34" charset="0"/>
              </a:rPr>
              <a:t>(7.53)</a:t>
            </a:r>
          </a:p>
        </p:txBody>
      </p:sp>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graphicFrame>
        <p:nvGraphicFramePr>
          <p:cNvPr id="2" name="对象 1">
            <a:extLst>
              <a:ext uri="{FF2B5EF4-FFF2-40B4-BE49-F238E27FC236}">
                <a16:creationId xmlns:a16="http://schemas.microsoft.com/office/drawing/2014/main" id="{5C74FEA7-6968-43F0-9AA9-79B96E64E8F6}"/>
              </a:ext>
            </a:extLst>
          </p:cNvPr>
          <p:cNvGraphicFramePr>
            <a:graphicFrameLocks noChangeAspect="1"/>
          </p:cNvGraphicFramePr>
          <p:nvPr>
            <p:extLst>
              <p:ext uri="{D42A27DB-BD31-4B8C-83A1-F6EECF244321}">
                <p14:modId xmlns:p14="http://schemas.microsoft.com/office/powerpoint/2010/main" val="1290897230"/>
              </p:ext>
            </p:extLst>
          </p:nvPr>
        </p:nvGraphicFramePr>
        <p:xfrm>
          <a:off x="6516216" y="885964"/>
          <a:ext cx="473348" cy="309497"/>
        </p:xfrm>
        <a:graphic>
          <a:graphicData uri="http://schemas.openxmlformats.org/presentationml/2006/ole">
            <mc:AlternateContent xmlns:mc="http://schemas.openxmlformats.org/markup-compatibility/2006">
              <mc:Choice xmlns:v="urn:schemas-microsoft-com:vml" Requires="v">
                <p:oleObj spid="_x0000_s51242" name="Equation" r:id="rId5" imgW="330120" imgH="215640" progId="Equation.DSMT4">
                  <p:embed/>
                </p:oleObj>
              </mc:Choice>
              <mc:Fallback>
                <p:oleObj name="Equation" r:id="rId5" imgW="330120" imgH="215640" progId="Equation.DSMT4">
                  <p:embed/>
                  <p:pic>
                    <p:nvPicPr>
                      <p:cNvPr id="0" name=""/>
                      <p:cNvPicPr/>
                      <p:nvPr/>
                    </p:nvPicPr>
                    <p:blipFill>
                      <a:blip r:embed="rId6"/>
                      <a:stretch>
                        <a:fillRect/>
                      </a:stretch>
                    </p:blipFill>
                    <p:spPr>
                      <a:xfrm>
                        <a:off x="6516216" y="885964"/>
                        <a:ext cx="473348" cy="309497"/>
                      </a:xfrm>
                      <a:prstGeom prst="rect">
                        <a:avLst/>
                      </a:prstGeom>
                    </p:spPr>
                  </p:pic>
                </p:oleObj>
              </mc:Fallback>
            </mc:AlternateContent>
          </a:graphicData>
        </a:graphic>
      </p:graphicFrame>
      <p:sp>
        <p:nvSpPr>
          <p:cNvPr id="75" name="矩形 74"/>
          <p:cNvSpPr/>
          <p:nvPr/>
        </p:nvSpPr>
        <p:spPr>
          <a:xfrm>
            <a:off x="395536" y="3244943"/>
            <a:ext cx="7883863" cy="1754326"/>
          </a:xfrm>
          <a:prstGeom prst="rect">
            <a:avLst/>
          </a:prstGeom>
          <a:noFill/>
        </p:spPr>
        <p:txBody>
          <a:bodyPr wrap="square">
            <a:spAutoFit/>
          </a:bodyPr>
          <a:lstStyle/>
          <a:p>
            <a:pPr indent="468000" algn="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gn="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r>
              <a:rPr lang="zh-CN" altLang="en-US" dirty="0" smtClean="0">
                <a:solidFill>
                  <a:schemeClr val="tx1">
                    <a:lumMod val="95000"/>
                    <a:lumOff val="5000"/>
                  </a:schemeClr>
                </a:solidFill>
                <a:latin typeface="宋体" panose="02010600030101010101" pitchFamily="2" charset="-122"/>
                <a:ea typeface="宋体" panose="02010600030101010101" pitchFamily="2" charset="-122"/>
                <a:cs typeface="Arial" pitchFamily="34" charset="0"/>
              </a:rPr>
              <a:t>则</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式</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(7.48)</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被控系统的控制输入</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u</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t</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）可以表示成</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indent="468000" algn="r">
              <a:lnSpc>
                <a:spcPct val="150000"/>
              </a:lnSpc>
            </a:pP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(7.54)</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aphicFrame>
        <p:nvGraphicFramePr>
          <p:cNvPr id="3" name="对象 2">
            <a:extLst>
              <a:ext uri="{FF2B5EF4-FFF2-40B4-BE49-F238E27FC236}">
                <a16:creationId xmlns:a16="http://schemas.microsoft.com/office/drawing/2014/main" id="{D86503D6-9CA9-41FD-83A7-5427A669A51C}"/>
              </a:ext>
            </a:extLst>
          </p:cNvPr>
          <p:cNvGraphicFramePr>
            <a:graphicFrameLocks noChangeAspect="1"/>
          </p:cNvGraphicFramePr>
          <p:nvPr>
            <p:extLst>
              <p:ext uri="{D42A27DB-BD31-4B8C-83A1-F6EECF244321}">
                <p14:modId xmlns:p14="http://schemas.microsoft.com/office/powerpoint/2010/main" val="1402716379"/>
              </p:ext>
            </p:extLst>
          </p:nvPr>
        </p:nvGraphicFramePr>
        <p:xfrm>
          <a:off x="2195736" y="1275606"/>
          <a:ext cx="4034230" cy="1371008"/>
        </p:xfrm>
        <a:graphic>
          <a:graphicData uri="http://schemas.openxmlformats.org/presentationml/2006/ole">
            <mc:AlternateContent xmlns:mc="http://schemas.openxmlformats.org/markup-compatibility/2006">
              <mc:Choice xmlns:v="urn:schemas-microsoft-com:vml" Requires="v">
                <p:oleObj spid="_x0000_s51243" name="Equation" r:id="rId7" imgW="3251160" imgH="1104840" progId="Equation.DSMT4">
                  <p:embed/>
                </p:oleObj>
              </mc:Choice>
              <mc:Fallback>
                <p:oleObj name="Equation" r:id="rId7" imgW="3251160" imgH="1104840" progId="Equation.DSMT4">
                  <p:embed/>
                  <p:pic>
                    <p:nvPicPr>
                      <p:cNvPr id="0" name=""/>
                      <p:cNvPicPr/>
                      <p:nvPr/>
                    </p:nvPicPr>
                    <p:blipFill>
                      <a:blip r:embed="rId8"/>
                      <a:stretch>
                        <a:fillRect/>
                      </a:stretch>
                    </p:blipFill>
                    <p:spPr>
                      <a:xfrm>
                        <a:off x="2195736" y="1275606"/>
                        <a:ext cx="4034230" cy="1371008"/>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DD690664-460C-418B-8A35-3FAA822FF5AB}"/>
              </a:ext>
            </a:extLst>
          </p:cNvPr>
          <p:cNvGraphicFramePr>
            <a:graphicFrameLocks noChangeAspect="1"/>
          </p:cNvGraphicFramePr>
          <p:nvPr>
            <p:extLst>
              <p:ext uri="{D42A27DB-BD31-4B8C-83A1-F6EECF244321}">
                <p14:modId xmlns:p14="http://schemas.microsoft.com/office/powerpoint/2010/main" val="2124636331"/>
              </p:ext>
            </p:extLst>
          </p:nvPr>
        </p:nvGraphicFramePr>
        <p:xfrm>
          <a:off x="2195735" y="3523534"/>
          <a:ext cx="4749949" cy="448493"/>
        </p:xfrm>
        <a:graphic>
          <a:graphicData uri="http://schemas.openxmlformats.org/presentationml/2006/ole">
            <mc:AlternateContent xmlns:mc="http://schemas.openxmlformats.org/markup-compatibility/2006">
              <mc:Choice xmlns:v="urn:schemas-microsoft-com:vml" Requires="v">
                <p:oleObj spid="_x0000_s51244" name="Equation" r:id="rId9" imgW="2958840" imgH="279360" progId="Equation.DSMT4">
                  <p:embed/>
                </p:oleObj>
              </mc:Choice>
              <mc:Fallback>
                <p:oleObj name="Equation" r:id="rId9" imgW="2958840" imgH="279360" progId="Equation.DSMT4">
                  <p:embed/>
                  <p:pic>
                    <p:nvPicPr>
                      <p:cNvPr id="0" name=""/>
                      <p:cNvPicPr/>
                      <p:nvPr/>
                    </p:nvPicPr>
                    <p:blipFill>
                      <a:blip r:embed="rId10"/>
                      <a:stretch>
                        <a:fillRect/>
                      </a:stretch>
                    </p:blipFill>
                    <p:spPr>
                      <a:xfrm>
                        <a:off x="2195735" y="3523534"/>
                        <a:ext cx="4749949" cy="448493"/>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95C4CD6B-FE12-4CA1-9B31-D392DC94A2FF}"/>
              </a:ext>
            </a:extLst>
          </p:cNvPr>
          <p:cNvGraphicFramePr>
            <a:graphicFrameLocks noChangeAspect="1"/>
          </p:cNvGraphicFramePr>
          <p:nvPr>
            <p:extLst>
              <p:ext uri="{D42A27DB-BD31-4B8C-83A1-F6EECF244321}">
                <p14:modId xmlns:p14="http://schemas.microsoft.com/office/powerpoint/2010/main" val="2742938815"/>
              </p:ext>
            </p:extLst>
          </p:nvPr>
        </p:nvGraphicFramePr>
        <p:xfrm>
          <a:off x="3149966" y="4433128"/>
          <a:ext cx="2841488" cy="710372"/>
        </p:xfrm>
        <a:graphic>
          <a:graphicData uri="http://schemas.openxmlformats.org/presentationml/2006/ole">
            <mc:AlternateContent xmlns:mc="http://schemas.openxmlformats.org/markup-compatibility/2006">
              <mc:Choice xmlns:v="urn:schemas-microsoft-com:vml" Requires="v">
                <p:oleObj spid="_x0000_s51245" name="Equation" r:id="rId11" imgW="1981080" imgH="495000" progId="Equation.DSMT4">
                  <p:embed/>
                </p:oleObj>
              </mc:Choice>
              <mc:Fallback>
                <p:oleObj name="Equation" r:id="rId11" imgW="1981080" imgH="495000" progId="Equation.DSMT4">
                  <p:embed/>
                  <p:pic>
                    <p:nvPicPr>
                      <p:cNvPr id="0" name=""/>
                      <p:cNvPicPr/>
                      <p:nvPr/>
                    </p:nvPicPr>
                    <p:blipFill>
                      <a:blip r:embed="rId12"/>
                      <a:stretch>
                        <a:fillRect/>
                      </a:stretch>
                    </p:blipFill>
                    <p:spPr>
                      <a:xfrm>
                        <a:off x="3149966" y="4433128"/>
                        <a:ext cx="2841488" cy="710372"/>
                      </a:xfrm>
                      <a:prstGeom prst="rect">
                        <a:avLst/>
                      </a:prstGeom>
                    </p:spPr>
                  </p:pic>
                </p:oleObj>
              </mc:Fallback>
            </mc:AlternateContent>
          </a:graphicData>
        </a:graphic>
      </p:graphicFrame>
    </p:spTree>
    <p:extLst>
      <p:ext uri="{BB962C8B-B14F-4D97-AF65-F5344CB8AC3E}">
        <p14:creationId xmlns:p14="http://schemas.microsoft.com/office/powerpoint/2010/main" val="1609114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5"/>
                                        </p:tgtEl>
                                        <p:attrNameLst>
                                          <p:attrName>style.visibility</p:attrName>
                                        </p:attrNameLst>
                                      </p:cBhvr>
                                      <p:to>
                                        <p:strVal val="visible"/>
                                      </p:to>
                                    </p:set>
                                    <p:anim calcmode="lin" valueType="num">
                                      <p:cBhvr additive="base">
                                        <p:cTn id="43" dur="500" fill="hold"/>
                                        <p:tgtEl>
                                          <p:spTgt spid="75"/>
                                        </p:tgtEl>
                                        <p:attrNameLst>
                                          <p:attrName>ppt_x</p:attrName>
                                        </p:attrNameLst>
                                      </p:cBhvr>
                                      <p:tavLst>
                                        <p:tav tm="0">
                                          <p:val>
                                            <p:strVal val="#ppt_x"/>
                                          </p:val>
                                        </p:tav>
                                        <p:tav tm="100000">
                                          <p:val>
                                            <p:strVal val="#ppt_x"/>
                                          </p:val>
                                        </p:tav>
                                      </p:tavLst>
                                    </p:anim>
                                    <p:anim calcmode="lin" valueType="num">
                                      <p:cBhvr additive="base">
                                        <p:cTn id="44" dur="500" fill="hold"/>
                                        <p:tgtEl>
                                          <p:spTgt spid="7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71" grpId="0"/>
      <p:bldP spid="72" grpId="0" animBg="1"/>
      <p:bldP spid="73" grpId="0" animBg="1"/>
      <p:bldP spid="7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752583"/>
            <a:ext cx="7883863" cy="1754326"/>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根据式</a:t>
            </a:r>
            <a:r>
              <a:rPr lang="en-US" altLang="zh-CN" dirty="0">
                <a:solidFill>
                  <a:sysClr val="windowText" lastClr="000000"/>
                </a:solidFill>
                <a:latin typeface="宋体" panose="02010600030101010101" pitchFamily="2" charset="-122"/>
                <a:ea typeface="宋体" panose="02010600030101010101" pitchFamily="2" charset="-122"/>
              </a:rPr>
              <a:t>(7.46)</a:t>
            </a:r>
            <a:r>
              <a:rPr lang="zh-CN" altLang="en-US" dirty="0">
                <a:solidFill>
                  <a:sysClr val="windowText" lastClr="000000"/>
                </a:solidFill>
                <a:latin typeface="宋体" panose="02010600030101010101" pitchFamily="2" charset="-122"/>
                <a:ea typeface="宋体" panose="02010600030101010101" pitchFamily="2" charset="-122"/>
              </a:rPr>
              <a:t>可得被控系统的输出 </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a:t>
            </a:r>
            <a:r>
              <a:rPr lang="en-US" altLang="zh-CN" dirty="0">
                <a:solidFill>
                  <a:sysClr val="windowText" lastClr="000000"/>
                </a:solidFill>
                <a:latin typeface="宋体" panose="02010600030101010101" pitchFamily="2" charset="-122"/>
                <a:ea typeface="宋体" panose="02010600030101010101" pitchFamily="2" charset="-122"/>
                <a:cs typeface="Arial" pitchFamily="34" charset="0"/>
              </a:rPr>
              <a:t>7.55</a:t>
            </a: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a:t>
            </a: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indent="468000">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graphicFrame>
        <p:nvGraphicFramePr>
          <p:cNvPr id="2" name="对象 1">
            <a:extLst>
              <a:ext uri="{FF2B5EF4-FFF2-40B4-BE49-F238E27FC236}">
                <a16:creationId xmlns:a16="http://schemas.microsoft.com/office/drawing/2014/main" id="{F37FCE28-8B9A-4AB8-8192-669887D1BC50}"/>
              </a:ext>
            </a:extLst>
          </p:cNvPr>
          <p:cNvGraphicFramePr>
            <a:graphicFrameLocks noChangeAspect="1"/>
          </p:cNvGraphicFramePr>
          <p:nvPr>
            <p:extLst>
              <p:ext uri="{D42A27DB-BD31-4B8C-83A1-F6EECF244321}">
                <p14:modId xmlns:p14="http://schemas.microsoft.com/office/powerpoint/2010/main" val="2920973461"/>
              </p:ext>
            </p:extLst>
          </p:nvPr>
        </p:nvGraphicFramePr>
        <p:xfrm>
          <a:off x="4258298" y="771550"/>
          <a:ext cx="673742" cy="442143"/>
        </p:xfrm>
        <a:graphic>
          <a:graphicData uri="http://schemas.openxmlformats.org/presentationml/2006/ole">
            <mc:AlternateContent xmlns:mc="http://schemas.openxmlformats.org/markup-compatibility/2006">
              <mc:Choice xmlns:v="urn:schemas-microsoft-com:vml" Requires="v">
                <p:oleObj spid="_x0000_s52256" name="Equation" r:id="rId5" imgW="406080" imgH="266400" progId="Equation.DSMT4">
                  <p:embed/>
                </p:oleObj>
              </mc:Choice>
              <mc:Fallback>
                <p:oleObj name="Equation" r:id="rId5" imgW="406080" imgH="266400" progId="Equation.DSMT4">
                  <p:embed/>
                  <p:pic>
                    <p:nvPicPr>
                      <p:cNvPr id="0" name=""/>
                      <p:cNvPicPr/>
                      <p:nvPr/>
                    </p:nvPicPr>
                    <p:blipFill>
                      <a:blip r:embed="rId6"/>
                      <a:stretch>
                        <a:fillRect/>
                      </a:stretch>
                    </p:blipFill>
                    <p:spPr>
                      <a:xfrm>
                        <a:off x="4258298" y="771550"/>
                        <a:ext cx="673742" cy="442143"/>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837CD39D-A1C6-4198-AD13-D19FD8D04503}"/>
              </a:ext>
            </a:extLst>
          </p:cNvPr>
          <p:cNvGraphicFramePr>
            <a:graphicFrameLocks noChangeAspect="1"/>
          </p:cNvGraphicFramePr>
          <p:nvPr>
            <p:extLst>
              <p:ext uri="{D42A27DB-BD31-4B8C-83A1-F6EECF244321}">
                <p14:modId xmlns:p14="http://schemas.microsoft.com/office/powerpoint/2010/main" val="1812461718"/>
              </p:ext>
            </p:extLst>
          </p:nvPr>
        </p:nvGraphicFramePr>
        <p:xfrm>
          <a:off x="3001121" y="1373585"/>
          <a:ext cx="3141757" cy="694109"/>
        </p:xfrm>
        <a:graphic>
          <a:graphicData uri="http://schemas.openxmlformats.org/presentationml/2006/ole">
            <mc:AlternateContent xmlns:mc="http://schemas.openxmlformats.org/markup-compatibility/2006">
              <mc:Choice xmlns:v="urn:schemas-microsoft-com:vml" Requires="v">
                <p:oleObj spid="_x0000_s52257" name="Equation" r:id="rId7" imgW="2184120" imgH="482400" progId="Equation.DSMT4">
                  <p:embed/>
                </p:oleObj>
              </mc:Choice>
              <mc:Fallback>
                <p:oleObj name="Equation" r:id="rId7" imgW="2184120" imgH="482400" progId="Equation.DSMT4">
                  <p:embed/>
                  <p:pic>
                    <p:nvPicPr>
                      <p:cNvPr id="0" name=""/>
                      <p:cNvPicPr/>
                      <p:nvPr/>
                    </p:nvPicPr>
                    <p:blipFill>
                      <a:blip r:embed="rId8"/>
                      <a:stretch>
                        <a:fillRect/>
                      </a:stretch>
                    </p:blipFill>
                    <p:spPr>
                      <a:xfrm>
                        <a:off x="3001121" y="1373585"/>
                        <a:ext cx="3141757" cy="694109"/>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2169630F-E7B8-47F0-BCC7-33FAF8BF52CD}"/>
              </a:ext>
            </a:extLst>
          </p:cNvPr>
          <p:cNvGraphicFramePr>
            <a:graphicFrameLocks noChangeAspect="1"/>
          </p:cNvGraphicFramePr>
          <p:nvPr>
            <p:extLst>
              <p:ext uri="{D42A27DB-BD31-4B8C-83A1-F6EECF244321}">
                <p14:modId xmlns:p14="http://schemas.microsoft.com/office/powerpoint/2010/main" val="2021572547"/>
              </p:ext>
            </p:extLst>
          </p:nvPr>
        </p:nvGraphicFramePr>
        <p:xfrm>
          <a:off x="2107053" y="3195758"/>
          <a:ext cx="4929891" cy="1320208"/>
        </p:xfrm>
        <a:graphic>
          <a:graphicData uri="http://schemas.openxmlformats.org/presentationml/2006/ole">
            <mc:AlternateContent xmlns:mc="http://schemas.openxmlformats.org/markup-compatibility/2006">
              <mc:Choice xmlns:v="urn:schemas-microsoft-com:vml" Requires="v">
                <p:oleObj spid="_x0000_s52258" name="Equation" r:id="rId9" imgW="3746160" imgH="1002960" progId="Equation.DSMT4">
                  <p:embed/>
                </p:oleObj>
              </mc:Choice>
              <mc:Fallback>
                <p:oleObj name="Equation" r:id="rId9" imgW="3746160" imgH="1002960" progId="Equation.DSMT4">
                  <p:embed/>
                  <p:pic>
                    <p:nvPicPr>
                      <p:cNvPr id="0" name=""/>
                      <p:cNvPicPr/>
                      <p:nvPr/>
                    </p:nvPicPr>
                    <p:blipFill>
                      <a:blip r:embed="rId10"/>
                      <a:stretch>
                        <a:fillRect/>
                      </a:stretch>
                    </p:blipFill>
                    <p:spPr>
                      <a:xfrm>
                        <a:off x="2107053" y="3195758"/>
                        <a:ext cx="4929891" cy="1320208"/>
                      </a:xfrm>
                      <a:prstGeom prst="rect">
                        <a:avLst/>
                      </a:prstGeom>
                    </p:spPr>
                  </p:pic>
                </p:oleObj>
              </mc:Fallback>
            </mc:AlternateContent>
          </a:graphicData>
        </a:graphic>
      </p:graphicFrame>
      <p:sp>
        <p:nvSpPr>
          <p:cNvPr id="5" name="矩形 4"/>
          <p:cNvSpPr/>
          <p:nvPr/>
        </p:nvSpPr>
        <p:spPr>
          <a:xfrm>
            <a:off x="247045" y="2458497"/>
            <a:ext cx="7919799" cy="1338828"/>
          </a:xfrm>
          <a:prstGeom prst="rect">
            <a:avLst/>
          </a:prstGeom>
        </p:spPr>
        <p:txBody>
          <a:bodyPr wrap="square">
            <a:spAutoFit/>
          </a:bodyPr>
          <a:lstStyle/>
          <a:p>
            <a:pPr indent="468000">
              <a:lnSpc>
                <a:spcPct val="150000"/>
              </a:lnSpc>
            </a:pPr>
            <a:r>
              <a:rPr lang="zh-CN" altLang="en-US" dirty="0">
                <a:solidFill>
                  <a:schemeClr val="tx1">
                    <a:lumMod val="95000"/>
                    <a:lumOff val="5000"/>
                  </a:schemeClr>
                </a:solidFill>
                <a:latin typeface="宋体" panose="02010600030101010101" pitchFamily="2" charset="-122"/>
                <a:cs typeface="Arial" pitchFamily="34" charset="0"/>
              </a:rPr>
              <a:t>取输出误差（也称自适应控制误差）为</a:t>
            </a:r>
            <a:endParaRPr lang="en-US" altLang="zh-CN" dirty="0">
              <a:solidFill>
                <a:schemeClr val="tx1">
                  <a:lumMod val="95000"/>
                  <a:lumOff val="5000"/>
                </a:schemeClr>
              </a:solidFill>
              <a:latin typeface="宋体" panose="02010600030101010101" pitchFamily="2" charset="-122"/>
              <a:cs typeface="Arial" pitchFamily="34" charset="0"/>
            </a:endParaRPr>
          </a:p>
          <a:p>
            <a:pPr indent="468000">
              <a:lnSpc>
                <a:spcPct val="150000"/>
              </a:lnSpc>
            </a:pPr>
            <a:endParaRPr lang="en-US" altLang="zh-CN" dirty="0">
              <a:solidFill>
                <a:schemeClr val="tx1">
                  <a:lumMod val="95000"/>
                  <a:lumOff val="5000"/>
                </a:schemeClr>
              </a:solidFill>
              <a:latin typeface="宋体" panose="02010600030101010101" pitchFamily="2" charset="-122"/>
              <a:cs typeface="Arial" pitchFamily="34" charset="0"/>
            </a:endParaRPr>
          </a:p>
          <a:p>
            <a:pPr indent="468000" algn="r">
              <a:lnSpc>
                <a:spcPct val="150000"/>
              </a:lnSpc>
            </a:pPr>
            <a:r>
              <a:rPr lang="zh-CN" altLang="en-US" dirty="0">
                <a:solidFill>
                  <a:schemeClr val="tx1">
                    <a:lumMod val="95000"/>
                    <a:lumOff val="5000"/>
                  </a:schemeClr>
                </a:solidFill>
                <a:latin typeface="宋体" panose="02010600030101010101" pitchFamily="2" charset="-122"/>
                <a:cs typeface="Arial" pitchFamily="34" charset="0"/>
              </a:rPr>
              <a:t>（</a:t>
            </a:r>
            <a:r>
              <a:rPr lang="en-US" altLang="zh-CN" dirty="0">
                <a:solidFill>
                  <a:schemeClr val="tx1">
                    <a:lumMod val="95000"/>
                    <a:lumOff val="5000"/>
                  </a:schemeClr>
                </a:solidFill>
                <a:latin typeface="宋体" panose="02010600030101010101" pitchFamily="2" charset="-122"/>
                <a:cs typeface="Arial" pitchFamily="34" charset="0"/>
              </a:rPr>
              <a:t>7.56</a:t>
            </a:r>
            <a:r>
              <a:rPr lang="zh-CN" altLang="en-US" dirty="0">
                <a:solidFill>
                  <a:schemeClr val="tx1">
                    <a:lumMod val="95000"/>
                    <a:lumOff val="5000"/>
                  </a:schemeClr>
                </a:solidFill>
                <a:latin typeface="宋体" panose="02010600030101010101" pitchFamily="2" charset="-122"/>
                <a:cs typeface="Arial" pitchFamily="34" charset="0"/>
              </a:rPr>
              <a:t>）</a:t>
            </a:r>
          </a:p>
        </p:txBody>
      </p:sp>
    </p:spTree>
    <p:extLst>
      <p:ext uri="{BB962C8B-B14F-4D97-AF65-F5344CB8AC3E}">
        <p14:creationId xmlns:p14="http://schemas.microsoft.com/office/powerpoint/2010/main" val="32709113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 calcmode="lin" valueType="num">
                                      <p:cBhvr additive="base">
                                        <p:cTn id="22" dur="500" fill="hold"/>
                                        <p:tgtEl>
                                          <p:spTgt spid="75"/>
                                        </p:tgtEl>
                                        <p:attrNameLst>
                                          <p:attrName>ppt_x</p:attrName>
                                        </p:attrNameLst>
                                      </p:cBhvr>
                                      <p:tavLst>
                                        <p:tav tm="0">
                                          <p:val>
                                            <p:strVal val="#ppt_x"/>
                                          </p:val>
                                        </p:tav>
                                        <p:tav tm="100000">
                                          <p:val>
                                            <p:strVal val="#ppt_x"/>
                                          </p:val>
                                        </p:tav>
                                      </p:tavLst>
                                    </p:anim>
                                    <p:anim calcmode="lin" valueType="num">
                                      <p:cBhvr additive="base">
                                        <p:cTn id="23" dur="500" fill="hold"/>
                                        <p:tgtEl>
                                          <p:spTgt spid="75"/>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ppt_x"/>
                                          </p:val>
                                        </p:tav>
                                        <p:tav tm="100000">
                                          <p:val>
                                            <p:strVal val="#ppt_x"/>
                                          </p:val>
                                        </p:tav>
                                      </p:tavLst>
                                    </p:anim>
                                    <p:anim calcmode="lin" valueType="num">
                                      <p:cBhvr additive="base">
                                        <p:cTn id="4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75" grpId="0"/>
      <p:bldP spid="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752583"/>
            <a:ext cx="7883863" cy="1273875"/>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含有辨识参数的控制输入</a:t>
            </a:r>
            <a:r>
              <a:rPr lang="en-US" altLang="zh-CN" dirty="0">
                <a:solidFill>
                  <a:sysClr val="windowText" lastClr="000000"/>
                </a:solidFill>
                <a:latin typeface="宋体" panose="02010600030101010101" pitchFamily="2" charset="-122"/>
                <a:ea typeface="宋体" panose="02010600030101010101" pitchFamily="2" charset="-122"/>
              </a:rPr>
              <a:t>u</a:t>
            </a: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t</a:t>
            </a:r>
            <a:r>
              <a:rPr lang="zh-CN" altLang="en-US" dirty="0">
                <a:solidFill>
                  <a:sysClr val="windowText" lastClr="000000"/>
                </a:solidFill>
                <a:latin typeface="宋体" panose="02010600030101010101" pitchFamily="2" charset="-122"/>
                <a:ea typeface="宋体" panose="02010600030101010101" pitchFamily="2" charset="-122"/>
              </a:rPr>
              <a:t>）为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a:t>
            </a:r>
            <a:r>
              <a:rPr lang="en-US" altLang="zh-CN" dirty="0">
                <a:solidFill>
                  <a:sysClr val="windowText" lastClr="000000"/>
                </a:solidFill>
                <a:latin typeface="宋体" panose="02010600030101010101" pitchFamily="2" charset="-122"/>
                <a:ea typeface="宋体" panose="02010600030101010101" pitchFamily="2" charset="-122"/>
                <a:cs typeface="Arial" pitchFamily="34" charset="0"/>
              </a:rPr>
              <a:t>7.57</a:t>
            </a: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9" name="矩形 8">
            <a:extLst>
              <a:ext uri="{FF2B5EF4-FFF2-40B4-BE49-F238E27FC236}">
                <a16:creationId xmlns:a16="http://schemas.microsoft.com/office/drawing/2014/main" id="{491B1815-11D4-4A11-A7CE-341A48CA61D1}"/>
              </a:ext>
            </a:extLst>
          </p:cNvPr>
          <p:cNvSpPr/>
          <p:nvPr/>
        </p:nvSpPr>
        <p:spPr>
          <a:xfrm>
            <a:off x="282983" y="3585571"/>
            <a:ext cx="8036262" cy="858377"/>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定义广义误差为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a:t>
            </a:r>
            <a:r>
              <a:rPr lang="en-US" altLang="zh-CN" dirty="0">
                <a:solidFill>
                  <a:sysClr val="windowText" lastClr="000000"/>
                </a:solidFill>
                <a:latin typeface="宋体" panose="02010600030101010101" pitchFamily="2" charset="-122"/>
                <a:ea typeface="宋体" panose="02010600030101010101" pitchFamily="2" charset="-122"/>
                <a:cs typeface="Arial" pitchFamily="34" charset="0"/>
              </a:rPr>
              <a:t>7.59</a:t>
            </a: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sp>
        <p:nvSpPr>
          <p:cNvPr id="10" name="矩形 9">
            <a:extLst>
              <a:ext uri="{FF2B5EF4-FFF2-40B4-BE49-F238E27FC236}">
                <a16:creationId xmlns:a16="http://schemas.microsoft.com/office/drawing/2014/main" id="{0EF2FFF3-422E-4C5C-877B-7D6B8E42A039}"/>
              </a:ext>
            </a:extLst>
          </p:cNvPr>
          <p:cNvSpPr/>
          <p:nvPr/>
        </p:nvSpPr>
        <p:spPr>
          <a:xfrm>
            <a:off x="282983" y="2270510"/>
            <a:ext cx="8036262" cy="1273875"/>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在式</a:t>
            </a:r>
            <a:r>
              <a:rPr lang="en-US" altLang="zh-CN" dirty="0">
                <a:solidFill>
                  <a:sysClr val="windowText" lastClr="000000"/>
                </a:solidFill>
                <a:latin typeface="宋体" panose="02010600030101010101" pitchFamily="2" charset="-122"/>
                <a:ea typeface="宋体" panose="02010600030101010101" pitchFamily="2" charset="-122"/>
              </a:rPr>
              <a:t>(7.56)</a:t>
            </a:r>
            <a:r>
              <a:rPr lang="zh-CN" altLang="en-US" dirty="0">
                <a:solidFill>
                  <a:sysClr val="windowText" lastClr="000000"/>
                </a:solidFill>
                <a:latin typeface="宋体" panose="02010600030101010101" pitchFamily="2" charset="-122"/>
                <a:ea typeface="宋体" panose="02010600030101010101" pitchFamily="2" charset="-122"/>
              </a:rPr>
              <a:t>中，用辨识参数代替未知参数得</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a:t>
            </a:r>
            <a:r>
              <a:rPr lang="en-US" altLang="zh-CN" dirty="0">
                <a:solidFill>
                  <a:sysClr val="windowText" lastClr="000000"/>
                </a:solidFill>
                <a:latin typeface="宋体" panose="02010600030101010101" pitchFamily="2" charset="-122"/>
                <a:ea typeface="宋体" panose="02010600030101010101" pitchFamily="2" charset="-122"/>
                <a:cs typeface="Arial" pitchFamily="34" charset="0"/>
              </a:rPr>
              <a:t>7.58</a:t>
            </a: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aphicFrame>
        <p:nvGraphicFramePr>
          <p:cNvPr id="2" name="对象 1">
            <a:extLst>
              <a:ext uri="{FF2B5EF4-FFF2-40B4-BE49-F238E27FC236}">
                <a16:creationId xmlns:a16="http://schemas.microsoft.com/office/drawing/2014/main" id="{32D3DC33-1EA2-46EC-89C0-9A2C23A331F4}"/>
              </a:ext>
            </a:extLst>
          </p:cNvPr>
          <p:cNvGraphicFramePr>
            <a:graphicFrameLocks noChangeAspect="1"/>
          </p:cNvGraphicFramePr>
          <p:nvPr>
            <p:extLst>
              <p:ext uri="{D42A27DB-BD31-4B8C-83A1-F6EECF244321}">
                <p14:modId xmlns:p14="http://schemas.microsoft.com/office/powerpoint/2010/main" val="4030560589"/>
              </p:ext>
            </p:extLst>
          </p:nvPr>
        </p:nvGraphicFramePr>
        <p:xfrm>
          <a:off x="2898167" y="1353334"/>
          <a:ext cx="3347666" cy="858376"/>
        </p:xfrm>
        <a:graphic>
          <a:graphicData uri="http://schemas.openxmlformats.org/presentationml/2006/ole">
            <mc:AlternateContent xmlns:mc="http://schemas.openxmlformats.org/markup-compatibility/2006">
              <mc:Choice xmlns:v="urn:schemas-microsoft-com:vml" Requires="v">
                <p:oleObj spid="_x0000_s53280" name="Equation" r:id="rId5" imgW="1981080" imgH="507960" progId="Equation.DSMT4">
                  <p:embed/>
                </p:oleObj>
              </mc:Choice>
              <mc:Fallback>
                <p:oleObj name="Equation" r:id="rId5" imgW="1981080" imgH="507960" progId="Equation.DSMT4">
                  <p:embed/>
                  <p:pic>
                    <p:nvPicPr>
                      <p:cNvPr id="0" name=""/>
                      <p:cNvPicPr/>
                      <p:nvPr/>
                    </p:nvPicPr>
                    <p:blipFill>
                      <a:blip r:embed="rId6"/>
                      <a:stretch>
                        <a:fillRect/>
                      </a:stretch>
                    </p:blipFill>
                    <p:spPr>
                      <a:xfrm>
                        <a:off x="2898167" y="1353334"/>
                        <a:ext cx="3347666" cy="858376"/>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F2BB9F19-D91B-494B-A3EE-C7CD04306F85}"/>
              </a:ext>
            </a:extLst>
          </p:cNvPr>
          <p:cNvGraphicFramePr>
            <a:graphicFrameLocks noChangeAspect="1"/>
          </p:cNvGraphicFramePr>
          <p:nvPr>
            <p:extLst>
              <p:ext uri="{D42A27DB-BD31-4B8C-83A1-F6EECF244321}">
                <p14:modId xmlns:p14="http://schemas.microsoft.com/office/powerpoint/2010/main" val="924447490"/>
              </p:ext>
            </p:extLst>
          </p:nvPr>
        </p:nvGraphicFramePr>
        <p:xfrm>
          <a:off x="2475258" y="2885753"/>
          <a:ext cx="4193483" cy="766117"/>
        </p:xfrm>
        <a:graphic>
          <a:graphicData uri="http://schemas.openxmlformats.org/presentationml/2006/ole">
            <mc:AlternateContent xmlns:mc="http://schemas.openxmlformats.org/markup-compatibility/2006">
              <mc:Choice xmlns:v="urn:schemas-microsoft-com:vml" Requires="v">
                <p:oleObj spid="_x0000_s53281" name="Equation" r:id="rId7" imgW="2641320" imgH="482400" progId="Equation.DSMT4">
                  <p:embed/>
                </p:oleObj>
              </mc:Choice>
              <mc:Fallback>
                <p:oleObj name="Equation" r:id="rId7" imgW="2641320" imgH="482400" progId="Equation.DSMT4">
                  <p:embed/>
                  <p:pic>
                    <p:nvPicPr>
                      <p:cNvPr id="0" name=""/>
                      <p:cNvPicPr/>
                      <p:nvPr/>
                    </p:nvPicPr>
                    <p:blipFill>
                      <a:blip r:embed="rId8"/>
                      <a:stretch>
                        <a:fillRect/>
                      </a:stretch>
                    </p:blipFill>
                    <p:spPr>
                      <a:xfrm>
                        <a:off x="2475258" y="2885753"/>
                        <a:ext cx="4193483" cy="766117"/>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39E06CDB-0BDB-4113-A24E-DBC80193AAF2}"/>
              </a:ext>
            </a:extLst>
          </p:cNvPr>
          <p:cNvGraphicFramePr>
            <a:graphicFrameLocks noChangeAspect="1"/>
          </p:cNvGraphicFramePr>
          <p:nvPr>
            <p:extLst>
              <p:ext uri="{D42A27DB-BD31-4B8C-83A1-F6EECF244321}">
                <p14:modId xmlns:p14="http://schemas.microsoft.com/office/powerpoint/2010/main" val="3263695999"/>
              </p:ext>
            </p:extLst>
          </p:nvPr>
        </p:nvGraphicFramePr>
        <p:xfrm>
          <a:off x="3199607" y="3945187"/>
          <a:ext cx="2744784" cy="501451"/>
        </p:xfrm>
        <a:graphic>
          <a:graphicData uri="http://schemas.openxmlformats.org/presentationml/2006/ole">
            <mc:AlternateContent xmlns:mc="http://schemas.openxmlformats.org/markup-compatibility/2006">
              <mc:Choice xmlns:v="urn:schemas-microsoft-com:vml" Requires="v">
                <p:oleObj spid="_x0000_s53282" name="Equation" r:id="rId9" imgW="1320480" imgH="241200" progId="Equation.DSMT4">
                  <p:embed/>
                </p:oleObj>
              </mc:Choice>
              <mc:Fallback>
                <p:oleObj name="Equation" r:id="rId9" imgW="1320480" imgH="241200" progId="Equation.DSMT4">
                  <p:embed/>
                  <p:pic>
                    <p:nvPicPr>
                      <p:cNvPr id="0" name=""/>
                      <p:cNvPicPr/>
                      <p:nvPr/>
                    </p:nvPicPr>
                    <p:blipFill>
                      <a:blip r:embed="rId10"/>
                      <a:stretch>
                        <a:fillRect/>
                      </a:stretch>
                    </p:blipFill>
                    <p:spPr>
                      <a:xfrm>
                        <a:off x="3199607" y="3945187"/>
                        <a:ext cx="2744784" cy="501451"/>
                      </a:xfrm>
                      <a:prstGeom prst="rect">
                        <a:avLst/>
                      </a:prstGeom>
                    </p:spPr>
                  </p:pic>
                </p:oleObj>
              </mc:Fallback>
            </mc:AlternateContent>
          </a:graphicData>
        </a:graphic>
      </p:graphicFrame>
    </p:spTree>
    <p:extLst>
      <p:ext uri="{BB962C8B-B14F-4D97-AF65-F5344CB8AC3E}">
        <p14:creationId xmlns:p14="http://schemas.microsoft.com/office/powerpoint/2010/main" val="21235950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 calcmode="lin" valueType="num">
                                      <p:cBhvr additive="base">
                                        <p:cTn id="22" dur="500" fill="hold"/>
                                        <p:tgtEl>
                                          <p:spTgt spid="75"/>
                                        </p:tgtEl>
                                        <p:attrNameLst>
                                          <p:attrName>ppt_x</p:attrName>
                                        </p:attrNameLst>
                                      </p:cBhvr>
                                      <p:tavLst>
                                        <p:tav tm="0">
                                          <p:val>
                                            <p:strVal val="#ppt_x"/>
                                          </p:val>
                                        </p:tav>
                                        <p:tav tm="100000">
                                          <p:val>
                                            <p:strVal val="#ppt_x"/>
                                          </p:val>
                                        </p:tav>
                                      </p:tavLst>
                                    </p:anim>
                                    <p:anim calcmode="lin" valueType="num">
                                      <p:cBhvr additive="base">
                                        <p:cTn id="23" dur="500" fill="hold"/>
                                        <p:tgtEl>
                                          <p:spTgt spid="75"/>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par>
                                <p:cTn id="45" presetID="10"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75" grpId="0"/>
      <p:bldP spid="9"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10" name="矩形 9">
            <a:extLst>
              <a:ext uri="{FF2B5EF4-FFF2-40B4-BE49-F238E27FC236}">
                <a16:creationId xmlns:a16="http://schemas.microsoft.com/office/drawing/2014/main" id="{0EF2FFF3-422E-4C5C-877B-7D6B8E42A039}"/>
              </a:ext>
            </a:extLst>
          </p:cNvPr>
          <p:cNvSpPr/>
          <p:nvPr/>
        </p:nvSpPr>
        <p:spPr>
          <a:xfrm>
            <a:off x="282983" y="1339711"/>
            <a:ext cx="8036262" cy="442878"/>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式中：</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pSp>
        <p:nvGrpSpPr>
          <p:cNvPr id="3" name="组合 2">
            <a:extLst>
              <a:ext uri="{FF2B5EF4-FFF2-40B4-BE49-F238E27FC236}">
                <a16:creationId xmlns:a16="http://schemas.microsoft.com/office/drawing/2014/main" id="{AF8B991E-5657-4433-895E-630546FAAC66}"/>
              </a:ext>
            </a:extLst>
          </p:cNvPr>
          <p:cNvGrpSpPr/>
          <p:nvPr/>
        </p:nvGrpSpPr>
        <p:grpSpPr>
          <a:xfrm>
            <a:off x="282982" y="752583"/>
            <a:ext cx="7883863" cy="486510"/>
            <a:chOff x="282982" y="752583"/>
            <a:chExt cx="7883863" cy="486510"/>
          </a:xfrm>
        </p:grpSpPr>
        <p:sp>
          <p:nvSpPr>
            <p:cNvPr id="75" name="矩形 74"/>
            <p:cNvSpPr/>
            <p:nvPr/>
          </p:nvSpPr>
          <p:spPr>
            <a:xfrm>
              <a:off x="282982" y="752583"/>
              <a:ext cx="7883863" cy="442878"/>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则有                                                    （</a:t>
              </a:r>
              <a:r>
                <a:rPr lang="en-US" altLang="zh-CN" dirty="0">
                  <a:solidFill>
                    <a:sysClr val="windowText" lastClr="000000"/>
                  </a:solidFill>
                  <a:latin typeface="宋体" panose="02010600030101010101" pitchFamily="2" charset="-122"/>
                  <a:ea typeface="宋体" panose="02010600030101010101" pitchFamily="2" charset="-122"/>
                </a:rPr>
                <a:t>7.60</a:t>
              </a:r>
              <a:r>
                <a:rPr lang="zh-CN" altLang="en-US" dirty="0">
                  <a:solidFill>
                    <a:sysClr val="windowText" lastClr="000000"/>
                  </a:solidFill>
                  <a:latin typeface="宋体" panose="02010600030101010101" pitchFamily="2" charset="-122"/>
                  <a:ea typeface="宋体" panose="02010600030101010101" pitchFamily="2" charset="-122"/>
                </a:rPr>
                <a:t>）</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aphicFrame>
          <p:nvGraphicFramePr>
            <p:cNvPr id="2" name="对象 1">
              <a:extLst>
                <a:ext uri="{FF2B5EF4-FFF2-40B4-BE49-F238E27FC236}">
                  <a16:creationId xmlns:a16="http://schemas.microsoft.com/office/drawing/2014/main" id="{39021D00-0117-41DF-8DE9-38BC9DD91DC1}"/>
                </a:ext>
              </a:extLst>
            </p:cNvPr>
            <p:cNvGraphicFramePr>
              <a:graphicFrameLocks noChangeAspect="1"/>
            </p:cNvGraphicFramePr>
            <p:nvPr>
              <p:extLst>
                <p:ext uri="{D42A27DB-BD31-4B8C-83A1-F6EECF244321}">
                  <p14:modId xmlns:p14="http://schemas.microsoft.com/office/powerpoint/2010/main" val="2075360853"/>
                </p:ext>
              </p:extLst>
            </p:nvPr>
          </p:nvGraphicFramePr>
          <p:xfrm>
            <a:off x="3225476" y="771550"/>
            <a:ext cx="2693048" cy="467543"/>
          </p:xfrm>
          <a:graphic>
            <a:graphicData uri="http://schemas.openxmlformats.org/presentationml/2006/ole">
              <mc:AlternateContent xmlns:mc="http://schemas.openxmlformats.org/markup-compatibility/2006">
                <mc:Choice xmlns:v="urn:schemas-microsoft-com:vml" Requires="v">
                  <p:oleObj spid="_x0000_s54334" name="Equation" r:id="rId5" imgW="1828800" imgH="317160" progId="Equation.DSMT4">
                    <p:embed/>
                  </p:oleObj>
                </mc:Choice>
                <mc:Fallback>
                  <p:oleObj name="Equation" r:id="rId5" imgW="1828800" imgH="317160" progId="Equation.DSMT4">
                    <p:embed/>
                    <p:pic>
                      <p:nvPicPr>
                        <p:cNvPr id="0" name=""/>
                        <p:cNvPicPr/>
                        <p:nvPr/>
                      </p:nvPicPr>
                      <p:blipFill>
                        <a:blip r:embed="rId6"/>
                        <a:stretch>
                          <a:fillRect/>
                        </a:stretch>
                      </p:blipFill>
                      <p:spPr>
                        <a:xfrm>
                          <a:off x="3225476" y="771550"/>
                          <a:ext cx="2693048" cy="467543"/>
                        </a:xfrm>
                        <a:prstGeom prst="rect">
                          <a:avLst/>
                        </a:prstGeom>
                      </p:spPr>
                    </p:pic>
                  </p:oleObj>
                </mc:Fallback>
              </mc:AlternateContent>
            </a:graphicData>
          </a:graphic>
        </p:graphicFrame>
      </p:grpSp>
      <p:graphicFrame>
        <p:nvGraphicFramePr>
          <p:cNvPr id="4" name="对象 3">
            <a:extLst>
              <a:ext uri="{FF2B5EF4-FFF2-40B4-BE49-F238E27FC236}">
                <a16:creationId xmlns:a16="http://schemas.microsoft.com/office/drawing/2014/main" id="{9247804F-66CA-45F0-A463-C78556360270}"/>
              </a:ext>
            </a:extLst>
          </p:cNvPr>
          <p:cNvGraphicFramePr>
            <a:graphicFrameLocks noChangeAspect="1"/>
          </p:cNvGraphicFramePr>
          <p:nvPr>
            <p:extLst>
              <p:ext uri="{D42A27DB-BD31-4B8C-83A1-F6EECF244321}">
                <p14:modId xmlns:p14="http://schemas.microsoft.com/office/powerpoint/2010/main" val="4120346355"/>
              </p:ext>
            </p:extLst>
          </p:nvPr>
        </p:nvGraphicFramePr>
        <p:xfrm>
          <a:off x="1619672" y="1339711"/>
          <a:ext cx="1326057" cy="622101"/>
        </p:xfrm>
        <a:graphic>
          <a:graphicData uri="http://schemas.openxmlformats.org/presentationml/2006/ole">
            <mc:AlternateContent xmlns:mc="http://schemas.openxmlformats.org/markup-compatibility/2006">
              <mc:Choice xmlns:v="urn:schemas-microsoft-com:vml" Requires="v">
                <p:oleObj spid="_x0000_s54335" name="Equation" r:id="rId7" imgW="1028520" imgH="482400" progId="Equation.DSMT4">
                  <p:embed/>
                </p:oleObj>
              </mc:Choice>
              <mc:Fallback>
                <p:oleObj name="Equation" r:id="rId7" imgW="1028520" imgH="482400" progId="Equation.DSMT4">
                  <p:embed/>
                  <p:pic>
                    <p:nvPicPr>
                      <p:cNvPr id="0" name=""/>
                      <p:cNvPicPr/>
                      <p:nvPr/>
                    </p:nvPicPr>
                    <p:blipFill>
                      <a:blip r:embed="rId8"/>
                      <a:stretch>
                        <a:fillRect/>
                      </a:stretch>
                    </p:blipFill>
                    <p:spPr>
                      <a:xfrm>
                        <a:off x="1619672" y="1339711"/>
                        <a:ext cx="1326057" cy="622101"/>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0270F75F-7570-4B96-8638-A5F264DF02DB}"/>
              </a:ext>
            </a:extLst>
          </p:cNvPr>
          <p:cNvGraphicFramePr>
            <a:graphicFrameLocks noChangeAspect="1"/>
          </p:cNvGraphicFramePr>
          <p:nvPr>
            <p:extLst>
              <p:ext uri="{D42A27DB-BD31-4B8C-83A1-F6EECF244321}">
                <p14:modId xmlns:p14="http://schemas.microsoft.com/office/powerpoint/2010/main" val="4123113217"/>
              </p:ext>
            </p:extLst>
          </p:nvPr>
        </p:nvGraphicFramePr>
        <p:xfrm>
          <a:off x="1619672" y="2049868"/>
          <a:ext cx="2622426" cy="874142"/>
        </p:xfrm>
        <a:graphic>
          <a:graphicData uri="http://schemas.openxmlformats.org/presentationml/2006/ole">
            <mc:AlternateContent xmlns:mc="http://schemas.openxmlformats.org/markup-compatibility/2006">
              <mc:Choice xmlns:v="urn:schemas-microsoft-com:vml" Requires="v">
                <p:oleObj spid="_x0000_s54336" name="Equation" r:id="rId9" imgW="2323800" imgH="774360" progId="Equation.DSMT4">
                  <p:embed/>
                </p:oleObj>
              </mc:Choice>
              <mc:Fallback>
                <p:oleObj name="Equation" r:id="rId9" imgW="2323800" imgH="774360" progId="Equation.DSMT4">
                  <p:embed/>
                  <p:pic>
                    <p:nvPicPr>
                      <p:cNvPr id="0" name=""/>
                      <p:cNvPicPr/>
                      <p:nvPr/>
                    </p:nvPicPr>
                    <p:blipFill>
                      <a:blip r:embed="rId10"/>
                      <a:stretch>
                        <a:fillRect/>
                      </a:stretch>
                    </p:blipFill>
                    <p:spPr>
                      <a:xfrm>
                        <a:off x="1619672" y="2049868"/>
                        <a:ext cx="2622426" cy="874142"/>
                      </a:xfrm>
                      <a:prstGeom prst="rect">
                        <a:avLst/>
                      </a:prstGeom>
                    </p:spPr>
                  </p:pic>
                </p:oleObj>
              </mc:Fallback>
            </mc:AlternateContent>
          </a:graphicData>
        </a:graphic>
      </p:graphicFrame>
      <p:grpSp>
        <p:nvGrpSpPr>
          <p:cNvPr id="11" name="组合 10">
            <a:extLst>
              <a:ext uri="{FF2B5EF4-FFF2-40B4-BE49-F238E27FC236}">
                <a16:creationId xmlns:a16="http://schemas.microsoft.com/office/drawing/2014/main" id="{9E193CDF-C606-4010-9444-E04E7CA7DD45}"/>
              </a:ext>
            </a:extLst>
          </p:cNvPr>
          <p:cNvGrpSpPr/>
          <p:nvPr/>
        </p:nvGrpSpPr>
        <p:grpSpPr>
          <a:xfrm>
            <a:off x="282983" y="2903218"/>
            <a:ext cx="8036262" cy="2169825"/>
            <a:chOff x="282983" y="2903218"/>
            <a:chExt cx="8036262" cy="2169825"/>
          </a:xfrm>
        </p:grpSpPr>
        <p:sp>
          <p:nvSpPr>
            <p:cNvPr id="9" name="矩形 8">
              <a:extLst>
                <a:ext uri="{FF2B5EF4-FFF2-40B4-BE49-F238E27FC236}">
                  <a16:creationId xmlns:a16="http://schemas.microsoft.com/office/drawing/2014/main" id="{491B1815-11D4-4A11-A7CE-341A48CA61D1}"/>
                </a:ext>
              </a:extLst>
            </p:cNvPr>
            <p:cNvSpPr/>
            <p:nvPr/>
          </p:nvSpPr>
          <p:spPr>
            <a:xfrm>
              <a:off x="282983" y="2903218"/>
              <a:ext cx="8036262" cy="2169825"/>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式</a:t>
              </a:r>
              <a:r>
                <a:rPr lang="en-US" altLang="zh-CN" dirty="0">
                  <a:solidFill>
                    <a:sysClr val="windowText" lastClr="000000"/>
                  </a:solidFill>
                  <a:latin typeface="宋体" panose="02010600030101010101" pitchFamily="2" charset="-122"/>
                  <a:ea typeface="宋体" panose="02010600030101010101" pitchFamily="2" charset="-122"/>
                </a:rPr>
                <a:t>(7.60)</a:t>
              </a:r>
              <a:r>
                <a:rPr lang="zh-CN" altLang="en-US" dirty="0">
                  <a:solidFill>
                    <a:sysClr val="windowText" lastClr="000000"/>
                  </a:solidFill>
                  <a:latin typeface="宋体" panose="02010600030101010101" pitchFamily="2" charset="-122"/>
                  <a:ea typeface="宋体" panose="02010600030101010101" pitchFamily="2" charset="-122"/>
                </a:rPr>
                <a:t>是自适应控制问题的</a:t>
              </a:r>
              <a:r>
                <a:rPr lang="zh-CN" altLang="en-US" dirty="0">
                  <a:solidFill>
                    <a:srgbClr val="0070C0"/>
                  </a:solidFill>
                  <a:latin typeface="宋体" panose="02010600030101010101" pitchFamily="2" charset="-122"/>
                  <a:ea typeface="宋体" panose="02010600030101010101" pitchFamily="2" charset="-122"/>
                </a:rPr>
                <a:t>基本误差模型</a:t>
              </a:r>
              <a:r>
                <a:rPr lang="zh-CN" altLang="en-US" dirty="0">
                  <a:solidFill>
                    <a:sysClr val="windowText" lastClr="000000"/>
                  </a:solidFill>
                  <a:latin typeface="宋体" panose="02010600030101010101" pitchFamily="2" charset="-122"/>
                  <a:ea typeface="宋体" panose="02010600030101010101" pitchFamily="2" charset="-122"/>
                </a:rPr>
                <a:t>，     称为</a:t>
              </a:r>
              <a:r>
                <a:rPr lang="zh-CN" altLang="en-US" dirty="0">
                  <a:solidFill>
                    <a:srgbClr val="0070C0"/>
                  </a:solidFill>
                  <a:latin typeface="宋体" panose="02010600030101010101" pitchFamily="2" charset="-122"/>
                  <a:ea typeface="宋体" panose="02010600030101010101" pitchFamily="2" charset="-122"/>
                </a:rPr>
                <a:t>辨识参数误差</a:t>
              </a:r>
              <a:r>
                <a:rPr lang="zh-CN" altLang="en-US" dirty="0">
                  <a:solidFill>
                    <a:sysClr val="windowText" lastClr="000000"/>
                  </a:solidFill>
                  <a:latin typeface="宋体" panose="02010600030101010101" pitchFamily="2" charset="-122"/>
                  <a:ea typeface="宋体" panose="02010600030101010101" pitchFamily="2" charset="-122"/>
                </a:rPr>
                <a:t>。该式也可以由下述导出。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对式</a:t>
              </a:r>
              <a:r>
                <a:rPr lang="en-US" altLang="zh-CN" dirty="0">
                  <a:solidFill>
                    <a:sysClr val="windowText" lastClr="000000"/>
                  </a:solidFill>
                  <a:latin typeface="宋体" panose="02010600030101010101" pitchFamily="2" charset="-122"/>
                  <a:ea typeface="宋体" panose="02010600030101010101" pitchFamily="2" charset="-122"/>
                </a:rPr>
                <a:t>(7.55),</a:t>
              </a:r>
              <a:r>
                <a:rPr lang="zh-CN" altLang="en-US" dirty="0">
                  <a:solidFill>
                    <a:sysClr val="windowText" lastClr="000000"/>
                  </a:solidFill>
                  <a:latin typeface="宋体" panose="02010600030101010101" pitchFamily="2" charset="-122"/>
                  <a:ea typeface="宋体" panose="02010600030101010101" pitchFamily="2" charset="-122"/>
                </a:rPr>
                <a:t>用辦识参数代替未知参数得系统的</a:t>
              </a:r>
              <a:r>
                <a:rPr lang="zh-CN" altLang="en-US" dirty="0">
                  <a:solidFill>
                    <a:srgbClr val="0070C0"/>
                  </a:solidFill>
                  <a:latin typeface="宋体" panose="02010600030101010101" pitchFamily="2" charset="-122"/>
                  <a:ea typeface="宋体" panose="02010600030101010101" pitchFamily="2" charset="-122"/>
                </a:rPr>
                <a:t>输出估计</a:t>
              </a:r>
              <a:r>
                <a:rPr lang="en-US" altLang="zh-CN" dirty="0">
                  <a:solidFill>
                    <a:srgbClr val="0070C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a:t>
              </a:r>
              <a:r>
                <a:rPr lang="en-US" altLang="zh-CN" dirty="0">
                  <a:solidFill>
                    <a:sysClr val="windowText" lastClr="000000"/>
                  </a:solidFill>
                  <a:latin typeface="宋体" panose="02010600030101010101" pitchFamily="2" charset="-122"/>
                  <a:ea typeface="宋体" panose="02010600030101010101" pitchFamily="2" charset="-122"/>
                  <a:cs typeface="Arial" pitchFamily="34" charset="0"/>
                </a:rPr>
                <a:t>7.61</a:t>
              </a: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aphicFrame>
          <p:nvGraphicFramePr>
            <p:cNvPr id="6" name="对象 5">
              <a:extLst>
                <a:ext uri="{FF2B5EF4-FFF2-40B4-BE49-F238E27FC236}">
                  <a16:creationId xmlns:a16="http://schemas.microsoft.com/office/drawing/2014/main" id="{B941F66F-858A-42C8-AA9E-4492B63B71F4}"/>
                </a:ext>
              </a:extLst>
            </p:cNvPr>
            <p:cNvGraphicFramePr>
              <a:graphicFrameLocks noChangeAspect="1"/>
            </p:cNvGraphicFramePr>
            <p:nvPr>
              <p:extLst>
                <p:ext uri="{D42A27DB-BD31-4B8C-83A1-F6EECF244321}">
                  <p14:modId xmlns:p14="http://schemas.microsoft.com/office/powerpoint/2010/main" val="692978915"/>
                </p:ext>
              </p:extLst>
            </p:nvPr>
          </p:nvGraphicFramePr>
          <p:xfrm>
            <a:off x="5291038" y="2966797"/>
            <a:ext cx="649114" cy="439722"/>
          </p:xfrm>
          <a:graphic>
            <a:graphicData uri="http://schemas.openxmlformats.org/presentationml/2006/ole">
              <mc:AlternateContent xmlns:mc="http://schemas.openxmlformats.org/markup-compatibility/2006">
                <mc:Choice xmlns:v="urn:schemas-microsoft-com:vml" Requires="v">
                  <p:oleObj spid="_x0000_s54337" name="Equation" r:id="rId11" imgW="393480" imgH="266400" progId="Equation.DSMT4">
                    <p:embed/>
                  </p:oleObj>
                </mc:Choice>
                <mc:Fallback>
                  <p:oleObj name="Equation" r:id="rId11" imgW="393480" imgH="266400" progId="Equation.DSMT4">
                    <p:embed/>
                    <p:pic>
                      <p:nvPicPr>
                        <p:cNvPr id="0" name=""/>
                        <p:cNvPicPr/>
                        <p:nvPr/>
                      </p:nvPicPr>
                      <p:blipFill>
                        <a:blip r:embed="rId12"/>
                        <a:stretch>
                          <a:fillRect/>
                        </a:stretch>
                      </p:blipFill>
                      <p:spPr>
                        <a:xfrm>
                          <a:off x="5291038" y="2966797"/>
                          <a:ext cx="649114" cy="439722"/>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58D3ADE2-B6BD-4C08-9547-9061D8CD6E9C}"/>
                </a:ext>
              </a:extLst>
            </p:cNvPr>
            <p:cNvGraphicFramePr>
              <a:graphicFrameLocks noChangeAspect="1"/>
            </p:cNvGraphicFramePr>
            <p:nvPr>
              <p:extLst>
                <p:ext uri="{D42A27DB-BD31-4B8C-83A1-F6EECF244321}">
                  <p14:modId xmlns:p14="http://schemas.microsoft.com/office/powerpoint/2010/main" val="349954135"/>
                </p:ext>
              </p:extLst>
            </p:nvPr>
          </p:nvGraphicFramePr>
          <p:xfrm>
            <a:off x="6444208" y="3795886"/>
            <a:ext cx="724067" cy="455128"/>
          </p:xfrm>
          <a:graphic>
            <a:graphicData uri="http://schemas.openxmlformats.org/presentationml/2006/ole">
              <mc:AlternateContent xmlns:mc="http://schemas.openxmlformats.org/markup-compatibility/2006">
                <mc:Choice xmlns:v="urn:schemas-microsoft-com:vml" Requires="v">
                  <p:oleObj spid="_x0000_s54338" name="Equation" r:id="rId13" imgW="444240" imgH="279360" progId="Equation.DSMT4">
                    <p:embed/>
                  </p:oleObj>
                </mc:Choice>
                <mc:Fallback>
                  <p:oleObj name="Equation" r:id="rId13" imgW="444240" imgH="279360" progId="Equation.DSMT4">
                    <p:embed/>
                    <p:pic>
                      <p:nvPicPr>
                        <p:cNvPr id="0" name=""/>
                        <p:cNvPicPr/>
                        <p:nvPr/>
                      </p:nvPicPr>
                      <p:blipFill>
                        <a:blip r:embed="rId14"/>
                        <a:stretch>
                          <a:fillRect/>
                        </a:stretch>
                      </p:blipFill>
                      <p:spPr>
                        <a:xfrm>
                          <a:off x="6444208" y="3795886"/>
                          <a:ext cx="724067" cy="455128"/>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F02F559D-F955-4307-8FCD-F85FA0A74245}"/>
                </a:ext>
              </a:extLst>
            </p:cNvPr>
            <p:cNvGraphicFramePr>
              <a:graphicFrameLocks noChangeAspect="1"/>
            </p:cNvGraphicFramePr>
            <p:nvPr>
              <p:extLst>
                <p:ext uri="{D42A27DB-BD31-4B8C-83A1-F6EECF244321}">
                  <p14:modId xmlns:p14="http://schemas.microsoft.com/office/powerpoint/2010/main" val="4206959903"/>
                </p:ext>
              </p:extLst>
            </p:nvPr>
          </p:nvGraphicFramePr>
          <p:xfrm>
            <a:off x="3312036" y="4391285"/>
            <a:ext cx="2519927" cy="556728"/>
          </p:xfrm>
          <a:graphic>
            <a:graphicData uri="http://schemas.openxmlformats.org/presentationml/2006/ole">
              <mc:AlternateContent xmlns:mc="http://schemas.openxmlformats.org/markup-compatibility/2006">
                <mc:Choice xmlns:v="urn:schemas-microsoft-com:vml" Requires="v">
                  <p:oleObj spid="_x0000_s54339" name="Equation" r:id="rId15" imgW="2184120" imgH="482400" progId="Equation.DSMT4">
                    <p:embed/>
                  </p:oleObj>
                </mc:Choice>
                <mc:Fallback>
                  <p:oleObj name="Equation" r:id="rId15" imgW="2184120" imgH="482400" progId="Equation.DSMT4">
                    <p:embed/>
                    <p:pic>
                      <p:nvPicPr>
                        <p:cNvPr id="0" name=""/>
                        <p:cNvPicPr/>
                        <p:nvPr/>
                      </p:nvPicPr>
                      <p:blipFill>
                        <a:blip r:embed="rId16"/>
                        <a:stretch>
                          <a:fillRect/>
                        </a:stretch>
                      </p:blipFill>
                      <p:spPr>
                        <a:xfrm>
                          <a:off x="3312036" y="4391285"/>
                          <a:ext cx="2519927" cy="556728"/>
                        </a:xfrm>
                        <a:prstGeom prst="rect">
                          <a:avLst/>
                        </a:prstGeom>
                      </p:spPr>
                    </p:pic>
                  </p:oleObj>
                </mc:Fallback>
              </mc:AlternateContent>
            </a:graphicData>
          </a:graphic>
        </p:graphicFrame>
      </p:grpSp>
    </p:spTree>
    <p:extLst>
      <p:ext uri="{BB962C8B-B14F-4D97-AF65-F5344CB8AC3E}">
        <p14:creationId xmlns:p14="http://schemas.microsoft.com/office/powerpoint/2010/main" val="14859879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自适应控制概念</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1345290"/>
            <a:ext cx="8033434" cy="3323987"/>
          </a:xfrm>
          <a:prstGeom prst="rect">
            <a:avLst/>
          </a:prstGeom>
          <a:noFill/>
        </p:spPr>
        <p:txBody>
          <a:bodyPr wrap="square">
            <a:spAutoFit/>
          </a:bodyPr>
          <a:lstStyle/>
          <a:p>
            <a:pPr>
              <a:lnSpc>
                <a:spcPct val="150000"/>
              </a:lnSpc>
            </a:pPr>
            <a:r>
              <a:rPr lang="zh-CN" altLang="en-US" sz="2000" dirty="0" smtClean="0">
                <a:solidFill>
                  <a:sysClr val="windowText" lastClr="000000"/>
                </a:solidFill>
                <a:latin typeface="宋体" panose="02010600030101010101" pitchFamily="2" charset="-122"/>
                <a:ea typeface="宋体" panose="02010600030101010101" pitchFamily="2" charset="-122"/>
              </a:rPr>
              <a:t>自适应控制</a:t>
            </a:r>
            <a:r>
              <a:rPr lang="zh-CN" altLang="en-US" sz="2000" dirty="0">
                <a:solidFill>
                  <a:sysClr val="windowText" lastClr="000000"/>
                </a:solidFill>
                <a:latin typeface="宋体" panose="02010600030101010101" pitchFamily="2" charset="-122"/>
                <a:ea typeface="宋体" panose="02010600030101010101" pitchFamily="2" charset="-122"/>
              </a:rPr>
              <a:t>方式大体上可以分为两</a:t>
            </a:r>
            <a:r>
              <a:rPr lang="zh-CN" altLang="en-US" sz="2000" dirty="0" smtClean="0">
                <a:solidFill>
                  <a:sysClr val="windowText" lastClr="000000"/>
                </a:solidFill>
                <a:latin typeface="宋体" panose="02010600030101010101" pitchFamily="2" charset="-122"/>
                <a:ea typeface="宋体" panose="02010600030101010101" pitchFamily="2" charset="-122"/>
              </a:rPr>
              <a:t>类：</a:t>
            </a:r>
            <a:endParaRPr lang="en-US" altLang="zh-CN" sz="2000" dirty="0">
              <a:solidFill>
                <a:sysClr val="windowText" lastClr="000000"/>
              </a:solidFill>
              <a:latin typeface="宋体" panose="02010600030101010101" pitchFamily="2" charset="-122"/>
              <a:ea typeface="宋体" panose="02010600030101010101" pitchFamily="2" charset="-122"/>
            </a:endParaRPr>
          </a:p>
          <a:p>
            <a:pPr marL="457200" indent="-457200">
              <a:lnSpc>
                <a:spcPct val="150000"/>
              </a:lnSpc>
              <a:buFont typeface="+mj-lt"/>
              <a:buAutoNum type="arabicPeriod"/>
            </a:pPr>
            <a:r>
              <a:rPr lang="zh-CN" altLang="en-US" sz="2000" dirty="0" smtClean="0">
                <a:solidFill>
                  <a:sysClr val="windowText" lastClr="000000"/>
                </a:solidFill>
                <a:latin typeface="宋体" panose="02010600030101010101" pitchFamily="2" charset="-122"/>
                <a:ea typeface="宋体" panose="02010600030101010101" pitchFamily="2" charset="-122"/>
              </a:rPr>
              <a:t>基于</a:t>
            </a:r>
            <a:r>
              <a:rPr lang="zh-CN" altLang="en-US" sz="2000" dirty="0" smtClean="0">
                <a:solidFill>
                  <a:srgbClr val="0070C0"/>
                </a:solidFill>
                <a:latin typeface="宋体" panose="02010600030101010101" pitchFamily="2" charset="-122"/>
                <a:ea typeface="宋体" panose="02010600030101010101" pitchFamily="2" charset="-122"/>
              </a:rPr>
              <a:t>李雅普诺夫稳定定理</a:t>
            </a:r>
            <a:r>
              <a:rPr lang="zh-CN" altLang="en-US" sz="2000" dirty="0" smtClean="0">
                <a:solidFill>
                  <a:sysClr val="windowText" lastClr="000000"/>
                </a:solidFill>
                <a:latin typeface="宋体" panose="02010600030101010101" pitchFamily="2" charset="-122"/>
                <a:ea typeface="宋体" panose="02010600030101010101" pitchFamily="2" charset="-122"/>
              </a:rPr>
              <a:t>和</a:t>
            </a:r>
            <a:r>
              <a:rPr lang="zh-CN" altLang="en-US" sz="2000" dirty="0" smtClean="0">
                <a:solidFill>
                  <a:srgbClr val="0070C0"/>
                </a:solidFill>
                <a:latin typeface="宋体" panose="02010600030101010101" pitchFamily="2" charset="-122"/>
                <a:ea typeface="宋体" panose="02010600030101010101" pitchFamily="2" charset="-122"/>
              </a:rPr>
              <a:t>波波夫超稳定定理</a:t>
            </a:r>
            <a:r>
              <a:rPr lang="zh-CN" altLang="en-US" sz="2000" dirty="0" smtClean="0">
                <a:solidFill>
                  <a:sysClr val="windowText" lastClr="000000"/>
                </a:solidFill>
                <a:latin typeface="宋体" panose="02010600030101010101" pitchFamily="2" charset="-122"/>
                <a:ea typeface="宋体" panose="02010600030101010101" pitchFamily="2" charset="-122"/>
              </a:rPr>
              <a:t>，以及</a:t>
            </a:r>
            <a:r>
              <a:rPr lang="zh-CN" altLang="en-US" sz="2000" dirty="0" smtClean="0">
                <a:solidFill>
                  <a:srgbClr val="0070C0"/>
                </a:solidFill>
                <a:latin typeface="宋体" panose="02010600030101010101" pitchFamily="2" charset="-122"/>
                <a:ea typeface="宋体" panose="02010600030101010101" pitchFamily="2" charset="-122"/>
              </a:rPr>
              <a:t>正实性概念</a:t>
            </a:r>
            <a:r>
              <a:rPr lang="zh-CN" altLang="en-US" sz="2000" dirty="0" smtClean="0">
                <a:solidFill>
                  <a:sysClr val="windowText" lastClr="000000"/>
                </a:solidFill>
                <a:latin typeface="宋体" panose="02010600030101010101" pitchFamily="2" charset="-122"/>
                <a:ea typeface="宋体" panose="02010600030101010101" pitchFamily="2" charset="-122"/>
              </a:rPr>
              <a:t>的基础上的</a:t>
            </a:r>
            <a:r>
              <a:rPr lang="zh-CN" altLang="en-US" sz="2000" dirty="0" smtClean="0">
                <a:solidFill>
                  <a:srgbClr val="FF0000"/>
                </a:solidFill>
                <a:latin typeface="宋体" panose="02010600030101010101" pitchFamily="2" charset="-122"/>
                <a:ea typeface="宋体" panose="02010600030101010101" pitchFamily="2" charset="-122"/>
              </a:rPr>
              <a:t>模型参考自适应控制</a:t>
            </a:r>
            <a:r>
              <a:rPr lang="zh-CN" altLang="en-US" sz="2000" dirty="0" smtClean="0">
                <a:solidFill>
                  <a:sysClr val="windowText" lastClr="000000"/>
                </a:solidFill>
                <a:latin typeface="宋体" panose="02010600030101010101" pitchFamily="2" charset="-122"/>
                <a:ea typeface="宋体" panose="02010600030101010101" pitchFamily="2" charset="-122"/>
              </a:rPr>
              <a:t>（ </a:t>
            </a:r>
            <a:r>
              <a:rPr lang="en-US" altLang="zh-CN" sz="2000" dirty="0" smtClea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Model Reference Adaptive Control</a:t>
            </a:r>
            <a:r>
              <a:rPr lang="zh-CN" altLang="en-US" sz="2000" dirty="0" smtClea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smtClean="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MRAC</a:t>
            </a:r>
            <a:r>
              <a:rPr lang="en-US" altLang="zh-CN" sz="2000" dirty="0" smtClean="0">
                <a:solidFill>
                  <a:sysClr val="windowText" lastClr="000000"/>
                </a:solidFill>
                <a:latin typeface="宋体" panose="02010600030101010101" pitchFamily="2" charset="-122"/>
                <a:ea typeface="宋体" panose="02010600030101010101" pitchFamily="2" charset="-122"/>
              </a:rPr>
              <a:t>)</a:t>
            </a:r>
            <a:r>
              <a:rPr lang="zh-CN" altLang="en-US" sz="2000" dirty="0" smtClean="0">
                <a:solidFill>
                  <a:sysClr val="windowText" lastClr="000000"/>
                </a:solidFill>
                <a:latin typeface="宋体" panose="02010600030101010101" pitchFamily="2" charset="-122"/>
                <a:ea typeface="宋体" panose="02010600030101010101" pitchFamily="2" charset="-122"/>
              </a:rPr>
              <a:t>。这种控制方法是一种应用最为普遍的控制方法。</a:t>
            </a:r>
            <a:endParaRPr lang="en-US" altLang="zh-CN" sz="2000" dirty="0">
              <a:solidFill>
                <a:sysClr val="windowText" lastClr="000000"/>
              </a:solidFill>
              <a:latin typeface="宋体" panose="02010600030101010101" pitchFamily="2" charset="-122"/>
              <a:ea typeface="宋体" panose="02010600030101010101" pitchFamily="2" charset="-122"/>
            </a:endParaRPr>
          </a:p>
          <a:p>
            <a:pPr marL="457200" indent="-457200">
              <a:lnSpc>
                <a:spcPct val="150000"/>
              </a:lnSpc>
              <a:buFont typeface="+mj-lt"/>
              <a:buAutoNum type="arabicPeriod"/>
            </a:pPr>
            <a:r>
              <a:rPr lang="zh-CN" altLang="en-US" sz="2000" dirty="0" smtClean="0">
                <a:solidFill>
                  <a:sysClr val="windowText" lastClr="000000"/>
                </a:solidFill>
                <a:latin typeface="宋体" panose="02010600030101010101" pitchFamily="2" charset="-122"/>
                <a:ea typeface="宋体" panose="02010600030101010101" pitchFamily="2" charset="-122"/>
              </a:rPr>
              <a:t>基于</a:t>
            </a:r>
            <a:r>
              <a:rPr lang="zh-CN" altLang="en-US" sz="2000" dirty="0">
                <a:solidFill>
                  <a:srgbClr val="0070C0"/>
                </a:solidFill>
                <a:latin typeface="宋体" panose="02010600030101010101" pitchFamily="2" charset="-122"/>
                <a:ea typeface="宋体" panose="02010600030101010101" pitchFamily="2" charset="-122"/>
              </a:rPr>
              <a:t>概率控制理论</a:t>
            </a:r>
            <a:r>
              <a:rPr lang="zh-CN" altLang="en-US" sz="2000" dirty="0">
                <a:solidFill>
                  <a:sysClr val="windowText" lastClr="000000"/>
                </a:solidFill>
                <a:latin typeface="宋体" panose="02010600030101010101" pitchFamily="2" charset="-122"/>
                <a:ea typeface="宋体" panose="02010600030101010101" pitchFamily="2" charset="-122"/>
              </a:rPr>
              <a:t>和</a:t>
            </a:r>
            <a:r>
              <a:rPr lang="zh-CN" altLang="en-US" sz="2000" dirty="0">
                <a:solidFill>
                  <a:srgbClr val="0070C0"/>
                </a:solidFill>
                <a:latin typeface="宋体" panose="02010600030101010101" pitchFamily="2" charset="-122"/>
                <a:ea typeface="宋体" panose="02010600030101010101" pitchFamily="2" charset="-122"/>
              </a:rPr>
              <a:t>辨识理论</a:t>
            </a:r>
            <a:r>
              <a:rPr lang="zh-CN" altLang="en-US" sz="2000" dirty="0">
                <a:solidFill>
                  <a:sysClr val="windowText" lastClr="000000"/>
                </a:solidFill>
                <a:latin typeface="宋体" panose="02010600030101010101" pitchFamily="2" charset="-122"/>
                <a:ea typeface="宋体" panose="02010600030101010101" pitchFamily="2" charset="-122"/>
              </a:rPr>
              <a:t>的</a:t>
            </a:r>
            <a:r>
              <a:rPr lang="zh-CN" altLang="en-US" sz="2000" dirty="0">
                <a:solidFill>
                  <a:srgbClr val="FF0000"/>
                </a:solidFill>
                <a:latin typeface="宋体" panose="02010600030101010101" pitchFamily="2" charset="-122"/>
                <a:ea typeface="宋体" panose="02010600030101010101" pitchFamily="2" charset="-122"/>
              </a:rPr>
              <a:t>自动调节器</a:t>
            </a:r>
            <a:r>
              <a:rPr lang="en-US" altLang="zh-CN" sz="2000" dirty="0">
                <a:solidFill>
                  <a:sysClr val="windowText" lastClr="000000"/>
                </a:solidFill>
                <a:latin typeface="宋体" panose="02010600030101010101" pitchFamily="2" charset="-122"/>
                <a:ea typeface="宋体" panose="02010600030101010101" pitchFamily="2" charset="-122"/>
              </a:rPr>
              <a:t>( </a:t>
            </a:r>
            <a:r>
              <a:rPr lang="en-US" altLang="zh-CN" sz="200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Self Tuning Regulator</a:t>
            </a:r>
            <a:r>
              <a:rPr lang="zh-CN" altLang="en-US" sz="200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STR</a:t>
            </a:r>
            <a:r>
              <a:rPr lang="en-US" altLang="zh-CN" sz="2000" dirty="0">
                <a:solidFill>
                  <a:sysClr val="windowText" lastClr="000000"/>
                </a:solidFill>
                <a:latin typeface="宋体" panose="02010600030101010101" pitchFamily="2" charset="-122"/>
                <a:ea typeface="宋体" panose="02010600030101010101" pitchFamily="2" charset="-122"/>
              </a:rPr>
              <a:t>)</a:t>
            </a:r>
            <a:r>
              <a:rPr lang="zh-CN" altLang="en-US" sz="2000" dirty="0">
                <a:solidFill>
                  <a:sysClr val="windowText" lastClr="000000"/>
                </a:solidFill>
                <a:latin typeface="宋体" panose="02010600030101010101" pitchFamily="2" charset="-122"/>
                <a:ea typeface="宋体" panose="02010600030101010101" pitchFamily="2" charset="-122"/>
              </a:rPr>
              <a:t>。例如最小方差自适应调节器、极点配置自适应调节器便属于这类控制方式</a:t>
            </a:r>
            <a:r>
              <a:rPr lang="zh-CN" altLang="en-US" sz="2000" dirty="0" smtClean="0">
                <a:solidFill>
                  <a:sysClr val="windowText" lastClr="000000"/>
                </a:solidFill>
                <a:latin typeface="宋体" panose="02010600030101010101" pitchFamily="2" charset="-122"/>
                <a:ea typeface="宋体" panose="02010600030101010101" pitchFamily="2" charset="-122"/>
              </a:rPr>
              <a:t>。</a:t>
            </a:r>
            <a:endParaRPr lang="en-US" altLang="zh-CN" sz="2000" dirty="0" smtClean="0">
              <a:solidFill>
                <a:sysClr val="windowText" lastClr="000000"/>
              </a:solidFill>
              <a:latin typeface="宋体" panose="02010600030101010101" pitchFamily="2" charset="-122"/>
              <a:ea typeface="宋体" panose="02010600030101010101" pitchFamily="2" charset="-122"/>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7" name="矩形 6"/>
          <p:cNvSpPr/>
          <p:nvPr/>
        </p:nvSpPr>
        <p:spPr>
          <a:xfrm>
            <a:off x="282982" y="669244"/>
            <a:ext cx="6641767" cy="559769"/>
          </a:xfrm>
          <a:prstGeom prst="rect">
            <a:avLst/>
          </a:prstGeom>
          <a:noFill/>
        </p:spPr>
        <p:txBody>
          <a:bodyPr wrap="square">
            <a:spAutoFit/>
          </a:bodyPr>
          <a:lstStyle/>
          <a:p>
            <a:pPr>
              <a:lnSpc>
                <a:spcPct val="150000"/>
              </a:lnSpc>
            </a:pPr>
            <a:r>
              <a:rPr lang="en-US" altLang="zh-CN" sz="2400" b="1" dirty="0">
                <a:solidFill>
                  <a:sysClr val="windowText" lastClr="000000"/>
                </a:solidFill>
                <a:latin typeface="宋体" panose="02010600030101010101" pitchFamily="2" charset="-122"/>
              </a:rPr>
              <a:t>7.1.2  </a:t>
            </a:r>
            <a:r>
              <a:rPr lang="zh-CN" altLang="en-US" sz="2400" b="1" dirty="0">
                <a:solidFill>
                  <a:sysClr val="windowText" lastClr="000000"/>
                </a:solidFill>
                <a:latin typeface="宋体" panose="02010600030101010101" pitchFamily="2" charset="-122"/>
              </a:rPr>
              <a:t>自适应控制方式和设计方法</a:t>
            </a:r>
          </a:p>
        </p:txBody>
      </p:sp>
    </p:spTree>
    <p:extLst>
      <p:ext uri="{BB962C8B-B14F-4D97-AF65-F5344CB8AC3E}">
        <p14:creationId xmlns:p14="http://schemas.microsoft.com/office/powerpoint/2010/main" val="33893169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5">
                                            <p:txEl>
                                              <p:pRg st="1" end="1"/>
                                            </p:txEl>
                                          </p:spTgt>
                                        </p:tgtEl>
                                        <p:attrNameLst>
                                          <p:attrName>style.visibility</p:attrName>
                                        </p:attrNameLst>
                                      </p:cBhvr>
                                      <p:to>
                                        <p:strVal val="visible"/>
                                      </p:to>
                                    </p:set>
                                    <p:animEffect transition="in" filter="fade">
                                      <p:cBhvr>
                                        <p:cTn id="22" dur="500"/>
                                        <p:tgtEl>
                                          <p:spTgt spid="7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5">
                                            <p:txEl>
                                              <p:pRg st="2" end="2"/>
                                            </p:txEl>
                                          </p:spTgt>
                                        </p:tgtEl>
                                        <p:attrNameLst>
                                          <p:attrName>style.visibility</p:attrName>
                                        </p:attrNameLst>
                                      </p:cBhvr>
                                      <p:to>
                                        <p:strVal val="visible"/>
                                      </p:to>
                                    </p:set>
                                    <p:animEffect transition="in" filter="fade">
                                      <p:cBhvr>
                                        <p:cTn id="27" dur="500"/>
                                        <p:tgtEl>
                                          <p:spTgt spid="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75" name="矩形 74"/>
          <p:cNvSpPr/>
          <p:nvPr/>
        </p:nvSpPr>
        <p:spPr>
          <a:xfrm>
            <a:off x="282982" y="1199650"/>
            <a:ext cx="7883863" cy="1754326"/>
          </a:xfrm>
          <a:prstGeom prst="rect">
            <a:avLst/>
          </a:prstGeom>
          <a:noFill/>
        </p:spPr>
        <p:txBody>
          <a:bodyPr wrap="square">
            <a:spAutoFit/>
          </a:bodyPr>
          <a:lstStyle/>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则</a:t>
            </a: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a:t>
            </a:r>
            <a:r>
              <a:rPr lang="en-US" altLang="zh-CN" dirty="0">
                <a:solidFill>
                  <a:sysClr val="windowText" lastClr="000000"/>
                </a:solidFill>
                <a:latin typeface="宋体" panose="02010600030101010101" pitchFamily="2" charset="-122"/>
                <a:ea typeface="宋体" panose="02010600030101010101" pitchFamily="2" charset="-122"/>
                <a:cs typeface="Arial" pitchFamily="34" charset="0"/>
              </a:rPr>
              <a:t>7.62</a:t>
            </a: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a:t>
            </a: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式</a:t>
            </a:r>
            <a:r>
              <a:rPr lang="en-US" altLang="zh-CN" dirty="0">
                <a:solidFill>
                  <a:sysClr val="windowText" lastClr="000000"/>
                </a:solidFill>
                <a:latin typeface="宋体" panose="02010600030101010101" pitchFamily="2" charset="-122"/>
                <a:ea typeface="宋体" panose="02010600030101010101" pitchFamily="2" charset="-122"/>
                <a:cs typeface="Arial" pitchFamily="34" charset="0"/>
              </a:rPr>
              <a:t>(7.62)</a:t>
            </a: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称为估计误差方程</a:t>
            </a:r>
            <a:r>
              <a:rPr lang="zh-CN" altLang="en-US" dirty="0" smtClean="0">
                <a:solidFill>
                  <a:sysClr val="windowText" lastClr="000000"/>
                </a:solidFill>
                <a:latin typeface="宋体" panose="02010600030101010101" pitchFamily="2" charset="-122"/>
                <a:ea typeface="宋体" panose="02010600030101010101" pitchFamily="2" charset="-122"/>
                <a:cs typeface="Arial" pitchFamily="34" charset="0"/>
              </a:rPr>
              <a:t>。</a:t>
            </a: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p:txBody>
      </p:sp>
      <p:graphicFrame>
        <p:nvGraphicFramePr>
          <p:cNvPr id="2" name="对象 1">
            <a:extLst>
              <a:ext uri="{FF2B5EF4-FFF2-40B4-BE49-F238E27FC236}">
                <a16:creationId xmlns:a16="http://schemas.microsoft.com/office/drawing/2014/main" id="{7EC29F41-8AEC-4350-B47A-424D78FA9098}"/>
              </a:ext>
            </a:extLst>
          </p:cNvPr>
          <p:cNvGraphicFramePr>
            <a:graphicFrameLocks noChangeAspect="1"/>
          </p:cNvGraphicFramePr>
          <p:nvPr>
            <p:extLst>
              <p:ext uri="{D42A27DB-BD31-4B8C-83A1-F6EECF244321}">
                <p14:modId xmlns:p14="http://schemas.microsoft.com/office/powerpoint/2010/main" val="712535214"/>
              </p:ext>
            </p:extLst>
          </p:nvPr>
        </p:nvGraphicFramePr>
        <p:xfrm>
          <a:off x="3444132" y="841675"/>
          <a:ext cx="2255735" cy="858377"/>
        </p:xfrm>
        <a:graphic>
          <a:graphicData uri="http://schemas.openxmlformats.org/presentationml/2006/ole">
            <mc:AlternateContent xmlns:mc="http://schemas.openxmlformats.org/markup-compatibility/2006">
              <mc:Choice xmlns:v="urn:schemas-microsoft-com:vml" Requires="v">
                <p:oleObj spid="_x0000_s55328" name="Equation" r:id="rId5" imgW="1434960" imgH="545760" progId="Equation.DSMT4">
                  <p:embed/>
                </p:oleObj>
              </mc:Choice>
              <mc:Fallback>
                <p:oleObj name="Equation" r:id="rId5" imgW="1434960" imgH="545760" progId="Equation.DSMT4">
                  <p:embed/>
                  <p:pic>
                    <p:nvPicPr>
                      <p:cNvPr id="0" name=""/>
                      <p:cNvPicPr/>
                      <p:nvPr/>
                    </p:nvPicPr>
                    <p:blipFill>
                      <a:blip r:embed="rId6"/>
                      <a:stretch>
                        <a:fillRect/>
                      </a:stretch>
                    </p:blipFill>
                    <p:spPr>
                      <a:xfrm>
                        <a:off x="3444132" y="841675"/>
                        <a:ext cx="2255735" cy="858377"/>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21C160A9-B195-46F2-8D4B-7628AC1F603F}"/>
              </a:ext>
            </a:extLst>
          </p:cNvPr>
          <p:cNvGraphicFramePr>
            <a:graphicFrameLocks noChangeAspect="1"/>
          </p:cNvGraphicFramePr>
          <p:nvPr>
            <p:extLst>
              <p:ext uri="{D42A27DB-BD31-4B8C-83A1-F6EECF244321}">
                <p14:modId xmlns:p14="http://schemas.microsoft.com/office/powerpoint/2010/main" val="3414615899"/>
              </p:ext>
            </p:extLst>
          </p:nvPr>
        </p:nvGraphicFramePr>
        <p:xfrm>
          <a:off x="1403648" y="1994624"/>
          <a:ext cx="5249293" cy="433110"/>
        </p:xfrm>
        <a:graphic>
          <a:graphicData uri="http://schemas.openxmlformats.org/presentationml/2006/ole">
            <mc:AlternateContent xmlns:mc="http://schemas.openxmlformats.org/markup-compatibility/2006">
              <mc:Choice xmlns:v="urn:schemas-microsoft-com:vml" Requires="v">
                <p:oleObj spid="_x0000_s55329" name="Equation" r:id="rId7" imgW="3848040" imgH="317160" progId="Equation.DSMT4">
                  <p:embed/>
                </p:oleObj>
              </mc:Choice>
              <mc:Fallback>
                <p:oleObj name="Equation" r:id="rId7" imgW="3848040" imgH="317160" progId="Equation.DSMT4">
                  <p:embed/>
                  <p:pic>
                    <p:nvPicPr>
                      <p:cNvPr id="0" name=""/>
                      <p:cNvPicPr/>
                      <p:nvPr/>
                    </p:nvPicPr>
                    <p:blipFill>
                      <a:blip r:embed="rId8"/>
                      <a:stretch>
                        <a:fillRect/>
                      </a:stretch>
                    </p:blipFill>
                    <p:spPr>
                      <a:xfrm>
                        <a:off x="1403648" y="1994624"/>
                        <a:ext cx="5249293" cy="433110"/>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67B7A6AF-0D7D-42F8-9777-936AFFE8D8BA}"/>
              </a:ext>
            </a:extLst>
          </p:cNvPr>
          <p:cNvGraphicFramePr>
            <a:graphicFrameLocks noChangeAspect="1"/>
          </p:cNvGraphicFramePr>
          <p:nvPr>
            <p:extLst>
              <p:ext uri="{D42A27DB-BD31-4B8C-83A1-F6EECF244321}">
                <p14:modId xmlns:p14="http://schemas.microsoft.com/office/powerpoint/2010/main" val="3487178978"/>
              </p:ext>
            </p:extLst>
          </p:nvPr>
        </p:nvGraphicFramePr>
        <p:xfrm>
          <a:off x="2734512" y="3582942"/>
          <a:ext cx="3674973" cy="1187299"/>
        </p:xfrm>
        <a:graphic>
          <a:graphicData uri="http://schemas.openxmlformats.org/presentationml/2006/ole">
            <mc:AlternateContent xmlns:mc="http://schemas.openxmlformats.org/markup-compatibility/2006">
              <mc:Choice xmlns:v="urn:schemas-microsoft-com:vml" Requires="v">
                <p:oleObj spid="_x0000_s55330" name="Equation" r:id="rId9" imgW="2476440" imgH="799920" progId="Equation.DSMT4">
                  <p:embed/>
                </p:oleObj>
              </mc:Choice>
              <mc:Fallback>
                <p:oleObj name="Equation" r:id="rId9" imgW="2476440" imgH="799920" progId="Equation.DSMT4">
                  <p:embed/>
                  <p:pic>
                    <p:nvPicPr>
                      <p:cNvPr id="0" name=""/>
                      <p:cNvPicPr/>
                      <p:nvPr/>
                    </p:nvPicPr>
                    <p:blipFill>
                      <a:blip r:embed="rId10"/>
                      <a:stretch>
                        <a:fillRect/>
                      </a:stretch>
                    </p:blipFill>
                    <p:spPr>
                      <a:xfrm>
                        <a:off x="2734512" y="3582942"/>
                        <a:ext cx="3674973" cy="1187299"/>
                      </a:xfrm>
                      <a:prstGeom prst="rect">
                        <a:avLst/>
                      </a:prstGeom>
                    </p:spPr>
                  </p:pic>
                </p:oleObj>
              </mc:Fallback>
            </mc:AlternateContent>
          </a:graphicData>
        </a:graphic>
      </p:graphicFrame>
      <p:sp>
        <p:nvSpPr>
          <p:cNvPr id="6" name="矩形 5"/>
          <p:cNvSpPr/>
          <p:nvPr/>
        </p:nvSpPr>
        <p:spPr>
          <a:xfrm>
            <a:off x="284752" y="691819"/>
            <a:ext cx="1118896" cy="507831"/>
          </a:xfrm>
          <a:prstGeom prst="rect">
            <a:avLst/>
          </a:prstGeom>
        </p:spPr>
        <p:txBody>
          <a:bodyPr wrap="none">
            <a:spAutoFit/>
          </a:bodyPr>
          <a:lstStyle/>
          <a:p>
            <a:pPr indent="468000">
              <a:lnSpc>
                <a:spcPct val="150000"/>
              </a:lnSpc>
            </a:pPr>
            <a:r>
              <a:rPr lang="zh-CN" altLang="en-US" dirty="0">
                <a:solidFill>
                  <a:sysClr val="windowText" lastClr="000000"/>
                </a:solidFill>
                <a:latin typeface="宋体" panose="02010600030101010101" pitchFamily="2" charset="-122"/>
              </a:rPr>
              <a:t>即有</a:t>
            </a:r>
            <a:endParaRPr lang="en-US" altLang="zh-CN" dirty="0">
              <a:solidFill>
                <a:sysClr val="windowText" lastClr="000000"/>
              </a:solidFill>
              <a:latin typeface="宋体" panose="02010600030101010101" pitchFamily="2" charset="-122"/>
            </a:endParaRPr>
          </a:p>
        </p:txBody>
      </p:sp>
      <p:sp>
        <p:nvSpPr>
          <p:cNvPr id="7" name="矩形 6"/>
          <p:cNvSpPr/>
          <p:nvPr/>
        </p:nvSpPr>
        <p:spPr>
          <a:xfrm>
            <a:off x="755576" y="2953976"/>
            <a:ext cx="7272808" cy="1338828"/>
          </a:xfrm>
          <a:prstGeom prst="rect">
            <a:avLst/>
          </a:prstGeom>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cs typeface="Arial" pitchFamily="34" charset="0"/>
              </a:rPr>
              <a:t>当</a:t>
            </a:r>
            <a:r>
              <a:rPr lang="en-US" altLang="zh-CN" dirty="0">
                <a:solidFill>
                  <a:sysClr val="windowText" lastClr="000000"/>
                </a:solidFill>
                <a:latin typeface="宋体" panose="02010600030101010101" pitchFamily="2" charset="-122"/>
                <a:cs typeface="Arial" pitchFamily="34" charset="0"/>
              </a:rPr>
              <a:t>W(p)</a:t>
            </a:r>
            <a:r>
              <a:rPr lang="zh-CN" altLang="en-US" dirty="0">
                <a:solidFill>
                  <a:sysClr val="windowText" lastClr="000000"/>
                </a:solidFill>
                <a:latin typeface="宋体" panose="02010600030101010101" pitchFamily="2" charset="-122"/>
                <a:cs typeface="Arial" pitchFamily="34" charset="0"/>
              </a:rPr>
              <a:t>为严格正实时，自适应控制系统的参数调节规律为</a:t>
            </a:r>
            <a:endParaRPr lang="en-US" altLang="zh-CN" dirty="0">
              <a:solidFill>
                <a:sysClr val="windowText" lastClr="000000"/>
              </a:solidFill>
              <a:latin typeface="宋体" panose="02010600030101010101" pitchFamily="2" charset="-122"/>
              <a:cs typeface="Arial" pitchFamily="34" charset="0"/>
            </a:endParaRPr>
          </a:p>
          <a:p>
            <a:pPr indent="468000">
              <a:lnSpc>
                <a:spcPct val="150000"/>
              </a:lnSpc>
            </a:pPr>
            <a:endParaRPr lang="en-US" altLang="zh-CN" dirty="0">
              <a:solidFill>
                <a:sysClr val="windowText" lastClr="000000"/>
              </a:solidFill>
              <a:latin typeface="宋体" panose="02010600030101010101" pitchFamily="2" charset="-122"/>
              <a:cs typeface="Arial" pitchFamily="34" charset="0"/>
            </a:endParaRPr>
          </a:p>
          <a:p>
            <a:pPr indent="468000" algn="r">
              <a:lnSpc>
                <a:spcPct val="150000"/>
              </a:lnSpc>
            </a:pPr>
            <a:r>
              <a:rPr lang="en-US" altLang="zh-CN" dirty="0">
                <a:solidFill>
                  <a:sysClr val="windowText" lastClr="000000"/>
                </a:solidFill>
                <a:latin typeface="宋体" panose="02010600030101010101" pitchFamily="2" charset="-122"/>
                <a:cs typeface="Arial" pitchFamily="34" charset="0"/>
              </a:rPr>
              <a:t>(7.63)</a:t>
            </a:r>
          </a:p>
        </p:txBody>
      </p:sp>
    </p:spTree>
    <p:extLst>
      <p:ext uri="{BB962C8B-B14F-4D97-AF65-F5344CB8AC3E}">
        <p14:creationId xmlns:p14="http://schemas.microsoft.com/office/powerpoint/2010/main" val="5119043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500"/>
                                        <p:tgtEl>
                                          <p:spTgt spid="75"/>
                                        </p:tgtEl>
                                      </p:cBhvr>
                                    </p:animEffect>
                                  </p:childTnLst>
                                </p:cTn>
                              </p:par>
                              <p:par>
                                <p:cTn id="33" presetID="10"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75" grpId="0"/>
      <p:bldP spid="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752583"/>
            <a:ext cx="7883863" cy="1273875"/>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可以证明，根据式</a:t>
            </a:r>
            <a:r>
              <a:rPr lang="en-US" altLang="zh-CN" dirty="0">
                <a:solidFill>
                  <a:sysClr val="windowText" lastClr="000000"/>
                </a:solidFill>
                <a:latin typeface="宋体" panose="02010600030101010101" pitchFamily="2" charset="-122"/>
                <a:ea typeface="宋体" panose="02010600030101010101" pitchFamily="2" charset="-122"/>
              </a:rPr>
              <a:t>(7.63)</a:t>
            </a:r>
            <a:r>
              <a:rPr lang="zh-CN" altLang="en-US" dirty="0">
                <a:solidFill>
                  <a:sysClr val="windowText" lastClr="000000"/>
                </a:solidFill>
                <a:latin typeface="宋体" panose="02010600030101010101" pitchFamily="2" charset="-122"/>
                <a:ea typeface="宋体" panose="02010600030101010101" pitchFamily="2" charset="-122"/>
              </a:rPr>
              <a:t>的自适应控制算法进行系统参数调节，可实现当    </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之目的。于是可得模型参考自适应控制系统结构如图</a:t>
            </a:r>
            <a:r>
              <a:rPr lang="en-US" altLang="zh-CN" dirty="0">
                <a:solidFill>
                  <a:sysClr val="windowText" lastClr="000000"/>
                </a:solidFill>
                <a:latin typeface="宋体" panose="02010600030101010101" pitchFamily="2" charset="-122"/>
                <a:ea typeface="宋体" panose="02010600030101010101" pitchFamily="2" charset="-122"/>
              </a:rPr>
              <a:t>7.10</a:t>
            </a:r>
            <a:r>
              <a:rPr lang="zh-CN" altLang="en-US" dirty="0">
                <a:solidFill>
                  <a:sysClr val="windowText" lastClr="000000"/>
                </a:solidFill>
                <a:latin typeface="宋体" panose="02010600030101010101" pitchFamily="2" charset="-122"/>
                <a:ea typeface="宋体" panose="02010600030101010101" pitchFamily="2" charset="-122"/>
              </a:rPr>
              <a:t>所示。</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graphicFrame>
        <p:nvGraphicFramePr>
          <p:cNvPr id="2" name="对象 1">
            <a:extLst>
              <a:ext uri="{FF2B5EF4-FFF2-40B4-BE49-F238E27FC236}">
                <a16:creationId xmlns:a16="http://schemas.microsoft.com/office/drawing/2014/main" id="{D98C167C-D318-44B2-A450-690B348FAACE}"/>
              </a:ext>
            </a:extLst>
          </p:cNvPr>
          <p:cNvGraphicFramePr>
            <a:graphicFrameLocks noChangeAspect="1"/>
          </p:cNvGraphicFramePr>
          <p:nvPr>
            <p:extLst>
              <p:ext uri="{D42A27DB-BD31-4B8C-83A1-F6EECF244321}">
                <p14:modId xmlns:p14="http://schemas.microsoft.com/office/powerpoint/2010/main" val="1444908283"/>
              </p:ext>
            </p:extLst>
          </p:nvPr>
        </p:nvGraphicFramePr>
        <p:xfrm>
          <a:off x="611560" y="1278316"/>
          <a:ext cx="1924340" cy="349880"/>
        </p:xfrm>
        <a:graphic>
          <a:graphicData uri="http://schemas.openxmlformats.org/presentationml/2006/ole">
            <mc:AlternateContent xmlns:mc="http://schemas.openxmlformats.org/markup-compatibility/2006">
              <mc:Choice xmlns:v="urn:schemas-microsoft-com:vml" Requires="v">
                <p:oleObj spid="_x0000_s56332" name="Equation" r:id="rId5" imgW="1396800" imgH="253800" progId="Equation.DSMT4">
                  <p:embed/>
                </p:oleObj>
              </mc:Choice>
              <mc:Fallback>
                <p:oleObj name="Equation" r:id="rId5" imgW="1396800" imgH="253800" progId="Equation.DSMT4">
                  <p:embed/>
                  <p:pic>
                    <p:nvPicPr>
                      <p:cNvPr id="0" name=""/>
                      <p:cNvPicPr/>
                      <p:nvPr/>
                    </p:nvPicPr>
                    <p:blipFill>
                      <a:blip r:embed="rId6"/>
                      <a:stretch>
                        <a:fillRect/>
                      </a:stretch>
                    </p:blipFill>
                    <p:spPr>
                      <a:xfrm>
                        <a:off x="611560" y="1278316"/>
                        <a:ext cx="1924340" cy="349880"/>
                      </a:xfrm>
                      <a:prstGeom prst="rect">
                        <a:avLst/>
                      </a:prstGeom>
                    </p:spPr>
                  </p:pic>
                </p:oleObj>
              </mc:Fallback>
            </mc:AlternateContent>
          </a:graphicData>
        </a:graphic>
      </p:graphicFrame>
      <p:pic>
        <p:nvPicPr>
          <p:cNvPr id="3" name="图片 2">
            <a:extLst>
              <a:ext uri="{FF2B5EF4-FFF2-40B4-BE49-F238E27FC236}">
                <a16:creationId xmlns:a16="http://schemas.microsoft.com/office/drawing/2014/main" id="{41AC79F7-06A1-45A5-9E56-02DB068C06FD}"/>
              </a:ext>
            </a:extLst>
          </p:cNvPr>
          <p:cNvPicPr>
            <a:picLocks noChangeAspect="1"/>
          </p:cNvPicPr>
          <p:nvPr/>
        </p:nvPicPr>
        <p:blipFill>
          <a:blip r:embed="rId7"/>
          <a:stretch>
            <a:fillRect/>
          </a:stretch>
        </p:blipFill>
        <p:spPr>
          <a:xfrm>
            <a:off x="2278296" y="1599092"/>
            <a:ext cx="4587407" cy="3304162"/>
          </a:xfrm>
          <a:prstGeom prst="rect">
            <a:avLst/>
          </a:prstGeom>
        </p:spPr>
      </p:pic>
    </p:spTree>
    <p:extLst>
      <p:ext uri="{BB962C8B-B14F-4D97-AF65-F5344CB8AC3E}">
        <p14:creationId xmlns:p14="http://schemas.microsoft.com/office/powerpoint/2010/main" val="14159621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 calcmode="lin" valueType="num">
                                      <p:cBhvr additive="base">
                                        <p:cTn id="22" dur="500" fill="hold"/>
                                        <p:tgtEl>
                                          <p:spTgt spid="75"/>
                                        </p:tgtEl>
                                        <p:attrNameLst>
                                          <p:attrName>ppt_x</p:attrName>
                                        </p:attrNameLst>
                                      </p:cBhvr>
                                      <p:tavLst>
                                        <p:tav tm="0">
                                          <p:val>
                                            <p:strVal val="#ppt_x"/>
                                          </p:val>
                                        </p:tav>
                                        <p:tav tm="100000">
                                          <p:val>
                                            <p:strVal val="#ppt_x"/>
                                          </p:val>
                                        </p:tav>
                                      </p:tavLst>
                                    </p:anim>
                                    <p:anim calcmode="lin" valueType="num">
                                      <p:cBhvr additive="base">
                                        <p:cTn id="23" dur="500" fill="hold"/>
                                        <p:tgtEl>
                                          <p:spTgt spid="75"/>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7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04696" y="2141821"/>
            <a:ext cx="8183727" cy="1338828"/>
          </a:xfrm>
          <a:prstGeom prst="rect">
            <a:avLst/>
          </a:prstGeom>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cs typeface="Arial" pitchFamily="34" charset="0"/>
              </a:rPr>
              <a:t>此时其调节规律为</a:t>
            </a:r>
            <a:endParaRPr lang="en-US" altLang="zh-CN" dirty="0">
              <a:solidFill>
                <a:sysClr val="windowText" lastClr="000000"/>
              </a:solidFill>
              <a:latin typeface="宋体" panose="02010600030101010101" pitchFamily="2" charset="-122"/>
              <a:cs typeface="Arial" pitchFamily="34" charset="0"/>
            </a:endParaRPr>
          </a:p>
          <a:p>
            <a:pPr indent="468000">
              <a:lnSpc>
                <a:spcPct val="150000"/>
              </a:lnSpc>
            </a:pPr>
            <a:endParaRPr lang="en-US" altLang="zh-CN" dirty="0">
              <a:solidFill>
                <a:sysClr val="windowText" lastClr="000000"/>
              </a:solidFill>
              <a:latin typeface="宋体" panose="02010600030101010101" pitchFamily="2" charset="-122"/>
              <a:cs typeface="Arial" pitchFamily="34" charset="0"/>
            </a:endParaRPr>
          </a:p>
          <a:p>
            <a:pPr indent="468000" algn="r">
              <a:lnSpc>
                <a:spcPct val="150000"/>
              </a:lnSpc>
            </a:pPr>
            <a:r>
              <a:rPr lang="zh-CN" altLang="en-US" dirty="0">
                <a:solidFill>
                  <a:sysClr val="windowText" lastClr="000000"/>
                </a:solidFill>
                <a:latin typeface="宋体" panose="02010600030101010101" pitchFamily="2" charset="-122"/>
                <a:cs typeface="Arial" pitchFamily="34" charset="0"/>
              </a:rPr>
              <a:t>（</a:t>
            </a:r>
            <a:r>
              <a:rPr lang="en-US" altLang="zh-CN" dirty="0">
                <a:solidFill>
                  <a:sysClr val="windowText" lastClr="000000"/>
                </a:solidFill>
                <a:latin typeface="宋体" panose="02010600030101010101" pitchFamily="2" charset="-122"/>
                <a:cs typeface="Arial" pitchFamily="34" charset="0"/>
              </a:rPr>
              <a:t>7.64</a:t>
            </a:r>
            <a:r>
              <a:rPr lang="zh-CN" altLang="en-US" dirty="0">
                <a:solidFill>
                  <a:sysClr val="windowText" lastClr="000000"/>
                </a:solidFill>
                <a:latin typeface="宋体" panose="02010600030101010101" pitchFamily="2" charset="-122"/>
                <a:cs typeface="Arial" pitchFamily="34" charset="0"/>
              </a:rPr>
              <a:t>）</a:t>
            </a:r>
            <a:endParaRPr lang="zh-CN" altLang="en-US" dirty="0">
              <a:solidFill>
                <a:schemeClr val="tx1">
                  <a:lumMod val="95000"/>
                  <a:lumOff val="5000"/>
                </a:schemeClr>
              </a:solidFill>
              <a:latin typeface="宋体" panose="02010600030101010101" pitchFamily="2" charset="-122"/>
              <a:cs typeface="Arial" pitchFamily="34" charset="0"/>
            </a:endParaRPr>
          </a:p>
        </p:txBody>
      </p:sp>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752583"/>
            <a:ext cx="7883863" cy="1338828"/>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如果</a:t>
            </a:r>
            <a:r>
              <a:rPr lang="en-US" altLang="zh-CN" dirty="0">
                <a:solidFill>
                  <a:sysClr val="windowText" lastClr="000000"/>
                </a:solidFill>
                <a:latin typeface="宋体" panose="02010600030101010101" pitchFamily="2" charset="-122"/>
                <a:ea typeface="宋体" panose="02010600030101010101" pitchFamily="2" charset="-122"/>
              </a:rPr>
              <a:t>W(p)</a:t>
            </a:r>
            <a:r>
              <a:rPr lang="zh-CN" altLang="en-US" dirty="0">
                <a:solidFill>
                  <a:sysClr val="windowText" lastClr="000000"/>
                </a:solidFill>
                <a:latin typeface="宋体" panose="02010600030101010101" pitchFamily="2" charset="-122"/>
                <a:ea typeface="宋体" panose="02010600030101010101" pitchFamily="2" charset="-122"/>
              </a:rPr>
              <a:t>不是严格正实，则可引进</a:t>
            </a:r>
            <a:r>
              <a:rPr lang="zh-CN" altLang="en-US" dirty="0">
                <a:solidFill>
                  <a:srgbClr val="0070C0"/>
                </a:solidFill>
                <a:latin typeface="宋体" panose="02010600030101010101" pitchFamily="2" charset="-122"/>
                <a:ea typeface="宋体" panose="02010600030101010101" pitchFamily="2" charset="-122"/>
              </a:rPr>
              <a:t>扩张误差</a:t>
            </a:r>
            <a:r>
              <a:rPr lang="zh-CN" altLang="en-US" dirty="0">
                <a:solidFill>
                  <a:sysClr val="windowText" lastClr="000000"/>
                </a:solidFill>
                <a:latin typeface="宋体" panose="02010600030101010101" pitchFamily="2" charset="-122"/>
                <a:ea typeface="宋体" panose="02010600030101010101" pitchFamily="2" charset="-122"/>
              </a:rPr>
              <a:t>，按下述方法修改参数调节规律。设扩张误差为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itchFamily="34" charset="0"/>
              </a:rPr>
              <a:t>式</a:t>
            </a:r>
            <a:r>
              <a:rPr lang="zh-CN" altLang="en-US" dirty="0" smtClean="0">
                <a:solidFill>
                  <a:sysClr val="windowText" lastClr="000000"/>
                </a:solidFill>
                <a:latin typeface="宋体" panose="02010600030101010101" pitchFamily="2" charset="-122"/>
                <a:ea typeface="宋体" panose="02010600030101010101" pitchFamily="2" charset="-122"/>
                <a:cs typeface="Arial" pitchFamily="34" charset="0"/>
              </a:rPr>
              <a:t>中</a:t>
            </a: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9" name="矩形 8">
            <a:extLst>
              <a:ext uri="{FF2B5EF4-FFF2-40B4-BE49-F238E27FC236}">
                <a16:creationId xmlns:a16="http://schemas.microsoft.com/office/drawing/2014/main" id="{491B1815-11D4-4A11-A7CE-341A48CA61D1}"/>
              </a:ext>
            </a:extLst>
          </p:cNvPr>
          <p:cNvSpPr/>
          <p:nvPr/>
        </p:nvSpPr>
        <p:spPr>
          <a:xfrm>
            <a:off x="282983" y="3585571"/>
            <a:ext cx="8036262" cy="858377"/>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由上述可知，自适应控制器的阶数与被控制系统的阶数有直接关系，在这里将按</a:t>
            </a:r>
            <a:r>
              <a:rPr lang="en-US" altLang="zh-CN" dirty="0">
                <a:solidFill>
                  <a:sysClr val="windowText" lastClr="000000"/>
                </a:solidFill>
                <a:latin typeface="宋体" panose="02010600030101010101" pitchFamily="2" charset="-122"/>
                <a:ea typeface="宋体" panose="02010600030101010101" pitchFamily="2" charset="-122"/>
              </a:rPr>
              <a:t>n</a:t>
            </a:r>
            <a:r>
              <a:rPr lang="zh-CN" altLang="en-US" dirty="0">
                <a:solidFill>
                  <a:sysClr val="windowText" lastClr="000000"/>
                </a:solidFill>
                <a:latin typeface="宋体" panose="02010600030101010101" pitchFamily="2" charset="-122"/>
                <a:ea typeface="宋体" panose="02010600030101010101" pitchFamily="2" charset="-122"/>
              </a:rPr>
              <a:t>阶系统设计出来的自适应控制器称为</a:t>
            </a:r>
            <a:r>
              <a:rPr lang="en-US" altLang="zh-CN" dirty="0">
                <a:solidFill>
                  <a:sysClr val="windowText" lastClr="000000"/>
                </a:solidFill>
                <a:latin typeface="宋体" panose="02010600030101010101" pitchFamily="2" charset="-122"/>
                <a:ea typeface="宋体" panose="02010600030101010101" pitchFamily="2" charset="-122"/>
              </a:rPr>
              <a:t>n</a:t>
            </a:r>
            <a:r>
              <a:rPr lang="zh-CN" altLang="en-US" dirty="0">
                <a:solidFill>
                  <a:sysClr val="windowText" lastClr="000000"/>
                </a:solidFill>
                <a:latin typeface="宋体" panose="02010600030101010101" pitchFamily="2" charset="-122"/>
                <a:ea typeface="宋体" panose="02010600030101010101" pitchFamily="2" charset="-122"/>
              </a:rPr>
              <a:t>阶自适应控制器。</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aphicFrame>
        <p:nvGraphicFramePr>
          <p:cNvPr id="2" name="对象 1">
            <a:extLst>
              <a:ext uri="{FF2B5EF4-FFF2-40B4-BE49-F238E27FC236}">
                <a16:creationId xmlns:a16="http://schemas.microsoft.com/office/drawing/2014/main" id="{0A01D719-C88B-49E7-9152-9AD0EEF65910}"/>
              </a:ext>
            </a:extLst>
          </p:cNvPr>
          <p:cNvGraphicFramePr>
            <a:graphicFrameLocks noChangeAspect="1"/>
          </p:cNvGraphicFramePr>
          <p:nvPr>
            <p:extLst>
              <p:ext uri="{D42A27DB-BD31-4B8C-83A1-F6EECF244321}">
                <p14:modId xmlns:p14="http://schemas.microsoft.com/office/powerpoint/2010/main" val="1094574021"/>
              </p:ext>
            </p:extLst>
          </p:nvPr>
        </p:nvGraphicFramePr>
        <p:xfrm>
          <a:off x="3266105" y="1249861"/>
          <a:ext cx="2070017" cy="435793"/>
        </p:xfrm>
        <a:graphic>
          <a:graphicData uri="http://schemas.openxmlformats.org/presentationml/2006/ole">
            <mc:AlternateContent xmlns:mc="http://schemas.openxmlformats.org/markup-compatibility/2006">
              <mc:Choice xmlns:v="urn:schemas-microsoft-com:vml" Requires="v">
                <p:oleObj spid="_x0000_s57376" name="Equation" r:id="rId5" imgW="1206360" imgH="253800" progId="Equation.DSMT4">
                  <p:embed/>
                </p:oleObj>
              </mc:Choice>
              <mc:Fallback>
                <p:oleObj name="Equation" r:id="rId5" imgW="1206360" imgH="253800" progId="Equation.DSMT4">
                  <p:embed/>
                  <p:pic>
                    <p:nvPicPr>
                      <p:cNvPr id="0" name=""/>
                      <p:cNvPicPr/>
                      <p:nvPr/>
                    </p:nvPicPr>
                    <p:blipFill>
                      <a:blip r:embed="rId6"/>
                      <a:stretch>
                        <a:fillRect/>
                      </a:stretch>
                    </p:blipFill>
                    <p:spPr>
                      <a:xfrm>
                        <a:off x="3266105" y="1249861"/>
                        <a:ext cx="2070017" cy="435793"/>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C3AEAB41-3E8B-4A5F-8912-5CFBA24F50EB}"/>
              </a:ext>
            </a:extLst>
          </p:cNvPr>
          <p:cNvGraphicFramePr>
            <a:graphicFrameLocks noChangeAspect="1"/>
          </p:cNvGraphicFramePr>
          <p:nvPr>
            <p:extLst>
              <p:ext uri="{D42A27DB-BD31-4B8C-83A1-F6EECF244321}">
                <p14:modId xmlns:p14="http://schemas.microsoft.com/office/powerpoint/2010/main" val="2370476925"/>
              </p:ext>
            </p:extLst>
          </p:nvPr>
        </p:nvGraphicFramePr>
        <p:xfrm>
          <a:off x="3478414" y="1715451"/>
          <a:ext cx="1645398" cy="304041"/>
        </p:xfrm>
        <a:graphic>
          <a:graphicData uri="http://schemas.openxmlformats.org/presentationml/2006/ole">
            <mc:AlternateContent xmlns:mc="http://schemas.openxmlformats.org/markup-compatibility/2006">
              <mc:Choice xmlns:v="urn:schemas-microsoft-com:vml" Requires="v">
                <p:oleObj spid="_x0000_s57377" name="Equation" r:id="rId7" imgW="1168200" imgH="215640" progId="Equation.DSMT4">
                  <p:embed/>
                </p:oleObj>
              </mc:Choice>
              <mc:Fallback>
                <p:oleObj name="Equation" r:id="rId7" imgW="1168200" imgH="215640" progId="Equation.DSMT4">
                  <p:embed/>
                  <p:pic>
                    <p:nvPicPr>
                      <p:cNvPr id="0" name=""/>
                      <p:cNvPicPr/>
                      <p:nvPr/>
                    </p:nvPicPr>
                    <p:blipFill>
                      <a:blip r:embed="rId8"/>
                      <a:stretch>
                        <a:fillRect/>
                      </a:stretch>
                    </p:blipFill>
                    <p:spPr>
                      <a:xfrm>
                        <a:off x="3478414" y="1715451"/>
                        <a:ext cx="1645398" cy="304041"/>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D8064F2E-F5A0-4F85-97C7-8984A896DEE1}"/>
              </a:ext>
            </a:extLst>
          </p:cNvPr>
          <p:cNvGraphicFramePr>
            <a:graphicFrameLocks noChangeAspect="1"/>
          </p:cNvGraphicFramePr>
          <p:nvPr>
            <p:extLst>
              <p:ext uri="{D42A27DB-BD31-4B8C-83A1-F6EECF244321}">
                <p14:modId xmlns:p14="http://schemas.microsoft.com/office/powerpoint/2010/main" val="2178547948"/>
              </p:ext>
            </p:extLst>
          </p:nvPr>
        </p:nvGraphicFramePr>
        <p:xfrm>
          <a:off x="1080608" y="2649477"/>
          <a:ext cx="6118687" cy="858377"/>
        </p:xfrm>
        <a:graphic>
          <a:graphicData uri="http://schemas.openxmlformats.org/presentationml/2006/ole">
            <mc:AlternateContent xmlns:mc="http://schemas.openxmlformats.org/markup-compatibility/2006">
              <mc:Choice xmlns:v="urn:schemas-microsoft-com:vml" Requires="v">
                <p:oleObj spid="_x0000_s57378" name="Equation" r:id="rId9" imgW="3530520" imgH="495000" progId="Equation.DSMT4">
                  <p:embed/>
                </p:oleObj>
              </mc:Choice>
              <mc:Fallback>
                <p:oleObj name="Equation" r:id="rId9" imgW="3530520" imgH="495000" progId="Equation.DSMT4">
                  <p:embed/>
                  <p:pic>
                    <p:nvPicPr>
                      <p:cNvPr id="0" name=""/>
                      <p:cNvPicPr/>
                      <p:nvPr/>
                    </p:nvPicPr>
                    <p:blipFill>
                      <a:blip r:embed="rId10"/>
                      <a:stretch>
                        <a:fillRect/>
                      </a:stretch>
                    </p:blipFill>
                    <p:spPr>
                      <a:xfrm>
                        <a:off x="1080608" y="2649477"/>
                        <a:ext cx="6118687" cy="858377"/>
                      </a:xfrm>
                      <a:prstGeom prst="rect">
                        <a:avLst/>
                      </a:prstGeom>
                    </p:spPr>
                  </p:pic>
                </p:oleObj>
              </mc:Fallback>
            </mc:AlternateContent>
          </a:graphicData>
        </a:graphic>
      </p:graphicFrame>
    </p:spTree>
    <p:extLst>
      <p:ext uri="{BB962C8B-B14F-4D97-AF65-F5344CB8AC3E}">
        <p14:creationId xmlns:p14="http://schemas.microsoft.com/office/powerpoint/2010/main" val="1064404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 calcmode="lin" valueType="num">
                                      <p:cBhvr additive="base">
                                        <p:cTn id="22" dur="500" fill="hold"/>
                                        <p:tgtEl>
                                          <p:spTgt spid="75"/>
                                        </p:tgtEl>
                                        <p:attrNameLst>
                                          <p:attrName>ppt_x</p:attrName>
                                        </p:attrNameLst>
                                      </p:cBhvr>
                                      <p:tavLst>
                                        <p:tav tm="0">
                                          <p:val>
                                            <p:strVal val="#ppt_x"/>
                                          </p:val>
                                        </p:tav>
                                        <p:tav tm="100000">
                                          <p:val>
                                            <p:strVal val="#ppt_x"/>
                                          </p:val>
                                        </p:tav>
                                      </p:tavLst>
                                    </p:anim>
                                    <p:anim calcmode="lin" valueType="num">
                                      <p:cBhvr additive="base">
                                        <p:cTn id="23" dur="500" fill="hold"/>
                                        <p:tgtEl>
                                          <p:spTgt spid="75"/>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ppt_x"/>
                                          </p:val>
                                        </p:tav>
                                        <p:tav tm="100000">
                                          <p:val>
                                            <p:strVal val="#ppt_x"/>
                                          </p:val>
                                        </p:tav>
                                      </p:tavLst>
                                    </p:anim>
                                    <p:anim calcmode="lin" valueType="num">
                                      <p:cBhvr additive="base">
                                        <p:cTn id="4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1" grpId="0"/>
      <p:bldP spid="72" grpId="0" animBg="1"/>
      <p:bldP spid="73" grpId="0" animBg="1"/>
      <p:bldP spid="75" grpId="0"/>
      <p:bldP spid="9"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grpSp>
        <p:nvGrpSpPr>
          <p:cNvPr id="5" name="组合 4">
            <a:extLst>
              <a:ext uri="{FF2B5EF4-FFF2-40B4-BE49-F238E27FC236}">
                <a16:creationId xmlns:a16="http://schemas.microsoft.com/office/drawing/2014/main" id="{5107D01D-E8BF-4DD4-AC25-3B124DA8150D}"/>
              </a:ext>
            </a:extLst>
          </p:cNvPr>
          <p:cNvGrpSpPr/>
          <p:nvPr/>
        </p:nvGrpSpPr>
        <p:grpSpPr>
          <a:xfrm>
            <a:off x="282982" y="752583"/>
            <a:ext cx="8036263" cy="3275866"/>
            <a:chOff x="282982" y="752583"/>
            <a:chExt cx="8036263" cy="3275866"/>
          </a:xfrm>
        </p:grpSpPr>
        <p:sp>
          <p:nvSpPr>
            <p:cNvPr id="75" name="矩形 74"/>
            <p:cNvSpPr/>
            <p:nvPr/>
          </p:nvSpPr>
          <p:spPr>
            <a:xfrm>
              <a:off x="282982" y="752583"/>
              <a:ext cx="7883863" cy="2104872"/>
            </a:xfrm>
            <a:prstGeom prst="rect">
              <a:avLst/>
            </a:prstGeom>
            <a:noFill/>
          </p:spPr>
          <p:txBody>
            <a:bodyPr wrap="square">
              <a:spAutoFit/>
            </a:bodyPr>
            <a:lstStyle/>
            <a:p>
              <a:pPr indent="468000">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(4)</a:t>
              </a:r>
              <a:r>
                <a:rPr lang="zh-CN" altLang="en-US" dirty="0">
                  <a:solidFill>
                    <a:sysClr val="windowText" lastClr="000000"/>
                  </a:solidFill>
                  <a:latin typeface="宋体" panose="02010600030101010101" pitchFamily="2" charset="-122"/>
                  <a:ea typeface="宋体" panose="02010600030101010101" pitchFamily="2" charset="-122"/>
                </a:rPr>
                <a:t>设计举例</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例</a:t>
              </a:r>
              <a:r>
                <a:rPr lang="en-US" altLang="zh-CN" dirty="0">
                  <a:solidFill>
                    <a:sysClr val="windowText" lastClr="000000"/>
                  </a:solidFill>
                  <a:latin typeface="宋体" panose="02010600030101010101" pitchFamily="2" charset="-122"/>
                  <a:ea typeface="宋体" panose="02010600030101010101" pitchFamily="2" charset="-122"/>
                </a:rPr>
                <a:t>7.9  </a:t>
              </a:r>
              <a:r>
                <a:rPr lang="zh-CN" altLang="en-US" dirty="0">
                  <a:solidFill>
                    <a:sysClr val="windowText" lastClr="000000"/>
                  </a:solidFill>
                  <a:latin typeface="宋体" panose="02010600030101010101" pitchFamily="2" charset="-122"/>
                  <a:ea typeface="宋体" panose="02010600030101010101" pitchFamily="2" charset="-122"/>
                </a:rPr>
                <a:t>设被控系统可用下列数学模型表示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itchFamily="34" charset="0"/>
              </a:endParaRPr>
            </a:p>
            <a:p>
              <a:pPr indent="468000">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参考模型（满足系统动态性能的希望模型）为</a:t>
              </a:r>
            </a:p>
          </p:txBody>
        </p:sp>
        <p:sp>
          <p:nvSpPr>
            <p:cNvPr id="9" name="矩形 8">
              <a:extLst>
                <a:ext uri="{FF2B5EF4-FFF2-40B4-BE49-F238E27FC236}">
                  <a16:creationId xmlns:a16="http://schemas.microsoft.com/office/drawing/2014/main" id="{491B1815-11D4-4A11-A7CE-341A48CA61D1}"/>
                </a:ext>
              </a:extLst>
            </p:cNvPr>
            <p:cNvSpPr/>
            <p:nvPr/>
          </p:nvSpPr>
          <p:spPr>
            <a:xfrm>
              <a:off x="282983" y="3585571"/>
              <a:ext cx="8036262" cy="442878"/>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试按 </a:t>
              </a:r>
              <a:r>
                <a:rPr lang="en-US" altLang="zh-CN" dirty="0">
                  <a:solidFill>
                    <a:sysClr val="windowText" lastClr="000000"/>
                  </a:solidFill>
                  <a:latin typeface="宋体" panose="02010600030101010101" pitchFamily="2" charset="-122"/>
                  <a:ea typeface="宋体" panose="02010600030101010101" pitchFamily="2" charset="-122"/>
                </a:rPr>
                <a:t>Diophantine</a:t>
              </a:r>
              <a:r>
                <a:rPr lang="zh-CN" altLang="en-US" dirty="0">
                  <a:solidFill>
                    <a:sysClr val="windowText" lastClr="000000"/>
                  </a:solidFill>
                  <a:latin typeface="宋体" panose="02010600030101010101" pitchFamily="2" charset="-122"/>
                  <a:ea typeface="宋体" panose="02010600030101010101" pitchFamily="2" charset="-122"/>
                </a:rPr>
                <a:t>方程多项式代数法设计模型参考自适应控制系统。</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aphicFrame>
          <p:nvGraphicFramePr>
            <p:cNvPr id="2" name="对象 1">
              <a:extLst>
                <a:ext uri="{FF2B5EF4-FFF2-40B4-BE49-F238E27FC236}">
                  <a16:creationId xmlns:a16="http://schemas.microsoft.com/office/drawing/2014/main" id="{3A1EC190-3A33-46E0-A6EA-9F1BD76D3DC6}"/>
                </a:ext>
              </a:extLst>
            </p:cNvPr>
            <p:cNvGraphicFramePr>
              <a:graphicFrameLocks noChangeAspect="1"/>
            </p:cNvGraphicFramePr>
            <p:nvPr>
              <p:extLst>
                <p:ext uri="{D42A27DB-BD31-4B8C-83A1-F6EECF244321}">
                  <p14:modId xmlns:p14="http://schemas.microsoft.com/office/powerpoint/2010/main" val="4033892976"/>
                </p:ext>
              </p:extLst>
            </p:nvPr>
          </p:nvGraphicFramePr>
          <p:xfrm>
            <a:off x="3324359" y="1635585"/>
            <a:ext cx="2495282" cy="858377"/>
          </p:xfrm>
          <a:graphic>
            <a:graphicData uri="http://schemas.openxmlformats.org/presentationml/2006/ole">
              <mc:AlternateContent xmlns:mc="http://schemas.openxmlformats.org/markup-compatibility/2006">
                <mc:Choice xmlns:v="urn:schemas-microsoft-com:vml" Requires="v">
                  <p:oleObj spid="_x0000_s58388" name="Equation" r:id="rId5" imgW="1587240" imgH="545760" progId="Equation.DSMT4">
                    <p:embed/>
                  </p:oleObj>
                </mc:Choice>
                <mc:Fallback>
                  <p:oleObj name="Equation" r:id="rId5" imgW="1587240" imgH="545760" progId="Equation.DSMT4">
                    <p:embed/>
                    <p:pic>
                      <p:nvPicPr>
                        <p:cNvPr id="0" name=""/>
                        <p:cNvPicPr/>
                        <p:nvPr/>
                      </p:nvPicPr>
                      <p:blipFill>
                        <a:blip r:embed="rId6"/>
                        <a:stretch>
                          <a:fillRect/>
                        </a:stretch>
                      </p:blipFill>
                      <p:spPr>
                        <a:xfrm>
                          <a:off x="3324359" y="1635585"/>
                          <a:ext cx="2495282" cy="858377"/>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FA31393D-12C6-4866-8730-7D0EBF1BC984}"/>
                </a:ext>
              </a:extLst>
            </p:cNvPr>
            <p:cNvGraphicFramePr>
              <a:graphicFrameLocks noChangeAspect="1"/>
            </p:cNvGraphicFramePr>
            <p:nvPr>
              <p:extLst>
                <p:ext uri="{D42A27DB-BD31-4B8C-83A1-F6EECF244321}">
                  <p14:modId xmlns:p14="http://schemas.microsoft.com/office/powerpoint/2010/main" val="3925075480"/>
                </p:ext>
              </p:extLst>
            </p:nvPr>
          </p:nvGraphicFramePr>
          <p:xfrm>
            <a:off x="3103726" y="2857455"/>
            <a:ext cx="2936547" cy="792095"/>
          </p:xfrm>
          <a:graphic>
            <a:graphicData uri="http://schemas.openxmlformats.org/presentationml/2006/ole">
              <mc:AlternateContent xmlns:mc="http://schemas.openxmlformats.org/markup-compatibility/2006">
                <mc:Choice xmlns:v="urn:schemas-microsoft-com:vml" Requires="v">
                  <p:oleObj spid="_x0000_s58389" name="Equation" r:id="rId7" imgW="1930320" imgH="520560" progId="Equation.DSMT4">
                    <p:embed/>
                  </p:oleObj>
                </mc:Choice>
                <mc:Fallback>
                  <p:oleObj name="Equation" r:id="rId7" imgW="1930320" imgH="520560" progId="Equation.DSMT4">
                    <p:embed/>
                    <p:pic>
                      <p:nvPicPr>
                        <p:cNvPr id="0" name=""/>
                        <p:cNvPicPr/>
                        <p:nvPr/>
                      </p:nvPicPr>
                      <p:blipFill>
                        <a:blip r:embed="rId8"/>
                        <a:stretch>
                          <a:fillRect/>
                        </a:stretch>
                      </p:blipFill>
                      <p:spPr>
                        <a:xfrm>
                          <a:off x="3103726" y="2857455"/>
                          <a:ext cx="2936547" cy="792095"/>
                        </a:xfrm>
                        <a:prstGeom prst="rect">
                          <a:avLst/>
                        </a:prstGeom>
                      </p:spPr>
                    </p:pic>
                  </p:oleObj>
                </mc:Fallback>
              </mc:AlternateContent>
            </a:graphicData>
          </a:graphic>
        </p:graphicFrame>
      </p:grpSp>
    </p:spTree>
    <p:extLst>
      <p:ext uri="{BB962C8B-B14F-4D97-AF65-F5344CB8AC3E}">
        <p14:creationId xmlns:p14="http://schemas.microsoft.com/office/powerpoint/2010/main" val="4727016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752583"/>
            <a:ext cx="7883863" cy="442878"/>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解</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根据给定的数学模型，按式</a:t>
            </a:r>
            <a:r>
              <a:rPr lang="en-US" altLang="zh-CN" dirty="0">
                <a:solidFill>
                  <a:sysClr val="windowText" lastClr="000000"/>
                </a:solidFill>
                <a:latin typeface="宋体" panose="02010600030101010101" pitchFamily="2" charset="-122"/>
                <a:ea typeface="宋体" panose="02010600030101010101" pitchFamily="2" charset="-122"/>
              </a:rPr>
              <a:t>(7.41)</a:t>
            </a:r>
            <a:r>
              <a:rPr lang="zh-CN" altLang="en-US" dirty="0">
                <a:solidFill>
                  <a:sysClr val="windowText" lastClr="000000"/>
                </a:solidFill>
                <a:latin typeface="宋体" panose="02010600030101010101" pitchFamily="2" charset="-122"/>
                <a:ea typeface="宋体" panose="02010600030101010101" pitchFamily="2" charset="-122"/>
              </a:rPr>
              <a:t>可将该系统写成如下形式</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graphicFrame>
        <p:nvGraphicFramePr>
          <p:cNvPr id="2" name="对象 1">
            <a:extLst>
              <a:ext uri="{FF2B5EF4-FFF2-40B4-BE49-F238E27FC236}">
                <a16:creationId xmlns:a16="http://schemas.microsoft.com/office/drawing/2014/main" id="{3355FBFE-6A3C-4120-8827-CAE2E157419F}"/>
              </a:ext>
            </a:extLst>
          </p:cNvPr>
          <p:cNvGraphicFramePr>
            <a:graphicFrameLocks noChangeAspect="1"/>
          </p:cNvGraphicFramePr>
          <p:nvPr>
            <p:extLst>
              <p:ext uri="{D42A27DB-BD31-4B8C-83A1-F6EECF244321}">
                <p14:modId xmlns:p14="http://schemas.microsoft.com/office/powerpoint/2010/main" val="2257116132"/>
              </p:ext>
            </p:extLst>
          </p:nvPr>
        </p:nvGraphicFramePr>
        <p:xfrm>
          <a:off x="3758107" y="1212765"/>
          <a:ext cx="1627785" cy="785167"/>
        </p:xfrm>
        <a:graphic>
          <a:graphicData uri="http://schemas.openxmlformats.org/presentationml/2006/ole">
            <mc:AlternateContent xmlns:mc="http://schemas.openxmlformats.org/markup-compatibility/2006">
              <mc:Choice xmlns:v="urn:schemas-microsoft-com:vml" Requires="v">
                <p:oleObj spid="_x0000_s59439" name="Equation" r:id="rId5" imgW="1079280" imgH="520560" progId="Equation.DSMT4">
                  <p:embed/>
                </p:oleObj>
              </mc:Choice>
              <mc:Fallback>
                <p:oleObj name="Equation" r:id="rId5" imgW="1079280" imgH="520560" progId="Equation.DSMT4">
                  <p:embed/>
                  <p:pic>
                    <p:nvPicPr>
                      <p:cNvPr id="0" name=""/>
                      <p:cNvPicPr/>
                      <p:nvPr/>
                    </p:nvPicPr>
                    <p:blipFill>
                      <a:blip r:embed="rId6"/>
                      <a:stretch>
                        <a:fillRect/>
                      </a:stretch>
                    </p:blipFill>
                    <p:spPr>
                      <a:xfrm>
                        <a:off x="3758107" y="1212765"/>
                        <a:ext cx="1627785" cy="785167"/>
                      </a:xfrm>
                      <a:prstGeom prst="rect">
                        <a:avLst/>
                      </a:prstGeom>
                    </p:spPr>
                  </p:pic>
                </p:oleObj>
              </mc:Fallback>
            </mc:AlternateContent>
          </a:graphicData>
        </a:graphic>
      </p:graphicFrame>
      <p:grpSp>
        <p:nvGrpSpPr>
          <p:cNvPr id="5" name="组合 4">
            <a:extLst>
              <a:ext uri="{FF2B5EF4-FFF2-40B4-BE49-F238E27FC236}">
                <a16:creationId xmlns:a16="http://schemas.microsoft.com/office/drawing/2014/main" id="{FC8488D0-7849-40D1-8684-5668BA2A74E7}"/>
              </a:ext>
            </a:extLst>
          </p:cNvPr>
          <p:cNvGrpSpPr/>
          <p:nvPr/>
        </p:nvGrpSpPr>
        <p:grpSpPr>
          <a:xfrm>
            <a:off x="195244" y="2104727"/>
            <a:ext cx="8124001" cy="890559"/>
            <a:chOff x="195244" y="2104727"/>
            <a:chExt cx="8124001" cy="890559"/>
          </a:xfrm>
        </p:grpSpPr>
        <p:sp>
          <p:nvSpPr>
            <p:cNvPr id="10" name="矩形 9">
              <a:extLst>
                <a:ext uri="{FF2B5EF4-FFF2-40B4-BE49-F238E27FC236}">
                  <a16:creationId xmlns:a16="http://schemas.microsoft.com/office/drawing/2014/main" id="{0EF2FFF3-422E-4C5C-877B-7D6B8E42A039}"/>
                </a:ext>
              </a:extLst>
            </p:cNvPr>
            <p:cNvSpPr/>
            <p:nvPr/>
          </p:nvSpPr>
          <p:spPr>
            <a:xfrm>
              <a:off x="282983" y="2104727"/>
              <a:ext cx="8036262" cy="858377"/>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由此可得被控系统分母分子的阶数分别为</a:t>
              </a:r>
              <a:r>
                <a:rPr lang="en-US" altLang="zh-CN" dirty="0">
                  <a:solidFill>
                    <a:sysClr val="windowText" lastClr="000000"/>
                  </a:solidFill>
                  <a:latin typeface="宋体" panose="02010600030101010101" pitchFamily="2" charset="-122"/>
                  <a:ea typeface="宋体" panose="02010600030101010101" pitchFamily="2" charset="-122"/>
                </a:rPr>
                <a:t>n=1,m=0,</a:t>
              </a:r>
              <a:r>
                <a:rPr lang="zh-CN" altLang="en-US" dirty="0">
                  <a:solidFill>
                    <a:sysClr val="windowText" lastClr="000000"/>
                  </a:solidFill>
                  <a:latin typeface="宋体" panose="02010600030101010101" pitchFamily="2" charset="-122"/>
                  <a:ea typeface="宋体" panose="02010600030101010101" pitchFamily="2" charset="-122"/>
                </a:rPr>
                <a:t>即</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      </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参考模型可写成</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aphicFrame>
          <p:nvGraphicFramePr>
            <p:cNvPr id="3" name="对象 2">
              <a:extLst>
                <a:ext uri="{FF2B5EF4-FFF2-40B4-BE49-F238E27FC236}">
                  <a16:creationId xmlns:a16="http://schemas.microsoft.com/office/drawing/2014/main" id="{AF05C768-4E7A-4BB6-8223-6B2E4F9B2009}"/>
                </a:ext>
              </a:extLst>
            </p:cNvPr>
            <p:cNvGraphicFramePr>
              <a:graphicFrameLocks noChangeAspect="1"/>
            </p:cNvGraphicFramePr>
            <p:nvPr>
              <p:extLst>
                <p:ext uri="{D42A27DB-BD31-4B8C-83A1-F6EECF244321}">
                  <p14:modId xmlns:p14="http://schemas.microsoft.com/office/powerpoint/2010/main" val="3236267191"/>
                </p:ext>
              </p:extLst>
            </p:nvPr>
          </p:nvGraphicFramePr>
          <p:xfrm>
            <a:off x="6084168" y="2214856"/>
            <a:ext cx="1316976" cy="316741"/>
          </p:xfrm>
          <a:graphic>
            <a:graphicData uri="http://schemas.openxmlformats.org/presentationml/2006/ole">
              <mc:AlternateContent xmlns:mc="http://schemas.openxmlformats.org/markup-compatibility/2006">
                <mc:Choice xmlns:v="urn:schemas-microsoft-com:vml" Requires="v">
                  <p:oleObj spid="_x0000_s59440" name="Equation" r:id="rId7" imgW="1002960" imgH="241200" progId="Equation.DSMT4">
                    <p:embed/>
                  </p:oleObj>
                </mc:Choice>
                <mc:Fallback>
                  <p:oleObj name="Equation" r:id="rId7" imgW="1002960" imgH="241200" progId="Equation.DSMT4">
                    <p:embed/>
                    <p:pic>
                      <p:nvPicPr>
                        <p:cNvPr id="0" name=""/>
                        <p:cNvPicPr/>
                        <p:nvPr/>
                      </p:nvPicPr>
                      <p:blipFill>
                        <a:blip r:embed="rId8"/>
                        <a:stretch>
                          <a:fillRect/>
                        </a:stretch>
                      </p:blipFill>
                      <p:spPr>
                        <a:xfrm>
                          <a:off x="6084168" y="2214856"/>
                          <a:ext cx="1316976" cy="316741"/>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F5114FAB-DCF0-4858-9A2F-19F683DFA598}"/>
                </a:ext>
              </a:extLst>
            </p:cNvPr>
            <p:cNvGraphicFramePr>
              <a:graphicFrameLocks noChangeAspect="1"/>
            </p:cNvGraphicFramePr>
            <p:nvPr>
              <p:extLst>
                <p:ext uri="{D42A27DB-BD31-4B8C-83A1-F6EECF244321}">
                  <p14:modId xmlns:p14="http://schemas.microsoft.com/office/powerpoint/2010/main" val="3098678174"/>
                </p:ext>
              </p:extLst>
            </p:nvPr>
          </p:nvGraphicFramePr>
          <p:xfrm>
            <a:off x="195244" y="2571750"/>
            <a:ext cx="1248317" cy="423536"/>
          </p:xfrm>
          <a:graphic>
            <a:graphicData uri="http://schemas.openxmlformats.org/presentationml/2006/ole">
              <mc:AlternateContent xmlns:mc="http://schemas.openxmlformats.org/markup-compatibility/2006">
                <mc:Choice xmlns:v="urn:schemas-microsoft-com:vml" Requires="v">
                  <p:oleObj spid="_x0000_s59441" name="Equation" r:id="rId9" imgW="711000" imgH="241200" progId="Equation.DSMT4">
                    <p:embed/>
                  </p:oleObj>
                </mc:Choice>
                <mc:Fallback>
                  <p:oleObj name="Equation" r:id="rId9" imgW="711000" imgH="241200" progId="Equation.DSMT4">
                    <p:embed/>
                    <p:pic>
                      <p:nvPicPr>
                        <p:cNvPr id="0" name=""/>
                        <p:cNvPicPr/>
                        <p:nvPr/>
                      </p:nvPicPr>
                      <p:blipFill>
                        <a:blip r:embed="rId10"/>
                        <a:stretch>
                          <a:fillRect/>
                        </a:stretch>
                      </p:blipFill>
                      <p:spPr>
                        <a:xfrm>
                          <a:off x="195244" y="2571750"/>
                          <a:ext cx="1248317" cy="423536"/>
                        </a:xfrm>
                        <a:prstGeom prst="rect">
                          <a:avLst/>
                        </a:prstGeom>
                      </p:spPr>
                    </p:pic>
                  </p:oleObj>
                </mc:Fallback>
              </mc:AlternateContent>
            </a:graphicData>
          </a:graphic>
        </p:graphicFrame>
      </p:grpSp>
      <p:graphicFrame>
        <p:nvGraphicFramePr>
          <p:cNvPr id="6" name="对象 5">
            <a:extLst>
              <a:ext uri="{FF2B5EF4-FFF2-40B4-BE49-F238E27FC236}">
                <a16:creationId xmlns:a16="http://schemas.microsoft.com/office/drawing/2014/main" id="{E94B1B52-3491-4522-ACF5-F4E8CB9C87D9}"/>
              </a:ext>
            </a:extLst>
          </p:cNvPr>
          <p:cNvGraphicFramePr>
            <a:graphicFrameLocks noChangeAspect="1"/>
          </p:cNvGraphicFramePr>
          <p:nvPr>
            <p:extLst>
              <p:ext uri="{D42A27DB-BD31-4B8C-83A1-F6EECF244321}">
                <p14:modId xmlns:p14="http://schemas.microsoft.com/office/powerpoint/2010/main" val="2111163826"/>
              </p:ext>
            </p:extLst>
          </p:nvPr>
        </p:nvGraphicFramePr>
        <p:xfrm>
          <a:off x="3660884" y="2683665"/>
          <a:ext cx="1822230" cy="772467"/>
        </p:xfrm>
        <a:graphic>
          <a:graphicData uri="http://schemas.openxmlformats.org/presentationml/2006/ole">
            <mc:AlternateContent xmlns:mc="http://schemas.openxmlformats.org/markup-compatibility/2006">
              <mc:Choice xmlns:v="urn:schemas-microsoft-com:vml" Requires="v">
                <p:oleObj spid="_x0000_s59442" name="Equation" r:id="rId11" imgW="1168200" imgH="495000" progId="Equation.DSMT4">
                  <p:embed/>
                </p:oleObj>
              </mc:Choice>
              <mc:Fallback>
                <p:oleObj name="Equation" r:id="rId11" imgW="1168200" imgH="495000" progId="Equation.DSMT4">
                  <p:embed/>
                  <p:pic>
                    <p:nvPicPr>
                      <p:cNvPr id="0" name=""/>
                      <p:cNvPicPr/>
                      <p:nvPr/>
                    </p:nvPicPr>
                    <p:blipFill>
                      <a:blip r:embed="rId12"/>
                      <a:stretch>
                        <a:fillRect/>
                      </a:stretch>
                    </p:blipFill>
                    <p:spPr>
                      <a:xfrm>
                        <a:off x="3660884" y="2683665"/>
                        <a:ext cx="1822230" cy="772467"/>
                      </a:xfrm>
                      <a:prstGeom prst="rect">
                        <a:avLst/>
                      </a:prstGeom>
                    </p:spPr>
                  </p:pic>
                </p:oleObj>
              </mc:Fallback>
            </mc:AlternateContent>
          </a:graphicData>
        </a:graphic>
      </p:graphicFrame>
      <p:grpSp>
        <p:nvGrpSpPr>
          <p:cNvPr id="8" name="组合 7">
            <a:extLst>
              <a:ext uri="{FF2B5EF4-FFF2-40B4-BE49-F238E27FC236}">
                <a16:creationId xmlns:a16="http://schemas.microsoft.com/office/drawing/2014/main" id="{EF1CB98F-349F-40BB-90AE-784A3B08BEC5}"/>
              </a:ext>
            </a:extLst>
          </p:cNvPr>
          <p:cNvGrpSpPr/>
          <p:nvPr/>
        </p:nvGrpSpPr>
        <p:grpSpPr>
          <a:xfrm>
            <a:off x="282983" y="3585571"/>
            <a:ext cx="8036262" cy="476449"/>
            <a:chOff x="282983" y="3585571"/>
            <a:chExt cx="8036262" cy="476449"/>
          </a:xfrm>
        </p:grpSpPr>
        <p:sp>
          <p:nvSpPr>
            <p:cNvPr id="9" name="矩形 8">
              <a:extLst>
                <a:ext uri="{FF2B5EF4-FFF2-40B4-BE49-F238E27FC236}">
                  <a16:creationId xmlns:a16="http://schemas.microsoft.com/office/drawing/2014/main" id="{491B1815-11D4-4A11-A7CE-341A48CA61D1}"/>
                </a:ext>
              </a:extLst>
            </p:cNvPr>
            <p:cNvSpPr/>
            <p:nvPr/>
          </p:nvSpPr>
          <p:spPr>
            <a:xfrm>
              <a:off x="282983" y="3585571"/>
              <a:ext cx="8036262" cy="442878"/>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其分母分子阶数分别为</a:t>
              </a:r>
              <a:r>
                <a:rPr lang="en-US" altLang="zh-CN" dirty="0">
                  <a:solidFill>
                    <a:sysClr val="windowText" lastClr="000000"/>
                  </a:solidFill>
                  <a:latin typeface="宋体" panose="02010600030101010101" pitchFamily="2" charset="-122"/>
                  <a:ea typeface="宋体" panose="02010600030101010101" pitchFamily="2" charset="-122"/>
                </a:rPr>
                <a:t>p=1,q=0,</a:t>
              </a:r>
              <a:r>
                <a:rPr lang="zh-CN" altLang="en-US" dirty="0">
                  <a:solidFill>
                    <a:sysClr val="windowText" lastClr="000000"/>
                  </a:solidFill>
                  <a:latin typeface="宋体" panose="02010600030101010101" pitchFamily="2" charset="-122"/>
                  <a:ea typeface="宋体" panose="02010600030101010101" pitchFamily="2" charset="-122"/>
                </a:rPr>
                <a:t>即</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aphicFrame>
          <p:nvGraphicFramePr>
            <p:cNvPr id="7" name="对象 6">
              <a:extLst>
                <a:ext uri="{FF2B5EF4-FFF2-40B4-BE49-F238E27FC236}">
                  <a16:creationId xmlns:a16="http://schemas.microsoft.com/office/drawing/2014/main" id="{5666B84E-71C5-4660-93A6-569C8C42AFEF}"/>
                </a:ext>
              </a:extLst>
            </p:cNvPr>
            <p:cNvGraphicFramePr>
              <a:graphicFrameLocks noChangeAspect="1"/>
            </p:cNvGraphicFramePr>
            <p:nvPr>
              <p:extLst>
                <p:ext uri="{D42A27DB-BD31-4B8C-83A1-F6EECF244321}">
                  <p14:modId xmlns:p14="http://schemas.microsoft.com/office/powerpoint/2010/main" val="1268382798"/>
                </p:ext>
              </p:extLst>
            </p:nvPr>
          </p:nvGraphicFramePr>
          <p:xfrm>
            <a:off x="4211960" y="3669790"/>
            <a:ext cx="3364921" cy="392230"/>
          </p:xfrm>
          <a:graphic>
            <a:graphicData uri="http://schemas.openxmlformats.org/presentationml/2006/ole">
              <mc:AlternateContent xmlns:mc="http://schemas.openxmlformats.org/markup-compatibility/2006">
                <mc:Choice xmlns:v="urn:schemas-microsoft-com:vml" Requires="v">
                  <p:oleObj spid="_x0000_s59443" name="Equation" r:id="rId13" imgW="2070000" imgH="241200" progId="Equation.DSMT4">
                    <p:embed/>
                  </p:oleObj>
                </mc:Choice>
                <mc:Fallback>
                  <p:oleObj name="Equation" r:id="rId13" imgW="2070000" imgH="241200" progId="Equation.DSMT4">
                    <p:embed/>
                    <p:pic>
                      <p:nvPicPr>
                        <p:cNvPr id="0" name=""/>
                        <p:cNvPicPr/>
                        <p:nvPr/>
                      </p:nvPicPr>
                      <p:blipFill>
                        <a:blip r:embed="rId14"/>
                        <a:stretch>
                          <a:fillRect/>
                        </a:stretch>
                      </p:blipFill>
                      <p:spPr>
                        <a:xfrm>
                          <a:off x="4211960" y="3669790"/>
                          <a:ext cx="3364921" cy="392230"/>
                        </a:xfrm>
                        <a:prstGeom prst="rect">
                          <a:avLst/>
                        </a:prstGeom>
                      </p:spPr>
                    </p:pic>
                  </p:oleObj>
                </mc:Fallback>
              </mc:AlternateContent>
            </a:graphicData>
          </a:graphic>
        </p:graphicFrame>
      </p:grpSp>
    </p:spTree>
    <p:extLst>
      <p:ext uri="{BB962C8B-B14F-4D97-AF65-F5344CB8AC3E}">
        <p14:creationId xmlns:p14="http://schemas.microsoft.com/office/powerpoint/2010/main" val="1862669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9" name="矩形 8">
            <a:extLst>
              <a:ext uri="{FF2B5EF4-FFF2-40B4-BE49-F238E27FC236}">
                <a16:creationId xmlns:a16="http://schemas.microsoft.com/office/drawing/2014/main" id="{491B1815-11D4-4A11-A7CE-341A48CA61D1}"/>
              </a:ext>
            </a:extLst>
          </p:cNvPr>
          <p:cNvSpPr/>
          <p:nvPr/>
        </p:nvSpPr>
        <p:spPr>
          <a:xfrm>
            <a:off x="282983" y="3147814"/>
            <a:ext cx="8036262" cy="442878"/>
          </a:xfrm>
          <a:prstGeom prst="rect">
            <a:avLst/>
          </a:prstGeom>
          <a:noFill/>
        </p:spPr>
        <p:txBody>
          <a:bodyPr wrap="square">
            <a:spAutoFit/>
          </a:bodyPr>
          <a:lstStyle/>
          <a:p>
            <a:pPr indent="468000">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式中：</a:t>
            </a:r>
          </a:p>
        </p:txBody>
      </p:sp>
      <p:grpSp>
        <p:nvGrpSpPr>
          <p:cNvPr id="4" name="组合 3">
            <a:extLst>
              <a:ext uri="{FF2B5EF4-FFF2-40B4-BE49-F238E27FC236}">
                <a16:creationId xmlns:a16="http://schemas.microsoft.com/office/drawing/2014/main" id="{7BE718BF-61FF-4B2B-87F7-64693FAC65B2}"/>
              </a:ext>
            </a:extLst>
          </p:cNvPr>
          <p:cNvGrpSpPr/>
          <p:nvPr/>
        </p:nvGrpSpPr>
        <p:grpSpPr>
          <a:xfrm>
            <a:off x="282982" y="752583"/>
            <a:ext cx="7883863" cy="947274"/>
            <a:chOff x="282982" y="752583"/>
            <a:chExt cx="7883863" cy="947274"/>
          </a:xfrm>
        </p:grpSpPr>
        <p:sp>
          <p:nvSpPr>
            <p:cNvPr id="75" name="矩形 74"/>
            <p:cNvSpPr/>
            <p:nvPr/>
          </p:nvSpPr>
          <p:spPr>
            <a:xfrm>
              <a:off x="282982" y="752583"/>
              <a:ext cx="7883863" cy="442878"/>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根据 </a:t>
              </a:r>
              <a:r>
                <a:rPr lang="en-US" altLang="zh-CN" dirty="0">
                  <a:solidFill>
                    <a:sysClr val="windowText" lastClr="000000"/>
                  </a:solidFill>
                  <a:latin typeface="宋体" panose="02010600030101010101" pitchFamily="2" charset="-122"/>
                  <a:ea typeface="宋体" panose="02010600030101010101" pitchFamily="2" charset="-122"/>
                </a:rPr>
                <a:t>Diophantine</a:t>
              </a:r>
              <a:r>
                <a:rPr lang="zh-CN" altLang="en-US" dirty="0">
                  <a:solidFill>
                    <a:sysClr val="windowText" lastClr="000000"/>
                  </a:solidFill>
                  <a:latin typeface="宋体" panose="02010600030101010101" pitchFamily="2" charset="-122"/>
                  <a:ea typeface="宋体" panose="02010600030101010101" pitchFamily="2" charset="-122"/>
                </a:rPr>
                <a:t>方程式选择多项式</a:t>
              </a:r>
              <a:r>
                <a:rPr lang="en-US" altLang="zh-CN" dirty="0">
                  <a:solidFill>
                    <a:sysClr val="windowText" lastClr="000000"/>
                  </a:solidFill>
                  <a:latin typeface="宋体" panose="02010600030101010101" pitchFamily="2" charset="-122"/>
                  <a:ea typeface="宋体" panose="02010600030101010101" pitchFamily="2" charset="-122"/>
                </a:rPr>
                <a:t>D(P)</a:t>
              </a: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Q(P)</a:t>
              </a: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R(p)</a:t>
              </a: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H(p)</a:t>
              </a:r>
              <a:r>
                <a:rPr lang="zh-CN" altLang="en-US" dirty="0">
                  <a:solidFill>
                    <a:sysClr val="windowText" lastClr="000000"/>
                  </a:solidFill>
                  <a:latin typeface="宋体" panose="02010600030101010101" pitchFamily="2" charset="-122"/>
                  <a:ea typeface="宋体" panose="02010600030101010101" pitchFamily="2" charset="-122"/>
                </a:rPr>
                <a:t>分别</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aphicFrame>
          <p:nvGraphicFramePr>
            <p:cNvPr id="2" name="对象 1">
              <a:extLst>
                <a:ext uri="{FF2B5EF4-FFF2-40B4-BE49-F238E27FC236}">
                  <a16:creationId xmlns:a16="http://schemas.microsoft.com/office/drawing/2014/main" id="{12007A27-2BA1-46D1-81D7-E815ED16083C}"/>
                </a:ext>
              </a:extLst>
            </p:cNvPr>
            <p:cNvGraphicFramePr>
              <a:graphicFrameLocks noChangeAspect="1"/>
            </p:cNvGraphicFramePr>
            <p:nvPr>
              <p:extLst>
                <p:ext uri="{D42A27DB-BD31-4B8C-83A1-F6EECF244321}">
                  <p14:modId xmlns:p14="http://schemas.microsoft.com/office/powerpoint/2010/main" val="306634251"/>
                </p:ext>
              </p:extLst>
            </p:nvPr>
          </p:nvGraphicFramePr>
          <p:xfrm>
            <a:off x="1187624" y="1321986"/>
            <a:ext cx="6264696" cy="377871"/>
          </p:xfrm>
          <a:graphic>
            <a:graphicData uri="http://schemas.openxmlformats.org/presentationml/2006/ole">
              <mc:AlternateContent xmlns:mc="http://schemas.openxmlformats.org/markup-compatibility/2006">
                <mc:Choice xmlns:v="urn:schemas-microsoft-com:vml" Requires="v">
                  <p:oleObj spid="_x0000_s60458" name="Equation" r:id="rId5" imgW="4000320" imgH="241200" progId="Equation.DSMT4">
                    <p:embed/>
                  </p:oleObj>
                </mc:Choice>
                <mc:Fallback>
                  <p:oleObj name="Equation" r:id="rId5" imgW="4000320" imgH="241200" progId="Equation.DSMT4">
                    <p:embed/>
                    <p:pic>
                      <p:nvPicPr>
                        <p:cNvPr id="0" name=""/>
                        <p:cNvPicPr/>
                        <p:nvPr/>
                      </p:nvPicPr>
                      <p:blipFill>
                        <a:blip r:embed="rId6"/>
                        <a:stretch>
                          <a:fillRect/>
                        </a:stretch>
                      </p:blipFill>
                      <p:spPr>
                        <a:xfrm>
                          <a:off x="1187624" y="1321986"/>
                          <a:ext cx="6264696" cy="377871"/>
                        </a:xfrm>
                        <a:prstGeom prst="rect">
                          <a:avLst/>
                        </a:prstGeom>
                      </p:spPr>
                    </p:pic>
                  </p:oleObj>
                </mc:Fallback>
              </mc:AlternateContent>
            </a:graphicData>
          </a:graphic>
        </p:graphicFrame>
      </p:grpSp>
      <p:grpSp>
        <p:nvGrpSpPr>
          <p:cNvPr id="5" name="组合 4">
            <a:extLst>
              <a:ext uri="{FF2B5EF4-FFF2-40B4-BE49-F238E27FC236}">
                <a16:creationId xmlns:a16="http://schemas.microsoft.com/office/drawing/2014/main" id="{A6F02101-74FD-40D0-934D-36C06EC4EE4E}"/>
              </a:ext>
            </a:extLst>
          </p:cNvPr>
          <p:cNvGrpSpPr/>
          <p:nvPr/>
        </p:nvGrpSpPr>
        <p:grpSpPr>
          <a:xfrm>
            <a:off x="282983" y="1707654"/>
            <a:ext cx="8036262" cy="1440160"/>
            <a:chOff x="282983" y="1707654"/>
            <a:chExt cx="8036262" cy="1440160"/>
          </a:xfrm>
        </p:grpSpPr>
        <p:sp>
          <p:nvSpPr>
            <p:cNvPr id="10" name="矩形 9">
              <a:extLst>
                <a:ext uri="{FF2B5EF4-FFF2-40B4-BE49-F238E27FC236}">
                  <a16:creationId xmlns:a16="http://schemas.microsoft.com/office/drawing/2014/main" id="{0EF2FFF3-422E-4C5C-877B-7D6B8E42A039}"/>
                </a:ext>
              </a:extLst>
            </p:cNvPr>
            <p:cNvSpPr/>
            <p:nvPr/>
          </p:nvSpPr>
          <p:spPr>
            <a:xfrm>
              <a:off x="282983" y="1707654"/>
              <a:ext cx="8036262" cy="442878"/>
            </a:xfrm>
            <a:prstGeom prst="rect">
              <a:avLst/>
            </a:prstGeom>
            <a:noFill/>
          </p:spPr>
          <p:txBody>
            <a:bodyPr wrap="square">
              <a:spAutoFit/>
            </a:bodyPr>
            <a:lstStyle/>
            <a:p>
              <a:pPr indent="468000">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由式（</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7.46</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）可得</a:t>
              </a:r>
            </a:p>
          </p:txBody>
        </p:sp>
        <p:graphicFrame>
          <p:nvGraphicFramePr>
            <p:cNvPr id="3" name="对象 2">
              <a:extLst>
                <a:ext uri="{FF2B5EF4-FFF2-40B4-BE49-F238E27FC236}">
                  <a16:creationId xmlns:a16="http://schemas.microsoft.com/office/drawing/2014/main" id="{820D0206-47A1-4FFA-A15B-76C49DCF65A9}"/>
                </a:ext>
              </a:extLst>
            </p:cNvPr>
            <p:cNvGraphicFramePr>
              <a:graphicFrameLocks noChangeAspect="1"/>
            </p:cNvGraphicFramePr>
            <p:nvPr>
              <p:extLst>
                <p:ext uri="{D42A27DB-BD31-4B8C-83A1-F6EECF244321}">
                  <p14:modId xmlns:p14="http://schemas.microsoft.com/office/powerpoint/2010/main" val="2135725090"/>
                </p:ext>
              </p:extLst>
            </p:nvPr>
          </p:nvGraphicFramePr>
          <p:xfrm>
            <a:off x="2188670" y="2045206"/>
            <a:ext cx="4766659" cy="1102608"/>
          </p:xfrm>
          <a:graphic>
            <a:graphicData uri="http://schemas.openxmlformats.org/presentationml/2006/ole">
              <mc:AlternateContent xmlns:mc="http://schemas.openxmlformats.org/markup-compatibility/2006">
                <mc:Choice xmlns:v="urn:schemas-microsoft-com:vml" Requires="v">
                  <p:oleObj spid="_x0000_s60459" name="Equation" r:id="rId7" imgW="3568680" imgH="825480" progId="Equation.DSMT4">
                    <p:embed/>
                  </p:oleObj>
                </mc:Choice>
                <mc:Fallback>
                  <p:oleObj name="Equation" r:id="rId7" imgW="3568680" imgH="825480" progId="Equation.DSMT4">
                    <p:embed/>
                    <p:pic>
                      <p:nvPicPr>
                        <p:cNvPr id="0" name=""/>
                        <p:cNvPicPr/>
                        <p:nvPr/>
                      </p:nvPicPr>
                      <p:blipFill>
                        <a:blip r:embed="rId8"/>
                        <a:stretch>
                          <a:fillRect/>
                        </a:stretch>
                      </p:blipFill>
                      <p:spPr>
                        <a:xfrm>
                          <a:off x="2188670" y="2045206"/>
                          <a:ext cx="4766659" cy="1102608"/>
                        </a:xfrm>
                        <a:prstGeom prst="rect">
                          <a:avLst/>
                        </a:prstGeom>
                      </p:spPr>
                    </p:pic>
                  </p:oleObj>
                </mc:Fallback>
              </mc:AlternateContent>
            </a:graphicData>
          </a:graphic>
        </p:graphicFrame>
      </p:grpSp>
      <p:graphicFrame>
        <p:nvGraphicFramePr>
          <p:cNvPr id="6" name="对象 5">
            <a:extLst>
              <a:ext uri="{FF2B5EF4-FFF2-40B4-BE49-F238E27FC236}">
                <a16:creationId xmlns:a16="http://schemas.microsoft.com/office/drawing/2014/main" id="{C8D3CD92-ED45-4EEF-BD9D-1C6AAE9DC59C}"/>
              </a:ext>
            </a:extLst>
          </p:cNvPr>
          <p:cNvGraphicFramePr>
            <a:graphicFrameLocks noChangeAspect="1"/>
          </p:cNvGraphicFramePr>
          <p:nvPr>
            <p:extLst>
              <p:ext uri="{D42A27DB-BD31-4B8C-83A1-F6EECF244321}">
                <p14:modId xmlns:p14="http://schemas.microsoft.com/office/powerpoint/2010/main" val="3400376439"/>
              </p:ext>
            </p:extLst>
          </p:nvPr>
        </p:nvGraphicFramePr>
        <p:xfrm>
          <a:off x="2669636" y="3369253"/>
          <a:ext cx="3804725" cy="442878"/>
        </p:xfrm>
        <a:graphic>
          <a:graphicData uri="http://schemas.openxmlformats.org/presentationml/2006/ole">
            <mc:AlternateContent xmlns:mc="http://schemas.openxmlformats.org/markup-compatibility/2006">
              <mc:Choice xmlns:v="urn:schemas-microsoft-com:vml" Requires="v">
                <p:oleObj spid="_x0000_s60460" name="Equation" r:id="rId9" imgW="2400120" imgH="279360" progId="Equation.DSMT4">
                  <p:embed/>
                </p:oleObj>
              </mc:Choice>
              <mc:Fallback>
                <p:oleObj name="Equation" r:id="rId9" imgW="2400120" imgH="279360" progId="Equation.DSMT4">
                  <p:embed/>
                  <p:pic>
                    <p:nvPicPr>
                      <p:cNvPr id="0" name=""/>
                      <p:cNvPicPr/>
                      <p:nvPr/>
                    </p:nvPicPr>
                    <p:blipFill>
                      <a:blip r:embed="rId10"/>
                      <a:stretch>
                        <a:fillRect/>
                      </a:stretch>
                    </p:blipFill>
                    <p:spPr>
                      <a:xfrm>
                        <a:off x="2669636" y="3369253"/>
                        <a:ext cx="3804725" cy="442878"/>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E6097620-4002-464E-9C11-81BED59F117B}"/>
              </a:ext>
            </a:extLst>
          </p:cNvPr>
          <p:cNvGraphicFramePr>
            <a:graphicFrameLocks noChangeAspect="1"/>
          </p:cNvGraphicFramePr>
          <p:nvPr>
            <p:extLst>
              <p:ext uri="{D42A27DB-BD31-4B8C-83A1-F6EECF244321}">
                <p14:modId xmlns:p14="http://schemas.microsoft.com/office/powerpoint/2010/main" val="3285951367"/>
              </p:ext>
            </p:extLst>
          </p:nvPr>
        </p:nvGraphicFramePr>
        <p:xfrm>
          <a:off x="2633375" y="3885397"/>
          <a:ext cx="4321954" cy="1258103"/>
        </p:xfrm>
        <a:graphic>
          <a:graphicData uri="http://schemas.openxmlformats.org/presentationml/2006/ole">
            <mc:AlternateContent xmlns:mc="http://schemas.openxmlformats.org/markup-compatibility/2006">
              <mc:Choice xmlns:v="urn:schemas-microsoft-com:vml" Requires="v">
                <p:oleObj spid="_x0000_s60461" name="Equation" r:id="rId11" imgW="3708360" imgH="1079280" progId="Equation.DSMT4">
                  <p:embed/>
                </p:oleObj>
              </mc:Choice>
              <mc:Fallback>
                <p:oleObj name="Equation" r:id="rId11" imgW="3708360" imgH="1079280" progId="Equation.DSMT4">
                  <p:embed/>
                  <p:pic>
                    <p:nvPicPr>
                      <p:cNvPr id="0" name=""/>
                      <p:cNvPicPr/>
                      <p:nvPr/>
                    </p:nvPicPr>
                    <p:blipFill>
                      <a:blip r:embed="rId12"/>
                      <a:stretch>
                        <a:fillRect/>
                      </a:stretch>
                    </p:blipFill>
                    <p:spPr>
                      <a:xfrm>
                        <a:off x="2633375" y="3885397"/>
                        <a:ext cx="4321954" cy="1258103"/>
                      </a:xfrm>
                      <a:prstGeom prst="rect">
                        <a:avLst/>
                      </a:prstGeom>
                    </p:spPr>
                  </p:pic>
                </p:oleObj>
              </mc:Fallback>
            </mc:AlternateContent>
          </a:graphicData>
        </a:graphic>
      </p:graphicFrame>
    </p:spTree>
    <p:extLst>
      <p:ext uri="{BB962C8B-B14F-4D97-AF65-F5344CB8AC3E}">
        <p14:creationId xmlns:p14="http://schemas.microsoft.com/office/powerpoint/2010/main" val="24280315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grpSp>
        <p:nvGrpSpPr>
          <p:cNvPr id="7" name="组合 6">
            <a:extLst>
              <a:ext uri="{FF2B5EF4-FFF2-40B4-BE49-F238E27FC236}">
                <a16:creationId xmlns:a16="http://schemas.microsoft.com/office/drawing/2014/main" id="{0B1C8E80-F20F-451B-B975-F14F493715EF}"/>
              </a:ext>
            </a:extLst>
          </p:cNvPr>
          <p:cNvGrpSpPr/>
          <p:nvPr/>
        </p:nvGrpSpPr>
        <p:grpSpPr>
          <a:xfrm>
            <a:off x="282982" y="752583"/>
            <a:ext cx="7883863" cy="1173461"/>
            <a:chOff x="282982" y="752583"/>
            <a:chExt cx="7883863" cy="1173461"/>
          </a:xfrm>
        </p:grpSpPr>
        <p:sp>
          <p:nvSpPr>
            <p:cNvPr id="75" name="矩形 74"/>
            <p:cNvSpPr/>
            <p:nvPr/>
          </p:nvSpPr>
          <p:spPr>
            <a:xfrm>
              <a:off x="282982" y="752583"/>
              <a:ext cx="7883863" cy="442878"/>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由式</a:t>
              </a:r>
              <a:r>
                <a:rPr lang="en-US" altLang="zh-CN" dirty="0">
                  <a:solidFill>
                    <a:sysClr val="windowText" lastClr="000000"/>
                  </a:solidFill>
                  <a:latin typeface="宋体" panose="02010600030101010101" pitchFamily="2" charset="-122"/>
                  <a:ea typeface="宋体" panose="02010600030101010101" pitchFamily="2" charset="-122"/>
                </a:rPr>
                <a:t>(7.57)</a:t>
              </a:r>
              <a:r>
                <a:rPr lang="zh-CN" altLang="en-US" dirty="0">
                  <a:solidFill>
                    <a:sysClr val="windowText" lastClr="000000"/>
                  </a:solidFill>
                  <a:latin typeface="宋体" panose="02010600030101010101" pitchFamily="2" charset="-122"/>
                  <a:ea typeface="宋体" panose="02010600030101010101" pitchFamily="2" charset="-122"/>
                </a:rPr>
                <a:t>可得被控系统的控制输入为</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aphicFrame>
          <p:nvGraphicFramePr>
            <p:cNvPr id="2" name="对象 1">
              <a:extLst>
                <a:ext uri="{FF2B5EF4-FFF2-40B4-BE49-F238E27FC236}">
                  <a16:creationId xmlns:a16="http://schemas.microsoft.com/office/drawing/2014/main" id="{CBD9DA6C-EA7E-404E-8D3D-3D32F4B62442}"/>
                </a:ext>
              </a:extLst>
            </p:cNvPr>
            <p:cNvGraphicFramePr>
              <a:graphicFrameLocks noChangeAspect="1"/>
            </p:cNvGraphicFramePr>
            <p:nvPr>
              <p:extLst>
                <p:ext uri="{D42A27DB-BD31-4B8C-83A1-F6EECF244321}">
                  <p14:modId xmlns:p14="http://schemas.microsoft.com/office/powerpoint/2010/main" val="4239304210"/>
                </p:ext>
              </p:extLst>
            </p:nvPr>
          </p:nvGraphicFramePr>
          <p:xfrm>
            <a:off x="3235769" y="1206535"/>
            <a:ext cx="2672462" cy="719509"/>
          </p:xfrm>
          <a:graphic>
            <a:graphicData uri="http://schemas.openxmlformats.org/presentationml/2006/ole">
              <mc:AlternateContent xmlns:mc="http://schemas.openxmlformats.org/markup-compatibility/2006">
                <mc:Choice xmlns:v="urn:schemas-microsoft-com:vml" Requires="v">
                  <p:oleObj spid="_x0000_s61482" name="Equation" r:id="rId5" imgW="1981080" imgH="533160" progId="Equation.DSMT4">
                    <p:embed/>
                  </p:oleObj>
                </mc:Choice>
                <mc:Fallback>
                  <p:oleObj name="Equation" r:id="rId5" imgW="1981080" imgH="533160" progId="Equation.DSMT4">
                    <p:embed/>
                    <p:pic>
                      <p:nvPicPr>
                        <p:cNvPr id="0" name=""/>
                        <p:cNvPicPr/>
                        <p:nvPr/>
                      </p:nvPicPr>
                      <p:blipFill>
                        <a:blip r:embed="rId6"/>
                        <a:stretch>
                          <a:fillRect/>
                        </a:stretch>
                      </p:blipFill>
                      <p:spPr>
                        <a:xfrm>
                          <a:off x="3235769" y="1206535"/>
                          <a:ext cx="2672462" cy="719509"/>
                        </a:xfrm>
                        <a:prstGeom prst="rect">
                          <a:avLst/>
                        </a:prstGeom>
                      </p:spPr>
                    </p:pic>
                  </p:oleObj>
                </mc:Fallback>
              </mc:AlternateContent>
            </a:graphicData>
          </a:graphic>
        </p:graphicFrame>
      </p:grpSp>
      <p:grpSp>
        <p:nvGrpSpPr>
          <p:cNvPr id="6" name="组合 5">
            <a:extLst>
              <a:ext uri="{FF2B5EF4-FFF2-40B4-BE49-F238E27FC236}">
                <a16:creationId xmlns:a16="http://schemas.microsoft.com/office/drawing/2014/main" id="{327449BA-6AF4-40CF-BE0A-2F59E31B17FC}"/>
              </a:ext>
            </a:extLst>
          </p:cNvPr>
          <p:cNvGrpSpPr/>
          <p:nvPr/>
        </p:nvGrpSpPr>
        <p:grpSpPr>
          <a:xfrm>
            <a:off x="282983" y="2015307"/>
            <a:ext cx="8036262" cy="3025288"/>
            <a:chOff x="282983" y="2015307"/>
            <a:chExt cx="8036262" cy="3025288"/>
          </a:xfrm>
        </p:grpSpPr>
        <p:sp>
          <p:nvSpPr>
            <p:cNvPr id="10" name="矩形 9">
              <a:extLst>
                <a:ext uri="{FF2B5EF4-FFF2-40B4-BE49-F238E27FC236}">
                  <a16:creationId xmlns:a16="http://schemas.microsoft.com/office/drawing/2014/main" id="{0EF2FFF3-422E-4C5C-877B-7D6B8E42A039}"/>
                </a:ext>
              </a:extLst>
            </p:cNvPr>
            <p:cNvSpPr/>
            <p:nvPr/>
          </p:nvSpPr>
          <p:spPr>
            <a:xfrm>
              <a:off x="282983" y="2104727"/>
              <a:ext cx="8036262" cy="2935868"/>
            </a:xfrm>
            <a:prstGeom prst="rect">
              <a:avLst/>
            </a:prstGeom>
            <a:noFill/>
          </p:spPr>
          <p:txBody>
            <a:bodyPr wrap="square">
              <a:spAutoFit/>
            </a:bodyPr>
            <a:lstStyle/>
            <a:p>
              <a:pPr indent="468000">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式中：</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indent="468000">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indent="468000">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用辨识参数代替未知参数，可得系统的输出估计为</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indent="468000">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indent="468000">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参数调节规律为</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indent="468000">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indent="468000">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由此可构成一阶模型参考自适应控制系统如图</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7.11</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所示。</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aphicFrame>
          <p:nvGraphicFramePr>
            <p:cNvPr id="3" name="对象 2">
              <a:extLst>
                <a:ext uri="{FF2B5EF4-FFF2-40B4-BE49-F238E27FC236}">
                  <a16:creationId xmlns:a16="http://schemas.microsoft.com/office/drawing/2014/main" id="{2684AAEA-EE51-4EFB-9ED2-3503E9F09511}"/>
                </a:ext>
              </a:extLst>
            </p:cNvPr>
            <p:cNvGraphicFramePr>
              <a:graphicFrameLocks noChangeAspect="1"/>
            </p:cNvGraphicFramePr>
            <p:nvPr>
              <p:extLst>
                <p:ext uri="{D42A27DB-BD31-4B8C-83A1-F6EECF244321}">
                  <p14:modId xmlns:p14="http://schemas.microsoft.com/office/powerpoint/2010/main" val="2434056595"/>
                </p:ext>
              </p:extLst>
            </p:nvPr>
          </p:nvGraphicFramePr>
          <p:xfrm>
            <a:off x="1601704" y="2015307"/>
            <a:ext cx="3268129" cy="772467"/>
          </p:xfrm>
          <a:graphic>
            <a:graphicData uri="http://schemas.openxmlformats.org/presentationml/2006/ole">
              <mc:AlternateContent xmlns:mc="http://schemas.openxmlformats.org/markup-compatibility/2006">
                <mc:Choice xmlns:v="urn:schemas-microsoft-com:vml" Requires="v">
                  <p:oleObj spid="_x0000_s61483" name="Equation" r:id="rId7" imgW="2095200" imgH="495000" progId="Equation.DSMT4">
                    <p:embed/>
                  </p:oleObj>
                </mc:Choice>
                <mc:Fallback>
                  <p:oleObj name="Equation" r:id="rId7" imgW="2095200" imgH="495000" progId="Equation.DSMT4">
                    <p:embed/>
                    <p:pic>
                      <p:nvPicPr>
                        <p:cNvPr id="0" name=""/>
                        <p:cNvPicPr/>
                        <p:nvPr/>
                      </p:nvPicPr>
                      <p:blipFill>
                        <a:blip r:embed="rId8"/>
                        <a:stretch>
                          <a:fillRect/>
                        </a:stretch>
                      </p:blipFill>
                      <p:spPr>
                        <a:xfrm>
                          <a:off x="1601704" y="2015307"/>
                          <a:ext cx="3268129" cy="772467"/>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150F7241-8C4E-43D6-A916-EC0284F5AB99}"/>
                </a:ext>
              </a:extLst>
            </p:cNvPr>
            <p:cNvGraphicFramePr>
              <a:graphicFrameLocks noChangeAspect="1"/>
            </p:cNvGraphicFramePr>
            <p:nvPr>
              <p:extLst>
                <p:ext uri="{D42A27DB-BD31-4B8C-83A1-F6EECF244321}">
                  <p14:modId xmlns:p14="http://schemas.microsoft.com/office/powerpoint/2010/main" val="2982446938"/>
                </p:ext>
              </p:extLst>
            </p:nvPr>
          </p:nvGraphicFramePr>
          <p:xfrm>
            <a:off x="3593691" y="3298321"/>
            <a:ext cx="1956617" cy="517928"/>
          </p:xfrm>
          <a:graphic>
            <a:graphicData uri="http://schemas.openxmlformats.org/presentationml/2006/ole">
              <mc:AlternateContent xmlns:mc="http://schemas.openxmlformats.org/markup-compatibility/2006">
                <mc:Choice xmlns:v="urn:schemas-microsoft-com:vml" Requires="v">
                  <p:oleObj spid="_x0000_s61484" name="Equation" r:id="rId9" imgW="1295280" imgH="342720" progId="Equation.DSMT4">
                    <p:embed/>
                  </p:oleObj>
                </mc:Choice>
                <mc:Fallback>
                  <p:oleObj name="Equation" r:id="rId9" imgW="1295280" imgH="342720" progId="Equation.DSMT4">
                    <p:embed/>
                    <p:pic>
                      <p:nvPicPr>
                        <p:cNvPr id="0" name=""/>
                        <p:cNvPicPr/>
                        <p:nvPr/>
                      </p:nvPicPr>
                      <p:blipFill>
                        <a:blip r:embed="rId10"/>
                        <a:stretch>
                          <a:fillRect/>
                        </a:stretch>
                      </p:blipFill>
                      <p:spPr>
                        <a:xfrm>
                          <a:off x="3593691" y="3298321"/>
                          <a:ext cx="1956617" cy="517928"/>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37FC57D6-F128-4C23-80A6-620209CB3E51}"/>
                </a:ext>
              </a:extLst>
            </p:cNvPr>
            <p:cNvGraphicFramePr>
              <a:graphicFrameLocks noChangeAspect="1"/>
            </p:cNvGraphicFramePr>
            <p:nvPr>
              <p:extLst>
                <p:ext uri="{D42A27DB-BD31-4B8C-83A1-F6EECF244321}">
                  <p14:modId xmlns:p14="http://schemas.microsoft.com/office/powerpoint/2010/main" val="2451120276"/>
                </p:ext>
              </p:extLst>
            </p:nvPr>
          </p:nvGraphicFramePr>
          <p:xfrm>
            <a:off x="2577017" y="4131953"/>
            <a:ext cx="3989964" cy="517928"/>
          </p:xfrm>
          <a:graphic>
            <a:graphicData uri="http://schemas.openxmlformats.org/presentationml/2006/ole">
              <mc:AlternateContent xmlns:mc="http://schemas.openxmlformats.org/markup-compatibility/2006">
                <mc:Choice xmlns:v="urn:schemas-microsoft-com:vml" Requires="v">
                  <p:oleObj spid="_x0000_s61485" name="Equation" r:id="rId11" imgW="2641320" imgH="342720" progId="Equation.DSMT4">
                    <p:embed/>
                  </p:oleObj>
                </mc:Choice>
                <mc:Fallback>
                  <p:oleObj name="Equation" r:id="rId11" imgW="2641320" imgH="342720" progId="Equation.DSMT4">
                    <p:embed/>
                    <p:pic>
                      <p:nvPicPr>
                        <p:cNvPr id="0" name=""/>
                        <p:cNvPicPr/>
                        <p:nvPr/>
                      </p:nvPicPr>
                      <p:blipFill>
                        <a:blip r:embed="rId12"/>
                        <a:stretch>
                          <a:fillRect/>
                        </a:stretch>
                      </p:blipFill>
                      <p:spPr>
                        <a:xfrm>
                          <a:off x="2577017" y="4131953"/>
                          <a:ext cx="3989964" cy="517928"/>
                        </a:xfrm>
                        <a:prstGeom prst="rect">
                          <a:avLst/>
                        </a:prstGeom>
                      </p:spPr>
                    </p:pic>
                  </p:oleObj>
                </mc:Fallback>
              </mc:AlternateContent>
            </a:graphicData>
          </a:graphic>
        </p:graphicFrame>
      </p:grpSp>
    </p:spTree>
    <p:extLst>
      <p:ext uri="{BB962C8B-B14F-4D97-AF65-F5344CB8AC3E}">
        <p14:creationId xmlns:p14="http://schemas.microsoft.com/office/powerpoint/2010/main" val="17604757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pic>
        <p:nvPicPr>
          <p:cNvPr id="2" name="图片 1">
            <a:extLst>
              <a:ext uri="{FF2B5EF4-FFF2-40B4-BE49-F238E27FC236}">
                <a16:creationId xmlns:a16="http://schemas.microsoft.com/office/drawing/2014/main" id="{28BBCD8B-19B3-4CCA-B57C-4462342A3FBC}"/>
              </a:ext>
            </a:extLst>
          </p:cNvPr>
          <p:cNvPicPr>
            <a:picLocks noChangeAspect="1"/>
          </p:cNvPicPr>
          <p:nvPr/>
        </p:nvPicPr>
        <p:blipFill>
          <a:blip r:embed="rId4"/>
          <a:stretch>
            <a:fillRect/>
          </a:stretch>
        </p:blipFill>
        <p:spPr>
          <a:xfrm>
            <a:off x="1403648" y="917280"/>
            <a:ext cx="6172072" cy="3828777"/>
          </a:xfrm>
          <a:prstGeom prst="rect">
            <a:avLst/>
          </a:prstGeom>
        </p:spPr>
      </p:pic>
    </p:spTree>
    <p:extLst>
      <p:ext uri="{BB962C8B-B14F-4D97-AF65-F5344CB8AC3E}">
        <p14:creationId xmlns:p14="http://schemas.microsoft.com/office/powerpoint/2010/main" val="18041133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grpSp>
        <p:nvGrpSpPr>
          <p:cNvPr id="4" name="组合 3">
            <a:extLst>
              <a:ext uri="{FF2B5EF4-FFF2-40B4-BE49-F238E27FC236}">
                <a16:creationId xmlns:a16="http://schemas.microsoft.com/office/drawing/2014/main" id="{92BD105A-BDB2-4A70-9BCD-C54624616C1D}"/>
              </a:ext>
            </a:extLst>
          </p:cNvPr>
          <p:cNvGrpSpPr/>
          <p:nvPr/>
        </p:nvGrpSpPr>
        <p:grpSpPr>
          <a:xfrm>
            <a:off x="282982" y="752583"/>
            <a:ext cx="7883863" cy="1689373"/>
            <a:chOff x="282982" y="752583"/>
            <a:chExt cx="7883863" cy="1689373"/>
          </a:xfrm>
        </p:grpSpPr>
        <p:sp>
          <p:nvSpPr>
            <p:cNvPr id="75" name="矩形 74"/>
            <p:cNvSpPr/>
            <p:nvPr/>
          </p:nvSpPr>
          <p:spPr>
            <a:xfrm>
              <a:off x="282982" y="752583"/>
              <a:ext cx="7883863" cy="1689373"/>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当取   </a:t>
              </a:r>
              <a:r>
                <a:rPr lang="en-US" altLang="zh-CN" dirty="0">
                  <a:solidFill>
                    <a:sysClr val="windowText" lastClr="000000"/>
                  </a:solidFill>
                  <a:latin typeface="宋体" panose="02010600030101010101" pitchFamily="2" charset="-122"/>
                  <a:ea typeface="宋体" panose="02010600030101010101" pitchFamily="2" charset="-122"/>
                </a:rPr>
                <a:t>                                                 (I</a:t>
              </a:r>
              <a:r>
                <a:rPr lang="zh-CN" altLang="en-US" dirty="0">
                  <a:solidFill>
                    <a:sysClr val="windowText" lastClr="000000"/>
                  </a:solidFill>
                  <a:latin typeface="宋体" panose="02010600030101010101" pitchFamily="2" charset="-122"/>
                  <a:ea typeface="宋体" panose="02010600030101010101" pitchFamily="2" charset="-122"/>
                </a:rPr>
                <a:t>为</a:t>
              </a:r>
              <a:r>
                <a:rPr lang="en-US" altLang="zh-CN" dirty="0">
                  <a:solidFill>
                    <a:sysClr val="windowText" lastClr="000000"/>
                  </a:solidFill>
                  <a:latin typeface="宋体" panose="02010600030101010101" pitchFamily="2" charset="-122"/>
                  <a:ea typeface="宋体" panose="02010600030101010101" pitchFamily="2" charset="-122"/>
                </a:rPr>
                <a:t>3x3</a:t>
              </a:r>
              <a:r>
                <a:rPr lang="zh-CN" altLang="en-US" dirty="0">
                  <a:solidFill>
                    <a:sysClr val="windowText" lastClr="000000"/>
                  </a:solidFill>
                  <a:latin typeface="宋体" panose="02010600030101010101" pitchFamily="2" charset="-122"/>
                  <a:ea typeface="宋体" panose="02010600030101010101" pitchFamily="2" charset="-122"/>
                </a:rPr>
                <a:t>阶单位矩阵</a:t>
              </a:r>
              <a:r>
                <a:rPr lang="en-US" altLang="zh-CN" dirty="0">
                  <a:solidFill>
                    <a:sysClr val="windowText" lastClr="000000"/>
                  </a:solidFill>
                  <a:latin typeface="宋体" panose="02010600030101010101" pitchFamily="2" charset="-122"/>
                  <a:ea typeface="宋体" panose="02010600030101010101" pitchFamily="2" charset="-122"/>
                </a:rPr>
                <a:t>)</a:t>
              </a:r>
              <a:r>
                <a:rPr lang="zh-CN" altLang="en-US" dirty="0">
                  <a:solidFill>
                    <a:sysClr val="windowText" lastClr="000000"/>
                  </a:solidFill>
                  <a:latin typeface="宋体" panose="02010600030101010101" pitchFamily="2" charset="-122"/>
                  <a:ea typeface="宋体" panose="02010600030101010101" pitchFamily="2" charset="-122"/>
                </a:rPr>
                <a:t>时，在 </a:t>
              </a:r>
              <a:r>
                <a:rPr lang="en-US" altLang="zh-CN" dirty="0">
                  <a:solidFill>
                    <a:sysClr val="windowText" lastClr="000000"/>
                  </a:solidFill>
                  <a:latin typeface="宋体" panose="02010600030101010101" pitchFamily="2" charset="-122"/>
                  <a:ea typeface="宋体" panose="02010600030101010101" pitchFamily="2" charset="-122"/>
                </a:rPr>
                <a:t>SIMULINK</a:t>
              </a:r>
              <a:r>
                <a:rPr lang="zh-CN" altLang="en-US" dirty="0">
                  <a:solidFill>
                    <a:sysClr val="windowText" lastClr="000000"/>
                  </a:solidFill>
                  <a:latin typeface="宋体" panose="02010600030101010101" pitchFamily="2" charset="-122"/>
                  <a:ea typeface="宋体" panose="02010600030101010101" pitchFamily="2" charset="-122"/>
                </a:rPr>
                <a:t>仿真平台上，作出例</a:t>
              </a:r>
              <a:r>
                <a:rPr lang="en-US" altLang="zh-CN" dirty="0">
                  <a:solidFill>
                    <a:sysClr val="windowText" lastClr="000000"/>
                  </a:solidFill>
                  <a:latin typeface="宋体" panose="02010600030101010101" pitchFamily="2" charset="-122"/>
                  <a:ea typeface="宋体" panose="02010600030101010101" pitchFamily="2" charset="-122"/>
                </a:rPr>
                <a:t>7.9</a:t>
              </a:r>
              <a:r>
                <a:rPr lang="zh-CN" altLang="en-US" dirty="0">
                  <a:solidFill>
                    <a:sysClr val="windowText" lastClr="000000"/>
                  </a:solidFill>
                  <a:latin typeface="宋体" panose="02010600030101010101" pitchFamily="2" charset="-122"/>
                  <a:ea typeface="宋体" panose="02010600030101010101" pitchFamily="2" charset="-122"/>
                </a:rPr>
                <a:t>模型参考自适应控制系统。分别在信号  </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和</a:t>
              </a:r>
              <a:r>
                <a:rPr lang="en-US" altLang="zh-CN" dirty="0">
                  <a:solidFill>
                    <a:sysClr val="windowText" lastClr="000000"/>
                  </a:solidFill>
                  <a:latin typeface="宋体" panose="02010600030101010101" pitchFamily="2" charset="-122"/>
                  <a:ea typeface="宋体" panose="02010600030101010101" pitchFamily="2" charset="-122"/>
                </a:rPr>
                <a:t>5sin0.2mt</a:t>
              </a:r>
              <a:r>
                <a:rPr lang="zh-CN" altLang="en-US" dirty="0">
                  <a:solidFill>
                    <a:sysClr val="windowText" lastClr="000000"/>
                  </a:solidFill>
                  <a:latin typeface="宋体" panose="02010600030101010101" pitchFamily="2" charset="-122"/>
                  <a:ea typeface="宋体" panose="02010600030101010101" pitchFamily="2" charset="-122"/>
                </a:rPr>
                <a:t>作用下的输出响应如图</a:t>
              </a:r>
              <a:r>
                <a:rPr lang="en-US" altLang="zh-CN" dirty="0">
                  <a:solidFill>
                    <a:sysClr val="windowText" lastClr="000000"/>
                  </a:solidFill>
                  <a:latin typeface="宋体" panose="02010600030101010101" pitchFamily="2" charset="-122"/>
                  <a:ea typeface="宋体" panose="02010600030101010101" pitchFamily="2" charset="-122"/>
                </a:rPr>
                <a:t>7.12</a:t>
              </a:r>
              <a:r>
                <a:rPr lang="zh-CN" altLang="en-US" dirty="0">
                  <a:solidFill>
                    <a:sysClr val="windowText" lastClr="000000"/>
                  </a:solidFill>
                  <a:latin typeface="宋体" panose="02010600030101010101" pitchFamily="2" charset="-122"/>
                  <a:ea typeface="宋体" panose="02010600030101010101" pitchFamily="2" charset="-122"/>
                </a:rPr>
                <a:t>所示。由图可知，自适应控制效果良好，系统动态品质得到了较大改善。</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graphicFrame>
          <p:nvGraphicFramePr>
            <p:cNvPr id="2" name="对象 1">
              <a:extLst>
                <a:ext uri="{FF2B5EF4-FFF2-40B4-BE49-F238E27FC236}">
                  <a16:creationId xmlns:a16="http://schemas.microsoft.com/office/drawing/2014/main" id="{CEB256B7-B9BF-4BB6-8119-A1E29D3DE152}"/>
                </a:ext>
              </a:extLst>
            </p:cNvPr>
            <p:cNvGraphicFramePr>
              <a:graphicFrameLocks noChangeAspect="1"/>
            </p:cNvGraphicFramePr>
            <p:nvPr>
              <p:extLst>
                <p:ext uri="{D42A27DB-BD31-4B8C-83A1-F6EECF244321}">
                  <p14:modId xmlns:p14="http://schemas.microsoft.com/office/powerpoint/2010/main" val="1384199046"/>
                </p:ext>
              </p:extLst>
            </p:nvPr>
          </p:nvGraphicFramePr>
          <p:xfrm>
            <a:off x="1331101" y="830789"/>
            <a:ext cx="5940025" cy="352689"/>
          </p:xfrm>
          <a:graphic>
            <a:graphicData uri="http://schemas.openxmlformats.org/presentationml/2006/ole">
              <mc:AlternateContent xmlns:mc="http://schemas.openxmlformats.org/markup-compatibility/2006">
                <mc:Choice xmlns:v="urn:schemas-microsoft-com:vml" Requires="v">
                  <p:oleObj spid="_x0000_s62486" name="Equation" r:id="rId5" imgW="4063680" imgH="241200" progId="Equation.DSMT4">
                    <p:embed/>
                  </p:oleObj>
                </mc:Choice>
                <mc:Fallback>
                  <p:oleObj name="Equation" r:id="rId5" imgW="4063680" imgH="241200" progId="Equation.DSMT4">
                    <p:embed/>
                    <p:pic>
                      <p:nvPicPr>
                        <p:cNvPr id="0" name=""/>
                        <p:cNvPicPr/>
                        <p:nvPr/>
                      </p:nvPicPr>
                      <p:blipFill>
                        <a:blip r:embed="rId6"/>
                        <a:stretch>
                          <a:fillRect/>
                        </a:stretch>
                      </p:blipFill>
                      <p:spPr>
                        <a:xfrm>
                          <a:off x="1331101" y="830789"/>
                          <a:ext cx="5940025" cy="352689"/>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D41D6D99-6114-402D-9788-63F663A1A2F8}"/>
                </a:ext>
              </a:extLst>
            </p:cNvPr>
            <p:cNvGraphicFramePr>
              <a:graphicFrameLocks noChangeAspect="1"/>
            </p:cNvGraphicFramePr>
            <p:nvPr>
              <p:extLst>
                <p:ext uri="{D42A27DB-BD31-4B8C-83A1-F6EECF244321}">
                  <p14:modId xmlns:p14="http://schemas.microsoft.com/office/powerpoint/2010/main" val="3923593705"/>
                </p:ext>
              </p:extLst>
            </p:nvPr>
          </p:nvGraphicFramePr>
          <p:xfrm>
            <a:off x="1979712" y="1678275"/>
            <a:ext cx="853879" cy="352689"/>
          </p:xfrm>
          <a:graphic>
            <a:graphicData uri="http://schemas.openxmlformats.org/presentationml/2006/ole">
              <mc:AlternateContent xmlns:mc="http://schemas.openxmlformats.org/markup-compatibility/2006">
                <mc:Choice xmlns:v="urn:schemas-microsoft-com:vml" Requires="v">
                  <p:oleObj spid="_x0000_s62487" name="Equation" r:id="rId7" imgW="583920" imgH="241200" progId="Equation.DSMT4">
                    <p:embed/>
                  </p:oleObj>
                </mc:Choice>
                <mc:Fallback>
                  <p:oleObj name="Equation" r:id="rId7" imgW="583920" imgH="241200" progId="Equation.DSMT4">
                    <p:embed/>
                    <p:pic>
                      <p:nvPicPr>
                        <p:cNvPr id="0" name=""/>
                        <p:cNvPicPr/>
                        <p:nvPr/>
                      </p:nvPicPr>
                      <p:blipFill>
                        <a:blip r:embed="rId8"/>
                        <a:stretch>
                          <a:fillRect/>
                        </a:stretch>
                      </p:blipFill>
                      <p:spPr>
                        <a:xfrm>
                          <a:off x="1979712" y="1678275"/>
                          <a:ext cx="853879" cy="352689"/>
                        </a:xfrm>
                        <a:prstGeom prst="rect">
                          <a:avLst/>
                        </a:prstGeom>
                      </p:spPr>
                    </p:pic>
                  </p:oleObj>
                </mc:Fallback>
              </mc:AlternateContent>
            </a:graphicData>
          </a:graphic>
        </p:graphicFrame>
      </p:grpSp>
      <p:pic>
        <p:nvPicPr>
          <p:cNvPr id="5" name="图片 4">
            <a:extLst>
              <a:ext uri="{FF2B5EF4-FFF2-40B4-BE49-F238E27FC236}">
                <a16:creationId xmlns:a16="http://schemas.microsoft.com/office/drawing/2014/main" id="{A73D9320-D6A5-4465-A8F1-B462E496A4F4}"/>
              </a:ext>
            </a:extLst>
          </p:cNvPr>
          <p:cNvPicPr>
            <a:picLocks noChangeAspect="1"/>
          </p:cNvPicPr>
          <p:nvPr/>
        </p:nvPicPr>
        <p:blipFill>
          <a:blip r:embed="rId9"/>
          <a:stretch>
            <a:fillRect/>
          </a:stretch>
        </p:blipFill>
        <p:spPr>
          <a:xfrm>
            <a:off x="1692361" y="2441956"/>
            <a:ext cx="5217503" cy="2612593"/>
          </a:xfrm>
          <a:prstGeom prst="rect">
            <a:avLst/>
          </a:prstGeom>
        </p:spPr>
      </p:pic>
    </p:spTree>
    <p:extLst>
      <p:ext uri="{BB962C8B-B14F-4D97-AF65-F5344CB8AC3E}">
        <p14:creationId xmlns:p14="http://schemas.microsoft.com/office/powerpoint/2010/main" val="13834945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75" name="矩形 74"/>
          <p:cNvSpPr/>
          <p:nvPr/>
        </p:nvSpPr>
        <p:spPr>
          <a:xfrm>
            <a:off x="297906" y="1200883"/>
            <a:ext cx="7883863" cy="3416320"/>
          </a:xfrm>
          <a:prstGeom prst="rect">
            <a:avLst/>
          </a:prstGeom>
          <a:noFill/>
        </p:spPr>
        <p:txBody>
          <a:bodyPr wrap="square">
            <a:spAutoFit/>
          </a:bodyPr>
          <a:lstStyle/>
          <a:p>
            <a:pPr indent="468000">
              <a:lnSpc>
                <a:spcPct val="150000"/>
              </a:lnSpc>
            </a:pPr>
            <a:r>
              <a:rPr lang="en-US" altLang="zh-CN" dirty="0" smtClean="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1)</a:t>
            </a:r>
            <a:r>
              <a:rPr lang="zh-CN" altLang="en-US" dirty="0">
                <a:solidFill>
                  <a:sysClr val="windowText" lastClr="000000"/>
                </a:solidFill>
                <a:latin typeface="宋体" panose="02010600030101010101" pitchFamily="2" charset="-122"/>
                <a:ea typeface="宋体" panose="02010600030101010101" pitchFamily="2" charset="-122"/>
              </a:rPr>
              <a:t>问题的提出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设被控系统可用下述差分方程表示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7.65</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式中：</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被控系统的输出；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被控系统的控制输入；</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q ——</a:t>
            </a:r>
            <a:r>
              <a:rPr lang="zh-CN" altLang="en-US" dirty="0">
                <a:solidFill>
                  <a:sysClr val="windowText" lastClr="000000"/>
                </a:solidFill>
                <a:latin typeface="宋体" panose="02010600030101010101" pitchFamily="2" charset="-122"/>
                <a:ea typeface="宋体" panose="02010600030101010101" pitchFamily="2" charset="-122"/>
              </a:rPr>
              <a:t>差分算子，即</a:t>
            </a:r>
            <a:endParaRPr lang="en-US" altLang="zh-CN" dirty="0">
              <a:solidFill>
                <a:sysClr val="windowText" lastClr="000000"/>
              </a:solidFill>
              <a:latin typeface="宋体" panose="02010600030101010101" pitchFamily="2" charset="-122"/>
              <a:ea typeface="宋体" panose="02010600030101010101" pitchFamily="2" charset="-122"/>
            </a:endParaRPr>
          </a:p>
        </p:txBody>
      </p:sp>
      <p:graphicFrame>
        <p:nvGraphicFramePr>
          <p:cNvPr id="2" name="对象 1">
            <a:extLst>
              <a:ext uri="{FF2B5EF4-FFF2-40B4-BE49-F238E27FC236}">
                <a16:creationId xmlns:a16="http://schemas.microsoft.com/office/drawing/2014/main" id="{001F2736-28A3-45BA-9FF8-336A743462E7}"/>
              </a:ext>
            </a:extLst>
          </p:cNvPr>
          <p:cNvGraphicFramePr>
            <a:graphicFrameLocks noChangeAspect="1"/>
          </p:cNvGraphicFramePr>
          <p:nvPr>
            <p:extLst>
              <p:ext uri="{D42A27DB-BD31-4B8C-83A1-F6EECF244321}">
                <p14:modId xmlns:p14="http://schemas.microsoft.com/office/powerpoint/2010/main" val="2987353578"/>
              </p:ext>
            </p:extLst>
          </p:nvPr>
        </p:nvGraphicFramePr>
        <p:xfrm>
          <a:off x="3131840" y="2091356"/>
          <a:ext cx="2469761" cy="408386"/>
        </p:xfrm>
        <a:graphic>
          <a:graphicData uri="http://schemas.openxmlformats.org/presentationml/2006/ole">
            <mc:AlternateContent xmlns:mc="http://schemas.openxmlformats.org/markup-compatibility/2006">
              <mc:Choice xmlns:v="urn:schemas-microsoft-com:vml" Requires="v">
                <p:oleObj spid="_x0000_s63530" name="Equation" r:id="rId5" imgW="1612800" imgH="266400" progId="Equation.DSMT4">
                  <p:embed/>
                </p:oleObj>
              </mc:Choice>
              <mc:Fallback>
                <p:oleObj name="Equation" r:id="rId5" imgW="1612800" imgH="266400" progId="Equation.DSMT4">
                  <p:embed/>
                  <p:pic>
                    <p:nvPicPr>
                      <p:cNvPr id="0" name=""/>
                      <p:cNvPicPr/>
                      <p:nvPr/>
                    </p:nvPicPr>
                    <p:blipFill>
                      <a:blip r:embed="rId6"/>
                      <a:stretch>
                        <a:fillRect/>
                      </a:stretch>
                    </p:blipFill>
                    <p:spPr>
                      <a:xfrm>
                        <a:off x="3131840" y="2091356"/>
                        <a:ext cx="2469761" cy="408386"/>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BD3A6444-E10C-4A9B-A141-771DFDD67DF1}"/>
              </a:ext>
            </a:extLst>
          </p:cNvPr>
          <p:cNvGraphicFramePr>
            <a:graphicFrameLocks noChangeAspect="1"/>
          </p:cNvGraphicFramePr>
          <p:nvPr>
            <p:extLst>
              <p:ext uri="{D42A27DB-BD31-4B8C-83A1-F6EECF244321}">
                <p14:modId xmlns:p14="http://schemas.microsoft.com/office/powerpoint/2010/main" val="2026331870"/>
              </p:ext>
            </p:extLst>
          </p:nvPr>
        </p:nvGraphicFramePr>
        <p:xfrm>
          <a:off x="1468051" y="2499742"/>
          <a:ext cx="3711000" cy="818603"/>
        </p:xfrm>
        <a:graphic>
          <a:graphicData uri="http://schemas.openxmlformats.org/presentationml/2006/ole">
            <mc:AlternateContent xmlns:mc="http://schemas.openxmlformats.org/markup-compatibility/2006">
              <mc:Choice xmlns:v="urn:schemas-microsoft-com:vml" Requires="v">
                <p:oleObj spid="_x0000_s63531" name="Equation" r:id="rId7" imgW="2590560" imgH="571320" progId="Equation.DSMT4">
                  <p:embed/>
                </p:oleObj>
              </mc:Choice>
              <mc:Fallback>
                <p:oleObj name="Equation" r:id="rId7" imgW="2590560" imgH="571320" progId="Equation.DSMT4">
                  <p:embed/>
                  <p:pic>
                    <p:nvPicPr>
                      <p:cNvPr id="0" name=""/>
                      <p:cNvPicPr/>
                      <p:nvPr/>
                    </p:nvPicPr>
                    <p:blipFill>
                      <a:blip r:embed="rId8"/>
                      <a:stretch>
                        <a:fillRect/>
                      </a:stretch>
                    </p:blipFill>
                    <p:spPr>
                      <a:xfrm>
                        <a:off x="1468051" y="2499742"/>
                        <a:ext cx="3711000" cy="818603"/>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F71ADE99-ABF6-4D0F-BFF7-1985D51DC6CB}"/>
              </a:ext>
            </a:extLst>
          </p:cNvPr>
          <p:cNvGraphicFramePr>
            <a:graphicFrameLocks noChangeAspect="1"/>
          </p:cNvGraphicFramePr>
          <p:nvPr>
            <p:extLst>
              <p:ext uri="{D42A27DB-BD31-4B8C-83A1-F6EECF244321}">
                <p14:modId xmlns:p14="http://schemas.microsoft.com/office/powerpoint/2010/main" val="3213953768"/>
              </p:ext>
            </p:extLst>
          </p:nvPr>
        </p:nvGraphicFramePr>
        <p:xfrm>
          <a:off x="1468051" y="3308400"/>
          <a:ext cx="655677" cy="768079"/>
        </p:xfrm>
        <a:graphic>
          <a:graphicData uri="http://schemas.openxmlformats.org/presentationml/2006/ole">
            <mc:AlternateContent xmlns:mc="http://schemas.openxmlformats.org/markup-compatibility/2006">
              <mc:Choice xmlns:v="urn:schemas-microsoft-com:vml" Requires="v">
                <p:oleObj spid="_x0000_s63532" name="Equation" r:id="rId9" imgW="444240" imgH="520560" progId="Equation.DSMT4">
                  <p:embed/>
                </p:oleObj>
              </mc:Choice>
              <mc:Fallback>
                <p:oleObj name="Equation" r:id="rId9" imgW="444240" imgH="520560" progId="Equation.DSMT4">
                  <p:embed/>
                  <p:pic>
                    <p:nvPicPr>
                      <p:cNvPr id="0" name=""/>
                      <p:cNvPicPr/>
                      <p:nvPr/>
                    </p:nvPicPr>
                    <p:blipFill>
                      <a:blip r:embed="rId10"/>
                      <a:stretch>
                        <a:fillRect/>
                      </a:stretch>
                    </p:blipFill>
                    <p:spPr>
                      <a:xfrm>
                        <a:off x="1468051" y="3308400"/>
                        <a:ext cx="655677" cy="768079"/>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9FF7455A-D2AC-4912-9BD5-4AA718294179}"/>
              </a:ext>
            </a:extLst>
          </p:cNvPr>
          <p:cNvGraphicFramePr>
            <a:graphicFrameLocks noChangeAspect="1"/>
          </p:cNvGraphicFramePr>
          <p:nvPr>
            <p:extLst>
              <p:ext uri="{D42A27DB-BD31-4B8C-83A1-F6EECF244321}">
                <p14:modId xmlns:p14="http://schemas.microsoft.com/office/powerpoint/2010/main" val="2803613438"/>
              </p:ext>
            </p:extLst>
          </p:nvPr>
        </p:nvGraphicFramePr>
        <p:xfrm>
          <a:off x="3995936" y="4076479"/>
          <a:ext cx="1810795" cy="362159"/>
        </p:xfrm>
        <a:graphic>
          <a:graphicData uri="http://schemas.openxmlformats.org/presentationml/2006/ole">
            <mc:AlternateContent xmlns:mc="http://schemas.openxmlformats.org/markup-compatibility/2006">
              <mc:Choice xmlns:v="urn:schemas-microsoft-com:vml" Requires="v">
                <p:oleObj spid="_x0000_s63533" name="Equation" r:id="rId11" imgW="1460160" imgH="291960" progId="Equation.DSMT4">
                  <p:embed/>
                </p:oleObj>
              </mc:Choice>
              <mc:Fallback>
                <p:oleObj name="Equation" r:id="rId11" imgW="1460160" imgH="291960" progId="Equation.DSMT4">
                  <p:embed/>
                  <p:pic>
                    <p:nvPicPr>
                      <p:cNvPr id="0" name=""/>
                      <p:cNvPicPr/>
                      <p:nvPr/>
                    </p:nvPicPr>
                    <p:blipFill>
                      <a:blip r:embed="rId12"/>
                      <a:stretch>
                        <a:fillRect/>
                      </a:stretch>
                    </p:blipFill>
                    <p:spPr>
                      <a:xfrm>
                        <a:off x="3995936" y="4076479"/>
                        <a:ext cx="1810795" cy="362159"/>
                      </a:xfrm>
                      <a:prstGeom prst="rect">
                        <a:avLst/>
                      </a:prstGeom>
                    </p:spPr>
                  </p:pic>
                </p:oleObj>
              </mc:Fallback>
            </mc:AlternateContent>
          </a:graphicData>
        </a:graphic>
      </p:graphicFrame>
      <p:sp>
        <p:nvSpPr>
          <p:cNvPr id="7" name="矩形 6"/>
          <p:cNvSpPr/>
          <p:nvPr/>
        </p:nvSpPr>
        <p:spPr>
          <a:xfrm>
            <a:off x="282982" y="718471"/>
            <a:ext cx="2282676" cy="507831"/>
          </a:xfrm>
          <a:prstGeom prst="rect">
            <a:avLst/>
          </a:prstGeom>
        </p:spPr>
        <p:txBody>
          <a:bodyPr wrap="none">
            <a:spAutoFit/>
          </a:bodyPr>
          <a:lstStyle/>
          <a:p>
            <a:pPr indent="468000">
              <a:lnSpc>
                <a:spcPct val="150000"/>
              </a:lnSpc>
            </a:pPr>
            <a:r>
              <a:rPr lang="en-US" altLang="zh-CN" dirty="0">
                <a:solidFill>
                  <a:sysClr val="windowText" lastClr="000000"/>
                </a:solidFill>
                <a:latin typeface="宋体" panose="02010600030101010101" pitchFamily="2" charset="-122"/>
              </a:rPr>
              <a:t>2.</a:t>
            </a:r>
            <a:r>
              <a:rPr lang="zh-CN" altLang="en-US" b="1" dirty="0">
                <a:solidFill>
                  <a:sysClr val="windowText" lastClr="000000"/>
                </a:solidFill>
                <a:latin typeface="宋体" panose="02010600030101010101" pitchFamily="2" charset="-122"/>
              </a:rPr>
              <a:t>对于离散系统</a:t>
            </a:r>
            <a:endParaRPr lang="en-US" altLang="zh-CN" b="1" dirty="0">
              <a:solidFill>
                <a:sysClr val="windowText" lastClr="000000"/>
              </a:solidFill>
              <a:latin typeface="宋体" panose="02010600030101010101" pitchFamily="2" charset="-122"/>
            </a:endParaRPr>
          </a:p>
        </p:txBody>
      </p:sp>
    </p:spTree>
    <p:extLst>
      <p:ext uri="{BB962C8B-B14F-4D97-AF65-F5344CB8AC3E}">
        <p14:creationId xmlns:p14="http://schemas.microsoft.com/office/powerpoint/2010/main" val="17600187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 calcmode="lin" valueType="num">
                                      <p:cBhvr additive="base">
                                        <p:cTn id="22" dur="500" fill="hold"/>
                                        <p:tgtEl>
                                          <p:spTgt spid="75"/>
                                        </p:tgtEl>
                                        <p:attrNameLst>
                                          <p:attrName>ppt_x</p:attrName>
                                        </p:attrNameLst>
                                      </p:cBhvr>
                                      <p:tavLst>
                                        <p:tav tm="0">
                                          <p:val>
                                            <p:strVal val="#ppt_x"/>
                                          </p:val>
                                        </p:tav>
                                        <p:tav tm="100000">
                                          <p:val>
                                            <p:strVal val="#ppt_x"/>
                                          </p:val>
                                        </p:tav>
                                      </p:tavLst>
                                    </p:anim>
                                    <p:anim calcmode="lin" valueType="num">
                                      <p:cBhvr additive="base">
                                        <p:cTn id="23" dur="500" fill="hold"/>
                                        <p:tgtEl>
                                          <p:spTgt spid="75"/>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363818"/>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自适应控制概念</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10" name="矩形 9">
            <a:extLst>
              <a:ext uri="{FF2B5EF4-FFF2-40B4-BE49-F238E27FC236}">
                <a16:creationId xmlns:a16="http://schemas.microsoft.com/office/drawing/2014/main" id="{0EF2FFF3-422E-4C5C-877B-7D6B8E42A039}"/>
              </a:ext>
            </a:extLst>
          </p:cNvPr>
          <p:cNvSpPr/>
          <p:nvPr/>
        </p:nvSpPr>
        <p:spPr>
          <a:xfrm>
            <a:off x="282982" y="1242423"/>
            <a:ext cx="7627293" cy="1015663"/>
          </a:xfrm>
          <a:prstGeom prst="rect">
            <a:avLst/>
          </a:prstGeom>
          <a:noFill/>
        </p:spPr>
        <p:txBody>
          <a:bodyPr wrap="square">
            <a:spAutoFit/>
          </a:bodyPr>
          <a:lstStyle/>
          <a:p>
            <a:pPr>
              <a:lnSpc>
                <a:spcPct val="150000"/>
              </a:lnSpc>
            </a:pPr>
            <a:r>
              <a:rPr lang="en-US" altLang="zh-CN" sz="2000" dirty="0" smtClean="0">
                <a:solidFill>
                  <a:srgbClr val="FF0000"/>
                </a:solidFill>
                <a:latin typeface="宋体" panose="02010600030101010101" pitchFamily="2" charset="-122"/>
                <a:ea typeface="宋体" panose="02010600030101010101" pitchFamily="2" charset="-122"/>
              </a:rPr>
              <a:t>1.</a:t>
            </a:r>
            <a:r>
              <a:rPr lang="zh-CN" altLang="en-US" sz="2000" dirty="0" smtClean="0">
                <a:solidFill>
                  <a:srgbClr val="FF0000"/>
                </a:solidFill>
                <a:latin typeface="宋体" panose="02010600030101010101" pitchFamily="2" charset="-122"/>
                <a:ea typeface="宋体" panose="02010600030101010101" pitchFamily="2" charset="-122"/>
              </a:rPr>
              <a:t>模型</a:t>
            </a:r>
            <a:r>
              <a:rPr lang="zh-CN" altLang="en-US" sz="2000" dirty="0">
                <a:solidFill>
                  <a:srgbClr val="FF0000"/>
                </a:solidFill>
                <a:latin typeface="宋体" panose="02010600030101010101" pitchFamily="2" charset="-122"/>
                <a:ea typeface="宋体" panose="02010600030101010101" pitchFamily="2" charset="-122"/>
              </a:rPr>
              <a:t>参考</a:t>
            </a:r>
            <a:r>
              <a:rPr lang="zh-CN" altLang="en-US" sz="2000" dirty="0" smtClean="0">
                <a:solidFill>
                  <a:srgbClr val="FF0000"/>
                </a:solidFill>
                <a:latin typeface="宋体" panose="02010600030101010101" pitchFamily="2" charset="-122"/>
                <a:ea typeface="宋体" panose="02010600030101010101" pitchFamily="2" charset="-122"/>
              </a:rPr>
              <a:t>自适应控制系统</a:t>
            </a:r>
            <a:endParaRPr lang="en-US" altLang="zh-CN" sz="2000" dirty="0">
              <a:solidFill>
                <a:srgbClr val="FF0000"/>
              </a:solidFill>
              <a:latin typeface="宋体" panose="02010600030101010101" pitchFamily="2" charset="-122"/>
              <a:ea typeface="宋体" panose="02010600030101010101" pitchFamily="2" charset="-122"/>
            </a:endParaRPr>
          </a:p>
          <a:p>
            <a:pPr>
              <a:lnSpc>
                <a:spcPct val="150000"/>
              </a:lnSpc>
            </a:pPr>
            <a:r>
              <a:rPr lang="zh-CN" altLang="en-US" sz="2000" dirty="0" smtClean="0">
                <a:solidFill>
                  <a:sysClr val="windowText" lastClr="000000"/>
                </a:solidFill>
                <a:latin typeface="宋体" panose="02010600030101010101" pitchFamily="2" charset="-122"/>
                <a:ea typeface="宋体" panose="02010600030101010101" pitchFamily="2" charset="-122"/>
              </a:rPr>
              <a:t>由</a:t>
            </a:r>
            <a:r>
              <a:rPr lang="zh-CN" altLang="en-US" sz="2000" dirty="0">
                <a:solidFill>
                  <a:srgbClr val="0070C0"/>
                </a:solidFill>
                <a:latin typeface="宋体" panose="02010600030101010101" pitchFamily="2" charset="-122"/>
                <a:ea typeface="宋体" panose="02010600030101010101" pitchFamily="2" charset="-122"/>
              </a:rPr>
              <a:t>参考模型</a:t>
            </a:r>
            <a:r>
              <a:rPr lang="zh-CN" altLang="en-US" sz="2000" dirty="0">
                <a:solidFill>
                  <a:sysClr val="windowText" lastClr="000000"/>
                </a:solidFill>
                <a:latin typeface="宋体" panose="02010600030101010101" pitchFamily="2" charset="-122"/>
                <a:ea typeface="宋体" panose="02010600030101010101" pitchFamily="2" charset="-122"/>
              </a:rPr>
              <a:t>、</a:t>
            </a:r>
            <a:r>
              <a:rPr lang="zh-CN" altLang="en-US" sz="2000" dirty="0">
                <a:solidFill>
                  <a:srgbClr val="0070C0"/>
                </a:solidFill>
                <a:latin typeface="宋体" panose="02010600030101010101" pitchFamily="2" charset="-122"/>
                <a:ea typeface="宋体" panose="02010600030101010101" pitchFamily="2" charset="-122"/>
              </a:rPr>
              <a:t>被控对象</a:t>
            </a:r>
            <a:r>
              <a:rPr lang="zh-CN" altLang="en-US" sz="2000" dirty="0">
                <a:solidFill>
                  <a:sysClr val="windowText" lastClr="000000"/>
                </a:solidFill>
                <a:latin typeface="宋体" panose="02010600030101010101" pitchFamily="2" charset="-122"/>
                <a:ea typeface="宋体" panose="02010600030101010101" pitchFamily="2" charset="-122"/>
              </a:rPr>
              <a:t>、常规的</a:t>
            </a:r>
            <a:r>
              <a:rPr lang="zh-CN" altLang="en-US" sz="2000" dirty="0">
                <a:solidFill>
                  <a:srgbClr val="0070C0"/>
                </a:solidFill>
                <a:latin typeface="宋体" panose="02010600030101010101" pitchFamily="2" charset="-122"/>
                <a:ea typeface="宋体" panose="02010600030101010101" pitchFamily="2" charset="-122"/>
              </a:rPr>
              <a:t>反馈控制器</a:t>
            </a:r>
            <a:r>
              <a:rPr lang="zh-CN" altLang="en-US" sz="2000" dirty="0">
                <a:solidFill>
                  <a:sysClr val="windowText" lastClr="000000"/>
                </a:solidFill>
                <a:latin typeface="宋体" panose="02010600030101010101" pitchFamily="2" charset="-122"/>
                <a:ea typeface="宋体" panose="02010600030101010101" pitchFamily="2" charset="-122"/>
              </a:rPr>
              <a:t>和</a:t>
            </a:r>
            <a:r>
              <a:rPr lang="zh-CN" altLang="en-US" sz="2000" dirty="0">
                <a:solidFill>
                  <a:srgbClr val="0070C0"/>
                </a:solidFill>
                <a:latin typeface="宋体" panose="02010600030101010101" pitchFamily="2" charset="-122"/>
                <a:ea typeface="宋体" panose="02010600030101010101" pitchFamily="2" charset="-122"/>
              </a:rPr>
              <a:t>自适应控制器</a:t>
            </a:r>
            <a:r>
              <a:rPr lang="zh-CN" altLang="en-US" sz="2000" dirty="0" smtClean="0">
                <a:solidFill>
                  <a:sysClr val="windowText" lastClr="000000"/>
                </a:solidFill>
                <a:latin typeface="宋体" panose="02010600030101010101" pitchFamily="2" charset="-122"/>
                <a:ea typeface="宋体" panose="02010600030101010101" pitchFamily="2" charset="-122"/>
              </a:rPr>
              <a:t>构成</a:t>
            </a:r>
            <a:r>
              <a:rPr lang="zh-CN" altLang="en-US" sz="2000" dirty="0">
                <a:solidFill>
                  <a:sysClr val="windowText" lastClr="000000"/>
                </a:solidFill>
                <a:latin typeface="宋体" panose="02010600030101010101" pitchFamily="2" charset="-122"/>
                <a:ea typeface="宋体" panose="02010600030101010101" pitchFamily="2" charset="-122"/>
              </a:rPr>
              <a:t>。</a:t>
            </a:r>
            <a:endParaRPr lang="zh-CN" altLang="en-US" sz="2000"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p:txBody>
      </p:sp>
      <p:pic>
        <p:nvPicPr>
          <p:cNvPr id="2" name="图片 1">
            <a:extLst>
              <a:ext uri="{FF2B5EF4-FFF2-40B4-BE49-F238E27FC236}">
                <a16:creationId xmlns:a16="http://schemas.microsoft.com/office/drawing/2014/main" id="{0413EA08-69BD-45AA-A030-A3F4ED307D13}"/>
              </a:ext>
            </a:extLst>
          </p:cNvPr>
          <p:cNvPicPr>
            <a:picLocks noChangeAspect="1"/>
          </p:cNvPicPr>
          <p:nvPr/>
        </p:nvPicPr>
        <p:blipFill>
          <a:blip r:embed="rId5"/>
          <a:stretch>
            <a:fillRect/>
          </a:stretch>
        </p:blipFill>
        <p:spPr>
          <a:xfrm>
            <a:off x="282982" y="2316919"/>
            <a:ext cx="4145002" cy="2648989"/>
          </a:xfrm>
          <a:prstGeom prst="rect">
            <a:avLst/>
          </a:prstGeom>
        </p:spPr>
      </p:pic>
      <p:grpSp>
        <p:nvGrpSpPr>
          <p:cNvPr id="4" name="组合 3">
            <a:extLst>
              <a:ext uri="{FF2B5EF4-FFF2-40B4-BE49-F238E27FC236}">
                <a16:creationId xmlns:a16="http://schemas.microsoft.com/office/drawing/2014/main" id="{00A15C72-44FA-428D-AF6D-1D7E81FC6C2E}"/>
              </a:ext>
            </a:extLst>
          </p:cNvPr>
          <p:cNvGrpSpPr/>
          <p:nvPr/>
        </p:nvGrpSpPr>
        <p:grpSpPr>
          <a:xfrm>
            <a:off x="4499992" y="2348751"/>
            <a:ext cx="4248473" cy="2585323"/>
            <a:chOff x="5220072" y="2355725"/>
            <a:chExt cx="3888810" cy="2734839"/>
          </a:xfrm>
        </p:grpSpPr>
        <p:sp>
          <p:nvSpPr>
            <p:cNvPr id="11" name="矩形 10">
              <a:extLst>
                <a:ext uri="{FF2B5EF4-FFF2-40B4-BE49-F238E27FC236}">
                  <a16:creationId xmlns:a16="http://schemas.microsoft.com/office/drawing/2014/main" id="{1274FC86-433F-4B26-9330-27F895A02A7B}"/>
                </a:ext>
              </a:extLst>
            </p:cNvPr>
            <p:cNvSpPr/>
            <p:nvPr/>
          </p:nvSpPr>
          <p:spPr>
            <a:xfrm>
              <a:off x="5220072" y="2355725"/>
              <a:ext cx="3888810" cy="2734839"/>
            </a:xfrm>
            <a:prstGeom prst="rect">
              <a:avLst/>
            </a:prstGeom>
            <a:noFill/>
          </p:spPr>
          <p:txBody>
            <a:bodyPr wrap="square">
              <a:spAutoFit/>
            </a:bodyPr>
            <a:lstStyle/>
            <a:p>
              <a:pPr indent="468000">
                <a:lnSpc>
                  <a:spcPct val="150000"/>
                </a:lnSpc>
              </a:pP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      ——</a:t>
              </a:r>
              <a:r>
                <a:rPr lang="zh-CN" altLang="en-US" dirty="0" smtClean="0">
                  <a:solidFill>
                    <a:schemeClr val="tx1">
                      <a:lumMod val="95000"/>
                      <a:lumOff val="5000"/>
                    </a:schemeClr>
                  </a:solidFill>
                  <a:latin typeface="宋体" panose="02010600030101010101" pitchFamily="2" charset="-122"/>
                  <a:ea typeface="宋体" panose="02010600030101010101" pitchFamily="2" charset="-122"/>
                  <a:cs typeface="Arial" pitchFamily="34" charset="0"/>
                </a:rPr>
                <a:t>参考输入（</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也称为规范输入）；</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indent="468000">
                <a:lnSpc>
                  <a:spcPct val="150000"/>
                </a:lnSpc>
              </a:pP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      ——</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模型输出（即希望输出）；</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indent="468000">
                <a:lnSpc>
                  <a:spcPct val="150000"/>
                </a:lnSpc>
              </a:pP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      ——</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被控对象输出；</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endParaRPr>
            </a:p>
            <a:p>
              <a:pPr indent="468000">
                <a:lnSpc>
                  <a:spcPct val="150000"/>
                </a:lnSpc>
              </a:pP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      ——</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itchFamily="34" charset="0"/>
                </a:rPr>
                <a:t>自适应控制误差。</a:t>
              </a:r>
            </a:p>
          </p:txBody>
        </p:sp>
        <p:graphicFrame>
          <p:nvGraphicFramePr>
            <p:cNvPr id="3" name="对象 2">
              <a:extLst>
                <a:ext uri="{FF2B5EF4-FFF2-40B4-BE49-F238E27FC236}">
                  <a16:creationId xmlns:a16="http://schemas.microsoft.com/office/drawing/2014/main" id="{6B1678FE-2269-420A-8226-85DA1F3964BE}"/>
                </a:ext>
              </a:extLst>
            </p:cNvPr>
            <p:cNvGraphicFramePr>
              <a:graphicFrameLocks noChangeAspect="1"/>
            </p:cNvGraphicFramePr>
            <p:nvPr>
              <p:extLst>
                <p:ext uri="{D42A27DB-BD31-4B8C-83A1-F6EECF244321}">
                  <p14:modId xmlns:p14="http://schemas.microsoft.com/office/powerpoint/2010/main" val="3696362110"/>
                </p:ext>
              </p:extLst>
            </p:nvPr>
          </p:nvGraphicFramePr>
          <p:xfrm>
            <a:off x="5583883" y="2481088"/>
            <a:ext cx="616892" cy="370135"/>
          </p:xfrm>
          <a:graphic>
            <a:graphicData uri="http://schemas.openxmlformats.org/presentationml/2006/ole">
              <mc:AlternateContent xmlns:mc="http://schemas.openxmlformats.org/markup-compatibility/2006">
                <mc:Choice xmlns:v="urn:schemas-microsoft-com:vml" Requires="v">
                  <p:oleObj spid="_x0000_s1070" name="Equation" r:id="rId6" imgW="444240" imgH="266400" progId="Equation.DSMT4">
                    <p:embed/>
                  </p:oleObj>
                </mc:Choice>
                <mc:Fallback>
                  <p:oleObj name="Equation" r:id="rId6" imgW="444240" imgH="266400" progId="Equation.DSMT4">
                    <p:embed/>
                    <p:pic>
                      <p:nvPicPr>
                        <p:cNvPr id="0" name=""/>
                        <p:cNvPicPr/>
                        <p:nvPr/>
                      </p:nvPicPr>
                      <p:blipFill>
                        <a:blip r:embed="rId7"/>
                        <a:stretch>
                          <a:fillRect/>
                        </a:stretch>
                      </p:blipFill>
                      <p:spPr>
                        <a:xfrm>
                          <a:off x="5583883" y="2481088"/>
                          <a:ext cx="616892" cy="370135"/>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7224526C-701A-42CA-8EA8-077BF3682EE2}"/>
                </a:ext>
              </a:extLst>
            </p:cNvPr>
            <p:cNvGraphicFramePr>
              <a:graphicFrameLocks noChangeAspect="1"/>
            </p:cNvGraphicFramePr>
            <p:nvPr>
              <p:extLst>
                <p:ext uri="{D42A27DB-BD31-4B8C-83A1-F6EECF244321}">
                  <p14:modId xmlns:p14="http://schemas.microsoft.com/office/powerpoint/2010/main" val="3356423411"/>
                </p:ext>
              </p:extLst>
            </p:nvPr>
          </p:nvGraphicFramePr>
          <p:xfrm>
            <a:off x="5570537" y="3351669"/>
            <a:ext cx="636587" cy="371475"/>
          </p:xfrm>
          <a:graphic>
            <a:graphicData uri="http://schemas.openxmlformats.org/presentationml/2006/ole">
              <mc:AlternateContent xmlns:mc="http://schemas.openxmlformats.org/markup-compatibility/2006">
                <mc:Choice xmlns:v="urn:schemas-microsoft-com:vml" Requires="v">
                  <p:oleObj spid="_x0000_s1071" name="Equation" r:id="rId8" imgW="457200" imgH="266400" progId="Equation.DSMT4">
                    <p:embed/>
                  </p:oleObj>
                </mc:Choice>
                <mc:Fallback>
                  <p:oleObj name="Equation" r:id="rId8" imgW="457200" imgH="266400" progId="Equation.DSMT4">
                    <p:embed/>
                    <p:pic>
                      <p:nvPicPr>
                        <p:cNvPr id="3" name="对象 2">
                          <a:extLst>
                            <a:ext uri="{FF2B5EF4-FFF2-40B4-BE49-F238E27FC236}">
                              <a16:creationId xmlns:a16="http://schemas.microsoft.com/office/drawing/2014/main" id="{6B1678FE-2269-420A-8226-85DA1F3964BE}"/>
                            </a:ext>
                          </a:extLst>
                        </p:cNvPr>
                        <p:cNvPicPr/>
                        <p:nvPr/>
                      </p:nvPicPr>
                      <p:blipFill>
                        <a:blip r:embed="rId9"/>
                        <a:stretch>
                          <a:fillRect/>
                        </a:stretch>
                      </p:blipFill>
                      <p:spPr>
                        <a:xfrm>
                          <a:off x="5570537" y="3351669"/>
                          <a:ext cx="636587" cy="371475"/>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446AA5C2-52D4-42A8-831D-BA40731FBF7C}"/>
                </a:ext>
              </a:extLst>
            </p:cNvPr>
            <p:cNvGraphicFramePr>
              <a:graphicFrameLocks noChangeAspect="1"/>
            </p:cNvGraphicFramePr>
            <p:nvPr>
              <p:extLst>
                <p:ext uri="{D42A27DB-BD31-4B8C-83A1-F6EECF244321}">
                  <p14:modId xmlns:p14="http://schemas.microsoft.com/office/powerpoint/2010/main" val="72737087"/>
                </p:ext>
              </p:extLst>
            </p:nvPr>
          </p:nvGraphicFramePr>
          <p:xfrm>
            <a:off x="5589587" y="4154588"/>
            <a:ext cx="617537" cy="388936"/>
          </p:xfrm>
          <a:graphic>
            <a:graphicData uri="http://schemas.openxmlformats.org/presentationml/2006/ole">
              <mc:AlternateContent xmlns:mc="http://schemas.openxmlformats.org/markup-compatibility/2006">
                <mc:Choice xmlns:v="urn:schemas-microsoft-com:vml" Requires="v">
                  <p:oleObj spid="_x0000_s1072" name="Equation" r:id="rId10" imgW="444240" imgH="279360" progId="Equation.DSMT4">
                    <p:embed/>
                  </p:oleObj>
                </mc:Choice>
                <mc:Fallback>
                  <p:oleObj name="Equation" r:id="rId10" imgW="444240" imgH="279360" progId="Equation.DSMT4">
                    <p:embed/>
                    <p:pic>
                      <p:nvPicPr>
                        <p:cNvPr id="12" name="对象 11">
                          <a:extLst>
                            <a:ext uri="{FF2B5EF4-FFF2-40B4-BE49-F238E27FC236}">
                              <a16:creationId xmlns:a16="http://schemas.microsoft.com/office/drawing/2014/main" id="{7224526C-701A-42CA-8EA8-077BF3682EE2}"/>
                            </a:ext>
                          </a:extLst>
                        </p:cNvPr>
                        <p:cNvPicPr/>
                        <p:nvPr/>
                      </p:nvPicPr>
                      <p:blipFill>
                        <a:blip r:embed="rId11"/>
                        <a:stretch>
                          <a:fillRect/>
                        </a:stretch>
                      </p:blipFill>
                      <p:spPr>
                        <a:xfrm>
                          <a:off x="5589587" y="4154588"/>
                          <a:ext cx="617537" cy="388936"/>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7D667630-E9C5-43D1-9505-ABE4532181C5}"/>
                </a:ext>
              </a:extLst>
            </p:cNvPr>
            <p:cNvGraphicFramePr>
              <a:graphicFrameLocks noChangeAspect="1"/>
            </p:cNvGraphicFramePr>
            <p:nvPr>
              <p:extLst>
                <p:ext uri="{D42A27DB-BD31-4B8C-83A1-F6EECF244321}">
                  <p14:modId xmlns:p14="http://schemas.microsoft.com/office/powerpoint/2010/main" val="841014218"/>
                </p:ext>
              </p:extLst>
            </p:nvPr>
          </p:nvGraphicFramePr>
          <p:xfrm>
            <a:off x="5608637" y="4648373"/>
            <a:ext cx="598487" cy="369888"/>
          </p:xfrm>
          <a:graphic>
            <a:graphicData uri="http://schemas.openxmlformats.org/presentationml/2006/ole">
              <mc:AlternateContent xmlns:mc="http://schemas.openxmlformats.org/markup-compatibility/2006">
                <mc:Choice xmlns:v="urn:schemas-microsoft-com:vml" Requires="v">
                  <p:oleObj spid="_x0000_s1073" name="Equation" r:id="rId12" imgW="431640" imgH="266400" progId="Equation.DSMT4">
                    <p:embed/>
                  </p:oleObj>
                </mc:Choice>
                <mc:Fallback>
                  <p:oleObj name="Equation" r:id="rId12" imgW="431640" imgH="266400" progId="Equation.DSMT4">
                    <p:embed/>
                    <p:pic>
                      <p:nvPicPr>
                        <p:cNvPr id="13" name="对象 12">
                          <a:extLst>
                            <a:ext uri="{FF2B5EF4-FFF2-40B4-BE49-F238E27FC236}">
                              <a16:creationId xmlns:a16="http://schemas.microsoft.com/office/drawing/2014/main" id="{446AA5C2-52D4-42A8-831D-BA40731FBF7C}"/>
                            </a:ext>
                          </a:extLst>
                        </p:cNvPr>
                        <p:cNvPicPr/>
                        <p:nvPr/>
                      </p:nvPicPr>
                      <p:blipFill>
                        <a:blip r:embed="rId13"/>
                        <a:stretch>
                          <a:fillRect/>
                        </a:stretch>
                      </p:blipFill>
                      <p:spPr>
                        <a:xfrm>
                          <a:off x="5608637" y="4648373"/>
                          <a:ext cx="598487" cy="369888"/>
                        </a:xfrm>
                        <a:prstGeom prst="rect">
                          <a:avLst/>
                        </a:prstGeom>
                      </p:spPr>
                    </p:pic>
                  </p:oleObj>
                </mc:Fallback>
              </mc:AlternateContent>
            </a:graphicData>
          </a:graphic>
        </p:graphicFrame>
      </p:grpSp>
      <p:sp>
        <p:nvSpPr>
          <p:cNvPr id="15" name="矩形 14"/>
          <p:cNvSpPr/>
          <p:nvPr/>
        </p:nvSpPr>
        <p:spPr>
          <a:xfrm>
            <a:off x="282982" y="623821"/>
            <a:ext cx="6641767" cy="559769"/>
          </a:xfrm>
          <a:prstGeom prst="rect">
            <a:avLst/>
          </a:prstGeom>
          <a:noFill/>
        </p:spPr>
        <p:txBody>
          <a:bodyPr wrap="square">
            <a:spAutoFit/>
          </a:bodyPr>
          <a:lstStyle/>
          <a:p>
            <a:pPr>
              <a:lnSpc>
                <a:spcPct val="150000"/>
              </a:lnSpc>
            </a:pPr>
            <a:r>
              <a:rPr lang="en-US" altLang="zh-CN" sz="2400" b="1" dirty="0">
                <a:solidFill>
                  <a:sysClr val="windowText" lastClr="000000"/>
                </a:solidFill>
                <a:latin typeface="宋体" panose="02010600030101010101" pitchFamily="2" charset="-122"/>
              </a:rPr>
              <a:t>7.1.3  </a:t>
            </a:r>
            <a:r>
              <a:rPr lang="zh-CN" altLang="en-US" sz="2400" b="1" dirty="0">
                <a:solidFill>
                  <a:sysClr val="windowText" lastClr="000000"/>
                </a:solidFill>
                <a:latin typeface="宋体" panose="02010600030101010101" pitchFamily="2" charset="-122"/>
              </a:rPr>
              <a:t>两类重要的自适应控制系统</a:t>
            </a:r>
          </a:p>
        </p:txBody>
      </p:sp>
    </p:spTree>
    <p:extLst>
      <p:ext uri="{BB962C8B-B14F-4D97-AF65-F5344CB8AC3E}">
        <p14:creationId xmlns:p14="http://schemas.microsoft.com/office/powerpoint/2010/main" val="3765256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0"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mc:AlternateContent xmlns:mc="http://schemas.openxmlformats.org/markup-compatibility/2006" xmlns:a14="http://schemas.microsoft.com/office/drawing/2010/main">
        <mc:Choice Requires="a14">
          <p:sp>
            <p:nvSpPr>
              <p:cNvPr id="75" name="矩形 74"/>
              <p:cNvSpPr/>
              <p:nvPr/>
            </p:nvSpPr>
            <p:spPr>
              <a:xfrm>
                <a:off x="282982" y="752583"/>
                <a:ext cx="7883863" cy="4182363"/>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设式</a:t>
                </a:r>
                <a:r>
                  <a:rPr lang="en-US" altLang="zh-CN" dirty="0">
                    <a:solidFill>
                      <a:sysClr val="windowText" lastClr="000000"/>
                    </a:solidFill>
                    <a:latin typeface="宋体" panose="02010600030101010101" pitchFamily="2" charset="-122"/>
                    <a:ea typeface="宋体" panose="02010600030101010101" pitchFamily="2" charset="-122"/>
                  </a:rPr>
                  <a:t>(7.65)</a:t>
                </a:r>
                <a:r>
                  <a:rPr lang="zh-CN" altLang="en-US" dirty="0">
                    <a:solidFill>
                      <a:sysClr val="windowText" lastClr="000000"/>
                    </a:solidFill>
                    <a:latin typeface="宋体" panose="02010600030101010101" pitchFamily="2" charset="-122"/>
                    <a:ea typeface="宋体" panose="02010600030101010101" pitchFamily="2" charset="-122"/>
                  </a:rPr>
                  <a:t>离散系统满足未知系统的假设条件。定义具有希望动态性能的参考模型为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7.66</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式中：</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参考模型输出；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规范输入。</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设输出误差为                                            （</a:t>
                </a:r>
                <a:r>
                  <a:rPr lang="en-US" altLang="zh-CN" dirty="0">
                    <a:solidFill>
                      <a:sysClr val="windowText" lastClr="000000"/>
                    </a:solidFill>
                    <a:latin typeface="宋体" panose="02010600030101010101" pitchFamily="2" charset="-122"/>
                    <a:ea typeface="宋体" panose="02010600030101010101" pitchFamily="2" charset="-122"/>
                  </a:rPr>
                  <a:t>7.67</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与连续系统一样，离散自适应控制器设计的目的是确定当时间</a:t>
                </a:r>
                <a:r>
                  <a:rPr lang="en-US" altLang="zh-CN" dirty="0">
                    <a:solidFill>
                      <a:sysClr val="windowText" lastClr="000000"/>
                    </a:solidFill>
                    <a:latin typeface="宋体" panose="02010600030101010101" pitchFamily="2" charset="-122"/>
                    <a:ea typeface="宋体" panose="02010600030101010101" pitchFamily="2" charset="-122"/>
                  </a:rPr>
                  <a:t>k→∞</a:t>
                </a:r>
                <a:r>
                  <a:rPr lang="zh-CN" altLang="en-US" dirty="0">
                    <a:solidFill>
                      <a:sysClr val="windowText" lastClr="000000"/>
                    </a:solidFill>
                    <a:latin typeface="宋体" panose="02010600030101010101" pitchFamily="2" charset="-122"/>
                    <a:ea typeface="宋体" panose="02010600030101010101" pitchFamily="2" charset="-122"/>
                  </a:rPr>
                  <a:t>时，输出误差即自适应控制误差</a:t>
                </a:r>
                <a:r>
                  <a:rPr lang="en-US" altLang="zh-CN" dirty="0">
                    <a:solidFill>
                      <a:sysClr val="windowText" lastClr="000000"/>
                    </a:solidFill>
                    <a:latin typeface="宋体" panose="02010600030101010101" pitchFamily="2" charset="-122"/>
                    <a:ea typeface="宋体" panose="02010600030101010101" pitchFamily="2" charset="-122"/>
                  </a:rPr>
                  <a:t> </a:t>
                </a:r>
                <a14:m>
                  <m:oMath xmlns:m="http://schemas.openxmlformats.org/officeDocument/2006/math">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m:rPr>
                            <m:sty m:val="p"/>
                          </m:rPr>
                          <a:rPr lang="en-US" altLang="zh-CN" i="1">
                            <a:solidFill>
                              <a:sysClr val="windowText" lastClr="000000"/>
                            </a:solidFill>
                            <a:latin typeface="Cambria Math" panose="02040503050406030204" pitchFamily="18" charset="0"/>
                            <a:ea typeface="宋体" panose="02010600030101010101" pitchFamily="2" charset="-122"/>
                          </a:rPr>
                          <m:t>e</m:t>
                        </m:r>
                      </m:e>
                      <m:sub>
                        <m:r>
                          <a:rPr lang="en-US" altLang="zh-CN" b="0" i="1" smtClean="0">
                            <a:solidFill>
                              <a:sysClr val="windowText" lastClr="000000"/>
                            </a:solidFill>
                            <a:latin typeface="Cambria Math" panose="02040503050406030204" pitchFamily="18" charset="0"/>
                            <a:ea typeface="宋体" panose="02010600030101010101" pitchFamily="2" charset="-122"/>
                          </a:rPr>
                          <m:t>1</m:t>
                        </m:r>
                      </m:sub>
                    </m:sSub>
                  </m:oMath>
                </a14:m>
                <a:r>
                  <a:rPr lang="en-US" altLang="zh-CN" dirty="0">
                    <a:solidFill>
                      <a:sysClr val="windowText" lastClr="000000"/>
                    </a:solidFill>
                    <a:latin typeface="宋体" panose="02010600030101010101" pitchFamily="2" charset="-122"/>
                    <a:ea typeface="宋体" panose="02010600030101010101" pitchFamily="2" charset="-122"/>
                  </a:rPr>
                  <a:t>(k)→0</a:t>
                </a:r>
                <a:r>
                  <a:rPr lang="zh-CN" altLang="en-US" dirty="0">
                    <a:solidFill>
                      <a:sysClr val="windowText" lastClr="000000"/>
                    </a:solidFill>
                    <a:latin typeface="宋体" panose="02010600030101010101" pitchFamily="2" charset="-122"/>
                    <a:ea typeface="宋体" panose="02010600030101010101" pitchFamily="2" charset="-122"/>
                  </a:rPr>
                  <a:t>的控制输入。</a:t>
                </a:r>
                <a:endParaRPr lang="en-US" altLang="zh-CN" dirty="0">
                  <a:solidFill>
                    <a:sysClr val="windowText" lastClr="000000"/>
                  </a:solidFill>
                  <a:latin typeface="宋体" panose="02010600030101010101" pitchFamily="2" charset="-122"/>
                  <a:ea typeface="宋体" panose="02010600030101010101" pitchFamily="2" charset="-122"/>
                </a:endParaRPr>
              </a:p>
            </p:txBody>
          </p:sp>
        </mc:Choice>
        <mc:Fallback xmlns="">
          <p:sp>
            <p:nvSpPr>
              <p:cNvPr id="75" name="矩形 74"/>
              <p:cNvSpPr>
                <a:spLocks noRot="1" noChangeAspect="1" noMove="1" noResize="1" noEditPoints="1" noAdjustHandles="1" noChangeArrowheads="1" noChangeShapeType="1" noTextEdit="1"/>
              </p:cNvSpPr>
              <p:nvPr/>
            </p:nvSpPr>
            <p:spPr>
              <a:xfrm>
                <a:off x="282982" y="752583"/>
                <a:ext cx="7883863" cy="4182363"/>
              </a:xfrm>
              <a:prstGeom prst="rect">
                <a:avLst/>
              </a:prstGeom>
              <a:blipFill>
                <a:blip r:embed="rId5"/>
                <a:stretch>
                  <a:fillRect l="-618" r="-1623" b="-1164"/>
                </a:stretch>
              </a:blipFill>
            </p:spPr>
            <p:txBody>
              <a:bodyPr/>
              <a:lstStyle/>
              <a:p>
                <a:r>
                  <a:rPr lang="zh-CN" altLang="en-US">
                    <a:noFill/>
                  </a:rPr>
                  <a:t> </a:t>
                </a:r>
              </a:p>
            </p:txBody>
          </p:sp>
        </mc:Fallback>
      </mc:AlternateContent>
      <p:graphicFrame>
        <p:nvGraphicFramePr>
          <p:cNvPr id="7" name="对象 6">
            <a:extLst>
              <a:ext uri="{FF2B5EF4-FFF2-40B4-BE49-F238E27FC236}">
                <a16:creationId xmlns:a16="http://schemas.microsoft.com/office/drawing/2014/main" id="{F9D82871-D5B4-4780-ABEC-B99DADA16C23}"/>
              </a:ext>
            </a:extLst>
          </p:cNvPr>
          <p:cNvGraphicFramePr>
            <a:graphicFrameLocks noChangeAspect="1"/>
          </p:cNvGraphicFramePr>
          <p:nvPr>
            <p:extLst>
              <p:ext uri="{D42A27DB-BD31-4B8C-83A1-F6EECF244321}">
                <p14:modId xmlns:p14="http://schemas.microsoft.com/office/powerpoint/2010/main" val="2377887231"/>
              </p:ext>
            </p:extLst>
          </p:nvPr>
        </p:nvGraphicFramePr>
        <p:xfrm>
          <a:off x="2860216" y="1597611"/>
          <a:ext cx="3345135" cy="429443"/>
        </p:xfrm>
        <a:graphic>
          <a:graphicData uri="http://schemas.openxmlformats.org/presentationml/2006/ole">
            <mc:AlternateContent xmlns:mc="http://schemas.openxmlformats.org/markup-compatibility/2006">
              <mc:Choice xmlns:v="urn:schemas-microsoft-com:vml" Requires="v">
                <p:oleObj spid="_x0000_s64554" name="Equation" r:id="rId6" imgW="1879560" imgH="241200" progId="Equation.DSMT4">
                  <p:embed/>
                </p:oleObj>
              </mc:Choice>
              <mc:Fallback>
                <p:oleObj name="Equation" r:id="rId6" imgW="1879560" imgH="241200" progId="Equation.DSMT4">
                  <p:embed/>
                  <p:pic>
                    <p:nvPicPr>
                      <p:cNvPr id="0" name=""/>
                      <p:cNvPicPr/>
                      <p:nvPr/>
                    </p:nvPicPr>
                    <p:blipFill>
                      <a:blip r:embed="rId7"/>
                      <a:stretch>
                        <a:fillRect/>
                      </a:stretch>
                    </p:blipFill>
                    <p:spPr>
                      <a:xfrm>
                        <a:off x="2860216" y="1597611"/>
                        <a:ext cx="3345135" cy="429443"/>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1CE5B4A9-84D8-4863-A573-0F8F64FDC9FF}"/>
              </a:ext>
            </a:extLst>
          </p:cNvPr>
          <p:cNvGraphicFramePr>
            <a:graphicFrameLocks noChangeAspect="1"/>
          </p:cNvGraphicFramePr>
          <p:nvPr>
            <p:extLst>
              <p:ext uri="{D42A27DB-BD31-4B8C-83A1-F6EECF244321}">
                <p14:modId xmlns:p14="http://schemas.microsoft.com/office/powerpoint/2010/main" val="1189844391"/>
              </p:ext>
            </p:extLst>
          </p:nvPr>
        </p:nvGraphicFramePr>
        <p:xfrm>
          <a:off x="1364432" y="2053661"/>
          <a:ext cx="3804591" cy="780855"/>
        </p:xfrm>
        <a:graphic>
          <a:graphicData uri="http://schemas.openxmlformats.org/presentationml/2006/ole">
            <mc:AlternateContent xmlns:mc="http://schemas.openxmlformats.org/markup-compatibility/2006">
              <mc:Choice xmlns:v="urn:schemas-microsoft-com:vml" Requires="v">
                <p:oleObj spid="_x0000_s64555" name="Equation" r:id="rId8" imgW="2908080" imgH="596880" progId="Equation.DSMT4">
                  <p:embed/>
                </p:oleObj>
              </mc:Choice>
              <mc:Fallback>
                <p:oleObj name="Equation" r:id="rId8" imgW="2908080" imgH="596880" progId="Equation.DSMT4">
                  <p:embed/>
                  <p:pic>
                    <p:nvPicPr>
                      <p:cNvPr id="0" name=""/>
                      <p:cNvPicPr/>
                      <p:nvPr/>
                    </p:nvPicPr>
                    <p:blipFill>
                      <a:blip r:embed="rId9"/>
                      <a:stretch>
                        <a:fillRect/>
                      </a:stretch>
                    </p:blipFill>
                    <p:spPr>
                      <a:xfrm>
                        <a:off x="1364432" y="2053661"/>
                        <a:ext cx="3804591" cy="780855"/>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78E18941-1E40-473C-816A-59840D85B43B}"/>
              </a:ext>
            </a:extLst>
          </p:cNvPr>
          <p:cNvGraphicFramePr>
            <a:graphicFrameLocks noChangeAspect="1"/>
          </p:cNvGraphicFramePr>
          <p:nvPr>
            <p:extLst>
              <p:ext uri="{D42A27DB-BD31-4B8C-83A1-F6EECF244321}">
                <p14:modId xmlns:p14="http://schemas.microsoft.com/office/powerpoint/2010/main" val="3061686157"/>
              </p:ext>
            </p:extLst>
          </p:nvPr>
        </p:nvGraphicFramePr>
        <p:xfrm>
          <a:off x="1331640" y="2861123"/>
          <a:ext cx="752872" cy="857438"/>
        </p:xfrm>
        <a:graphic>
          <a:graphicData uri="http://schemas.openxmlformats.org/presentationml/2006/ole">
            <mc:AlternateContent xmlns:mc="http://schemas.openxmlformats.org/markup-compatibility/2006">
              <mc:Choice xmlns:v="urn:schemas-microsoft-com:vml" Requires="v">
                <p:oleObj spid="_x0000_s64556" name="Equation" r:id="rId10" imgW="457200" imgH="520560" progId="Equation.DSMT4">
                  <p:embed/>
                </p:oleObj>
              </mc:Choice>
              <mc:Fallback>
                <p:oleObj name="Equation" r:id="rId10" imgW="457200" imgH="520560" progId="Equation.DSMT4">
                  <p:embed/>
                  <p:pic>
                    <p:nvPicPr>
                      <p:cNvPr id="0" name=""/>
                      <p:cNvPicPr/>
                      <p:nvPr/>
                    </p:nvPicPr>
                    <p:blipFill>
                      <a:blip r:embed="rId11"/>
                      <a:stretch>
                        <a:fillRect/>
                      </a:stretch>
                    </p:blipFill>
                    <p:spPr>
                      <a:xfrm>
                        <a:off x="1331640" y="2861123"/>
                        <a:ext cx="752872" cy="857438"/>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169E9BF7-22E2-42E3-8143-4E5CD15021DC}"/>
              </a:ext>
            </a:extLst>
          </p:cNvPr>
          <p:cNvGraphicFramePr>
            <a:graphicFrameLocks noChangeAspect="1"/>
          </p:cNvGraphicFramePr>
          <p:nvPr>
            <p:extLst>
              <p:ext uri="{D42A27DB-BD31-4B8C-83A1-F6EECF244321}">
                <p14:modId xmlns:p14="http://schemas.microsoft.com/office/powerpoint/2010/main" val="456780922"/>
              </p:ext>
            </p:extLst>
          </p:nvPr>
        </p:nvGraphicFramePr>
        <p:xfrm>
          <a:off x="3233756" y="3639015"/>
          <a:ext cx="2598054" cy="450902"/>
        </p:xfrm>
        <a:graphic>
          <a:graphicData uri="http://schemas.openxmlformats.org/presentationml/2006/ole">
            <mc:AlternateContent xmlns:mc="http://schemas.openxmlformats.org/markup-compatibility/2006">
              <mc:Choice xmlns:v="urn:schemas-microsoft-com:vml" Requires="v">
                <p:oleObj spid="_x0000_s64557" name="Equation" r:id="rId12" imgW="1536480" imgH="266400" progId="Equation.DSMT4">
                  <p:embed/>
                </p:oleObj>
              </mc:Choice>
              <mc:Fallback>
                <p:oleObj name="Equation" r:id="rId12" imgW="1536480" imgH="266400" progId="Equation.DSMT4">
                  <p:embed/>
                  <p:pic>
                    <p:nvPicPr>
                      <p:cNvPr id="0" name=""/>
                      <p:cNvPicPr/>
                      <p:nvPr/>
                    </p:nvPicPr>
                    <p:blipFill>
                      <a:blip r:embed="rId13"/>
                      <a:stretch>
                        <a:fillRect/>
                      </a:stretch>
                    </p:blipFill>
                    <p:spPr>
                      <a:xfrm>
                        <a:off x="3233756" y="3639015"/>
                        <a:ext cx="2598054" cy="450902"/>
                      </a:xfrm>
                      <a:prstGeom prst="rect">
                        <a:avLst/>
                      </a:prstGeom>
                    </p:spPr>
                  </p:pic>
                </p:oleObj>
              </mc:Fallback>
            </mc:AlternateContent>
          </a:graphicData>
        </a:graphic>
      </p:graphicFrame>
    </p:spTree>
    <p:extLst>
      <p:ext uri="{BB962C8B-B14F-4D97-AF65-F5344CB8AC3E}">
        <p14:creationId xmlns:p14="http://schemas.microsoft.com/office/powerpoint/2010/main" val="18724014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 calcmode="lin" valueType="num">
                                      <p:cBhvr additive="base">
                                        <p:cTn id="22" dur="500" fill="hold"/>
                                        <p:tgtEl>
                                          <p:spTgt spid="75"/>
                                        </p:tgtEl>
                                        <p:attrNameLst>
                                          <p:attrName>ppt_x</p:attrName>
                                        </p:attrNameLst>
                                      </p:cBhvr>
                                      <p:tavLst>
                                        <p:tav tm="0">
                                          <p:val>
                                            <p:strVal val="#ppt_x"/>
                                          </p:val>
                                        </p:tav>
                                        <p:tav tm="100000">
                                          <p:val>
                                            <p:strVal val="#ppt_x"/>
                                          </p:val>
                                        </p:tav>
                                      </p:tavLst>
                                    </p:anim>
                                    <p:anim calcmode="lin" valueType="num">
                                      <p:cBhvr additive="base">
                                        <p:cTn id="23" dur="500" fill="hold"/>
                                        <p:tgtEl>
                                          <p:spTgt spid="75"/>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7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75" name="矩形 74"/>
          <p:cNvSpPr/>
          <p:nvPr/>
        </p:nvSpPr>
        <p:spPr>
          <a:xfrm>
            <a:off x="282982" y="752583"/>
            <a:ext cx="7883863" cy="2169825"/>
          </a:xfrm>
          <a:prstGeom prst="rect">
            <a:avLst/>
          </a:prstGeom>
          <a:noFill/>
        </p:spPr>
        <p:txBody>
          <a:bodyPr wrap="square">
            <a:spAutoFit/>
          </a:bodyPr>
          <a:lstStyle/>
          <a:p>
            <a:pPr indent="468000">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(2)</a:t>
            </a:r>
            <a:r>
              <a:rPr lang="zh-CN" altLang="en-US" dirty="0">
                <a:solidFill>
                  <a:sysClr val="windowText" lastClr="000000"/>
                </a:solidFill>
                <a:latin typeface="宋体" panose="02010600030101010101" pitchFamily="2" charset="-122"/>
                <a:ea typeface="宋体" panose="02010600030101010101" pitchFamily="2" charset="-122"/>
              </a:rPr>
              <a:t>离散模型匹配控制系统</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当控制系统的分子</a:t>
            </a:r>
            <a:r>
              <a:rPr lang="en-US" altLang="zh-CN" dirty="0">
                <a:solidFill>
                  <a:sysClr val="windowText" lastClr="000000"/>
                </a:solidFill>
                <a:latin typeface="宋体" panose="02010600030101010101" pitchFamily="2" charset="-122"/>
                <a:ea typeface="宋体" panose="02010600030101010101" pitchFamily="2" charset="-122"/>
              </a:rPr>
              <a:t>B(q)</a:t>
            </a:r>
            <a:r>
              <a:rPr lang="zh-CN" altLang="en-US" dirty="0">
                <a:solidFill>
                  <a:sysClr val="windowText" lastClr="000000"/>
                </a:solidFill>
                <a:latin typeface="宋体" panose="02010600030101010101" pitchFamily="2" charset="-122"/>
                <a:ea typeface="宋体" panose="02010600030101010101" pitchFamily="2" charset="-122"/>
              </a:rPr>
              <a:t>、分母</a:t>
            </a:r>
            <a:r>
              <a:rPr lang="en-US" altLang="zh-CN" dirty="0">
                <a:solidFill>
                  <a:sysClr val="windowText" lastClr="000000"/>
                </a:solidFill>
                <a:latin typeface="宋体" panose="02010600030101010101" pitchFamily="2" charset="-122"/>
                <a:ea typeface="宋体" panose="02010600030101010101" pitchFamily="2" charset="-122"/>
              </a:rPr>
              <a:t>A(q)</a:t>
            </a:r>
            <a:r>
              <a:rPr lang="zh-CN" altLang="en-US" dirty="0">
                <a:solidFill>
                  <a:sysClr val="windowText" lastClr="000000"/>
                </a:solidFill>
                <a:latin typeface="宋体" panose="02010600030101010101" pitchFamily="2" charset="-122"/>
                <a:ea typeface="宋体" panose="02010600030101010101" pitchFamily="2" charset="-122"/>
              </a:rPr>
              <a:t>多项式为既约（即为真分式）时，引进</a:t>
            </a:r>
            <a:r>
              <a:rPr lang="en-US" altLang="zh-CN" dirty="0">
                <a:solidFill>
                  <a:sysClr val="windowText" lastClr="000000"/>
                </a:solidFill>
                <a:latin typeface="宋体" panose="02010600030101010101" pitchFamily="2" charset="-122"/>
                <a:ea typeface="宋体" panose="02010600030101010101" pitchFamily="2" charset="-122"/>
              </a:rPr>
              <a:t>n</a:t>
            </a:r>
            <a:r>
              <a:rPr lang="zh-CN" altLang="en-US" dirty="0">
                <a:solidFill>
                  <a:sysClr val="windowText" lastClr="000000"/>
                </a:solidFill>
                <a:latin typeface="宋体" panose="02010600030101010101" pitchFamily="2" charset="-122"/>
                <a:ea typeface="宋体" panose="02010600030101010101" pitchFamily="2" charset="-122"/>
              </a:rPr>
              <a:t>阶和</a:t>
            </a:r>
            <a:r>
              <a:rPr lang="en-US" altLang="zh-CN" dirty="0">
                <a:solidFill>
                  <a:sysClr val="windowText" lastClr="000000"/>
                </a:solidFill>
                <a:latin typeface="宋体" panose="02010600030101010101" pitchFamily="2" charset="-122"/>
                <a:ea typeface="宋体" panose="02010600030101010101" pitchFamily="2" charset="-122"/>
              </a:rPr>
              <a:t>n-m</a:t>
            </a:r>
            <a:r>
              <a:rPr lang="zh-CN" altLang="en-US" dirty="0">
                <a:solidFill>
                  <a:sysClr val="windowText" lastClr="000000"/>
                </a:solidFill>
                <a:latin typeface="宋体" panose="02010600030101010101" pitchFamily="2" charset="-122"/>
                <a:ea typeface="宋体" panose="02010600030101010101" pitchFamily="2" charset="-122"/>
              </a:rPr>
              <a:t>阶稳定标准多项式</a:t>
            </a:r>
            <a:r>
              <a:rPr lang="en-US" altLang="zh-CN" dirty="0">
                <a:solidFill>
                  <a:sysClr val="windowText" lastClr="000000"/>
                </a:solidFill>
                <a:latin typeface="宋体" panose="02010600030101010101" pitchFamily="2" charset="-122"/>
                <a:ea typeface="宋体" panose="02010600030101010101" pitchFamily="2" charset="-122"/>
              </a:rPr>
              <a:t>Q(q)</a:t>
            </a:r>
            <a:r>
              <a:rPr lang="zh-CN" altLang="en-US" dirty="0">
                <a:solidFill>
                  <a:sysClr val="windowText" lastClr="000000"/>
                </a:solidFill>
                <a:latin typeface="宋体" panose="02010600030101010101" pitchFamily="2" charset="-122"/>
                <a:ea typeface="宋体" panose="02010600030101010101" pitchFamily="2" charset="-122"/>
              </a:rPr>
              <a:t>和</a:t>
            </a:r>
            <a:r>
              <a:rPr lang="en-US" altLang="zh-CN" dirty="0">
                <a:solidFill>
                  <a:sysClr val="windowText" lastClr="000000"/>
                </a:solidFill>
                <a:latin typeface="宋体" panose="02010600030101010101" pitchFamily="2" charset="-122"/>
                <a:ea typeface="宋体" panose="02010600030101010101" pitchFamily="2" charset="-122"/>
              </a:rPr>
              <a:t>D(q),</a:t>
            </a:r>
            <a:r>
              <a:rPr lang="zh-CN" altLang="en-US" dirty="0">
                <a:solidFill>
                  <a:sysClr val="windowText" lastClr="000000"/>
                </a:solidFill>
                <a:latin typeface="宋体" panose="02010600030101010101" pitchFamily="2" charset="-122"/>
                <a:ea typeface="宋体" panose="02010600030101010101" pitchFamily="2" charset="-122"/>
              </a:rPr>
              <a:t>选择满足</a:t>
            </a:r>
            <a:r>
              <a:rPr lang="en-US" altLang="zh-CN" dirty="0">
                <a:solidFill>
                  <a:sysClr val="windowText" lastClr="000000"/>
                </a:solidFill>
                <a:latin typeface="宋体" panose="02010600030101010101" pitchFamily="2" charset="-122"/>
                <a:ea typeface="宋体" panose="02010600030101010101" pitchFamily="2" charset="-122"/>
              </a:rPr>
              <a:t>Diophantine</a:t>
            </a:r>
            <a:r>
              <a:rPr lang="zh-CN" altLang="en-US" dirty="0">
                <a:solidFill>
                  <a:sysClr val="windowText" lastClr="000000"/>
                </a:solidFill>
                <a:latin typeface="宋体" panose="02010600030101010101" pitchFamily="2" charset="-122"/>
                <a:ea typeface="宋体" panose="02010600030101010101" pitchFamily="2" charset="-122"/>
              </a:rPr>
              <a:t>方程的多项式</a:t>
            </a:r>
            <a:r>
              <a:rPr lang="en-US" altLang="zh-CN" dirty="0">
                <a:solidFill>
                  <a:sysClr val="windowText" lastClr="000000"/>
                </a:solidFill>
                <a:latin typeface="宋体" panose="02010600030101010101" pitchFamily="2" charset="-122"/>
                <a:ea typeface="宋体" panose="02010600030101010101" pitchFamily="2" charset="-122"/>
              </a:rPr>
              <a:t>R(g)</a:t>
            </a: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H(g),</a:t>
            </a:r>
            <a:r>
              <a:rPr lang="zh-CN" altLang="en-US" dirty="0">
                <a:solidFill>
                  <a:sysClr val="windowText" lastClr="000000"/>
                </a:solidFill>
                <a:latin typeface="宋体" panose="02010600030101010101" pitchFamily="2" charset="-122"/>
                <a:ea typeface="宋体" panose="02010600030101010101" pitchFamily="2" charset="-122"/>
              </a:rPr>
              <a:t>则有</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(7.68</a:t>
            </a:r>
            <a:r>
              <a:rPr lang="en-US" altLang="zh-CN" dirty="0" smtClean="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p:txBody>
      </p:sp>
      <p:graphicFrame>
        <p:nvGraphicFramePr>
          <p:cNvPr id="2" name="对象 1">
            <a:extLst>
              <a:ext uri="{FF2B5EF4-FFF2-40B4-BE49-F238E27FC236}">
                <a16:creationId xmlns:a16="http://schemas.microsoft.com/office/drawing/2014/main" id="{77E030C7-A784-4B0D-B6BA-A89347B9C77A}"/>
              </a:ext>
            </a:extLst>
          </p:cNvPr>
          <p:cNvGraphicFramePr>
            <a:graphicFrameLocks noChangeAspect="1"/>
          </p:cNvGraphicFramePr>
          <p:nvPr>
            <p:extLst>
              <p:ext uri="{D42A27DB-BD31-4B8C-83A1-F6EECF244321}">
                <p14:modId xmlns:p14="http://schemas.microsoft.com/office/powerpoint/2010/main" val="519920075"/>
              </p:ext>
            </p:extLst>
          </p:nvPr>
        </p:nvGraphicFramePr>
        <p:xfrm>
          <a:off x="2022976" y="2468670"/>
          <a:ext cx="5098047" cy="365389"/>
        </p:xfrm>
        <a:graphic>
          <a:graphicData uri="http://schemas.openxmlformats.org/presentationml/2006/ole">
            <mc:AlternateContent xmlns:mc="http://schemas.openxmlformats.org/markup-compatibility/2006">
              <mc:Choice xmlns:v="urn:schemas-microsoft-com:vml" Requires="v">
                <p:oleObj spid="_x0000_s65558" name="Equation" r:id="rId5" imgW="3720960" imgH="266400" progId="Equation.DSMT4">
                  <p:embed/>
                </p:oleObj>
              </mc:Choice>
              <mc:Fallback>
                <p:oleObj name="Equation" r:id="rId5" imgW="3720960" imgH="266400" progId="Equation.DSMT4">
                  <p:embed/>
                  <p:pic>
                    <p:nvPicPr>
                      <p:cNvPr id="0" name=""/>
                      <p:cNvPicPr/>
                      <p:nvPr/>
                    </p:nvPicPr>
                    <p:blipFill>
                      <a:blip r:embed="rId6"/>
                      <a:stretch>
                        <a:fillRect/>
                      </a:stretch>
                    </p:blipFill>
                    <p:spPr>
                      <a:xfrm>
                        <a:off x="2022976" y="2468670"/>
                        <a:ext cx="5098047" cy="365389"/>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6DD2E606-7438-49CA-9FA5-38F4B2EA3462}"/>
              </a:ext>
            </a:extLst>
          </p:cNvPr>
          <p:cNvGraphicFramePr>
            <a:graphicFrameLocks noChangeAspect="1"/>
          </p:cNvGraphicFramePr>
          <p:nvPr>
            <p:extLst>
              <p:ext uri="{D42A27DB-BD31-4B8C-83A1-F6EECF244321}">
                <p14:modId xmlns:p14="http://schemas.microsoft.com/office/powerpoint/2010/main" val="96777918"/>
              </p:ext>
            </p:extLst>
          </p:nvPr>
        </p:nvGraphicFramePr>
        <p:xfrm>
          <a:off x="2534415" y="3009606"/>
          <a:ext cx="4075167" cy="1640886"/>
        </p:xfrm>
        <a:graphic>
          <a:graphicData uri="http://schemas.openxmlformats.org/presentationml/2006/ole">
            <mc:AlternateContent xmlns:mc="http://schemas.openxmlformats.org/markup-compatibility/2006">
              <mc:Choice xmlns:v="urn:schemas-microsoft-com:vml" Requires="v">
                <p:oleObj spid="_x0000_s65559" name="Equation" r:id="rId7" imgW="2869920" imgH="1155600" progId="Equation.DSMT4">
                  <p:embed/>
                </p:oleObj>
              </mc:Choice>
              <mc:Fallback>
                <p:oleObj name="Equation" r:id="rId7" imgW="2869920" imgH="1155600" progId="Equation.DSMT4">
                  <p:embed/>
                  <p:pic>
                    <p:nvPicPr>
                      <p:cNvPr id="0" name=""/>
                      <p:cNvPicPr/>
                      <p:nvPr/>
                    </p:nvPicPr>
                    <p:blipFill>
                      <a:blip r:embed="rId8"/>
                      <a:stretch>
                        <a:fillRect/>
                      </a:stretch>
                    </p:blipFill>
                    <p:spPr>
                      <a:xfrm>
                        <a:off x="2534415" y="3009606"/>
                        <a:ext cx="4075167" cy="1640886"/>
                      </a:xfrm>
                      <a:prstGeom prst="rect">
                        <a:avLst/>
                      </a:prstGeom>
                    </p:spPr>
                  </p:pic>
                </p:oleObj>
              </mc:Fallback>
            </mc:AlternateContent>
          </a:graphicData>
        </a:graphic>
      </p:graphicFrame>
      <p:sp>
        <p:nvSpPr>
          <p:cNvPr id="4" name="矩形 3"/>
          <p:cNvSpPr/>
          <p:nvPr/>
        </p:nvSpPr>
        <p:spPr>
          <a:xfrm>
            <a:off x="467544" y="2967307"/>
            <a:ext cx="1349728" cy="507831"/>
          </a:xfrm>
          <a:prstGeom prst="rect">
            <a:avLst/>
          </a:prstGeom>
        </p:spPr>
        <p:txBody>
          <a:bodyPr wrap="none">
            <a:spAutoFit/>
          </a:bodyPr>
          <a:lstStyle/>
          <a:p>
            <a:pPr indent="468000">
              <a:lnSpc>
                <a:spcPct val="150000"/>
              </a:lnSpc>
            </a:pPr>
            <a:r>
              <a:rPr lang="zh-CN" altLang="en-US" dirty="0">
                <a:solidFill>
                  <a:sysClr val="windowText" lastClr="000000"/>
                </a:solidFill>
                <a:latin typeface="宋体" panose="02010600030101010101" pitchFamily="2" charset="-122"/>
              </a:rPr>
              <a:t>式中：</a:t>
            </a:r>
            <a:endParaRPr lang="en-US" altLang="zh-CN" dirty="0">
              <a:solidFill>
                <a:sysClr val="windowText" lastClr="000000"/>
              </a:solidFill>
              <a:latin typeface="宋体" panose="02010600030101010101" pitchFamily="2" charset="-122"/>
            </a:endParaRPr>
          </a:p>
        </p:txBody>
      </p:sp>
    </p:spTree>
    <p:extLst>
      <p:ext uri="{BB962C8B-B14F-4D97-AF65-F5344CB8AC3E}">
        <p14:creationId xmlns:p14="http://schemas.microsoft.com/office/powerpoint/2010/main" val="32673326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 calcmode="lin" valueType="num">
                                      <p:cBhvr additive="base">
                                        <p:cTn id="22" dur="500" fill="hold"/>
                                        <p:tgtEl>
                                          <p:spTgt spid="75"/>
                                        </p:tgtEl>
                                        <p:attrNameLst>
                                          <p:attrName>ppt_x</p:attrName>
                                        </p:attrNameLst>
                                      </p:cBhvr>
                                      <p:tavLst>
                                        <p:tav tm="0">
                                          <p:val>
                                            <p:strVal val="#ppt_x"/>
                                          </p:val>
                                        </p:tav>
                                        <p:tav tm="100000">
                                          <p:val>
                                            <p:strVal val="#ppt_x"/>
                                          </p:val>
                                        </p:tav>
                                      </p:tavLst>
                                    </p:anim>
                                    <p:anim calcmode="lin" valueType="num">
                                      <p:cBhvr additive="base">
                                        <p:cTn id="23" dur="500" fill="hold"/>
                                        <p:tgtEl>
                                          <p:spTgt spid="75"/>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10"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75" grpId="0"/>
      <p:bldP spid="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75" name="矩形 74"/>
          <p:cNvSpPr/>
          <p:nvPr/>
        </p:nvSpPr>
        <p:spPr>
          <a:xfrm>
            <a:off x="282982" y="752583"/>
            <a:ext cx="7883863" cy="4182363"/>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与连续系统相同，当系统为低阶滤波器时，多项式</a:t>
            </a:r>
            <a:r>
              <a:rPr lang="en-US" altLang="zh-CN" dirty="0">
                <a:solidFill>
                  <a:sysClr val="windowText" lastClr="000000"/>
                </a:solidFill>
                <a:latin typeface="宋体" panose="02010600030101010101" pitchFamily="2" charset="-122"/>
                <a:ea typeface="宋体" panose="02010600030101010101" pitchFamily="2" charset="-122"/>
              </a:rPr>
              <a:t>Q(q)</a:t>
            </a: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D(q)</a:t>
            </a: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R(q)</a:t>
            </a: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H(q)</a:t>
            </a:r>
            <a:r>
              <a:rPr lang="zh-CN" altLang="en-US" dirty="0">
                <a:solidFill>
                  <a:sysClr val="windowText" lastClr="000000"/>
                </a:solidFill>
                <a:latin typeface="宋体" panose="02010600030101010101" pitchFamily="2" charset="-122"/>
                <a:ea typeface="宋体" panose="02010600030101010101" pitchFamily="2" charset="-122"/>
              </a:rPr>
              <a:t>分别可取</a:t>
            </a:r>
            <a:r>
              <a:rPr lang="en-US" altLang="zh-CN" dirty="0">
                <a:solidFill>
                  <a:sysClr val="windowText" lastClr="000000"/>
                </a:solidFill>
                <a:latin typeface="宋体" panose="02010600030101010101" pitchFamily="2" charset="-122"/>
                <a:ea typeface="宋体" panose="02010600030101010101" pitchFamily="2" charset="-122"/>
              </a:rPr>
              <a:t>Q(q)</a:t>
            </a:r>
            <a:r>
              <a:rPr lang="zh-CN" altLang="en-US" dirty="0">
                <a:solidFill>
                  <a:sysClr val="windowText" lastClr="000000"/>
                </a:solidFill>
                <a:latin typeface="宋体" panose="02010600030101010101" pitchFamily="2" charset="-122"/>
                <a:ea typeface="宋体" panose="02010600030101010101" pitchFamily="2" charset="-122"/>
              </a:rPr>
              <a:t>为</a:t>
            </a:r>
            <a:r>
              <a:rPr lang="en-US" altLang="zh-CN" dirty="0">
                <a:solidFill>
                  <a:sysClr val="windowText" lastClr="000000"/>
                </a:solidFill>
                <a:latin typeface="宋体" panose="02010600030101010101" pitchFamily="2" charset="-122"/>
                <a:ea typeface="宋体" panose="02010600030101010101" pitchFamily="2" charset="-122"/>
              </a:rPr>
              <a:t>n-1</a:t>
            </a:r>
            <a:r>
              <a:rPr lang="zh-CN" altLang="en-US" dirty="0">
                <a:solidFill>
                  <a:sysClr val="windowText" lastClr="000000"/>
                </a:solidFill>
                <a:latin typeface="宋体" panose="02010600030101010101" pitchFamily="2" charset="-122"/>
                <a:ea typeface="宋体" panose="02010600030101010101" pitchFamily="2" charset="-122"/>
              </a:rPr>
              <a:t>阶，</a:t>
            </a:r>
            <a:r>
              <a:rPr lang="en-US" altLang="zh-CN" dirty="0">
                <a:solidFill>
                  <a:sysClr val="windowText" lastClr="000000"/>
                </a:solidFill>
                <a:latin typeface="宋体" panose="02010600030101010101" pitchFamily="2" charset="-122"/>
                <a:ea typeface="宋体" panose="02010600030101010101" pitchFamily="2" charset="-122"/>
              </a:rPr>
              <a:t>D(q)</a:t>
            </a:r>
            <a:r>
              <a:rPr lang="zh-CN" altLang="en-US" dirty="0">
                <a:solidFill>
                  <a:sysClr val="windowText" lastClr="000000"/>
                </a:solidFill>
                <a:latin typeface="宋体" panose="02010600030101010101" pitchFamily="2" charset="-122"/>
                <a:ea typeface="宋体" panose="02010600030101010101" pitchFamily="2" charset="-122"/>
              </a:rPr>
              <a:t>为</a:t>
            </a:r>
            <a:r>
              <a:rPr lang="en-US" altLang="zh-CN" dirty="0">
                <a:solidFill>
                  <a:sysClr val="windowText" lastClr="000000"/>
                </a:solidFill>
                <a:latin typeface="宋体" panose="02010600030101010101" pitchFamily="2" charset="-122"/>
                <a:ea typeface="宋体" panose="02010600030101010101" pitchFamily="2" charset="-122"/>
              </a:rPr>
              <a:t>n</a:t>
            </a:r>
            <a:r>
              <a:rPr lang="zh-CN" altLang="en-US" dirty="0">
                <a:solidFill>
                  <a:sysClr val="windowText" lastClr="000000"/>
                </a:solidFill>
                <a:latin typeface="宋体" panose="02010600030101010101" pitchFamily="2" charset="-122"/>
                <a:ea typeface="宋体" panose="02010600030101010101" pitchFamily="2" charset="-122"/>
              </a:rPr>
              <a:t>ー</a:t>
            </a:r>
            <a:r>
              <a:rPr lang="en-US" altLang="zh-CN" dirty="0">
                <a:solidFill>
                  <a:sysClr val="windowText" lastClr="000000"/>
                </a:solidFill>
                <a:latin typeface="宋体" panose="02010600030101010101" pitchFamily="2" charset="-122"/>
                <a:ea typeface="宋体" panose="02010600030101010101" pitchFamily="2" charset="-122"/>
              </a:rPr>
              <a:t>m</a:t>
            </a:r>
            <a:r>
              <a:rPr lang="zh-CN" altLang="en-US" dirty="0">
                <a:solidFill>
                  <a:sysClr val="windowText" lastClr="000000"/>
                </a:solidFill>
                <a:latin typeface="宋体" panose="02010600030101010101" pitchFamily="2" charset="-122"/>
                <a:ea typeface="宋体" panose="02010600030101010101" pitchFamily="2" charset="-122"/>
              </a:rPr>
              <a:t>阶，</a:t>
            </a:r>
            <a:r>
              <a:rPr lang="en-US" altLang="zh-CN" dirty="0">
                <a:solidFill>
                  <a:sysClr val="windowText" lastClr="000000"/>
                </a:solidFill>
                <a:latin typeface="宋体" panose="02010600030101010101" pitchFamily="2" charset="-122"/>
                <a:ea typeface="宋体" panose="02010600030101010101" pitchFamily="2" charset="-122"/>
              </a:rPr>
              <a:t>R(g)</a:t>
            </a:r>
            <a:r>
              <a:rPr lang="zh-CN" altLang="en-US" dirty="0">
                <a:solidFill>
                  <a:sysClr val="windowText" lastClr="000000"/>
                </a:solidFill>
                <a:latin typeface="宋体" panose="02010600030101010101" pitchFamily="2" charset="-122"/>
                <a:ea typeface="宋体" panose="02010600030101010101" pitchFamily="2" charset="-122"/>
              </a:rPr>
              <a:t>为</a:t>
            </a:r>
            <a:r>
              <a:rPr lang="en-US" altLang="zh-CN" dirty="0">
                <a:solidFill>
                  <a:sysClr val="windowText" lastClr="000000"/>
                </a:solidFill>
                <a:latin typeface="宋体" panose="02010600030101010101" pitchFamily="2" charset="-122"/>
                <a:ea typeface="宋体" panose="02010600030101010101" pitchFamily="2" charset="-122"/>
              </a:rPr>
              <a:t>n-2</a:t>
            </a:r>
            <a:r>
              <a:rPr lang="zh-CN" altLang="en-US" dirty="0">
                <a:solidFill>
                  <a:sysClr val="windowText" lastClr="000000"/>
                </a:solidFill>
                <a:latin typeface="宋体" panose="02010600030101010101" pitchFamily="2" charset="-122"/>
                <a:ea typeface="宋体" panose="02010600030101010101" pitchFamily="2" charset="-122"/>
              </a:rPr>
              <a:t>阶，</a:t>
            </a:r>
            <a:r>
              <a:rPr lang="en-US" altLang="zh-CN" dirty="0">
                <a:solidFill>
                  <a:sysClr val="windowText" lastClr="000000"/>
                </a:solidFill>
                <a:latin typeface="宋体" panose="02010600030101010101" pitchFamily="2" charset="-122"/>
                <a:ea typeface="宋体" panose="02010600030101010101" pitchFamily="2" charset="-122"/>
              </a:rPr>
              <a:t>H(g)</a:t>
            </a:r>
            <a:r>
              <a:rPr lang="zh-CN" altLang="en-US" dirty="0">
                <a:solidFill>
                  <a:sysClr val="windowText" lastClr="000000"/>
                </a:solidFill>
                <a:latin typeface="宋体" panose="02010600030101010101" pitchFamily="2" charset="-122"/>
                <a:ea typeface="宋体" panose="02010600030101010101" pitchFamily="2" charset="-122"/>
              </a:rPr>
              <a:t>为</a:t>
            </a:r>
            <a:r>
              <a:rPr lang="en-US" altLang="zh-CN" dirty="0">
                <a:solidFill>
                  <a:sysClr val="windowText" lastClr="000000"/>
                </a:solidFill>
                <a:latin typeface="宋体" panose="02010600030101010101" pitchFamily="2" charset="-122"/>
                <a:ea typeface="宋体" panose="02010600030101010101" pitchFamily="2" charset="-122"/>
              </a:rPr>
              <a:t>n-1</a:t>
            </a:r>
            <a:r>
              <a:rPr lang="zh-CN" altLang="en-US" dirty="0">
                <a:solidFill>
                  <a:sysClr val="windowText" lastClr="000000"/>
                </a:solidFill>
                <a:latin typeface="宋体" panose="02010600030101010101" pitchFamily="2" charset="-122"/>
                <a:ea typeface="宋体" panose="02010600030101010101" pitchFamily="2" charset="-122"/>
              </a:rPr>
              <a:t>阶。根据 </a:t>
            </a:r>
            <a:r>
              <a:rPr lang="en-US" altLang="zh-CN" dirty="0">
                <a:solidFill>
                  <a:sysClr val="windowText" lastClr="000000"/>
                </a:solidFill>
                <a:latin typeface="宋体" panose="02010600030101010101" pitchFamily="2" charset="-122"/>
                <a:ea typeface="宋体" panose="02010600030101010101" pitchFamily="2" charset="-122"/>
              </a:rPr>
              <a:t>Diophantine</a:t>
            </a:r>
            <a:r>
              <a:rPr lang="zh-CN" altLang="en-US" dirty="0">
                <a:solidFill>
                  <a:sysClr val="windowText" lastClr="000000"/>
                </a:solidFill>
                <a:latin typeface="宋体" panose="02010600030101010101" pitchFamily="2" charset="-122"/>
                <a:ea typeface="宋体" panose="02010600030101010101" pitchFamily="2" charset="-122"/>
              </a:rPr>
              <a:t>方程式</a:t>
            </a:r>
            <a:r>
              <a:rPr lang="en-US" altLang="zh-CN" dirty="0">
                <a:solidFill>
                  <a:sysClr val="windowText" lastClr="000000"/>
                </a:solidFill>
                <a:latin typeface="宋体" panose="02010600030101010101" pitchFamily="2" charset="-122"/>
                <a:ea typeface="宋体" panose="02010600030101010101" pitchFamily="2" charset="-122"/>
              </a:rPr>
              <a:t>(7.68)</a:t>
            </a:r>
            <a:r>
              <a:rPr lang="zh-CN" altLang="en-US" dirty="0">
                <a:solidFill>
                  <a:sysClr val="windowText" lastClr="000000"/>
                </a:solidFill>
                <a:latin typeface="宋体" panose="02010600030101010101" pitchFamily="2" charset="-122"/>
                <a:ea typeface="宋体" panose="02010600030101010101" pitchFamily="2" charset="-122"/>
              </a:rPr>
              <a:t>可得</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7.69</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即有</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7.70</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称式</a:t>
            </a:r>
            <a:r>
              <a:rPr lang="en-US" altLang="zh-CN" dirty="0">
                <a:solidFill>
                  <a:sysClr val="windowText" lastClr="000000"/>
                </a:solidFill>
                <a:latin typeface="宋体" panose="02010600030101010101" pitchFamily="2" charset="-122"/>
                <a:ea typeface="宋体" panose="02010600030101010101" pitchFamily="2" charset="-122"/>
              </a:rPr>
              <a:t>(7.70)</a:t>
            </a:r>
            <a:r>
              <a:rPr lang="zh-CN" altLang="en-US" dirty="0">
                <a:solidFill>
                  <a:sysClr val="windowText" lastClr="000000"/>
                </a:solidFill>
                <a:latin typeface="宋体" panose="02010600030101010101" pitchFamily="2" charset="-122"/>
                <a:ea typeface="宋体" panose="02010600030101010101" pitchFamily="2" charset="-122"/>
              </a:rPr>
              <a:t>为离散系统式</a:t>
            </a:r>
            <a:r>
              <a:rPr lang="en-US" altLang="zh-CN" dirty="0">
                <a:solidFill>
                  <a:sysClr val="windowText" lastClr="000000"/>
                </a:solidFill>
                <a:latin typeface="宋体" panose="02010600030101010101" pitchFamily="2" charset="-122"/>
                <a:ea typeface="宋体" panose="02010600030101010101" pitchFamily="2" charset="-122"/>
              </a:rPr>
              <a:t>(7.65)</a:t>
            </a:r>
            <a:r>
              <a:rPr lang="zh-CN" altLang="en-US" dirty="0">
                <a:solidFill>
                  <a:sysClr val="windowText" lastClr="000000"/>
                </a:solidFill>
                <a:latin typeface="宋体" panose="02010600030101010101" pitchFamily="2" charset="-122"/>
                <a:ea typeface="宋体" panose="02010600030101010101" pitchFamily="2" charset="-122"/>
              </a:rPr>
              <a:t>的非最小实现，它实际上是式</a:t>
            </a:r>
            <a:r>
              <a:rPr lang="en-US" altLang="zh-CN" dirty="0">
                <a:solidFill>
                  <a:sysClr val="windowText" lastClr="000000"/>
                </a:solidFill>
                <a:latin typeface="宋体" panose="02010600030101010101" pitchFamily="2" charset="-122"/>
                <a:ea typeface="宋体" panose="02010600030101010101" pitchFamily="2" charset="-122"/>
              </a:rPr>
              <a:t>(7.65)</a:t>
            </a:r>
            <a:r>
              <a:rPr lang="zh-CN" altLang="en-US" dirty="0">
                <a:solidFill>
                  <a:sysClr val="windowText" lastClr="000000"/>
                </a:solidFill>
                <a:latin typeface="宋体" panose="02010600030101010101" pitchFamily="2" charset="-122"/>
                <a:ea typeface="宋体" panose="02010600030101010101" pitchFamily="2" charset="-122"/>
              </a:rPr>
              <a:t>的另一种表现形式。</a:t>
            </a:r>
            <a:endParaRPr lang="en-US" altLang="zh-CN" dirty="0">
              <a:solidFill>
                <a:sysClr val="windowText" lastClr="000000"/>
              </a:solidFill>
              <a:latin typeface="宋体" panose="02010600030101010101" pitchFamily="2" charset="-122"/>
              <a:ea typeface="宋体" panose="02010600030101010101" pitchFamily="2" charset="-122"/>
            </a:endParaRPr>
          </a:p>
        </p:txBody>
      </p:sp>
      <p:graphicFrame>
        <p:nvGraphicFramePr>
          <p:cNvPr id="2" name="对象 1">
            <a:extLst>
              <a:ext uri="{FF2B5EF4-FFF2-40B4-BE49-F238E27FC236}">
                <a16:creationId xmlns:a16="http://schemas.microsoft.com/office/drawing/2014/main" id="{2CD937C5-E07E-4342-8EEA-B3025E1818F6}"/>
              </a:ext>
            </a:extLst>
          </p:cNvPr>
          <p:cNvGraphicFramePr>
            <a:graphicFrameLocks noChangeAspect="1"/>
          </p:cNvGraphicFramePr>
          <p:nvPr>
            <p:extLst>
              <p:ext uri="{D42A27DB-BD31-4B8C-83A1-F6EECF244321}">
                <p14:modId xmlns:p14="http://schemas.microsoft.com/office/powerpoint/2010/main" val="1064196853"/>
              </p:ext>
            </p:extLst>
          </p:nvPr>
        </p:nvGraphicFramePr>
        <p:xfrm>
          <a:off x="2673633" y="2224981"/>
          <a:ext cx="3796733" cy="778817"/>
        </p:xfrm>
        <a:graphic>
          <a:graphicData uri="http://schemas.openxmlformats.org/presentationml/2006/ole">
            <mc:AlternateContent xmlns:mc="http://schemas.openxmlformats.org/markup-compatibility/2006">
              <mc:Choice xmlns:v="urn:schemas-microsoft-com:vml" Requires="v">
                <p:oleObj spid="_x0000_s66580" name="Equation" r:id="rId5" imgW="2476440" imgH="507960" progId="Equation.DSMT4">
                  <p:embed/>
                </p:oleObj>
              </mc:Choice>
              <mc:Fallback>
                <p:oleObj name="Equation" r:id="rId5" imgW="2476440" imgH="507960" progId="Equation.DSMT4">
                  <p:embed/>
                  <p:pic>
                    <p:nvPicPr>
                      <p:cNvPr id="0" name=""/>
                      <p:cNvPicPr/>
                      <p:nvPr/>
                    </p:nvPicPr>
                    <p:blipFill>
                      <a:blip r:embed="rId6"/>
                      <a:stretch>
                        <a:fillRect/>
                      </a:stretch>
                    </p:blipFill>
                    <p:spPr>
                      <a:xfrm>
                        <a:off x="2673633" y="2224981"/>
                        <a:ext cx="3796733" cy="778817"/>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33914669-2035-46B5-AAA6-FFBA5F7F6F65}"/>
              </a:ext>
            </a:extLst>
          </p:cNvPr>
          <p:cNvGraphicFramePr>
            <a:graphicFrameLocks noChangeAspect="1"/>
          </p:cNvGraphicFramePr>
          <p:nvPr>
            <p:extLst>
              <p:ext uri="{D42A27DB-BD31-4B8C-83A1-F6EECF244321}">
                <p14:modId xmlns:p14="http://schemas.microsoft.com/office/powerpoint/2010/main" val="2106650961"/>
              </p:ext>
            </p:extLst>
          </p:nvPr>
        </p:nvGraphicFramePr>
        <p:xfrm>
          <a:off x="2072543" y="3089078"/>
          <a:ext cx="4998912" cy="778816"/>
        </p:xfrm>
        <a:graphic>
          <a:graphicData uri="http://schemas.openxmlformats.org/presentationml/2006/ole">
            <mc:AlternateContent xmlns:mc="http://schemas.openxmlformats.org/markup-compatibility/2006">
              <mc:Choice xmlns:v="urn:schemas-microsoft-com:vml" Requires="v">
                <p:oleObj spid="_x0000_s66581" name="Equation" r:id="rId7" imgW="3504960" imgH="545760" progId="Equation.DSMT4">
                  <p:embed/>
                </p:oleObj>
              </mc:Choice>
              <mc:Fallback>
                <p:oleObj name="Equation" r:id="rId7" imgW="3504960" imgH="545760" progId="Equation.DSMT4">
                  <p:embed/>
                  <p:pic>
                    <p:nvPicPr>
                      <p:cNvPr id="0" name=""/>
                      <p:cNvPicPr/>
                      <p:nvPr/>
                    </p:nvPicPr>
                    <p:blipFill>
                      <a:blip r:embed="rId8"/>
                      <a:stretch>
                        <a:fillRect/>
                      </a:stretch>
                    </p:blipFill>
                    <p:spPr>
                      <a:xfrm>
                        <a:off x="2072543" y="3089078"/>
                        <a:ext cx="4998912" cy="778816"/>
                      </a:xfrm>
                      <a:prstGeom prst="rect">
                        <a:avLst/>
                      </a:prstGeom>
                    </p:spPr>
                  </p:pic>
                </p:oleObj>
              </mc:Fallback>
            </mc:AlternateContent>
          </a:graphicData>
        </a:graphic>
      </p:graphicFrame>
    </p:spTree>
    <p:extLst>
      <p:ext uri="{BB962C8B-B14F-4D97-AF65-F5344CB8AC3E}">
        <p14:creationId xmlns:p14="http://schemas.microsoft.com/office/powerpoint/2010/main" val="2562510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75" name="矩形 74"/>
          <p:cNvSpPr/>
          <p:nvPr/>
        </p:nvSpPr>
        <p:spPr>
          <a:xfrm>
            <a:off x="282982" y="752583"/>
            <a:ext cx="7883863" cy="4182363"/>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设系统输出误差为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则有</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亦即</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7.71</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注意到式</a:t>
            </a:r>
            <a:r>
              <a:rPr lang="en-US" altLang="zh-CN" dirty="0">
                <a:solidFill>
                  <a:sysClr val="windowText" lastClr="000000"/>
                </a:solidFill>
                <a:latin typeface="宋体" panose="02010600030101010101" pitchFamily="2" charset="-122"/>
                <a:ea typeface="宋体" panose="02010600030101010101" pitchFamily="2" charset="-122"/>
              </a:rPr>
              <a:t>(7.71)</a:t>
            </a:r>
            <a:r>
              <a:rPr lang="zh-CN" altLang="en-US" dirty="0">
                <a:solidFill>
                  <a:sysClr val="windowText" lastClr="000000"/>
                </a:solidFill>
                <a:latin typeface="宋体" panose="02010600030101010101" pitchFamily="2" charset="-122"/>
                <a:ea typeface="宋体" panose="02010600030101010101" pitchFamily="2" charset="-122"/>
              </a:rPr>
              <a:t>右边，若选取控制输入为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7.72</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p:txBody>
      </p:sp>
      <p:graphicFrame>
        <p:nvGraphicFramePr>
          <p:cNvPr id="2" name="对象 1">
            <a:extLst>
              <a:ext uri="{FF2B5EF4-FFF2-40B4-BE49-F238E27FC236}">
                <a16:creationId xmlns:a16="http://schemas.microsoft.com/office/drawing/2014/main" id="{3573A1EF-6CC0-4839-88CF-E1055628A2A3}"/>
              </a:ext>
            </a:extLst>
          </p:cNvPr>
          <p:cNvGraphicFramePr>
            <a:graphicFrameLocks noChangeAspect="1"/>
          </p:cNvGraphicFramePr>
          <p:nvPr>
            <p:extLst>
              <p:ext uri="{D42A27DB-BD31-4B8C-83A1-F6EECF244321}">
                <p14:modId xmlns:p14="http://schemas.microsoft.com/office/powerpoint/2010/main" val="1831944228"/>
              </p:ext>
            </p:extLst>
          </p:nvPr>
        </p:nvGraphicFramePr>
        <p:xfrm>
          <a:off x="2771800" y="873421"/>
          <a:ext cx="2132683" cy="370135"/>
        </p:xfrm>
        <a:graphic>
          <a:graphicData uri="http://schemas.openxmlformats.org/presentationml/2006/ole">
            <mc:AlternateContent xmlns:mc="http://schemas.openxmlformats.org/markup-compatibility/2006">
              <mc:Choice xmlns:v="urn:schemas-microsoft-com:vml" Requires="v">
                <p:oleObj spid="_x0000_s67626" name="Equation" r:id="rId5" imgW="1536480" imgH="266400" progId="Equation.DSMT4">
                  <p:embed/>
                </p:oleObj>
              </mc:Choice>
              <mc:Fallback>
                <p:oleObj name="Equation" r:id="rId5" imgW="1536480" imgH="266400" progId="Equation.DSMT4">
                  <p:embed/>
                  <p:pic>
                    <p:nvPicPr>
                      <p:cNvPr id="0" name=""/>
                      <p:cNvPicPr/>
                      <p:nvPr/>
                    </p:nvPicPr>
                    <p:blipFill>
                      <a:blip r:embed="rId6"/>
                      <a:stretch>
                        <a:fillRect/>
                      </a:stretch>
                    </p:blipFill>
                    <p:spPr>
                      <a:xfrm>
                        <a:off x="2771800" y="873421"/>
                        <a:ext cx="2132683" cy="370135"/>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350E17FA-2FB6-419C-9919-C953BE4A3303}"/>
              </a:ext>
            </a:extLst>
          </p:cNvPr>
          <p:cNvGraphicFramePr>
            <a:graphicFrameLocks noChangeAspect="1"/>
          </p:cNvGraphicFramePr>
          <p:nvPr>
            <p:extLst>
              <p:ext uri="{D42A27DB-BD31-4B8C-83A1-F6EECF244321}">
                <p14:modId xmlns:p14="http://schemas.microsoft.com/office/powerpoint/2010/main" val="188845433"/>
              </p:ext>
            </p:extLst>
          </p:nvPr>
        </p:nvGraphicFramePr>
        <p:xfrm>
          <a:off x="1979712" y="1364394"/>
          <a:ext cx="4963797" cy="778990"/>
        </p:xfrm>
        <a:graphic>
          <a:graphicData uri="http://schemas.openxmlformats.org/presentationml/2006/ole">
            <mc:AlternateContent xmlns:mc="http://schemas.openxmlformats.org/markup-compatibility/2006">
              <mc:Choice xmlns:v="urn:schemas-microsoft-com:vml" Requires="v">
                <p:oleObj spid="_x0000_s67627" name="Equation" r:id="rId7" imgW="3479760" imgH="545760" progId="Equation.DSMT4">
                  <p:embed/>
                </p:oleObj>
              </mc:Choice>
              <mc:Fallback>
                <p:oleObj name="Equation" r:id="rId7" imgW="3479760" imgH="545760" progId="Equation.DSMT4">
                  <p:embed/>
                  <p:pic>
                    <p:nvPicPr>
                      <p:cNvPr id="0" name=""/>
                      <p:cNvPicPr/>
                      <p:nvPr/>
                    </p:nvPicPr>
                    <p:blipFill>
                      <a:blip r:embed="rId8"/>
                      <a:stretch>
                        <a:fillRect/>
                      </a:stretch>
                    </p:blipFill>
                    <p:spPr>
                      <a:xfrm>
                        <a:off x="1979712" y="1364394"/>
                        <a:ext cx="4963797" cy="778990"/>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F19BA6FF-1486-4419-84F4-58B393F1568A}"/>
              </a:ext>
            </a:extLst>
          </p:cNvPr>
          <p:cNvGraphicFramePr>
            <a:graphicFrameLocks noChangeAspect="1"/>
          </p:cNvGraphicFramePr>
          <p:nvPr>
            <p:extLst>
              <p:ext uri="{D42A27DB-BD31-4B8C-83A1-F6EECF244321}">
                <p14:modId xmlns:p14="http://schemas.microsoft.com/office/powerpoint/2010/main" val="2516215366"/>
              </p:ext>
            </p:extLst>
          </p:nvPr>
        </p:nvGraphicFramePr>
        <p:xfrm>
          <a:off x="611560" y="2715766"/>
          <a:ext cx="6449313" cy="778990"/>
        </p:xfrm>
        <a:graphic>
          <a:graphicData uri="http://schemas.openxmlformats.org/presentationml/2006/ole">
            <mc:AlternateContent xmlns:mc="http://schemas.openxmlformats.org/markup-compatibility/2006">
              <mc:Choice xmlns:v="urn:schemas-microsoft-com:vml" Requires="v">
                <p:oleObj spid="_x0000_s67628" name="Equation" r:id="rId9" imgW="4520880" imgH="545760" progId="Equation.DSMT4">
                  <p:embed/>
                </p:oleObj>
              </mc:Choice>
              <mc:Fallback>
                <p:oleObj name="Equation" r:id="rId9" imgW="4520880" imgH="545760" progId="Equation.DSMT4">
                  <p:embed/>
                  <p:pic>
                    <p:nvPicPr>
                      <p:cNvPr id="0" name=""/>
                      <p:cNvPicPr/>
                      <p:nvPr/>
                    </p:nvPicPr>
                    <p:blipFill>
                      <a:blip r:embed="rId10"/>
                      <a:stretch>
                        <a:fillRect/>
                      </a:stretch>
                    </p:blipFill>
                    <p:spPr>
                      <a:xfrm>
                        <a:off x="611560" y="2715766"/>
                        <a:ext cx="6449313" cy="778990"/>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2C89093D-2753-4C8C-BE0D-3F619F84DB22}"/>
              </a:ext>
            </a:extLst>
          </p:cNvPr>
          <p:cNvGraphicFramePr>
            <a:graphicFrameLocks noChangeAspect="1"/>
          </p:cNvGraphicFramePr>
          <p:nvPr>
            <p:extLst>
              <p:ext uri="{D42A27DB-BD31-4B8C-83A1-F6EECF244321}">
                <p14:modId xmlns:p14="http://schemas.microsoft.com/office/powerpoint/2010/main" val="1997400936"/>
              </p:ext>
            </p:extLst>
          </p:nvPr>
        </p:nvGraphicFramePr>
        <p:xfrm>
          <a:off x="2051720" y="4313041"/>
          <a:ext cx="5018138" cy="778989"/>
        </p:xfrm>
        <a:graphic>
          <a:graphicData uri="http://schemas.openxmlformats.org/presentationml/2006/ole">
            <mc:AlternateContent xmlns:mc="http://schemas.openxmlformats.org/markup-compatibility/2006">
              <mc:Choice xmlns:v="urn:schemas-microsoft-com:vml" Requires="v">
                <p:oleObj spid="_x0000_s67629" name="Equation" r:id="rId11" imgW="3517560" imgH="545760" progId="Equation.DSMT4">
                  <p:embed/>
                </p:oleObj>
              </mc:Choice>
              <mc:Fallback>
                <p:oleObj name="Equation" r:id="rId11" imgW="3517560" imgH="545760" progId="Equation.DSMT4">
                  <p:embed/>
                  <p:pic>
                    <p:nvPicPr>
                      <p:cNvPr id="0" name=""/>
                      <p:cNvPicPr/>
                      <p:nvPr/>
                    </p:nvPicPr>
                    <p:blipFill>
                      <a:blip r:embed="rId12"/>
                      <a:stretch>
                        <a:fillRect/>
                      </a:stretch>
                    </p:blipFill>
                    <p:spPr>
                      <a:xfrm>
                        <a:off x="2051720" y="4313041"/>
                        <a:ext cx="5018138" cy="778989"/>
                      </a:xfrm>
                      <a:prstGeom prst="rect">
                        <a:avLst/>
                      </a:prstGeom>
                    </p:spPr>
                  </p:pic>
                </p:oleObj>
              </mc:Fallback>
            </mc:AlternateContent>
          </a:graphicData>
        </a:graphic>
      </p:graphicFrame>
    </p:spTree>
    <p:extLst>
      <p:ext uri="{BB962C8B-B14F-4D97-AF65-F5344CB8AC3E}">
        <p14:creationId xmlns:p14="http://schemas.microsoft.com/office/powerpoint/2010/main" val="10144270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75" name="矩形 74"/>
          <p:cNvSpPr/>
          <p:nvPr/>
        </p:nvSpPr>
        <p:spPr>
          <a:xfrm>
            <a:off x="282982" y="752583"/>
            <a:ext cx="7883863" cy="1689373"/>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就有</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7.73</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于是可得离散模型匹配控制系统如图</a:t>
            </a:r>
            <a:r>
              <a:rPr lang="en-US" altLang="zh-CN" dirty="0">
                <a:solidFill>
                  <a:sysClr val="windowText" lastClr="000000"/>
                </a:solidFill>
                <a:latin typeface="宋体" panose="02010600030101010101" pitchFamily="2" charset="-122"/>
                <a:ea typeface="宋体" panose="02010600030101010101" pitchFamily="2" charset="-122"/>
              </a:rPr>
              <a:t>7.17</a:t>
            </a:r>
            <a:r>
              <a:rPr lang="zh-CN" altLang="en-US" dirty="0">
                <a:solidFill>
                  <a:sysClr val="windowText" lastClr="000000"/>
                </a:solidFill>
                <a:latin typeface="宋体" panose="02010600030101010101" pitchFamily="2" charset="-122"/>
                <a:ea typeface="宋体" panose="02010600030101010101" pitchFamily="2" charset="-122"/>
              </a:rPr>
              <a:t>所示。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p:txBody>
      </p:sp>
      <p:graphicFrame>
        <p:nvGraphicFramePr>
          <p:cNvPr id="2" name="对象 1">
            <a:extLst>
              <a:ext uri="{FF2B5EF4-FFF2-40B4-BE49-F238E27FC236}">
                <a16:creationId xmlns:a16="http://schemas.microsoft.com/office/drawing/2014/main" id="{A3891C8B-72DE-4332-BACD-0E560A9D4880}"/>
              </a:ext>
            </a:extLst>
          </p:cNvPr>
          <p:cNvGraphicFramePr>
            <a:graphicFrameLocks noChangeAspect="1"/>
          </p:cNvGraphicFramePr>
          <p:nvPr>
            <p:extLst>
              <p:ext uri="{D42A27DB-BD31-4B8C-83A1-F6EECF244321}">
                <p14:modId xmlns:p14="http://schemas.microsoft.com/office/powerpoint/2010/main" val="2668002687"/>
              </p:ext>
            </p:extLst>
          </p:nvPr>
        </p:nvGraphicFramePr>
        <p:xfrm>
          <a:off x="3169226" y="1095818"/>
          <a:ext cx="2111373" cy="501451"/>
        </p:xfrm>
        <a:graphic>
          <a:graphicData uri="http://schemas.openxmlformats.org/presentationml/2006/ole">
            <mc:AlternateContent xmlns:mc="http://schemas.openxmlformats.org/markup-compatibility/2006">
              <mc:Choice xmlns:v="urn:schemas-microsoft-com:vml" Requires="v">
                <p:oleObj spid="_x0000_s68620" name="Equation" r:id="rId5" imgW="1015920" imgH="241200" progId="Equation.DSMT4">
                  <p:embed/>
                </p:oleObj>
              </mc:Choice>
              <mc:Fallback>
                <p:oleObj name="Equation" r:id="rId5" imgW="1015920" imgH="241200" progId="Equation.DSMT4">
                  <p:embed/>
                  <p:pic>
                    <p:nvPicPr>
                      <p:cNvPr id="0" name=""/>
                      <p:cNvPicPr/>
                      <p:nvPr/>
                    </p:nvPicPr>
                    <p:blipFill>
                      <a:blip r:embed="rId6"/>
                      <a:stretch>
                        <a:fillRect/>
                      </a:stretch>
                    </p:blipFill>
                    <p:spPr>
                      <a:xfrm>
                        <a:off x="3169226" y="1095818"/>
                        <a:ext cx="2111373" cy="501451"/>
                      </a:xfrm>
                      <a:prstGeom prst="rect">
                        <a:avLst/>
                      </a:prstGeom>
                    </p:spPr>
                  </p:pic>
                </p:oleObj>
              </mc:Fallback>
            </mc:AlternateContent>
          </a:graphicData>
        </a:graphic>
      </p:graphicFrame>
      <p:pic>
        <p:nvPicPr>
          <p:cNvPr id="3" name="图片 2">
            <a:extLst>
              <a:ext uri="{FF2B5EF4-FFF2-40B4-BE49-F238E27FC236}">
                <a16:creationId xmlns:a16="http://schemas.microsoft.com/office/drawing/2014/main" id="{DAF69D28-5575-4275-B80D-3094626D2C59}"/>
              </a:ext>
            </a:extLst>
          </p:cNvPr>
          <p:cNvPicPr>
            <a:picLocks noChangeAspect="1"/>
          </p:cNvPicPr>
          <p:nvPr/>
        </p:nvPicPr>
        <p:blipFill>
          <a:blip r:embed="rId7"/>
          <a:stretch>
            <a:fillRect/>
          </a:stretch>
        </p:blipFill>
        <p:spPr>
          <a:xfrm>
            <a:off x="2267744" y="2211710"/>
            <a:ext cx="4468947" cy="2733665"/>
          </a:xfrm>
          <a:prstGeom prst="rect">
            <a:avLst/>
          </a:prstGeom>
        </p:spPr>
      </p:pic>
    </p:spTree>
    <p:extLst>
      <p:ext uri="{BB962C8B-B14F-4D97-AF65-F5344CB8AC3E}">
        <p14:creationId xmlns:p14="http://schemas.microsoft.com/office/powerpoint/2010/main" val="42484812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75" name="矩形 74"/>
          <p:cNvSpPr/>
          <p:nvPr/>
        </p:nvSpPr>
        <p:spPr>
          <a:xfrm>
            <a:off x="282982" y="752583"/>
            <a:ext cx="7883863" cy="2520370"/>
          </a:xfrm>
          <a:prstGeom prst="rect">
            <a:avLst/>
          </a:prstGeom>
          <a:noFill/>
        </p:spPr>
        <p:txBody>
          <a:bodyPr wrap="square">
            <a:spAutoFit/>
          </a:bodyPr>
          <a:lstStyle/>
          <a:p>
            <a:pPr indent="468000">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(3)</a:t>
            </a:r>
            <a:r>
              <a:rPr lang="zh-CN" altLang="en-US" dirty="0">
                <a:solidFill>
                  <a:sysClr val="windowText" lastClr="000000"/>
                </a:solidFill>
                <a:latin typeface="宋体" panose="02010600030101010101" pitchFamily="2" charset="-122"/>
                <a:ea typeface="宋体" panose="02010600030101010101" pitchFamily="2" charset="-122"/>
              </a:rPr>
              <a:t>离散模型参考自适应控制系统的实现</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设被控系统的非最小实现可用下式描述</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7.74</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式中：</a:t>
            </a:r>
            <a:endParaRPr lang="en-US" altLang="zh-CN" dirty="0">
              <a:solidFill>
                <a:sysClr val="windowText" lastClr="000000"/>
              </a:solidFill>
              <a:latin typeface="宋体" panose="02010600030101010101" pitchFamily="2" charset="-122"/>
              <a:ea typeface="宋体" panose="02010600030101010101" pitchFamily="2" charset="-122"/>
            </a:endParaRPr>
          </a:p>
        </p:txBody>
      </p:sp>
      <p:graphicFrame>
        <p:nvGraphicFramePr>
          <p:cNvPr id="2" name="对象 1">
            <a:extLst>
              <a:ext uri="{FF2B5EF4-FFF2-40B4-BE49-F238E27FC236}">
                <a16:creationId xmlns:a16="http://schemas.microsoft.com/office/drawing/2014/main" id="{C80CB7E8-E316-4E0C-B8FD-7992586B1875}"/>
              </a:ext>
            </a:extLst>
          </p:cNvPr>
          <p:cNvGraphicFramePr>
            <a:graphicFrameLocks noChangeAspect="1"/>
          </p:cNvGraphicFramePr>
          <p:nvPr>
            <p:extLst>
              <p:ext uri="{D42A27DB-BD31-4B8C-83A1-F6EECF244321}">
                <p14:modId xmlns:p14="http://schemas.microsoft.com/office/powerpoint/2010/main" val="3927452095"/>
              </p:ext>
            </p:extLst>
          </p:nvPr>
        </p:nvGraphicFramePr>
        <p:xfrm>
          <a:off x="827584" y="1923678"/>
          <a:ext cx="6286268" cy="778990"/>
        </p:xfrm>
        <a:graphic>
          <a:graphicData uri="http://schemas.openxmlformats.org/presentationml/2006/ole">
            <mc:AlternateContent xmlns:mc="http://schemas.openxmlformats.org/markup-compatibility/2006">
              <mc:Choice xmlns:v="urn:schemas-microsoft-com:vml" Requires="v">
                <p:oleObj spid="_x0000_s69664" name="Equation" r:id="rId5" imgW="4406760" imgH="545760" progId="Equation.DSMT4">
                  <p:embed/>
                </p:oleObj>
              </mc:Choice>
              <mc:Fallback>
                <p:oleObj name="Equation" r:id="rId5" imgW="4406760" imgH="545760" progId="Equation.DSMT4">
                  <p:embed/>
                  <p:pic>
                    <p:nvPicPr>
                      <p:cNvPr id="0" name=""/>
                      <p:cNvPicPr/>
                      <p:nvPr/>
                    </p:nvPicPr>
                    <p:blipFill>
                      <a:blip r:embed="rId6"/>
                      <a:stretch>
                        <a:fillRect/>
                      </a:stretch>
                    </p:blipFill>
                    <p:spPr>
                      <a:xfrm>
                        <a:off x="827584" y="1923678"/>
                        <a:ext cx="6286268" cy="778990"/>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F1B1D9A9-FAE7-4E9D-BD3F-88390F09A8EF}"/>
              </a:ext>
            </a:extLst>
          </p:cNvPr>
          <p:cNvGraphicFramePr>
            <a:graphicFrameLocks noChangeAspect="1"/>
          </p:cNvGraphicFramePr>
          <p:nvPr>
            <p:extLst>
              <p:ext uri="{D42A27DB-BD31-4B8C-83A1-F6EECF244321}">
                <p14:modId xmlns:p14="http://schemas.microsoft.com/office/powerpoint/2010/main" val="1589164830"/>
              </p:ext>
            </p:extLst>
          </p:nvPr>
        </p:nvGraphicFramePr>
        <p:xfrm>
          <a:off x="1475656" y="2934885"/>
          <a:ext cx="4609013" cy="1430957"/>
        </p:xfrm>
        <a:graphic>
          <a:graphicData uri="http://schemas.openxmlformats.org/presentationml/2006/ole">
            <mc:AlternateContent xmlns:mc="http://schemas.openxmlformats.org/markup-compatibility/2006">
              <mc:Choice xmlns:v="urn:schemas-microsoft-com:vml" Requires="v">
                <p:oleObj spid="_x0000_s69665" name="Equation" r:id="rId7" imgW="3517560" imgH="1091880" progId="Equation.DSMT4">
                  <p:embed/>
                </p:oleObj>
              </mc:Choice>
              <mc:Fallback>
                <p:oleObj name="Equation" r:id="rId7" imgW="3517560" imgH="1091880" progId="Equation.DSMT4">
                  <p:embed/>
                  <p:pic>
                    <p:nvPicPr>
                      <p:cNvPr id="0" name=""/>
                      <p:cNvPicPr/>
                      <p:nvPr/>
                    </p:nvPicPr>
                    <p:blipFill>
                      <a:blip r:embed="rId8"/>
                      <a:stretch>
                        <a:fillRect/>
                      </a:stretch>
                    </p:blipFill>
                    <p:spPr>
                      <a:xfrm>
                        <a:off x="1475656" y="2934885"/>
                        <a:ext cx="4609013" cy="1430957"/>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FF9FD2BC-8DDC-4E7A-8BF5-3E5EC5A3B377}"/>
              </a:ext>
            </a:extLst>
          </p:cNvPr>
          <p:cNvGraphicFramePr>
            <a:graphicFrameLocks noChangeAspect="1"/>
          </p:cNvGraphicFramePr>
          <p:nvPr>
            <p:extLst>
              <p:ext uri="{D42A27DB-BD31-4B8C-83A1-F6EECF244321}">
                <p14:modId xmlns:p14="http://schemas.microsoft.com/office/powerpoint/2010/main" val="2041500314"/>
              </p:ext>
            </p:extLst>
          </p:nvPr>
        </p:nvGraphicFramePr>
        <p:xfrm>
          <a:off x="103912" y="4306973"/>
          <a:ext cx="8746104" cy="582171"/>
        </p:xfrm>
        <a:graphic>
          <a:graphicData uri="http://schemas.openxmlformats.org/presentationml/2006/ole">
            <mc:AlternateContent xmlns:mc="http://schemas.openxmlformats.org/markup-compatibility/2006">
              <mc:Choice xmlns:v="urn:schemas-microsoft-com:vml" Requires="v">
                <p:oleObj spid="_x0000_s69666" name="Equation" r:id="rId9" imgW="8204040" imgH="545760" progId="Equation.DSMT4">
                  <p:embed/>
                </p:oleObj>
              </mc:Choice>
              <mc:Fallback>
                <p:oleObj name="Equation" r:id="rId9" imgW="8204040" imgH="545760" progId="Equation.DSMT4">
                  <p:embed/>
                  <p:pic>
                    <p:nvPicPr>
                      <p:cNvPr id="0" name=""/>
                      <p:cNvPicPr/>
                      <p:nvPr/>
                    </p:nvPicPr>
                    <p:blipFill>
                      <a:blip r:embed="rId10"/>
                      <a:stretch>
                        <a:fillRect/>
                      </a:stretch>
                    </p:blipFill>
                    <p:spPr>
                      <a:xfrm>
                        <a:off x="103912" y="4306973"/>
                        <a:ext cx="8746104" cy="582171"/>
                      </a:xfrm>
                      <a:prstGeom prst="rect">
                        <a:avLst/>
                      </a:prstGeom>
                    </p:spPr>
                  </p:pic>
                </p:oleObj>
              </mc:Fallback>
            </mc:AlternateContent>
          </a:graphicData>
        </a:graphic>
      </p:graphicFrame>
    </p:spTree>
    <p:extLst>
      <p:ext uri="{BB962C8B-B14F-4D97-AF65-F5344CB8AC3E}">
        <p14:creationId xmlns:p14="http://schemas.microsoft.com/office/powerpoint/2010/main" val="8641482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75" name="矩形 74"/>
          <p:cNvSpPr/>
          <p:nvPr/>
        </p:nvSpPr>
        <p:spPr>
          <a:xfrm>
            <a:off x="282982" y="752583"/>
            <a:ext cx="7883863" cy="4247317"/>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在式</a:t>
            </a:r>
            <a:r>
              <a:rPr lang="en-US" altLang="zh-CN" dirty="0">
                <a:solidFill>
                  <a:sysClr val="windowText" lastClr="000000"/>
                </a:solidFill>
                <a:latin typeface="宋体" panose="02010600030101010101" pitchFamily="2" charset="-122"/>
                <a:ea typeface="宋体" panose="02010600030101010101" pitchFamily="2" charset="-122"/>
              </a:rPr>
              <a:t>(7.74)</a:t>
            </a:r>
            <a:r>
              <a:rPr lang="zh-CN" altLang="en-US" dirty="0">
                <a:solidFill>
                  <a:sysClr val="windowText" lastClr="000000"/>
                </a:solidFill>
                <a:latin typeface="宋体" panose="02010600030101010101" pitchFamily="2" charset="-122"/>
                <a:ea typeface="宋体" panose="02010600030101010101" pitchFamily="2" charset="-122"/>
              </a:rPr>
              <a:t>中，用可调参数代替未知参数可得系统的输出估计</a:t>
            </a:r>
            <a:r>
              <a:rPr lang="en-US" altLang="zh-CN" dirty="0">
                <a:solidFill>
                  <a:sysClr val="windowText" lastClr="000000"/>
                </a:solidFill>
                <a:latin typeface="宋体" panose="02010600030101010101" pitchFamily="2" charset="-122"/>
                <a:ea typeface="宋体" panose="02010600030101010101" pitchFamily="2" charset="-122"/>
              </a:rPr>
              <a:t>y(k)</a:t>
            </a: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7.75</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取输出估计误差为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7.76</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则根据最小二乘法</a:t>
            </a:r>
            <a:r>
              <a:rPr lang="zh-CN" altLang="en-US" dirty="0" smtClean="0">
                <a:solidFill>
                  <a:sysClr val="windowText" lastClr="000000"/>
                </a:solidFill>
                <a:latin typeface="宋体" panose="02010600030101010101" pitchFamily="2" charset="-122"/>
                <a:ea typeface="宋体" panose="02010600030101010101" pitchFamily="2" charset="-122"/>
              </a:rPr>
              <a:t>，   其</a:t>
            </a:r>
            <a:r>
              <a:rPr lang="zh-CN" altLang="en-US" dirty="0">
                <a:solidFill>
                  <a:sysClr val="windowText" lastClr="000000"/>
                </a:solidFill>
                <a:latin typeface="宋体" panose="02010600030101010101" pitchFamily="2" charset="-122"/>
                <a:ea typeface="宋体" panose="02010600030101010101" pitchFamily="2" charset="-122"/>
              </a:rPr>
              <a:t>参数调节规律为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7.77</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7.78</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式中，</a:t>
            </a:r>
            <a:r>
              <a:rPr lang="en-US" altLang="zh-CN" dirty="0">
                <a:solidFill>
                  <a:sysClr val="windowText" lastClr="000000"/>
                </a:solidFill>
                <a:latin typeface="宋体" panose="02010600030101010101" pitchFamily="2" charset="-122"/>
                <a:ea typeface="宋体" panose="02010600030101010101" pitchFamily="2" charset="-122"/>
              </a:rPr>
              <a:t>                 (I</a:t>
            </a:r>
            <a:r>
              <a:rPr lang="zh-CN" altLang="en-US" dirty="0">
                <a:solidFill>
                  <a:sysClr val="windowText" lastClr="000000"/>
                </a:solidFill>
                <a:latin typeface="宋体" panose="02010600030101010101" pitchFamily="2" charset="-122"/>
                <a:ea typeface="宋体" panose="02010600030101010101" pitchFamily="2" charset="-122"/>
              </a:rPr>
              <a:t>为单位矩阵，</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为</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的初值）。</a:t>
            </a:r>
            <a:endParaRPr lang="en-US" altLang="zh-CN" dirty="0">
              <a:solidFill>
                <a:sysClr val="windowText" lastClr="000000"/>
              </a:solidFill>
              <a:latin typeface="宋体" panose="02010600030101010101" pitchFamily="2" charset="-122"/>
              <a:ea typeface="宋体" panose="02010600030101010101" pitchFamily="2" charset="-122"/>
            </a:endParaRPr>
          </a:p>
        </p:txBody>
      </p:sp>
      <p:graphicFrame>
        <p:nvGraphicFramePr>
          <p:cNvPr id="2" name="对象 1">
            <a:extLst>
              <a:ext uri="{FF2B5EF4-FFF2-40B4-BE49-F238E27FC236}">
                <a16:creationId xmlns:a16="http://schemas.microsoft.com/office/drawing/2014/main" id="{45A87C21-F218-4BCA-8885-813650F5FC8F}"/>
              </a:ext>
            </a:extLst>
          </p:cNvPr>
          <p:cNvGraphicFramePr>
            <a:graphicFrameLocks noChangeAspect="1"/>
          </p:cNvGraphicFramePr>
          <p:nvPr>
            <p:extLst>
              <p:ext uri="{D42A27DB-BD31-4B8C-83A1-F6EECF244321}">
                <p14:modId xmlns:p14="http://schemas.microsoft.com/office/powerpoint/2010/main" val="2697612807"/>
              </p:ext>
            </p:extLst>
          </p:nvPr>
        </p:nvGraphicFramePr>
        <p:xfrm>
          <a:off x="3438234" y="1131590"/>
          <a:ext cx="2267532" cy="461193"/>
        </p:xfrm>
        <a:graphic>
          <a:graphicData uri="http://schemas.openxmlformats.org/presentationml/2006/ole">
            <mc:AlternateContent xmlns:mc="http://schemas.openxmlformats.org/markup-compatibility/2006">
              <mc:Choice xmlns:v="urn:schemas-microsoft-com:vml" Requires="v">
                <p:oleObj spid="_x0000_s70728" name="Equation" r:id="rId5" imgW="1498320" imgH="304560" progId="Equation.DSMT4">
                  <p:embed/>
                </p:oleObj>
              </mc:Choice>
              <mc:Fallback>
                <p:oleObj name="Equation" r:id="rId5" imgW="1498320" imgH="304560" progId="Equation.DSMT4">
                  <p:embed/>
                  <p:pic>
                    <p:nvPicPr>
                      <p:cNvPr id="0" name=""/>
                      <p:cNvPicPr/>
                      <p:nvPr/>
                    </p:nvPicPr>
                    <p:blipFill>
                      <a:blip r:embed="rId6"/>
                      <a:stretch>
                        <a:fillRect/>
                      </a:stretch>
                    </p:blipFill>
                    <p:spPr>
                      <a:xfrm>
                        <a:off x="3438234" y="1131590"/>
                        <a:ext cx="2267532" cy="461193"/>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5B8BEFA6-0C79-44A4-89DF-422AF9D00A8B}"/>
              </a:ext>
            </a:extLst>
          </p:cNvPr>
          <p:cNvGraphicFramePr>
            <a:graphicFrameLocks noChangeAspect="1"/>
          </p:cNvGraphicFramePr>
          <p:nvPr>
            <p:extLst>
              <p:ext uri="{D42A27DB-BD31-4B8C-83A1-F6EECF244321}">
                <p14:modId xmlns:p14="http://schemas.microsoft.com/office/powerpoint/2010/main" val="2524200964"/>
              </p:ext>
            </p:extLst>
          </p:nvPr>
        </p:nvGraphicFramePr>
        <p:xfrm>
          <a:off x="3287248" y="1966541"/>
          <a:ext cx="2569504" cy="461193"/>
        </p:xfrm>
        <a:graphic>
          <a:graphicData uri="http://schemas.openxmlformats.org/presentationml/2006/ole">
            <mc:AlternateContent xmlns:mc="http://schemas.openxmlformats.org/markup-compatibility/2006">
              <mc:Choice xmlns:v="urn:schemas-microsoft-com:vml" Requires="v">
                <p:oleObj spid="_x0000_s70729" name="Equation" r:id="rId7" imgW="1485720" imgH="266400" progId="Equation.DSMT4">
                  <p:embed/>
                </p:oleObj>
              </mc:Choice>
              <mc:Fallback>
                <p:oleObj name="Equation" r:id="rId7" imgW="1485720" imgH="266400" progId="Equation.DSMT4">
                  <p:embed/>
                  <p:pic>
                    <p:nvPicPr>
                      <p:cNvPr id="0" name=""/>
                      <p:cNvPicPr/>
                      <p:nvPr/>
                    </p:nvPicPr>
                    <p:blipFill>
                      <a:blip r:embed="rId8"/>
                      <a:stretch>
                        <a:fillRect/>
                      </a:stretch>
                    </p:blipFill>
                    <p:spPr>
                      <a:xfrm>
                        <a:off x="3287248" y="1966541"/>
                        <a:ext cx="2569504" cy="461193"/>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9FF22144-C80D-49B6-BBBB-240C83BA1144}"/>
              </a:ext>
            </a:extLst>
          </p:cNvPr>
          <p:cNvGraphicFramePr>
            <a:graphicFrameLocks noChangeAspect="1"/>
          </p:cNvGraphicFramePr>
          <p:nvPr>
            <p:extLst>
              <p:ext uri="{D42A27DB-BD31-4B8C-83A1-F6EECF244321}">
                <p14:modId xmlns:p14="http://schemas.microsoft.com/office/powerpoint/2010/main" val="658633250"/>
              </p:ext>
            </p:extLst>
          </p:nvPr>
        </p:nvGraphicFramePr>
        <p:xfrm>
          <a:off x="2547234" y="2787774"/>
          <a:ext cx="4100702" cy="1482843"/>
        </p:xfrm>
        <a:graphic>
          <a:graphicData uri="http://schemas.openxmlformats.org/presentationml/2006/ole">
            <mc:AlternateContent xmlns:mc="http://schemas.openxmlformats.org/markup-compatibility/2006">
              <mc:Choice xmlns:v="urn:schemas-microsoft-com:vml" Requires="v">
                <p:oleObj spid="_x0000_s70730" name="Equation" r:id="rId9" imgW="2844720" imgH="1028520" progId="Equation.DSMT4">
                  <p:embed/>
                </p:oleObj>
              </mc:Choice>
              <mc:Fallback>
                <p:oleObj name="Equation" r:id="rId9" imgW="2844720" imgH="1028520" progId="Equation.DSMT4">
                  <p:embed/>
                  <p:pic>
                    <p:nvPicPr>
                      <p:cNvPr id="0" name=""/>
                      <p:cNvPicPr/>
                      <p:nvPr/>
                    </p:nvPicPr>
                    <p:blipFill>
                      <a:blip r:embed="rId10"/>
                      <a:stretch>
                        <a:fillRect/>
                      </a:stretch>
                    </p:blipFill>
                    <p:spPr>
                      <a:xfrm>
                        <a:off x="2547234" y="2787774"/>
                        <a:ext cx="4100702" cy="1482843"/>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B684E3C1-0C6B-4A27-B480-3B9F44E3B787}"/>
              </a:ext>
            </a:extLst>
          </p:cNvPr>
          <p:cNvGraphicFramePr>
            <a:graphicFrameLocks noChangeAspect="1"/>
          </p:cNvGraphicFramePr>
          <p:nvPr>
            <p:extLst>
              <p:ext uri="{D42A27DB-BD31-4B8C-83A1-F6EECF244321}">
                <p14:modId xmlns:p14="http://schemas.microsoft.com/office/powerpoint/2010/main" val="2247930853"/>
              </p:ext>
            </p:extLst>
          </p:nvPr>
        </p:nvGraphicFramePr>
        <p:xfrm>
          <a:off x="4891983" y="4578162"/>
          <a:ext cx="693671" cy="327567"/>
        </p:xfrm>
        <a:graphic>
          <a:graphicData uri="http://schemas.openxmlformats.org/presentationml/2006/ole">
            <mc:AlternateContent xmlns:mc="http://schemas.openxmlformats.org/markup-compatibility/2006">
              <mc:Choice xmlns:v="urn:schemas-microsoft-com:vml" Requires="v">
                <p:oleObj spid="_x0000_s70731" name="Equation" r:id="rId11" imgW="457200" imgH="215640" progId="Equation.DSMT4">
                  <p:embed/>
                </p:oleObj>
              </mc:Choice>
              <mc:Fallback>
                <p:oleObj name="Equation" r:id="rId11" imgW="457200" imgH="215640" progId="Equation.DSMT4">
                  <p:embed/>
                  <p:pic>
                    <p:nvPicPr>
                      <p:cNvPr id="0" name=""/>
                      <p:cNvPicPr/>
                      <p:nvPr/>
                    </p:nvPicPr>
                    <p:blipFill>
                      <a:blip r:embed="rId12"/>
                      <a:stretch>
                        <a:fillRect/>
                      </a:stretch>
                    </p:blipFill>
                    <p:spPr>
                      <a:xfrm>
                        <a:off x="4891983" y="4578162"/>
                        <a:ext cx="693671" cy="327567"/>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B9A85F38-5DD2-4007-9F75-6FECF6B27F1A}"/>
              </a:ext>
            </a:extLst>
          </p:cNvPr>
          <p:cNvGraphicFramePr>
            <a:graphicFrameLocks noChangeAspect="1"/>
          </p:cNvGraphicFramePr>
          <p:nvPr>
            <p:extLst>
              <p:ext uri="{D42A27DB-BD31-4B8C-83A1-F6EECF244321}">
                <p14:modId xmlns:p14="http://schemas.microsoft.com/office/powerpoint/2010/main" val="3029462830"/>
              </p:ext>
            </p:extLst>
          </p:nvPr>
        </p:nvGraphicFramePr>
        <p:xfrm>
          <a:off x="1380108" y="4588937"/>
          <a:ext cx="2183780" cy="327567"/>
        </p:xfrm>
        <a:graphic>
          <a:graphicData uri="http://schemas.openxmlformats.org/presentationml/2006/ole">
            <mc:AlternateContent xmlns:mc="http://schemas.openxmlformats.org/markup-compatibility/2006">
              <mc:Choice xmlns:v="urn:schemas-microsoft-com:vml" Requires="v">
                <p:oleObj spid="_x0000_s70732" name="Equation" r:id="rId13" imgW="1523880" imgH="228600" progId="Equation.DSMT4">
                  <p:embed/>
                </p:oleObj>
              </mc:Choice>
              <mc:Fallback>
                <p:oleObj name="Equation" r:id="rId13" imgW="1523880" imgH="228600" progId="Equation.DSMT4">
                  <p:embed/>
                  <p:pic>
                    <p:nvPicPr>
                      <p:cNvPr id="0" name=""/>
                      <p:cNvPicPr/>
                      <p:nvPr/>
                    </p:nvPicPr>
                    <p:blipFill>
                      <a:blip r:embed="rId14"/>
                      <a:stretch>
                        <a:fillRect/>
                      </a:stretch>
                    </p:blipFill>
                    <p:spPr>
                      <a:xfrm>
                        <a:off x="1380108" y="4588937"/>
                        <a:ext cx="2183780" cy="327567"/>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A93E82DA-9D44-456B-A40E-6326998208EC}"/>
              </a:ext>
            </a:extLst>
          </p:cNvPr>
          <p:cNvGraphicFramePr>
            <a:graphicFrameLocks noChangeAspect="1"/>
          </p:cNvGraphicFramePr>
          <p:nvPr>
            <p:extLst>
              <p:ext uri="{D42A27DB-BD31-4B8C-83A1-F6EECF244321}">
                <p14:modId xmlns:p14="http://schemas.microsoft.com/office/powerpoint/2010/main" val="361493213"/>
              </p:ext>
            </p:extLst>
          </p:nvPr>
        </p:nvGraphicFramePr>
        <p:xfrm>
          <a:off x="2829482" y="2576475"/>
          <a:ext cx="457200" cy="215900"/>
        </p:xfrm>
        <a:graphic>
          <a:graphicData uri="http://schemas.openxmlformats.org/presentationml/2006/ole">
            <mc:AlternateContent xmlns:mc="http://schemas.openxmlformats.org/markup-compatibility/2006">
              <mc:Choice xmlns:v="urn:schemas-microsoft-com:vml" Requires="v">
                <p:oleObj spid="_x0000_s70733" name="Equation" r:id="rId15" imgW="457200" imgH="215640" progId="Equation.DSMT4">
                  <p:embed/>
                </p:oleObj>
              </mc:Choice>
              <mc:Fallback>
                <p:oleObj name="Equation" r:id="rId15" imgW="457200" imgH="215640" progId="Equation.DSMT4">
                  <p:embed/>
                  <p:pic>
                    <p:nvPicPr>
                      <p:cNvPr id="0" name=""/>
                      <p:cNvPicPr/>
                      <p:nvPr/>
                    </p:nvPicPr>
                    <p:blipFill>
                      <a:blip r:embed="rId16"/>
                      <a:stretch>
                        <a:fillRect/>
                      </a:stretch>
                    </p:blipFill>
                    <p:spPr>
                      <a:xfrm>
                        <a:off x="2829482" y="2576475"/>
                        <a:ext cx="457200" cy="215900"/>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530C386E-BE29-46FB-A37A-6B1AB4D4B80E}"/>
              </a:ext>
            </a:extLst>
          </p:cNvPr>
          <p:cNvGraphicFramePr>
            <a:graphicFrameLocks noChangeAspect="1"/>
          </p:cNvGraphicFramePr>
          <p:nvPr>
            <p:extLst>
              <p:ext uri="{D42A27DB-BD31-4B8C-83A1-F6EECF244321}">
                <p14:modId xmlns:p14="http://schemas.microsoft.com/office/powerpoint/2010/main" val="3819744470"/>
              </p:ext>
            </p:extLst>
          </p:nvPr>
        </p:nvGraphicFramePr>
        <p:xfrm>
          <a:off x="5796136" y="4589463"/>
          <a:ext cx="577850" cy="327025"/>
        </p:xfrm>
        <a:graphic>
          <a:graphicData uri="http://schemas.openxmlformats.org/presentationml/2006/ole">
            <mc:AlternateContent xmlns:mc="http://schemas.openxmlformats.org/markup-compatibility/2006">
              <mc:Choice xmlns:v="urn:schemas-microsoft-com:vml" Requires="v">
                <p:oleObj spid="_x0000_s70734" name="Equation" r:id="rId17" imgW="380880" imgH="215640" progId="Equation.DSMT4">
                  <p:embed/>
                </p:oleObj>
              </mc:Choice>
              <mc:Fallback>
                <p:oleObj name="Equation" r:id="rId17" imgW="380880" imgH="215640" progId="Equation.DSMT4">
                  <p:embed/>
                  <p:pic>
                    <p:nvPicPr>
                      <p:cNvPr id="5" name="对象 4">
                        <a:extLst>
                          <a:ext uri="{FF2B5EF4-FFF2-40B4-BE49-F238E27FC236}">
                            <a16:creationId xmlns:a16="http://schemas.microsoft.com/office/drawing/2014/main" id="{B684E3C1-0C6B-4A27-B480-3B9F44E3B787}"/>
                          </a:ext>
                        </a:extLst>
                      </p:cNvPr>
                      <p:cNvPicPr/>
                      <p:nvPr/>
                    </p:nvPicPr>
                    <p:blipFill>
                      <a:blip r:embed="rId18"/>
                      <a:stretch>
                        <a:fillRect/>
                      </a:stretch>
                    </p:blipFill>
                    <p:spPr>
                      <a:xfrm>
                        <a:off x="5796136" y="4589463"/>
                        <a:ext cx="577850" cy="327025"/>
                      </a:xfrm>
                      <a:prstGeom prst="rect">
                        <a:avLst/>
                      </a:prstGeom>
                    </p:spPr>
                  </p:pic>
                </p:oleObj>
              </mc:Fallback>
            </mc:AlternateContent>
          </a:graphicData>
        </a:graphic>
      </p:graphicFrame>
    </p:spTree>
    <p:extLst>
      <p:ext uri="{BB962C8B-B14F-4D97-AF65-F5344CB8AC3E}">
        <p14:creationId xmlns:p14="http://schemas.microsoft.com/office/powerpoint/2010/main" val="3081454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75" name="矩形 74"/>
          <p:cNvSpPr/>
          <p:nvPr/>
        </p:nvSpPr>
        <p:spPr>
          <a:xfrm>
            <a:off x="282982" y="752583"/>
            <a:ext cx="7883863" cy="2520370"/>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根据式</a:t>
            </a:r>
            <a:r>
              <a:rPr lang="en-US" altLang="zh-CN" dirty="0">
                <a:solidFill>
                  <a:sysClr val="windowText" lastClr="000000"/>
                </a:solidFill>
                <a:latin typeface="宋体" panose="02010600030101010101" pitchFamily="2" charset="-122"/>
                <a:ea typeface="宋体" panose="02010600030101010101" pitchFamily="2" charset="-122"/>
              </a:rPr>
              <a:t>(7.72),</a:t>
            </a:r>
            <a:r>
              <a:rPr lang="zh-CN" altLang="en-US" dirty="0">
                <a:solidFill>
                  <a:sysClr val="windowText" lastClr="000000"/>
                </a:solidFill>
                <a:latin typeface="宋体" panose="02010600030101010101" pitchFamily="2" charset="-122"/>
                <a:ea typeface="宋体" panose="02010600030101010101" pitchFamily="2" charset="-122"/>
              </a:rPr>
              <a:t>此时被控系统的控制输入</a:t>
            </a:r>
            <a:r>
              <a:rPr lang="en-US" altLang="zh-CN" dirty="0">
                <a:solidFill>
                  <a:sysClr val="windowText" lastClr="000000"/>
                </a:solidFill>
                <a:latin typeface="宋体" panose="02010600030101010101" pitchFamily="2" charset="-122"/>
                <a:ea typeface="宋体" panose="02010600030101010101" pitchFamily="2" charset="-122"/>
              </a:rPr>
              <a:t>u(k)</a:t>
            </a:r>
            <a:r>
              <a:rPr lang="zh-CN" altLang="en-US" dirty="0">
                <a:solidFill>
                  <a:sysClr val="windowText" lastClr="000000"/>
                </a:solidFill>
                <a:latin typeface="宋体" panose="02010600030101010101" pitchFamily="2" charset="-122"/>
                <a:ea typeface="宋体" panose="02010600030101010101" pitchFamily="2" charset="-122"/>
              </a:rPr>
              <a:t>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7.79</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离散模型参考自适应控制系统如图</a:t>
            </a:r>
            <a:r>
              <a:rPr lang="en-US" altLang="zh-CN" dirty="0">
                <a:solidFill>
                  <a:sysClr val="windowText" lastClr="000000"/>
                </a:solidFill>
                <a:latin typeface="宋体" panose="02010600030101010101" pitchFamily="2" charset="-122"/>
                <a:ea typeface="宋体" panose="02010600030101010101" pitchFamily="2" charset="-122"/>
              </a:rPr>
              <a:t>7.18</a:t>
            </a:r>
            <a:r>
              <a:rPr lang="zh-CN" altLang="en-US" dirty="0">
                <a:solidFill>
                  <a:sysClr val="windowText" lastClr="000000"/>
                </a:solidFill>
                <a:latin typeface="宋体" panose="02010600030101010101" pitchFamily="2" charset="-122"/>
                <a:ea typeface="宋体" panose="02010600030101010101" pitchFamily="2" charset="-122"/>
              </a:rPr>
              <a:t>所示。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p:txBody>
      </p:sp>
      <p:graphicFrame>
        <p:nvGraphicFramePr>
          <p:cNvPr id="2" name="对象 1">
            <a:extLst>
              <a:ext uri="{FF2B5EF4-FFF2-40B4-BE49-F238E27FC236}">
                <a16:creationId xmlns:a16="http://schemas.microsoft.com/office/drawing/2014/main" id="{2551089C-4EEA-4007-A493-50F5F102820F}"/>
              </a:ext>
            </a:extLst>
          </p:cNvPr>
          <p:cNvGraphicFramePr>
            <a:graphicFrameLocks noChangeAspect="1"/>
          </p:cNvGraphicFramePr>
          <p:nvPr>
            <p:extLst>
              <p:ext uri="{D42A27DB-BD31-4B8C-83A1-F6EECF244321}">
                <p14:modId xmlns:p14="http://schemas.microsoft.com/office/powerpoint/2010/main" val="2034065380"/>
              </p:ext>
            </p:extLst>
          </p:nvPr>
        </p:nvGraphicFramePr>
        <p:xfrm>
          <a:off x="1634451" y="1121743"/>
          <a:ext cx="5180924" cy="1450007"/>
        </p:xfrm>
        <a:graphic>
          <a:graphicData uri="http://schemas.openxmlformats.org/presentationml/2006/ole">
            <mc:AlternateContent xmlns:mc="http://schemas.openxmlformats.org/markup-compatibility/2006">
              <mc:Choice xmlns:v="urn:schemas-microsoft-com:vml" Requires="v">
                <p:oleObj spid="_x0000_s71692" name="Equation" r:id="rId5" imgW="4038480" imgH="1130040" progId="Equation.DSMT4">
                  <p:embed/>
                </p:oleObj>
              </mc:Choice>
              <mc:Fallback>
                <p:oleObj name="Equation" r:id="rId5" imgW="4038480" imgH="1130040" progId="Equation.DSMT4">
                  <p:embed/>
                  <p:pic>
                    <p:nvPicPr>
                      <p:cNvPr id="0" name=""/>
                      <p:cNvPicPr/>
                      <p:nvPr/>
                    </p:nvPicPr>
                    <p:blipFill>
                      <a:blip r:embed="rId6"/>
                      <a:stretch>
                        <a:fillRect/>
                      </a:stretch>
                    </p:blipFill>
                    <p:spPr>
                      <a:xfrm>
                        <a:off x="1634451" y="1121743"/>
                        <a:ext cx="5180924" cy="1450007"/>
                      </a:xfrm>
                      <a:prstGeom prst="rect">
                        <a:avLst/>
                      </a:prstGeom>
                    </p:spPr>
                  </p:pic>
                </p:oleObj>
              </mc:Fallback>
            </mc:AlternateContent>
          </a:graphicData>
        </a:graphic>
      </p:graphicFrame>
      <p:pic>
        <p:nvPicPr>
          <p:cNvPr id="4" name="图片 3">
            <a:extLst>
              <a:ext uri="{FF2B5EF4-FFF2-40B4-BE49-F238E27FC236}">
                <a16:creationId xmlns:a16="http://schemas.microsoft.com/office/drawing/2014/main" id="{BFAB5600-1EF4-4A46-8EA1-EDA8A56EFED3}"/>
              </a:ext>
            </a:extLst>
          </p:cNvPr>
          <p:cNvPicPr>
            <a:picLocks noChangeAspect="1"/>
          </p:cNvPicPr>
          <p:nvPr/>
        </p:nvPicPr>
        <p:blipFill>
          <a:blip r:embed="rId7"/>
          <a:stretch>
            <a:fillRect/>
          </a:stretch>
        </p:blipFill>
        <p:spPr>
          <a:xfrm>
            <a:off x="1771146" y="2839183"/>
            <a:ext cx="5601708" cy="2305229"/>
          </a:xfrm>
          <a:prstGeom prst="rect">
            <a:avLst/>
          </a:prstGeom>
        </p:spPr>
      </p:pic>
    </p:spTree>
    <p:extLst>
      <p:ext uri="{BB962C8B-B14F-4D97-AF65-F5344CB8AC3E}">
        <p14:creationId xmlns:p14="http://schemas.microsoft.com/office/powerpoint/2010/main" val="12979516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75" name="矩形 74"/>
          <p:cNvSpPr/>
          <p:nvPr/>
        </p:nvSpPr>
        <p:spPr>
          <a:xfrm>
            <a:off x="282982" y="752583"/>
            <a:ext cx="7883863" cy="2935868"/>
          </a:xfrm>
          <a:prstGeom prst="rect">
            <a:avLst/>
          </a:prstGeom>
          <a:noFill/>
        </p:spPr>
        <p:txBody>
          <a:bodyPr wrap="square">
            <a:spAutoFit/>
          </a:bodyPr>
          <a:lstStyle/>
          <a:p>
            <a:pPr indent="468000">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(4)</a:t>
            </a:r>
            <a:r>
              <a:rPr lang="zh-CN" altLang="en-US" dirty="0">
                <a:solidFill>
                  <a:sysClr val="windowText" lastClr="000000"/>
                </a:solidFill>
                <a:latin typeface="宋体" panose="02010600030101010101" pitchFamily="2" charset="-122"/>
                <a:ea typeface="宋体" panose="02010600030101010101" pitchFamily="2" charset="-122"/>
              </a:rPr>
              <a:t>设计举例</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例</a:t>
            </a:r>
            <a:r>
              <a:rPr lang="en-US" altLang="zh-CN" dirty="0">
                <a:solidFill>
                  <a:sysClr val="windowText" lastClr="000000"/>
                </a:solidFill>
                <a:latin typeface="宋体" panose="02010600030101010101" pitchFamily="2" charset="-122"/>
                <a:ea typeface="宋体" panose="02010600030101010101" pitchFamily="2" charset="-122"/>
              </a:rPr>
              <a:t>7.11  </a:t>
            </a:r>
            <a:r>
              <a:rPr lang="zh-CN" altLang="en-US" dirty="0">
                <a:solidFill>
                  <a:sysClr val="windowText" lastClr="000000"/>
                </a:solidFill>
                <a:latin typeface="宋体" panose="02010600030101010101" pitchFamily="2" charset="-122"/>
                <a:ea typeface="宋体" panose="02010600030101010101" pitchFamily="2" charset="-122"/>
              </a:rPr>
              <a:t>设离散控制系统可用下述差分方程描述</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经仿真，原系统动态特性较差。</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希望的参考模型为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试设计该离散系统的模型参考自适应控制系统。</a:t>
            </a:r>
            <a:endParaRPr lang="en-US" altLang="zh-CN" dirty="0">
              <a:solidFill>
                <a:sysClr val="windowText" lastClr="000000"/>
              </a:solidFill>
              <a:latin typeface="宋体" panose="02010600030101010101" pitchFamily="2" charset="-122"/>
              <a:ea typeface="宋体" panose="02010600030101010101" pitchFamily="2" charset="-122"/>
            </a:endParaRPr>
          </a:p>
        </p:txBody>
      </p:sp>
      <p:graphicFrame>
        <p:nvGraphicFramePr>
          <p:cNvPr id="2" name="对象 1">
            <a:extLst>
              <a:ext uri="{FF2B5EF4-FFF2-40B4-BE49-F238E27FC236}">
                <a16:creationId xmlns:a16="http://schemas.microsoft.com/office/drawing/2014/main" id="{672E7F6F-84E1-44BD-AA64-AE93FFD61D8B}"/>
              </a:ext>
            </a:extLst>
          </p:cNvPr>
          <p:cNvGraphicFramePr>
            <a:graphicFrameLocks noChangeAspect="1"/>
          </p:cNvGraphicFramePr>
          <p:nvPr>
            <p:extLst>
              <p:ext uri="{D42A27DB-BD31-4B8C-83A1-F6EECF244321}">
                <p14:modId xmlns:p14="http://schemas.microsoft.com/office/powerpoint/2010/main" val="1144119258"/>
              </p:ext>
            </p:extLst>
          </p:nvPr>
        </p:nvGraphicFramePr>
        <p:xfrm>
          <a:off x="2112724" y="1635646"/>
          <a:ext cx="4918552" cy="467543"/>
        </p:xfrm>
        <a:graphic>
          <a:graphicData uri="http://schemas.openxmlformats.org/presentationml/2006/ole">
            <mc:AlternateContent xmlns:mc="http://schemas.openxmlformats.org/markup-compatibility/2006">
              <mc:Choice xmlns:v="urn:schemas-microsoft-com:vml" Requires="v">
                <p:oleObj spid="_x0000_s72724" name="Equation" r:id="rId5" imgW="3340080" imgH="317160" progId="Equation.DSMT4">
                  <p:embed/>
                </p:oleObj>
              </mc:Choice>
              <mc:Fallback>
                <p:oleObj name="Equation" r:id="rId5" imgW="3340080" imgH="317160" progId="Equation.DSMT4">
                  <p:embed/>
                  <p:pic>
                    <p:nvPicPr>
                      <p:cNvPr id="0" name=""/>
                      <p:cNvPicPr/>
                      <p:nvPr/>
                    </p:nvPicPr>
                    <p:blipFill>
                      <a:blip r:embed="rId6"/>
                      <a:stretch>
                        <a:fillRect/>
                      </a:stretch>
                    </p:blipFill>
                    <p:spPr>
                      <a:xfrm>
                        <a:off x="2112724" y="1635646"/>
                        <a:ext cx="4918552" cy="467543"/>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8D2839C2-1BEF-4EC9-B5E7-CA543A95FBE6}"/>
              </a:ext>
            </a:extLst>
          </p:cNvPr>
          <p:cNvGraphicFramePr>
            <a:graphicFrameLocks noChangeAspect="1"/>
          </p:cNvGraphicFramePr>
          <p:nvPr>
            <p:extLst>
              <p:ext uri="{D42A27DB-BD31-4B8C-83A1-F6EECF244321}">
                <p14:modId xmlns:p14="http://schemas.microsoft.com/office/powerpoint/2010/main" val="1576190247"/>
              </p:ext>
            </p:extLst>
          </p:nvPr>
        </p:nvGraphicFramePr>
        <p:xfrm>
          <a:off x="3501575" y="2752280"/>
          <a:ext cx="2140850" cy="467542"/>
        </p:xfrm>
        <a:graphic>
          <a:graphicData uri="http://schemas.openxmlformats.org/presentationml/2006/ole">
            <mc:AlternateContent xmlns:mc="http://schemas.openxmlformats.org/markup-compatibility/2006">
              <mc:Choice xmlns:v="urn:schemas-microsoft-com:vml" Requires="v">
                <p:oleObj spid="_x0000_s72725" name="Equation" r:id="rId7" imgW="1104840" imgH="241200" progId="Equation.DSMT4">
                  <p:embed/>
                </p:oleObj>
              </mc:Choice>
              <mc:Fallback>
                <p:oleObj name="Equation" r:id="rId7" imgW="1104840" imgH="241200" progId="Equation.DSMT4">
                  <p:embed/>
                  <p:pic>
                    <p:nvPicPr>
                      <p:cNvPr id="0" name=""/>
                      <p:cNvPicPr/>
                      <p:nvPr/>
                    </p:nvPicPr>
                    <p:blipFill>
                      <a:blip r:embed="rId8"/>
                      <a:stretch>
                        <a:fillRect/>
                      </a:stretch>
                    </p:blipFill>
                    <p:spPr>
                      <a:xfrm>
                        <a:off x="3501575" y="2752280"/>
                        <a:ext cx="2140850" cy="467542"/>
                      </a:xfrm>
                      <a:prstGeom prst="rect">
                        <a:avLst/>
                      </a:prstGeom>
                    </p:spPr>
                  </p:pic>
                </p:oleObj>
              </mc:Fallback>
            </mc:AlternateContent>
          </a:graphicData>
        </a:graphic>
      </p:graphicFrame>
    </p:spTree>
    <p:extLst>
      <p:ext uri="{BB962C8B-B14F-4D97-AF65-F5344CB8AC3E}">
        <p14:creationId xmlns:p14="http://schemas.microsoft.com/office/powerpoint/2010/main" val="21065445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7"/>
            <a:ext cx="3888432" cy="635302"/>
          </a:xfrm>
          <a:prstGeom prst="rect">
            <a:avLst/>
          </a:prstGeom>
          <a:noFill/>
        </p:spPr>
        <p:txBody>
          <a:bodyPr wrap="square" rtlCol="0">
            <a:spAutoFit/>
          </a:bodyPr>
          <a:lstStyle/>
          <a:p>
            <a:r>
              <a:rPr lang="zh-CN" altLang="en-US" sz="1764" b="1" dirty="0">
                <a:solidFill>
                  <a:srgbClr val="112F70"/>
                </a:solidFill>
                <a:latin typeface="微软雅黑" charset="0"/>
                <a:ea typeface="微软雅黑" charset="0"/>
                <a:sym typeface="+mn-ea"/>
              </a:rPr>
              <a:t>模型参考自适应控制系统</a:t>
            </a:r>
          </a:p>
          <a:p>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75" name="矩形 74"/>
          <p:cNvSpPr/>
          <p:nvPr/>
        </p:nvSpPr>
        <p:spPr>
          <a:xfrm>
            <a:off x="282982" y="752583"/>
            <a:ext cx="7883863" cy="3351367"/>
          </a:xfrm>
          <a:prstGeom prst="rect">
            <a:avLst/>
          </a:prstGeom>
          <a:noFill/>
        </p:spPr>
        <p:txBody>
          <a:bodyPr wrap="square">
            <a:spAutoFit/>
          </a:bodyPr>
          <a:lstStyle/>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解：</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由给定离散系统可知</a:t>
            </a:r>
            <a:r>
              <a:rPr lang="en-US" altLang="zh-CN" dirty="0">
                <a:solidFill>
                  <a:sysClr val="windowText" lastClr="000000"/>
                </a:solidFill>
                <a:latin typeface="宋体" panose="02010600030101010101" pitchFamily="2" charset="-122"/>
                <a:ea typeface="宋体" panose="02010600030101010101" pitchFamily="2" charset="-122"/>
              </a:rPr>
              <a:t>n=2,m=1,</a:t>
            </a:r>
            <a:r>
              <a:rPr lang="zh-CN" altLang="en-US" dirty="0">
                <a:solidFill>
                  <a:sysClr val="windowText" lastClr="000000"/>
                </a:solidFill>
                <a:latin typeface="宋体" panose="02010600030101010101" pitchFamily="2" charset="-122"/>
                <a:ea typeface="宋体" panose="02010600030101010101" pitchFamily="2" charset="-122"/>
              </a:rPr>
              <a:t>根据 </a:t>
            </a:r>
            <a:r>
              <a:rPr lang="en-US" altLang="zh-CN" dirty="0">
                <a:solidFill>
                  <a:sysClr val="windowText" lastClr="000000"/>
                </a:solidFill>
                <a:latin typeface="宋体" panose="02010600030101010101" pitchFamily="2" charset="-122"/>
                <a:ea typeface="宋体" panose="02010600030101010101" pitchFamily="2" charset="-122"/>
              </a:rPr>
              <a:t>Diophantine</a:t>
            </a:r>
            <a:r>
              <a:rPr lang="zh-CN" altLang="en-US" dirty="0">
                <a:solidFill>
                  <a:sysClr val="windowText" lastClr="000000"/>
                </a:solidFill>
                <a:latin typeface="宋体" panose="02010600030101010101" pitchFamily="2" charset="-122"/>
                <a:ea typeface="宋体" panose="02010600030101010101" pitchFamily="2" charset="-122"/>
              </a:rPr>
              <a:t>方程，分别取多项式</a:t>
            </a:r>
            <a:r>
              <a:rPr lang="en-US" altLang="zh-CN" dirty="0">
                <a:solidFill>
                  <a:sysClr val="windowText" lastClr="000000"/>
                </a:solidFill>
                <a:latin typeface="宋体" panose="02010600030101010101" pitchFamily="2" charset="-122"/>
                <a:ea typeface="宋体" panose="02010600030101010101" pitchFamily="2" charset="-122"/>
              </a:rPr>
              <a:t>Q(q),D(q),R(q),H(q)</a:t>
            </a:r>
            <a:r>
              <a:rPr lang="zh-CN" altLang="en-US" dirty="0">
                <a:solidFill>
                  <a:sysClr val="windowText" lastClr="000000"/>
                </a:solidFill>
                <a:latin typeface="宋体" panose="02010600030101010101" pitchFamily="2" charset="-122"/>
                <a:ea typeface="宋体" panose="02010600030101010101" pitchFamily="2" charset="-122"/>
              </a:rPr>
              <a:t>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可得被控系统的非最小实现为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8000">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式中：</a:t>
            </a:r>
            <a:endParaRPr lang="en-US" altLang="zh-CN" dirty="0">
              <a:solidFill>
                <a:sysClr val="windowText" lastClr="000000"/>
              </a:solidFill>
              <a:latin typeface="宋体" panose="02010600030101010101" pitchFamily="2" charset="-122"/>
              <a:ea typeface="宋体" panose="02010600030101010101" pitchFamily="2" charset="-122"/>
            </a:endParaRPr>
          </a:p>
        </p:txBody>
      </p:sp>
      <p:graphicFrame>
        <p:nvGraphicFramePr>
          <p:cNvPr id="2" name="对象 1">
            <a:extLst>
              <a:ext uri="{FF2B5EF4-FFF2-40B4-BE49-F238E27FC236}">
                <a16:creationId xmlns:a16="http://schemas.microsoft.com/office/drawing/2014/main" id="{81D61D94-9786-4649-BF27-1C2970B2D1DB}"/>
              </a:ext>
            </a:extLst>
          </p:cNvPr>
          <p:cNvGraphicFramePr>
            <a:graphicFrameLocks noChangeAspect="1"/>
          </p:cNvGraphicFramePr>
          <p:nvPr>
            <p:extLst>
              <p:ext uri="{D42A27DB-BD31-4B8C-83A1-F6EECF244321}">
                <p14:modId xmlns:p14="http://schemas.microsoft.com/office/powerpoint/2010/main" val="2688427985"/>
              </p:ext>
            </p:extLst>
          </p:nvPr>
        </p:nvGraphicFramePr>
        <p:xfrm>
          <a:off x="1520045" y="2082310"/>
          <a:ext cx="5790956" cy="363129"/>
        </p:xfrm>
        <a:graphic>
          <a:graphicData uri="http://schemas.openxmlformats.org/presentationml/2006/ole">
            <mc:AlternateContent xmlns:mc="http://schemas.openxmlformats.org/markup-compatibility/2006">
              <mc:Choice xmlns:v="urn:schemas-microsoft-com:vml" Requires="v">
                <p:oleObj spid="_x0000_s73780" name="Equation" r:id="rId5" imgW="3848040" imgH="241200" progId="Equation.DSMT4">
                  <p:embed/>
                </p:oleObj>
              </mc:Choice>
              <mc:Fallback>
                <p:oleObj name="Equation" r:id="rId5" imgW="3848040" imgH="241200" progId="Equation.DSMT4">
                  <p:embed/>
                  <p:pic>
                    <p:nvPicPr>
                      <p:cNvPr id="0" name=""/>
                      <p:cNvPicPr/>
                      <p:nvPr/>
                    </p:nvPicPr>
                    <p:blipFill>
                      <a:blip r:embed="rId6"/>
                      <a:stretch>
                        <a:fillRect/>
                      </a:stretch>
                    </p:blipFill>
                    <p:spPr>
                      <a:xfrm>
                        <a:off x="1520045" y="2082310"/>
                        <a:ext cx="5790956" cy="363129"/>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76258C63-3D7A-4D68-889F-DE0CF98D7281}"/>
              </a:ext>
            </a:extLst>
          </p:cNvPr>
          <p:cNvGraphicFramePr>
            <a:graphicFrameLocks noChangeAspect="1"/>
          </p:cNvGraphicFramePr>
          <p:nvPr>
            <p:extLst>
              <p:ext uri="{D42A27DB-BD31-4B8C-83A1-F6EECF244321}">
                <p14:modId xmlns:p14="http://schemas.microsoft.com/office/powerpoint/2010/main" val="1421096181"/>
              </p:ext>
            </p:extLst>
          </p:nvPr>
        </p:nvGraphicFramePr>
        <p:xfrm>
          <a:off x="1269912" y="2857455"/>
          <a:ext cx="6604176" cy="635301"/>
        </p:xfrm>
        <a:graphic>
          <a:graphicData uri="http://schemas.openxmlformats.org/presentationml/2006/ole">
            <mc:AlternateContent xmlns:mc="http://schemas.openxmlformats.org/markup-compatibility/2006">
              <mc:Choice xmlns:v="urn:schemas-microsoft-com:vml" Requires="v">
                <p:oleObj spid="_x0000_s73781" name="Equation" r:id="rId7" imgW="5676840" imgH="545760" progId="Equation.DSMT4">
                  <p:embed/>
                </p:oleObj>
              </mc:Choice>
              <mc:Fallback>
                <p:oleObj name="Equation" r:id="rId7" imgW="5676840" imgH="545760" progId="Equation.DSMT4">
                  <p:embed/>
                  <p:pic>
                    <p:nvPicPr>
                      <p:cNvPr id="0" name=""/>
                      <p:cNvPicPr/>
                      <p:nvPr/>
                    </p:nvPicPr>
                    <p:blipFill>
                      <a:blip r:embed="rId8"/>
                      <a:stretch>
                        <a:fillRect/>
                      </a:stretch>
                    </p:blipFill>
                    <p:spPr>
                      <a:xfrm>
                        <a:off x="1269912" y="2857455"/>
                        <a:ext cx="6604176" cy="635301"/>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CA36315E-D9C8-4149-8C95-72CB01ACBA66}"/>
              </a:ext>
            </a:extLst>
          </p:cNvPr>
          <p:cNvGraphicFramePr>
            <a:graphicFrameLocks noChangeAspect="1"/>
          </p:cNvGraphicFramePr>
          <p:nvPr>
            <p:extLst>
              <p:ext uri="{D42A27DB-BD31-4B8C-83A1-F6EECF244321}">
                <p14:modId xmlns:p14="http://schemas.microsoft.com/office/powerpoint/2010/main" val="68861133"/>
              </p:ext>
            </p:extLst>
          </p:nvPr>
        </p:nvGraphicFramePr>
        <p:xfrm>
          <a:off x="1979712" y="3506996"/>
          <a:ext cx="4755226" cy="397776"/>
        </p:xfrm>
        <a:graphic>
          <a:graphicData uri="http://schemas.openxmlformats.org/presentationml/2006/ole">
            <mc:AlternateContent xmlns:mc="http://schemas.openxmlformats.org/markup-compatibility/2006">
              <mc:Choice xmlns:v="urn:schemas-microsoft-com:vml" Requires="v">
                <p:oleObj spid="_x0000_s73782" name="Equation" r:id="rId9" imgW="3340080" imgH="279360" progId="Equation.DSMT4">
                  <p:embed/>
                </p:oleObj>
              </mc:Choice>
              <mc:Fallback>
                <p:oleObj name="Equation" r:id="rId9" imgW="3340080" imgH="279360" progId="Equation.DSMT4">
                  <p:embed/>
                  <p:pic>
                    <p:nvPicPr>
                      <p:cNvPr id="0" name=""/>
                      <p:cNvPicPr/>
                      <p:nvPr/>
                    </p:nvPicPr>
                    <p:blipFill>
                      <a:blip r:embed="rId10"/>
                      <a:stretch>
                        <a:fillRect/>
                      </a:stretch>
                    </p:blipFill>
                    <p:spPr>
                      <a:xfrm>
                        <a:off x="1979712" y="3506996"/>
                        <a:ext cx="4755226" cy="397776"/>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F6E6C022-DAE8-4759-A253-A33380FA145C}"/>
              </a:ext>
            </a:extLst>
          </p:cNvPr>
          <p:cNvGraphicFramePr>
            <a:graphicFrameLocks noChangeAspect="1"/>
          </p:cNvGraphicFramePr>
          <p:nvPr>
            <p:extLst>
              <p:ext uri="{D42A27DB-BD31-4B8C-83A1-F6EECF244321}">
                <p14:modId xmlns:p14="http://schemas.microsoft.com/office/powerpoint/2010/main" val="200086698"/>
              </p:ext>
            </p:extLst>
          </p:nvPr>
        </p:nvGraphicFramePr>
        <p:xfrm>
          <a:off x="1373332" y="3880665"/>
          <a:ext cx="6397333" cy="635301"/>
        </p:xfrm>
        <a:graphic>
          <a:graphicData uri="http://schemas.openxmlformats.org/presentationml/2006/ole">
            <mc:AlternateContent xmlns:mc="http://schemas.openxmlformats.org/markup-compatibility/2006">
              <mc:Choice xmlns:v="urn:schemas-microsoft-com:vml" Requires="v">
                <p:oleObj spid="_x0000_s73783" name="Equation" r:id="rId11" imgW="5499000" imgH="545760" progId="Equation.DSMT4">
                  <p:embed/>
                </p:oleObj>
              </mc:Choice>
              <mc:Fallback>
                <p:oleObj name="Equation" r:id="rId11" imgW="5499000" imgH="545760" progId="Equation.DSMT4">
                  <p:embed/>
                  <p:pic>
                    <p:nvPicPr>
                      <p:cNvPr id="0" name=""/>
                      <p:cNvPicPr/>
                      <p:nvPr/>
                    </p:nvPicPr>
                    <p:blipFill>
                      <a:blip r:embed="rId12"/>
                      <a:stretch>
                        <a:fillRect/>
                      </a:stretch>
                    </p:blipFill>
                    <p:spPr>
                      <a:xfrm>
                        <a:off x="1373332" y="3880665"/>
                        <a:ext cx="6397333" cy="635301"/>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013FB4B9-6D22-48D3-A810-FD7CFF43E257}"/>
              </a:ext>
            </a:extLst>
          </p:cNvPr>
          <p:cNvGraphicFramePr>
            <a:graphicFrameLocks noChangeAspect="1"/>
          </p:cNvGraphicFramePr>
          <p:nvPr>
            <p:extLst>
              <p:ext uri="{D42A27DB-BD31-4B8C-83A1-F6EECF244321}">
                <p14:modId xmlns:p14="http://schemas.microsoft.com/office/powerpoint/2010/main" val="3090701412"/>
              </p:ext>
            </p:extLst>
          </p:nvPr>
        </p:nvGraphicFramePr>
        <p:xfrm>
          <a:off x="3292885" y="4515966"/>
          <a:ext cx="1694133" cy="635300"/>
        </p:xfrm>
        <a:graphic>
          <a:graphicData uri="http://schemas.openxmlformats.org/presentationml/2006/ole">
            <mc:AlternateContent xmlns:mc="http://schemas.openxmlformats.org/markup-compatibility/2006">
              <mc:Choice xmlns:v="urn:schemas-microsoft-com:vml" Requires="v">
                <p:oleObj spid="_x0000_s73784" name="Equation" r:id="rId13" imgW="1320480" imgH="495000" progId="Equation.DSMT4">
                  <p:embed/>
                </p:oleObj>
              </mc:Choice>
              <mc:Fallback>
                <p:oleObj name="Equation" r:id="rId13" imgW="1320480" imgH="495000" progId="Equation.DSMT4">
                  <p:embed/>
                  <p:pic>
                    <p:nvPicPr>
                      <p:cNvPr id="0" name=""/>
                      <p:cNvPicPr/>
                      <p:nvPr/>
                    </p:nvPicPr>
                    <p:blipFill>
                      <a:blip r:embed="rId14"/>
                      <a:stretch>
                        <a:fillRect/>
                      </a:stretch>
                    </p:blipFill>
                    <p:spPr>
                      <a:xfrm>
                        <a:off x="3292885" y="4515966"/>
                        <a:ext cx="1694133" cy="635300"/>
                      </a:xfrm>
                      <a:prstGeom prst="rect">
                        <a:avLst/>
                      </a:prstGeom>
                    </p:spPr>
                  </p:pic>
                </p:oleObj>
              </mc:Fallback>
            </mc:AlternateContent>
          </a:graphicData>
        </a:graphic>
      </p:graphicFrame>
    </p:spTree>
    <p:extLst>
      <p:ext uri="{BB962C8B-B14F-4D97-AF65-F5344CB8AC3E}">
        <p14:creationId xmlns:p14="http://schemas.microsoft.com/office/powerpoint/2010/main" val="7779910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毕业论文答辩PPT.p"/>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7473</Words>
  <Application>Microsoft Office PowerPoint</Application>
  <PresentationFormat>全屏显示(16:9)</PresentationFormat>
  <Paragraphs>1084</Paragraphs>
  <Slides>154</Slides>
  <Notes>154</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2</vt:i4>
      </vt:variant>
      <vt:variant>
        <vt:lpstr>幻灯片标题</vt:lpstr>
      </vt:variant>
      <vt:variant>
        <vt:i4>154</vt:i4>
      </vt:variant>
    </vt:vector>
  </HeadingPairs>
  <TitlesOfParts>
    <vt:vector size="164" baseType="lpstr">
      <vt:lpstr>宋体</vt:lpstr>
      <vt:lpstr>微软雅黑</vt:lpstr>
      <vt:lpstr>Arial</vt:lpstr>
      <vt:lpstr>Calibri</vt:lpstr>
      <vt:lpstr>Cambria Math</vt:lpstr>
      <vt:lpstr>Times New Roman</vt:lpstr>
      <vt:lpstr>Wingdings</vt:lpstr>
      <vt:lpstr>Office 主题​​</vt:lpstr>
      <vt:lpstr>Equation</vt:lpstr>
      <vt:lpstr>MathType 6.0 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毕业论文答辩PPT.p</dc:title>
  <dc:subject/>
  <dc:creator/>
  <cp:keywords/>
  <dc:description/>
  <cp:lastModifiedBy/>
  <cp:revision>1</cp:revision>
  <dcterms:created xsi:type="dcterms:W3CDTF">2017-04-17T14:29:21Z</dcterms:created>
  <dcterms:modified xsi:type="dcterms:W3CDTF">2022-10-14T11:13:53Z</dcterms:modified>
  <cp:category/>
</cp:coreProperties>
</file>