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5"/>
  </p:notesMasterIdLst>
  <p:sldIdLst>
    <p:sldId id="297" r:id="rId2"/>
    <p:sldId id="258" r:id="rId3"/>
    <p:sldId id="320" r:id="rId4"/>
    <p:sldId id="260" r:id="rId5"/>
    <p:sldId id="327" r:id="rId6"/>
    <p:sldId id="328" r:id="rId7"/>
    <p:sldId id="329" r:id="rId8"/>
    <p:sldId id="330" r:id="rId9"/>
    <p:sldId id="321" r:id="rId10"/>
    <p:sldId id="322"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23" r:id="rId40"/>
    <p:sldId id="325"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24" r:id="rId64"/>
    <p:sldId id="326" r:id="rId65"/>
    <p:sldId id="381" r:id="rId66"/>
    <p:sldId id="382" r:id="rId67"/>
    <p:sldId id="383" r:id="rId68"/>
    <p:sldId id="384" r:id="rId69"/>
    <p:sldId id="385" r:id="rId70"/>
    <p:sldId id="386" r:id="rId71"/>
    <p:sldId id="387" r:id="rId72"/>
    <p:sldId id="388" r:id="rId73"/>
    <p:sldId id="394" r:id="rId74"/>
    <p:sldId id="395" r:id="rId75"/>
    <p:sldId id="393" r:id="rId76"/>
    <p:sldId id="392" r:id="rId77"/>
    <p:sldId id="391" r:id="rId78"/>
    <p:sldId id="390" r:id="rId79"/>
    <p:sldId id="389" r:id="rId80"/>
    <p:sldId id="396" r:id="rId81"/>
    <p:sldId id="397" r:id="rId82"/>
    <p:sldId id="398" r:id="rId83"/>
    <p:sldId id="399" r:id="rId84"/>
    <p:sldId id="400" r:id="rId85"/>
    <p:sldId id="402" r:id="rId86"/>
    <p:sldId id="401" r:id="rId87"/>
    <p:sldId id="404" r:id="rId88"/>
    <p:sldId id="405" r:id="rId89"/>
    <p:sldId id="406" r:id="rId90"/>
    <p:sldId id="407" r:id="rId91"/>
    <p:sldId id="408" r:id="rId92"/>
    <p:sldId id="409" r:id="rId93"/>
    <p:sldId id="410" r:id="rId94"/>
    <p:sldId id="411" r:id="rId95"/>
    <p:sldId id="403" r:id="rId96"/>
    <p:sldId id="413" r:id="rId97"/>
    <p:sldId id="414" r:id="rId98"/>
    <p:sldId id="415" r:id="rId99"/>
    <p:sldId id="416" r:id="rId100"/>
    <p:sldId id="417" r:id="rId101"/>
    <p:sldId id="418" r:id="rId102"/>
    <p:sldId id="419" r:id="rId103"/>
    <p:sldId id="412" r:id="rId104"/>
  </p:sldIdLst>
  <p:sldSz cx="9144000" cy="5143500" type="screen16x9"/>
  <p:notesSz cx="6858000" cy="9144000"/>
  <p:custDataLst>
    <p:tags r:id="rId10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F70"/>
    <a:srgbClr val="414455"/>
    <a:srgbClr val="568D11"/>
    <a:srgbClr val="70BA16"/>
    <a:srgbClr val="82D81A"/>
    <a:srgbClr val="61A113"/>
    <a:srgbClr val="1A74CC"/>
    <a:srgbClr val="E09320"/>
    <a:srgbClr val="4A99E8"/>
    <a:srgbClr val="1E8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9" autoAdjust="0"/>
    <p:restoredTop sz="94660"/>
  </p:normalViewPr>
  <p:slideViewPr>
    <p:cSldViewPr>
      <p:cViewPr varScale="1">
        <p:scale>
          <a:sx n="143" d="100"/>
          <a:sy n="143" d="100"/>
        </p:scale>
        <p:origin x="732" y="108"/>
      </p:cViewPr>
      <p:guideLst>
        <p:guide orient="horz" pos="1620"/>
        <p:guide pos="2880"/>
      </p:guideLst>
    </p:cSldViewPr>
  </p:slideViewPr>
  <p:notesTextViewPr>
    <p:cViewPr>
      <p:scale>
        <a:sx n="1" d="1"/>
        <a:sy n="1" d="1"/>
      </p:scale>
      <p:origin x="0" y="0"/>
    </p:cViewPr>
  </p:notesTextViewPr>
  <p:sorterViewPr>
    <p:cViewPr>
      <p:scale>
        <a:sx n="132" d="100"/>
        <a:sy n="132" d="100"/>
      </p:scale>
      <p:origin x="0" y="51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pPr/>
              <a:t>2023/10/31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pPr/>
              <a:t>‹#›</a:t>
            </a:fld>
            <a:endParaRPr lang="zh-CN" altLang="en-US"/>
          </a:p>
        </p:txBody>
      </p:sp>
    </p:spTree>
    <p:extLst>
      <p:ext uri="{BB962C8B-B14F-4D97-AF65-F5344CB8AC3E}">
        <p14:creationId xmlns:p14="http://schemas.microsoft.com/office/powerpoint/2010/main" val="41158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a:t>
            </a:fld>
            <a:endParaRPr lang="zh-CN" altLang="en-US"/>
          </a:p>
        </p:txBody>
      </p:sp>
    </p:spTree>
    <p:extLst>
      <p:ext uri="{BB962C8B-B14F-4D97-AF65-F5344CB8AC3E}">
        <p14:creationId xmlns:p14="http://schemas.microsoft.com/office/powerpoint/2010/main" val="280891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a:t>
            </a:fld>
            <a:endParaRPr lang="zh-CN" altLang="en-US"/>
          </a:p>
        </p:txBody>
      </p:sp>
    </p:spTree>
    <p:extLst>
      <p:ext uri="{BB962C8B-B14F-4D97-AF65-F5344CB8AC3E}">
        <p14:creationId xmlns:p14="http://schemas.microsoft.com/office/powerpoint/2010/main" val="14281570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100</a:t>
            </a:fld>
            <a:endParaRPr lang="zh-CN" altLang="en-US"/>
          </a:p>
        </p:txBody>
      </p:sp>
    </p:spTree>
    <p:extLst>
      <p:ext uri="{BB962C8B-B14F-4D97-AF65-F5344CB8AC3E}">
        <p14:creationId xmlns:p14="http://schemas.microsoft.com/office/powerpoint/2010/main" val="23357607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101</a:t>
            </a:fld>
            <a:endParaRPr lang="zh-CN" altLang="en-US"/>
          </a:p>
        </p:txBody>
      </p:sp>
    </p:spTree>
    <p:extLst>
      <p:ext uri="{BB962C8B-B14F-4D97-AF65-F5344CB8AC3E}">
        <p14:creationId xmlns:p14="http://schemas.microsoft.com/office/powerpoint/2010/main" val="4441734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102</a:t>
            </a:fld>
            <a:endParaRPr lang="zh-CN" altLang="en-US"/>
          </a:p>
        </p:txBody>
      </p:sp>
    </p:spTree>
    <p:extLst>
      <p:ext uri="{BB962C8B-B14F-4D97-AF65-F5344CB8AC3E}">
        <p14:creationId xmlns:p14="http://schemas.microsoft.com/office/powerpoint/2010/main" val="20076727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456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a:t>
            </a:fld>
            <a:endParaRPr lang="zh-CN" altLang="en-US"/>
          </a:p>
        </p:txBody>
      </p:sp>
    </p:spTree>
    <p:extLst>
      <p:ext uri="{BB962C8B-B14F-4D97-AF65-F5344CB8AC3E}">
        <p14:creationId xmlns:p14="http://schemas.microsoft.com/office/powerpoint/2010/main" val="427596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a:t>
            </a:fld>
            <a:endParaRPr lang="zh-CN" altLang="en-US"/>
          </a:p>
        </p:txBody>
      </p:sp>
    </p:spTree>
    <p:extLst>
      <p:ext uri="{BB962C8B-B14F-4D97-AF65-F5344CB8AC3E}">
        <p14:creationId xmlns:p14="http://schemas.microsoft.com/office/powerpoint/2010/main" val="196308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a:t>
            </a:fld>
            <a:endParaRPr lang="zh-CN" altLang="en-US"/>
          </a:p>
        </p:txBody>
      </p:sp>
    </p:spTree>
    <p:extLst>
      <p:ext uri="{BB962C8B-B14F-4D97-AF65-F5344CB8AC3E}">
        <p14:creationId xmlns:p14="http://schemas.microsoft.com/office/powerpoint/2010/main" val="114539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a:t>
            </a:fld>
            <a:endParaRPr lang="zh-CN" altLang="en-US"/>
          </a:p>
        </p:txBody>
      </p:sp>
    </p:spTree>
    <p:extLst>
      <p:ext uri="{BB962C8B-B14F-4D97-AF65-F5344CB8AC3E}">
        <p14:creationId xmlns:p14="http://schemas.microsoft.com/office/powerpoint/2010/main" val="108789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a:t>
            </a:fld>
            <a:endParaRPr lang="zh-CN" altLang="en-US"/>
          </a:p>
        </p:txBody>
      </p:sp>
    </p:spTree>
    <p:extLst>
      <p:ext uri="{BB962C8B-B14F-4D97-AF65-F5344CB8AC3E}">
        <p14:creationId xmlns:p14="http://schemas.microsoft.com/office/powerpoint/2010/main" val="106062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16</a:t>
            </a:fld>
            <a:endParaRPr lang="zh-CN" altLang="en-US"/>
          </a:p>
        </p:txBody>
      </p:sp>
    </p:spTree>
    <p:extLst>
      <p:ext uri="{BB962C8B-B14F-4D97-AF65-F5344CB8AC3E}">
        <p14:creationId xmlns:p14="http://schemas.microsoft.com/office/powerpoint/2010/main" val="260532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17</a:t>
            </a:fld>
            <a:endParaRPr lang="zh-CN" altLang="en-US"/>
          </a:p>
        </p:txBody>
      </p:sp>
    </p:spTree>
    <p:extLst>
      <p:ext uri="{BB962C8B-B14F-4D97-AF65-F5344CB8AC3E}">
        <p14:creationId xmlns:p14="http://schemas.microsoft.com/office/powerpoint/2010/main" val="114303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18</a:t>
            </a:fld>
            <a:endParaRPr lang="zh-CN" altLang="en-US"/>
          </a:p>
        </p:txBody>
      </p:sp>
    </p:spTree>
    <p:extLst>
      <p:ext uri="{BB962C8B-B14F-4D97-AF65-F5344CB8AC3E}">
        <p14:creationId xmlns:p14="http://schemas.microsoft.com/office/powerpoint/2010/main" val="8824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19</a:t>
            </a:fld>
            <a:endParaRPr lang="zh-CN" altLang="en-US"/>
          </a:p>
        </p:txBody>
      </p:sp>
    </p:spTree>
    <p:extLst>
      <p:ext uri="{BB962C8B-B14F-4D97-AF65-F5344CB8AC3E}">
        <p14:creationId xmlns:p14="http://schemas.microsoft.com/office/powerpoint/2010/main" val="16312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a:t>
            </a:fld>
            <a:endParaRPr lang="zh-CN" altLang="en-US"/>
          </a:p>
        </p:txBody>
      </p:sp>
    </p:spTree>
    <p:extLst>
      <p:ext uri="{BB962C8B-B14F-4D97-AF65-F5344CB8AC3E}">
        <p14:creationId xmlns:p14="http://schemas.microsoft.com/office/powerpoint/2010/main" val="211423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20</a:t>
            </a:fld>
            <a:endParaRPr lang="zh-CN" altLang="en-US"/>
          </a:p>
        </p:txBody>
      </p:sp>
    </p:spTree>
    <p:extLst>
      <p:ext uri="{BB962C8B-B14F-4D97-AF65-F5344CB8AC3E}">
        <p14:creationId xmlns:p14="http://schemas.microsoft.com/office/powerpoint/2010/main" val="85766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21</a:t>
            </a:fld>
            <a:endParaRPr lang="zh-CN" altLang="en-US"/>
          </a:p>
        </p:txBody>
      </p:sp>
    </p:spTree>
    <p:extLst>
      <p:ext uri="{BB962C8B-B14F-4D97-AF65-F5344CB8AC3E}">
        <p14:creationId xmlns:p14="http://schemas.microsoft.com/office/powerpoint/2010/main" val="9070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22</a:t>
            </a:fld>
            <a:endParaRPr lang="zh-CN" altLang="en-US"/>
          </a:p>
        </p:txBody>
      </p:sp>
    </p:spTree>
    <p:extLst>
      <p:ext uri="{BB962C8B-B14F-4D97-AF65-F5344CB8AC3E}">
        <p14:creationId xmlns:p14="http://schemas.microsoft.com/office/powerpoint/2010/main" val="402277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23</a:t>
            </a:fld>
            <a:endParaRPr lang="zh-CN" altLang="en-US"/>
          </a:p>
        </p:txBody>
      </p:sp>
    </p:spTree>
    <p:extLst>
      <p:ext uri="{BB962C8B-B14F-4D97-AF65-F5344CB8AC3E}">
        <p14:creationId xmlns:p14="http://schemas.microsoft.com/office/powerpoint/2010/main" val="4261071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24</a:t>
            </a:fld>
            <a:endParaRPr lang="zh-CN" altLang="en-US"/>
          </a:p>
        </p:txBody>
      </p:sp>
    </p:spTree>
    <p:extLst>
      <p:ext uri="{BB962C8B-B14F-4D97-AF65-F5344CB8AC3E}">
        <p14:creationId xmlns:p14="http://schemas.microsoft.com/office/powerpoint/2010/main" val="274131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25</a:t>
            </a:fld>
            <a:endParaRPr lang="zh-CN" altLang="en-US"/>
          </a:p>
        </p:txBody>
      </p:sp>
    </p:spTree>
    <p:extLst>
      <p:ext uri="{BB962C8B-B14F-4D97-AF65-F5344CB8AC3E}">
        <p14:creationId xmlns:p14="http://schemas.microsoft.com/office/powerpoint/2010/main" val="384266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26</a:t>
            </a:fld>
            <a:endParaRPr lang="zh-CN" altLang="en-US"/>
          </a:p>
        </p:txBody>
      </p:sp>
    </p:spTree>
    <p:extLst>
      <p:ext uri="{BB962C8B-B14F-4D97-AF65-F5344CB8AC3E}">
        <p14:creationId xmlns:p14="http://schemas.microsoft.com/office/powerpoint/2010/main" val="285323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27</a:t>
            </a:fld>
            <a:endParaRPr lang="zh-CN" altLang="en-US"/>
          </a:p>
        </p:txBody>
      </p:sp>
    </p:spTree>
    <p:extLst>
      <p:ext uri="{BB962C8B-B14F-4D97-AF65-F5344CB8AC3E}">
        <p14:creationId xmlns:p14="http://schemas.microsoft.com/office/powerpoint/2010/main" val="3078652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28</a:t>
            </a:fld>
            <a:endParaRPr lang="zh-CN" altLang="en-US"/>
          </a:p>
        </p:txBody>
      </p:sp>
    </p:spTree>
    <p:extLst>
      <p:ext uri="{BB962C8B-B14F-4D97-AF65-F5344CB8AC3E}">
        <p14:creationId xmlns:p14="http://schemas.microsoft.com/office/powerpoint/2010/main" val="135428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29</a:t>
            </a:fld>
            <a:endParaRPr lang="zh-CN" altLang="en-US"/>
          </a:p>
        </p:txBody>
      </p:sp>
    </p:spTree>
    <p:extLst>
      <p:ext uri="{BB962C8B-B14F-4D97-AF65-F5344CB8AC3E}">
        <p14:creationId xmlns:p14="http://schemas.microsoft.com/office/powerpoint/2010/main" val="15233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3</a:t>
            </a:fld>
            <a:endParaRPr lang="zh-CN" altLang="en-US"/>
          </a:p>
        </p:txBody>
      </p:sp>
    </p:spTree>
    <p:extLst>
      <p:ext uri="{BB962C8B-B14F-4D97-AF65-F5344CB8AC3E}">
        <p14:creationId xmlns:p14="http://schemas.microsoft.com/office/powerpoint/2010/main" val="556104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30</a:t>
            </a:fld>
            <a:endParaRPr lang="zh-CN" altLang="en-US"/>
          </a:p>
        </p:txBody>
      </p:sp>
    </p:spTree>
    <p:extLst>
      <p:ext uri="{BB962C8B-B14F-4D97-AF65-F5344CB8AC3E}">
        <p14:creationId xmlns:p14="http://schemas.microsoft.com/office/powerpoint/2010/main" val="353872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31</a:t>
            </a:fld>
            <a:endParaRPr lang="zh-CN" altLang="en-US"/>
          </a:p>
        </p:txBody>
      </p:sp>
    </p:spTree>
    <p:extLst>
      <p:ext uri="{BB962C8B-B14F-4D97-AF65-F5344CB8AC3E}">
        <p14:creationId xmlns:p14="http://schemas.microsoft.com/office/powerpoint/2010/main" val="180235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32</a:t>
            </a:fld>
            <a:endParaRPr lang="zh-CN" altLang="en-US"/>
          </a:p>
        </p:txBody>
      </p:sp>
    </p:spTree>
    <p:extLst>
      <p:ext uri="{BB962C8B-B14F-4D97-AF65-F5344CB8AC3E}">
        <p14:creationId xmlns:p14="http://schemas.microsoft.com/office/powerpoint/2010/main" val="350791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33</a:t>
            </a:fld>
            <a:endParaRPr lang="zh-CN" altLang="en-US"/>
          </a:p>
        </p:txBody>
      </p:sp>
    </p:spTree>
    <p:extLst>
      <p:ext uri="{BB962C8B-B14F-4D97-AF65-F5344CB8AC3E}">
        <p14:creationId xmlns:p14="http://schemas.microsoft.com/office/powerpoint/2010/main" val="158548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34</a:t>
            </a:fld>
            <a:endParaRPr lang="zh-CN" altLang="en-US"/>
          </a:p>
        </p:txBody>
      </p:sp>
    </p:spTree>
    <p:extLst>
      <p:ext uri="{BB962C8B-B14F-4D97-AF65-F5344CB8AC3E}">
        <p14:creationId xmlns:p14="http://schemas.microsoft.com/office/powerpoint/2010/main" val="777027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35</a:t>
            </a:fld>
            <a:endParaRPr lang="zh-CN" altLang="en-US"/>
          </a:p>
        </p:txBody>
      </p:sp>
    </p:spTree>
    <p:extLst>
      <p:ext uri="{BB962C8B-B14F-4D97-AF65-F5344CB8AC3E}">
        <p14:creationId xmlns:p14="http://schemas.microsoft.com/office/powerpoint/2010/main" val="2388353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36</a:t>
            </a:fld>
            <a:endParaRPr lang="zh-CN" altLang="en-US"/>
          </a:p>
        </p:txBody>
      </p:sp>
    </p:spTree>
    <p:extLst>
      <p:ext uri="{BB962C8B-B14F-4D97-AF65-F5344CB8AC3E}">
        <p14:creationId xmlns:p14="http://schemas.microsoft.com/office/powerpoint/2010/main" val="2493768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37</a:t>
            </a:fld>
            <a:endParaRPr lang="zh-CN" altLang="en-US"/>
          </a:p>
        </p:txBody>
      </p:sp>
    </p:spTree>
    <p:extLst>
      <p:ext uri="{BB962C8B-B14F-4D97-AF65-F5344CB8AC3E}">
        <p14:creationId xmlns:p14="http://schemas.microsoft.com/office/powerpoint/2010/main" val="4013819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38</a:t>
            </a:fld>
            <a:endParaRPr lang="zh-CN" altLang="en-US"/>
          </a:p>
        </p:txBody>
      </p:sp>
    </p:spTree>
    <p:extLst>
      <p:ext uri="{BB962C8B-B14F-4D97-AF65-F5344CB8AC3E}">
        <p14:creationId xmlns:p14="http://schemas.microsoft.com/office/powerpoint/2010/main" val="1974647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39</a:t>
            </a:fld>
            <a:endParaRPr lang="zh-CN" altLang="en-US"/>
          </a:p>
        </p:txBody>
      </p:sp>
    </p:spTree>
    <p:extLst>
      <p:ext uri="{BB962C8B-B14F-4D97-AF65-F5344CB8AC3E}">
        <p14:creationId xmlns:p14="http://schemas.microsoft.com/office/powerpoint/2010/main" val="66042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a:t>
            </a:fld>
            <a:endParaRPr lang="zh-CN" altLang="en-US"/>
          </a:p>
        </p:txBody>
      </p:sp>
    </p:spTree>
    <p:extLst>
      <p:ext uri="{BB962C8B-B14F-4D97-AF65-F5344CB8AC3E}">
        <p14:creationId xmlns:p14="http://schemas.microsoft.com/office/powerpoint/2010/main" val="484663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40</a:t>
            </a:fld>
            <a:endParaRPr lang="zh-CN" altLang="en-US"/>
          </a:p>
        </p:txBody>
      </p:sp>
    </p:spTree>
    <p:extLst>
      <p:ext uri="{BB962C8B-B14F-4D97-AF65-F5344CB8AC3E}">
        <p14:creationId xmlns:p14="http://schemas.microsoft.com/office/powerpoint/2010/main" val="3929987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41</a:t>
            </a:fld>
            <a:endParaRPr lang="zh-CN" altLang="en-US"/>
          </a:p>
        </p:txBody>
      </p:sp>
    </p:spTree>
    <p:extLst>
      <p:ext uri="{BB962C8B-B14F-4D97-AF65-F5344CB8AC3E}">
        <p14:creationId xmlns:p14="http://schemas.microsoft.com/office/powerpoint/2010/main" val="1137390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42</a:t>
            </a:fld>
            <a:endParaRPr lang="zh-CN" altLang="en-US"/>
          </a:p>
        </p:txBody>
      </p:sp>
    </p:spTree>
    <p:extLst>
      <p:ext uri="{BB962C8B-B14F-4D97-AF65-F5344CB8AC3E}">
        <p14:creationId xmlns:p14="http://schemas.microsoft.com/office/powerpoint/2010/main" val="3316862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43</a:t>
            </a:fld>
            <a:endParaRPr lang="zh-CN" altLang="en-US"/>
          </a:p>
        </p:txBody>
      </p:sp>
    </p:spTree>
    <p:extLst>
      <p:ext uri="{BB962C8B-B14F-4D97-AF65-F5344CB8AC3E}">
        <p14:creationId xmlns:p14="http://schemas.microsoft.com/office/powerpoint/2010/main" val="1290367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44</a:t>
            </a:fld>
            <a:endParaRPr lang="zh-CN" altLang="en-US"/>
          </a:p>
        </p:txBody>
      </p:sp>
    </p:spTree>
    <p:extLst>
      <p:ext uri="{BB962C8B-B14F-4D97-AF65-F5344CB8AC3E}">
        <p14:creationId xmlns:p14="http://schemas.microsoft.com/office/powerpoint/2010/main" val="3279478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45</a:t>
            </a:fld>
            <a:endParaRPr lang="zh-CN" altLang="en-US"/>
          </a:p>
        </p:txBody>
      </p:sp>
    </p:spTree>
    <p:extLst>
      <p:ext uri="{BB962C8B-B14F-4D97-AF65-F5344CB8AC3E}">
        <p14:creationId xmlns:p14="http://schemas.microsoft.com/office/powerpoint/2010/main" val="2448114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46</a:t>
            </a:fld>
            <a:endParaRPr lang="zh-CN" altLang="en-US"/>
          </a:p>
        </p:txBody>
      </p:sp>
    </p:spTree>
    <p:extLst>
      <p:ext uri="{BB962C8B-B14F-4D97-AF65-F5344CB8AC3E}">
        <p14:creationId xmlns:p14="http://schemas.microsoft.com/office/powerpoint/2010/main" val="2523657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47</a:t>
            </a:fld>
            <a:endParaRPr lang="zh-CN" altLang="en-US"/>
          </a:p>
        </p:txBody>
      </p:sp>
    </p:spTree>
    <p:extLst>
      <p:ext uri="{BB962C8B-B14F-4D97-AF65-F5344CB8AC3E}">
        <p14:creationId xmlns:p14="http://schemas.microsoft.com/office/powerpoint/2010/main" val="4008990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48</a:t>
            </a:fld>
            <a:endParaRPr lang="zh-CN" altLang="en-US"/>
          </a:p>
        </p:txBody>
      </p:sp>
    </p:spTree>
    <p:extLst>
      <p:ext uri="{BB962C8B-B14F-4D97-AF65-F5344CB8AC3E}">
        <p14:creationId xmlns:p14="http://schemas.microsoft.com/office/powerpoint/2010/main" val="4020668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49</a:t>
            </a:fld>
            <a:endParaRPr lang="zh-CN" altLang="en-US"/>
          </a:p>
        </p:txBody>
      </p:sp>
    </p:spTree>
    <p:extLst>
      <p:ext uri="{BB962C8B-B14F-4D97-AF65-F5344CB8AC3E}">
        <p14:creationId xmlns:p14="http://schemas.microsoft.com/office/powerpoint/2010/main" val="16474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a:t>
            </a:fld>
            <a:endParaRPr lang="zh-CN" altLang="en-US"/>
          </a:p>
        </p:txBody>
      </p:sp>
    </p:spTree>
    <p:extLst>
      <p:ext uri="{BB962C8B-B14F-4D97-AF65-F5344CB8AC3E}">
        <p14:creationId xmlns:p14="http://schemas.microsoft.com/office/powerpoint/2010/main" val="1628973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50</a:t>
            </a:fld>
            <a:endParaRPr lang="zh-CN" altLang="en-US"/>
          </a:p>
        </p:txBody>
      </p:sp>
    </p:spTree>
    <p:extLst>
      <p:ext uri="{BB962C8B-B14F-4D97-AF65-F5344CB8AC3E}">
        <p14:creationId xmlns:p14="http://schemas.microsoft.com/office/powerpoint/2010/main" val="2656713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51</a:t>
            </a:fld>
            <a:endParaRPr lang="zh-CN" altLang="en-US"/>
          </a:p>
        </p:txBody>
      </p:sp>
    </p:spTree>
    <p:extLst>
      <p:ext uri="{BB962C8B-B14F-4D97-AF65-F5344CB8AC3E}">
        <p14:creationId xmlns:p14="http://schemas.microsoft.com/office/powerpoint/2010/main" val="3110234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52</a:t>
            </a:fld>
            <a:endParaRPr lang="zh-CN" altLang="en-US"/>
          </a:p>
        </p:txBody>
      </p:sp>
    </p:spTree>
    <p:extLst>
      <p:ext uri="{BB962C8B-B14F-4D97-AF65-F5344CB8AC3E}">
        <p14:creationId xmlns:p14="http://schemas.microsoft.com/office/powerpoint/2010/main" val="328007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53</a:t>
            </a:fld>
            <a:endParaRPr lang="zh-CN" altLang="en-US"/>
          </a:p>
        </p:txBody>
      </p:sp>
    </p:spTree>
    <p:extLst>
      <p:ext uri="{BB962C8B-B14F-4D97-AF65-F5344CB8AC3E}">
        <p14:creationId xmlns:p14="http://schemas.microsoft.com/office/powerpoint/2010/main" val="1172091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54</a:t>
            </a:fld>
            <a:endParaRPr lang="zh-CN" altLang="en-US"/>
          </a:p>
        </p:txBody>
      </p:sp>
    </p:spTree>
    <p:extLst>
      <p:ext uri="{BB962C8B-B14F-4D97-AF65-F5344CB8AC3E}">
        <p14:creationId xmlns:p14="http://schemas.microsoft.com/office/powerpoint/2010/main" val="1424004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55</a:t>
            </a:fld>
            <a:endParaRPr lang="zh-CN" altLang="en-US"/>
          </a:p>
        </p:txBody>
      </p:sp>
    </p:spTree>
    <p:extLst>
      <p:ext uri="{BB962C8B-B14F-4D97-AF65-F5344CB8AC3E}">
        <p14:creationId xmlns:p14="http://schemas.microsoft.com/office/powerpoint/2010/main" val="2546371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56</a:t>
            </a:fld>
            <a:endParaRPr lang="zh-CN" altLang="en-US"/>
          </a:p>
        </p:txBody>
      </p:sp>
    </p:spTree>
    <p:extLst>
      <p:ext uri="{BB962C8B-B14F-4D97-AF65-F5344CB8AC3E}">
        <p14:creationId xmlns:p14="http://schemas.microsoft.com/office/powerpoint/2010/main" val="3968463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57</a:t>
            </a:fld>
            <a:endParaRPr lang="zh-CN" altLang="en-US"/>
          </a:p>
        </p:txBody>
      </p:sp>
    </p:spTree>
    <p:extLst>
      <p:ext uri="{BB962C8B-B14F-4D97-AF65-F5344CB8AC3E}">
        <p14:creationId xmlns:p14="http://schemas.microsoft.com/office/powerpoint/2010/main" val="4214833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58</a:t>
            </a:fld>
            <a:endParaRPr lang="zh-CN" altLang="en-US"/>
          </a:p>
        </p:txBody>
      </p:sp>
    </p:spTree>
    <p:extLst>
      <p:ext uri="{BB962C8B-B14F-4D97-AF65-F5344CB8AC3E}">
        <p14:creationId xmlns:p14="http://schemas.microsoft.com/office/powerpoint/2010/main" val="3333934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59</a:t>
            </a:fld>
            <a:endParaRPr lang="zh-CN" altLang="en-US"/>
          </a:p>
        </p:txBody>
      </p:sp>
    </p:spTree>
    <p:extLst>
      <p:ext uri="{BB962C8B-B14F-4D97-AF65-F5344CB8AC3E}">
        <p14:creationId xmlns:p14="http://schemas.microsoft.com/office/powerpoint/2010/main" val="66486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a:t>
            </a:fld>
            <a:endParaRPr lang="zh-CN" altLang="en-US"/>
          </a:p>
        </p:txBody>
      </p:sp>
    </p:spTree>
    <p:extLst>
      <p:ext uri="{BB962C8B-B14F-4D97-AF65-F5344CB8AC3E}">
        <p14:creationId xmlns:p14="http://schemas.microsoft.com/office/powerpoint/2010/main" val="2026405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60</a:t>
            </a:fld>
            <a:endParaRPr lang="zh-CN" altLang="en-US"/>
          </a:p>
        </p:txBody>
      </p:sp>
    </p:spTree>
    <p:extLst>
      <p:ext uri="{BB962C8B-B14F-4D97-AF65-F5344CB8AC3E}">
        <p14:creationId xmlns:p14="http://schemas.microsoft.com/office/powerpoint/2010/main" val="39948947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61</a:t>
            </a:fld>
            <a:endParaRPr lang="zh-CN" altLang="en-US"/>
          </a:p>
        </p:txBody>
      </p:sp>
    </p:spTree>
    <p:extLst>
      <p:ext uri="{BB962C8B-B14F-4D97-AF65-F5344CB8AC3E}">
        <p14:creationId xmlns:p14="http://schemas.microsoft.com/office/powerpoint/2010/main" val="1672682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62</a:t>
            </a:fld>
            <a:endParaRPr lang="zh-CN" altLang="en-US"/>
          </a:p>
        </p:txBody>
      </p:sp>
    </p:spTree>
    <p:extLst>
      <p:ext uri="{BB962C8B-B14F-4D97-AF65-F5344CB8AC3E}">
        <p14:creationId xmlns:p14="http://schemas.microsoft.com/office/powerpoint/2010/main" val="2932564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63</a:t>
            </a:fld>
            <a:endParaRPr lang="zh-CN" altLang="en-US"/>
          </a:p>
        </p:txBody>
      </p:sp>
    </p:spTree>
    <p:extLst>
      <p:ext uri="{BB962C8B-B14F-4D97-AF65-F5344CB8AC3E}">
        <p14:creationId xmlns:p14="http://schemas.microsoft.com/office/powerpoint/2010/main" val="1104202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64</a:t>
            </a:fld>
            <a:endParaRPr lang="zh-CN" altLang="en-US"/>
          </a:p>
        </p:txBody>
      </p:sp>
    </p:spTree>
    <p:extLst>
      <p:ext uri="{BB962C8B-B14F-4D97-AF65-F5344CB8AC3E}">
        <p14:creationId xmlns:p14="http://schemas.microsoft.com/office/powerpoint/2010/main" val="615494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65</a:t>
            </a:fld>
            <a:endParaRPr lang="zh-CN" altLang="en-US"/>
          </a:p>
        </p:txBody>
      </p:sp>
    </p:spTree>
    <p:extLst>
      <p:ext uri="{BB962C8B-B14F-4D97-AF65-F5344CB8AC3E}">
        <p14:creationId xmlns:p14="http://schemas.microsoft.com/office/powerpoint/2010/main" val="1851322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66</a:t>
            </a:fld>
            <a:endParaRPr lang="zh-CN" altLang="en-US"/>
          </a:p>
        </p:txBody>
      </p:sp>
    </p:spTree>
    <p:extLst>
      <p:ext uri="{BB962C8B-B14F-4D97-AF65-F5344CB8AC3E}">
        <p14:creationId xmlns:p14="http://schemas.microsoft.com/office/powerpoint/2010/main" val="1369307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67</a:t>
            </a:fld>
            <a:endParaRPr lang="zh-CN" altLang="en-US"/>
          </a:p>
        </p:txBody>
      </p:sp>
    </p:spTree>
    <p:extLst>
      <p:ext uri="{BB962C8B-B14F-4D97-AF65-F5344CB8AC3E}">
        <p14:creationId xmlns:p14="http://schemas.microsoft.com/office/powerpoint/2010/main" val="822296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68</a:t>
            </a:fld>
            <a:endParaRPr lang="zh-CN" altLang="en-US"/>
          </a:p>
        </p:txBody>
      </p:sp>
    </p:spTree>
    <p:extLst>
      <p:ext uri="{BB962C8B-B14F-4D97-AF65-F5344CB8AC3E}">
        <p14:creationId xmlns:p14="http://schemas.microsoft.com/office/powerpoint/2010/main" val="19164099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69</a:t>
            </a:fld>
            <a:endParaRPr lang="zh-CN" altLang="en-US"/>
          </a:p>
        </p:txBody>
      </p:sp>
    </p:spTree>
    <p:extLst>
      <p:ext uri="{BB962C8B-B14F-4D97-AF65-F5344CB8AC3E}">
        <p14:creationId xmlns:p14="http://schemas.microsoft.com/office/powerpoint/2010/main" val="262132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a:t>
            </a:fld>
            <a:endParaRPr lang="zh-CN" altLang="en-US"/>
          </a:p>
        </p:txBody>
      </p:sp>
    </p:spTree>
    <p:extLst>
      <p:ext uri="{BB962C8B-B14F-4D97-AF65-F5344CB8AC3E}">
        <p14:creationId xmlns:p14="http://schemas.microsoft.com/office/powerpoint/2010/main" val="1029162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70</a:t>
            </a:fld>
            <a:endParaRPr lang="zh-CN" altLang="en-US"/>
          </a:p>
        </p:txBody>
      </p:sp>
    </p:spTree>
    <p:extLst>
      <p:ext uri="{BB962C8B-B14F-4D97-AF65-F5344CB8AC3E}">
        <p14:creationId xmlns:p14="http://schemas.microsoft.com/office/powerpoint/2010/main" val="27333754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71</a:t>
            </a:fld>
            <a:endParaRPr lang="zh-CN" altLang="en-US"/>
          </a:p>
        </p:txBody>
      </p:sp>
    </p:spTree>
    <p:extLst>
      <p:ext uri="{BB962C8B-B14F-4D97-AF65-F5344CB8AC3E}">
        <p14:creationId xmlns:p14="http://schemas.microsoft.com/office/powerpoint/2010/main" val="25000974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72</a:t>
            </a:fld>
            <a:endParaRPr lang="zh-CN" altLang="en-US"/>
          </a:p>
        </p:txBody>
      </p:sp>
    </p:spTree>
    <p:extLst>
      <p:ext uri="{BB962C8B-B14F-4D97-AF65-F5344CB8AC3E}">
        <p14:creationId xmlns:p14="http://schemas.microsoft.com/office/powerpoint/2010/main" val="1498414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73</a:t>
            </a:fld>
            <a:endParaRPr lang="zh-CN" altLang="en-US"/>
          </a:p>
        </p:txBody>
      </p:sp>
    </p:spTree>
    <p:extLst>
      <p:ext uri="{BB962C8B-B14F-4D97-AF65-F5344CB8AC3E}">
        <p14:creationId xmlns:p14="http://schemas.microsoft.com/office/powerpoint/2010/main" val="36216295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74</a:t>
            </a:fld>
            <a:endParaRPr lang="zh-CN" altLang="en-US"/>
          </a:p>
        </p:txBody>
      </p:sp>
    </p:spTree>
    <p:extLst>
      <p:ext uri="{BB962C8B-B14F-4D97-AF65-F5344CB8AC3E}">
        <p14:creationId xmlns:p14="http://schemas.microsoft.com/office/powerpoint/2010/main" val="25600933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75</a:t>
            </a:fld>
            <a:endParaRPr lang="zh-CN" altLang="en-US"/>
          </a:p>
        </p:txBody>
      </p:sp>
    </p:spTree>
    <p:extLst>
      <p:ext uri="{BB962C8B-B14F-4D97-AF65-F5344CB8AC3E}">
        <p14:creationId xmlns:p14="http://schemas.microsoft.com/office/powerpoint/2010/main" val="3773991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76</a:t>
            </a:fld>
            <a:endParaRPr lang="zh-CN" altLang="en-US"/>
          </a:p>
        </p:txBody>
      </p:sp>
    </p:spTree>
    <p:extLst>
      <p:ext uri="{BB962C8B-B14F-4D97-AF65-F5344CB8AC3E}">
        <p14:creationId xmlns:p14="http://schemas.microsoft.com/office/powerpoint/2010/main" val="35050510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77</a:t>
            </a:fld>
            <a:endParaRPr lang="zh-CN" altLang="en-US"/>
          </a:p>
        </p:txBody>
      </p:sp>
    </p:spTree>
    <p:extLst>
      <p:ext uri="{BB962C8B-B14F-4D97-AF65-F5344CB8AC3E}">
        <p14:creationId xmlns:p14="http://schemas.microsoft.com/office/powerpoint/2010/main" val="780163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78</a:t>
            </a:fld>
            <a:endParaRPr lang="zh-CN" altLang="en-US"/>
          </a:p>
        </p:txBody>
      </p:sp>
    </p:spTree>
    <p:extLst>
      <p:ext uri="{BB962C8B-B14F-4D97-AF65-F5344CB8AC3E}">
        <p14:creationId xmlns:p14="http://schemas.microsoft.com/office/powerpoint/2010/main" val="9740742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79</a:t>
            </a:fld>
            <a:endParaRPr lang="zh-CN" altLang="en-US"/>
          </a:p>
        </p:txBody>
      </p:sp>
    </p:spTree>
    <p:extLst>
      <p:ext uri="{BB962C8B-B14F-4D97-AF65-F5344CB8AC3E}">
        <p14:creationId xmlns:p14="http://schemas.microsoft.com/office/powerpoint/2010/main" val="118345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a:t>
            </a:fld>
            <a:endParaRPr lang="zh-CN" altLang="en-US"/>
          </a:p>
        </p:txBody>
      </p:sp>
    </p:spTree>
    <p:extLst>
      <p:ext uri="{BB962C8B-B14F-4D97-AF65-F5344CB8AC3E}">
        <p14:creationId xmlns:p14="http://schemas.microsoft.com/office/powerpoint/2010/main" val="35720277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80</a:t>
            </a:fld>
            <a:endParaRPr lang="zh-CN" altLang="en-US"/>
          </a:p>
        </p:txBody>
      </p:sp>
    </p:spTree>
    <p:extLst>
      <p:ext uri="{BB962C8B-B14F-4D97-AF65-F5344CB8AC3E}">
        <p14:creationId xmlns:p14="http://schemas.microsoft.com/office/powerpoint/2010/main" val="31528746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81</a:t>
            </a:fld>
            <a:endParaRPr lang="zh-CN" altLang="en-US"/>
          </a:p>
        </p:txBody>
      </p:sp>
    </p:spTree>
    <p:extLst>
      <p:ext uri="{BB962C8B-B14F-4D97-AF65-F5344CB8AC3E}">
        <p14:creationId xmlns:p14="http://schemas.microsoft.com/office/powerpoint/2010/main" val="24801598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82</a:t>
            </a:fld>
            <a:endParaRPr lang="zh-CN" altLang="en-US"/>
          </a:p>
        </p:txBody>
      </p:sp>
    </p:spTree>
    <p:extLst>
      <p:ext uri="{BB962C8B-B14F-4D97-AF65-F5344CB8AC3E}">
        <p14:creationId xmlns:p14="http://schemas.microsoft.com/office/powerpoint/2010/main" val="23025393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83</a:t>
            </a:fld>
            <a:endParaRPr lang="zh-CN" altLang="en-US"/>
          </a:p>
        </p:txBody>
      </p:sp>
    </p:spTree>
    <p:extLst>
      <p:ext uri="{BB962C8B-B14F-4D97-AF65-F5344CB8AC3E}">
        <p14:creationId xmlns:p14="http://schemas.microsoft.com/office/powerpoint/2010/main" val="42746274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84</a:t>
            </a:fld>
            <a:endParaRPr lang="zh-CN" altLang="en-US"/>
          </a:p>
        </p:txBody>
      </p:sp>
    </p:spTree>
    <p:extLst>
      <p:ext uri="{BB962C8B-B14F-4D97-AF65-F5344CB8AC3E}">
        <p14:creationId xmlns:p14="http://schemas.microsoft.com/office/powerpoint/2010/main" val="3843428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85</a:t>
            </a:fld>
            <a:endParaRPr lang="zh-CN" altLang="en-US"/>
          </a:p>
        </p:txBody>
      </p:sp>
    </p:spTree>
    <p:extLst>
      <p:ext uri="{BB962C8B-B14F-4D97-AF65-F5344CB8AC3E}">
        <p14:creationId xmlns:p14="http://schemas.microsoft.com/office/powerpoint/2010/main" val="2476781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86</a:t>
            </a:fld>
            <a:endParaRPr lang="zh-CN" altLang="en-US"/>
          </a:p>
        </p:txBody>
      </p:sp>
    </p:spTree>
    <p:extLst>
      <p:ext uri="{BB962C8B-B14F-4D97-AF65-F5344CB8AC3E}">
        <p14:creationId xmlns:p14="http://schemas.microsoft.com/office/powerpoint/2010/main" val="25198622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87</a:t>
            </a:fld>
            <a:endParaRPr lang="zh-CN" altLang="en-US"/>
          </a:p>
        </p:txBody>
      </p:sp>
    </p:spTree>
    <p:extLst>
      <p:ext uri="{BB962C8B-B14F-4D97-AF65-F5344CB8AC3E}">
        <p14:creationId xmlns:p14="http://schemas.microsoft.com/office/powerpoint/2010/main" val="42085921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88</a:t>
            </a:fld>
            <a:endParaRPr lang="zh-CN" altLang="en-US"/>
          </a:p>
        </p:txBody>
      </p:sp>
    </p:spTree>
    <p:extLst>
      <p:ext uri="{BB962C8B-B14F-4D97-AF65-F5344CB8AC3E}">
        <p14:creationId xmlns:p14="http://schemas.microsoft.com/office/powerpoint/2010/main" val="37482588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89</a:t>
            </a:fld>
            <a:endParaRPr lang="zh-CN" altLang="en-US"/>
          </a:p>
        </p:txBody>
      </p:sp>
    </p:spTree>
    <p:extLst>
      <p:ext uri="{BB962C8B-B14F-4D97-AF65-F5344CB8AC3E}">
        <p14:creationId xmlns:p14="http://schemas.microsoft.com/office/powerpoint/2010/main" val="229500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9</a:t>
            </a:fld>
            <a:endParaRPr lang="zh-CN" altLang="en-US"/>
          </a:p>
        </p:txBody>
      </p:sp>
    </p:spTree>
    <p:extLst>
      <p:ext uri="{BB962C8B-B14F-4D97-AF65-F5344CB8AC3E}">
        <p14:creationId xmlns:p14="http://schemas.microsoft.com/office/powerpoint/2010/main" val="41037585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90</a:t>
            </a:fld>
            <a:endParaRPr lang="zh-CN" altLang="en-US"/>
          </a:p>
        </p:txBody>
      </p:sp>
    </p:spTree>
    <p:extLst>
      <p:ext uri="{BB962C8B-B14F-4D97-AF65-F5344CB8AC3E}">
        <p14:creationId xmlns:p14="http://schemas.microsoft.com/office/powerpoint/2010/main" val="25515732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91</a:t>
            </a:fld>
            <a:endParaRPr lang="zh-CN" altLang="en-US"/>
          </a:p>
        </p:txBody>
      </p:sp>
    </p:spTree>
    <p:extLst>
      <p:ext uri="{BB962C8B-B14F-4D97-AF65-F5344CB8AC3E}">
        <p14:creationId xmlns:p14="http://schemas.microsoft.com/office/powerpoint/2010/main" val="2272637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92</a:t>
            </a:fld>
            <a:endParaRPr lang="zh-CN" altLang="en-US"/>
          </a:p>
        </p:txBody>
      </p:sp>
    </p:spTree>
    <p:extLst>
      <p:ext uri="{BB962C8B-B14F-4D97-AF65-F5344CB8AC3E}">
        <p14:creationId xmlns:p14="http://schemas.microsoft.com/office/powerpoint/2010/main" val="39019670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93</a:t>
            </a:fld>
            <a:endParaRPr lang="zh-CN" altLang="en-US"/>
          </a:p>
        </p:txBody>
      </p:sp>
    </p:spTree>
    <p:extLst>
      <p:ext uri="{BB962C8B-B14F-4D97-AF65-F5344CB8AC3E}">
        <p14:creationId xmlns:p14="http://schemas.microsoft.com/office/powerpoint/2010/main" val="1360953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94</a:t>
            </a:fld>
            <a:endParaRPr lang="zh-CN" altLang="en-US"/>
          </a:p>
        </p:txBody>
      </p:sp>
    </p:spTree>
    <p:extLst>
      <p:ext uri="{BB962C8B-B14F-4D97-AF65-F5344CB8AC3E}">
        <p14:creationId xmlns:p14="http://schemas.microsoft.com/office/powerpoint/2010/main" val="24831270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95</a:t>
            </a:fld>
            <a:endParaRPr lang="zh-CN" altLang="en-US"/>
          </a:p>
        </p:txBody>
      </p:sp>
    </p:spTree>
    <p:extLst>
      <p:ext uri="{BB962C8B-B14F-4D97-AF65-F5344CB8AC3E}">
        <p14:creationId xmlns:p14="http://schemas.microsoft.com/office/powerpoint/2010/main" val="3019658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96</a:t>
            </a:fld>
            <a:endParaRPr lang="zh-CN" altLang="en-US"/>
          </a:p>
        </p:txBody>
      </p:sp>
    </p:spTree>
    <p:extLst>
      <p:ext uri="{BB962C8B-B14F-4D97-AF65-F5344CB8AC3E}">
        <p14:creationId xmlns:p14="http://schemas.microsoft.com/office/powerpoint/2010/main" val="26017019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97</a:t>
            </a:fld>
            <a:endParaRPr lang="zh-CN" altLang="en-US"/>
          </a:p>
        </p:txBody>
      </p:sp>
    </p:spTree>
    <p:extLst>
      <p:ext uri="{BB962C8B-B14F-4D97-AF65-F5344CB8AC3E}">
        <p14:creationId xmlns:p14="http://schemas.microsoft.com/office/powerpoint/2010/main" val="33008049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98</a:t>
            </a:fld>
            <a:endParaRPr lang="zh-CN" altLang="en-US"/>
          </a:p>
        </p:txBody>
      </p:sp>
    </p:spTree>
    <p:extLst>
      <p:ext uri="{BB962C8B-B14F-4D97-AF65-F5344CB8AC3E}">
        <p14:creationId xmlns:p14="http://schemas.microsoft.com/office/powerpoint/2010/main" val="30444456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99</a:t>
            </a:fld>
            <a:endParaRPr lang="zh-CN" altLang="en-US"/>
          </a:p>
        </p:txBody>
      </p:sp>
    </p:spTree>
    <p:extLst>
      <p:ext uri="{BB962C8B-B14F-4D97-AF65-F5344CB8AC3E}">
        <p14:creationId xmlns:p14="http://schemas.microsoft.com/office/powerpoint/2010/main" val="17940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5981125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362764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4689989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9347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170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1" y="-20538"/>
            <a:ext cx="1704311" cy="720080"/>
          </a:xfrm>
          <a:prstGeom prst="rect">
            <a:avLst/>
          </a:prstGeom>
        </p:spPr>
      </p:pic>
      <p:sp>
        <p:nvSpPr>
          <p:cNvPr id="9" name="矩形 8"/>
          <p:cNvSpPr/>
          <p:nvPr userDrawn="1"/>
        </p:nvSpPr>
        <p:spPr>
          <a:xfrm>
            <a:off x="6477501" y="175741"/>
            <a:ext cx="902811" cy="307777"/>
          </a:xfrm>
          <a:prstGeom prst="rect">
            <a:avLst/>
          </a:prstGeom>
        </p:spPr>
        <p:txBody>
          <a:bodyPr wrap="none">
            <a:spAutoFit/>
          </a:bodyPr>
          <a:lstStyle/>
          <a:p>
            <a:r>
              <a:rPr lang="zh-CN" altLang="en-US" sz="1400" dirty="0">
                <a:solidFill>
                  <a:schemeClr val="bg1"/>
                </a:solidFill>
                <a:latin typeface="微软雅黑" pitchFamily="34" charset="-122"/>
                <a:ea typeface="微软雅黑" pitchFamily="34" charset="-122"/>
              </a:rPr>
              <a:t>课题综述</a:t>
            </a:r>
          </a:p>
        </p:txBody>
      </p:sp>
      <p:sp>
        <p:nvSpPr>
          <p:cNvPr id="10" name="矩形 9"/>
          <p:cNvSpPr/>
          <p:nvPr userDrawn="1"/>
        </p:nvSpPr>
        <p:spPr>
          <a:xfrm>
            <a:off x="8564755"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1" name="矩形 10"/>
          <p:cNvSpPr/>
          <p:nvPr userDrawn="1"/>
        </p:nvSpPr>
        <p:spPr>
          <a:xfrm>
            <a:off x="832900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2" name="矩形 11"/>
          <p:cNvSpPr/>
          <p:nvPr userDrawn="1"/>
        </p:nvSpPr>
        <p:spPr>
          <a:xfrm>
            <a:off x="809773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3" name="矩形 12"/>
          <p:cNvSpPr/>
          <p:nvPr userDrawn="1"/>
        </p:nvSpPr>
        <p:spPr>
          <a:xfrm>
            <a:off x="7861977"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4" name="矩形 13"/>
          <p:cNvSpPr/>
          <p:nvPr userDrawn="1"/>
        </p:nvSpPr>
        <p:spPr>
          <a:xfrm>
            <a:off x="762622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5" name="矩形 14"/>
          <p:cNvSpPr/>
          <p:nvPr userDrawn="1"/>
        </p:nvSpPr>
        <p:spPr>
          <a:xfrm>
            <a:off x="7384121" y="258402"/>
            <a:ext cx="183709" cy="137782"/>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Tree>
    <p:extLst>
      <p:ext uri="{BB962C8B-B14F-4D97-AF65-F5344CB8AC3E}">
        <p14:creationId xmlns:p14="http://schemas.microsoft.com/office/powerpoint/2010/main" val="28010018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24280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41498729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1480916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2491197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381477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590714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525352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2023/10/31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240240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8.wmf"/><Relationship Id="rId3" Type="http://schemas.openxmlformats.org/officeDocument/2006/relationships/image" Target="../media/image4.png"/><Relationship Id="rId7" Type="http://schemas.openxmlformats.org/officeDocument/2006/relationships/image" Target="../media/image10.wmf"/><Relationship Id="rId12" Type="http://schemas.openxmlformats.org/officeDocument/2006/relationships/oleObject" Target="../embeddings/oleObject22.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oleObject" Target="../embeddings/oleObject6.bin"/><Relationship Id="rId11"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oleObject" Target="../embeddings/oleObject20.bin"/><Relationship Id="rId9" Type="http://schemas.openxmlformats.org/officeDocument/2006/relationships/image" Target="../media/image19.emf"/></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397.bin"/><Relationship Id="rId3" Type="http://schemas.openxmlformats.org/officeDocument/2006/relationships/image" Target="../media/image4.png"/><Relationship Id="rId7" Type="http://schemas.openxmlformats.org/officeDocument/2006/relationships/image" Target="../media/image387.wmf"/><Relationship Id="rId2" Type="http://schemas.openxmlformats.org/officeDocument/2006/relationships/notesSlide" Target="../notesSlides/notesSlide100.xml"/><Relationship Id="rId1" Type="http://schemas.openxmlformats.org/officeDocument/2006/relationships/slideLayout" Target="../slideLayouts/slideLayout12.xml"/><Relationship Id="rId6" Type="http://schemas.openxmlformats.org/officeDocument/2006/relationships/oleObject" Target="../embeddings/oleObject396.bin"/><Relationship Id="rId5" Type="http://schemas.openxmlformats.org/officeDocument/2006/relationships/image" Target="../media/image389.wmf"/><Relationship Id="rId4" Type="http://schemas.openxmlformats.org/officeDocument/2006/relationships/oleObject" Target="../embeddings/oleObject395.bin"/><Relationship Id="rId9" Type="http://schemas.openxmlformats.org/officeDocument/2006/relationships/image" Target="../media/image390.wmf"/></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2.wmf"/><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oleObject" Target="../embeddings/oleObject399.bin"/><Relationship Id="rId5" Type="http://schemas.openxmlformats.org/officeDocument/2006/relationships/image" Target="../media/image391.wmf"/><Relationship Id="rId4" Type="http://schemas.openxmlformats.org/officeDocument/2006/relationships/oleObject" Target="../embeddings/oleObject398.bin"/></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4.wmf"/><Relationship Id="rId3" Type="http://schemas.openxmlformats.org/officeDocument/2006/relationships/image" Target="../media/image4.png"/><Relationship Id="rId7" Type="http://schemas.openxmlformats.org/officeDocument/2006/relationships/image" Target="../media/image31.wmf"/><Relationship Id="rId12" Type="http://schemas.openxmlformats.org/officeDocument/2006/relationships/oleObject" Target="../embeddings/oleObject28.bin"/><Relationship Id="rId17" Type="http://schemas.openxmlformats.org/officeDocument/2006/relationships/image" Target="../media/image36.wmf"/><Relationship Id="rId2" Type="http://schemas.openxmlformats.org/officeDocument/2006/relationships/notesSlide" Target="../notesSlides/notesSlide12.xml"/><Relationship Id="rId16" Type="http://schemas.openxmlformats.org/officeDocument/2006/relationships/oleObject" Target="../embeddings/oleObject30.bin"/><Relationship Id="rId1" Type="http://schemas.openxmlformats.org/officeDocument/2006/relationships/slideLayout" Target="../slideLayouts/slideLayout12.xml"/><Relationship Id="rId6" Type="http://schemas.openxmlformats.org/officeDocument/2006/relationships/oleObject" Target="../embeddings/oleObject25.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2.wmf"/><Relationship Id="rId1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4.png"/><Relationship Id="rId7"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oleObject" Target="../embeddings/oleObject32.bin"/><Relationship Id="rId11" Type="http://schemas.openxmlformats.org/officeDocument/2006/relationships/image" Target="../media/image40.emf"/><Relationship Id="rId5" Type="http://schemas.openxmlformats.org/officeDocument/2006/relationships/image" Target="../media/image37.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5.wmf"/><Relationship Id="rId18" Type="http://schemas.openxmlformats.org/officeDocument/2006/relationships/oleObject" Target="../embeddings/oleObject42.bin"/><Relationship Id="rId3" Type="http://schemas.openxmlformats.org/officeDocument/2006/relationships/image" Target="../media/image4.pn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9.bin"/><Relationship Id="rId17" Type="http://schemas.openxmlformats.org/officeDocument/2006/relationships/image" Target="../media/image47.wmf"/><Relationship Id="rId2" Type="http://schemas.openxmlformats.org/officeDocument/2006/relationships/notesSlide" Target="../notesSlides/notesSlide15.xml"/><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slideLayout" Target="../slideLayouts/slideLayout12.xml"/><Relationship Id="rId6" Type="http://schemas.openxmlformats.org/officeDocument/2006/relationships/oleObject" Target="../embeddings/oleObject36.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8.bin"/><Relationship Id="rId19" Type="http://schemas.openxmlformats.org/officeDocument/2006/relationships/image" Target="../media/image48.wmf"/><Relationship Id="rId4" Type="http://schemas.openxmlformats.org/officeDocument/2006/relationships/oleObject" Target="../embeddings/oleObject35.bin"/><Relationship Id="rId9" Type="http://schemas.openxmlformats.org/officeDocument/2006/relationships/image" Target="../media/image43.wmf"/><Relationship Id="rId14"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png"/><Relationship Id="rId7" Type="http://schemas.openxmlformats.org/officeDocument/2006/relationships/image" Target="../media/image51.w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oleObject" Target="../embeddings/oleObject45.bin"/><Relationship Id="rId5" Type="http://schemas.openxmlformats.org/officeDocument/2006/relationships/image" Target="../media/image50.wmf"/><Relationship Id="rId4" Type="http://schemas.openxmlformats.org/officeDocument/2006/relationships/oleObject" Target="../embeddings/oleObject44.bin"/><Relationship Id="rId9" Type="http://schemas.openxmlformats.org/officeDocument/2006/relationships/image" Target="../media/image5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7.wmf"/><Relationship Id="rId3" Type="http://schemas.openxmlformats.org/officeDocument/2006/relationships/image" Target="../media/image4.png"/><Relationship Id="rId7" Type="http://schemas.openxmlformats.org/officeDocument/2006/relationships/image" Target="../media/image54.wmf"/><Relationship Id="rId12" Type="http://schemas.openxmlformats.org/officeDocument/2006/relationships/oleObject" Target="../embeddings/oleObject51.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oleObject" Target="../embeddings/oleObject48.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5.wmf"/><Relationship Id="rId14"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w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4.png"/><Relationship Id="rId7" Type="http://schemas.openxmlformats.org/officeDocument/2006/relationships/image" Target="../media/image62.w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oleObject" Target="../embeddings/oleObject56.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9.wmf"/><Relationship Id="rId3" Type="http://schemas.openxmlformats.org/officeDocument/2006/relationships/image" Target="../media/image4.png"/><Relationship Id="rId7" Type="http://schemas.openxmlformats.org/officeDocument/2006/relationships/image" Target="../media/image66.wmf"/><Relationship Id="rId12" Type="http://schemas.openxmlformats.org/officeDocument/2006/relationships/oleObject" Target="../embeddings/oleObject63.bin"/><Relationship Id="rId17" Type="http://schemas.openxmlformats.org/officeDocument/2006/relationships/image" Target="../media/image71.wmf"/><Relationship Id="rId2" Type="http://schemas.openxmlformats.org/officeDocument/2006/relationships/notesSlide" Target="../notesSlides/notesSlide20.xml"/><Relationship Id="rId16" Type="http://schemas.openxmlformats.org/officeDocument/2006/relationships/oleObject" Target="../embeddings/oleObject65.bin"/><Relationship Id="rId1" Type="http://schemas.openxmlformats.org/officeDocument/2006/relationships/slideLayout" Target="../slideLayouts/slideLayout12.xml"/><Relationship Id="rId6" Type="http://schemas.openxmlformats.org/officeDocument/2006/relationships/oleObject" Target="../embeddings/oleObject60.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7.wmf"/><Relationship Id="rId14" Type="http://schemas.openxmlformats.org/officeDocument/2006/relationships/oleObject" Target="../embeddings/oleObject64.bin"/></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4.png"/><Relationship Id="rId7" Type="http://schemas.openxmlformats.org/officeDocument/2006/relationships/image" Target="../media/image73.w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oleObject" Target="../embeddings/oleObject67.bin"/><Relationship Id="rId5" Type="http://schemas.openxmlformats.org/officeDocument/2006/relationships/image" Target="../media/image72.wmf"/><Relationship Id="rId4" Type="http://schemas.openxmlformats.org/officeDocument/2006/relationships/oleObject" Target="../embeddings/oleObject66.bin"/><Relationship Id="rId9" Type="http://schemas.openxmlformats.org/officeDocument/2006/relationships/image" Target="../media/image7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9.wmf"/><Relationship Id="rId3" Type="http://schemas.openxmlformats.org/officeDocument/2006/relationships/image" Target="../media/image4.png"/><Relationship Id="rId7" Type="http://schemas.openxmlformats.org/officeDocument/2006/relationships/image" Target="../media/image76.wmf"/><Relationship Id="rId12" Type="http://schemas.openxmlformats.org/officeDocument/2006/relationships/oleObject" Target="../embeddings/oleObject73.bin"/><Relationship Id="rId17" Type="http://schemas.openxmlformats.org/officeDocument/2006/relationships/image" Target="../media/image81.wmf"/><Relationship Id="rId2" Type="http://schemas.openxmlformats.org/officeDocument/2006/relationships/notesSlide" Target="../notesSlides/notesSlide23.xml"/><Relationship Id="rId16" Type="http://schemas.openxmlformats.org/officeDocument/2006/relationships/oleObject" Target="../embeddings/oleObject75.bin"/><Relationship Id="rId1" Type="http://schemas.openxmlformats.org/officeDocument/2006/relationships/slideLayout" Target="../slideLayouts/slideLayout12.xml"/><Relationship Id="rId6" Type="http://schemas.openxmlformats.org/officeDocument/2006/relationships/oleObject" Target="../embeddings/oleObject70.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7.wmf"/><Relationship Id="rId14" Type="http://schemas.openxmlformats.org/officeDocument/2006/relationships/oleObject" Target="../embeddings/oleObject7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4.png"/><Relationship Id="rId7" Type="http://schemas.openxmlformats.org/officeDocument/2006/relationships/image" Target="../media/image83.w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oleObject" Target="../embeddings/oleObject77.bin"/><Relationship Id="rId5" Type="http://schemas.openxmlformats.org/officeDocument/2006/relationships/image" Target="../media/image82.wmf"/><Relationship Id="rId4" Type="http://schemas.openxmlformats.org/officeDocument/2006/relationships/oleObject" Target="../embeddings/oleObject76.bin"/><Relationship Id="rId9" Type="http://schemas.openxmlformats.org/officeDocument/2006/relationships/image" Target="../media/image8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8.wmf"/><Relationship Id="rId18" Type="http://schemas.openxmlformats.org/officeDocument/2006/relationships/oleObject" Target="../embeddings/oleObject86.bin"/><Relationship Id="rId3" Type="http://schemas.openxmlformats.org/officeDocument/2006/relationships/image" Target="../media/image4.png"/><Relationship Id="rId21" Type="http://schemas.openxmlformats.org/officeDocument/2006/relationships/image" Target="../media/image92.wmf"/><Relationship Id="rId7" Type="http://schemas.openxmlformats.org/officeDocument/2006/relationships/image" Target="../media/image86.wmf"/><Relationship Id="rId12" Type="http://schemas.openxmlformats.org/officeDocument/2006/relationships/oleObject" Target="../embeddings/oleObject83.bin"/><Relationship Id="rId17" Type="http://schemas.openxmlformats.org/officeDocument/2006/relationships/image" Target="../media/image90.wmf"/><Relationship Id="rId2" Type="http://schemas.openxmlformats.org/officeDocument/2006/relationships/notesSlide" Target="../notesSlides/notesSlide25.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slideLayout" Target="../slideLayouts/slideLayout12.xml"/><Relationship Id="rId6" Type="http://schemas.openxmlformats.org/officeDocument/2006/relationships/oleObject" Target="../embeddings/oleObject80.bin"/><Relationship Id="rId11" Type="http://schemas.openxmlformats.org/officeDocument/2006/relationships/image" Target="../media/image87.wmf"/><Relationship Id="rId5" Type="http://schemas.openxmlformats.org/officeDocument/2006/relationships/image" Target="../media/image85.emf"/><Relationship Id="rId15" Type="http://schemas.openxmlformats.org/officeDocument/2006/relationships/image" Target="../media/image89.wmf"/><Relationship Id="rId23" Type="http://schemas.openxmlformats.org/officeDocument/2006/relationships/image" Target="../media/image93.wmf"/><Relationship Id="rId10" Type="http://schemas.openxmlformats.org/officeDocument/2006/relationships/oleObject" Target="../embeddings/oleObject82.bin"/><Relationship Id="rId19" Type="http://schemas.openxmlformats.org/officeDocument/2006/relationships/image" Target="../media/image91.wmf"/><Relationship Id="rId4" Type="http://schemas.openxmlformats.org/officeDocument/2006/relationships/oleObject" Target="../embeddings/oleObject79.bin"/><Relationship Id="rId9" Type="http://schemas.openxmlformats.org/officeDocument/2006/relationships/image" Target="../media/image84.wmf"/><Relationship Id="rId14" Type="http://schemas.openxmlformats.org/officeDocument/2006/relationships/oleObject" Target="../embeddings/oleObject84.bin"/><Relationship Id="rId22" Type="http://schemas.openxmlformats.org/officeDocument/2006/relationships/oleObject" Target="../embeddings/oleObject88.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4.png"/><Relationship Id="rId7" Type="http://schemas.openxmlformats.org/officeDocument/2006/relationships/image" Target="../media/image95.w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oleObject" Target="../embeddings/oleObject90.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2.wmf"/><Relationship Id="rId3" Type="http://schemas.openxmlformats.org/officeDocument/2006/relationships/image" Target="../media/image4.png"/><Relationship Id="rId7" Type="http://schemas.openxmlformats.org/officeDocument/2006/relationships/image" Target="../media/image99.wmf"/><Relationship Id="rId12" Type="http://schemas.openxmlformats.org/officeDocument/2006/relationships/oleObject" Target="../embeddings/oleObject97.bin"/><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oleObject" Target="../embeddings/oleObject94.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0.wmf"/><Relationship Id="rId14" Type="http://schemas.openxmlformats.org/officeDocument/2006/relationships/oleObject" Target="../embeddings/oleObject9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07.wmf"/><Relationship Id="rId18" Type="http://schemas.openxmlformats.org/officeDocument/2006/relationships/oleObject" Target="../embeddings/oleObject106.bin"/><Relationship Id="rId26" Type="http://schemas.openxmlformats.org/officeDocument/2006/relationships/oleObject" Target="../embeddings/oleObject110.bin"/><Relationship Id="rId3" Type="http://schemas.openxmlformats.org/officeDocument/2006/relationships/image" Target="../media/image4.png"/><Relationship Id="rId21" Type="http://schemas.openxmlformats.org/officeDocument/2006/relationships/image" Target="../media/image111.wmf"/><Relationship Id="rId7" Type="http://schemas.openxmlformats.org/officeDocument/2006/relationships/image" Target="../media/image66.wmf"/><Relationship Id="rId12" Type="http://schemas.openxmlformats.org/officeDocument/2006/relationships/oleObject" Target="../embeddings/oleObject103.bin"/><Relationship Id="rId17" Type="http://schemas.openxmlformats.org/officeDocument/2006/relationships/image" Target="../media/image109.wmf"/><Relationship Id="rId25" Type="http://schemas.openxmlformats.org/officeDocument/2006/relationships/image" Target="../media/image113.wmf"/><Relationship Id="rId2" Type="http://schemas.openxmlformats.org/officeDocument/2006/relationships/notesSlide" Target="../notesSlides/notesSlide28.xml"/><Relationship Id="rId16" Type="http://schemas.openxmlformats.org/officeDocument/2006/relationships/oleObject" Target="../embeddings/oleObject105.bin"/><Relationship Id="rId20" Type="http://schemas.openxmlformats.org/officeDocument/2006/relationships/oleObject" Target="../embeddings/oleObject107.bin"/><Relationship Id="rId1" Type="http://schemas.openxmlformats.org/officeDocument/2006/relationships/slideLayout" Target="../slideLayouts/slideLayout12.xml"/><Relationship Id="rId6" Type="http://schemas.openxmlformats.org/officeDocument/2006/relationships/oleObject" Target="../embeddings/oleObject100.bin"/><Relationship Id="rId11" Type="http://schemas.openxmlformats.org/officeDocument/2006/relationships/image" Target="../media/image106.wmf"/><Relationship Id="rId24" Type="http://schemas.openxmlformats.org/officeDocument/2006/relationships/oleObject" Target="../embeddings/oleObject109.bin"/><Relationship Id="rId5" Type="http://schemas.openxmlformats.org/officeDocument/2006/relationships/image" Target="../media/image104.wmf"/><Relationship Id="rId15" Type="http://schemas.openxmlformats.org/officeDocument/2006/relationships/image" Target="../media/image108.wmf"/><Relationship Id="rId23" Type="http://schemas.openxmlformats.org/officeDocument/2006/relationships/image" Target="../media/image112.wmf"/><Relationship Id="rId10" Type="http://schemas.openxmlformats.org/officeDocument/2006/relationships/oleObject" Target="../embeddings/oleObject102.bin"/><Relationship Id="rId19" Type="http://schemas.openxmlformats.org/officeDocument/2006/relationships/image" Target="../media/image110.wmf"/><Relationship Id="rId4" Type="http://schemas.openxmlformats.org/officeDocument/2006/relationships/oleObject" Target="../embeddings/oleObject99.bin"/><Relationship Id="rId9" Type="http://schemas.openxmlformats.org/officeDocument/2006/relationships/image" Target="../media/image105.wmf"/><Relationship Id="rId14" Type="http://schemas.openxmlformats.org/officeDocument/2006/relationships/oleObject" Target="../embeddings/oleObject104.bin"/><Relationship Id="rId22" Type="http://schemas.openxmlformats.org/officeDocument/2006/relationships/oleObject" Target="../embeddings/oleObject108.bin"/><Relationship Id="rId27" Type="http://schemas.openxmlformats.org/officeDocument/2006/relationships/image" Target="../media/image11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19.emf"/><Relationship Id="rId18" Type="http://schemas.openxmlformats.org/officeDocument/2006/relationships/oleObject" Target="../embeddings/oleObject118.bin"/><Relationship Id="rId26" Type="http://schemas.openxmlformats.org/officeDocument/2006/relationships/oleObject" Target="../embeddings/oleObject122.bin"/><Relationship Id="rId3" Type="http://schemas.openxmlformats.org/officeDocument/2006/relationships/image" Target="../media/image4.png"/><Relationship Id="rId21" Type="http://schemas.openxmlformats.org/officeDocument/2006/relationships/image" Target="../media/image123.wmf"/><Relationship Id="rId34" Type="http://schemas.openxmlformats.org/officeDocument/2006/relationships/oleObject" Target="../embeddings/oleObject127.bin"/><Relationship Id="rId7" Type="http://schemas.openxmlformats.org/officeDocument/2006/relationships/image" Target="../media/image116.wmf"/><Relationship Id="rId12" Type="http://schemas.openxmlformats.org/officeDocument/2006/relationships/oleObject" Target="../embeddings/oleObject115.bin"/><Relationship Id="rId17" Type="http://schemas.openxmlformats.org/officeDocument/2006/relationships/image" Target="../media/image121.wmf"/><Relationship Id="rId25" Type="http://schemas.openxmlformats.org/officeDocument/2006/relationships/image" Target="../media/image125.wmf"/><Relationship Id="rId33" Type="http://schemas.openxmlformats.org/officeDocument/2006/relationships/image" Target="../media/image128.wmf"/><Relationship Id="rId2" Type="http://schemas.openxmlformats.org/officeDocument/2006/relationships/notesSlide" Target="../notesSlides/notesSlide29.xml"/><Relationship Id="rId16" Type="http://schemas.openxmlformats.org/officeDocument/2006/relationships/oleObject" Target="../embeddings/oleObject117.bin"/><Relationship Id="rId20" Type="http://schemas.openxmlformats.org/officeDocument/2006/relationships/oleObject" Target="../embeddings/oleObject119.bin"/><Relationship Id="rId29" Type="http://schemas.openxmlformats.org/officeDocument/2006/relationships/oleObject" Target="../embeddings/oleObject124.bin"/><Relationship Id="rId1" Type="http://schemas.openxmlformats.org/officeDocument/2006/relationships/slideLayout" Target="../slideLayouts/slideLayout12.xml"/><Relationship Id="rId6" Type="http://schemas.openxmlformats.org/officeDocument/2006/relationships/oleObject" Target="../embeddings/oleObject112.bin"/><Relationship Id="rId11" Type="http://schemas.openxmlformats.org/officeDocument/2006/relationships/image" Target="../media/image118.wmf"/><Relationship Id="rId24" Type="http://schemas.openxmlformats.org/officeDocument/2006/relationships/oleObject" Target="../embeddings/oleObject121.bin"/><Relationship Id="rId32" Type="http://schemas.openxmlformats.org/officeDocument/2006/relationships/oleObject" Target="../embeddings/oleObject126.bin"/><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4.wmf"/><Relationship Id="rId28" Type="http://schemas.openxmlformats.org/officeDocument/2006/relationships/image" Target="../media/image126.wmf"/><Relationship Id="rId10" Type="http://schemas.openxmlformats.org/officeDocument/2006/relationships/oleObject" Target="../embeddings/oleObject114.bin"/><Relationship Id="rId19" Type="http://schemas.openxmlformats.org/officeDocument/2006/relationships/image" Target="../media/image122.wmf"/><Relationship Id="rId31" Type="http://schemas.openxmlformats.org/officeDocument/2006/relationships/image" Target="../media/image127.wmf"/><Relationship Id="rId4" Type="http://schemas.openxmlformats.org/officeDocument/2006/relationships/oleObject" Target="../embeddings/oleObject111.bin"/><Relationship Id="rId9" Type="http://schemas.openxmlformats.org/officeDocument/2006/relationships/image" Target="../media/image117.wmf"/><Relationship Id="rId14" Type="http://schemas.openxmlformats.org/officeDocument/2006/relationships/oleObject" Target="../embeddings/oleObject116.bin"/><Relationship Id="rId22" Type="http://schemas.openxmlformats.org/officeDocument/2006/relationships/oleObject" Target="../embeddings/oleObject120.bin"/><Relationship Id="rId27" Type="http://schemas.openxmlformats.org/officeDocument/2006/relationships/oleObject" Target="../embeddings/oleObject123.bin"/><Relationship Id="rId30" Type="http://schemas.openxmlformats.org/officeDocument/2006/relationships/oleObject" Target="../embeddings/oleObject125.bin"/><Relationship Id="rId35" Type="http://schemas.openxmlformats.org/officeDocument/2006/relationships/image" Target="../media/image12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33.wmf"/><Relationship Id="rId3" Type="http://schemas.openxmlformats.org/officeDocument/2006/relationships/image" Target="../media/image4.png"/><Relationship Id="rId7" Type="http://schemas.openxmlformats.org/officeDocument/2006/relationships/image" Target="../media/image66.wmf"/><Relationship Id="rId12" Type="http://schemas.openxmlformats.org/officeDocument/2006/relationships/oleObject" Target="../embeddings/oleObject131.bin"/><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oleObject" Target="../embeddings/oleObject100.bin"/><Relationship Id="rId11" Type="http://schemas.openxmlformats.org/officeDocument/2006/relationships/image" Target="../media/image132.wmf"/><Relationship Id="rId5" Type="http://schemas.openxmlformats.org/officeDocument/2006/relationships/image" Target="../media/image130.wmf"/><Relationship Id="rId10" Type="http://schemas.openxmlformats.org/officeDocument/2006/relationships/oleObject" Target="../embeddings/oleObject130.bin"/><Relationship Id="rId4" Type="http://schemas.openxmlformats.org/officeDocument/2006/relationships/oleObject" Target="../embeddings/oleObject128.bin"/><Relationship Id="rId9" Type="http://schemas.openxmlformats.org/officeDocument/2006/relationships/image" Target="../media/image131.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image" Target="../media/image4.png"/><Relationship Id="rId7" Type="http://schemas.openxmlformats.org/officeDocument/2006/relationships/image" Target="../media/image135.wmf"/><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oleObject" Target="../embeddings/oleObject133.bin"/><Relationship Id="rId5" Type="http://schemas.openxmlformats.org/officeDocument/2006/relationships/image" Target="../media/image134.wmf"/><Relationship Id="rId4" Type="http://schemas.openxmlformats.org/officeDocument/2006/relationships/oleObject" Target="../embeddings/oleObject132.bin"/><Relationship Id="rId9" Type="http://schemas.openxmlformats.org/officeDocument/2006/relationships/image" Target="../media/image136.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40.wmf"/><Relationship Id="rId3" Type="http://schemas.openxmlformats.org/officeDocument/2006/relationships/image" Target="../media/image4.png"/><Relationship Id="rId7" Type="http://schemas.openxmlformats.org/officeDocument/2006/relationships/image" Target="../media/image66.wmf"/><Relationship Id="rId12" Type="http://schemas.openxmlformats.org/officeDocument/2006/relationships/oleObject" Target="../embeddings/oleObject138.bin"/><Relationship Id="rId17" Type="http://schemas.openxmlformats.org/officeDocument/2006/relationships/image" Target="../media/image142.wmf"/><Relationship Id="rId2" Type="http://schemas.openxmlformats.org/officeDocument/2006/relationships/notesSlide" Target="../notesSlides/notesSlide33.xml"/><Relationship Id="rId16" Type="http://schemas.openxmlformats.org/officeDocument/2006/relationships/oleObject" Target="../embeddings/oleObject140.bin"/><Relationship Id="rId1" Type="http://schemas.openxmlformats.org/officeDocument/2006/relationships/slideLayout" Target="../slideLayouts/slideLayout12.xml"/><Relationship Id="rId6" Type="http://schemas.openxmlformats.org/officeDocument/2006/relationships/oleObject" Target="../embeddings/oleObject100.bin"/><Relationship Id="rId11" Type="http://schemas.openxmlformats.org/officeDocument/2006/relationships/image" Target="../media/image139.wmf"/><Relationship Id="rId5" Type="http://schemas.openxmlformats.org/officeDocument/2006/relationships/image" Target="../media/image137.wmf"/><Relationship Id="rId15" Type="http://schemas.openxmlformats.org/officeDocument/2006/relationships/image" Target="../media/image141.wmf"/><Relationship Id="rId10" Type="http://schemas.openxmlformats.org/officeDocument/2006/relationships/oleObject" Target="../embeddings/oleObject137.bin"/><Relationship Id="rId4" Type="http://schemas.openxmlformats.org/officeDocument/2006/relationships/oleObject" Target="../embeddings/oleObject135.bin"/><Relationship Id="rId9" Type="http://schemas.openxmlformats.org/officeDocument/2006/relationships/image" Target="../media/image138.wmf"/><Relationship Id="rId14" Type="http://schemas.openxmlformats.org/officeDocument/2006/relationships/oleObject" Target="../embeddings/oleObject13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47.wmf"/><Relationship Id="rId3" Type="http://schemas.openxmlformats.org/officeDocument/2006/relationships/image" Target="../media/image4.png"/><Relationship Id="rId7" Type="http://schemas.openxmlformats.org/officeDocument/2006/relationships/image" Target="../media/image144.wmf"/><Relationship Id="rId12" Type="http://schemas.openxmlformats.org/officeDocument/2006/relationships/oleObject" Target="../embeddings/oleObject145.bin"/><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oleObject" Target="../embeddings/oleObject142.bin"/><Relationship Id="rId11" Type="http://schemas.openxmlformats.org/officeDocument/2006/relationships/image" Target="../media/image146.wmf"/><Relationship Id="rId5" Type="http://schemas.openxmlformats.org/officeDocument/2006/relationships/image" Target="../media/image143.wmf"/><Relationship Id="rId15" Type="http://schemas.openxmlformats.org/officeDocument/2006/relationships/image" Target="../media/image148.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45.wmf"/><Relationship Id="rId14" Type="http://schemas.openxmlformats.org/officeDocument/2006/relationships/oleObject" Target="../embeddings/oleObject146.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image" Target="../media/image4.png"/><Relationship Id="rId7" Type="http://schemas.openxmlformats.org/officeDocument/2006/relationships/image" Target="../media/image150.wm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oleObject" Target="../embeddings/oleObject148.bin"/><Relationship Id="rId5" Type="http://schemas.openxmlformats.org/officeDocument/2006/relationships/image" Target="../media/image149.wmf"/><Relationship Id="rId10" Type="http://schemas.openxmlformats.org/officeDocument/2006/relationships/image" Target="../media/image152.png"/><Relationship Id="rId4" Type="http://schemas.openxmlformats.org/officeDocument/2006/relationships/oleObject" Target="../embeddings/oleObject147.bin"/><Relationship Id="rId9" Type="http://schemas.openxmlformats.org/officeDocument/2006/relationships/image" Target="../media/image15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57.wmf"/><Relationship Id="rId3" Type="http://schemas.openxmlformats.org/officeDocument/2006/relationships/image" Target="../media/image4.png"/><Relationship Id="rId7" Type="http://schemas.openxmlformats.org/officeDocument/2006/relationships/image" Target="../media/image154.wmf"/><Relationship Id="rId12" Type="http://schemas.openxmlformats.org/officeDocument/2006/relationships/oleObject" Target="../embeddings/oleObject154.bin"/><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oleObject" Target="../embeddings/oleObject151.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155.wmf"/><Relationship Id="rId14" Type="http://schemas.openxmlformats.org/officeDocument/2006/relationships/image" Target="../media/image158.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163.wmf"/><Relationship Id="rId3" Type="http://schemas.openxmlformats.org/officeDocument/2006/relationships/image" Target="../media/image4.png"/><Relationship Id="rId7" Type="http://schemas.openxmlformats.org/officeDocument/2006/relationships/image" Target="../media/image160.wmf"/><Relationship Id="rId12" Type="http://schemas.openxmlformats.org/officeDocument/2006/relationships/oleObject" Target="../embeddings/oleObject159.bin"/><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oleObject" Target="../embeddings/oleObject156.bin"/><Relationship Id="rId11" Type="http://schemas.openxmlformats.org/officeDocument/2006/relationships/image" Target="../media/image162.wmf"/><Relationship Id="rId5" Type="http://schemas.openxmlformats.org/officeDocument/2006/relationships/image" Target="../media/image159.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161.w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5.wmf"/><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oleObject" Target="../embeddings/oleObject161.bin"/><Relationship Id="rId5" Type="http://schemas.openxmlformats.org/officeDocument/2006/relationships/image" Target="../media/image164.wmf"/><Relationship Id="rId4" Type="http://schemas.openxmlformats.org/officeDocument/2006/relationships/oleObject" Target="../embeddings/oleObject16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7.wmf"/><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oleObject" Target="../embeddings/oleObject163.bin"/><Relationship Id="rId5" Type="http://schemas.openxmlformats.org/officeDocument/2006/relationships/image" Target="../media/image166.wmf"/><Relationship Id="rId4" Type="http://schemas.openxmlformats.org/officeDocument/2006/relationships/oleObject" Target="../embeddings/oleObject16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image" Target="../media/image172.wmf"/><Relationship Id="rId3" Type="http://schemas.openxmlformats.org/officeDocument/2006/relationships/image" Target="../media/image4.png"/><Relationship Id="rId7" Type="http://schemas.openxmlformats.org/officeDocument/2006/relationships/image" Target="../media/image169.wmf"/><Relationship Id="rId12" Type="http://schemas.openxmlformats.org/officeDocument/2006/relationships/oleObject" Target="../embeddings/oleObject168.bin"/><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oleObject" Target="../embeddings/oleObject165.bin"/><Relationship Id="rId11" Type="http://schemas.openxmlformats.org/officeDocument/2006/relationships/image" Target="../media/image171.wmf"/><Relationship Id="rId5" Type="http://schemas.openxmlformats.org/officeDocument/2006/relationships/image" Target="../media/image168.wmf"/><Relationship Id="rId10" Type="http://schemas.openxmlformats.org/officeDocument/2006/relationships/oleObject" Target="../embeddings/oleObject167.bin"/><Relationship Id="rId4" Type="http://schemas.openxmlformats.org/officeDocument/2006/relationships/oleObject" Target="../embeddings/oleObject164.bin"/><Relationship Id="rId9" Type="http://schemas.openxmlformats.org/officeDocument/2006/relationships/image" Target="../media/image17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image" Target="../media/image4.png"/><Relationship Id="rId7" Type="http://schemas.openxmlformats.org/officeDocument/2006/relationships/image" Target="../media/image174.wm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oleObject" Target="../embeddings/oleObject170.bin"/><Relationship Id="rId11" Type="http://schemas.openxmlformats.org/officeDocument/2006/relationships/image" Target="../media/image175.wmf"/><Relationship Id="rId5" Type="http://schemas.openxmlformats.org/officeDocument/2006/relationships/image" Target="../media/image173.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72.wmf"/></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6.wmf"/><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oleObject" Target="../embeddings/oleObject173.bin"/><Relationship Id="rId5" Type="http://schemas.openxmlformats.org/officeDocument/2006/relationships/image" Target="../media/image66.wmf"/><Relationship Id="rId4" Type="http://schemas.openxmlformats.org/officeDocument/2006/relationships/oleObject" Target="../embeddings/oleObject100.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image" Target="../media/image181.wmf"/><Relationship Id="rId3" Type="http://schemas.openxmlformats.org/officeDocument/2006/relationships/image" Target="../media/image4.png"/><Relationship Id="rId7" Type="http://schemas.openxmlformats.org/officeDocument/2006/relationships/image" Target="../media/image178.wmf"/><Relationship Id="rId12" Type="http://schemas.openxmlformats.org/officeDocument/2006/relationships/oleObject" Target="../embeddings/oleObject178.bin"/><Relationship Id="rId17" Type="http://schemas.openxmlformats.org/officeDocument/2006/relationships/image" Target="../media/image183.wmf"/><Relationship Id="rId2" Type="http://schemas.openxmlformats.org/officeDocument/2006/relationships/notesSlide" Target="../notesSlides/notesSlide44.xml"/><Relationship Id="rId16" Type="http://schemas.openxmlformats.org/officeDocument/2006/relationships/oleObject" Target="../embeddings/oleObject180.bin"/><Relationship Id="rId1" Type="http://schemas.openxmlformats.org/officeDocument/2006/relationships/slideLayout" Target="../slideLayouts/slideLayout12.xml"/><Relationship Id="rId6" Type="http://schemas.openxmlformats.org/officeDocument/2006/relationships/oleObject" Target="../embeddings/oleObject175.bin"/><Relationship Id="rId11" Type="http://schemas.openxmlformats.org/officeDocument/2006/relationships/image" Target="../media/image180.wmf"/><Relationship Id="rId5" Type="http://schemas.openxmlformats.org/officeDocument/2006/relationships/image" Target="../media/image177.wmf"/><Relationship Id="rId15" Type="http://schemas.openxmlformats.org/officeDocument/2006/relationships/image" Target="../media/image182.wmf"/><Relationship Id="rId10" Type="http://schemas.openxmlformats.org/officeDocument/2006/relationships/oleObject" Target="../embeddings/oleObject177.bin"/><Relationship Id="rId4" Type="http://schemas.openxmlformats.org/officeDocument/2006/relationships/oleObject" Target="../embeddings/oleObject174.bin"/><Relationship Id="rId9" Type="http://schemas.openxmlformats.org/officeDocument/2006/relationships/image" Target="../media/image179.wmf"/><Relationship Id="rId14" Type="http://schemas.openxmlformats.org/officeDocument/2006/relationships/oleObject" Target="../embeddings/oleObject179.bin"/></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5.wmf"/><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oleObject" Target="../embeddings/oleObject182.bin"/><Relationship Id="rId5" Type="http://schemas.openxmlformats.org/officeDocument/2006/relationships/image" Target="../media/image184.wmf"/><Relationship Id="rId4" Type="http://schemas.openxmlformats.org/officeDocument/2006/relationships/oleObject" Target="../embeddings/oleObject181.bin"/></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6.wmf"/><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oleObject" Target="../embeddings/oleObject183.bin"/><Relationship Id="rId5" Type="http://schemas.openxmlformats.org/officeDocument/2006/relationships/image" Target="../media/image66.wmf"/><Relationship Id="rId4" Type="http://schemas.openxmlformats.org/officeDocument/2006/relationships/oleObject" Target="../embeddings/oleObject10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89.wmf"/><Relationship Id="rId3" Type="http://schemas.openxmlformats.org/officeDocument/2006/relationships/image" Target="../media/image4.png"/><Relationship Id="rId7" Type="http://schemas.openxmlformats.org/officeDocument/2006/relationships/image" Target="../media/image178.wmf"/><Relationship Id="rId12" Type="http://schemas.openxmlformats.org/officeDocument/2006/relationships/oleObject" Target="../embeddings/oleObject188.bin"/><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oleObject" Target="../embeddings/oleObject185.bin"/><Relationship Id="rId11" Type="http://schemas.openxmlformats.org/officeDocument/2006/relationships/image" Target="../media/image188.wmf"/><Relationship Id="rId5" Type="http://schemas.openxmlformats.org/officeDocument/2006/relationships/image" Target="../media/image177.w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87.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90.bin"/><Relationship Id="rId3" Type="http://schemas.openxmlformats.org/officeDocument/2006/relationships/image" Target="../media/image4.png"/><Relationship Id="rId7" Type="http://schemas.openxmlformats.org/officeDocument/2006/relationships/image" Target="../media/image190.wmf"/><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oleObject" Target="../embeddings/oleObject189.bin"/><Relationship Id="rId5" Type="http://schemas.openxmlformats.org/officeDocument/2006/relationships/image" Target="../media/image66.wmf"/><Relationship Id="rId4" Type="http://schemas.openxmlformats.org/officeDocument/2006/relationships/oleObject" Target="../embeddings/oleObject100.bin"/><Relationship Id="rId9" Type="http://schemas.openxmlformats.org/officeDocument/2006/relationships/image" Target="../media/image191.wmf"/></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93.wmf"/><Relationship Id="rId5" Type="http://schemas.openxmlformats.org/officeDocument/2006/relationships/oleObject" Target="../embeddings/oleObject191.bin"/><Relationship Id="rId4" Type="http://schemas.openxmlformats.org/officeDocument/2006/relationships/image" Target="../media/image19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4.png"/><Relationship Id="rId7" Type="http://schemas.openxmlformats.org/officeDocument/2006/relationships/image" Target="../media/image195.wmf"/><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oleObject" Target="../embeddings/oleObject193.bin"/><Relationship Id="rId11" Type="http://schemas.openxmlformats.org/officeDocument/2006/relationships/image" Target="../media/image197.wmf"/><Relationship Id="rId5" Type="http://schemas.openxmlformats.org/officeDocument/2006/relationships/image" Target="../media/image194.wmf"/><Relationship Id="rId10" Type="http://schemas.openxmlformats.org/officeDocument/2006/relationships/oleObject" Target="../embeddings/oleObject195.bin"/><Relationship Id="rId4" Type="http://schemas.openxmlformats.org/officeDocument/2006/relationships/oleObject" Target="../embeddings/oleObject192.bin"/><Relationship Id="rId9" Type="http://schemas.openxmlformats.org/officeDocument/2006/relationships/image" Target="../media/image196.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202.wmf"/><Relationship Id="rId18" Type="http://schemas.openxmlformats.org/officeDocument/2006/relationships/oleObject" Target="../embeddings/oleObject203.bin"/><Relationship Id="rId3" Type="http://schemas.openxmlformats.org/officeDocument/2006/relationships/image" Target="../media/image4.png"/><Relationship Id="rId21" Type="http://schemas.openxmlformats.org/officeDocument/2006/relationships/image" Target="../media/image206.wmf"/><Relationship Id="rId7" Type="http://schemas.openxmlformats.org/officeDocument/2006/relationships/image" Target="../media/image199.wmf"/><Relationship Id="rId12" Type="http://schemas.openxmlformats.org/officeDocument/2006/relationships/oleObject" Target="../embeddings/oleObject200.bin"/><Relationship Id="rId17" Type="http://schemas.openxmlformats.org/officeDocument/2006/relationships/image" Target="../media/image204.wmf"/><Relationship Id="rId2" Type="http://schemas.openxmlformats.org/officeDocument/2006/relationships/notesSlide" Target="../notesSlides/notesSlide51.xml"/><Relationship Id="rId16" Type="http://schemas.openxmlformats.org/officeDocument/2006/relationships/oleObject" Target="../embeddings/oleObject202.bin"/><Relationship Id="rId20" Type="http://schemas.openxmlformats.org/officeDocument/2006/relationships/oleObject" Target="../embeddings/oleObject204.bin"/><Relationship Id="rId1" Type="http://schemas.openxmlformats.org/officeDocument/2006/relationships/slideLayout" Target="../slideLayouts/slideLayout12.xml"/><Relationship Id="rId6" Type="http://schemas.openxmlformats.org/officeDocument/2006/relationships/oleObject" Target="../embeddings/oleObject197.bin"/><Relationship Id="rId11" Type="http://schemas.openxmlformats.org/officeDocument/2006/relationships/image" Target="../media/image201.wmf"/><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10" Type="http://schemas.openxmlformats.org/officeDocument/2006/relationships/oleObject" Target="../embeddings/oleObject199.bin"/><Relationship Id="rId19" Type="http://schemas.openxmlformats.org/officeDocument/2006/relationships/image" Target="../media/image205.wmf"/><Relationship Id="rId4" Type="http://schemas.openxmlformats.org/officeDocument/2006/relationships/oleObject" Target="../embeddings/oleObject196.bin"/><Relationship Id="rId9" Type="http://schemas.openxmlformats.org/officeDocument/2006/relationships/image" Target="../media/image200.wmf"/><Relationship Id="rId14" Type="http://schemas.openxmlformats.org/officeDocument/2006/relationships/oleObject" Target="../embeddings/oleObject201.bin"/><Relationship Id="rId22" Type="http://schemas.openxmlformats.org/officeDocument/2006/relationships/oleObject" Target="../embeddings/oleObject20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image" Target="../media/image4.png"/><Relationship Id="rId7" Type="http://schemas.openxmlformats.org/officeDocument/2006/relationships/image" Target="../media/image209.wmf"/><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oleObject" Target="../embeddings/oleObject207.bin"/><Relationship Id="rId5" Type="http://schemas.openxmlformats.org/officeDocument/2006/relationships/image" Target="../media/image208.wmf"/><Relationship Id="rId4" Type="http://schemas.openxmlformats.org/officeDocument/2006/relationships/oleObject" Target="../embeddings/oleObject206.bin"/><Relationship Id="rId9" Type="http://schemas.openxmlformats.org/officeDocument/2006/relationships/image" Target="../media/image210.wmf"/></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oleObject" Target="../embeddings/oleObject214.bin"/><Relationship Id="rId3" Type="http://schemas.openxmlformats.org/officeDocument/2006/relationships/image" Target="../media/image4.png"/><Relationship Id="rId7" Type="http://schemas.openxmlformats.org/officeDocument/2006/relationships/image" Target="../media/image212.wmf"/><Relationship Id="rId12" Type="http://schemas.openxmlformats.org/officeDocument/2006/relationships/image" Target="../media/image214.wmf"/><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oleObject" Target="../embeddings/oleObject210.bin"/><Relationship Id="rId11" Type="http://schemas.openxmlformats.org/officeDocument/2006/relationships/oleObject" Target="../embeddings/oleObject213.bin"/><Relationship Id="rId5" Type="http://schemas.openxmlformats.org/officeDocument/2006/relationships/image" Target="../media/image211.wmf"/><Relationship Id="rId10" Type="http://schemas.openxmlformats.org/officeDocument/2006/relationships/image" Target="../media/image213.wmf"/><Relationship Id="rId4" Type="http://schemas.openxmlformats.org/officeDocument/2006/relationships/oleObject" Target="../embeddings/oleObject209.bin"/><Relationship Id="rId9" Type="http://schemas.openxmlformats.org/officeDocument/2006/relationships/oleObject" Target="../embeddings/oleObject212.bin"/><Relationship Id="rId14" Type="http://schemas.openxmlformats.org/officeDocument/2006/relationships/image" Target="../media/image21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image" Target="../media/image220.wmf"/><Relationship Id="rId18" Type="http://schemas.openxmlformats.org/officeDocument/2006/relationships/oleObject" Target="../embeddings/oleObject222.bin"/><Relationship Id="rId3" Type="http://schemas.openxmlformats.org/officeDocument/2006/relationships/image" Target="../media/image4.png"/><Relationship Id="rId21" Type="http://schemas.openxmlformats.org/officeDocument/2006/relationships/image" Target="../media/image224.wmf"/><Relationship Id="rId7" Type="http://schemas.openxmlformats.org/officeDocument/2006/relationships/image" Target="../media/image217.emf"/><Relationship Id="rId12" Type="http://schemas.openxmlformats.org/officeDocument/2006/relationships/oleObject" Target="../embeddings/oleObject219.bin"/><Relationship Id="rId17" Type="http://schemas.openxmlformats.org/officeDocument/2006/relationships/image" Target="../media/image222.wmf"/><Relationship Id="rId2" Type="http://schemas.openxmlformats.org/officeDocument/2006/relationships/notesSlide" Target="../notesSlides/notesSlide55.xml"/><Relationship Id="rId16" Type="http://schemas.openxmlformats.org/officeDocument/2006/relationships/oleObject" Target="../embeddings/oleObject221.bin"/><Relationship Id="rId20" Type="http://schemas.openxmlformats.org/officeDocument/2006/relationships/oleObject" Target="../embeddings/oleObject223.bin"/><Relationship Id="rId1" Type="http://schemas.openxmlformats.org/officeDocument/2006/relationships/slideLayout" Target="../slideLayouts/slideLayout12.xml"/><Relationship Id="rId6" Type="http://schemas.openxmlformats.org/officeDocument/2006/relationships/oleObject" Target="../embeddings/oleObject216.bin"/><Relationship Id="rId11" Type="http://schemas.openxmlformats.org/officeDocument/2006/relationships/image" Target="../media/image219.wmf"/><Relationship Id="rId5" Type="http://schemas.openxmlformats.org/officeDocument/2006/relationships/image" Target="../media/image216.wmf"/><Relationship Id="rId15" Type="http://schemas.openxmlformats.org/officeDocument/2006/relationships/image" Target="../media/image221.wmf"/><Relationship Id="rId10" Type="http://schemas.openxmlformats.org/officeDocument/2006/relationships/oleObject" Target="../embeddings/oleObject218.bin"/><Relationship Id="rId19" Type="http://schemas.openxmlformats.org/officeDocument/2006/relationships/image" Target="../media/image223.wmf"/><Relationship Id="rId4" Type="http://schemas.openxmlformats.org/officeDocument/2006/relationships/oleObject" Target="../embeddings/oleObject215.bin"/><Relationship Id="rId9" Type="http://schemas.openxmlformats.org/officeDocument/2006/relationships/image" Target="../media/image218.wmf"/><Relationship Id="rId14" Type="http://schemas.openxmlformats.org/officeDocument/2006/relationships/oleObject" Target="../embeddings/oleObject220.bin"/></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5.wmf"/><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oleObject" Target="../embeddings/oleObject225.bin"/><Relationship Id="rId5" Type="http://schemas.openxmlformats.org/officeDocument/2006/relationships/image" Target="../media/image212.wmf"/><Relationship Id="rId4" Type="http://schemas.openxmlformats.org/officeDocument/2006/relationships/oleObject" Target="../embeddings/oleObject224.bin"/></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226.wmf"/><Relationship Id="rId4" Type="http://schemas.openxmlformats.org/officeDocument/2006/relationships/oleObject" Target="../embeddings/oleObject226.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29.bin"/><Relationship Id="rId3" Type="http://schemas.openxmlformats.org/officeDocument/2006/relationships/image" Target="../media/image4.png"/><Relationship Id="rId7" Type="http://schemas.openxmlformats.org/officeDocument/2006/relationships/image" Target="../media/image228.wmf"/><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oleObject" Target="../embeddings/oleObject228.bin"/><Relationship Id="rId11" Type="http://schemas.openxmlformats.org/officeDocument/2006/relationships/image" Target="../media/image230.wmf"/><Relationship Id="rId5" Type="http://schemas.openxmlformats.org/officeDocument/2006/relationships/image" Target="../media/image227.wmf"/><Relationship Id="rId10" Type="http://schemas.openxmlformats.org/officeDocument/2006/relationships/oleObject" Target="../embeddings/oleObject230.bin"/><Relationship Id="rId4" Type="http://schemas.openxmlformats.org/officeDocument/2006/relationships/oleObject" Target="../embeddings/oleObject227.bin"/><Relationship Id="rId9" Type="http://schemas.openxmlformats.org/officeDocument/2006/relationships/image" Target="../media/image229.wm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2.wmf"/><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oleObject" Target="../embeddings/oleObject232.bin"/><Relationship Id="rId5" Type="http://schemas.openxmlformats.org/officeDocument/2006/relationships/image" Target="../media/image231.wmf"/><Relationship Id="rId4" Type="http://schemas.openxmlformats.org/officeDocument/2006/relationships/oleObject" Target="../embeddings/oleObject23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3" Type="http://schemas.openxmlformats.org/officeDocument/2006/relationships/image" Target="../media/image4.png"/><Relationship Id="rId7" Type="http://schemas.openxmlformats.org/officeDocument/2006/relationships/image" Target="../media/image14.wmf"/><Relationship Id="rId12" Type="http://schemas.openxmlformats.org/officeDocument/2006/relationships/oleObject" Target="../embeddings/oleObject13.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wmf"/><Relationship Id="rId14" Type="http://schemas.openxmlformats.org/officeDocument/2006/relationships/oleObject" Target="../embeddings/oleObject14.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35.bin"/><Relationship Id="rId3" Type="http://schemas.openxmlformats.org/officeDocument/2006/relationships/image" Target="../media/image4.png"/><Relationship Id="rId7" Type="http://schemas.openxmlformats.org/officeDocument/2006/relationships/image" Target="../media/image233.wmf"/><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oleObject" Target="../embeddings/oleObject234.bin"/><Relationship Id="rId11" Type="http://schemas.openxmlformats.org/officeDocument/2006/relationships/image" Target="../media/image235.wmf"/><Relationship Id="rId5" Type="http://schemas.openxmlformats.org/officeDocument/2006/relationships/image" Target="../media/image212.wmf"/><Relationship Id="rId10" Type="http://schemas.openxmlformats.org/officeDocument/2006/relationships/oleObject" Target="../embeddings/oleObject236.bin"/><Relationship Id="rId4" Type="http://schemas.openxmlformats.org/officeDocument/2006/relationships/oleObject" Target="../embeddings/oleObject233.bin"/><Relationship Id="rId9" Type="http://schemas.openxmlformats.org/officeDocument/2006/relationships/image" Target="../media/image234.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39.bin"/><Relationship Id="rId3" Type="http://schemas.openxmlformats.org/officeDocument/2006/relationships/image" Target="../media/image4.png"/><Relationship Id="rId7" Type="http://schemas.openxmlformats.org/officeDocument/2006/relationships/image" Target="../media/image236.wmf"/><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oleObject" Target="../embeddings/oleObject238.bin"/><Relationship Id="rId5" Type="http://schemas.openxmlformats.org/officeDocument/2006/relationships/image" Target="../media/image235.wmf"/><Relationship Id="rId4" Type="http://schemas.openxmlformats.org/officeDocument/2006/relationships/oleObject" Target="../embeddings/oleObject237.bin"/><Relationship Id="rId9" Type="http://schemas.openxmlformats.org/officeDocument/2006/relationships/image" Target="../media/image237.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42.bin"/><Relationship Id="rId13" Type="http://schemas.openxmlformats.org/officeDocument/2006/relationships/image" Target="../media/image242.wmf"/><Relationship Id="rId18" Type="http://schemas.openxmlformats.org/officeDocument/2006/relationships/oleObject" Target="../embeddings/oleObject247.bin"/><Relationship Id="rId3" Type="http://schemas.openxmlformats.org/officeDocument/2006/relationships/image" Target="../media/image4.png"/><Relationship Id="rId21" Type="http://schemas.openxmlformats.org/officeDocument/2006/relationships/image" Target="../media/image246.wmf"/><Relationship Id="rId7" Type="http://schemas.openxmlformats.org/officeDocument/2006/relationships/image" Target="../media/image239.wmf"/><Relationship Id="rId12" Type="http://schemas.openxmlformats.org/officeDocument/2006/relationships/oleObject" Target="../embeddings/oleObject244.bin"/><Relationship Id="rId17" Type="http://schemas.openxmlformats.org/officeDocument/2006/relationships/image" Target="../media/image244.wmf"/><Relationship Id="rId2" Type="http://schemas.openxmlformats.org/officeDocument/2006/relationships/notesSlide" Target="../notesSlides/notesSlide62.xml"/><Relationship Id="rId16" Type="http://schemas.openxmlformats.org/officeDocument/2006/relationships/oleObject" Target="../embeddings/oleObject246.bin"/><Relationship Id="rId20" Type="http://schemas.openxmlformats.org/officeDocument/2006/relationships/oleObject" Target="../embeddings/oleObject248.bin"/><Relationship Id="rId1" Type="http://schemas.openxmlformats.org/officeDocument/2006/relationships/slideLayout" Target="../slideLayouts/slideLayout12.xml"/><Relationship Id="rId6" Type="http://schemas.openxmlformats.org/officeDocument/2006/relationships/oleObject" Target="../embeddings/oleObject241.bin"/><Relationship Id="rId11" Type="http://schemas.openxmlformats.org/officeDocument/2006/relationships/image" Target="../media/image241.wmf"/><Relationship Id="rId5" Type="http://schemas.openxmlformats.org/officeDocument/2006/relationships/image" Target="../media/image238.wmf"/><Relationship Id="rId15" Type="http://schemas.openxmlformats.org/officeDocument/2006/relationships/image" Target="../media/image243.wmf"/><Relationship Id="rId10" Type="http://schemas.openxmlformats.org/officeDocument/2006/relationships/oleObject" Target="../embeddings/oleObject243.bin"/><Relationship Id="rId19" Type="http://schemas.openxmlformats.org/officeDocument/2006/relationships/image" Target="../media/image245.wmf"/><Relationship Id="rId4" Type="http://schemas.openxmlformats.org/officeDocument/2006/relationships/oleObject" Target="../embeddings/oleObject240.bin"/><Relationship Id="rId9" Type="http://schemas.openxmlformats.org/officeDocument/2006/relationships/image" Target="../media/image240.wmf"/><Relationship Id="rId14" Type="http://schemas.openxmlformats.org/officeDocument/2006/relationships/oleObject" Target="../embeddings/oleObject245.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oleObject" Target="../embeddings/oleObject254.bin"/><Relationship Id="rId3" Type="http://schemas.openxmlformats.org/officeDocument/2006/relationships/image" Target="../media/image4.png"/><Relationship Id="rId7" Type="http://schemas.openxmlformats.org/officeDocument/2006/relationships/image" Target="../media/image248.wmf"/><Relationship Id="rId12" Type="http://schemas.openxmlformats.org/officeDocument/2006/relationships/image" Target="../media/image250.wmf"/><Relationship Id="rId2" Type="http://schemas.openxmlformats.org/officeDocument/2006/relationships/notesSlide" Target="../notesSlides/notesSlide65.xml"/><Relationship Id="rId16" Type="http://schemas.openxmlformats.org/officeDocument/2006/relationships/image" Target="../media/image251.wmf"/><Relationship Id="rId1" Type="http://schemas.openxmlformats.org/officeDocument/2006/relationships/slideLayout" Target="../slideLayouts/slideLayout12.xml"/><Relationship Id="rId6" Type="http://schemas.openxmlformats.org/officeDocument/2006/relationships/oleObject" Target="../embeddings/oleObject250.bin"/><Relationship Id="rId11" Type="http://schemas.openxmlformats.org/officeDocument/2006/relationships/oleObject" Target="../embeddings/oleObject253.bin"/><Relationship Id="rId5" Type="http://schemas.openxmlformats.org/officeDocument/2006/relationships/image" Target="../media/image247.wmf"/><Relationship Id="rId15" Type="http://schemas.openxmlformats.org/officeDocument/2006/relationships/oleObject" Target="../embeddings/oleObject256.bin"/><Relationship Id="rId10" Type="http://schemas.openxmlformats.org/officeDocument/2006/relationships/oleObject" Target="../embeddings/oleObject252.bin"/><Relationship Id="rId4" Type="http://schemas.openxmlformats.org/officeDocument/2006/relationships/oleObject" Target="../embeddings/oleObject249.bin"/><Relationship Id="rId9" Type="http://schemas.openxmlformats.org/officeDocument/2006/relationships/image" Target="../media/image249.wmf"/><Relationship Id="rId14" Type="http://schemas.openxmlformats.org/officeDocument/2006/relationships/oleObject" Target="../embeddings/oleObject255.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59.bin"/><Relationship Id="rId3" Type="http://schemas.openxmlformats.org/officeDocument/2006/relationships/image" Target="../media/image4.png"/><Relationship Id="rId7" Type="http://schemas.openxmlformats.org/officeDocument/2006/relationships/image" Target="../media/image249.wmf"/><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oleObject" Target="../embeddings/oleObject258.bin"/><Relationship Id="rId5" Type="http://schemas.openxmlformats.org/officeDocument/2006/relationships/image" Target="../media/image252.wmf"/><Relationship Id="rId4" Type="http://schemas.openxmlformats.org/officeDocument/2006/relationships/oleObject" Target="../embeddings/oleObject257.bin"/><Relationship Id="rId9" Type="http://schemas.openxmlformats.org/officeDocument/2006/relationships/image" Target="../media/image253.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62.bin"/><Relationship Id="rId13" Type="http://schemas.openxmlformats.org/officeDocument/2006/relationships/image" Target="../media/image258.wmf"/><Relationship Id="rId3" Type="http://schemas.openxmlformats.org/officeDocument/2006/relationships/image" Target="../media/image4.png"/><Relationship Id="rId7" Type="http://schemas.openxmlformats.org/officeDocument/2006/relationships/image" Target="../media/image255.wmf"/><Relationship Id="rId12" Type="http://schemas.openxmlformats.org/officeDocument/2006/relationships/oleObject" Target="../embeddings/oleObject264.bin"/><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oleObject" Target="../embeddings/oleObject261.bin"/><Relationship Id="rId11" Type="http://schemas.openxmlformats.org/officeDocument/2006/relationships/image" Target="../media/image257.wmf"/><Relationship Id="rId5" Type="http://schemas.openxmlformats.org/officeDocument/2006/relationships/image" Target="../media/image254.wmf"/><Relationship Id="rId15" Type="http://schemas.openxmlformats.org/officeDocument/2006/relationships/image" Target="../media/image259.wmf"/><Relationship Id="rId10" Type="http://schemas.openxmlformats.org/officeDocument/2006/relationships/oleObject" Target="../embeddings/oleObject263.bin"/><Relationship Id="rId4" Type="http://schemas.openxmlformats.org/officeDocument/2006/relationships/oleObject" Target="../embeddings/oleObject260.bin"/><Relationship Id="rId9" Type="http://schemas.openxmlformats.org/officeDocument/2006/relationships/image" Target="../media/image256.wmf"/><Relationship Id="rId14" Type="http://schemas.openxmlformats.org/officeDocument/2006/relationships/oleObject" Target="../embeddings/oleObject265.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68.bin"/><Relationship Id="rId3" Type="http://schemas.openxmlformats.org/officeDocument/2006/relationships/image" Target="../media/image4.png"/><Relationship Id="rId7" Type="http://schemas.openxmlformats.org/officeDocument/2006/relationships/image" Target="../media/image261.wmf"/><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oleObject" Target="../embeddings/oleObject267.bin"/><Relationship Id="rId5" Type="http://schemas.openxmlformats.org/officeDocument/2006/relationships/image" Target="../media/image260.wmf"/><Relationship Id="rId4" Type="http://schemas.openxmlformats.org/officeDocument/2006/relationships/oleObject" Target="../embeddings/oleObject266.bin"/><Relationship Id="rId9" Type="http://schemas.openxmlformats.org/officeDocument/2006/relationships/image" Target="../media/image262.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71.bin"/><Relationship Id="rId13" Type="http://schemas.openxmlformats.org/officeDocument/2006/relationships/image" Target="../media/image267.emf"/><Relationship Id="rId3" Type="http://schemas.openxmlformats.org/officeDocument/2006/relationships/image" Target="../media/image4.png"/><Relationship Id="rId7" Type="http://schemas.openxmlformats.org/officeDocument/2006/relationships/image" Target="../media/image264.wmf"/><Relationship Id="rId12" Type="http://schemas.openxmlformats.org/officeDocument/2006/relationships/oleObject" Target="../embeddings/oleObject273.bin"/><Relationship Id="rId17" Type="http://schemas.openxmlformats.org/officeDocument/2006/relationships/image" Target="../media/image269.wmf"/><Relationship Id="rId2" Type="http://schemas.openxmlformats.org/officeDocument/2006/relationships/notesSlide" Target="../notesSlides/notesSlide69.xml"/><Relationship Id="rId16" Type="http://schemas.openxmlformats.org/officeDocument/2006/relationships/oleObject" Target="../embeddings/oleObject275.bin"/><Relationship Id="rId1" Type="http://schemas.openxmlformats.org/officeDocument/2006/relationships/slideLayout" Target="../slideLayouts/slideLayout12.xml"/><Relationship Id="rId6" Type="http://schemas.openxmlformats.org/officeDocument/2006/relationships/oleObject" Target="../embeddings/oleObject270.bin"/><Relationship Id="rId11" Type="http://schemas.openxmlformats.org/officeDocument/2006/relationships/image" Target="../media/image266.emf"/><Relationship Id="rId5" Type="http://schemas.openxmlformats.org/officeDocument/2006/relationships/image" Target="../media/image263.wmf"/><Relationship Id="rId15" Type="http://schemas.openxmlformats.org/officeDocument/2006/relationships/image" Target="../media/image268.wmf"/><Relationship Id="rId10" Type="http://schemas.openxmlformats.org/officeDocument/2006/relationships/oleObject" Target="../embeddings/oleObject272.bin"/><Relationship Id="rId4" Type="http://schemas.openxmlformats.org/officeDocument/2006/relationships/oleObject" Target="../embeddings/oleObject269.bin"/><Relationship Id="rId9" Type="http://schemas.openxmlformats.org/officeDocument/2006/relationships/image" Target="../media/image265.emf"/><Relationship Id="rId14" Type="http://schemas.openxmlformats.org/officeDocument/2006/relationships/oleObject" Target="../embeddings/oleObject27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2.wmf"/><Relationship Id="rId3" Type="http://schemas.openxmlformats.org/officeDocument/2006/relationships/image" Target="../media/image4.png"/><Relationship Id="rId7" Type="http://schemas.openxmlformats.org/officeDocument/2006/relationships/image" Target="../media/image20.emf"/><Relationship Id="rId12" Type="http://schemas.openxmlformats.org/officeDocument/2006/relationships/oleObject" Target="../embeddings/oleObject18.bin"/><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oleObject" Target="../embeddings/oleObject16.bin"/><Relationship Id="rId11" Type="http://schemas.openxmlformats.org/officeDocument/2006/relationships/image" Target="../media/image24.png"/><Relationship Id="rId5" Type="http://schemas.openxmlformats.org/officeDocument/2006/relationships/image" Target="../media/image19.emf"/><Relationship Id="rId15"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19.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78.bin"/><Relationship Id="rId3" Type="http://schemas.openxmlformats.org/officeDocument/2006/relationships/image" Target="../media/image4.png"/><Relationship Id="rId7" Type="http://schemas.openxmlformats.org/officeDocument/2006/relationships/image" Target="../media/image271.wmf"/><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oleObject" Target="../embeddings/oleObject277.bin"/><Relationship Id="rId5" Type="http://schemas.openxmlformats.org/officeDocument/2006/relationships/image" Target="../media/image270.wmf"/><Relationship Id="rId4" Type="http://schemas.openxmlformats.org/officeDocument/2006/relationships/oleObject" Target="../embeddings/oleObject276.bin"/><Relationship Id="rId9" Type="http://schemas.openxmlformats.org/officeDocument/2006/relationships/image" Target="../media/image272.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81.bin"/><Relationship Id="rId13" Type="http://schemas.openxmlformats.org/officeDocument/2006/relationships/image" Target="../media/image277.emf"/><Relationship Id="rId18" Type="http://schemas.openxmlformats.org/officeDocument/2006/relationships/oleObject" Target="../embeddings/oleObject286.bin"/><Relationship Id="rId3" Type="http://schemas.openxmlformats.org/officeDocument/2006/relationships/image" Target="../media/image4.png"/><Relationship Id="rId21" Type="http://schemas.openxmlformats.org/officeDocument/2006/relationships/image" Target="../media/image281.wmf"/><Relationship Id="rId7" Type="http://schemas.openxmlformats.org/officeDocument/2006/relationships/image" Target="../media/image274.emf"/><Relationship Id="rId12" Type="http://schemas.openxmlformats.org/officeDocument/2006/relationships/oleObject" Target="../embeddings/oleObject283.bin"/><Relationship Id="rId17" Type="http://schemas.openxmlformats.org/officeDocument/2006/relationships/image" Target="../media/image279.wmf"/><Relationship Id="rId2" Type="http://schemas.openxmlformats.org/officeDocument/2006/relationships/notesSlide" Target="../notesSlides/notesSlide71.xml"/><Relationship Id="rId16" Type="http://schemas.openxmlformats.org/officeDocument/2006/relationships/oleObject" Target="../embeddings/oleObject285.bin"/><Relationship Id="rId20" Type="http://schemas.openxmlformats.org/officeDocument/2006/relationships/oleObject" Target="../embeddings/oleObject287.bin"/><Relationship Id="rId1" Type="http://schemas.openxmlformats.org/officeDocument/2006/relationships/slideLayout" Target="../slideLayouts/slideLayout12.xml"/><Relationship Id="rId6" Type="http://schemas.openxmlformats.org/officeDocument/2006/relationships/oleObject" Target="../embeddings/oleObject280.bin"/><Relationship Id="rId11" Type="http://schemas.openxmlformats.org/officeDocument/2006/relationships/image" Target="../media/image276.wmf"/><Relationship Id="rId5" Type="http://schemas.openxmlformats.org/officeDocument/2006/relationships/image" Target="../media/image273.emf"/><Relationship Id="rId15" Type="http://schemas.openxmlformats.org/officeDocument/2006/relationships/image" Target="../media/image278.emf"/><Relationship Id="rId10" Type="http://schemas.openxmlformats.org/officeDocument/2006/relationships/oleObject" Target="../embeddings/oleObject282.bin"/><Relationship Id="rId19" Type="http://schemas.openxmlformats.org/officeDocument/2006/relationships/image" Target="../media/image280.wmf"/><Relationship Id="rId4" Type="http://schemas.openxmlformats.org/officeDocument/2006/relationships/oleObject" Target="../embeddings/oleObject279.bin"/><Relationship Id="rId9" Type="http://schemas.openxmlformats.org/officeDocument/2006/relationships/image" Target="../media/image275.wmf"/><Relationship Id="rId14" Type="http://schemas.openxmlformats.org/officeDocument/2006/relationships/oleObject" Target="../embeddings/oleObject284.bin"/></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283.wmf"/><Relationship Id="rId5" Type="http://schemas.openxmlformats.org/officeDocument/2006/relationships/oleObject" Target="../embeddings/oleObject288.bin"/><Relationship Id="rId4" Type="http://schemas.openxmlformats.org/officeDocument/2006/relationships/image" Target="../media/image282.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91.bin"/><Relationship Id="rId13" Type="http://schemas.openxmlformats.org/officeDocument/2006/relationships/image" Target="../media/image287.wmf"/><Relationship Id="rId18" Type="http://schemas.openxmlformats.org/officeDocument/2006/relationships/oleObject" Target="../embeddings/oleObject296.bin"/><Relationship Id="rId3" Type="http://schemas.openxmlformats.org/officeDocument/2006/relationships/image" Target="../media/image4.png"/><Relationship Id="rId21" Type="http://schemas.openxmlformats.org/officeDocument/2006/relationships/image" Target="../media/image291.wmf"/><Relationship Id="rId7" Type="http://schemas.openxmlformats.org/officeDocument/2006/relationships/image" Target="../media/image284.wmf"/><Relationship Id="rId12" Type="http://schemas.openxmlformats.org/officeDocument/2006/relationships/oleObject" Target="../embeddings/oleObject293.bin"/><Relationship Id="rId17" Type="http://schemas.openxmlformats.org/officeDocument/2006/relationships/image" Target="../media/image289.wmf"/><Relationship Id="rId2" Type="http://schemas.openxmlformats.org/officeDocument/2006/relationships/notesSlide" Target="../notesSlides/notesSlide73.xml"/><Relationship Id="rId16" Type="http://schemas.openxmlformats.org/officeDocument/2006/relationships/oleObject" Target="../embeddings/oleObject295.bin"/><Relationship Id="rId20" Type="http://schemas.openxmlformats.org/officeDocument/2006/relationships/oleObject" Target="../embeddings/oleObject297.bin"/><Relationship Id="rId1" Type="http://schemas.openxmlformats.org/officeDocument/2006/relationships/slideLayout" Target="../slideLayouts/slideLayout12.xml"/><Relationship Id="rId6" Type="http://schemas.openxmlformats.org/officeDocument/2006/relationships/oleObject" Target="../embeddings/oleObject290.bin"/><Relationship Id="rId11" Type="http://schemas.openxmlformats.org/officeDocument/2006/relationships/image" Target="../media/image286.wmf"/><Relationship Id="rId5" Type="http://schemas.openxmlformats.org/officeDocument/2006/relationships/image" Target="../media/image265.emf"/><Relationship Id="rId15" Type="http://schemas.openxmlformats.org/officeDocument/2006/relationships/image" Target="../media/image288.wmf"/><Relationship Id="rId10" Type="http://schemas.openxmlformats.org/officeDocument/2006/relationships/oleObject" Target="../embeddings/oleObject292.bin"/><Relationship Id="rId19" Type="http://schemas.openxmlformats.org/officeDocument/2006/relationships/image" Target="../media/image290.wmf"/><Relationship Id="rId4" Type="http://schemas.openxmlformats.org/officeDocument/2006/relationships/oleObject" Target="../embeddings/oleObject289.bin"/><Relationship Id="rId9" Type="http://schemas.openxmlformats.org/officeDocument/2006/relationships/image" Target="../media/image285.wmf"/><Relationship Id="rId14" Type="http://schemas.openxmlformats.org/officeDocument/2006/relationships/oleObject" Target="../embeddings/oleObject294.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00.bin"/><Relationship Id="rId13" Type="http://schemas.openxmlformats.org/officeDocument/2006/relationships/image" Target="../media/image296.wmf"/><Relationship Id="rId18" Type="http://schemas.openxmlformats.org/officeDocument/2006/relationships/oleObject" Target="../embeddings/oleObject305.bin"/><Relationship Id="rId3" Type="http://schemas.openxmlformats.org/officeDocument/2006/relationships/image" Target="../media/image4.png"/><Relationship Id="rId7" Type="http://schemas.openxmlformats.org/officeDocument/2006/relationships/image" Target="../media/image293.wmf"/><Relationship Id="rId12" Type="http://schemas.openxmlformats.org/officeDocument/2006/relationships/oleObject" Target="../embeddings/oleObject302.bin"/><Relationship Id="rId17" Type="http://schemas.openxmlformats.org/officeDocument/2006/relationships/image" Target="../media/image298.wmf"/><Relationship Id="rId2" Type="http://schemas.openxmlformats.org/officeDocument/2006/relationships/notesSlide" Target="../notesSlides/notesSlide74.xml"/><Relationship Id="rId16" Type="http://schemas.openxmlformats.org/officeDocument/2006/relationships/oleObject" Target="../embeddings/oleObject304.bin"/><Relationship Id="rId1" Type="http://schemas.openxmlformats.org/officeDocument/2006/relationships/slideLayout" Target="../slideLayouts/slideLayout12.xml"/><Relationship Id="rId6" Type="http://schemas.openxmlformats.org/officeDocument/2006/relationships/oleObject" Target="../embeddings/oleObject299.bin"/><Relationship Id="rId11" Type="http://schemas.openxmlformats.org/officeDocument/2006/relationships/image" Target="../media/image295.emf"/><Relationship Id="rId5" Type="http://schemas.openxmlformats.org/officeDocument/2006/relationships/image" Target="../media/image292.wmf"/><Relationship Id="rId15" Type="http://schemas.openxmlformats.org/officeDocument/2006/relationships/image" Target="../media/image297.wmf"/><Relationship Id="rId10" Type="http://schemas.openxmlformats.org/officeDocument/2006/relationships/oleObject" Target="../embeddings/oleObject301.bin"/><Relationship Id="rId19" Type="http://schemas.openxmlformats.org/officeDocument/2006/relationships/image" Target="../media/image299.wmf"/><Relationship Id="rId4" Type="http://schemas.openxmlformats.org/officeDocument/2006/relationships/oleObject" Target="../embeddings/oleObject298.bin"/><Relationship Id="rId9" Type="http://schemas.openxmlformats.org/officeDocument/2006/relationships/image" Target="../media/image294.wmf"/><Relationship Id="rId14" Type="http://schemas.openxmlformats.org/officeDocument/2006/relationships/oleObject" Target="../embeddings/oleObject303.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08.bin"/><Relationship Id="rId13" Type="http://schemas.openxmlformats.org/officeDocument/2006/relationships/image" Target="../media/image304.wmf"/><Relationship Id="rId3" Type="http://schemas.openxmlformats.org/officeDocument/2006/relationships/image" Target="../media/image4.png"/><Relationship Id="rId7" Type="http://schemas.openxmlformats.org/officeDocument/2006/relationships/image" Target="../media/image301.wmf"/><Relationship Id="rId12" Type="http://schemas.openxmlformats.org/officeDocument/2006/relationships/oleObject" Target="../embeddings/oleObject310.bin"/><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oleObject" Target="../embeddings/oleObject307.bin"/><Relationship Id="rId11" Type="http://schemas.openxmlformats.org/officeDocument/2006/relationships/image" Target="../media/image303.wmf"/><Relationship Id="rId5" Type="http://schemas.openxmlformats.org/officeDocument/2006/relationships/image" Target="../media/image300.wmf"/><Relationship Id="rId10" Type="http://schemas.openxmlformats.org/officeDocument/2006/relationships/oleObject" Target="../embeddings/oleObject309.bin"/><Relationship Id="rId4" Type="http://schemas.openxmlformats.org/officeDocument/2006/relationships/oleObject" Target="../embeddings/oleObject306.bin"/><Relationship Id="rId9" Type="http://schemas.openxmlformats.org/officeDocument/2006/relationships/image" Target="../media/image302.wmf"/></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6.wmf"/><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oleObject" Target="../embeddings/oleObject312.bin"/><Relationship Id="rId5" Type="http://schemas.openxmlformats.org/officeDocument/2006/relationships/image" Target="../media/image305.wmf"/><Relationship Id="rId4" Type="http://schemas.openxmlformats.org/officeDocument/2006/relationships/oleObject" Target="../embeddings/oleObject311.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15.bin"/><Relationship Id="rId13" Type="http://schemas.openxmlformats.org/officeDocument/2006/relationships/image" Target="../media/image311.wmf"/><Relationship Id="rId3" Type="http://schemas.openxmlformats.org/officeDocument/2006/relationships/image" Target="../media/image4.png"/><Relationship Id="rId7" Type="http://schemas.openxmlformats.org/officeDocument/2006/relationships/image" Target="../media/image308.wmf"/><Relationship Id="rId12" Type="http://schemas.openxmlformats.org/officeDocument/2006/relationships/oleObject" Target="../embeddings/oleObject317.bin"/><Relationship Id="rId17" Type="http://schemas.openxmlformats.org/officeDocument/2006/relationships/image" Target="../media/image313.wmf"/><Relationship Id="rId2" Type="http://schemas.openxmlformats.org/officeDocument/2006/relationships/notesSlide" Target="../notesSlides/notesSlide77.xml"/><Relationship Id="rId16" Type="http://schemas.openxmlformats.org/officeDocument/2006/relationships/oleObject" Target="../embeddings/oleObject319.bin"/><Relationship Id="rId1" Type="http://schemas.openxmlformats.org/officeDocument/2006/relationships/slideLayout" Target="../slideLayouts/slideLayout12.xml"/><Relationship Id="rId6" Type="http://schemas.openxmlformats.org/officeDocument/2006/relationships/oleObject" Target="../embeddings/oleObject314.bin"/><Relationship Id="rId11" Type="http://schemas.openxmlformats.org/officeDocument/2006/relationships/image" Target="../media/image310.wmf"/><Relationship Id="rId5" Type="http://schemas.openxmlformats.org/officeDocument/2006/relationships/image" Target="../media/image307.wmf"/><Relationship Id="rId15" Type="http://schemas.openxmlformats.org/officeDocument/2006/relationships/image" Target="../media/image312.wmf"/><Relationship Id="rId10" Type="http://schemas.openxmlformats.org/officeDocument/2006/relationships/oleObject" Target="../embeddings/oleObject316.bin"/><Relationship Id="rId4" Type="http://schemas.openxmlformats.org/officeDocument/2006/relationships/oleObject" Target="../embeddings/oleObject313.bin"/><Relationship Id="rId9" Type="http://schemas.openxmlformats.org/officeDocument/2006/relationships/image" Target="../media/image309.wmf"/><Relationship Id="rId14" Type="http://schemas.openxmlformats.org/officeDocument/2006/relationships/oleObject" Target="../embeddings/oleObject318.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22.bin"/><Relationship Id="rId3" Type="http://schemas.openxmlformats.org/officeDocument/2006/relationships/image" Target="../media/image4.png"/><Relationship Id="rId7" Type="http://schemas.openxmlformats.org/officeDocument/2006/relationships/image" Target="../media/image315.wmf"/><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oleObject" Target="../embeddings/oleObject321.bin"/><Relationship Id="rId5" Type="http://schemas.openxmlformats.org/officeDocument/2006/relationships/image" Target="../media/image314.wmf"/><Relationship Id="rId4" Type="http://schemas.openxmlformats.org/officeDocument/2006/relationships/oleObject" Target="../embeddings/oleObject320.bin"/><Relationship Id="rId9" Type="http://schemas.openxmlformats.org/officeDocument/2006/relationships/image" Target="../media/image316.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image" Target="../media/image4.png"/><Relationship Id="rId7" Type="http://schemas.openxmlformats.org/officeDocument/2006/relationships/image" Target="../media/image318.wmf"/><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oleObject" Target="../embeddings/oleObject324.bin"/><Relationship Id="rId5" Type="http://schemas.openxmlformats.org/officeDocument/2006/relationships/image" Target="../media/image317.wmf"/><Relationship Id="rId4" Type="http://schemas.openxmlformats.org/officeDocument/2006/relationships/oleObject" Target="../embeddings/oleObject323.bin"/><Relationship Id="rId9" Type="http://schemas.openxmlformats.org/officeDocument/2006/relationships/image" Target="../media/image319.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image" Target="../media/image4.png"/><Relationship Id="rId7" Type="http://schemas.openxmlformats.org/officeDocument/2006/relationships/image" Target="../media/image321.wmf"/><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oleObject" Target="../embeddings/oleObject327.bin"/><Relationship Id="rId5" Type="http://schemas.openxmlformats.org/officeDocument/2006/relationships/image" Target="../media/image320.wmf"/><Relationship Id="rId4" Type="http://schemas.openxmlformats.org/officeDocument/2006/relationships/oleObject" Target="../embeddings/oleObject326.bin"/><Relationship Id="rId9" Type="http://schemas.openxmlformats.org/officeDocument/2006/relationships/image" Target="../media/image322.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331.bin"/><Relationship Id="rId3" Type="http://schemas.openxmlformats.org/officeDocument/2006/relationships/image" Target="../media/image4.png"/><Relationship Id="rId7" Type="http://schemas.openxmlformats.org/officeDocument/2006/relationships/image" Target="../media/image324.wmf"/><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oleObject" Target="../embeddings/oleObject330.bin"/><Relationship Id="rId5" Type="http://schemas.openxmlformats.org/officeDocument/2006/relationships/image" Target="../media/image323.wmf"/><Relationship Id="rId4" Type="http://schemas.openxmlformats.org/officeDocument/2006/relationships/oleObject" Target="../embeddings/oleObject329.bin"/><Relationship Id="rId9" Type="http://schemas.openxmlformats.org/officeDocument/2006/relationships/image" Target="../media/image325.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334.bin"/><Relationship Id="rId13" Type="http://schemas.openxmlformats.org/officeDocument/2006/relationships/oleObject" Target="../embeddings/oleObject336.bin"/><Relationship Id="rId3" Type="http://schemas.openxmlformats.org/officeDocument/2006/relationships/image" Target="../media/image4.png"/><Relationship Id="rId7" Type="http://schemas.openxmlformats.org/officeDocument/2006/relationships/image" Target="../media/image326.wmf"/><Relationship Id="rId12" Type="http://schemas.openxmlformats.org/officeDocument/2006/relationships/image" Target="../media/image329.wmf"/><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oleObject" Target="../embeddings/oleObject333.bin"/><Relationship Id="rId11" Type="http://schemas.openxmlformats.org/officeDocument/2006/relationships/oleObject" Target="../embeddings/oleObject335.bin"/><Relationship Id="rId5" Type="http://schemas.openxmlformats.org/officeDocument/2006/relationships/image" Target="../media/image324.wmf"/><Relationship Id="rId10" Type="http://schemas.openxmlformats.org/officeDocument/2006/relationships/image" Target="../media/image328.png"/><Relationship Id="rId4" Type="http://schemas.openxmlformats.org/officeDocument/2006/relationships/oleObject" Target="../embeddings/oleObject332.bin"/><Relationship Id="rId9" Type="http://schemas.openxmlformats.org/officeDocument/2006/relationships/image" Target="../media/image327.wmf"/><Relationship Id="rId14" Type="http://schemas.openxmlformats.org/officeDocument/2006/relationships/image" Target="../media/image330.wmf"/></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2.wmf"/><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oleObject" Target="../embeddings/oleObject338.bin"/><Relationship Id="rId5" Type="http://schemas.openxmlformats.org/officeDocument/2006/relationships/image" Target="../media/image331.wmf"/><Relationship Id="rId4" Type="http://schemas.openxmlformats.org/officeDocument/2006/relationships/oleObject" Target="../embeddings/oleObject33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340.bin"/><Relationship Id="rId13" Type="http://schemas.openxmlformats.org/officeDocument/2006/relationships/image" Target="../media/image336.wmf"/><Relationship Id="rId3" Type="http://schemas.openxmlformats.org/officeDocument/2006/relationships/image" Target="../media/image4.png"/><Relationship Id="rId7" Type="http://schemas.openxmlformats.org/officeDocument/2006/relationships/image" Target="../media/image333.wmf"/><Relationship Id="rId12" Type="http://schemas.openxmlformats.org/officeDocument/2006/relationships/oleObject" Target="../embeddings/oleObject342.bin"/><Relationship Id="rId2" Type="http://schemas.openxmlformats.org/officeDocument/2006/relationships/notesSlide" Target="../notesSlides/notesSlide87.xml"/><Relationship Id="rId1" Type="http://schemas.openxmlformats.org/officeDocument/2006/relationships/slideLayout" Target="../slideLayouts/slideLayout12.xml"/><Relationship Id="rId6" Type="http://schemas.openxmlformats.org/officeDocument/2006/relationships/oleObject" Target="../embeddings/oleObject339.bin"/><Relationship Id="rId11" Type="http://schemas.openxmlformats.org/officeDocument/2006/relationships/image" Target="../media/image335.wmf"/><Relationship Id="rId5" Type="http://schemas.openxmlformats.org/officeDocument/2006/relationships/image" Target="../media/image303.png"/><Relationship Id="rId15" Type="http://schemas.openxmlformats.org/officeDocument/2006/relationships/image" Target="../media/image337.wmf"/><Relationship Id="rId10" Type="http://schemas.openxmlformats.org/officeDocument/2006/relationships/oleObject" Target="../embeddings/oleObject341.bin"/><Relationship Id="rId9" Type="http://schemas.openxmlformats.org/officeDocument/2006/relationships/image" Target="../media/image334.wmf"/><Relationship Id="rId14" Type="http://schemas.openxmlformats.org/officeDocument/2006/relationships/oleObject" Target="../embeddings/oleObject343.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46.bin"/><Relationship Id="rId3" Type="http://schemas.openxmlformats.org/officeDocument/2006/relationships/image" Target="../media/image4.png"/><Relationship Id="rId7" Type="http://schemas.openxmlformats.org/officeDocument/2006/relationships/image" Target="../media/image339.wmf"/><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oleObject" Target="../embeddings/oleObject345.bin"/><Relationship Id="rId11" Type="http://schemas.openxmlformats.org/officeDocument/2006/relationships/image" Target="../media/image341.wmf"/><Relationship Id="rId5" Type="http://schemas.openxmlformats.org/officeDocument/2006/relationships/image" Target="../media/image338.wmf"/><Relationship Id="rId10" Type="http://schemas.openxmlformats.org/officeDocument/2006/relationships/oleObject" Target="../embeddings/oleObject347.bin"/><Relationship Id="rId4" Type="http://schemas.openxmlformats.org/officeDocument/2006/relationships/oleObject" Target="../embeddings/oleObject344.bin"/><Relationship Id="rId9" Type="http://schemas.openxmlformats.org/officeDocument/2006/relationships/image" Target="../media/image340.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50.bin"/><Relationship Id="rId13" Type="http://schemas.openxmlformats.org/officeDocument/2006/relationships/image" Target="../media/image346.wmf"/><Relationship Id="rId3" Type="http://schemas.openxmlformats.org/officeDocument/2006/relationships/image" Target="../media/image4.png"/><Relationship Id="rId7" Type="http://schemas.openxmlformats.org/officeDocument/2006/relationships/image" Target="../media/image343.wmf"/><Relationship Id="rId12" Type="http://schemas.openxmlformats.org/officeDocument/2006/relationships/oleObject" Target="../embeddings/oleObject352.bin"/><Relationship Id="rId17" Type="http://schemas.openxmlformats.org/officeDocument/2006/relationships/image" Target="../media/image348.wmf"/><Relationship Id="rId2" Type="http://schemas.openxmlformats.org/officeDocument/2006/relationships/notesSlide" Target="../notesSlides/notesSlide89.xml"/><Relationship Id="rId16" Type="http://schemas.openxmlformats.org/officeDocument/2006/relationships/oleObject" Target="../embeddings/oleObject354.bin"/><Relationship Id="rId1" Type="http://schemas.openxmlformats.org/officeDocument/2006/relationships/slideLayout" Target="../slideLayouts/slideLayout12.xml"/><Relationship Id="rId6" Type="http://schemas.openxmlformats.org/officeDocument/2006/relationships/oleObject" Target="../embeddings/oleObject349.bin"/><Relationship Id="rId11" Type="http://schemas.openxmlformats.org/officeDocument/2006/relationships/image" Target="../media/image345.wmf"/><Relationship Id="rId5" Type="http://schemas.openxmlformats.org/officeDocument/2006/relationships/image" Target="../media/image342.wmf"/><Relationship Id="rId15" Type="http://schemas.openxmlformats.org/officeDocument/2006/relationships/image" Target="../media/image347.wmf"/><Relationship Id="rId10" Type="http://schemas.openxmlformats.org/officeDocument/2006/relationships/oleObject" Target="../embeddings/oleObject351.bin"/><Relationship Id="rId4" Type="http://schemas.openxmlformats.org/officeDocument/2006/relationships/oleObject" Target="../embeddings/oleObject348.bin"/><Relationship Id="rId9" Type="http://schemas.openxmlformats.org/officeDocument/2006/relationships/image" Target="../media/image344.wmf"/><Relationship Id="rId14" Type="http://schemas.openxmlformats.org/officeDocument/2006/relationships/oleObject" Target="../embeddings/oleObject35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image" Target="../media/image351.wmf"/><Relationship Id="rId3" Type="http://schemas.openxmlformats.org/officeDocument/2006/relationships/image" Target="../media/image4.png"/><Relationship Id="rId7" Type="http://schemas.openxmlformats.org/officeDocument/2006/relationships/oleObject" Target="../embeddings/oleObject356.bin"/><Relationship Id="rId2" Type="http://schemas.openxmlformats.org/officeDocument/2006/relationships/notesSlide" Target="../notesSlides/notesSlide90.xml"/><Relationship Id="rId1" Type="http://schemas.openxmlformats.org/officeDocument/2006/relationships/slideLayout" Target="../slideLayouts/slideLayout12.xml"/><Relationship Id="rId6" Type="http://schemas.openxmlformats.org/officeDocument/2006/relationships/image" Target="../media/image350.wmf"/><Relationship Id="rId5" Type="http://schemas.openxmlformats.org/officeDocument/2006/relationships/oleObject" Target="../embeddings/oleObject355.bin"/><Relationship Id="rId4" Type="http://schemas.openxmlformats.org/officeDocument/2006/relationships/image" Target="../media/image349.pn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59.bin"/><Relationship Id="rId13" Type="http://schemas.openxmlformats.org/officeDocument/2006/relationships/image" Target="../media/image356.wmf"/><Relationship Id="rId18" Type="http://schemas.openxmlformats.org/officeDocument/2006/relationships/oleObject" Target="../embeddings/oleObject364.bin"/><Relationship Id="rId3" Type="http://schemas.openxmlformats.org/officeDocument/2006/relationships/image" Target="../media/image4.png"/><Relationship Id="rId21" Type="http://schemas.openxmlformats.org/officeDocument/2006/relationships/image" Target="../media/image360.wmf"/><Relationship Id="rId7" Type="http://schemas.openxmlformats.org/officeDocument/2006/relationships/image" Target="../media/image353.wmf"/><Relationship Id="rId12" Type="http://schemas.openxmlformats.org/officeDocument/2006/relationships/oleObject" Target="../embeddings/oleObject361.bin"/><Relationship Id="rId17" Type="http://schemas.openxmlformats.org/officeDocument/2006/relationships/image" Target="../media/image358.wmf"/><Relationship Id="rId2" Type="http://schemas.openxmlformats.org/officeDocument/2006/relationships/notesSlide" Target="../notesSlides/notesSlide91.xml"/><Relationship Id="rId16" Type="http://schemas.openxmlformats.org/officeDocument/2006/relationships/oleObject" Target="../embeddings/oleObject363.bin"/><Relationship Id="rId20" Type="http://schemas.openxmlformats.org/officeDocument/2006/relationships/oleObject" Target="../embeddings/oleObject365.bin"/><Relationship Id="rId1" Type="http://schemas.openxmlformats.org/officeDocument/2006/relationships/slideLayout" Target="../slideLayouts/slideLayout12.xml"/><Relationship Id="rId6" Type="http://schemas.openxmlformats.org/officeDocument/2006/relationships/oleObject" Target="../embeddings/oleObject358.bin"/><Relationship Id="rId11" Type="http://schemas.openxmlformats.org/officeDocument/2006/relationships/image" Target="../media/image355.wmf"/><Relationship Id="rId5" Type="http://schemas.openxmlformats.org/officeDocument/2006/relationships/image" Target="../media/image352.wmf"/><Relationship Id="rId15" Type="http://schemas.openxmlformats.org/officeDocument/2006/relationships/image" Target="../media/image357.wmf"/><Relationship Id="rId10" Type="http://schemas.openxmlformats.org/officeDocument/2006/relationships/oleObject" Target="../embeddings/oleObject360.bin"/><Relationship Id="rId19" Type="http://schemas.openxmlformats.org/officeDocument/2006/relationships/image" Target="../media/image359.wmf"/><Relationship Id="rId4" Type="http://schemas.openxmlformats.org/officeDocument/2006/relationships/oleObject" Target="../embeddings/oleObject357.bin"/><Relationship Id="rId9" Type="http://schemas.openxmlformats.org/officeDocument/2006/relationships/image" Target="../media/image354.wmf"/><Relationship Id="rId14" Type="http://schemas.openxmlformats.org/officeDocument/2006/relationships/oleObject" Target="../embeddings/oleObject362.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368.bin"/><Relationship Id="rId3" Type="http://schemas.openxmlformats.org/officeDocument/2006/relationships/image" Target="../media/image4.png"/><Relationship Id="rId7" Type="http://schemas.openxmlformats.org/officeDocument/2006/relationships/image" Target="../media/image362.wmf"/><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oleObject" Target="../embeddings/oleObject367.bin"/><Relationship Id="rId11" Type="http://schemas.openxmlformats.org/officeDocument/2006/relationships/image" Target="../media/image364.wmf"/><Relationship Id="rId5" Type="http://schemas.openxmlformats.org/officeDocument/2006/relationships/image" Target="../media/image361.wmf"/><Relationship Id="rId10" Type="http://schemas.openxmlformats.org/officeDocument/2006/relationships/oleObject" Target="../embeddings/oleObject369.bin"/><Relationship Id="rId4" Type="http://schemas.openxmlformats.org/officeDocument/2006/relationships/oleObject" Target="../embeddings/oleObject366.bin"/><Relationship Id="rId9" Type="http://schemas.openxmlformats.org/officeDocument/2006/relationships/image" Target="../media/image363.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72.bin"/><Relationship Id="rId13" Type="http://schemas.openxmlformats.org/officeDocument/2006/relationships/image" Target="../media/image369.wmf"/><Relationship Id="rId3" Type="http://schemas.openxmlformats.org/officeDocument/2006/relationships/image" Target="../media/image4.png"/><Relationship Id="rId7" Type="http://schemas.openxmlformats.org/officeDocument/2006/relationships/image" Target="../media/image366.wmf"/><Relationship Id="rId12" Type="http://schemas.openxmlformats.org/officeDocument/2006/relationships/oleObject" Target="../embeddings/oleObject374.bin"/><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oleObject" Target="../embeddings/oleObject371.bin"/><Relationship Id="rId11" Type="http://schemas.openxmlformats.org/officeDocument/2006/relationships/image" Target="../media/image368.wmf"/><Relationship Id="rId5" Type="http://schemas.openxmlformats.org/officeDocument/2006/relationships/image" Target="../media/image365.wmf"/><Relationship Id="rId10" Type="http://schemas.openxmlformats.org/officeDocument/2006/relationships/oleObject" Target="../embeddings/oleObject373.bin"/><Relationship Id="rId4" Type="http://schemas.openxmlformats.org/officeDocument/2006/relationships/oleObject" Target="../embeddings/oleObject370.bin"/><Relationship Id="rId9" Type="http://schemas.openxmlformats.org/officeDocument/2006/relationships/image" Target="../media/image367.wmf"/></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377.bin"/><Relationship Id="rId13" Type="http://schemas.openxmlformats.org/officeDocument/2006/relationships/image" Target="../media/image374.wmf"/><Relationship Id="rId3" Type="http://schemas.openxmlformats.org/officeDocument/2006/relationships/image" Target="../media/image4.png"/><Relationship Id="rId7" Type="http://schemas.openxmlformats.org/officeDocument/2006/relationships/image" Target="../media/image371.wmf"/><Relationship Id="rId12" Type="http://schemas.openxmlformats.org/officeDocument/2006/relationships/oleObject" Target="../embeddings/oleObject379.bin"/><Relationship Id="rId17" Type="http://schemas.openxmlformats.org/officeDocument/2006/relationships/image" Target="../media/image376.wmf"/><Relationship Id="rId2" Type="http://schemas.openxmlformats.org/officeDocument/2006/relationships/notesSlide" Target="../notesSlides/notesSlide94.xml"/><Relationship Id="rId16" Type="http://schemas.openxmlformats.org/officeDocument/2006/relationships/oleObject" Target="../embeddings/oleObject381.bin"/><Relationship Id="rId1" Type="http://schemas.openxmlformats.org/officeDocument/2006/relationships/slideLayout" Target="../slideLayouts/slideLayout12.xml"/><Relationship Id="rId6" Type="http://schemas.openxmlformats.org/officeDocument/2006/relationships/oleObject" Target="../embeddings/oleObject376.bin"/><Relationship Id="rId11" Type="http://schemas.openxmlformats.org/officeDocument/2006/relationships/image" Target="../media/image373.wmf"/><Relationship Id="rId5" Type="http://schemas.openxmlformats.org/officeDocument/2006/relationships/image" Target="../media/image370.wmf"/><Relationship Id="rId15" Type="http://schemas.openxmlformats.org/officeDocument/2006/relationships/image" Target="../media/image375.wmf"/><Relationship Id="rId10" Type="http://schemas.openxmlformats.org/officeDocument/2006/relationships/oleObject" Target="../embeddings/oleObject378.bin"/><Relationship Id="rId4" Type="http://schemas.openxmlformats.org/officeDocument/2006/relationships/oleObject" Target="../embeddings/oleObject375.bin"/><Relationship Id="rId9" Type="http://schemas.openxmlformats.org/officeDocument/2006/relationships/image" Target="../media/image372.wmf"/><Relationship Id="rId14" Type="http://schemas.openxmlformats.org/officeDocument/2006/relationships/oleObject" Target="../embeddings/oleObject380.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84.bin"/><Relationship Id="rId13" Type="http://schemas.openxmlformats.org/officeDocument/2006/relationships/oleObject" Target="../embeddings/oleObject387.bin"/><Relationship Id="rId18" Type="http://schemas.openxmlformats.org/officeDocument/2006/relationships/image" Target="../media/image383.wmf"/><Relationship Id="rId3" Type="http://schemas.openxmlformats.org/officeDocument/2006/relationships/image" Target="../media/image4.png"/><Relationship Id="rId21" Type="http://schemas.openxmlformats.org/officeDocument/2006/relationships/oleObject" Target="../embeddings/oleObject391.bin"/><Relationship Id="rId7" Type="http://schemas.openxmlformats.org/officeDocument/2006/relationships/image" Target="../media/image378.wmf"/><Relationship Id="rId12" Type="http://schemas.openxmlformats.org/officeDocument/2006/relationships/image" Target="../media/image380.wmf"/><Relationship Id="rId17" Type="http://schemas.openxmlformats.org/officeDocument/2006/relationships/oleObject" Target="../embeddings/oleObject389.bin"/><Relationship Id="rId2" Type="http://schemas.openxmlformats.org/officeDocument/2006/relationships/notesSlide" Target="../notesSlides/notesSlide95.xml"/><Relationship Id="rId16" Type="http://schemas.openxmlformats.org/officeDocument/2006/relationships/image" Target="../media/image382.wmf"/><Relationship Id="rId20" Type="http://schemas.openxmlformats.org/officeDocument/2006/relationships/image" Target="../media/image384.wmf"/><Relationship Id="rId1" Type="http://schemas.openxmlformats.org/officeDocument/2006/relationships/slideLayout" Target="../slideLayouts/slideLayout12.xml"/><Relationship Id="rId6" Type="http://schemas.openxmlformats.org/officeDocument/2006/relationships/oleObject" Target="../embeddings/oleObject383.bin"/><Relationship Id="rId11" Type="http://schemas.openxmlformats.org/officeDocument/2006/relationships/oleObject" Target="../embeddings/oleObject386.bin"/><Relationship Id="rId5" Type="http://schemas.openxmlformats.org/officeDocument/2006/relationships/image" Target="../media/image377.wmf"/><Relationship Id="rId15" Type="http://schemas.openxmlformats.org/officeDocument/2006/relationships/oleObject" Target="../embeddings/oleObject388.bin"/><Relationship Id="rId10" Type="http://schemas.openxmlformats.org/officeDocument/2006/relationships/image" Target="../media/image379.wmf"/><Relationship Id="rId19" Type="http://schemas.openxmlformats.org/officeDocument/2006/relationships/oleObject" Target="../embeddings/oleObject390.bin"/><Relationship Id="rId4" Type="http://schemas.openxmlformats.org/officeDocument/2006/relationships/oleObject" Target="../embeddings/oleObject382.bin"/><Relationship Id="rId9" Type="http://schemas.openxmlformats.org/officeDocument/2006/relationships/oleObject" Target="../embeddings/oleObject385.bin"/><Relationship Id="rId14" Type="http://schemas.openxmlformats.org/officeDocument/2006/relationships/image" Target="../media/image381.wmf"/><Relationship Id="rId22" Type="http://schemas.openxmlformats.org/officeDocument/2006/relationships/image" Target="../media/image385.w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7.wmf"/><Relationship Id="rId2" Type="http://schemas.openxmlformats.org/officeDocument/2006/relationships/notesSlide" Target="../notesSlides/notesSlide97.xml"/><Relationship Id="rId1" Type="http://schemas.openxmlformats.org/officeDocument/2006/relationships/slideLayout" Target="../slideLayouts/slideLayout12.xml"/><Relationship Id="rId6" Type="http://schemas.openxmlformats.org/officeDocument/2006/relationships/oleObject" Target="../embeddings/oleObject393.bin"/><Relationship Id="rId5" Type="http://schemas.openxmlformats.org/officeDocument/2006/relationships/image" Target="../media/image386.wmf"/><Relationship Id="rId4" Type="http://schemas.openxmlformats.org/officeDocument/2006/relationships/oleObject" Target="../embeddings/oleObject392.bin"/></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12.xml"/><Relationship Id="rId5" Type="http://schemas.openxmlformats.org/officeDocument/2006/relationships/image" Target="../media/image388.wmf"/><Relationship Id="rId4" Type="http://schemas.openxmlformats.org/officeDocument/2006/relationships/oleObject" Target="../embeddings/oleObject394.bin"/></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23528" y="2283718"/>
            <a:ext cx="8352928" cy="623248"/>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a:t>
            </a:r>
            <a:r>
              <a:rPr lang="en-US" altLang="zh-CN" sz="3600" b="1" dirty="0">
                <a:solidFill>
                  <a:schemeClr val="bg1"/>
                </a:solidFill>
                <a:latin typeface="微软雅黑" panose="020B0503020204020204" pitchFamily="34" charset="-122"/>
                <a:ea typeface="微软雅黑" panose="020B0503020204020204" pitchFamily="34" charset="-122"/>
              </a:rPr>
              <a:t>3</a:t>
            </a:r>
            <a:r>
              <a:rPr lang="zh-CN" altLang="en-US" sz="3600" b="1" dirty="0">
                <a:solidFill>
                  <a:schemeClr val="bg1"/>
                </a:solidFill>
                <a:latin typeface="微软雅黑" panose="020B0503020204020204" pitchFamily="34" charset="-122"/>
                <a:ea typeface="微软雅黑" panose="020B0503020204020204" pitchFamily="34" charset="-122"/>
              </a:rPr>
              <a:t>章 控制系统的李雅普诺夫稳定性分析</a:t>
            </a: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77962"/>
            <a:ext cx="1131590" cy="1131590"/>
          </a:xfrm>
          <a:prstGeom prst="rect">
            <a:avLst/>
          </a:prstGeom>
        </p:spPr>
      </p:pic>
    </p:spTree>
    <p:extLst>
      <p:ext uri="{BB962C8B-B14F-4D97-AF65-F5344CB8AC3E}">
        <p14:creationId xmlns:p14="http://schemas.microsoft.com/office/powerpoint/2010/main" val="3400348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0512" y="614281"/>
            <a:ext cx="6955469" cy="646331"/>
          </a:xfrm>
          <a:prstGeom prst="rect">
            <a:avLst/>
          </a:prstGeom>
          <a:noFill/>
        </p:spPr>
        <p:txBody>
          <a:bodyPr wrap="square">
            <a:spAutoFit/>
          </a:bodyPr>
          <a:lstStyle/>
          <a:p>
            <a:r>
              <a:rPr lang="zh-CN" altLang="en-US" dirty="0"/>
              <a:t>判定控制系统稳定性的李雅普诺夫方法有两种，即</a:t>
            </a:r>
            <a:r>
              <a:rPr lang="zh-CN" altLang="en-US" dirty="0">
                <a:solidFill>
                  <a:srgbClr val="FF0000"/>
                </a:solidFill>
              </a:rPr>
              <a:t>第一法（间接法）</a:t>
            </a:r>
            <a:r>
              <a:rPr lang="zh-CN" altLang="en-US" dirty="0"/>
              <a:t>和</a:t>
            </a:r>
            <a:r>
              <a:rPr lang="zh-CN" altLang="en-US" dirty="0">
                <a:solidFill>
                  <a:srgbClr val="FF0000"/>
                </a:solidFill>
              </a:rPr>
              <a:t>第二法（直接法）</a:t>
            </a:r>
            <a:r>
              <a:rPr lang="zh-CN" altLang="en-US" dirty="0"/>
              <a:t>。</a:t>
            </a:r>
          </a:p>
        </p:txBody>
      </p:sp>
      <p:sp>
        <p:nvSpPr>
          <p:cNvPr id="29" name="矩形 28">
            <a:extLst>
              <a:ext uri="{FF2B5EF4-FFF2-40B4-BE49-F238E27FC236}">
                <a16:creationId xmlns:a16="http://schemas.microsoft.com/office/drawing/2014/main" id="{049E8229-A4B8-4A61-B7B2-49F45C250575}"/>
              </a:ext>
            </a:extLst>
          </p:cNvPr>
          <p:cNvSpPr/>
          <p:nvPr/>
        </p:nvSpPr>
        <p:spPr>
          <a:xfrm>
            <a:off x="784882" y="1267322"/>
            <a:ext cx="7387517" cy="2169825"/>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3.2.1</a:t>
            </a:r>
            <a:r>
              <a:rPr lang="zh-CN" altLang="en-US" b="1" dirty="0">
                <a:solidFill>
                  <a:sysClr val="windowText" lastClr="000000"/>
                </a:solidFill>
                <a:latin typeface="宋体" panose="02010600030101010101" pitchFamily="2" charset="-122"/>
                <a:ea typeface="宋体" panose="02010600030101010101" pitchFamily="2" charset="-122"/>
              </a:rPr>
              <a:t>李雅普诺夫第一法</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设系统方程为</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ysClr val="windowText" lastClr="000000"/>
                </a:solidFill>
                <a:latin typeface="宋体" panose="02010600030101010101" pitchFamily="2" charset="-122"/>
              </a:rPr>
              <a:t>式中，</a:t>
            </a:r>
            <a:r>
              <a:rPr lang="en-US" altLang="zh-CN" dirty="0">
                <a:solidFill>
                  <a:sysClr val="windowText" lastClr="000000"/>
                </a:solidFill>
                <a:latin typeface="宋体" panose="02010600030101010101" pitchFamily="2" charset="-122"/>
              </a:rPr>
              <a:t>x</a:t>
            </a:r>
            <a:r>
              <a:rPr lang="zh-CN" altLang="en-US" dirty="0">
                <a:solidFill>
                  <a:sysClr val="windowText" lastClr="000000"/>
                </a:solidFill>
                <a:latin typeface="宋体" panose="02010600030101010101" pitchFamily="2" charset="-122"/>
              </a:rPr>
              <a:t>为</a:t>
            </a:r>
            <a:r>
              <a:rPr lang="en-US" altLang="zh-CN" dirty="0">
                <a:solidFill>
                  <a:sysClr val="windowText" lastClr="000000"/>
                </a:solidFill>
                <a:latin typeface="宋体" panose="02010600030101010101" pitchFamily="2" charset="-122"/>
              </a:rPr>
              <a:t>n</a:t>
            </a:r>
            <a:r>
              <a:rPr lang="zh-CN" altLang="en-US" dirty="0">
                <a:solidFill>
                  <a:sysClr val="windowText" lastClr="000000"/>
                </a:solidFill>
                <a:latin typeface="宋体" panose="02010600030101010101" pitchFamily="2" charset="-122"/>
              </a:rPr>
              <a:t>维状态向量；        也是</a:t>
            </a:r>
            <a:r>
              <a:rPr lang="en-US" altLang="zh-CN" dirty="0">
                <a:solidFill>
                  <a:sysClr val="windowText" lastClr="000000"/>
                </a:solidFill>
                <a:latin typeface="宋体" panose="02010600030101010101" pitchFamily="2" charset="-122"/>
              </a:rPr>
              <a:t>n</a:t>
            </a:r>
            <a:r>
              <a:rPr lang="zh-CN" altLang="en-US" dirty="0">
                <a:solidFill>
                  <a:sysClr val="windowText" lastClr="000000"/>
                </a:solidFill>
                <a:latin typeface="宋体" panose="02010600030101010101" pitchFamily="2" charset="-122"/>
              </a:rPr>
              <a:t>维向量，且对向量</a:t>
            </a:r>
            <a:r>
              <a:rPr lang="en-US" altLang="zh-CN" dirty="0">
                <a:solidFill>
                  <a:sysClr val="windowText" lastClr="000000"/>
                </a:solidFill>
                <a:latin typeface="宋体" panose="02010600030101010101" pitchFamily="2" charset="-122"/>
              </a:rPr>
              <a:t>x</a:t>
            </a:r>
            <a:r>
              <a:rPr lang="zh-CN" altLang="en-US" dirty="0">
                <a:solidFill>
                  <a:sysClr val="windowText" lastClr="000000"/>
                </a:solidFill>
                <a:latin typeface="宋体" panose="02010600030101010101" pitchFamily="2" charset="-122"/>
              </a:rPr>
              <a:t>连续可微。</a:t>
            </a:r>
            <a:endParaRPr lang="en-US" altLang="zh-CN" dirty="0">
              <a:solidFill>
                <a:sysClr val="windowText" lastClr="000000"/>
              </a:solidFill>
              <a:latin typeface="宋体" panose="02010600030101010101" pitchFamily="2" charset="-122"/>
            </a:endParaRPr>
          </a:p>
          <a:p>
            <a:pPr>
              <a:lnSpc>
                <a:spcPct val="150000"/>
              </a:lnSpc>
            </a:pPr>
            <a:r>
              <a:rPr lang="zh-CN" altLang="en-US" dirty="0"/>
              <a:t>将</a:t>
            </a:r>
            <a:r>
              <a:rPr lang="en-US" altLang="zh-CN" dirty="0"/>
              <a:t>f</a:t>
            </a:r>
            <a:r>
              <a:rPr lang="zh-CN" altLang="en-US" dirty="0"/>
              <a:t>（</a:t>
            </a:r>
            <a:r>
              <a:rPr lang="en-US" altLang="zh-CN" dirty="0"/>
              <a:t>x</a:t>
            </a:r>
            <a:r>
              <a:rPr lang="zh-CN" altLang="en-US" dirty="0"/>
              <a:t>，</a:t>
            </a:r>
            <a:r>
              <a:rPr lang="en-US" altLang="zh-CN" dirty="0"/>
              <a:t>t</a:t>
            </a:r>
            <a:r>
              <a:rPr lang="zh-CN" altLang="en-US" dirty="0"/>
              <a:t>）在系统的平衡状态</a:t>
            </a:r>
            <a:r>
              <a:rPr lang="en-US" altLang="zh-CN" dirty="0"/>
              <a:t>       </a:t>
            </a:r>
            <a:r>
              <a:rPr lang="zh-CN" altLang="en-US" dirty="0"/>
              <a:t>。附近展开为泰勒级数，得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30" name="矩形 29">
            <a:extLst>
              <a:ext uri="{FF2B5EF4-FFF2-40B4-BE49-F238E27FC236}">
                <a16:creationId xmlns:a16="http://schemas.microsoft.com/office/drawing/2014/main" id="{64C04934-B635-4726-8729-7B47ABEAE9A0}"/>
              </a:ext>
            </a:extLst>
          </p:cNvPr>
          <p:cNvSpPr/>
          <p:nvPr/>
        </p:nvSpPr>
        <p:spPr>
          <a:xfrm>
            <a:off x="764888" y="4011910"/>
            <a:ext cx="7603541" cy="1273875"/>
          </a:xfrm>
          <a:prstGeom prst="rect">
            <a:avLst/>
          </a:prstGeom>
          <a:noFill/>
        </p:spPr>
        <p:txBody>
          <a:bodyPr wrap="square">
            <a:spAutoFit/>
          </a:bodyPr>
          <a:lstStyle/>
          <a:p>
            <a:pPr>
              <a:lnSpc>
                <a:spcPct val="150000"/>
              </a:lnSpc>
            </a:pPr>
            <a:r>
              <a:rPr lang="zh-CN" altLang="en-US" dirty="0"/>
              <a:t>式中，</a:t>
            </a:r>
            <a:r>
              <a:rPr lang="en-US" altLang="zh-CN" dirty="0"/>
              <a:t>g</a:t>
            </a:r>
            <a:r>
              <a:rPr lang="zh-CN" altLang="en-US" dirty="0"/>
              <a:t>（</a:t>
            </a:r>
            <a:r>
              <a:rPr lang="en-US" altLang="zh-CN" dirty="0"/>
              <a:t>x</a:t>
            </a:r>
            <a:r>
              <a:rPr lang="zh-CN" altLang="en-US" dirty="0"/>
              <a:t>）是级数展开中的高次项，而                                   称为</a:t>
            </a:r>
            <a:r>
              <a:rPr lang="zh-CN" altLang="en-US" dirty="0">
                <a:solidFill>
                  <a:srgbClr val="FF0000"/>
                </a:solidFill>
              </a:rPr>
              <a:t>雅可比矩阵</a:t>
            </a:r>
            <a:r>
              <a:rPr lang="zh-CN" altLang="en-US" dirty="0"/>
              <a:t>。</a:t>
            </a: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1933126797"/>
              </p:ext>
            </p:extLst>
          </p:nvPr>
        </p:nvGraphicFramePr>
        <p:xfrm>
          <a:off x="2987675" y="2038350"/>
          <a:ext cx="1728788" cy="431800"/>
        </p:xfrm>
        <a:graphic>
          <a:graphicData uri="http://schemas.openxmlformats.org/presentationml/2006/ole">
            <mc:AlternateContent xmlns:mc="http://schemas.openxmlformats.org/markup-compatibility/2006">
              <mc:Choice xmlns:v="urn:schemas-microsoft-com:vml" Requires="v">
                <p:oleObj name="Equation" r:id="rId4" imgW="812520" imgH="203040" progId="Equation.DSMT4">
                  <p:embed/>
                </p:oleObj>
              </mc:Choice>
              <mc:Fallback>
                <p:oleObj name="Equation" r:id="rId4" imgW="812520" imgH="203040" progId="Equation.DSMT4">
                  <p:embed/>
                  <p:pic>
                    <p:nvPicPr>
                      <p:cNvPr id="2" name="对象 1"/>
                      <p:cNvPicPr/>
                      <p:nvPr/>
                    </p:nvPicPr>
                    <p:blipFill>
                      <a:blip r:embed="rId5"/>
                      <a:stretch>
                        <a:fillRect/>
                      </a:stretch>
                    </p:blipFill>
                    <p:spPr>
                      <a:xfrm>
                        <a:off x="2987675" y="2038350"/>
                        <a:ext cx="1728788" cy="4318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09895717"/>
              </p:ext>
            </p:extLst>
          </p:nvPr>
        </p:nvGraphicFramePr>
        <p:xfrm>
          <a:off x="3347864" y="2606302"/>
          <a:ext cx="849586" cy="367388"/>
        </p:xfrm>
        <a:graphic>
          <a:graphicData uri="http://schemas.openxmlformats.org/presentationml/2006/ole">
            <mc:AlternateContent xmlns:mc="http://schemas.openxmlformats.org/markup-compatibility/2006">
              <mc:Choice xmlns:v="urn:schemas-microsoft-com:vml" Requires="v">
                <p:oleObj name="Equation" r:id="rId6" imgW="469800" imgH="203040" progId="Equation.DSMT4">
                  <p:embed/>
                </p:oleObj>
              </mc:Choice>
              <mc:Fallback>
                <p:oleObj name="Equation" r:id="rId6" imgW="469800" imgH="203040" progId="Equation.DSMT4">
                  <p:embed/>
                  <p:pic>
                    <p:nvPicPr>
                      <p:cNvPr id="9" name="对象 8"/>
                      <p:cNvPicPr/>
                      <p:nvPr/>
                    </p:nvPicPr>
                    <p:blipFill>
                      <a:blip r:embed="rId7"/>
                      <a:stretch>
                        <a:fillRect/>
                      </a:stretch>
                    </p:blipFill>
                    <p:spPr>
                      <a:xfrm>
                        <a:off x="3347864" y="2606302"/>
                        <a:ext cx="849586" cy="3673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849996193"/>
              </p:ext>
            </p:extLst>
          </p:nvPr>
        </p:nvGraphicFramePr>
        <p:xfrm>
          <a:off x="3910905" y="2898990"/>
          <a:ext cx="373063" cy="503237"/>
        </p:xfrm>
        <a:graphic>
          <a:graphicData uri="http://schemas.openxmlformats.org/presentationml/2006/ole">
            <mc:AlternateContent xmlns:mc="http://schemas.openxmlformats.org/markup-compatibility/2006">
              <mc:Choice xmlns:v="urn:schemas-microsoft-com:vml" Requires="v">
                <p:oleObj name="Equation" r:id="rId8" imgW="373415" imgH="503109" progId="Equation.DSMT4">
                  <p:embed/>
                </p:oleObj>
              </mc:Choice>
              <mc:Fallback>
                <p:oleObj name="Equation" r:id="rId8" imgW="373415" imgH="503109" progId="Equation.DSMT4">
                  <p:embed/>
                  <p:pic>
                    <p:nvPicPr>
                      <p:cNvPr id="5" name="对象 4"/>
                      <p:cNvPicPr/>
                      <p:nvPr/>
                    </p:nvPicPr>
                    <p:blipFill>
                      <a:blip r:embed="rId9"/>
                      <a:stretch>
                        <a:fillRect/>
                      </a:stretch>
                    </p:blipFill>
                    <p:spPr>
                      <a:xfrm>
                        <a:off x="3910905" y="2898990"/>
                        <a:ext cx="373063" cy="503237"/>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800721493"/>
              </p:ext>
            </p:extLst>
          </p:nvPr>
        </p:nvGraphicFramePr>
        <p:xfrm>
          <a:off x="2771800" y="3362372"/>
          <a:ext cx="3004114" cy="649538"/>
        </p:xfrm>
        <a:graphic>
          <a:graphicData uri="http://schemas.openxmlformats.org/presentationml/2006/ole">
            <mc:AlternateContent xmlns:mc="http://schemas.openxmlformats.org/markup-compatibility/2006">
              <mc:Choice xmlns:v="urn:schemas-microsoft-com:vml" Requires="v">
                <p:oleObj name="Equation" r:id="rId10" imgW="1879560" imgH="406080" progId="Equation.DSMT4">
                  <p:embed/>
                </p:oleObj>
              </mc:Choice>
              <mc:Fallback>
                <p:oleObj name="Equation" r:id="rId10" imgW="1879560" imgH="406080" progId="Equation.DSMT4">
                  <p:embed/>
                  <p:pic>
                    <p:nvPicPr>
                      <p:cNvPr id="0" name=""/>
                      <p:cNvPicPr/>
                      <p:nvPr/>
                    </p:nvPicPr>
                    <p:blipFill>
                      <a:blip r:embed="rId11"/>
                      <a:stretch>
                        <a:fillRect/>
                      </a:stretch>
                    </p:blipFill>
                    <p:spPr>
                      <a:xfrm>
                        <a:off x="2771800" y="3362372"/>
                        <a:ext cx="3004114" cy="649538"/>
                      </a:xfrm>
                      <a:prstGeom prst="rect">
                        <a:avLst/>
                      </a:prstGeom>
                    </p:spPr>
                  </p:pic>
                </p:oleObj>
              </mc:Fallback>
            </mc:AlternateContent>
          </a:graphicData>
        </a:graphic>
      </p:graphicFrame>
      <p:sp>
        <p:nvSpPr>
          <p:cNvPr id="3" name="文本框 2"/>
          <p:cNvSpPr txBox="1"/>
          <p:nvPr/>
        </p:nvSpPr>
        <p:spPr>
          <a:xfrm>
            <a:off x="6804248" y="3579862"/>
            <a:ext cx="1008112" cy="369332"/>
          </a:xfrm>
          <a:prstGeom prst="rect">
            <a:avLst/>
          </a:prstGeom>
          <a:noFill/>
        </p:spPr>
        <p:txBody>
          <a:bodyPr wrap="square" rtlCol="0">
            <a:spAutoFit/>
          </a:bodyPr>
          <a:lstStyle/>
          <a:p>
            <a:r>
              <a:rPr lang="zh-CN" altLang="en-US" dirty="0"/>
              <a:t>（</a:t>
            </a:r>
            <a:r>
              <a:rPr lang="en-US" altLang="zh-CN" dirty="0"/>
              <a:t>3.5</a:t>
            </a:r>
            <a:r>
              <a:rPr lang="zh-CN" altLang="en-US" dirty="0"/>
              <a:t>）</a:t>
            </a:r>
          </a:p>
        </p:txBody>
      </p:sp>
      <p:graphicFrame>
        <p:nvGraphicFramePr>
          <p:cNvPr id="4" name="对象 3"/>
          <p:cNvGraphicFramePr>
            <a:graphicFrameLocks noChangeAspect="1"/>
          </p:cNvGraphicFramePr>
          <p:nvPr>
            <p:extLst>
              <p:ext uri="{D42A27DB-BD31-4B8C-83A1-F6EECF244321}">
                <p14:modId xmlns:p14="http://schemas.microsoft.com/office/powerpoint/2010/main" val="62649895"/>
              </p:ext>
            </p:extLst>
          </p:nvPr>
        </p:nvGraphicFramePr>
        <p:xfrm>
          <a:off x="5002754" y="3949194"/>
          <a:ext cx="1801494" cy="600498"/>
        </p:xfrm>
        <a:graphic>
          <a:graphicData uri="http://schemas.openxmlformats.org/presentationml/2006/ole">
            <mc:AlternateContent xmlns:mc="http://schemas.openxmlformats.org/markup-compatibility/2006">
              <mc:Choice xmlns:v="urn:schemas-microsoft-com:vml" Requires="v">
                <p:oleObj name="Equation" r:id="rId12" imgW="1218960" imgH="406080" progId="Equation.DSMT4">
                  <p:embed/>
                </p:oleObj>
              </mc:Choice>
              <mc:Fallback>
                <p:oleObj name="Equation" r:id="rId12" imgW="1218960" imgH="406080" progId="Equation.DSMT4">
                  <p:embed/>
                  <p:pic>
                    <p:nvPicPr>
                      <p:cNvPr id="0" name=""/>
                      <p:cNvPicPr/>
                      <p:nvPr/>
                    </p:nvPicPr>
                    <p:blipFill>
                      <a:blip r:embed="rId13"/>
                      <a:stretch>
                        <a:fillRect/>
                      </a:stretch>
                    </p:blipFill>
                    <p:spPr>
                      <a:xfrm>
                        <a:off x="5002754" y="3949194"/>
                        <a:ext cx="1801494" cy="600498"/>
                      </a:xfrm>
                      <a:prstGeom prst="rect">
                        <a:avLst/>
                      </a:prstGeom>
                    </p:spPr>
                  </p:pic>
                </p:oleObj>
              </mc:Fallback>
            </mc:AlternateContent>
          </a:graphicData>
        </a:graphic>
      </p:graphicFrame>
    </p:spTree>
    <p:extLst>
      <p:ext uri="{BB962C8B-B14F-4D97-AF65-F5344CB8AC3E}">
        <p14:creationId xmlns:p14="http://schemas.microsoft.com/office/powerpoint/2010/main" val="12068932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25" y="543174"/>
            <a:ext cx="8467647" cy="2723823"/>
          </a:xfrm>
          <a:prstGeom prst="rect">
            <a:avLst/>
          </a:prstGeom>
          <a:noFill/>
        </p:spPr>
        <p:txBody>
          <a:bodyPr wrap="square">
            <a:spAutoFit/>
          </a:bodyPr>
          <a:lstStyle/>
          <a:p>
            <a:pPr indent="457200">
              <a:lnSpc>
                <a:spcPct val="150000"/>
              </a:lnSpc>
            </a:pPr>
            <a:r>
              <a:rPr lang="zh-CN" altLang="en-US" b="1" dirty="0"/>
              <a:t>例</a:t>
            </a:r>
            <a:r>
              <a:rPr lang="en-US" altLang="zh-CN" b="1" dirty="0"/>
              <a:t>3.17 </a:t>
            </a:r>
            <a:r>
              <a:rPr lang="zh-CN" altLang="en-US" dirty="0"/>
              <a:t>设某系统的状态方程为</a:t>
            </a:r>
          </a:p>
          <a:p>
            <a:pPr indent="457200">
              <a:lnSpc>
                <a:spcPct val="150000"/>
              </a:lnSpc>
            </a:pPr>
            <a:endParaRPr lang="en-US" altLang="zh-CN" dirty="0"/>
          </a:p>
          <a:p>
            <a:pPr indent="457200">
              <a:lnSpc>
                <a:spcPct val="150000"/>
              </a:lnSpc>
            </a:pPr>
            <a:r>
              <a:rPr lang="zh-CN" altLang="en-US" dirty="0"/>
              <a:t>是                  系统的平衡状态。试应用</a:t>
            </a:r>
            <a:r>
              <a:rPr lang="en-US" altLang="zh-CN" dirty="0"/>
              <a:t>MATLAB</a:t>
            </a:r>
            <a:r>
              <a:rPr lang="zh-CN" altLang="en-US" dirty="0"/>
              <a:t>分析其平衡状态的稳定性。</a:t>
            </a:r>
          </a:p>
          <a:p>
            <a:pPr indent="457200">
              <a:lnSpc>
                <a:spcPct val="150000"/>
              </a:lnSpc>
            </a:pPr>
            <a:r>
              <a:rPr lang="zh-CN" altLang="en-US" b="1" dirty="0"/>
              <a:t>解</a:t>
            </a:r>
            <a:r>
              <a:rPr lang="zh-CN" altLang="en-US" dirty="0"/>
              <a:t> 在</a:t>
            </a:r>
            <a:r>
              <a:rPr lang="en-US" altLang="zh-CN" dirty="0"/>
              <a:t>MATLAB</a:t>
            </a:r>
            <a:r>
              <a:rPr lang="zh-CN" altLang="en-US" dirty="0"/>
              <a:t>工作空间输入下列命令：</a:t>
            </a:r>
            <a:endParaRPr lang="en-US" altLang="zh-CN" dirty="0"/>
          </a:p>
          <a:p>
            <a:pPr indent="457200"/>
            <a:r>
              <a:rPr lang="en-US" altLang="zh-CN" dirty="0"/>
              <a:t>&gt;&gt;</a:t>
            </a:r>
            <a:r>
              <a:rPr lang="pt-BR" altLang="zh-CN" dirty="0"/>
              <a:t>A=[0 1;-1 -0];</a:t>
            </a:r>
            <a:r>
              <a:rPr lang="en-US" altLang="zh-CN" dirty="0"/>
              <a:t>Q=[1 0;0 1];</a:t>
            </a:r>
          </a:p>
          <a:p>
            <a:pPr indent="457200"/>
            <a:r>
              <a:rPr lang="en-US" altLang="zh-CN" dirty="0"/>
              <a:t>&gt;&gt;P=</a:t>
            </a:r>
            <a:r>
              <a:rPr lang="en-US" altLang="zh-CN" dirty="0" err="1"/>
              <a:t>lyap</a:t>
            </a:r>
            <a:r>
              <a:rPr lang="en-US" altLang="zh-CN" dirty="0"/>
              <a:t>(A',Q);</a:t>
            </a:r>
          </a:p>
          <a:p>
            <a:pPr indent="457200">
              <a:lnSpc>
                <a:spcPct val="150000"/>
              </a:lnSpc>
            </a:pPr>
            <a:r>
              <a:rPr lang="zh-CN" altLang="en-US" dirty="0"/>
              <a:t>结果如下：</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723342709"/>
              </p:ext>
            </p:extLst>
          </p:nvPr>
        </p:nvGraphicFramePr>
        <p:xfrm>
          <a:off x="3995936" y="509910"/>
          <a:ext cx="2236787" cy="792163"/>
        </p:xfrm>
        <a:graphic>
          <a:graphicData uri="http://schemas.openxmlformats.org/presentationml/2006/ole">
            <mc:AlternateContent xmlns:mc="http://schemas.openxmlformats.org/markup-compatibility/2006">
              <mc:Choice xmlns:v="urn:schemas-microsoft-com:vml" Requires="v">
                <p:oleObj name="Equation" r:id="rId4" imgW="1434960" imgH="507960" progId="Equation.DSMT4">
                  <p:embed/>
                </p:oleObj>
              </mc:Choice>
              <mc:Fallback>
                <p:oleObj name="Equation" r:id="rId4" imgW="1434960" imgH="507960" progId="Equation.DSMT4">
                  <p:embed/>
                  <p:pic>
                    <p:nvPicPr>
                      <p:cNvPr id="2" name="对象 1"/>
                      <p:cNvPicPr/>
                      <p:nvPr/>
                    </p:nvPicPr>
                    <p:blipFill>
                      <a:blip r:embed="rId5"/>
                      <a:stretch>
                        <a:fillRect/>
                      </a:stretch>
                    </p:blipFill>
                    <p:spPr>
                      <a:xfrm>
                        <a:off x="3995936" y="509910"/>
                        <a:ext cx="2236787" cy="79216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154843895"/>
              </p:ext>
            </p:extLst>
          </p:nvPr>
        </p:nvGraphicFramePr>
        <p:xfrm>
          <a:off x="1187624" y="1478205"/>
          <a:ext cx="858548" cy="418267"/>
        </p:xfrm>
        <a:graphic>
          <a:graphicData uri="http://schemas.openxmlformats.org/presentationml/2006/ole">
            <mc:AlternateContent xmlns:mc="http://schemas.openxmlformats.org/markup-compatibility/2006">
              <mc:Choice xmlns:v="urn:schemas-microsoft-com:vml" Requires="v">
                <p:oleObj name="Equation" r:id="rId6" imgW="495000" imgH="241200" progId="Equation.DSMT4">
                  <p:embed/>
                </p:oleObj>
              </mc:Choice>
              <mc:Fallback>
                <p:oleObj name="Equation" r:id="rId6" imgW="495000" imgH="241200" progId="Equation.DSMT4">
                  <p:embed/>
                  <p:pic>
                    <p:nvPicPr>
                      <p:cNvPr id="4" name="对象 3"/>
                      <p:cNvPicPr/>
                      <p:nvPr/>
                    </p:nvPicPr>
                    <p:blipFill>
                      <a:blip r:embed="rId7"/>
                      <a:stretch>
                        <a:fillRect/>
                      </a:stretch>
                    </p:blipFill>
                    <p:spPr>
                      <a:xfrm>
                        <a:off x="1187624" y="1478205"/>
                        <a:ext cx="858548" cy="41826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62289781"/>
              </p:ext>
            </p:extLst>
          </p:nvPr>
        </p:nvGraphicFramePr>
        <p:xfrm>
          <a:off x="2997534" y="2972410"/>
          <a:ext cx="2116795" cy="1284550"/>
        </p:xfrm>
        <a:graphic>
          <a:graphicData uri="http://schemas.openxmlformats.org/presentationml/2006/ole">
            <mc:AlternateContent xmlns:mc="http://schemas.openxmlformats.org/markup-compatibility/2006">
              <mc:Choice xmlns:v="urn:schemas-microsoft-com:vml" Requires="v">
                <p:oleObj name="Equation" r:id="rId8" imgW="1485720" imgH="901440" progId="Equation.DSMT4">
                  <p:embed/>
                </p:oleObj>
              </mc:Choice>
              <mc:Fallback>
                <p:oleObj name="Equation" r:id="rId8" imgW="1485720" imgH="901440" progId="Equation.DSMT4">
                  <p:embed/>
                  <p:pic>
                    <p:nvPicPr>
                      <p:cNvPr id="0" name=""/>
                      <p:cNvPicPr/>
                      <p:nvPr/>
                    </p:nvPicPr>
                    <p:blipFill>
                      <a:blip r:embed="rId9"/>
                      <a:stretch>
                        <a:fillRect/>
                      </a:stretch>
                    </p:blipFill>
                    <p:spPr>
                      <a:xfrm>
                        <a:off x="2997534" y="2972410"/>
                        <a:ext cx="2116795" cy="1284550"/>
                      </a:xfrm>
                      <a:prstGeom prst="rect">
                        <a:avLst/>
                      </a:prstGeom>
                    </p:spPr>
                  </p:pic>
                </p:oleObj>
              </mc:Fallback>
            </mc:AlternateContent>
          </a:graphicData>
        </a:graphic>
      </p:graphicFrame>
      <p:sp>
        <p:nvSpPr>
          <p:cNvPr id="10" name="矩形 9"/>
          <p:cNvSpPr/>
          <p:nvPr/>
        </p:nvSpPr>
        <p:spPr>
          <a:xfrm>
            <a:off x="676353" y="4304064"/>
            <a:ext cx="7784079" cy="646331"/>
          </a:xfrm>
          <a:prstGeom prst="rect">
            <a:avLst/>
          </a:prstGeom>
          <a:noFill/>
        </p:spPr>
        <p:txBody>
          <a:bodyPr wrap="square">
            <a:spAutoFit/>
          </a:bodyPr>
          <a:lstStyle/>
          <a:p>
            <a:pPr indent="457200"/>
            <a:r>
              <a:rPr lang="zh-CN" altLang="en-US" dirty="0"/>
              <a:t>注意到矩阵</a:t>
            </a:r>
            <a:r>
              <a:rPr lang="en-US" altLang="zh-CN" dirty="0"/>
              <a:t>P</a:t>
            </a:r>
            <a:r>
              <a:rPr lang="zh-CN" altLang="en-US" dirty="0"/>
              <a:t>存在趋于很大数值的元素，得不到有意义的矩阵</a:t>
            </a:r>
            <a:r>
              <a:rPr lang="en-US" altLang="zh-CN" dirty="0"/>
              <a:t>P</a:t>
            </a:r>
            <a:r>
              <a:rPr lang="zh-CN" altLang="en-US" dirty="0"/>
              <a:t>。事实上，从例</a:t>
            </a:r>
            <a:r>
              <a:rPr lang="en-US" altLang="zh-CN" dirty="0"/>
              <a:t>3.10</a:t>
            </a:r>
            <a:r>
              <a:rPr lang="zh-CN" altLang="en-US" dirty="0"/>
              <a:t>已知系统的平衡状态是非渐近稳定的，因此不存在正定的矩阵</a:t>
            </a:r>
            <a:r>
              <a:rPr lang="en-US" altLang="zh-CN" dirty="0"/>
              <a:t>P</a:t>
            </a:r>
            <a:r>
              <a:rPr lang="zh-CN" altLang="en-US" dirty="0"/>
              <a:t>。</a:t>
            </a:r>
          </a:p>
        </p:txBody>
      </p:sp>
    </p:spTree>
    <p:extLst>
      <p:ext uri="{BB962C8B-B14F-4D97-AF65-F5344CB8AC3E}">
        <p14:creationId xmlns:p14="http://schemas.microsoft.com/office/powerpoint/2010/main" val="41684312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25" y="543174"/>
            <a:ext cx="8467647" cy="3416320"/>
          </a:xfrm>
          <a:prstGeom prst="rect">
            <a:avLst/>
          </a:prstGeom>
          <a:noFill/>
        </p:spPr>
        <p:txBody>
          <a:bodyPr wrap="square">
            <a:spAutoFit/>
          </a:bodyPr>
          <a:lstStyle/>
          <a:p>
            <a:pPr indent="457200"/>
            <a:r>
              <a:rPr lang="zh-CN" altLang="en-US" b="1" dirty="0"/>
              <a:t>例</a:t>
            </a:r>
            <a:r>
              <a:rPr lang="en-US" altLang="zh-CN" b="1" dirty="0"/>
              <a:t>3.18 </a:t>
            </a:r>
            <a:r>
              <a:rPr lang="zh-CN" altLang="en-US" dirty="0"/>
              <a:t>设离散时间系统的状态方程为</a:t>
            </a:r>
            <a:endParaRPr lang="en-US" altLang="zh-CN" dirty="0"/>
          </a:p>
          <a:p>
            <a:pPr indent="457200"/>
            <a:endParaRPr lang="en-US" altLang="zh-CN" dirty="0"/>
          </a:p>
          <a:p>
            <a:pPr indent="457200"/>
            <a:endParaRPr lang="en-US" altLang="zh-CN" dirty="0"/>
          </a:p>
          <a:p>
            <a:pPr indent="457200"/>
            <a:endParaRPr lang="en-US" altLang="zh-CN" dirty="0"/>
          </a:p>
          <a:p>
            <a:pPr indent="457200"/>
            <a:endParaRPr lang="en-US" altLang="zh-CN" dirty="0"/>
          </a:p>
          <a:p>
            <a:pPr indent="457200"/>
            <a:endParaRPr lang="en-US" altLang="zh-CN" dirty="0"/>
          </a:p>
          <a:p>
            <a:pPr indent="457200"/>
            <a:r>
              <a:rPr lang="zh-CN" altLang="en-US" dirty="0"/>
              <a:t>试应用</a:t>
            </a:r>
            <a:r>
              <a:rPr lang="en-US" altLang="zh-CN" dirty="0"/>
              <a:t>MATLAB</a:t>
            </a:r>
            <a:r>
              <a:rPr lang="zh-CN" altLang="en-US" dirty="0"/>
              <a:t>分析其平衡状态的稳定性。</a:t>
            </a:r>
          </a:p>
          <a:p>
            <a:pPr indent="457200"/>
            <a:r>
              <a:rPr lang="zh-CN" altLang="en-US" b="1" dirty="0"/>
              <a:t>解   </a:t>
            </a:r>
            <a:r>
              <a:rPr lang="zh-CN" altLang="en-US" dirty="0"/>
              <a:t>在</a:t>
            </a:r>
            <a:r>
              <a:rPr lang="en-US" altLang="zh-CN" dirty="0"/>
              <a:t>MATLAB</a:t>
            </a:r>
            <a:r>
              <a:rPr lang="zh-CN" altLang="en-US" dirty="0"/>
              <a:t>工作空间输入下列命令：</a:t>
            </a:r>
            <a:endParaRPr lang="en-US" altLang="zh-CN" dirty="0"/>
          </a:p>
          <a:p>
            <a:pPr indent="457200"/>
            <a:r>
              <a:rPr lang="pt-BR" altLang="zh-CN" dirty="0"/>
              <a:t>&gt;&gt;A=[0 1 0;0 0 1;-0.5 -0.5 -0.25];</a:t>
            </a:r>
          </a:p>
          <a:p>
            <a:pPr indent="457200"/>
            <a:r>
              <a:rPr lang="fr-FR" altLang="zh-CN" dirty="0"/>
              <a:t>&gt;&gt;Q=[1 0 0;0 1 0;0 0 1];</a:t>
            </a:r>
          </a:p>
          <a:p>
            <a:pPr indent="457200"/>
            <a:r>
              <a:rPr lang="en-US" altLang="zh-CN" dirty="0"/>
              <a:t>&gt;&gt;P=</a:t>
            </a:r>
            <a:r>
              <a:rPr lang="en-US" altLang="zh-CN" dirty="0" err="1"/>
              <a:t>dlyap</a:t>
            </a:r>
            <a:r>
              <a:rPr lang="en-US" altLang="zh-CN" dirty="0"/>
              <a:t>(A',Q);</a:t>
            </a:r>
          </a:p>
          <a:p>
            <a:pPr indent="457200"/>
            <a:r>
              <a:rPr lang="zh-CN" altLang="en-US" dirty="0"/>
              <a:t>结果如下：    </a:t>
            </a:r>
            <a:r>
              <a:rPr lang="en-US" altLang="zh-CN" dirty="0"/>
              <a:t>P  =</a:t>
            </a: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690049379"/>
              </p:ext>
            </p:extLst>
          </p:nvPr>
        </p:nvGraphicFramePr>
        <p:xfrm>
          <a:off x="1907704" y="1059582"/>
          <a:ext cx="4032448" cy="1152128"/>
        </p:xfrm>
        <a:graphic>
          <a:graphicData uri="http://schemas.openxmlformats.org/presentationml/2006/ole">
            <mc:AlternateContent xmlns:mc="http://schemas.openxmlformats.org/markup-compatibility/2006">
              <mc:Choice xmlns:v="urn:schemas-microsoft-com:vml" Requires="v">
                <p:oleObj name="Equation" r:id="rId4" imgW="2577960" imgH="736560" progId="Equation.DSMT4">
                  <p:embed/>
                </p:oleObj>
              </mc:Choice>
              <mc:Fallback>
                <p:oleObj name="Equation" r:id="rId4" imgW="2577960" imgH="736560" progId="Equation.DSMT4">
                  <p:embed/>
                  <p:pic>
                    <p:nvPicPr>
                      <p:cNvPr id="0" name=""/>
                      <p:cNvPicPr/>
                      <p:nvPr/>
                    </p:nvPicPr>
                    <p:blipFill>
                      <a:blip r:embed="rId5"/>
                      <a:stretch>
                        <a:fillRect/>
                      </a:stretch>
                    </p:blipFill>
                    <p:spPr>
                      <a:xfrm>
                        <a:off x="1907704" y="1059582"/>
                        <a:ext cx="4032448" cy="115212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79072507"/>
              </p:ext>
            </p:extLst>
          </p:nvPr>
        </p:nvGraphicFramePr>
        <p:xfrm>
          <a:off x="2771800" y="3842014"/>
          <a:ext cx="2664296" cy="960596"/>
        </p:xfrm>
        <a:graphic>
          <a:graphicData uri="http://schemas.openxmlformats.org/presentationml/2006/ole">
            <mc:AlternateContent xmlns:mc="http://schemas.openxmlformats.org/markup-compatibility/2006">
              <mc:Choice xmlns:v="urn:schemas-microsoft-com:vml" Requires="v">
                <p:oleObj name="Equation" r:id="rId6" imgW="1866600" imgH="672840" progId="Equation.DSMT4">
                  <p:embed/>
                </p:oleObj>
              </mc:Choice>
              <mc:Fallback>
                <p:oleObj name="Equation" r:id="rId6" imgW="1866600" imgH="672840" progId="Equation.DSMT4">
                  <p:embed/>
                  <p:pic>
                    <p:nvPicPr>
                      <p:cNvPr id="0" name=""/>
                      <p:cNvPicPr/>
                      <p:nvPr/>
                    </p:nvPicPr>
                    <p:blipFill>
                      <a:blip r:embed="rId7"/>
                      <a:stretch>
                        <a:fillRect/>
                      </a:stretch>
                    </p:blipFill>
                    <p:spPr>
                      <a:xfrm>
                        <a:off x="2771800" y="3842014"/>
                        <a:ext cx="2664296" cy="960596"/>
                      </a:xfrm>
                      <a:prstGeom prst="rect">
                        <a:avLst/>
                      </a:prstGeom>
                    </p:spPr>
                  </p:pic>
                </p:oleObj>
              </mc:Fallback>
            </mc:AlternateContent>
          </a:graphicData>
        </a:graphic>
      </p:graphicFrame>
    </p:spTree>
    <p:extLst>
      <p:ext uri="{BB962C8B-B14F-4D97-AF65-F5344CB8AC3E}">
        <p14:creationId xmlns:p14="http://schemas.microsoft.com/office/powerpoint/2010/main" val="38140301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25" y="543174"/>
            <a:ext cx="8467647" cy="4524315"/>
          </a:xfrm>
          <a:prstGeom prst="rect">
            <a:avLst/>
          </a:prstGeom>
          <a:noFill/>
        </p:spPr>
        <p:txBody>
          <a:bodyPr wrap="square">
            <a:spAutoFit/>
          </a:bodyPr>
          <a:lstStyle/>
          <a:p>
            <a:pPr indent="457200">
              <a:lnSpc>
                <a:spcPct val="200000"/>
              </a:lnSpc>
            </a:pPr>
            <a:r>
              <a:rPr lang="zh-CN" altLang="en-US" dirty="0"/>
              <a:t>进一步输入</a:t>
            </a:r>
            <a:endParaRPr lang="en-US" altLang="zh-CN" dirty="0"/>
          </a:p>
          <a:p>
            <a:pPr indent="457200">
              <a:lnSpc>
                <a:spcPct val="200000"/>
              </a:lnSpc>
            </a:pPr>
            <a:r>
              <a:rPr lang="en-US" altLang="zh-CN" dirty="0"/>
              <a:t>&gt;&gt;</a:t>
            </a:r>
            <a:r>
              <a:rPr lang="en-US" altLang="zh-CN" dirty="0" err="1"/>
              <a:t>eig</a:t>
            </a:r>
            <a:r>
              <a:rPr lang="en-US" altLang="zh-CN" dirty="0"/>
              <a:t>(P)</a:t>
            </a:r>
          </a:p>
          <a:p>
            <a:pPr indent="457200">
              <a:lnSpc>
                <a:spcPct val="200000"/>
              </a:lnSpc>
            </a:pPr>
            <a:r>
              <a:rPr lang="zh-CN" altLang="en-US" dirty="0"/>
              <a:t>结果为</a:t>
            </a:r>
            <a:endParaRPr lang="en-US" altLang="zh-CN" dirty="0"/>
          </a:p>
          <a:p>
            <a:pPr indent="457200">
              <a:lnSpc>
                <a:spcPct val="200000"/>
              </a:lnSpc>
            </a:pPr>
            <a:r>
              <a:rPr lang="en-US" altLang="zh-CN" dirty="0"/>
              <a:t>&gt;&gt;</a:t>
            </a:r>
            <a:r>
              <a:rPr lang="en-US" altLang="zh-CN" dirty="0" err="1"/>
              <a:t>ans</a:t>
            </a:r>
            <a:r>
              <a:rPr lang="en-US" altLang="zh-CN" dirty="0"/>
              <a:t>=</a:t>
            </a:r>
          </a:p>
          <a:p>
            <a:pPr indent="457200"/>
            <a:r>
              <a:rPr lang="en-US" altLang="zh-CN" dirty="0"/>
              <a:t>               1.6361</a:t>
            </a:r>
          </a:p>
          <a:p>
            <a:pPr indent="457200"/>
            <a:r>
              <a:rPr lang="en-US" altLang="zh-CN" dirty="0"/>
              <a:t>               4.1475</a:t>
            </a:r>
          </a:p>
          <a:p>
            <a:pPr indent="457200"/>
            <a:r>
              <a:rPr lang="en-US" altLang="zh-CN" dirty="0"/>
              <a:t>               6.5498</a:t>
            </a:r>
          </a:p>
          <a:p>
            <a:pPr indent="457200"/>
            <a:endParaRPr lang="en-US" altLang="zh-CN" dirty="0"/>
          </a:p>
          <a:p>
            <a:pPr indent="457200">
              <a:lnSpc>
                <a:spcPct val="150000"/>
              </a:lnSpc>
            </a:pPr>
            <a:r>
              <a:rPr lang="zh-CN" altLang="en-US" dirty="0"/>
              <a:t>易见，</a:t>
            </a:r>
            <a:r>
              <a:rPr lang="en-US" altLang="zh-CN" dirty="0"/>
              <a:t>P</a:t>
            </a:r>
            <a:r>
              <a:rPr lang="zh-CN" altLang="en-US" dirty="0"/>
              <a:t>的特征值均大于</a:t>
            </a:r>
            <a:r>
              <a:rPr lang="en-US" altLang="zh-CN" dirty="0"/>
              <a:t>0</a:t>
            </a:r>
            <a:r>
              <a:rPr lang="zh-CN" altLang="en-US" dirty="0"/>
              <a:t>，即</a:t>
            </a:r>
            <a:r>
              <a:rPr lang="en-US" altLang="zh-CN" dirty="0"/>
              <a:t>P</a:t>
            </a:r>
            <a:r>
              <a:rPr lang="zh-CN" altLang="en-US" dirty="0"/>
              <a:t>为正定矩阵，因此系统在原点处的平衡状态是大范围渐近稳定的。</a:t>
            </a:r>
          </a:p>
          <a:p>
            <a:pPr indent="457200"/>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22077181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923928" y="2319907"/>
            <a:ext cx="1663330" cy="623248"/>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a:t>
            </a: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571337"/>
            <a:ext cx="1131590" cy="1131590"/>
          </a:xfrm>
          <a:prstGeom prst="rect">
            <a:avLst/>
          </a:prstGeom>
        </p:spPr>
      </p:pic>
    </p:spTree>
    <p:extLst>
      <p:ext uri="{BB962C8B-B14F-4D97-AF65-F5344CB8AC3E}">
        <p14:creationId xmlns:p14="http://schemas.microsoft.com/office/powerpoint/2010/main" val="34110714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3" name="文本框 2"/>
          <p:cNvSpPr txBox="1"/>
          <p:nvPr/>
        </p:nvSpPr>
        <p:spPr>
          <a:xfrm>
            <a:off x="6804248" y="1995686"/>
            <a:ext cx="1008112" cy="369332"/>
          </a:xfrm>
          <a:prstGeom prst="rect">
            <a:avLst/>
          </a:prstGeom>
          <a:noFill/>
        </p:spPr>
        <p:txBody>
          <a:bodyPr wrap="square" rtlCol="0">
            <a:spAutoFit/>
          </a:bodyPr>
          <a:lstStyle/>
          <a:p>
            <a:r>
              <a:rPr lang="zh-CN" altLang="en-US" dirty="0"/>
              <a:t>（</a:t>
            </a:r>
            <a:r>
              <a:rPr lang="en-US" altLang="zh-CN" dirty="0"/>
              <a:t>3.6</a:t>
            </a:r>
            <a:r>
              <a:rPr lang="zh-CN" altLang="en-US" dirty="0"/>
              <a:t>）</a:t>
            </a:r>
          </a:p>
        </p:txBody>
      </p:sp>
      <p:graphicFrame>
        <p:nvGraphicFramePr>
          <p:cNvPr id="5" name="对象 4"/>
          <p:cNvGraphicFramePr>
            <a:graphicFrameLocks noChangeAspect="1"/>
          </p:cNvGraphicFramePr>
          <p:nvPr>
            <p:extLst>
              <p:ext uri="{D42A27DB-BD31-4B8C-83A1-F6EECF244321}">
                <p14:modId xmlns:p14="http://schemas.microsoft.com/office/powerpoint/2010/main" val="4188835923"/>
              </p:ext>
            </p:extLst>
          </p:nvPr>
        </p:nvGraphicFramePr>
        <p:xfrm>
          <a:off x="2047875" y="1058863"/>
          <a:ext cx="3833813" cy="2363787"/>
        </p:xfrm>
        <a:graphic>
          <a:graphicData uri="http://schemas.openxmlformats.org/presentationml/2006/ole">
            <mc:AlternateContent xmlns:mc="http://schemas.openxmlformats.org/markup-compatibility/2006">
              <mc:Choice xmlns:v="urn:schemas-microsoft-com:vml" Requires="v">
                <p:oleObj name="Equation" r:id="rId4" imgW="2781000" imgH="1714320" progId="Equation.DSMT4">
                  <p:embed/>
                </p:oleObj>
              </mc:Choice>
              <mc:Fallback>
                <p:oleObj name="Equation" r:id="rId4" imgW="2781000" imgH="1714320" progId="Equation.DSMT4">
                  <p:embed/>
                  <p:pic>
                    <p:nvPicPr>
                      <p:cNvPr id="0" name=""/>
                      <p:cNvPicPr/>
                      <p:nvPr/>
                    </p:nvPicPr>
                    <p:blipFill>
                      <a:blip r:embed="rId5"/>
                      <a:stretch>
                        <a:fillRect/>
                      </a:stretch>
                    </p:blipFill>
                    <p:spPr>
                      <a:xfrm>
                        <a:off x="2047875" y="1058863"/>
                        <a:ext cx="3833813" cy="2363787"/>
                      </a:xfrm>
                      <a:prstGeom prst="rect">
                        <a:avLst/>
                      </a:prstGeom>
                    </p:spPr>
                  </p:pic>
                </p:oleObj>
              </mc:Fallback>
            </mc:AlternateContent>
          </a:graphicData>
        </a:graphic>
      </p:graphicFrame>
      <p:sp>
        <p:nvSpPr>
          <p:cNvPr id="6" name="矩形 5"/>
          <p:cNvSpPr/>
          <p:nvPr/>
        </p:nvSpPr>
        <p:spPr>
          <a:xfrm>
            <a:off x="1043608" y="3942014"/>
            <a:ext cx="3583032" cy="369332"/>
          </a:xfrm>
          <a:prstGeom prst="rect">
            <a:avLst/>
          </a:prstGeom>
        </p:spPr>
        <p:txBody>
          <a:bodyPr wrap="none">
            <a:spAutoFit/>
          </a:bodyPr>
          <a:lstStyle/>
          <a:p>
            <a:r>
              <a:rPr lang="zh-CN" altLang="en-US" dirty="0">
                <a:latin typeface="Times New Roman" panose="02020603050405020304" pitchFamily="18" charset="0"/>
              </a:rPr>
              <a:t>雅可比矩阵</a:t>
            </a:r>
            <a:r>
              <a:rPr lang="en-US" altLang="zh-CN" dirty="0">
                <a:latin typeface="Times New Roman" panose="02020603050405020304" pitchFamily="18" charset="0"/>
              </a:rPr>
              <a:t>A</a:t>
            </a:r>
            <a:r>
              <a:rPr lang="zh-CN" altLang="en-US" dirty="0">
                <a:latin typeface="Times New Roman" panose="02020603050405020304" pitchFamily="18" charset="0"/>
              </a:rPr>
              <a:t>是</a:t>
            </a:r>
            <a:r>
              <a:rPr lang="en-US" altLang="zh-CN" dirty="0">
                <a:latin typeface="Times New Roman" panose="02020603050405020304" pitchFamily="18" charset="0"/>
              </a:rPr>
              <a:t>n x n</a:t>
            </a:r>
            <a:r>
              <a:rPr lang="zh-CN" altLang="en-US" dirty="0">
                <a:latin typeface="Times New Roman" panose="02020603050405020304" pitchFamily="18" charset="0"/>
              </a:rPr>
              <a:t>常系数矩阵。</a:t>
            </a:r>
            <a:endParaRPr lang="zh-CN" altLang="en-US" dirty="0"/>
          </a:p>
        </p:txBody>
      </p:sp>
    </p:spTree>
    <p:extLst>
      <p:ext uri="{BB962C8B-B14F-4D97-AF65-F5344CB8AC3E}">
        <p14:creationId xmlns:p14="http://schemas.microsoft.com/office/powerpoint/2010/main" val="8041151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3" name="文本框 2"/>
          <p:cNvSpPr txBox="1"/>
          <p:nvPr/>
        </p:nvSpPr>
        <p:spPr>
          <a:xfrm>
            <a:off x="6755041" y="1107150"/>
            <a:ext cx="1008112" cy="369332"/>
          </a:xfrm>
          <a:prstGeom prst="rect">
            <a:avLst/>
          </a:prstGeom>
          <a:noFill/>
        </p:spPr>
        <p:txBody>
          <a:bodyPr wrap="square" rtlCol="0">
            <a:spAutoFit/>
          </a:bodyPr>
          <a:lstStyle/>
          <a:p>
            <a:r>
              <a:rPr lang="zh-CN" altLang="en-US" dirty="0"/>
              <a:t>（</a:t>
            </a:r>
            <a:r>
              <a:rPr lang="en-US" altLang="zh-CN" dirty="0"/>
              <a:t>3.7</a:t>
            </a:r>
            <a:r>
              <a:rPr lang="zh-CN" altLang="en-US" dirty="0"/>
              <a:t>）</a:t>
            </a:r>
          </a:p>
        </p:txBody>
      </p:sp>
      <p:sp>
        <p:nvSpPr>
          <p:cNvPr id="2" name="矩形 1"/>
          <p:cNvSpPr/>
          <p:nvPr/>
        </p:nvSpPr>
        <p:spPr>
          <a:xfrm>
            <a:off x="414537" y="549617"/>
            <a:ext cx="7394554" cy="4801314"/>
          </a:xfrm>
          <a:prstGeom prst="rect">
            <a:avLst/>
          </a:prstGeom>
        </p:spPr>
        <p:txBody>
          <a:bodyPr wrap="square">
            <a:spAutoFit/>
          </a:bodyPr>
          <a:lstStyle/>
          <a:p>
            <a:pPr algn="just"/>
            <a:r>
              <a:rPr lang="zh-CN" altLang="en-US" dirty="0">
                <a:latin typeface="Times New Roman" panose="02020603050405020304" pitchFamily="18" charset="0"/>
              </a:rPr>
              <a:t>式（</a:t>
            </a:r>
            <a:r>
              <a:rPr lang="en-US" altLang="zh-CN" dirty="0">
                <a:latin typeface="Times New Roman" panose="02020603050405020304" pitchFamily="18" charset="0"/>
              </a:rPr>
              <a:t>3.5</a:t>
            </a:r>
            <a:r>
              <a:rPr lang="zh-CN" altLang="en-US" dirty="0">
                <a:latin typeface="Times New Roman" panose="02020603050405020304" pitchFamily="18" charset="0"/>
              </a:rPr>
              <a:t>）的一次项近似式，即为系统的线性化方程</a:t>
            </a:r>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r>
              <a:rPr lang="zh-CN" altLang="en-US" dirty="0">
                <a:latin typeface="Times New Roman" panose="02020603050405020304" pitchFamily="18" charset="0"/>
              </a:rPr>
              <a:t>由第</a:t>
            </a:r>
            <a:r>
              <a:rPr lang="en-US" altLang="zh-CN" dirty="0">
                <a:latin typeface="Times New Roman" panose="02020603050405020304" pitchFamily="18" charset="0"/>
              </a:rPr>
              <a:t>2</a:t>
            </a:r>
            <a:r>
              <a:rPr lang="zh-CN" altLang="en-US" dirty="0">
                <a:latin typeface="Times New Roman" panose="02020603050405020304" pitchFamily="18" charset="0"/>
              </a:rPr>
              <a:t>章已知，式（</a:t>
            </a:r>
            <a:r>
              <a:rPr lang="en-US" altLang="zh-CN" dirty="0">
                <a:latin typeface="Times New Roman" panose="02020603050405020304" pitchFamily="18" charset="0"/>
              </a:rPr>
              <a:t>3.7</a:t>
            </a:r>
            <a:r>
              <a:rPr lang="zh-CN" altLang="en-US" dirty="0">
                <a:latin typeface="Times New Roman" panose="02020603050405020304" pitchFamily="18" charset="0"/>
              </a:rPr>
              <a:t>）的解为</a:t>
            </a:r>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endParaRPr lang="zh-CN" altLang="en-US" dirty="0">
              <a:latin typeface="Times New Roman" panose="02020603050405020304" pitchFamily="18" charset="0"/>
            </a:endParaRPr>
          </a:p>
          <a:p>
            <a:pPr algn="just"/>
            <a:r>
              <a:rPr lang="zh-CN" altLang="en-US" dirty="0">
                <a:latin typeface="Times New Roman" panose="02020603050405020304" pitchFamily="18" charset="0"/>
              </a:rPr>
              <a:t>根据稳定意义，若系统在平衡状态              是稳定的，那么它在任何初始状态</a:t>
            </a:r>
            <a:r>
              <a:rPr lang="en-US" altLang="zh-CN" dirty="0">
                <a:latin typeface="Times New Roman" panose="02020603050405020304" pitchFamily="18" charset="0"/>
              </a:rPr>
              <a:t>     </a:t>
            </a:r>
            <a:r>
              <a:rPr lang="zh-CN" altLang="en-US" dirty="0">
                <a:latin typeface="Times New Roman" panose="02020603050405020304" pitchFamily="18" charset="0"/>
              </a:rPr>
              <a:t>下都必须满足</a:t>
            </a:r>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endParaRPr lang="zh-CN" altLang="en-US" dirty="0">
              <a:latin typeface="Times New Roman" panose="02020603050405020304" pitchFamily="18" charset="0"/>
            </a:endParaRPr>
          </a:p>
          <a:p>
            <a:pPr algn="just"/>
            <a:r>
              <a:rPr lang="zh-CN" altLang="en-US" dirty="0">
                <a:latin typeface="Times New Roman" panose="02020603050405020304" pitchFamily="18" charset="0"/>
              </a:rPr>
              <a:t>即</a:t>
            </a:r>
            <a:endParaRPr lang="en-US" altLang="zh-CN" dirty="0">
              <a:latin typeface="Times New Roman" panose="02020603050405020304" pitchFamily="18" charset="0"/>
            </a:endParaRPr>
          </a:p>
          <a:p>
            <a:pPr algn="just"/>
            <a:endParaRPr lang="zh-CN" altLang="en-US" dirty="0">
              <a:latin typeface="Times New Roman" panose="02020603050405020304" pitchFamily="18" charset="0"/>
            </a:endParaRPr>
          </a:p>
          <a:p>
            <a:pPr algn="just"/>
            <a:r>
              <a:rPr lang="zh-CN" altLang="en-US" dirty="0">
                <a:latin typeface="Times New Roman" panose="02020603050405020304" pitchFamily="18" charset="0"/>
              </a:rPr>
              <a:t>也即要求</a:t>
            </a:r>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endParaRPr lang="en-US" altLang="zh-CN" dirty="0">
              <a:latin typeface="Times New Roman" panose="02020603050405020304" pitchFamily="18" charset="0"/>
            </a:endParaRPr>
          </a:p>
          <a:p>
            <a:pPr algn="just"/>
            <a:r>
              <a:rPr lang="zh-CN" altLang="en-US" dirty="0"/>
              <a:t>显然，这只有当</a:t>
            </a:r>
            <a:r>
              <a:rPr lang="en-US" altLang="zh-CN" dirty="0"/>
              <a:t>A</a:t>
            </a:r>
            <a:r>
              <a:rPr lang="zh-CN" altLang="en-US" dirty="0"/>
              <a:t>的特征值具有负实部时才能成立。</a:t>
            </a:r>
          </a:p>
          <a:p>
            <a:pPr algn="just"/>
            <a:endParaRPr lang="en-US" altLang="zh-CN" dirty="0">
              <a:latin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096278288"/>
              </p:ext>
            </p:extLst>
          </p:nvPr>
        </p:nvGraphicFramePr>
        <p:xfrm>
          <a:off x="3563938" y="1017588"/>
          <a:ext cx="954087" cy="295275"/>
        </p:xfrm>
        <a:graphic>
          <a:graphicData uri="http://schemas.openxmlformats.org/presentationml/2006/ole">
            <mc:AlternateContent xmlns:mc="http://schemas.openxmlformats.org/markup-compatibility/2006">
              <mc:Choice xmlns:v="urn:schemas-microsoft-com:vml" Requires="v">
                <p:oleObj name="Equation" r:id="rId4" imgW="533160" imgH="164880" progId="Equation.DSMT4">
                  <p:embed/>
                </p:oleObj>
              </mc:Choice>
              <mc:Fallback>
                <p:oleObj name="Equation" r:id="rId4" imgW="533160" imgH="164880" progId="Equation.DSMT4">
                  <p:embed/>
                  <p:pic>
                    <p:nvPicPr>
                      <p:cNvPr id="0" name=""/>
                      <p:cNvPicPr/>
                      <p:nvPr/>
                    </p:nvPicPr>
                    <p:blipFill>
                      <a:blip r:embed="rId5"/>
                      <a:stretch>
                        <a:fillRect/>
                      </a:stretch>
                    </p:blipFill>
                    <p:spPr>
                      <a:xfrm>
                        <a:off x="3563938" y="1017588"/>
                        <a:ext cx="954087" cy="2952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91847011"/>
              </p:ext>
            </p:extLst>
          </p:nvPr>
        </p:nvGraphicFramePr>
        <p:xfrm>
          <a:off x="3275856" y="1851670"/>
          <a:ext cx="1534353" cy="358680"/>
        </p:xfrm>
        <a:graphic>
          <a:graphicData uri="http://schemas.openxmlformats.org/presentationml/2006/ole">
            <mc:AlternateContent xmlns:mc="http://schemas.openxmlformats.org/markup-compatibility/2006">
              <mc:Choice xmlns:v="urn:schemas-microsoft-com:vml" Requires="v">
                <p:oleObj name="Equation" r:id="rId6" imgW="977760" imgH="228600" progId="Equation.DSMT4">
                  <p:embed/>
                </p:oleObj>
              </mc:Choice>
              <mc:Fallback>
                <p:oleObj name="Equation" r:id="rId6" imgW="977760" imgH="228600" progId="Equation.DSMT4">
                  <p:embed/>
                  <p:pic>
                    <p:nvPicPr>
                      <p:cNvPr id="0" name=""/>
                      <p:cNvPicPr/>
                      <p:nvPr/>
                    </p:nvPicPr>
                    <p:blipFill>
                      <a:blip r:embed="rId7"/>
                      <a:stretch>
                        <a:fillRect/>
                      </a:stretch>
                    </p:blipFill>
                    <p:spPr>
                      <a:xfrm>
                        <a:off x="3275856" y="1851670"/>
                        <a:ext cx="1534353" cy="35868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58874398"/>
              </p:ext>
            </p:extLst>
          </p:nvPr>
        </p:nvGraphicFramePr>
        <p:xfrm>
          <a:off x="3347864" y="3435846"/>
          <a:ext cx="1417869" cy="447748"/>
        </p:xfrm>
        <a:graphic>
          <a:graphicData uri="http://schemas.openxmlformats.org/presentationml/2006/ole">
            <mc:AlternateContent xmlns:mc="http://schemas.openxmlformats.org/markup-compatibility/2006">
              <mc:Choice xmlns:v="urn:schemas-microsoft-com:vml" Requires="v">
                <p:oleObj name="Equation" r:id="rId8" imgW="965160" imgH="304560" progId="Equation.DSMT4">
                  <p:embed/>
                </p:oleObj>
              </mc:Choice>
              <mc:Fallback>
                <p:oleObj name="Equation" r:id="rId8" imgW="965160" imgH="304560" progId="Equation.DSMT4">
                  <p:embed/>
                  <p:pic>
                    <p:nvPicPr>
                      <p:cNvPr id="0" name=""/>
                      <p:cNvPicPr/>
                      <p:nvPr/>
                    </p:nvPicPr>
                    <p:blipFill>
                      <a:blip r:embed="rId9"/>
                      <a:stretch>
                        <a:fillRect/>
                      </a:stretch>
                    </p:blipFill>
                    <p:spPr>
                      <a:xfrm>
                        <a:off x="3347864" y="3435846"/>
                        <a:ext cx="1417869" cy="44774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60616695"/>
              </p:ext>
            </p:extLst>
          </p:nvPr>
        </p:nvGraphicFramePr>
        <p:xfrm>
          <a:off x="3059832" y="2931790"/>
          <a:ext cx="2066029" cy="476776"/>
        </p:xfrm>
        <a:graphic>
          <a:graphicData uri="http://schemas.openxmlformats.org/presentationml/2006/ole">
            <mc:AlternateContent xmlns:mc="http://schemas.openxmlformats.org/markup-compatibility/2006">
              <mc:Choice xmlns:v="urn:schemas-microsoft-com:vml" Requires="v">
                <p:oleObj name="Equation" r:id="rId10" imgW="1320480" imgH="304560" progId="Equation.DSMT4">
                  <p:embed/>
                </p:oleObj>
              </mc:Choice>
              <mc:Fallback>
                <p:oleObj name="Equation" r:id="rId10" imgW="1320480" imgH="304560" progId="Equation.DSMT4">
                  <p:embed/>
                  <p:pic>
                    <p:nvPicPr>
                      <p:cNvPr id="0" name=""/>
                      <p:cNvPicPr/>
                      <p:nvPr/>
                    </p:nvPicPr>
                    <p:blipFill>
                      <a:blip r:embed="rId11"/>
                      <a:stretch>
                        <a:fillRect/>
                      </a:stretch>
                    </p:blipFill>
                    <p:spPr>
                      <a:xfrm>
                        <a:off x="3059832" y="2931790"/>
                        <a:ext cx="2066029" cy="47677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753375381"/>
              </p:ext>
            </p:extLst>
          </p:nvPr>
        </p:nvGraphicFramePr>
        <p:xfrm>
          <a:off x="3342393" y="4155926"/>
          <a:ext cx="1289192" cy="483447"/>
        </p:xfrm>
        <a:graphic>
          <a:graphicData uri="http://schemas.openxmlformats.org/presentationml/2006/ole">
            <mc:AlternateContent xmlns:mc="http://schemas.openxmlformats.org/markup-compatibility/2006">
              <mc:Choice xmlns:v="urn:schemas-microsoft-com:vml" Requires="v">
                <p:oleObj name="Equation" r:id="rId12" imgW="812520" imgH="304560" progId="Equation.DSMT4">
                  <p:embed/>
                </p:oleObj>
              </mc:Choice>
              <mc:Fallback>
                <p:oleObj name="Equation" r:id="rId12" imgW="812520" imgH="304560" progId="Equation.DSMT4">
                  <p:embed/>
                  <p:pic>
                    <p:nvPicPr>
                      <p:cNvPr id="0" name=""/>
                      <p:cNvPicPr/>
                      <p:nvPr/>
                    </p:nvPicPr>
                    <p:blipFill>
                      <a:blip r:embed="rId13"/>
                      <a:stretch>
                        <a:fillRect/>
                      </a:stretch>
                    </p:blipFill>
                    <p:spPr>
                      <a:xfrm>
                        <a:off x="3342393" y="4155926"/>
                        <a:ext cx="1289192" cy="483447"/>
                      </a:xfrm>
                      <a:prstGeom prst="rect">
                        <a:avLst/>
                      </a:prstGeom>
                    </p:spPr>
                  </p:pic>
                </p:oleObj>
              </mc:Fallback>
            </mc:AlternateContent>
          </a:graphicData>
        </a:graphic>
      </p:graphicFrame>
      <p:sp>
        <p:nvSpPr>
          <p:cNvPr id="15" name="文本框 14"/>
          <p:cNvSpPr txBox="1"/>
          <p:nvPr/>
        </p:nvSpPr>
        <p:spPr>
          <a:xfrm>
            <a:off x="6831725" y="4227934"/>
            <a:ext cx="1008112" cy="369332"/>
          </a:xfrm>
          <a:prstGeom prst="rect">
            <a:avLst/>
          </a:prstGeom>
          <a:noFill/>
        </p:spPr>
        <p:txBody>
          <a:bodyPr wrap="square" rtlCol="0">
            <a:spAutoFit/>
          </a:bodyPr>
          <a:lstStyle/>
          <a:p>
            <a:r>
              <a:rPr lang="zh-CN" altLang="en-US" dirty="0"/>
              <a:t>（</a:t>
            </a:r>
            <a:r>
              <a:rPr lang="en-US" altLang="zh-CN" dirty="0"/>
              <a:t>3.11</a:t>
            </a:r>
            <a:r>
              <a:rPr lang="zh-CN" altLang="en-US" dirty="0"/>
              <a:t>）</a:t>
            </a:r>
          </a:p>
        </p:txBody>
      </p:sp>
      <p:sp>
        <p:nvSpPr>
          <p:cNvPr id="16" name="文本框 15"/>
          <p:cNvSpPr txBox="1"/>
          <p:nvPr/>
        </p:nvSpPr>
        <p:spPr>
          <a:xfrm>
            <a:off x="6804101" y="2922498"/>
            <a:ext cx="1008112" cy="369332"/>
          </a:xfrm>
          <a:prstGeom prst="rect">
            <a:avLst/>
          </a:prstGeom>
          <a:noFill/>
        </p:spPr>
        <p:txBody>
          <a:bodyPr wrap="square" rtlCol="0">
            <a:spAutoFit/>
          </a:bodyPr>
          <a:lstStyle/>
          <a:p>
            <a:r>
              <a:rPr lang="zh-CN" altLang="en-US" dirty="0"/>
              <a:t>（</a:t>
            </a:r>
            <a:r>
              <a:rPr lang="en-US" altLang="zh-CN" dirty="0"/>
              <a:t>3.9</a:t>
            </a:r>
            <a:r>
              <a:rPr lang="zh-CN" altLang="en-US" dirty="0"/>
              <a:t>）</a:t>
            </a:r>
          </a:p>
        </p:txBody>
      </p:sp>
      <p:sp>
        <p:nvSpPr>
          <p:cNvPr id="17" name="文本框 16"/>
          <p:cNvSpPr txBox="1"/>
          <p:nvPr/>
        </p:nvSpPr>
        <p:spPr>
          <a:xfrm>
            <a:off x="6804101" y="3435846"/>
            <a:ext cx="1008112" cy="369332"/>
          </a:xfrm>
          <a:prstGeom prst="rect">
            <a:avLst/>
          </a:prstGeom>
          <a:noFill/>
        </p:spPr>
        <p:txBody>
          <a:bodyPr wrap="square" rtlCol="0">
            <a:spAutoFit/>
          </a:bodyPr>
          <a:lstStyle/>
          <a:p>
            <a:r>
              <a:rPr lang="zh-CN" altLang="en-US" dirty="0"/>
              <a:t>（</a:t>
            </a:r>
            <a:r>
              <a:rPr lang="en-US" altLang="zh-CN" dirty="0"/>
              <a:t>3.10</a:t>
            </a:r>
            <a:r>
              <a:rPr lang="zh-CN" altLang="en-US" dirty="0"/>
              <a:t>）</a:t>
            </a:r>
          </a:p>
        </p:txBody>
      </p:sp>
      <p:sp>
        <p:nvSpPr>
          <p:cNvPr id="18" name="文本框 17"/>
          <p:cNvSpPr txBox="1"/>
          <p:nvPr/>
        </p:nvSpPr>
        <p:spPr>
          <a:xfrm>
            <a:off x="6804248" y="1851670"/>
            <a:ext cx="1008112" cy="369332"/>
          </a:xfrm>
          <a:prstGeom prst="rect">
            <a:avLst/>
          </a:prstGeom>
          <a:noFill/>
        </p:spPr>
        <p:txBody>
          <a:bodyPr wrap="square" rtlCol="0">
            <a:spAutoFit/>
          </a:bodyPr>
          <a:lstStyle/>
          <a:p>
            <a:r>
              <a:rPr lang="zh-CN" altLang="en-US" dirty="0"/>
              <a:t>（</a:t>
            </a:r>
            <a:r>
              <a:rPr lang="en-US" altLang="zh-CN" dirty="0"/>
              <a:t>3.6</a:t>
            </a:r>
            <a:r>
              <a:rPr lang="zh-CN" altLang="en-US" dirty="0"/>
              <a:t>）</a:t>
            </a:r>
          </a:p>
        </p:txBody>
      </p:sp>
      <p:graphicFrame>
        <p:nvGraphicFramePr>
          <p:cNvPr id="12" name="对象 11"/>
          <p:cNvGraphicFramePr>
            <a:graphicFrameLocks noChangeAspect="1"/>
          </p:cNvGraphicFramePr>
          <p:nvPr>
            <p:extLst>
              <p:ext uri="{D42A27DB-BD31-4B8C-83A1-F6EECF244321}">
                <p14:modId xmlns:p14="http://schemas.microsoft.com/office/powerpoint/2010/main" val="397864288"/>
              </p:ext>
            </p:extLst>
          </p:nvPr>
        </p:nvGraphicFramePr>
        <p:xfrm>
          <a:off x="3949826" y="2182601"/>
          <a:ext cx="860383" cy="408682"/>
        </p:xfrm>
        <a:graphic>
          <a:graphicData uri="http://schemas.openxmlformats.org/presentationml/2006/ole">
            <mc:AlternateContent xmlns:mc="http://schemas.openxmlformats.org/markup-compatibility/2006">
              <mc:Choice xmlns:v="urn:schemas-microsoft-com:vml" Requires="v">
                <p:oleObj name="Equation" r:id="rId14" imgW="507960" imgH="241200" progId="Equation.DSMT4">
                  <p:embed/>
                </p:oleObj>
              </mc:Choice>
              <mc:Fallback>
                <p:oleObj name="Equation" r:id="rId14" imgW="507960" imgH="241200" progId="Equation.DSMT4">
                  <p:embed/>
                  <p:pic>
                    <p:nvPicPr>
                      <p:cNvPr id="0" name=""/>
                      <p:cNvPicPr/>
                      <p:nvPr/>
                    </p:nvPicPr>
                    <p:blipFill>
                      <a:blip r:embed="rId15"/>
                      <a:stretch>
                        <a:fillRect/>
                      </a:stretch>
                    </p:blipFill>
                    <p:spPr>
                      <a:xfrm>
                        <a:off x="3949826" y="2182601"/>
                        <a:ext cx="860383" cy="408682"/>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197154348"/>
              </p:ext>
            </p:extLst>
          </p:nvPr>
        </p:nvGraphicFramePr>
        <p:xfrm>
          <a:off x="950944" y="2406046"/>
          <a:ext cx="327109" cy="443934"/>
        </p:xfrm>
        <a:graphic>
          <a:graphicData uri="http://schemas.openxmlformats.org/presentationml/2006/ole">
            <mc:AlternateContent xmlns:mc="http://schemas.openxmlformats.org/markup-compatibility/2006">
              <mc:Choice xmlns:v="urn:schemas-microsoft-com:vml" Requires="v">
                <p:oleObj name="Equation" r:id="rId16" imgW="177480" imgH="241200" progId="Equation.DSMT4">
                  <p:embed/>
                </p:oleObj>
              </mc:Choice>
              <mc:Fallback>
                <p:oleObj name="Equation" r:id="rId16" imgW="177480" imgH="241200" progId="Equation.DSMT4">
                  <p:embed/>
                  <p:pic>
                    <p:nvPicPr>
                      <p:cNvPr id="0" name=""/>
                      <p:cNvPicPr/>
                      <p:nvPr/>
                    </p:nvPicPr>
                    <p:blipFill>
                      <a:blip r:embed="rId17"/>
                      <a:stretch>
                        <a:fillRect/>
                      </a:stretch>
                    </p:blipFill>
                    <p:spPr>
                      <a:xfrm>
                        <a:off x="950944" y="2406046"/>
                        <a:ext cx="327109" cy="443934"/>
                      </a:xfrm>
                      <a:prstGeom prst="rect">
                        <a:avLst/>
                      </a:prstGeom>
                    </p:spPr>
                  </p:pic>
                </p:oleObj>
              </mc:Fallback>
            </mc:AlternateContent>
          </a:graphicData>
        </a:graphic>
      </p:graphicFrame>
    </p:spTree>
    <p:extLst>
      <p:ext uri="{BB962C8B-B14F-4D97-AF65-F5344CB8AC3E}">
        <p14:creationId xmlns:p14="http://schemas.microsoft.com/office/powerpoint/2010/main" val="10462451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539552" y="561143"/>
            <a:ext cx="7920880" cy="4801314"/>
          </a:xfrm>
          <a:prstGeom prst="rect">
            <a:avLst/>
          </a:prstGeom>
        </p:spPr>
        <p:txBody>
          <a:bodyPr wrap="square">
            <a:spAutoFit/>
          </a:bodyPr>
          <a:lstStyle/>
          <a:p>
            <a:r>
              <a:rPr lang="zh-CN" altLang="en-US" dirty="0"/>
              <a:t>李雅普诺夫第一法可表述如下：</a:t>
            </a:r>
            <a:endParaRPr lang="en-US" altLang="zh-CN" dirty="0"/>
          </a:p>
          <a:p>
            <a:endParaRPr lang="en-US" altLang="zh-CN" dirty="0"/>
          </a:p>
          <a:p>
            <a:r>
              <a:rPr lang="zh-CN" altLang="en-US" dirty="0"/>
              <a:t>（</a:t>
            </a:r>
            <a:r>
              <a:rPr lang="en-US" altLang="zh-CN" dirty="0"/>
              <a:t>1</a:t>
            </a:r>
            <a:r>
              <a:rPr lang="zh-CN" altLang="en-US" dirty="0"/>
              <a:t>）若系统的线性化方程中系数矩阵</a:t>
            </a:r>
            <a:r>
              <a:rPr lang="en-US" altLang="zh-CN" dirty="0"/>
              <a:t>A</a:t>
            </a:r>
            <a:r>
              <a:rPr lang="zh-CN" altLang="en-US" dirty="0"/>
              <a:t>的所有特征值都具有负实部，则无论式（</a:t>
            </a:r>
            <a:r>
              <a:rPr lang="en-US" altLang="zh-CN" dirty="0"/>
              <a:t>3.5</a:t>
            </a:r>
            <a:r>
              <a:rPr lang="zh-CN" altLang="en-US" dirty="0"/>
              <a:t>）中的高次项</a:t>
            </a:r>
            <a:r>
              <a:rPr lang="en-US" altLang="zh-CN" dirty="0"/>
              <a:t>g</a:t>
            </a:r>
            <a:r>
              <a:rPr lang="zh-CN" altLang="en-US" dirty="0"/>
              <a:t>（</a:t>
            </a:r>
            <a:r>
              <a:rPr lang="en-US" altLang="zh-CN" dirty="0"/>
              <a:t>x</a:t>
            </a:r>
            <a:r>
              <a:rPr lang="zh-CN" altLang="en-US" dirty="0"/>
              <a:t>）如何，系统的平衡状态      总是渐近稳定的。</a:t>
            </a:r>
            <a:endParaRPr lang="en-US" altLang="zh-CN" dirty="0"/>
          </a:p>
          <a:p>
            <a:endParaRPr lang="zh-CN" altLang="en-US" dirty="0"/>
          </a:p>
          <a:p>
            <a:r>
              <a:rPr lang="zh-CN" altLang="en-US" dirty="0"/>
              <a:t>（</a:t>
            </a:r>
            <a:r>
              <a:rPr lang="en-US" altLang="zh-CN" dirty="0"/>
              <a:t>2</a:t>
            </a:r>
            <a:r>
              <a:rPr lang="zh-CN" altLang="en-US" dirty="0"/>
              <a:t>）若系数矩阵</a:t>
            </a:r>
            <a:r>
              <a:rPr lang="en-US" altLang="zh-CN" dirty="0"/>
              <a:t>A</a:t>
            </a:r>
            <a:r>
              <a:rPr lang="zh-CN" altLang="en-US" dirty="0"/>
              <a:t>中，有一个或一个以上的特征值具有正实部，则无论高次项</a:t>
            </a:r>
            <a:r>
              <a:rPr lang="en-US" altLang="zh-CN" dirty="0"/>
              <a:t>g</a:t>
            </a:r>
            <a:r>
              <a:rPr lang="zh-CN" altLang="en-US" dirty="0"/>
              <a:t>（</a:t>
            </a:r>
            <a:r>
              <a:rPr lang="en-US" altLang="zh-CN" dirty="0"/>
              <a:t>x</a:t>
            </a:r>
            <a:r>
              <a:rPr lang="zh-CN" altLang="en-US" dirty="0"/>
              <a:t>）如何，系统的平衡状态</a:t>
            </a:r>
            <a:r>
              <a:rPr lang="en-US" altLang="zh-CN" dirty="0"/>
              <a:t>     </a:t>
            </a:r>
            <a:r>
              <a:rPr lang="zh-CN" altLang="en-US" dirty="0"/>
              <a:t>是不稳定的。</a:t>
            </a:r>
            <a:endParaRPr lang="en-US" altLang="zh-CN" dirty="0"/>
          </a:p>
          <a:p>
            <a:endParaRPr lang="zh-CN" altLang="en-US" dirty="0"/>
          </a:p>
          <a:p>
            <a:r>
              <a:rPr lang="zh-CN" altLang="en-US" dirty="0"/>
              <a:t>（</a:t>
            </a:r>
            <a:r>
              <a:rPr lang="en-US" altLang="zh-CN" dirty="0"/>
              <a:t>3</a:t>
            </a:r>
            <a:r>
              <a:rPr lang="zh-CN" altLang="en-US" dirty="0"/>
              <a:t>）若系数矩阵</a:t>
            </a:r>
            <a:r>
              <a:rPr lang="en-US" altLang="zh-CN" dirty="0"/>
              <a:t>A</a:t>
            </a:r>
            <a:r>
              <a:rPr lang="zh-CN" altLang="en-US" dirty="0"/>
              <a:t>的特征值中，有一个或一个以上特征值为零，而其余的特征值均具有负实部，则系统平衡状态</a:t>
            </a:r>
            <a:r>
              <a:rPr lang="en-US" altLang="zh-CN" dirty="0"/>
              <a:t>      </a:t>
            </a:r>
            <a:r>
              <a:rPr lang="zh-CN" altLang="en-US" dirty="0"/>
              <a:t>的稳定性，要取决于高次项</a:t>
            </a:r>
            <a:r>
              <a:rPr lang="en-US" altLang="zh-CN" dirty="0"/>
              <a:t>g</a:t>
            </a:r>
            <a:r>
              <a:rPr lang="zh-CN" altLang="en-US" dirty="0"/>
              <a:t>（</a:t>
            </a:r>
            <a:r>
              <a:rPr lang="en-US" altLang="zh-CN" dirty="0"/>
              <a:t>x</a:t>
            </a:r>
            <a:r>
              <a:rPr lang="zh-CN" altLang="en-US" dirty="0"/>
              <a:t>）。</a:t>
            </a:r>
            <a:endParaRPr lang="en-US" altLang="zh-CN" dirty="0"/>
          </a:p>
          <a:p>
            <a:endParaRPr lang="zh-CN" altLang="en-US" dirty="0"/>
          </a:p>
          <a:p>
            <a:r>
              <a:rPr lang="zh-CN" altLang="en-US" dirty="0"/>
              <a:t>对于线性定常系统，高次项</a:t>
            </a:r>
            <a:r>
              <a:rPr lang="en-US" altLang="zh-CN" dirty="0"/>
              <a:t>g</a:t>
            </a:r>
            <a:r>
              <a:rPr lang="zh-CN" altLang="en-US" dirty="0"/>
              <a:t>（</a:t>
            </a:r>
            <a:r>
              <a:rPr lang="en-US" altLang="zh-CN" dirty="0"/>
              <a:t>x</a:t>
            </a:r>
            <a:r>
              <a:rPr lang="zh-CN" altLang="en-US" dirty="0"/>
              <a:t>）</a:t>
            </a:r>
            <a:r>
              <a:rPr lang="en-US" altLang="zh-CN" dirty="0"/>
              <a:t>=0</a:t>
            </a:r>
            <a:r>
              <a:rPr lang="zh-CN" altLang="en-US" dirty="0"/>
              <a:t>，当系数矩阵</a:t>
            </a:r>
            <a:r>
              <a:rPr lang="en-US" altLang="zh-CN" dirty="0"/>
              <a:t>A</a:t>
            </a:r>
            <a:r>
              <a:rPr lang="zh-CN" altLang="en-US" dirty="0"/>
              <a:t>中有特征值为零、其余的特征值具有负实部时，系统的平衡状态</a:t>
            </a:r>
            <a:r>
              <a:rPr lang="en-US" altLang="zh-CN" dirty="0"/>
              <a:t>       </a:t>
            </a:r>
            <a:r>
              <a:rPr lang="zh-CN" altLang="en-US" dirty="0"/>
              <a:t>，处于稳定的临界状态。</a:t>
            </a:r>
            <a:endParaRPr lang="en-US" altLang="zh-CN" dirty="0"/>
          </a:p>
          <a:p>
            <a:endParaRPr lang="zh-CN" altLang="en-US" dirty="0"/>
          </a:p>
          <a:p>
            <a:r>
              <a:rPr lang="zh-CN" altLang="en-US" dirty="0"/>
              <a:t>李雅普诺夫第一法是根据系统线性化方程中系数矩阵</a:t>
            </a:r>
            <a:r>
              <a:rPr lang="en-US" altLang="zh-CN" dirty="0"/>
              <a:t>A</a:t>
            </a:r>
            <a:r>
              <a:rPr lang="zh-CN" altLang="en-US" dirty="0"/>
              <a:t>的特征值去判别系统的稳定性，故称</a:t>
            </a:r>
            <a:r>
              <a:rPr lang="zh-CN" altLang="en-US" dirty="0">
                <a:solidFill>
                  <a:srgbClr val="FF0000"/>
                </a:solidFill>
              </a:rPr>
              <a:t>间接法</a:t>
            </a:r>
            <a:r>
              <a:rPr lang="zh-CN" altLang="en-US" dirty="0"/>
              <a:t>，又称</a:t>
            </a:r>
            <a:r>
              <a:rPr lang="zh-CN" altLang="en-US" dirty="0">
                <a:solidFill>
                  <a:srgbClr val="FF0000"/>
                </a:solidFill>
              </a:rPr>
              <a:t>一次近似法</a:t>
            </a:r>
            <a:r>
              <a:rPr lang="zh-CN" altLang="en-US" dirty="0"/>
              <a:t>。</a:t>
            </a:r>
          </a:p>
          <a:p>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1672375595"/>
              </p:ext>
            </p:extLst>
          </p:nvPr>
        </p:nvGraphicFramePr>
        <p:xfrm>
          <a:off x="4299272" y="2961800"/>
          <a:ext cx="318497" cy="432048"/>
        </p:xfrm>
        <a:graphic>
          <a:graphicData uri="http://schemas.openxmlformats.org/presentationml/2006/ole">
            <mc:AlternateContent xmlns:mc="http://schemas.openxmlformats.org/markup-compatibility/2006">
              <mc:Choice xmlns:v="urn:schemas-microsoft-com:vml" Requires="v">
                <p:oleObj name="Equation" r:id="rId4" imgW="365760" imgH="495473" progId="Equation.DSMT4">
                  <p:embed/>
                </p:oleObj>
              </mc:Choice>
              <mc:Fallback>
                <p:oleObj name="Equation" r:id="rId4" imgW="365760" imgH="495473" progId="Equation.DSMT4">
                  <p:embed/>
                  <p:pic>
                    <p:nvPicPr>
                      <p:cNvPr id="0" name=""/>
                      <p:cNvPicPr/>
                      <p:nvPr/>
                    </p:nvPicPr>
                    <p:blipFill>
                      <a:blip r:embed="rId5"/>
                      <a:stretch>
                        <a:fillRect/>
                      </a:stretch>
                    </p:blipFill>
                    <p:spPr>
                      <a:xfrm>
                        <a:off x="4299272" y="2961800"/>
                        <a:ext cx="318497"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128428478"/>
              </p:ext>
            </p:extLst>
          </p:nvPr>
        </p:nvGraphicFramePr>
        <p:xfrm>
          <a:off x="3820375" y="2139702"/>
          <a:ext cx="312737" cy="419100"/>
        </p:xfrm>
        <a:graphic>
          <a:graphicData uri="http://schemas.openxmlformats.org/presentationml/2006/ole">
            <mc:AlternateContent xmlns:mc="http://schemas.openxmlformats.org/markup-compatibility/2006">
              <mc:Choice xmlns:v="urn:schemas-microsoft-com:vml" Requires="v">
                <p:oleObj name="Equation" r:id="rId6" imgW="312597" imgH="419116" progId="Equation.DSMT4">
                  <p:embed/>
                </p:oleObj>
              </mc:Choice>
              <mc:Fallback>
                <p:oleObj name="Equation" r:id="rId6" imgW="312597" imgH="419116" progId="Equation.DSMT4">
                  <p:embed/>
                  <p:pic>
                    <p:nvPicPr>
                      <p:cNvPr id="0" name=""/>
                      <p:cNvPicPr/>
                      <p:nvPr/>
                    </p:nvPicPr>
                    <p:blipFill>
                      <a:blip r:embed="rId7"/>
                      <a:stretch>
                        <a:fillRect/>
                      </a:stretch>
                    </p:blipFill>
                    <p:spPr>
                      <a:xfrm>
                        <a:off x="3820375" y="2139702"/>
                        <a:ext cx="312737" cy="4191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43308135"/>
              </p:ext>
            </p:extLst>
          </p:nvPr>
        </p:nvGraphicFramePr>
        <p:xfrm>
          <a:off x="5724128" y="1347614"/>
          <a:ext cx="312737" cy="419100"/>
        </p:xfrm>
        <a:graphic>
          <a:graphicData uri="http://schemas.openxmlformats.org/presentationml/2006/ole">
            <mc:AlternateContent xmlns:mc="http://schemas.openxmlformats.org/markup-compatibility/2006">
              <mc:Choice xmlns:v="urn:schemas-microsoft-com:vml" Requires="v">
                <p:oleObj name="Equation" r:id="rId8" imgW="312597" imgH="419116" progId="Equation.DSMT4">
                  <p:embed/>
                </p:oleObj>
              </mc:Choice>
              <mc:Fallback>
                <p:oleObj name="Equation" r:id="rId8" imgW="312597" imgH="419116" progId="Equation.DSMT4">
                  <p:embed/>
                  <p:pic>
                    <p:nvPicPr>
                      <p:cNvPr id="0" name=""/>
                      <p:cNvPicPr/>
                      <p:nvPr/>
                    </p:nvPicPr>
                    <p:blipFill>
                      <a:blip r:embed="rId9"/>
                      <a:stretch>
                        <a:fillRect/>
                      </a:stretch>
                    </p:blipFill>
                    <p:spPr>
                      <a:xfrm>
                        <a:off x="5724128" y="1347614"/>
                        <a:ext cx="312737" cy="4191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66193572"/>
              </p:ext>
            </p:extLst>
          </p:nvPr>
        </p:nvGraphicFramePr>
        <p:xfrm>
          <a:off x="4617769" y="3774635"/>
          <a:ext cx="312737" cy="419100"/>
        </p:xfrm>
        <a:graphic>
          <a:graphicData uri="http://schemas.openxmlformats.org/presentationml/2006/ole">
            <mc:AlternateContent xmlns:mc="http://schemas.openxmlformats.org/markup-compatibility/2006">
              <mc:Choice xmlns:v="urn:schemas-microsoft-com:vml" Requires="v">
                <p:oleObj name="Equation" r:id="rId10" imgW="312597" imgH="419116" progId="Equation.DSMT4">
                  <p:embed/>
                </p:oleObj>
              </mc:Choice>
              <mc:Fallback>
                <p:oleObj name="Equation" r:id="rId10" imgW="312597" imgH="419116" progId="Equation.DSMT4">
                  <p:embed/>
                  <p:pic>
                    <p:nvPicPr>
                      <p:cNvPr id="0" name=""/>
                      <p:cNvPicPr/>
                      <p:nvPr/>
                    </p:nvPicPr>
                    <p:blipFill>
                      <a:blip r:embed="rId11"/>
                      <a:stretch>
                        <a:fillRect/>
                      </a:stretch>
                    </p:blipFill>
                    <p:spPr>
                      <a:xfrm>
                        <a:off x="4617769" y="3774635"/>
                        <a:ext cx="312737" cy="419100"/>
                      </a:xfrm>
                      <a:prstGeom prst="rect">
                        <a:avLst/>
                      </a:prstGeom>
                    </p:spPr>
                  </p:pic>
                </p:oleObj>
              </mc:Fallback>
            </mc:AlternateContent>
          </a:graphicData>
        </a:graphic>
      </p:graphicFrame>
    </p:spTree>
    <p:extLst>
      <p:ext uri="{BB962C8B-B14F-4D97-AF65-F5344CB8AC3E}">
        <p14:creationId xmlns:p14="http://schemas.microsoft.com/office/powerpoint/2010/main" val="25351201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611560" y="555526"/>
            <a:ext cx="8352928" cy="4524315"/>
          </a:xfrm>
          <a:prstGeom prst="rect">
            <a:avLst/>
          </a:prstGeom>
        </p:spPr>
        <p:txBody>
          <a:bodyPr wrap="square">
            <a:spAutoFit/>
          </a:bodyPr>
          <a:lstStyle/>
          <a:p>
            <a:r>
              <a:rPr lang="en-US" altLang="zh-CN" b="1" dirty="0"/>
              <a:t>3.2.2 </a:t>
            </a:r>
            <a:r>
              <a:rPr lang="zh-CN" altLang="en-US" b="1" dirty="0"/>
              <a:t>李雅普诺夫第二法</a:t>
            </a:r>
            <a:endParaRPr lang="en-US" altLang="zh-CN" b="1" dirty="0"/>
          </a:p>
          <a:p>
            <a:endParaRPr lang="zh-CN" altLang="en-US" b="1" dirty="0"/>
          </a:p>
          <a:p>
            <a:r>
              <a:rPr lang="en-US" altLang="zh-CN" b="1" dirty="0"/>
              <a:t>1.</a:t>
            </a:r>
            <a:r>
              <a:rPr lang="zh-CN" altLang="en-US" b="1" dirty="0"/>
              <a:t>标量函数的符号性质</a:t>
            </a:r>
            <a:endParaRPr lang="en-US" altLang="zh-CN" b="1" dirty="0"/>
          </a:p>
          <a:p>
            <a:endParaRPr lang="zh-CN" altLang="en-US" b="1" dirty="0"/>
          </a:p>
          <a:p>
            <a:pPr indent="457200"/>
            <a:r>
              <a:rPr lang="zh-CN" altLang="en-US" dirty="0"/>
              <a:t>设</a:t>
            </a:r>
            <a:r>
              <a:rPr lang="en-US" altLang="zh-CN" dirty="0"/>
              <a:t>V</a:t>
            </a:r>
            <a:r>
              <a:rPr lang="zh-CN" altLang="en-US" dirty="0"/>
              <a:t>（</a:t>
            </a:r>
            <a:r>
              <a:rPr lang="en-US" altLang="zh-CN" dirty="0"/>
              <a:t>x</a:t>
            </a:r>
            <a:r>
              <a:rPr lang="zh-CN" altLang="en-US" dirty="0"/>
              <a:t>）是向量</a:t>
            </a:r>
            <a:r>
              <a:rPr lang="en-US" altLang="zh-CN" dirty="0"/>
              <a:t>x</a:t>
            </a:r>
            <a:r>
              <a:rPr lang="zh-CN" altLang="en-US" dirty="0"/>
              <a:t>的标量函数，</a:t>
            </a:r>
            <a:r>
              <a:rPr lang="en-US" altLang="zh-CN" dirty="0"/>
              <a:t>Ω</a:t>
            </a:r>
            <a:r>
              <a:rPr lang="zh-CN" altLang="en-US" dirty="0"/>
              <a:t>是包含状态空间原点在内的封闭的有限区域。</a:t>
            </a:r>
          </a:p>
          <a:p>
            <a:pPr indent="457200"/>
            <a:r>
              <a:rPr lang="zh-CN" altLang="en-US" dirty="0"/>
              <a:t>（</a:t>
            </a:r>
            <a:r>
              <a:rPr lang="en-US" altLang="zh-CN" dirty="0"/>
              <a:t>1</a:t>
            </a:r>
            <a:r>
              <a:rPr lang="zh-CN" altLang="en-US" dirty="0"/>
              <a:t>）正定函数   </a:t>
            </a:r>
            <a:endParaRPr lang="en-US" altLang="zh-CN" dirty="0"/>
          </a:p>
          <a:p>
            <a:pPr indent="457200"/>
            <a:r>
              <a:rPr lang="en-US" altLang="zh-CN" dirty="0"/>
              <a:t>  </a:t>
            </a:r>
            <a:r>
              <a:rPr lang="zh-CN" altLang="en-US" dirty="0"/>
              <a:t>若标量函数 </a:t>
            </a:r>
            <a:r>
              <a:rPr lang="en-US" altLang="zh-CN" dirty="0"/>
              <a:t>V</a:t>
            </a:r>
            <a:r>
              <a:rPr lang="zh-CN" altLang="en-US" dirty="0"/>
              <a:t>（</a:t>
            </a:r>
            <a:r>
              <a:rPr lang="en-US" altLang="zh-CN" dirty="0"/>
              <a:t>x</a:t>
            </a:r>
            <a:r>
              <a:rPr lang="zh-CN" altLang="en-US" dirty="0"/>
              <a:t>）对于向量 </a:t>
            </a:r>
            <a:r>
              <a:rPr lang="en-US" altLang="zh-CN" dirty="0"/>
              <a:t>x </a:t>
            </a:r>
            <a:r>
              <a:rPr lang="zh-CN" altLang="en-US" dirty="0"/>
              <a:t>的各分量有连续偏导数，当 </a:t>
            </a:r>
            <a:r>
              <a:rPr lang="en-US" altLang="zh-CN" dirty="0"/>
              <a:t>x</a:t>
            </a:r>
            <a:r>
              <a:rPr lang="zh-CN" altLang="en-US" dirty="0"/>
              <a:t>≠</a:t>
            </a:r>
            <a:r>
              <a:rPr lang="en-US" altLang="zh-CN" dirty="0"/>
              <a:t>0 </a:t>
            </a:r>
            <a:r>
              <a:rPr lang="zh-CN" altLang="en-US" dirty="0"/>
              <a:t>时，</a:t>
            </a:r>
            <a:r>
              <a:rPr lang="en-US" altLang="zh-CN" dirty="0"/>
              <a:t>V</a:t>
            </a:r>
            <a:r>
              <a:rPr lang="zh-CN" altLang="en-US" dirty="0"/>
              <a:t>（</a:t>
            </a:r>
            <a:r>
              <a:rPr lang="en-US" altLang="zh-CN" dirty="0"/>
              <a:t>x</a:t>
            </a:r>
            <a:r>
              <a:rPr lang="zh-CN" altLang="en-US" dirty="0"/>
              <a:t>）</a:t>
            </a:r>
            <a:r>
              <a:rPr lang="en-US" altLang="zh-CN" dirty="0"/>
              <a:t>&gt;0</a:t>
            </a:r>
            <a:r>
              <a:rPr lang="zh-CN" altLang="en-US" dirty="0"/>
              <a:t>，而在 </a:t>
            </a:r>
            <a:r>
              <a:rPr lang="en-US" altLang="zh-CN" dirty="0"/>
              <a:t>x=0 </a:t>
            </a:r>
            <a:r>
              <a:rPr lang="zh-CN" altLang="en-US" dirty="0"/>
              <a:t>处，</a:t>
            </a:r>
            <a:r>
              <a:rPr lang="en-US" altLang="zh-CN" dirty="0"/>
              <a:t>V</a:t>
            </a:r>
            <a:r>
              <a:rPr lang="zh-CN" altLang="en-US" dirty="0"/>
              <a:t>（</a:t>
            </a:r>
            <a:r>
              <a:rPr lang="en-US" altLang="zh-CN" dirty="0"/>
              <a:t>x</a:t>
            </a:r>
            <a:r>
              <a:rPr lang="zh-CN" altLang="en-US" dirty="0"/>
              <a:t>）</a:t>
            </a:r>
            <a:r>
              <a:rPr lang="en-US" altLang="zh-CN" dirty="0"/>
              <a:t>= 0</a:t>
            </a:r>
            <a:r>
              <a:rPr lang="zh-CN" altLang="en-US" dirty="0"/>
              <a:t>，则在</a:t>
            </a:r>
            <a:r>
              <a:rPr lang="en-US" altLang="zh-CN" dirty="0"/>
              <a:t>Ω</a:t>
            </a:r>
            <a:r>
              <a:rPr lang="zh-CN" altLang="en-US" dirty="0"/>
              <a:t>域内的标量函数</a:t>
            </a:r>
            <a:r>
              <a:rPr lang="en-US" altLang="zh-CN" dirty="0"/>
              <a:t>V</a:t>
            </a:r>
            <a:r>
              <a:rPr lang="zh-CN" altLang="en-US" dirty="0"/>
              <a:t>（</a:t>
            </a:r>
            <a:r>
              <a:rPr lang="en-US" altLang="zh-CN" dirty="0"/>
              <a:t>x</a:t>
            </a:r>
            <a:r>
              <a:rPr lang="zh-CN" altLang="en-US" dirty="0"/>
              <a:t>）称为正定函数。</a:t>
            </a:r>
          </a:p>
          <a:p>
            <a:pPr indent="457200"/>
            <a:r>
              <a:rPr lang="zh-CN" altLang="en-US" dirty="0"/>
              <a:t>（</a:t>
            </a:r>
            <a:r>
              <a:rPr lang="en-US" altLang="zh-CN" dirty="0"/>
              <a:t>2</a:t>
            </a:r>
            <a:r>
              <a:rPr lang="zh-CN" altLang="en-US" dirty="0"/>
              <a:t>）正半定函数  </a:t>
            </a:r>
            <a:endParaRPr lang="en-US" altLang="zh-CN" dirty="0"/>
          </a:p>
          <a:p>
            <a:pPr indent="457200"/>
            <a:r>
              <a:rPr lang="zh-CN" altLang="en-US" dirty="0"/>
              <a:t>如果当 </a:t>
            </a:r>
            <a:r>
              <a:rPr lang="en-US" altLang="zh-CN" dirty="0"/>
              <a:t>x</a:t>
            </a:r>
            <a:r>
              <a:rPr lang="zh-CN" altLang="en-US" dirty="0"/>
              <a:t>≠</a:t>
            </a:r>
            <a:r>
              <a:rPr lang="en-US" altLang="zh-CN" dirty="0"/>
              <a:t>0 </a:t>
            </a:r>
            <a:r>
              <a:rPr lang="zh-CN" altLang="en-US" dirty="0"/>
              <a:t>时，</a:t>
            </a:r>
            <a:r>
              <a:rPr lang="en-US" altLang="zh-CN" dirty="0"/>
              <a:t>V</a:t>
            </a:r>
            <a:r>
              <a:rPr lang="zh-CN" altLang="en-US" dirty="0"/>
              <a:t>（</a:t>
            </a:r>
            <a:r>
              <a:rPr lang="en-US" altLang="zh-CN" dirty="0"/>
              <a:t>x</a:t>
            </a:r>
            <a:r>
              <a:rPr lang="zh-CN" altLang="en-US" dirty="0"/>
              <a:t>）≥</a:t>
            </a:r>
            <a:r>
              <a:rPr lang="en-US" altLang="zh-CN" dirty="0"/>
              <a:t>0</a:t>
            </a:r>
            <a:r>
              <a:rPr lang="zh-CN" altLang="en-US" dirty="0"/>
              <a:t>，其余条件同上，则</a:t>
            </a:r>
            <a:r>
              <a:rPr lang="en-US" altLang="zh-CN" dirty="0"/>
              <a:t>V</a:t>
            </a:r>
            <a:r>
              <a:rPr lang="zh-CN" altLang="en-US" dirty="0"/>
              <a:t>（</a:t>
            </a:r>
            <a:r>
              <a:rPr lang="en-US" altLang="zh-CN" dirty="0"/>
              <a:t>x</a:t>
            </a:r>
            <a:r>
              <a:rPr lang="zh-CN" altLang="en-US" dirty="0"/>
              <a:t>）称为正半定函数。</a:t>
            </a:r>
          </a:p>
          <a:p>
            <a:pPr indent="457200"/>
            <a:r>
              <a:rPr lang="zh-CN" altLang="en-US" dirty="0"/>
              <a:t>（</a:t>
            </a:r>
            <a:r>
              <a:rPr lang="en-US" altLang="zh-CN" dirty="0"/>
              <a:t>3</a:t>
            </a:r>
            <a:r>
              <a:rPr lang="zh-CN" altLang="en-US" dirty="0"/>
              <a:t>）负定（负半定）函数     </a:t>
            </a:r>
            <a:endParaRPr lang="en-US" altLang="zh-CN" dirty="0"/>
          </a:p>
          <a:p>
            <a:pPr indent="457200"/>
            <a:r>
              <a:rPr lang="zh-CN" altLang="en-US" dirty="0"/>
              <a:t>如果 </a:t>
            </a:r>
            <a:r>
              <a:rPr lang="en-US" altLang="zh-CN" dirty="0"/>
              <a:t>-V</a:t>
            </a:r>
            <a:r>
              <a:rPr lang="zh-CN" altLang="en-US" dirty="0"/>
              <a:t>（</a:t>
            </a:r>
            <a:r>
              <a:rPr lang="en-US" altLang="zh-CN" dirty="0"/>
              <a:t>x</a:t>
            </a:r>
            <a:r>
              <a:rPr lang="zh-CN" altLang="en-US" dirty="0"/>
              <a:t>）是正定（正半定）函数，那么  </a:t>
            </a:r>
            <a:r>
              <a:rPr lang="en-US" altLang="zh-CN" dirty="0"/>
              <a:t>V</a:t>
            </a:r>
            <a:r>
              <a:rPr lang="zh-CN" altLang="en-US" dirty="0"/>
              <a:t>（</a:t>
            </a:r>
            <a:r>
              <a:rPr lang="en-US" altLang="zh-CN" dirty="0"/>
              <a:t>x</a:t>
            </a:r>
            <a:r>
              <a:rPr lang="zh-CN" altLang="en-US" dirty="0"/>
              <a:t>）就称为负定（负半定）函数。</a:t>
            </a:r>
          </a:p>
          <a:p>
            <a:pPr indent="457200"/>
            <a:r>
              <a:rPr lang="zh-CN" altLang="en-US" dirty="0"/>
              <a:t>（</a:t>
            </a:r>
            <a:r>
              <a:rPr lang="en-US" altLang="zh-CN" dirty="0"/>
              <a:t>4</a:t>
            </a:r>
            <a:r>
              <a:rPr lang="zh-CN" altLang="en-US" dirty="0"/>
              <a:t>）不定函数 </a:t>
            </a:r>
            <a:endParaRPr lang="en-US" altLang="zh-CN" dirty="0"/>
          </a:p>
          <a:p>
            <a:pPr indent="457200"/>
            <a:r>
              <a:rPr lang="zh-CN" altLang="en-US" dirty="0"/>
              <a:t>如果在无论多小的  </a:t>
            </a:r>
            <a:r>
              <a:rPr lang="en-US" altLang="zh-CN" dirty="0"/>
              <a:t>Ω</a:t>
            </a:r>
            <a:r>
              <a:rPr lang="zh-CN" altLang="en-US" dirty="0"/>
              <a:t>域内，</a:t>
            </a:r>
            <a:r>
              <a:rPr lang="en-US" altLang="zh-CN" dirty="0"/>
              <a:t>V</a:t>
            </a:r>
            <a:r>
              <a:rPr lang="zh-CN" altLang="en-US" dirty="0"/>
              <a:t>（</a:t>
            </a:r>
            <a:r>
              <a:rPr lang="en-US" altLang="zh-CN" dirty="0"/>
              <a:t>x</a:t>
            </a:r>
            <a:r>
              <a:rPr lang="zh-CN" altLang="en-US" dirty="0"/>
              <a:t>）既可为正值也可为负值，则</a:t>
            </a:r>
            <a:r>
              <a:rPr lang="en-US" altLang="zh-CN" dirty="0"/>
              <a:t>V</a:t>
            </a:r>
            <a:r>
              <a:rPr lang="zh-CN" altLang="en-US" dirty="0"/>
              <a:t>（</a:t>
            </a:r>
            <a:r>
              <a:rPr lang="en-US" altLang="zh-CN" dirty="0"/>
              <a:t>x</a:t>
            </a:r>
            <a:r>
              <a:rPr lang="zh-CN" altLang="en-US" dirty="0"/>
              <a:t>）称为不定函数。</a:t>
            </a:r>
          </a:p>
        </p:txBody>
      </p:sp>
    </p:spTree>
    <p:extLst>
      <p:ext uri="{BB962C8B-B14F-4D97-AF65-F5344CB8AC3E}">
        <p14:creationId xmlns:p14="http://schemas.microsoft.com/office/powerpoint/2010/main" val="32877806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611560" y="627534"/>
            <a:ext cx="8352928" cy="369332"/>
          </a:xfrm>
          <a:prstGeom prst="rect">
            <a:avLst/>
          </a:prstGeom>
        </p:spPr>
        <p:txBody>
          <a:bodyPr wrap="square">
            <a:spAutoFit/>
          </a:bodyPr>
          <a:lstStyle/>
          <a:p>
            <a:r>
              <a:rPr lang="zh-CN" altLang="en-US" b="1" dirty="0"/>
              <a:t>例</a:t>
            </a:r>
            <a:r>
              <a:rPr lang="en-US" altLang="zh-CN" b="1" dirty="0"/>
              <a:t>3.2 </a:t>
            </a:r>
            <a:r>
              <a:rPr lang="zh-CN" altLang="en-US" dirty="0"/>
              <a:t>确定下列标量函数的性质</a:t>
            </a:r>
          </a:p>
        </p:txBody>
      </p:sp>
      <p:graphicFrame>
        <p:nvGraphicFramePr>
          <p:cNvPr id="2" name="对象 1"/>
          <p:cNvGraphicFramePr>
            <a:graphicFrameLocks noChangeAspect="1"/>
          </p:cNvGraphicFramePr>
          <p:nvPr>
            <p:extLst>
              <p:ext uri="{D42A27DB-BD31-4B8C-83A1-F6EECF244321}">
                <p14:modId xmlns:p14="http://schemas.microsoft.com/office/powerpoint/2010/main" val="931658746"/>
              </p:ext>
            </p:extLst>
          </p:nvPr>
        </p:nvGraphicFramePr>
        <p:xfrm>
          <a:off x="1208461" y="971008"/>
          <a:ext cx="2160239" cy="526888"/>
        </p:xfrm>
        <a:graphic>
          <a:graphicData uri="http://schemas.openxmlformats.org/presentationml/2006/ole">
            <mc:AlternateContent xmlns:mc="http://schemas.openxmlformats.org/markup-compatibility/2006">
              <mc:Choice xmlns:v="urn:schemas-microsoft-com:vml" Requires="v">
                <p:oleObj name="Equation" r:id="rId4" imgW="1041120" imgH="253800" progId="Equation.DSMT4">
                  <p:embed/>
                </p:oleObj>
              </mc:Choice>
              <mc:Fallback>
                <p:oleObj name="Equation" r:id="rId4" imgW="1041120" imgH="253800" progId="Equation.DSMT4">
                  <p:embed/>
                  <p:pic>
                    <p:nvPicPr>
                      <p:cNvPr id="0" name=""/>
                      <p:cNvPicPr/>
                      <p:nvPr/>
                    </p:nvPicPr>
                    <p:blipFill>
                      <a:blip r:embed="rId5"/>
                      <a:stretch>
                        <a:fillRect/>
                      </a:stretch>
                    </p:blipFill>
                    <p:spPr>
                      <a:xfrm>
                        <a:off x="1208461" y="971008"/>
                        <a:ext cx="2160239" cy="5268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61248186"/>
              </p:ext>
            </p:extLst>
          </p:nvPr>
        </p:nvGraphicFramePr>
        <p:xfrm>
          <a:off x="1547665" y="1419622"/>
          <a:ext cx="1585866" cy="443109"/>
        </p:xfrm>
        <a:graphic>
          <a:graphicData uri="http://schemas.openxmlformats.org/presentationml/2006/ole">
            <mc:AlternateContent xmlns:mc="http://schemas.openxmlformats.org/markup-compatibility/2006">
              <mc:Choice xmlns:v="urn:schemas-microsoft-com:vml" Requires="v">
                <p:oleObj name="Equation" r:id="rId6" imgW="863280" imgH="241200" progId="Equation.DSMT4">
                  <p:embed/>
                </p:oleObj>
              </mc:Choice>
              <mc:Fallback>
                <p:oleObj name="Equation" r:id="rId6" imgW="863280" imgH="241200" progId="Equation.DSMT4">
                  <p:embed/>
                  <p:pic>
                    <p:nvPicPr>
                      <p:cNvPr id="0" name=""/>
                      <p:cNvPicPr/>
                      <p:nvPr/>
                    </p:nvPicPr>
                    <p:blipFill>
                      <a:blip r:embed="rId7"/>
                      <a:stretch>
                        <a:fillRect/>
                      </a:stretch>
                    </p:blipFill>
                    <p:spPr>
                      <a:xfrm>
                        <a:off x="1547665" y="1419622"/>
                        <a:ext cx="1585866" cy="443109"/>
                      </a:xfrm>
                      <a:prstGeom prst="rect">
                        <a:avLst/>
                      </a:prstGeom>
                    </p:spPr>
                  </p:pic>
                </p:oleObj>
              </mc:Fallback>
            </mc:AlternateContent>
          </a:graphicData>
        </a:graphic>
      </p:graphicFrame>
      <p:sp>
        <p:nvSpPr>
          <p:cNvPr id="5" name="文本框 4"/>
          <p:cNvSpPr txBox="1"/>
          <p:nvPr/>
        </p:nvSpPr>
        <p:spPr>
          <a:xfrm>
            <a:off x="584029" y="1478084"/>
            <a:ext cx="7992888" cy="3416320"/>
          </a:xfrm>
          <a:prstGeom prst="rect">
            <a:avLst/>
          </a:prstGeom>
          <a:noFill/>
        </p:spPr>
        <p:txBody>
          <a:bodyPr wrap="square" rtlCol="0">
            <a:spAutoFit/>
          </a:bodyPr>
          <a:lstStyle/>
          <a:p>
            <a:r>
              <a:rPr lang="zh-CN" altLang="en-US" dirty="0"/>
              <a:t>解：当                                   时，</a:t>
            </a:r>
            <a:r>
              <a:rPr lang="en-US" altLang="zh-CN" dirty="0"/>
              <a:t>V</a:t>
            </a:r>
            <a:r>
              <a:rPr lang="zh-CN" altLang="en-US" dirty="0"/>
              <a:t>（</a:t>
            </a:r>
            <a:r>
              <a:rPr lang="en-US" altLang="zh-CN" dirty="0"/>
              <a:t>x</a:t>
            </a:r>
            <a:r>
              <a:rPr lang="zh-CN" altLang="en-US" dirty="0"/>
              <a:t>）</a:t>
            </a:r>
            <a:r>
              <a:rPr lang="en-US" altLang="zh-CN" dirty="0"/>
              <a:t>=0</a:t>
            </a:r>
          </a:p>
          <a:p>
            <a:r>
              <a:rPr lang="en-US" altLang="zh-CN" dirty="0"/>
              <a:t>         </a:t>
            </a:r>
          </a:p>
          <a:p>
            <a:r>
              <a:rPr lang="en-US" altLang="zh-CN" dirty="0"/>
              <a:t>         </a:t>
            </a:r>
          </a:p>
          <a:p>
            <a:r>
              <a:rPr lang="en-US" altLang="zh-CN" dirty="0"/>
              <a:t>         </a:t>
            </a:r>
            <a:r>
              <a:rPr lang="zh-CN" altLang="en-US" dirty="0"/>
              <a:t>当                                   时，</a:t>
            </a:r>
            <a:r>
              <a:rPr lang="en-US" altLang="zh-CN" dirty="0"/>
              <a:t>V</a:t>
            </a:r>
            <a:r>
              <a:rPr lang="zh-CN" altLang="en-US" dirty="0"/>
              <a:t>（</a:t>
            </a:r>
            <a:r>
              <a:rPr lang="en-US" altLang="zh-CN" dirty="0"/>
              <a:t>x</a:t>
            </a:r>
            <a:r>
              <a:rPr lang="zh-CN" altLang="en-US" dirty="0"/>
              <a:t>）</a:t>
            </a:r>
            <a:r>
              <a:rPr lang="en-US" altLang="zh-CN" dirty="0"/>
              <a:t>&gt;0</a:t>
            </a:r>
          </a:p>
          <a:p>
            <a:endParaRPr lang="en-US" altLang="zh-CN" dirty="0"/>
          </a:p>
          <a:p>
            <a:r>
              <a:rPr lang="zh-CN" altLang="en-US" dirty="0"/>
              <a:t>故</a:t>
            </a:r>
            <a:r>
              <a:rPr lang="en-US" altLang="zh-CN" dirty="0"/>
              <a:t>V</a:t>
            </a:r>
            <a:r>
              <a:rPr lang="zh-CN" altLang="en-US" dirty="0"/>
              <a:t>（</a:t>
            </a:r>
            <a:r>
              <a:rPr lang="en-US" altLang="zh-CN" dirty="0"/>
              <a:t>x</a:t>
            </a:r>
            <a:r>
              <a:rPr lang="zh-CN" altLang="en-US" dirty="0"/>
              <a:t>）为正定函数。</a:t>
            </a:r>
            <a:endParaRPr lang="en-US" altLang="zh-CN" dirty="0"/>
          </a:p>
          <a:p>
            <a:r>
              <a:rPr lang="zh-CN" altLang="en-US" dirty="0"/>
              <a:t>（</a:t>
            </a:r>
            <a:r>
              <a:rPr lang="en-US" altLang="zh-CN" dirty="0"/>
              <a:t>2</a:t>
            </a:r>
            <a:r>
              <a:rPr lang="zh-CN" altLang="en-US" dirty="0"/>
              <a:t>）</a:t>
            </a:r>
            <a:endParaRPr lang="en-US" altLang="zh-CN" dirty="0"/>
          </a:p>
          <a:p>
            <a:endParaRPr lang="en-US" altLang="zh-CN" dirty="0"/>
          </a:p>
          <a:p>
            <a:r>
              <a:rPr lang="zh-CN" altLang="en-US" dirty="0"/>
              <a:t>解：当                                  时，</a:t>
            </a:r>
            <a:r>
              <a:rPr lang="en-US" altLang="zh-CN" dirty="0"/>
              <a:t>V</a:t>
            </a:r>
            <a:r>
              <a:rPr lang="zh-CN" altLang="en-US" dirty="0"/>
              <a:t>（</a:t>
            </a:r>
            <a:r>
              <a:rPr lang="en-US" altLang="zh-CN" dirty="0"/>
              <a:t>x</a:t>
            </a:r>
            <a:r>
              <a:rPr lang="zh-CN" altLang="en-US" dirty="0"/>
              <a:t>）</a:t>
            </a:r>
            <a:r>
              <a:rPr lang="en-US" altLang="zh-CN" dirty="0"/>
              <a:t>=0</a:t>
            </a:r>
          </a:p>
          <a:p>
            <a:r>
              <a:rPr lang="zh-CN" altLang="en-US" dirty="0"/>
              <a:t>         当                                  时，</a:t>
            </a:r>
            <a:r>
              <a:rPr lang="en-US" altLang="zh-CN" dirty="0"/>
              <a:t>V</a:t>
            </a:r>
            <a:r>
              <a:rPr lang="zh-CN" altLang="en-US" dirty="0"/>
              <a:t>（</a:t>
            </a:r>
            <a:r>
              <a:rPr lang="en-US" altLang="zh-CN" dirty="0"/>
              <a:t>x</a:t>
            </a:r>
            <a:r>
              <a:rPr lang="zh-CN" altLang="en-US" dirty="0"/>
              <a:t>）</a:t>
            </a:r>
            <a:r>
              <a:rPr lang="en-US" altLang="zh-CN" dirty="0"/>
              <a:t>=0</a:t>
            </a:r>
          </a:p>
          <a:p>
            <a:r>
              <a:rPr lang="zh-CN" altLang="en-US" dirty="0"/>
              <a:t>         当                                  时，</a:t>
            </a:r>
            <a:r>
              <a:rPr lang="en-US" altLang="zh-CN" dirty="0"/>
              <a:t>V</a:t>
            </a:r>
            <a:r>
              <a:rPr lang="zh-CN" altLang="en-US" dirty="0"/>
              <a:t>（</a:t>
            </a:r>
            <a:r>
              <a:rPr lang="en-US" altLang="zh-CN" dirty="0"/>
              <a:t>x</a:t>
            </a:r>
            <a:r>
              <a:rPr lang="zh-CN" altLang="en-US" dirty="0"/>
              <a:t>）＞</a:t>
            </a:r>
            <a:r>
              <a:rPr lang="en-US" altLang="zh-CN" dirty="0"/>
              <a:t> 0</a:t>
            </a:r>
          </a:p>
          <a:p>
            <a:r>
              <a:rPr lang="zh-CN" altLang="en-US" dirty="0"/>
              <a:t>因此，</a:t>
            </a:r>
            <a:r>
              <a:rPr lang="en-US" altLang="zh-CN" dirty="0"/>
              <a:t>V</a:t>
            </a:r>
            <a:r>
              <a:rPr lang="zh-CN" altLang="en-US" dirty="0"/>
              <a:t>（</a:t>
            </a:r>
            <a:r>
              <a:rPr lang="en-US" altLang="zh-CN" dirty="0"/>
              <a:t>x</a:t>
            </a:r>
            <a:r>
              <a:rPr lang="zh-CN" altLang="en-US" dirty="0"/>
              <a:t>）为正半定函数</a:t>
            </a:r>
            <a:endParaRPr lang="en-US" altLang="zh-CN" dirty="0"/>
          </a:p>
        </p:txBody>
      </p:sp>
      <p:graphicFrame>
        <p:nvGraphicFramePr>
          <p:cNvPr id="7" name="对象 6"/>
          <p:cNvGraphicFramePr>
            <a:graphicFrameLocks noChangeAspect="1"/>
          </p:cNvGraphicFramePr>
          <p:nvPr>
            <p:extLst>
              <p:ext uri="{D42A27DB-BD31-4B8C-83A1-F6EECF244321}">
                <p14:modId xmlns:p14="http://schemas.microsoft.com/office/powerpoint/2010/main" val="207731284"/>
              </p:ext>
            </p:extLst>
          </p:nvPr>
        </p:nvGraphicFramePr>
        <p:xfrm>
          <a:off x="1437225" y="2054061"/>
          <a:ext cx="1702710" cy="873185"/>
        </p:xfrm>
        <a:graphic>
          <a:graphicData uri="http://schemas.openxmlformats.org/presentationml/2006/ole">
            <mc:AlternateContent xmlns:mc="http://schemas.openxmlformats.org/markup-compatibility/2006">
              <mc:Choice xmlns:v="urn:schemas-microsoft-com:vml" Requires="v">
                <p:oleObj name="Equation" r:id="rId8" imgW="990360" imgH="507960" progId="Equation.DSMT4">
                  <p:embed/>
                </p:oleObj>
              </mc:Choice>
              <mc:Fallback>
                <p:oleObj name="Equation" r:id="rId8" imgW="990360" imgH="507960" progId="Equation.DSMT4">
                  <p:embed/>
                  <p:pic>
                    <p:nvPicPr>
                      <p:cNvPr id="0" name=""/>
                      <p:cNvPicPr/>
                      <p:nvPr/>
                    </p:nvPicPr>
                    <p:blipFill>
                      <a:blip r:embed="rId9"/>
                      <a:stretch>
                        <a:fillRect/>
                      </a:stretch>
                    </p:blipFill>
                    <p:spPr>
                      <a:xfrm>
                        <a:off x="1437225" y="2054061"/>
                        <a:ext cx="1702710" cy="873185"/>
                      </a:xfrm>
                      <a:prstGeom prst="rect">
                        <a:avLst/>
                      </a:prstGeom>
                    </p:spPr>
                  </p:pic>
                </p:oleObj>
              </mc:Fallback>
            </mc:AlternateContent>
          </a:graphicData>
        </a:graphic>
      </p:graphicFrame>
      <p:sp>
        <p:nvSpPr>
          <p:cNvPr id="8" name="文本框 7"/>
          <p:cNvSpPr txBox="1"/>
          <p:nvPr/>
        </p:nvSpPr>
        <p:spPr>
          <a:xfrm>
            <a:off x="569061" y="1049785"/>
            <a:ext cx="576065" cy="369332"/>
          </a:xfrm>
          <a:prstGeom prst="rect">
            <a:avLst/>
          </a:prstGeom>
          <a:noFill/>
        </p:spPr>
        <p:txBody>
          <a:bodyPr wrap="square" rtlCol="0">
            <a:spAutoFit/>
          </a:bodyPr>
          <a:lstStyle/>
          <a:p>
            <a:r>
              <a:rPr lang="zh-CN" altLang="en-US" dirty="0"/>
              <a:t>（</a:t>
            </a:r>
            <a:r>
              <a:rPr lang="en-US" altLang="zh-CN" dirty="0"/>
              <a:t>1</a:t>
            </a:r>
            <a:r>
              <a:rPr lang="zh-CN" altLang="en-US" dirty="0"/>
              <a:t>）</a:t>
            </a:r>
          </a:p>
        </p:txBody>
      </p:sp>
      <p:graphicFrame>
        <p:nvGraphicFramePr>
          <p:cNvPr id="9" name="对象 8"/>
          <p:cNvGraphicFramePr>
            <a:graphicFrameLocks noChangeAspect="1"/>
          </p:cNvGraphicFramePr>
          <p:nvPr>
            <p:extLst>
              <p:ext uri="{D42A27DB-BD31-4B8C-83A1-F6EECF244321}">
                <p14:modId xmlns:p14="http://schemas.microsoft.com/office/powerpoint/2010/main" val="3779081014"/>
              </p:ext>
            </p:extLst>
          </p:nvPr>
        </p:nvGraphicFramePr>
        <p:xfrm>
          <a:off x="1475656" y="3651870"/>
          <a:ext cx="1438818" cy="402022"/>
        </p:xfrm>
        <a:graphic>
          <a:graphicData uri="http://schemas.openxmlformats.org/presentationml/2006/ole">
            <mc:AlternateContent xmlns:mc="http://schemas.openxmlformats.org/markup-compatibility/2006">
              <mc:Choice xmlns:v="urn:schemas-microsoft-com:vml" Requires="v">
                <p:oleObj name="Equation" r:id="rId10" imgW="863280" imgH="241200" progId="Equation.DSMT4">
                  <p:embed/>
                </p:oleObj>
              </mc:Choice>
              <mc:Fallback>
                <p:oleObj name="Equation" r:id="rId10" imgW="863280" imgH="241200" progId="Equation.DSMT4">
                  <p:embed/>
                  <p:pic>
                    <p:nvPicPr>
                      <p:cNvPr id="0" name=""/>
                      <p:cNvPicPr/>
                      <p:nvPr/>
                    </p:nvPicPr>
                    <p:blipFill>
                      <a:blip r:embed="rId11"/>
                      <a:stretch>
                        <a:fillRect/>
                      </a:stretch>
                    </p:blipFill>
                    <p:spPr>
                      <a:xfrm>
                        <a:off x="1475656" y="3651870"/>
                        <a:ext cx="1438818" cy="40202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72754144"/>
              </p:ext>
            </p:extLst>
          </p:nvPr>
        </p:nvGraphicFramePr>
        <p:xfrm>
          <a:off x="1475655" y="3918569"/>
          <a:ext cx="1625853" cy="381373"/>
        </p:xfrm>
        <a:graphic>
          <a:graphicData uri="http://schemas.openxmlformats.org/presentationml/2006/ole">
            <mc:AlternateContent xmlns:mc="http://schemas.openxmlformats.org/markup-compatibility/2006">
              <mc:Choice xmlns:v="urn:schemas-microsoft-com:vml" Requires="v">
                <p:oleObj name="Equation" r:id="rId12" imgW="1028520" imgH="241200" progId="Equation.DSMT4">
                  <p:embed/>
                </p:oleObj>
              </mc:Choice>
              <mc:Fallback>
                <p:oleObj name="Equation" r:id="rId12" imgW="1028520" imgH="241200" progId="Equation.DSMT4">
                  <p:embed/>
                  <p:pic>
                    <p:nvPicPr>
                      <p:cNvPr id="0" name=""/>
                      <p:cNvPicPr/>
                      <p:nvPr/>
                    </p:nvPicPr>
                    <p:blipFill>
                      <a:blip r:embed="rId13"/>
                      <a:stretch>
                        <a:fillRect/>
                      </a:stretch>
                    </p:blipFill>
                    <p:spPr>
                      <a:xfrm>
                        <a:off x="1475655" y="3918569"/>
                        <a:ext cx="1625853" cy="38137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58637240"/>
              </p:ext>
            </p:extLst>
          </p:nvPr>
        </p:nvGraphicFramePr>
        <p:xfrm>
          <a:off x="1475656" y="4206601"/>
          <a:ext cx="1625853" cy="381373"/>
        </p:xfrm>
        <a:graphic>
          <a:graphicData uri="http://schemas.openxmlformats.org/presentationml/2006/ole">
            <mc:AlternateContent xmlns:mc="http://schemas.openxmlformats.org/markup-compatibility/2006">
              <mc:Choice xmlns:v="urn:schemas-microsoft-com:vml" Requires="v">
                <p:oleObj name="Equation" r:id="rId14" imgW="1028520" imgH="241200" progId="Equation.DSMT4">
                  <p:embed/>
                </p:oleObj>
              </mc:Choice>
              <mc:Fallback>
                <p:oleObj name="Equation" r:id="rId14" imgW="1028520" imgH="241200" progId="Equation.DSMT4">
                  <p:embed/>
                  <p:pic>
                    <p:nvPicPr>
                      <p:cNvPr id="0" name=""/>
                      <p:cNvPicPr/>
                      <p:nvPr/>
                    </p:nvPicPr>
                    <p:blipFill>
                      <a:blip r:embed="rId15"/>
                      <a:stretch>
                        <a:fillRect/>
                      </a:stretch>
                    </p:blipFill>
                    <p:spPr>
                      <a:xfrm>
                        <a:off x="1475656" y="4206601"/>
                        <a:ext cx="1625853" cy="38137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28790919"/>
              </p:ext>
            </p:extLst>
          </p:nvPr>
        </p:nvGraphicFramePr>
        <p:xfrm>
          <a:off x="1331640" y="3143497"/>
          <a:ext cx="2167328" cy="487040"/>
        </p:xfrm>
        <a:graphic>
          <a:graphicData uri="http://schemas.openxmlformats.org/presentationml/2006/ole">
            <mc:AlternateContent xmlns:mc="http://schemas.openxmlformats.org/markup-compatibility/2006">
              <mc:Choice xmlns:v="urn:schemas-microsoft-com:vml" Requires="v">
                <p:oleObj name="Equation" r:id="rId16" imgW="1130040" imgH="253800" progId="Equation.DSMT4">
                  <p:embed/>
                </p:oleObj>
              </mc:Choice>
              <mc:Fallback>
                <p:oleObj name="Equation" r:id="rId16" imgW="1130040" imgH="253800" progId="Equation.DSMT4">
                  <p:embed/>
                  <p:pic>
                    <p:nvPicPr>
                      <p:cNvPr id="0" name=""/>
                      <p:cNvPicPr/>
                      <p:nvPr/>
                    </p:nvPicPr>
                    <p:blipFill>
                      <a:blip r:embed="rId17"/>
                      <a:stretch>
                        <a:fillRect/>
                      </a:stretch>
                    </p:blipFill>
                    <p:spPr>
                      <a:xfrm>
                        <a:off x="1331640" y="3143497"/>
                        <a:ext cx="2167328" cy="487040"/>
                      </a:xfrm>
                      <a:prstGeom prst="rect">
                        <a:avLst/>
                      </a:prstGeom>
                    </p:spPr>
                  </p:pic>
                </p:oleObj>
              </mc:Fallback>
            </mc:AlternateContent>
          </a:graphicData>
        </a:graphic>
      </p:graphicFrame>
      <p:sp>
        <p:nvSpPr>
          <p:cNvPr id="17" name="文本框 16"/>
          <p:cNvSpPr txBox="1"/>
          <p:nvPr/>
        </p:nvSpPr>
        <p:spPr>
          <a:xfrm>
            <a:off x="4898873" y="1018224"/>
            <a:ext cx="576065" cy="369332"/>
          </a:xfrm>
          <a:prstGeom prst="rect">
            <a:avLst/>
          </a:prstGeom>
          <a:noFill/>
        </p:spPr>
        <p:txBody>
          <a:bodyPr wrap="square" rtlCol="0">
            <a:spAutoFit/>
          </a:bodyPr>
          <a:lstStyle/>
          <a:p>
            <a:r>
              <a:rPr lang="zh-CN" altLang="en-US" dirty="0"/>
              <a:t>（</a:t>
            </a:r>
            <a:r>
              <a:rPr lang="en-US" altLang="zh-CN" dirty="0"/>
              <a:t>3</a:t>
            </a:r>
            <a:r>
              <a:rPr lang="zh-CN" altLang="en-US" dirty="0"/>
              <a:t>）</a:t>
            </a:r>
          </a:p>
        </p:txBody>
      </p:sp>
      <p:graphicFrame>
        <p:nvGraphicFramePr>
          <p:cNvPr id="18" name="对象 17"/>
          <p:cNvGraphicFramePr>
            <a:graphicFrameLocks noChangeAspect="1"/>
          </p:cNvGraphicFramePr>
          <p:nvPr>
            <p:extLst>
              <p:ext uri="{D42A27DB-BD31-4B8C-83A1-F6EECF244321}">
                <p14:modId xmlns:p14="http://schemas.microsoft.com/office/powerpoint/2010/main" val="2280244702"/>
              </p:ext>
            </p:extLst>
          </p:nvPr>
        </p:nvGraphicFramePr>
        <p:xfrm>
          <a:off x="5475941" y="966921"/>
          <a:ext cx="2828649" cy="505116"/>
        </p:xfrm>
        <a:graphic>
          <a:graphicData uri="http://schemas.openxmlformats.org/presentationml/2006/ole">
            <mc:AlternateContent xmlns:mc="http://schemas.openxmlformats.org/markup-compatibility/2006">
              <mc:Choice xmlns:v="urn:schemas-microsoft-com:vml" Requires="v">
                <p:oleObj name="Equation" r:id="rId18" imgW="1422360" imgH="253800" progId="Equation.DSMT4">
                  <p:embed/>
                </p:oleObj>
              </mc:Choice>
              <mc:Fallback>
                <p:oleObj name="Equation" r:id="rId18" imgW="1422360" imgH="253800" progId="Equation.DSMT4">
                  <p:embed/>
                  <p:pic>
                    <p:nvPicPr>
                      <p:cNvPr id="3" name="对象 2"/>
                      <p:cNvPicPr/>
                      <p:nvPr/>
                    </p:nvPicPr>
                    <p:blipFill>
                      <a:blip r:embed="rId19"/>
                      <a:stretch>
                        <a:fillRect/>
                      </a:stretch>
                    </p:blipFill>
                    <p:spPr>
                      <a:xfrm>
                        <a:off x="5475941" y="966921"/>
                        <a:ext cx="2828649" cy="505116"/>
                      </a:xfrm>
                      <a:prstGeom prst="rect">
                        <a:avLst/>
                      </a:prstGeom>
                    </p:spPr>
                  </p:pic>
                </p:oleObj>
              </mc:Fallback>
            </mc:AlternateContent>
          </a:graphicData>
        </a:graphic>
      </p:graphicFrame>
      <p:sp>
        <p:nvSpPr>
          <p:cNvPr id="19" name="文本框 18"/>
          <p:cNvSpPr txBox="1"/>
          <p:nvPr/>
        </p:nvSpPr>
        <p:spPr>
          <a:xfrm>
            <a:off x="4861024" y="3116460"/>
            <a:ext cx="576065" cy="369332"/>
          </a:xfrm>
          <a:prstGeom prst="rect">
            <a:avLst/>
          </a:prstGeom>
          <a:noFill/>
        </p:spPr>
        <p:txBody>
          <a:bodyPr wrap="square" rtlCol="0">
            <a:spAutoFit/>
          </a:bodyPr>
          <a:lstStyle/>
          <a:p>
            <a:r>
              <a:rPr lang="zh-CN" altLang="en-US" dirty="0"/>
              <a:t>（</a:t>
            </a:r>
            <a:r>
              <a:rPr lang="en-US" altLang="zh-CN" dirty="0"/>
              <a:t>4</a:t>
            </a:r>
            <a:r>
              <a:rPr lang="zh-CN" altLang="en-US" dirty="0"/>
              <a:t>）</a:t>
            </a:r>
          </a:p>
        </p:txBody>
      </p:sp>
      <p:graphicFrame>
        <p:nvGraphicFramePr>
          <p:cNvPr id="20" name="对象 19"/>
          <p:cNvGraphicFramePr>
            <a:graphicFrameLocks noChangeAspect="1"/>
          </p:cNvGraphicFramePr>
          <p:nvPr>
            <p:extLst>
              <p:ext uri="{D42A27DB-BD31-4B8C-83A1-F6EECF244321}">
                <p14:modId xmlns:p14="http://schemas.microsoft.com/office/powerpoint/2010/main" val="3138438084"/>
              </p:ext>
            </p:extLst>
          </p:nvPr>
        </p:nvGraphicFramePr>
        <p:xfrm>
          <a:off x="5589550" y="3080781"/>
          <a:ext cx="2171536" cy="549756"/>
        </p:xfrm>
        <a:graphic>
          <a:graphicData uri="http://schemas.openxmlformats.org/presentationml/2006/ole">
            <mc:AlternateContent xmlns:mc="http://schemas.openxmlformats.org/markup-compatibility/2006">
              <mc:Choice xmlns:v="urn:schemas-microsoft-com:vml" Requires="v">
                <p:oleObj name="Equation" r:id="rId20" imgW="1002960" imgH="253800" progId="Equation.DSMT4">
                  <p:embed/>
                </p:oleObj>
              </mc:Choice>
              <mc:Fallback>
                <p:oleObj name="Equation" r:id="rId20" imgW="1002960" imgH="253800" progId="Equation.DSMT4">
                  <p:embed/>
                  <p:pic>
                    <p:nvPicPr>
                      <p:cNvPr id="13" name="对象 12"/>
                      <p:cNvPicPr/>
                      <p:nvPr/>
                    </p:nvPicPr>
                    <p:blipFill>
                      <a:blip r:embed="rId21"/>
                      <a:stretch>
                        <a:fillRect/>
                      </a:stretch>
                    </p:blipFill>
                    <p:spPr>
                      <a:xfrm>
                        <a:off x="5589550" y="3080781"/>
                        <a:ext cx="2171536" cy="549756"/>
                      </a:xfrm>
                      <a:prstGeom prst="rect">
                        <a:avLst/>
                      </a:prstGeom>
                    </p:spPr>
                  </p:pic>
                </p:oleObj>
              </mc:Fallback>
            </mc:AlternateContent>
          </a:graphicData>
        </a:graphic>
      </p:graphicFrame>
      <p:sp>
        <p:nvSpPr>
          <p:cNvPr id="21" name="文本框 20"/>
          <p:cNvSpPr txBox="1"/>
          <p:nvPr/>
        </p:nvSpPr>
        <p:spPr>
          <a:xfrm>
            <a:off x="5098054" y="1504493"/>
            <a:ext cx="3572380" cy="2585323"/>
          </a:xfrm>
          <a:prstGeom prst="rect">
            <a:avLst/>
          </a:prstGeom>
          <a:noFill/>
        </p:spPr>
        <p:txBody>
          <a:bodyPr wrap="square" rtlCol="0">
            <a:spAutoFit/>
          </a:bodyPr>
          <a:lstStyle/>
          <a:p>
            <a:r>
              <a:rPr lang="zh-CN" altLang="en-US" dirty="0"/>
              <a:t>解：</a:t>
            </a:r>
            <a:r>
              <a:rPr lang="en-US" altLang="zh-CN" dirty="0"/>
              <a:t>V</a:t>
            </a:r>
            <a:r>
              <a:rPr lang="zh-CN" altLang="en-US" dirty="0"/>
              <a:t>（</a:t>
            </a:r>
            <a:r>
              <a:rPr lang="en-US" altLang="zh-CN" dirty="0"/>
              <a:t>x</a:t>
            </a:r>
            <a:r>
              <a:rPr lang="zh-CN" altLang="en-US" dirty="0"/>
              <a:t>）为负定函数</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解：</a:t>
            </a:r>
            <a:r>
              <a:rPr lang="en-US" altLang="zh-CN" dirty="0"/>
              <a:t>V</a:t>
            </a:r>
            <a:r>
              <a:rPr lang="zh-CN" altLang="en-US" dirty="0"/>
              <a:t>（</a:t>
            </a:r>
            <a:r>
              <a:rPr lang="en-US" altLang="zh-CN" dirty="0"/>
              <a:t>x</a:t>
            </a:r>
            <a:r>
              <a:rPr lang="zh-CN" altLang="en-US" dirty="0"/>
              <a:t>）为不定函数</a:t>
            </a:r>
            <a:endParaRPr lang="en-US" altLang="zh-CN" dirty="0"/>
          </a:p>
        </p:txBody>
      </p:sp>
      <p:sp>
        <p:nvSpPr>
          <p:cNvPr id="24" name="矩形 23"/>
          <p:cNvSpPr/>
          <p:nvPr/>
        </p:nvSpPr>
        <p:spPr>
          <a:xfrm>
            <a:off x="4808541" y="1018224"/>
            <a:ext cx="51491" cy="3785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7223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611560" y="627534"/>
            <a:ext cx="8352928" cy="923330"/>
          </a:xfrm>
          <a:prstGeom prst="rect">
            <a:avLst/>
          </a:prstGeom>
        </p:spPr>
        <p:txBody>
          <a:bodyPr wrap="square">
            <a:spAutoFit/>
          </a:bodyPr>
          <a:lstStyle/>
          <a:p>
            <a:r>
              <a:rPr lang="en-US" altLang="zh-CN" b="1" dirty="0"/>
              <a:t>2.</a:t>
            </a:r>
            <a:r>
              <a:rPr lang="zh-CN" altLang="en-US" b="1" dirty="0"/>
              <a:t>二次型函数</a:t>
            </a:r>
            <a:endParaRPr lang="en-US" altLang="zh-CN" b="1" dirty="0"/>
          </a:p>
          <a:p>
            <a:r>
              <a:rPr lang="zh-CN" altLang="en-US" dirty="0"/>
              <a:t>符合下述关系的</a:t>
            </a:r>
            <a:r>
              <a:rPr lang="en-US" altLang="zh-CN" dirty="0"/>
              <a:t>V</a:t>
            </a:r>
            <a:r>
              <a:rPr lang="zh-CN" altLang="en-US" dirty="0"/>
              <a:t>（</a:t>
            </a:r>
            <a:r>
              <a:rPr lang="en-US" altLang="zh-CN" dirty="0"/>
              <a:t>x</a:t>
            </a:r>
            <a:r>
              <a:rPr lang="zh-CN" altLang="en-US" dirty="0"/>
              <a:t>）为二次型函数</a:t>
            </a:r>
          </a:p>
          <a:p>
            <a:endParaRPr lang="zh-CN" altLang="en-US" dirty="0"/>
          </a:p>
        </p:txBody>
      </p:sp>
      <p:graphicFrame>
        <p:nvGraphicFramePr>
          <p:cNvPr id="14" name="对象 13"/>
          <p:cNvGraphicFramePr>
            <a:graphicFrameLocks noChangeAspect="1"/>
          </p:cNvGraphicFramePr>
          <p:nvPr>
            <p:extLst>
              <p:ext uri="{D42A27DB-BD31-4B8C-83A1-F6EECF244321}">
                <p14:modId xmlns:p14="http://schemas.microsoft.com/office/powerpoint/2010/main" val="1482398406"/>
              </p:ext>
            </p:extLst>
          </p:nvPr>
        </p:nvGraphicFramePr>
        <p:xfrm>
          <a:off x="669925" y="1419225"/>
          <a:ext cx="6843713" cy="1812925"/>
        </p:xfrm>
        <a:graphic>
          <a:graphicData uri="http://schemas.openxmlformats.org/presentationml/2006/ole">
            <mc:AlternateContent xmlns:mc="http://schemas.openxmlformats.org/markup-compatibility/2006">
              <mc:Choice xmlns:v="urn:schemas-microsoft-com:vml" Requires="v">
                <p:oleObj name="Equation" r:id="rId4" imgW="3835080" imgH="1015920" progId="Equation.DSMT4">
                  <p:embed/>
                </p:oleObj>
              </mc:Choice>
              <mc:Fallback>
                <p:oleObj name="Equation" r:id="rId4" imgW="3835080" imgH="1015920" progId="Equation.DSMT4">
                  <p:embed/>
                  <p:pic>
                    <p:nvPicPr>
                      <p:cNvPr id="0" name=""/>
                      <p:cNvPicPr/>
                      <p:nvPr/>
                    </p:nvPicPr>
                    <p:blipFill>
                      <a:blip r:embed="rId5"/>
                      <a:stretch>
                        <a:fillRect/>
                      </a:stretch>
                    </p:blipFill>
                    <p:spPr>
                      <a:xfrm>
                        <a:off x="669925" y="1419225"/>
                        <a:ext cx="6843713" cy="1812925"/>
                      </a:xfrm>
                      <a:prstGeom prst="rect">
                        <a:avLst/>
                      </a:prstGeom>
                    </p:spPr>
                  </p:pic>
                </p:oleObj>
              </mc:Fallback>
            </mc:AlternateContent>
          </a:graphicData>
        </a:graphic>
      </p:graphicFrame>
      <p:sp>
        <p:nvSpPr>
          <p:cNvPr id="15" name="文本框 14"/>
          <p:cNvSpPr txBox="1"/>
          <p:nvPr/>
        </p:nvSpPr>
        <p:spPr>
          <a:xfrm>
            <a:off x="7740352" y="1779662"/>
            <a:ext cx="936104" cy="369332"/>
          </a:xfrm>
          <a:prstGeom prst="rect">
            <a:avLst/>
          </a:prstGeom>
          <a:noFill/>
        </p:spPr>
        <p:txBody>
          <a:bodyPr wrap="square" rtlCol="0">
            <a:spAutoFit/>
          </a:bodyPr>
          <a:lstStyle/>
          <a:p>
            <a:r>
              <a:rPr lang="zh-CN" altLang="en-US" dirty="0"/>
              <a:t>（</a:t>
            </a:r>
            <a:r>
              <a:rPr lang="en-US" altLang="zh-CN" dirty="0"/>
              <a:t>3.12</a:t>
            </a:r>
            <a:r>
              <a:rPr lang="zh-CN" altLang="en-US" dirty="0"/>
              <a:t>）</a:t>
            </a:r>
          </a:p>
        </p:txBody>
      </p:sp>
      <p:graphicFrame>
        <p:nvGraphicFramePr>
          <p:cNvPr id="16" name="对象 15"/>
          <p:cNvGraphicFramePr>
            <a:graphicFrameLocks noChangeAspect="1"/>
          </p:cNvGraphicFramePr>
          <p:nvPr>
            <p:extLst>
              <p:ext uri="{D42A27DB-BD31-4B8C-83A1-F6EECF244321}">
                <p14:modId xmlns:p14="http://schemas.microsoft.com/office/powerpoint/2010/main" val="2655340926"/>
              </p:ext>
            </p:extLst>
          </p:nvPr>
        </p:nvGraphicFramePr>
        <p:xfrm>
          <a:off x="2512553" y="3419620"/>
          <a:ext cx="2678734" cy="803620"/>
        </p:xfrm>
        <a:graphic>
          <a:graphicData uri="http://schemas.openxmlformats.org/presentationml/2006/ole">
            <mc:AlternateContent xmlns:mc="http://schemas.openxmlformats.org/markup-compatibility/2006">
              <mc:Choice xmlns:v="urn:schemas-microsoft-com:vml" Requires="v">
                <p:oleObj name="Equation" r:id="rId6" imgW="1523880" imgH="457200" progId="Equation.DSMT4">
                  <p:embed/>
                </p:oleObj>
              </mc:Choice>
              <mc:Fallback>
                <p:oleObj name="Equation" r:id="rId6" imgW="1523880" imgH="457200" progId="Equation.DSMT4">
                  <p:embed/>
                  <p:pic>
                    <p:nvPicPr>
                      <p:cNvPr id="0" name=""/>
                      <p:cNvPicPr/>
                      <p:nvPr/>
                    </p:nvPicPr>
                    <p:blipFill>
                      <a:blip r:embed="rId7"/>
                      <a:stretch>
                        <a:fillRect/>
                      </a:stretch>
                    </p:blipFill>
                    <p:spPr>
                      <a:xfrm>
                        <a:off x="2512553" y="3419620"/>
                        <a:ext cx="2678734" cy="803620"/>
                      </a:xfrm>
                      <a:prstGeom prst="rect">
                        <a:avLst/>
                      </a:prstGeom>
                    </p:spPr>
                  </p:pic>
                </p:oleObj>
              </mc:Fallback>
            </mc:AlternateContent>
          </a:graphicData>
        </a:graphic>
      </p:graphicFrame>
      <p:sp>
        <p:nvSpPr>
          <p:cNvPr id="18" name="文本框 17"/>
          <p:cNvSpPr txBox="1"/>
          <p:nvPr/>
        </p:nvSpPr>
        <p:spPr>
          <a:xfrm>
            <a:off x="683568" y="3579862"/>
            <a:ext cx="6984776" cy="1200329"/>
          </a:xfrm>
          <a:prstGeom prst="rect">
            <a:avLst/>
          </a:prstGeom>
          <a:noFill/>
        </p:spPr>
        <p:txBody>
          <a:bodyPr wrap="square" rtlCol="0">
            <a:spAutoFit/>
          </a:bodyPr>
          <a:lstStyle/>
          <a:p>
            <a:r>
              <a:rPr lang="zh-CN" altLang="en-US" dirty="0"/>
              <a:t>或</a:t>
            </a:r>
            <a:endParaRPr lang="en-US" altLang="zh-CN" dirty="0"/>
          </a:p>
          <a:p>
            <a:endParaRPr lang="en-US" altLang="zh-CN" dirty="0"/>
          </a:p>
          <a:p>
            <a:endParaRPr lang="en-US" altLang="zh-CN" dirty="0"/>
          </a:p>
          <a:p>
            <a:r>
              <a:rPr lang="zh-CN" altLang="en-US" dirty="0"/>
              <a:t>式中，</a:t>
            </a:r>
            <a:r>
              <a:rPr lang="en-US" altLang="zh-CN" dirty="0"/>
              <a:t>P</a:t>
            </a:r>
            <a:r>
              <a:rPr lang="zh-CN" altLang="en-US" dirty="0"/>
              <a:t>为实对称矩阵，即                         。</a:t>
            </a:r>
          </a:p>
        </p:txBody>
      </p:sp>
      <p:graphicFrame>
        <p:nvGraphicFramePr>
          <p:cNvPr id="19" name="对象 18"/>
          <p:cNvGraphicFramePr>
            <a:graphicFrameLocks noChangeAspect="1"/>
          </p:cNvGraphicFramePr>
          <p:nvPr>
            <p:extLst>
              <p:ext uri="{D42A27DB-BD31-4B8C-83A1-F6EECF244321}">
                <p14:modId xmlns:p14="http://schemas.microsoft.com/office/powerpoint/2010/main" val="451793955"/>
              </p:ext>
            </p:extLst>
          </p:nvPr>
        </p:nvGraphicFramePr>
        <p:xfrm>
          <a:off x="3419872" y="4299942"/>
          <a:ext cx="1248647" cy="480249"/>
        </p:xfrm>
        <a:graphic>
          <a:graphicData uri="http://schemas.openxmlformats.org/presentationml/2006/ole">
            <mc:AlternateContent xmlns:mc="http://schemas.openxmlformats.org/markup-compatibility/2006">
              <mc:Choice xmlns:v="urn:schemas-microsoft-com:vml" Requires="v">
                <p:oleObj name="Equation" r:id="rId8" imgW="660240" imgH="253800" progId="Equation.DSMT4">
                  <p:embed/>
                </p:oleObj>
              </mc:Choice>
              <mc:Fallback>
                <p:oleObj name="Equation" r:id="rId8" imgW="660240" imgH="253800" progId="Equation.DSMT4">
                  <p:embed/>
                  <p:pic>
                    <p:nvPicPr>
                      <p:cNvPr id="0" name=""/>
                      <p:cNvPicPr/>
                      <p:nvPr/>
                    </p:nvPicPr>
                    <p:blipFill>
                      <a:blip r:embed="rId9"/>
                      <a:stretch>
                        <a:fillRect/>
                      </a:stretch>
                    </p:blipFill>
                    <p:spPr>
                      <a:xfrm>
                        <a:off x="3419872" y="4299942"/>
                        <a:ext cx="1248647" cy="480249"/>
                      </a:xfrm>
                      <a:prstGeom prst="rect">
                        <a:avLst/>
                      </a:prstGeom>
                    </p:spPr>
                  </p:pic>
                </p:oleObj>
              </mc:Fallback>
            </mc:AlternateContent>
          </a:graphicData>
        </a:graphic>
      </p:graphicFrame>
    </p:spTree>
    <p:extLst>
      <p:ext uri="{BB962C8B-B14F-4D97-AF65-F5344CB8AC3E}">
        <p14:creationId xmlns:p14="http://schemas.microsoft.com/office/powerpoint/2010/main" val="39678250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611560" y="627534"/>
            <a:ext cx="8352928" cy="1200329"/>
          </a:xfrm>
          <a:prstGeom prst="rect">
            <a:avLst/>
          </a:prstGeom>
        </p:spPr>
        <p:txBody>
          <a:bodyPr wrap="square">
            <a:spAutoFit/>
          </a:bodyPr>
          <a:lstStyle/>
          <a:p>
            <a:r>
              <a:rPr lang="en-US" altLang="zh-CN" b="1" dirty="0"/>
              <a:t>3. </a:t>
            </a:r>
            <a:r>
              <a:rPr lang="zh-CN" altLang="en-US" b="1" dirty="0"/>
              <a:t>西尔维斯特（</a:t>
            </a:r>
            <a:r>
              <a:rPr lang="en-US" altLang="zh-CN" b="1" dirty="0"/>
              <a:t>Sylvester</a:t>
            </a:r>
            <a:r>
              <a:rPr lang="zh-CN" altLang="en-US" b="1" dirty="0"/>
              <a:t>）准则</a:t>
            </a:r>
            <a:endParaRPr lang="en-US" altLang="zh-CN" b="1" dirty="0"/>
          </a:p>
          <a:p>
            <a:pPr indent="457200"/>
            <a:r>
              <a:rPr lang="zh-CN" altLang="en-US" dirty="0"/>
              <a:t>二次型函数</a:t>
            </a:r>
            <a:r>
              <a:rPr lang="en-US" altLang="zh-CN" dirty="0"/>
              <a:t>V</a:t>
            </a:r>
            <a:r>
              <a:rPr lang="zh-CN" altLang="en-US" dirty="0"/>
              <a:t>（</a:t>
            </a:r>
            <a:r>
              <a:rPr lang="en-US" altLang="zh-CN" dirty="0"/>
              <a:t>x</a:t>
            </a:r>
            <a:r>
              <a:rPr lang="zh-CN" altLang="en-US" dirty="0"/>
              <a:t>）为正定函数的充分和必要条件是，矩阵</a:t>
            </a:r>
            <a:r>
              <a:rPr lang="en-US" altLang="zh-CN" dirty="0"/>
              <a:t>P</a:t>
            </a:r>
            <a:r>
              <a:rPr lang="zh-CN" altLang="en-US" dirty="0"/>
              <a:t>的所有主子行列式为正，即</a:t>
            </a:r>
          </a:p>
          <a:p>
            <a:endParaRPr lang="en-US" altLang="zh-CN" dirty="0"/>
          </a:p>
        </p:txBody>
      </p:sp>
      <p:sp>
        <p:nvSpPr>
          <p:cNvPr id="3" name="矩形 2"/>
          <p:cNvSpPr/>
          <p:nvPr/>
        </p:nvSpPr>
        <p:spPr>
          <a:xfrm>
            <a:off x="599055" y="3952676"/>
            <a:ext cx="8154965" cy="923330"/>
          </a:xfrm>
          <a:prstGeom prst="rect">
            <a:avLst/>
          </a:prstGeom>
        </p:spPr>
        <p:txBody>
          <a:bodyPr wrap="square">
            <a:spAutoFit/>
          </a:bodyPr>
          <a:lstStyle/>
          <a:p>
            <a:pPr indent="457200" algn="just"/>
            <a:r>
              <a:rPr lang="zh-CN" altLang="en-US" dirty="0">
                <a:latin typeface="Times New Roman" panose="02020603050405020304" pitchFamily="18" charset="0"/>
              </a:rPr>
              <a:t>若</a:t>
            </a:r>
            <a:r>
              <a:rPr lang="en-US" altLang="zh-CN" dirty="0">
                <a:latin typeface="Times New Roman" panose="02020603050405020304" pitchFamily="18" charset="0"/>
              </a:rPr>
              <a:t>P</a:t>
            </a:r>
            <a:r>
              <a:rPr lang="zh-CN" altLang="en-US" dirty="0">
                <a:latin typeface="Times New Roman" panose="02020603050405020304" pitchFamily="18" charset="0"/>
              </a:rPr>
              <a:t>为奇异矩阵，并且其各主子行列式为非负的，则</a:t>
            </a:r>
            <a:r>
              <a:rPr lang="en-US" altLang="zh-CN" dirty="0">
                <a:latin typeface="Times New Roman" panose="02020603050405020304" pitchFamily="18" charset="0"/>
              </a:rPr>
              <a:t>V</a:t>
            </a:r>
            <a:r>
              <a:rPr lang="zh-CN" altLang="en-US" dirty="0">
                <a:latin typeface="Times New Roman" panose="02020603050405020304" pitchFamily="18" charset="0"/>
              </a:rPr>
              <a:t>（</a:t>
            </a:r>
            <a:r>
              <a:rPr lang="en-US" altLang="zh-CN" dirty="0">
                <a:latin typeface="Times New Roman" panose="02020603050405020304" pitchFamily="18" charset="0"/>
              </a:rPr>
              <a:t>x</a:t>
            </a:r>
            <a:r>
              <a:rPr lang="zh-CN" altLang="en-US" dirty="0">
                <a:latin typeface="Times New Roman" panose="02020603050405020304" pitchFamily="18" charset="0"/>
              </a:rPr>
              <a:t>）为正半定函数。如果</a:t>
            </a:r>
            <a:r>
              <a:rPr lang="en-US" altLang="zh-CN" dirty="0">
                <a:latin typeface="Times New Roman" panose="02020603050405020304" pitchFamily="18" charset="0"/>
              </a:rPr>
              <a:t>-V</a:t>
            </a:r>
            <a:r>
              <a:rPr lang="zh-CN" altLang="en-US" dirty="0">
                <a:latin typeface="Times New Roman" panose="02020603050405020304" pitchFamily="18" charset="0"/>
              </a:rPr>
              <a:t>（</a:t>
            </a:r>
            <a:r>
              <a:rPr lang="en-US" altLang="zh-CN" dirty="0">
                <a:latin typeface="Times New Roman" panose="02020603050405020304" pitchFamily="18" charset="0"/>
              </a:rPr>
              <a:t>x</a:t>
            </a:r>
            <a:r>
              <a:rPr lang="zh-CN" altLang="en-US" dirty="0">
                <a:latin typeface="Times New Roman" panose="02020603050405020304" pitchFamily="18" charset="0"/>
              </a:rPr>
              <a:t>）是正定的，则</a:t>
            </a:r>
            <a:r>
              <a:rPr lang="en-US" altLang="zh-CN" dirty="0">
                <a:latin typeface="Times New Roman" panose="02020603050405020304" pitchFamily="18" charset="0"/>
              </a:rPr>
              <a:t>V</a:t>
            </a:r>
            <a:r>
              <a:rPr lang="zh-CN" altLang="en-US" dirty="0">
                <a:latin typeface="Times New Roman" panose="02020603050405020304" pitchFamily="18" charset="0"/>
              </a:rPr>
              <a:t>（</a:t>
            </a:r>
            <a:r>
              <a:rPr lang="en-US" altLang="zh-CN" dirty="0">
                <a:latin typeface="Times New Roman" panose="02020603050405020304" pitchFamily="18" charset="0"/>
              </a:rPr>
              <a:t>x</a:t>
            </a:r>
            <a:r>
              <a:rPr lang="zh-CN" altLang="en-US" dirty="0">
                <a:latin typeface="Times New Roman" panose="02020603050405020304" pitchFamily="18" charset="0"/>
              </a:rPr>
              <a:t>）就是负定的。判定</a:t>
            </a:r>
            <a:r>
              <a:rPr lang="en-US" altLang="zh-CN" dirty="0">
                <a:latin typeface="Times New Roman" panose="02020603050405020304" pitchFamily="18" charset="0"/>
              </a:rPr>
              <a:t>V</a:t>
            </a:r>
            <a:r>
              <a:rPr lang="zh-CN" altLang="en-US" dirty="0">
                <a:latin typeface="Times New Roman" panose="02020603050405020304" pitchFamily="18" charset="0"/>
              </a:rPr>
              <a:t>（</a:t>
            </a:r>
            <a:r>
              <a:rPr lang="en-US" altLang="zh-CN" dirty="0">
                <a:latin typeface="Times New Roman" panose="02020603050405020304" pitchFamily="18" charset="0"/>
              </a:rPr>
              <a:t>x</a:t>
            </a:r>
            <a:r>
              <a:rPr lang="zh-CN" altLang="en-US" dirty="0">
                <a:latin typeface="Times New Roman" panose="02020603050405020304" pitchFamily="18" charset="0"/>
              </a:rPr>
              <a:t>）负定的条件，也可以是</a:t>
            </a:r>
            <a:r>
              <a:rPr lang="en-US" altLang="zh-CN" dirty="0">
                <a:latin typeface="Times New Roman" panose="02020603050405020304" pitchFamily="18" charset="0"/>
              </a:rPr>
              <a:t>P</a:t>
            </a:r>
            <a:r>
              <a:rPr lang="zh-CN" altLang="en-US" dirty="0">
                <a:latin typeface="Times New Roman" panose="02020603050405020304" pitchFamily="18" charset="0"/>
              </a:rPr>
              <a:t>的主子行列式满足</a:t>
            </a:r>
            <a:r>
              <a:rPr lang="en-US" altLang="zh-CN" dirty="0">
                <a:latin typeface="Times New Roman" panose="02020603050405020304" pitchFamily="18" charset="0"/>
              </a:rPr>
              <a:t>            </a:t>
            </a:r>
            <a:r>
              <a:rPr lang="zh-CN" altLang="en-US" dirty="0">
                <a:latin typeface="Times New Roman" panose="02020603050405020304" pitchFamily="18" charset="0"/>
              </a:rPr>
              <a:t>（</a:t>
            </a:r>
            <a:r>
              <a:rPr lang="en-US" altLang="zh-CN" dirty="0" err="1">
                <a:latin typeface="Times New Roman" panose="02020603050405020304" pitchFamily="18" charset="0"/>
              </a:rPr>
              <a:t>i</a:t>
            </a:r>
            <a:r>
              <a:rPr lang="zh-CN" altLang="en-US" dirty="0">
                <a:latin typeface="Times New Roman" panose="02020603050405020304" pitchFamily="18" charset="0"/>
              </a:rPr>
              <a:t>为奇数），</a:t>
            </a:r>
            <a:r>
              <a:rPr lang="en-US" altLang="zh-CN" dirty="0">
                <a:latin typeface="Times New Roman" panose="02020603050405020304" pitchFamily="18" charset="0"/>
              </a:rPr>
              <a:t>        </a:t>
            </a:r>
            <a:r>
              <a:rPr lang="zh-CN" altLang="en-US" dirty="0">
                <a:latin typeface="Times New Roman" panose="02020603050405020304" pitchFamily="18" charset="0"/>
              </a:rPr>
              <a:t>（</a:t>
            </a:r>
            <a:r>
              <a:rPr lang="en-US" altLang="zh-CN" dirty="0" err="1">
                <a:latin typeface="Times New Roman" panose="02020603050405020304" pitchFamily="18" charset="0"/>
              </a:rPr>
              <a:t>i</a:t>
            </a:r>
            <a:r>
              <a:rPr lang="zh-CN" altLang="en-US" dirty="0">
                <a:latin typeface="Times New Roman" panose="02020603050405020304" pitchFamily="18" charset="0"/>
              </a:rPr>
              <a:t>为偶数），</a:t>
            </a:r>
            <a:r>
              <a:rPr lang="en-US" altLang="zh-CN" dirty="0" err="1">
                <a:latin typeface="Times New Roman" panose="02020603050405020304" pitchFamily="18" charset="0"/>
              </a:rPr>
              <a:t>i</a:t>
            </a:r>
            <a:r>
              <a:rPr lang="en-US" altLang="zh-CN" dirty="0">
                <a:latin typeface="Times New Roman" panose="02020603050405020304" pitchFamily="18" charset="0"/>
              </a:rPr>
              <a:t>=1</a:t>
            </a:r>
            <a:r>
              <a:rPr lang="zh-CN" altLang="en-US" dirty="0">
                <a:latin typeface="Times New Roman" panose="02020603050405020304" pitchFamily="18" charset="0"/>
              </a:rPr>
              <a:t>，</a:t>
            </a:r>
            <a:r>
              <a:rPr lang="en-US" altLang="zh-CN" dirty="0">
                <a:latin typeface="Times New Roman" panose="02020603050405020304" pitchFamily="18" charset="0"/>
              </a:rPr>
              <a:t>2</a:t>
            </a:r>
            <a:r>
              <a:rPr lang="zh-CN" altLang="en-US" dirty="0">
                <a:latin typeface="Times New Roman" panose="02020603050405020304" pitchFamily="18" charset="0"/>
              </a:rPr>
              <a:t>，</a:t>
            </a:r>
            <a:r>
              <a:rPr lang="en-US" altLang="zh-CN" dirty="0">
                <a:latin typeface="Times New Roman" panose="02020603050405020304" pitchFamily="18" charset="0"/>
              </a:rPr>
              <a:t>...</a:t>
            </a:r>
            <a:r>
              <a:rPr lang="zh-CN" altLang="en-US" dirty="0">
                <a:latin typeface="Times New Roman" panose="02020603050405020304" pitchFamily="18" charset="0"/>
              </a:rPr>
              <a:t>，</a:t>
            </a:r>
            <a:r>
              <a:rPr lang="en-US" altLang="zh-CN" dirty="0">
                <a:latin typeface="Times New Roman" panose="02020603050405020304" pitchFamily="18" charset="0"/>
              </a:rPr>
              <a:t>n</a:t>
            </a:r>
            <a:r>
              <a:rPr lang="zh-CN" altLang="en-US" dirty="0">
                <a:latin typeface="Times New Roman" panose="02020603050405020304" pitchFamily="18" charset="0"/>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259171747"/>
              </p:ext>
            </p:extLst>
          </p:nvPr>
        </p:nvGraphicFramePr>
        <p:xfrm>
          <a:off x="3679920" y="1180242"/>
          <a:ext cx="847506" cy="383396"/>
        </p:xfrm>
        <a:graphic>
          <a:graphicData uri="http://schemas.openxmlformats.org/presentationml/2006/ole">
            <mc:AlternateContent xmlns:mc="http://schemas.openxmlformats.org/markup-compatibility/2006">
              <mc:Choice xmlns:v="urn:schemas-microsoft-com:vml" Requires="v">
                <p:oleObj name="Equation" r:id="rId4" imgW="533160" imgH="241200" progId="Equation.DSMT4">
                  <p:embed/>
                </p:oleObj>
              </mc:Choice>
              <mc:Fallback>
                <p:oleObj name="Equation" r:id="rId4" imgW="533160" imgH="241200" progId="Equation.DSMT4">
                  <p:embed/>
                  <p:pic>
                    <p:nvPicPr>
                      <p:cNvPr id="0" name=""/>
                      <p:cNvPicPr/>
                      <p:nvPr/>
                    </p:nvPicPr>
                    <p:blipFill>
                      <a:blip r:embed="rId5"/>
                      <a:stretch>
                        <a:fillRect/>
                      </a:stretch>
                    </p:blipFill>
                    <p:spPr>
                      <a:xfrm>
                        <a:off x="3679920" y="1180242"/>
                        <a:ext cx="847506" cy="383396"/>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195502816"/>
              </p:ext>
            </p:extLst>
          </p:nvPr>
        </p:nvGraphicFramePr>
        <p:xfrm>
          <a:off x="3635896" y="1563638"/>
          <a:ext cx="1323756" cy="735420"/>
        </p:xfrm>
        <a:graphic>
          <a:graphicData uri="http://schemas.openxmlformats.org/presentationml/2006/ole">
            <mc:AlternateContent xmlns:mc="http://schemas.openxmlformats.org/markup-compatibility/2006">
              <mc:Choice xmlns:v="urn:schemas-microsoft-com:vml" Requires="v">
                <p:oleObj name="Equation" r:id="rId6" imgW="914400" imgH="507960" progId="Equation.DSMT4">
                  <p:embed/>
                </p:oleObj>
              </mc:Choice>
              <mc:Fallback>
                <p:oleObj name="Equation" r:id="rId6" imgW="914400" imgH="507960" progId="Equation.DSMT4">
                  <p:embed/>
                  <p:pic>
                    <p:nvPicPr>
                      <p:cNvPr id="0" name=""/>
                      <p:cNvPicPr/>
                      <p:nvPr/>
                    </p:nvPicPr>
                    <p:blipFill>
                      <a:blip r:embed="rId7"/>
                      <a:stretch>
                        <a:fillRect/>
                      </a:stretch>
                    </p:blipFill>
                    <p:spPr>
                      <a:xfrm>
                        <a:off x="3635896" y="1563638"/>
                        <a:ext cx="1323756" cy="73542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87878878"/>
              </p:ext>
            </p:extLst>
          </p:nvPr>
        </p:nvGraphicFramePr>
        <p:xfrm>
          <a:off x="3707904" y="2283718"/>
          <a:ext cx="819522" cy="242821"/>
        </p:xfrm>
        <a:graphic>
          <a:graphicData uri="http://schemas.openxmlformats.org/presentationml/2006/ole">
            <mc:AlternateContent xmlns:mc="http://schemas.openxmlformats.org/markup-compatibility/2006">
              <mc:Choice xmlns:v="urn:schemas-microsoft-com:vml" Requires="v">
                <p:oleObj name="Equation" r:id="rId8" imgW="342720" imgH="101520" progId="Equation.DSMT4">
                  <p:embed/>
                </p:oleObj>
              </mc:Choice>
              <mc:Fallback>
                <p:oleObj name="Equation" r:id="rId8" imgW="342720" imgH="101520" progId="Equation.DSMT4">
                  <p:embed/>
                  <p:pic>
                    <p:nvPicPr>
                      <p:cNvPr id="0" name=""/>
                      <p:cNvPicPr/>
                      <p:nvPr/>
                    </p:nvPicPr>
                    <p:blipFill>
                      <a:blip r:embed="rId9"/>
                      <a:stretch>
                        <a:fillRect/>
                      </a:stretch>
                    </p:blipFill>
                    <p:spPr>
                      <a:xfrm>
                        <a:off x="3707904" y="2283718"/>
                        <a:ext cx="819522" cy="24282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442448649"/>
              </p:ext>
            </p:extLst>
          </p:nvPr>
        </p:nvGraphicFramePr>
        <p:xfrm>
          <a:off x="3203848" y="2346809"/>
          <a:ext cx="2327682" cy="1526349"/>
        </p:xfrm>
        <a:graphic>
          <a:graphicData uri="http://schemas.openxmlformats.org/presentationml/2006/ole">
            <mc:AlternateContent xmlns:mc="http://schemas.openxmlformats.org/markup-compatibility/2006">
              <mc:Choice xmlns:v="urn:schemas-microsoft-com:vml" Requires="v">
                <p:oleObj name="Equation" r:id="rId10" imgW="1549080" imgH="1015920" progId="Equation.DSMT4">
                  <p:embed/>
                </p:oleObj>
              </mc:Choice>
              <mc:Fallback>
                <p:oleObj name="Equation" r:id="rId10" imgW="1549080" imgH="1015920" progId="Equation.DSMT4">
                  <p:embed/>
                  <p:pic>
                    <p:nvPicPr>
                      <p:cNvPr id="0" name=""/>
                      <p:cNvPicPr/>
                      <p:nvPr/>
                    </p:nvPicPr>
                    <p:blipFill>
                      <a:blip r:embed="rId11"/>
                      <a:stretch>
                        <a:fillRect/>
                      </a:stretch>
                    </p:blipFill>
                    <p:spPr>
                      <a:xfrm>
                        <a:off x="3203848" y="2346809"/>
                        <a:ext cx="2327682" cy="152634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11361961"/>
              </p:ext>
            </p:extLst>
          </p:nvPr>
        </p:nvGraphicFramePr>
        <p:xfrm>
          <a:off x="3131840" y="4525435"/>
          <a:ext cx="756495" cy="350571"/>
        </p:xfrm>
        <a:graphic>
          <a:graphicData uri="http://schemas.openxmlformats.org/presentationml/2006/ole">
            <mc:AlternateContent xmlns:mc="http://schemas.openxmlformats.org/markup-compatibility/2006">
              <mc:Choice xmlns:v="urn:schemas-microsoft-com:vml" Requires="v">
                <p:oleObj name="Equation" r:id="rId12" imgW="520560" imgH="241200" progId="Equation.DSMT4">
                  <p:embed/>
                </p:oleObj>
              </mc:Choice>
              <mc:Fallback>
                <p:oleObj name="Equation" r:id="rId12" imgW="520560" imgH="241200" progId="Equation.DSMT4">
                  <p:embed/>
                  <p:pic>
                    <p:nvPicPr>
                      <p:cNvPr id="0" name=""/>
                      <p:cNvPicPr/>
                      <p:nvPr/>
                    </p:nvPicPr>
                    <p:blipFill>
                      <a:blip r:embed="rId13"/>
                      <a:stretch>
                        <a:fillRect/>
                      </a:stretch>
                    </p:blipFill>
                    <p:spPr>
                      <a:xfrm>
                        <a:off x="3131840" y="4525435"/>
                        <a:ext cx="756495" cy="35057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91528447"/>
              </p:ext>
            </p:extLst>
          </p:nvPr>
        </p:nvGraphicFramePr>
        <p:xfrm>
          <a:off x="5172651" y="4521177"/>
          <a:ext cx="765684" cy="354829"/>
        </p:xfrm>
        <a:graphic>
          <a:graphicData uri="http://schemas.openxmlformats.org/presentationml/2006/ole">
            <mc:AlternateContent xmlns:mc="http://schemas.openxmlformats.org/markup-compatibility/2006">
              <mc:Choice xmlns:v="urn:schemas-microsoft-com:vml" Requires="v">
                <p:oleObj name="Equation" r:id="rId14" imgW="520560" imgH="241200" progId="Equation.DSMT4">
                  <p:embed/>
                </p:oleObj>
              </mc:Choice>
              <mc:Fallback>
                <p:oleObj name="Equation" r:id="rId14" imgW="520560" imgH="241200" progId="Equation.DSMT4">
                  <p:embed/>
                  <p:pic>
                    <p:nvPicPr>
                      <p:cNvPr id="0" name=""/>
                      <p:cNvPicPr/>
                      <p:nvPr/>
                    </p:nvPicPr>
                    <p:blipFill>
                      <a:blip r:embed="rId15"/>
                      <a:stretch>
                        <a:fillRect/>
                      </a:stretch>
                    </p:blipFill>
                    <p:spPr>
                      <a:xfrm>
                        <a:off x="5172651" y="4521177"/>
                        <a:ext cx="765684" cy="354829"/>
                      </a:xfrm>
                      <a:prstGeom prst="rect">
                        <a:avLst/>
                      </a:prstGeom>
                    </p:spPr>
                  </p:pic>
                </p:oleObj>
              </mc:Fallback>
            </mc:AlternateContent>
          </a:graphicData>
        </a:graphic>
      </p:graphicFrame>
    </p:spTree>
    <p:extLst>
      <p:ext uri="{BB962C8B-B14F-4D97-AF65-F5344CB8AC3E}">
        <p14:creationId xmlns:p14="http://schemas.microsoft.com/office/powerpoint/2010/main" val="3495589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6" name="矩形 5"/>
          <p:cNvSpPr/>
          <p:nvPr/>
        </p:nvSpPr>
        <p:spPr>
          <a:xfrm>
            <a:off x="611560" y="627534"/>
            <a:ext cx="8352928" cy="369332"/>
          </a:xfrm>
          <a:prstGeom prst="rect">
            <a:avLst/>
          </a:prstGeom>
        </p:spPr>
        <p:txBody>
          <a:bodyPr wrap="square">
            <a:spAutoFit/>
          </a:bodyPr>
          <a:lstStyle/>
          <a:p>
            <a:r>
              <a:rPr lang="zh-CN" altLang="en-US" b="1" dirty="0"/>
              <a:t>例</a:t>
            </a:r>
            <a:r>
              <a:rPr lang="en-US" altLang="zh-CN" b="1" dirty="0"/>
              <a:t>3.3 </a:t>
            </a:r>
            <a:r>
              <a:rPr lang="zh-CN" altLang="en-US" dirty="0"/>
              <a:t>证明下列二次型函数的正定性</a:t>
            </a:r>
            <a:endParaRPr lang="en-US" altLang="zh-CN" dirty="0"/>
          </a:p>
        </p:txBody>
      </p:sp>
      <p:graphicFrame>
        <p:nvGraphicFramePr>
          <p:cNvPr id="2" name="对象 1"/>
          <p:cNvGraphicFramePr>
            <a:graphicFrameLocks noChangeAspect="1"/>
          </p:cNvGraphicFramePr>
          <p:nvPr>
            <p:extLst>
              <p:ext uri="{D42A27DB-BD31-4B8C-83A1-F6EECF244321}">
                <p14:modId xmlns:p14="http://schemas.microsoft.com/office/powerpoint/2010/main" val="3020781475"/>
              </p:ext>
            </p:extLst>
          </p:nvPr>
        </p:nvGraphicFramePr>
        <p:xfrm>
          <a:off x="1325563" y="1285875"/>
          <a:ext cx="5495925" cy="428625"/>
        </p:xfrm>
        <a:graphic>
          <a:graphicData uri="http://schemas.openxmlformats.org/presentationml/2006/ole">
            <mc:AlternateContent xmlns:mc="http://schemas.openxmlformats.org/markup-compatibility/2006">
              <mc:Choice xmlns:v="urn:schemas-microsoft-com:vml" Requires="v">
                <p:oleObj name="Equation" r:id="rId4" imgW="3263760" imgH="253800" progId="Equation.DSMT4">
                  <p:embed/>
                </p:oleObj>
              </mc:Choice>
              <mc:Fallback>
                <p:oleObj name="Equation" r:id="rId4" imgW="3263760" imgH="253800" progId="Equation.DSMT4">
                  <p:embed/>
                  <p:pic>
                    <p:nvPicPr>
                      <p:cNvPr id="0" name=""/>
                      <p:cNvPicPr/>
                      <p:nvPr/>
                    </p:nvPicPr>
                    <p:blipFill>
                      <a:blip r:embed="rId5"/>
                      <a:stretch>
                        <a:fillRect/>
                      </a:stretch>
                    </p:blipFill>
                    <p:spPr>
                      <a:xfrm>
                        <a:off x="1325563" y="1285875"/>
                        <a:ext cx="5495925" cy="428625"/>
                      </a:xfrm>
                      <a:prstGeom prst="rect">
                        <a:avLst/>
                      </a:prstGeom>
                    </p:spPr>
                  </p:pic>
                </p:oleObj>
              </mc:Fallback>
            </mc:AlternateContent>
          </a:graphicData>
        </a:graphic>
      </p:graphicFrame>
      <p:sp>
        <p:nvSpPr>
          <p:cNvPr id="11" name="文本框 10"/>
          <p:cNvSpPr txBox="1"/>
          <p:nvPr/>
        </p:nvSpPr>
        <p:spPr>
          <a:xfrm>
            <a:off x="616821" y="2246526"/>
            <a:ext cx="2736304" cy="369332"/>
          </a:xfrm>
          <a:prstGeom prst="rect">
            <a:avLst/>
          </a:prstGeom>
          <a:noFill/>
        </p:spPr>
        <p:txBody>
          <a:bodyPr wrap="square" rtlCol="0">
            <a:spAutoFit/>
          </a:bodyPr>
          <a:lstStyle/>
          <a:p>
            <a:r>
              <a:rPr lang="en-US" altLang="zh-CN" dirty="0"/>
              <a:t>V</a:t>
            </a:r>
            <a:r>
              <a:rPr lang="zh-CN" altLang="en-US" dirty="0"/>
              <a:t>（</a:t>
            </a:r>
            <a:r>
              <a:rPr lang="en-US" altLang="zh-CN" dirty="0"/>
              <a:t>x</a:t>
            </a:r>
            <a:r>
              <a:rPr lang="zh-CN" altLang="en-US" dirty="0"/>
              <a:t>）也可以写为</a:t>
            </a:r>
          </a:p>
        </p:txBody>
      </p:sp>
      <p:graphicFrame>
        <p:nvGraphicFramePr>
          <p:cNvPr id="13" name="对象 12"/>
          <p:cNvGraphicFramePr>
            <a:graphicFrameLocks noChangeAspect="1"/>
          </p:cNvGraphicFramePr>
          <p:nvPr>
            <p:extLst>
              <p:ext uri="{D42A27DB-BD31-4B8C-83A1-F6EECF244321}">
                <p14:modId xmlns:p14="http://schemas.microsoft.com/office/powerpoint/2010/main" val="190188182"/>
              </p:ext>
            </p:extLst>
          </p:nvPr>
        </p:nvGraphicFramePr>
        <p:xfrm>
          <a:off x="1625600" y="2859088"/>
          <a:ext cx="4748213" cy="1173162"/>
        </p:xfrm>
        <a:graphic>
          <a:graphicData uri="http://schemas.openxmlformats.org/presentationml/2006/ole">
            <mc:AlternateContent xmlns:mc="http://schemas.openxmlformats.org/markup-compatibility/2006">
              <mc:Choice xmlns:v="urn:schemas-microsoft-com:vml" Requires="v">
                <p:oleObj name="Equation" r:id="rId6" imgW="3187440" imgH="787320" progId="Equation.DSMT4">
                  <p:embed/>
                </p:oleObj>
              </mc:Choice>
              <mc:Fallback>
                <p:oleObj name="Equation" r:id="rId6" imgW="3187440" imgH="787320" progId="Equation.DSMT4">
                  <p:embed/>
                  <p:pic>
                    <p:nvPicPr>
                      <p:cNvPr id="0" name=""/>
                      <p:cNvPicPr/>
                      <p:nvPr/>
                    </p:nvPicPr>
                    <p:blipFill>
                      <a:blip r:embed="rId7"/>
                      <a:stretch>
                        <a:fillRect/>
                      </a:stretch>
                    </p:blipFill>
                    <p:spPr>
                      <a:xfrm>
                        <a:off x="1625600" y="2859088"/>
                        <a:ext cx="4748213" cy="1173162"/>
                      </a:xfrm>
                      <a:prstGeom prst="rect">
                        <a:avLst/>
                      </a:prstGeom>
                    </p:spPr>
                  </p:pic>
                </p:oleObj>
              </mc:Fallback>
            </mc:AlternateContent>
          </a:graphicData>
        </a:graphic>
      </p:graphicFrame>
    </p:spTree>
    <p:extLst>
      <p:ext uri="{BB962C8B-B14F-4D97-AF65-F5344CB8AC3E}">
        <p14:creationId xmlns:p14="http://schemas.microsoft.com/office/powerpoint/2010/main" val="27055772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841617"/>
            <a:ext cx="5387903" cy="369332"/>
          </a:xfrm>
          <a:prstGeom prst="rect">
            <a:avLst/>
          </a:prstGeom>
        </p:spPr>
        <p:txBody>
          <a:bodyPr wrap="square">
            <a:spAutoFit/>
          </a:bodyPr>
          <a:lstStyle/>
          <a:p>
            <a:pPr algn="just"/>
            <a:r>
              <a:rPr lang="zh-CN" altLang="en-US" b="1" dirty="0">
                <a:latin typeface="Times New Roman" panose="02020603050405020304" pitchFamily="18" charset="0"/>
              </a:rPr>
              <a:t>证明</a:t>
            </a:r>
            <a:r>
              <a:rPr lang="zh-CN" altLang="en-US" dirty="0">
                <a:latin typeface="Times New Roman" panose="02020603050405020304" pitchFamily="18" charset="0"/>
              </a:rPr>
              <a:t>   由于矩阵</a:t>
            </a:r>
            <a:r>
              <a:rPr lang="en-US" altLang="zh-CN" dirty="0">
                <a:latin typeface="Times New Roman" panose="02020603050405020304" pitchFamily="18" charset="0"/>
              </a:rPr>
              <a:t>P</a:t>
            </a:r>
            <a:r>
              <a:rPr lang="zh-CN" altLang="en-US" dirty="0">
                <a:latin typeface="Times New Roman" panose="02020603050405020304" pitchFamily="18" charset="0"/>
              </a:rPr>
              <a:t>的各主子行列式都为正，即</a:t>
            </a:r>
          </a:p>
        </p:txBody>
      </p:sp>
      <p:graphicFrame>
        <p:nvGraphicFramePr>
          <p:cNvPr id="3" name="对象 2"/>
          <p:cNvGraphicFramePr>
            <a:graphicFrameLocks noChangeAspect="1"/>
          </p:cNvGraphicFramePr>
          <p:nvPr>
            <p:extLst>
              <p:ext uri="{D42A27DB-BD31-4B8C-83A1-F6EECF244321}">
                <p14:modId xmlns:p14="http://schemas.microsoft.com/office/powerpoint/2010/main" val="98487107"/>
              </p:ext>
            </p:extLst>
          </p:nvPr>
        </p:nvGraphicFramePr>
        <p:xfrm>
          <a:off x="3635896" y="1347614"/>
          <a:ext cx="864096" cy="288032"/>
        </p:xfrm>
        <a:graphic>
          <a:graphicData uri="http://schemas.openxmlformats.org/presentationml/2006/ole">
            <mc:AlternateContent xmlns:mc="http://schemas.openxmlformats.org/markup-compatibility/2006">
              <mc:Choice xmlns:v="urn:schemas-microsoft-com:vml" Requires="v">
                <p:oleObj name="Equation" r:id="rId4" imgW="495000" imgH="164880" progId="Equation.DSMT4">
                  <p:embed/>
                </p:oleObj>
              </mc:Choice>
              <mc:Fallback>
                <p:oleObj name="Equation" r:id="rId4" imgW="495000" imgH="164880" progId="Equation.DSMT4">
                  <p:embed/>
                  <p:pic>
                    <p:nvPicPr>
                      <p:cNvPr id="0" name=""/>
                      <p:cNvPicPr/>
                      <p:nvPr/>
                    </p:nvPicPr>
                    <p:blipFill>
                      <a:blip r:embed="rId5"/>
                      <a:stretch>
                        <a:fillRect/>
                      </a:stretch>
                    </p:blipFill>
                    <p:spPr>
                      <a:xfrm>
                        <a:off x="3635896" y="1347614"/>
                        <a:ext cx="864096" cy="28803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41783099"/>
              </p:ext>
            </p:extLst>
          </p:nvPr>
        </p:nvGraphicFramePr>
        <p:xfrm>
          <a:off x="3409392" y="1761467"/>
          <a:ext cx="1317104" cy="790262"/>
        </p:xfrm>
        <a:graphic>
          <a:graphicData uri="http://schemas.openxmlformats.org/presentationml/2006/ole">
            <mc:AlternateContent xmlns:mc="http://schemas.openxmlformats.org/markup-compatibility/2006">
              <mc:Choice xmlns:v="urn:schemas-microsoft-com:vml" Requires="v">
                <p:oleObj name="Equation" r:id="rId6" imgW="761760" imgH="457200" progId="Equation.DSMT4">
                  <p:embed/>
                </p:oleObj>
              </mc:Choice>
              <mc:Fallback>
                <p:oleObj name="Equation" r:id="rId6" imgW="761760" imgH="457200" progId="Equation.DSMT4">
                  <p:embed/>
                  <p:pic>
                    <p:nvPicPr>
                      <p:cNvPr id="0" name=""/>
                      <p:cNvPicPr/>
                      <p:nvPr/>
                    </p:nvPicPr>
                    <p:blipFill>
                      <a:blip r:embed="rId7"/>
                      <a:stretch>
                        <a:fillRect/>
                      </a:stretch>
                    </p:blipFill>
                    <p:spPr>
                      <a:xfrm>
                        <a:off x="3409392" y="1761467"/>
                        <a:ext cx="1317104" cy="7902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233966155"/>
              </p:ext>
            </p:extLst>
          </p:nvPr>
        </p:nvGraphicFramePr>
        <p:xfrm>
          <a:off x="3131840" y="2677550"/>
          <a:ext cx="1847086" cy="1190344"/>
        </p:xfrm>
        <a:graphic>
          <a:graphicData uri="http://schemas.openxmlformats.org/presentationml/2006/ole">
            <mc:AlternateContent xmlns:mc="http://schemas.openxmlformats.org/markup-compatibility/2006">
              <mc:Choice xmlns:v="urn:schemas-microsoft-com:vml" Requires="v">
                <p:oleObj name="Equation" r:id="rId8" imgW="1143000" imgH="736560" progId="Equation.DSMT4">
                  <p:embed/>
                </p:oleObj>
              </mc:Choice>
              <mc:Fallback>
                <p:oleObj name="Equation" r:id="rId8" imgW="1143000" imgH="736560" progId="Equation.DSMT4">
                  <p:embed/>
                  <p:pic>
                    <p:nvPicPr>
                      <p:cNvPr id="0" name=""/>
                      <p:cNvPicPr/>
                      <p:nvPr/>
                    </p:nvPicPr>
                    <p:blipFill>
                      <a:blip r:embed="rId9"/>
                      <a:stretch>
                        <a:fillRect/>
                      </a:stretch>
                    </p:blipFill>
                    <p:spPr>
                      <a:xfrm>
                        <a:off x="3131840" y="2677550"/>
                        <a:ext cx="1847086" cy="1190344"/>
                      </a:xfrm>
                      <a:prstGeom prst="rect">
                        <a:avLst/>
                      </a:prstGeom>
                    </p:spPr>
                  </p:pic>
                </p:oleObj>
              </mc:Fallback>
            </mc:AlternateContent>
          </a:graphicData>
        </a:graphic>
      </p:graphicFrame>
      <p:sp>
        <p:nvSpPr>
          <p:cNvPr id="8" name="矩形 7"/>
          <p:cNvSpPr/>
          <p:nvPr/>
        </p:nvSpPr>
        <p:spPr>
          <a:xfrm>
            <a:off x="683568" y="4155926"/>
            <a:ext cx="6048672" cy="369332"/>
          </a:xfrm>
          <a:prstGeom prst="rect">
            <a:avLst/>
          </a:prstGeom>
        </p:spPr>
        <p:txBody>
          <a:bodyPr wrap="square">
            <a:spAutoFit/>
          </a:bodyPr>
          <a:lstStyle/>
          <a:p>
            <a:pPr algn="just"/>
            <a:r>
              <a:rPr lang="zh-CN" altLang="en-US" dirty="0">
                <a:latin typeface="Times New Roman" panose="02020603050405020304" pitchFamily="18" charset="0"/>
              </a:rPr>
              <a:t>根据</a:t>
            </a:r>
            <a:r>
              <a:rPr lang="zh-CN" altLang="en-US" dirty="0">
                <a:solidFill>
                  <a:srgbClr val="FF0000"/>
                </a:solidFill>
                <a:latin typeface="Times New Roman" panose="02020603050405020304" pitchFamily="18" charset="0"/>
              </a:rPr>
              <a:t>西尔维斯特准则</a:t>
            </a:r>
            <a:r>
              <a:rPr lang="zh-CN" altLang="en-US" dirty="0">
                <a:latin typeface="Times New Roman" panose="02020603050405020304" pitchFamily="18" charset="0"/>
              </a:rPr>
              <a:t>可以确定，</a:t>
            </a:r>
            <a:r>
              <a:rPr lang="en-US" altLang="zh-CN" dirty="0">
                <a:latin typeface="Times New Roman" panose="02020603050405020304" pitchFamily="18" charset="0"/>
              </a:rPr>
              <a:t>V</a:t>
            </a:r>
            <a:r>
              <a:rPr lang="zh-CN" altLang="en-US" dirty="0">
                <a:latin typeface="Times New Roman" panose="02020603050405020304" pitchFamily="18" charset="0"/>
              </a:rPr>
              <a:t>（</a:t>
            </a:r>
            <a:r>
              <a:rPr lang="en-US" altLang="zh-CN" dirty="0">
                <a:latin typeface="Times New Roman" panose="02020603050405020304" pitchFamily="18" charset="0"/>
              </a:rPr>
              <a:t>x</a:t>
            </a:r>
            <a:r>
              <a:rPr lang="zh-CN" altLang="en-US" dirty="0">
                <a:latin typeface="Times New Roman" panose="02020603050405020304" pitchFamily="18" charset="0"/>
              </a:rPr>
              <a:t>）为正定函数。</a:t>
            </a:r>
          </a:p>
        </p:txBody>
      </p:sp>
      <p:graphicFrame>
        <p:nvGraphicFramePr>
          <p:cNvPr id="2" name="对象 1">
            <a:extLst>
              <a:ext uri="{FF2B5EF4-FFF2-40B4-BE49-F238E27FC236}">
                <a16:creationId xmlns:a16="http://schemas.microsoft.com/office/drawing/2014/main" id="{E715E1F3-14ED-614A-784F-9A5872B1380B}"/>
              </a:ext>
            </a:extLst>
          </p:cNvPr>
          <p:cNvGraphicFramePr>
            <a:graphicFrameLocks noChangeAspect="1"/>
          </p:cNvGraphicFramePr>
          <p:nvPr>
            <p:extLst>
              <p:ext uri="{D42A27DB-BD31-4B8C-83A1-F6EECF244321}">
                <p14:modId xmlns:p14="http://schemas.microsoft.com/office/powerpoint/2010/main" val="1207236935"/>
              </p:ext>
            </p:extLst>
          </p:nvPr>
        </p:nvGraphicFramePr>
        <p:xfrm>
          <a:off x="4508500" y="2508250"/>
          <a:ext cx="127000" cy="127000"/>
        </p:xfrm>
        <a:graphic>
          <a:graphicData uri="http://schemas.openxmlformats.org/presentationml/2006/ole">
            <mc:AlternateContent xmlns:mc="http://schemas.openxmlformats.org/markup-compatibility/2006">
              <mc:Choice xmlns:v="urn:schemas-microsoft-com:vml" Requires="v">
                <p:oleObj name="Equation" r:id="rId10" imgW="126720" imgH="126720" progId="Equation.DSMT4">
                  <p:embed/>
                </p:oleObj>
              </mc:Choice>
              <mc:Fallback>
                <p:oleObj name="Equation" r:id="rId10" imgW="126720" imgH="126720" progId="Equation.DSMT4">
                  <p:embed/>
                  <p:pic>
                    <p:nvPicPr>
                      <p:cNvPr id="0" name=""/>
                      <p:cNvPicPr/>
                      <p:nvPr/>
                    </p:nvPicPr>
                    <p:blipFill>
                      <a:blip r:embed="rId11"/>
                      <a:stretch>
                        <a:fillRect/>
                      </a:stretch>
                    </p:blipFill>
                    <p:spPr>
                      <a:xfrm>
                        <a:off x="4508500" y="2508250"/>
                        <a:ext cx="127000" cy="127000"/>
                      </a:xfrm>
                      <a:prstGeom prst="rect">
                        <a:avLst/>
                      </a:prstGeom>
                    </p:spPr>
                  </p:pic>
                </p:oleObj>
              </mc:Fallback>
            </mc:AlternateContent>
          </a:graphicData>
        </a:graphic>
      </p:graphicFrame>
    </p:spTree>
    <p:extLst>
      <p:ext uri="{BB962C8B-B14F-4D97-AF65-F5344CB8AC3E}">
        <p14:creationId xmlns:p14="http://schemas.microsoft.com/office/powerpoint/2010/main" val="30278986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38"/>
          <p:cNvSpPr txBox="1"/>
          <p:nvPr/>
        </p:nvSpPr>
        <p:spPr>
          <a:xfrm>
            <a:off x="467544" y="2355726"/>
            <a:ext cx="3123394" cy="584775"/>
          </a:xfrm>
          <a:prstGeom prst="rect">
            <a:avLst/>
          </a:prstGeom>
          <a:noFill/>
        </p:spPr>
        <p:txBody>
          <a:bodyPr wrap="square" rtlCol="0">
            <a:spAutoFit/>
          </a:bodyPr>
          <a:lstStyle/>
          <a:p>
            <a:r>
              <a:rPr lang="en-US" altLang="zh-CN" sz="3200" b="1" dirty="0">
                <a:solidFill>
                  <a:srgbClr val="112F70"/>
                </a:solidFill>
                <a:latin typeface="微软雅黑" pitchFamily="34" charset="-122"/>
                <a:ea typeface="微软雅黑" pitchFamily="34" charset="-122"/>
              </a:rPr>
              <a:t>CONTENTS</a:t>
            </a:r>
            <a:endParaRPr lang="zh-CN" altLang="en-US" sz="3200" b="1" dirty="0">
              <a:solidFill>
                <a:srgbClr val="112F70"/>
              </a:solidFill>
              <a:latin typeface="微软雅黑" pitchFamily="34" charset="-122"/>
              <a:ea typeface="微软雅黑" pitchFamily="34" charset="-122"/>
            </a:endParaRPr>
          </a:p>
        </p:txBody>
      </p:sp>
      <p:sp>
        <p:nvSpPr>
          <p:cNvPr id="15" name="文本框 11"/>
          <p:cNvSpPr txBox="1"/>
          <p:nvPr/>
        </p:nvSpPr>
        <p:spPr>
          <a:xfrm>
            <a:off x="1979712" y="1976522"/>
            <a:ext cx="902811" cy="523220"/>
          </a:xfrm>
          <a:prstGeom prst="rect">
            <a:avLst/>
          </a:prstGeom>
          <a:noFill/>
        </p:spPr>
        <p:txBody>
          <a:bodyPr wrap="none" rtlCol="0">
            <a:spAutoFit/>
          </a:bodyPr>
          <a:lstStyle/>
          <a:p>
            <a:r>
              <a:rPr lang="zh-CN" altLang="en-US" sz="2800" b="1" dirty="0">
                <a:solidFill>
                  <a:srgbClr val="112F70"/>
                </a:solidFill>
                <a:latin typeface="微软雅黑" pitchFamily="34" charset="-122"/>
                <a:ea typeface="微软雅黑" pitchFamily="34" charset="-122"/>
              </a:rPr>
              <a:t>目录</a:t>
            </a:r>
          </a:p>
        </p:txBody>
      </p:sp>
      <p:sp>
        <p:nvSpPr>
          <p:cNvPr id="17" name="文本框 18"/>
          <p:cNvSpPr txBox="1"/>
          <p:nvPr/>
        </p:nvSpPr>
        <p:spPr>
          <a:xfrm>
            <a:off x="3779912" y="1059582"/>
            <a:ext cx="3348994"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3.1 </a:t>
            </a:r>
            <a:r>
              <a:rPr lang="zh-CN" altLang="en-US" dirty="0">
                <a:solidFill>
                  <a:srgbClr val="112F70"/>
                </a:solidFill>
                <a:latin typeface="微软雅黑" pitchFamily="34" charset="-122"/>
                <a:ea typeface="微软雅黑" pitchFamily="34" charset="-122"/>
              </a:rPr>
              <a:t>李雅普诺夫意义下的稳定性</a:t>
            </a:r>
          </a:p>
        </p:txBody>
      </p:sp>
      <p:sp>
        <p:nvSpPr>
          <p:cNvPr id="20" name="文本框 21"/>
          <p:cNvSpPr txBox="1"/>
          <p:nvPr/>
        </p:nvSpPr>
        <p:spPr>
          <a:xfrm>
            <a:off x="3779912" y="2665155"/>
            <a:ext cx="4706738"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3.4 </a:t>
            </a:r>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23" name="文本框 24"/>
          <p:cNvSpPr txBox="1"/>
          <p:nvPr/>
        </p:nvSpPr>
        <p:spPr>
          <a:xfrm>
            <a:off x="3779912" y="1593134"/>
            <a:ext cx="4041491"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3.2 </a:t>
            </a:r>
            <a:r>
              <a:rPr lang="zh-CN" altLang="en-US" dirty="0">
                <a:solidFill>
                  <a:srgbClr val="112F70"/>
                </a:solidFill>
                <a:latin typeface="微软雅黑" pitchFamily="34" charset="-122"/>
                <a:ea typeface="微软雅黑" pitchFamily="34" charset="-122"/>
              </a:rPr>
              <a:t>判别系统稳定性的李雅普诺夫方法</a:t>
            </a:r>
          </a:p>
        </p:txBody>
      </p:sp>
      <p:sp>
        <p:nvSpPr>
          <p:cNvPr id="29" name="文本框 30"/>
          <p:cNvSpPr txBox="1"/>
          <p:nvPr/>
        </p:nvSpPr>
        <p:spPr>
          <a:xfrm>
            <a:off x="3779912" y="2127302"/>
            <a:ext cx="4503156"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3.3 </a:t>
            </a:r>
            <a:r>
              <a:rPr lang="zh-CN" altLang="en-US" dirty="0">
                <a:solidFill>
                  <a:srgbClr val="112F70"/>
                </a:solidFill>
                <a:latin typeface="微软雅黑" pitchFamily="34" charset="-122"/>
                <a:ea typeface="微软雅黑" pitchFamily="34" charset="-122"/>
              </a:rPr>
              <a:t>线性系统的李雅普诺夫稳定性分析方法</a:t>
            </a:r>
          </a:p>
        </p:txBody>
      </p:sp>
      <p:cxnSp>
        <p:nvCxnSpPr>
          <p:cNvPr id="34" name="直接连接符 33"/>
          <p:cNvCxnSpPr>
            <a:cxnSpLocks/>
          </p:cNvCxnSpPr>
          <p:nvPr/>
        </p:nvCxnSpPr>
        <p:spPr>
          <a:xfrm>
            <a:off x="3574598" y="1122449"/>
            <a:ext cx="16340" cy="3085412"/>
          </a:xfrm>
          <a:prstGeom prst="line">
            <a:avLst/>
          </a:prstGeom>
          <a:ln>
            <a:solidFill>
              <a:srgbClr val="112F70"/>
            </a:solidFill>
          </a:ln>
        </p:spPr>
        <p:style>
          <a:lnRef idx="1">
            <a:schemeClr val="accent1"/>
          </a:lnRef>
          <a:fillRef idx="0">
            <a:schemeClr val="accent1"/>
          </a:fillRef>
          <a:effectRef idx="0">
            <a:schemeClr val="accent1"/>
          </a:effectRef>
          <a:fontRef idx="minor">
            <a:schemeClr val="tx1"/>
          </a:fontRef>
        </p:style>
      </p:cxnSp>
      <p:sp>
        <p:nvSpPr>
          <p:cNvPr id="25" name="文本框 21">
            <a:extLst>
              <a:ext uri="{FF2B5EF4-FFF2-40B4-BE49-F238E27FC236}">
                <a16:creationId xmlns:a16="http://schemas.microsoft.com/office/drawing/2014/main" id="{F92D3097-5724-44B4-8A16-397C68A8446B}"/>
              </a:ext>
            </a:extLst>
          </p:cNvPr>
          <p:cNvSpPr txBox="1"/>
          <p:nvPr/>
        </p:nvSpPr>
        <p:spPr>
          <a:xfrm>
            <a:off x="3779912" y="3197232"/>
            <a:ext cx="4964821"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3.5 </a:t>
            </a:r>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10" name="文本框 21">
            <a:extLst>
              <a:ext uri="{FF2B5EF4-FFF2-40B4-BE49-F238E27FC236}">
                <a16:creationId xmlns:a16="http://schemas.microsoft.com/office/drawing/2014/main" id="{F92D3097-5724-44B4-8A16-397C68A8446B}"/>
              </a:ext>
            </a:extLst>
          </p:cNvPr>
          <p:cNvSpPr txBox="1"/>
          <p:nvPr/>
        </p:nvSpPr>
        <p:spPr>
          <a:xfrm>
            <a:off x="3779912" y="3714586"/>
            <a:ext cx="3956083"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3.6 </a:t>
            </a:r>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Tree>
    <p:extLst>
      <p:ext uri="{BB962C8B-B14F-4D97-AF65-F5344CB8AC3E}">
        <p14:creationId xmlns:p14="http://schemas.microsoft.com/office/powerpoint/2010/main" val="24978208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750"/>
                                        <p:tgtEl>
                                          <p:spTgt spid="14"/>
                                        </p:tgtEl>
                                      </p:cBhvr>
                                    </p:animEffect>
                                  </p:childTnLst>
                                </p:cTn>
                              </p:par>
                            </p:childTnLst>
                          </p:cTn>
                        </p:par>
                        <p:par>
                          <p:cTn id="11" fill="hold">
                            <p:stCondLst>
                              <p:cond delay="750"/>
                            </p:stCondLst>
                            <p:childTnLst>
                              <p:par>
                                <p:cTn id="12" presetID="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22" presetClass="entr" presetSubtype="8"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125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0" grpId="0"/>
      <p:bldP spid="23" grpId="0"/>
      <p:bldP spid="29" grpId="0"/>
      <p:bldP spid="2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627534"/>
            <a:ext cx="8196216" cy="3970318"/>
          </a:xfrm>
          <a:prstGeom prst="rect">
            <a:avLst/>
          </a:prstGeom>
        </p:spPr>
        <p:txBody>
          <a:bodyPr wrap="square">
            <a:spAutoFit/>
          </a:bodyPr>
          <a:lstStyle/>
          <a:p>
            <a:r>
              <a:rPr lang="zh-CN" altLang="en-US" dirty="0"/>
              <a:t>李雅普诺夫第二法可表述如下：</a:t>
            </a:r>
            <a:endParaRPr lang="en-US" altLang="zh-CN" dirty="0"/>
          </a:p>
          <a:p>
            <a:pPr indent="457200"/>
            <a:r>
              <a:rPr lang="zh-CN" altLang="en-US" b="1" dirty="0"/>
              <a:t>定理</a:t>
            </a:r>
            <a:r>
              <a:rPr lang="en-US" altLang="zh-CN" b="1" dirty="0"/>
              <a:t>1 </a:t>
            </a:r>
            <a:r>
              <a:rPr lang="zh-CN" altLang="en-US" dirty="0"/>
              <a:t>设系统的状态方程为</a:t>
            </a:r>
            <a:endParaRPr lang="en-US" altLang="zh-CN" dirty="0"/>
          </a:p>
          <a:p>
            <a:pPr indent="457200"/>
            <a:endParaRPr lang="zh-CN" altLang="en-US" dirty="0"/>
          </a:p>
          <a:p>
            <a:pPr indent="457200"/>
            <a:r>
              <a:rPr lang="en-US" altLang="zh-CN" dirty="0"/>
              <a:t> </a:t>
            </a:r>
            <a:endParaRPr lang="zh-CN" altLang="en-US" dirty="0"/>
          </a:p>
          <a:p>
            <a:pPr indent="457200"/>
            <a:r>
              <a:rPr lang="zh-CN" altLang="en-US" dirty="0"/>
              <a:t>         是它的平衡状态。</a:t>
            </a:r>
          </a:p>
          <a:p>
            <a:pPr indent="457200"/>
            <a:r>
              <a:rPr lang="zh-CN" altLang="en-US" dirty="0"/>
              <a:t>如果存在一个具有连续的一阶偏导数的标量函数</a:t>
            </a:r>
            <a:r>
              <a:rPr lang="en-US" altLang="zh-CN" dirty="0"/>
              <a:t>V</a:t>
            </a:r>
            <a:r>
              <a:rPr lang="zh-CN" altLang="en-US" dirty="0"/>
              <a:t>（</a:t>
            </a:r>
            <a:r>
              <a:rPr lang="en-US" altLang="zh-CN" dirty="0"/>
              <a:t>x</a:t>
            </a:r>
            <a:r>
              <a:rPr lang="zh-CN" altLang="en-US" dirty="0"/>
              <a:t>），并且满足下列条件：</a:t>
            </a:r>
            <a:endParaRPr lang="en-US" altLang="zh-CN" dirty="0"/>
          </a:p>
          <a:p>
            <a:pPr indent="457200"/>
            <a:endParaRPr lang="zh-CN" altLang="en-US" dirty="0"/>
          </a:p>
          <a:p>
            <a:pPr indent="457200"/>
            <a:r>
              <a:rPr lang="zh-CN" altLang="en-US" dirty="0"/>
              <a:t>（</a:t>
            </a:r>
            <a:r>
              <a:rPr lang="en-US" altLang="zh-CN" dirty="0"/>
              <a:t>1</a:t>
            </a:r>
            <a:r>
              <a:rPr lang="zh-CN" altLang="en-US" dirty="0"/>
              <a:t>）                  是正定的；</a:t>
            </a:r>
            <a:endParaRPr lang="en-US" altLang="zh-CN" dirty="0"/>
          </a:p>
          <a:p>
            <a:pPr indent="457200"/>
            <a:endParaRPr lang="zh-CN" altLang="en-US" dirty="0"/>
          </a:p>
          <a:p>
            <a:pPr indent="457200"/>
            <a:r>
              <a:rPr lang="zh-CN" altLang="en-US" dirty="0"/>
              <a:t>（</a:t>
            </a:r>
            <a:r>
              <a:rPr lang="en-US" altLang="zh-CN" dirty="0"/>
              <a:t>2</a:t>
            </a:r>
            <a:r>
              <a:rPr lang="zh-CN" altLang="en-US" dirty="0"/>
              <a:t>）</a:t>
            </a:r>
            <a:r>
              <a:rPr lang="en-US" altLang="zh-CN" dirty="0"/>
              <a:t>                  </a:t>
            </a:r>
            <a:r>
              <a:rPr lang="zh-CN" altLang="en-US" dirty="0"/>
              <a:t>是负定的。</a:t>
            </a:r>
            <a:endParaRPr lang="en-US" altLang="zh-CN" dirty="0"/>
          </a:p>
          <a:p>
            <a:pPr indent="457200"/>
            <a:endParaRPr lang="zh-CN" altLang="en-US" dirty="0"/>
          </a:p>
          <a:p>
            <a:pPr indent="457200"/>
            <a:r>
              <a:rPr lang="zh-CN" altLang="en-US" dirty="0"/>
              <a:t>那么在原点处的平衡状态是渐近稳定的，故称                   为李雅普诺夫函数。</a:t>
            </a:r>
          </a:p>
          <a:p>
            <a:pPr indent="457200"/>
            <a:r>
              <a:rPr lang="zh-CN" altLang="en-US" dirty="0"/>
              <a:t>如果随着</a:t>
            </a:r>
            <a:r>
              <a:rPr lang="en-US" altLang="zh-CN" dirty="0"/>
              <a:t>                      </a:t>
            </a:r>
            <a:r>
              <a:rPr lang="zh-CN" altLang="en-US" dirty="0"/>
              <a:t>，函数                                  ， 则在原点处的平衡状态是在大范围内渐近稳定的。</a:t>
            </a:r>
          </a:p>
        </p:txBody>
      </p:sp>
      <p:graphicFrame>
        <p:nvGraphicFramePr>
          <p:cNvPr id="2" name="对象 1"/>
          <p:cNvGraphicFramePr>
            <a:graphicFrameLocks noChangeAspect="1"/>
          </p:cNvGraphicFramePr>
          <p:nvPr>
            <p:extLst>
              <p:ext uri="{D42A27DB-BD31-4B8C-83A1-F6EECF244321}">
                <p14:modId xmlns:p14="http://schemas.microsoft.com/office/powerpoint/2010/main" val="2374915896"/>
              </p:ext>
            </p:extLst>
          </p:nvPr>
        </p:nvGraphicFramePr>
        <p:xfrm>
          <a:off x="3379788" y="1335088"/>
          <a:ext cx="1300162" cy="342900"/>
        </p:xfrm>
        <a:graphic>
          <a:graphicData uri="http://schemas.openxmlformats.org/presentationml/2006/ole">
            <mc:AlternateContent xmlns:mc="http://schemas.openxmlformats.org/markup-compatibility/2006">
              <mc:Choice xmlns:v="urn:schemas-microsoft-com:vml" Requires="v">
                <p:oleObj name="Equation" r:id="rId4" imgW="774360" imgH="203040" progId="Equation.DSMT4">
                  <p:embed/>
                </p:oleObj>
              </mc:Choice>
              <mc:Fallback>
                <p:oleObj name="Equation" r:id="rId4" imgW="774360" imgH="203040" progId="Equation.DSMT4">
                  <p:embed/>
                  <p:pic>
                    <p:nvPicPr>
                      <p:cNvPr id="0" name=""/>
                      <p:cNvPicPr/>
                      <p:nvPr/>
                    </p:nvPicPr>
                    <p:blipFill>
                      <a:blip r:embed="rId5"/>
                      <a:stretch>
                        <a:fillRect/>
                      </a:stretch>
                    </p:blipFill>
                    <p:spPr>
                      <a:xfrm>
                        <a:off x="3379788" y="1335088"/>
                        <a:ext cx="1300162" cy="3429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129033390"/>
              </p:ext>
            </p:extLst>
          </p:nvPr>
        </p:nvGraphicFramePr>
        <p:xfrm>
          <a:off x="611560" y="1729257"/>
          <a:ext cx="864096" cy="410445"/>
        </p:xfrm>
        <a:graphic>
          <a:graphicData uri="http://schemas.openxmlformats.org/presentationml/2006/ole">
            <mc:AlternateContent xmlns:mc="http://schemas.openxmlformats.org/markup-compatibility/2006">
              <mc:Choice xmlns:v="urn:schemas-microsoft-com:vml" Requires="v">
                <p:oleObj name="Equation" r:id="rId6" imgW="507960" imgH="241200" progId="Equation.DSMT4">
                  <p:embed/>
                </p:oleObj>
              </mc:Choice>
              <mc:Fallback>
                <p:oleObj name="Equation" r:id="rId6" imgW="507960" imgH="241200" progId="Equation.DSMT4">
                  <p:embed/>
                  <p:pic>
                    <p:nvPicPr>
                      <p:cNvPr id="0" name=""/>
                      <p:cNvPicPr/>
                      <p:nvPr/>
                    </p:nvPicPr>
                    <p:blipFill>
                      <a:blip r:embed="rId7"/>
                      <a:stretch>
                        <a:fillRect/>
                      </a:stretch>
                    </p:blipFill>
                    <p:spPr>
                      <a:xfrm>
                        <a:off x="611560" y="1729257"/>
                        <a:ext cx="864096" cy="41044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72128811"/>
              </p:ext>
            </p:extLst>
          </p:nvPr>
        </p:nvGraphicFramePr>
        <p:xfrm>
          <a:off x="1660525" y="3009900"/>
          <a:ext cx="782638" cy="381000"/>
        </p:xfrm>
        <a:graphic>
          <a:graphicData uri="http://schemas.openxmlformats.org/presentationml/2006/ole">
            <mc:AlternateContent xmlns:mc="http://schemas.openxmlformats.org/markup-compatibility/2006">
              <mc:Choice xmlns:v="urn:schemas-microsoft-com:vml" Requires="v">
                <p:oleObj name="Equation" r:id="rId8" imgW="444240" imgH="215640" progId="Equation.DSMT4">
                  <p:embed/>
                </p:oleObj>
              </mc:Choice>
              <mc:Fallback>
                <p:oleObj name="Equation" r:id="rId8" imgW="444240" imgH="215640" progId="Equation.DSMT4">
                  <p:embed/>
                  <p:pic>
                    <p:nvPicPr>
                      <p:cNvPr id="0" name=""/>
                      <p:cNvPicPr/>
                      <p:nvPr/>
                    </p:nvPicPr>
                    <p:blipFill>
                      <a:blip r:embed="rId9"/>
                      <a:stretch>
                        <a:fillRect/>
                      </a:stretch>
                    </p:blipFill>
                    <p:spPr>
                      <a:xfrm>
                        <a:off x="1660525" y="3009900"/>
                        <a:ext cx="782638" cy="3810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69952186"/>
              </p:ext>
            </p:extLst>
          </p:nvPr>
        </p:nvGraphicFramePr>
        <p:xfrm>
          <a:off x="1660525" y="2563813"/>
          <a:ext cx="820738" cy="374650"/>
        </p:xfrm>
        <a:graphic>
          <a:graphicData uri="http://schemas.openxmlformats.org/presentationml/2006/ole">
            <mc:AlternateContent xmlns:mc="http://schemas.openxmlformats.org/markup-compatibility/2006">
              <mc:Choice xmlns:v="urn:schemas-microsoft-com:vml" Requires="v">
                <p:oleObj name="Equation" r:id="rId10" imgW="444240" imgH="203040" progId="Equation.DSMT4">
                  <p:embed/>
                </p:oleObj>
              </mc:Choice>
              <mc:Fallback>
                <p:oleObj name="Equation" r:id="rId10" imgW="444240" imgH="203040" progId="Equation.DSMT4">
                  <p:embed/>
                  <p:pic>
                    <p:nvPicPr>
                      <p:cNvPr id="0" name=""/>
                      <p:cNvPicPr/>
                      <p:nvPr/>
                    </p:nvPicPr>
                    <p:blipFill>
                      <a:blip r:embed="rId11"/>
                      <a:stretch>
                        <a:fillRect/>
                      </a:stretch>
                    </p:blipFill>
                    <p:spPr>
                      <a:xfrm>
                        <a:off x="1660525" y="2563813"/>
                        <a:ext cx="820738" cy="3746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76796509"/>
              </p:ext>
            </p:extLst>
          </p:nvPr>
        </p:nvGraphicFramePr>
        <p:xfrm>
          <a:off x="5750852" y="3651870"/>
          <a:ext cx="756932" cy="346026"/>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0" name=""/>
                      <p:cNvPicPr/>
                      <p:nvPr/>
                    </p:nvPicPr>
                    <p:blipFill>
                      <a:blip r:embed="rId13"/>
                      <a:stretch>
                        <a:fillRect/>
                      </a:stretch>
                    </p:blipFill>
                    <p:spPr>
                      <a:xfrm>
                        <a:off x="5750852" y="3651870"/>
                        <a:ext cx="756932" cy="34602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970263727"/>
              </p:ext>
            </p:extLst>
          </p:nvPr>
        </p:nvGraphicFramePr>
        <p:xfrm>
          <a:off x="2068513" y="3900488"/>
          <a:ext cx="900112" cy="403225"/>
        </p:xfrm>
        <a:graphic>
          <a:graphicData uri="http://schemas.openxmlformats.org/presentationml/2006/ole">
            <mc:AlternateContent xmlns:mc="http://schemas.openxmlformats.org/markup-compatibility/2006">
              <mc:Choice xmlns:v="urn:schemas-microsoft-com:vml" Requires="v">
                <p:oleObj name="Equation" r:id="rId14" imgW="622080" imgH="279360" progId="Equation.DSMT4">
                  <p:embed/>
                </p:oleObj>
              </mc:Choice>
              <mc:Fallback>
                <p:oleObj name="Equation" r:id="rId14" imgW="622080" imgH="279360" progId="Equation.DSMT4">
                  <p:embed/>
                  <p:pic>
                    <p:nvPicPr>
                      <p:cNvPr id="0" name=""/>
                      <p:cNvPicPr/>
                      <p:nvPr/>
                    </p:nvPicPr>
                    <p:blipFill>
                      <a:blip r:embed="rId15"/>
                      <a:stretch>
                        <a:fillRect/>
                      </a:stretch>
                    </p:blipFill>
                    <p:spPr>
                      <a:xfrm>
                        <a:off x="2068513" y="3900488"/>
                        <a:ext cx="900112" cy="40322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494448229"/>
              </p:ext>
            </p:extLst>
          </p:nvPr>
        </p:nvGraphicFramePr>
        <p:xfrm>
          <a:off x="3863975" y="3932238"/>
          <a:ext cx="1631950" cy="390525"/>
        </p:xfrm>
        <a:graphic>
          <a:graphicData uri="http://schemas.openxmlformats.org/presentationml/2006/ole">
            <mc:AlternateContent xmlns:mc="http://schemas.openxmlformats.org/markup-compatibility/2006">
              <mc:Choice xmlns:v="urn:schemas-microsoft-com:vml" Requires="v">
                <p:oleObj name="Equation" r:id="rId16" imgW="850680" imgH="203040" progId="Equation.DSMT4">
                  <p:embed/>
                </p:oleObj>
              </mc:Choice>
              <mc:Fallback>
                <p:oleObj name="Equation" r:id="rId16" imgW="850680" imgH="203040" progId="Equation.DSMT4">
                  <p:embed/>
                  <p:pic>
                    <p:nvPicPr>
                      <p:cNvPr id="0" name=""/>
                      <p:cNvPicPr/>
                      <p:nvPr/>
                    </p:nvPicPr>
                    <p:blipFill>
                      <a:blip r:embed="rId17"/>
                      <a:stretch>
                        <a:fillRect/>
                      </a:stretch>
                    </p:blipFill>
                    <p:spPr>
                      <a:xfrm>
                        <a:off x="3863975" y="3932238"/>
                        <a:ext cx="1631950" cy="390525"/>
                      </a:xfrm>
                      <a:prstGeom prst="rect">
                        <a:avLst/>
                      </a:prstGeom>
                    </p:spPr>
                  </p:pic>
                </p:oleObj>
              </mc:Fallback>
            </mc:AlternateContent>
          </a:graphicData>
        </a:graphic>
      </p:graphicFrame>
    </p:spTree>
    <p:extLst>
      <p:ext uri="{BB962C8B-B14F-4D97-AF65-F5344CB8AC3E}">
        <p14:creationId xmlns:p14="http://schemas.microsoft.com/office/powerpoint/2010/main" val="30045085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841617"/>
            <a:ext cx="7620152" cy="2862322"/>
          </a:xfrm>
          <a:prstGeom prst="rect">
            <a:avLst/>
          </a:prstGeom>
        </p:spPr>
        <p:txBody>
          <a:bodyPr wrap="square">
            <a:spAutoFit/>
          </a:bodyPr>
          <a:lstStyle/>
          <a:p>
            <a:pPr indent="457200"/>
            <a:r>
              <a:rPr lang="zh-CN" altLang="en-US" dirty="0"/>
              <a:t>以上定理给出了系统平衡状态大范围内一致渐近稳定的</a:t>
            </a:r>
            <a:r>
              <a:rPr lang="zh-CN" altLang="en-US" dirty="0">
                <a:solidFill>
                  <a:srgbClr val="FF0000"/>
                </a:solidFill>
              </a:rPr>
              <a:t>充分条件</a:t>
            </a:r>
            <a:r>
              <a:rPr lang="zh-CN" altLang="en-US" dirty="0"/>
              <a:t>，但不是必要条件。</a:t>
            </a:r>
            <a:endParaRPr lang="en-US" altLang="zh-CN" dirty="0"/>
          </a:p>
          <a:p>
            <a:pPr indent="457200"/>
            <a:endParaRPr lang="en-US" altLang="zh-CN" dirty="0"/>
          </a:p>
          <a:p>
            <a:pPr indent="457200"/>
            <a:r>
              <a:rPr lang="zh-CN" altLang="en-US" dirty="0"/>
              <a:t>这就是说，对于给定系统，如果找到了满足上述条件的</a:t>
            </a:r>
            <a:r>
              <a:rPr lang="zh-CN" altLang="en-US" dirty="0">
                <a:solidFill>
                  <a:srgbClr val="FF0000"/>
                </a:solidFill>
              </a:rPr>
              <a:t>李雅普诺夫函数</a:t>
            </a:r>
            <a:r>
              <a:rPr lang="zh-CN" altLang="en-US" dirty="0"/>
              <a:t>，系统是在大范围内一致渐近稳定的。但是，如果没有找到满足上述条件的</a:t>
            </a:r>
            <a:r>
              <a:rPr lang="zh-CN" altLang="en-US" dirty="0">
                <a:solidFill>
                  <a:srgbClr val="FF0000"/>
                </a:solidFill>
              </a:rPr>
              <a:t>李雅普诺夫函数</a:t>
            </a:r>
            <a:r>
              <a:rPr lang="zh-CN" altLang="en-US" dirty="0"/>
              <a:t>，那么并不能断定系统的平衡状态是不稳定的。当然，对于渐近稳定的平衡状态，相应的李雅普诺夫函数总是存在的。</a:t>
            </a:r>
            <a:endParaRPr lang="en-US" altLang="zh-CN" dirty="0"/>
          </a:p>
          <a:p>
            <a:pPr indent="457200"/>
            <a:endParaRPr lang="zh-CN" altLang="en-US" dirty="0"/>
          </a:p>
          <a:p>
            <a:pPr indent="457200"/>
            <a:r>
              <a:rPr lang="zh-CN" altLang="en-US" dirty="0"/>
              <a:t>上述定理既适用于线性系统，又适用于非线性系统，既适用于定常系统，也适用于时变系统，因而是判断系统平衡状态稳定的普遍方法。</a:t>
            </a:r>
          </a:p>
        </p:txBody>
      </p:sp>
    </p:spTree>
    <p:extLst>
      <p:ext uri="{BB962C8B-B14F-4D97-AF65-F5344CB8AC3E}">
        <p14:creationId xmlns:p14="http://schemas.microsoft.com/office/powerpoint/2010/main" val="7722907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7620152" cy="2585323"/>
          </a:xfrm>
          <a:prstGeom prst="rect">
            <a:avLst/>
          </a:prstGeom>
        </p:spPr>
        <p:txBody>
          <a:bodyPr wrap="square">
            <a:spAutoFit/>
          </a:bodyPr>
          <a:lstStyle/>
          <a:p>
            <a:r>
              <a:rPr lang="zh-CN" altLang="en-US" b="1" dirty="0"/>
              <a:t>例</a:t>
            </a:r>
            <a:r>
              <a:rPr lang="en-US" altLang="zh-CN" b="1" dirty="0"/>
              <a:t>3.4 </a:t>
            </a:r>
            <a:r>
              <a:rPr lang="zh-CN" altLang="en-US" dirty="0"/>
              <a:t>设非线性定常系统的状态方程为</a:t>
            </a:r>
          </a:p>
          <a:p>
            <a:r>
              <a:rPr lang="en-US" altLang="zh-CN" dirty="0"/>
              <a:t> </a:t>
            </a:r>
          </a:p>
          <a:p>
            <a:endParaRPr lang="en-US" altLang="zh-CN" dirty="0"/>
          </a:p>
          <a:p>
            <a:endParaRPr lang="en-US" altLang="zh-CN" dirty="0"/>
          </a:p>
          <a:p>
            <a:endParaRPr lang="en-US" altLang="zh-CN" dirty="0"/>
          </a:p>
          <a:p>
            <a:endParaRPr lang="en-US" altLang="zh-CN" dirty="0"/>
          </a:p>
          <a:p>
            <a:endParaRPr lang="zh-CN" altLang="en-US" dirty="0"/>
          </a:p>
          <a:p>
            <a:r>
              <a:rPr lang="zh-CN" altLang="en-US" dirty="0"/>
              <a:t>其平衡状态</a:t>
            </a:r>
            <a:r>
              <a:rPr lang="en-US" altLang="zh-CN" dirty="0"/>
              <a:t>                   </a:t>
            </a:r>
            <a:r>
              <a:rPr lang="zh-CN" altLang="en-US" dirty="0"/>
              <a:t>，试判别此平衡状态的稳定性。</a:t>
            </a:r>
            <a:endParaRPr lang="en-US" altLang="zh-CN" dirty="0"/>
          </a:p>
          <a:p>
            <a:pPr indent="457200"/>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685934547"/>
              </p:ext>
            </p:extLst>
          </p:nvPr>
        </p:nvGraphicFramePr>
        <p:xfrm>
          <a:off x="2647950" y="1125538"/>
          <a:ext cx="2616200" cy="442912"/>
        </p:xfrm>
        <a:graphic>
          <a:graphicData uri="http://schemas.openxmlformats.org/presentationml/2006/ole">
            <mc:AlternateContent xmlns:mc="http://schemas.openxmlformats.org/markup-compatibility/2006">
              <mc:Choice xmlns:v="urn:schemas-microsoft-com:vml" Requires="v">
                <p:oleObj name="Equation" r:id="rId4" imgW="1498320" imgH="253800" progId="Equation.DSMT4">
                  <p:embed/>
                </p:oleObj>
              </mc:Choice>
              <mc:Fallback>
                <p:oleObj name="Equation" r:id="rId4" imgW="1498320" imgH="253800" progId="Equation.DSMT4">
                  <p:embed/>
                  <p:pic>
                    <p:nvPicPr>
                      <p:cNvPr id="0" name=""/>
                      <p:cNvPicPr/>
                      <p:nvPr/>
                    </p:nvPicPr>
                    <p:blipFill>
                      <a:blip r:embed="rId5"/>
                      <a:stretch>
                        <a:fillRect/>
                      </a:stretch>
                    </p:blipFill>
                    <p:spPr>
                      <a:xfrm>
                        <a:off x="2647950" y="1125538"/>
                        <a:ext cx="2616200" cy="4429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714458762"/>
              </p:ext>
            </p:extLst>
          </p:nvPr>
        </p:nvGraphicFramePr>
        <p:xfrm>
          <a:off x="2613025" y="1773238"/>
          <a:ext cx="2797175" cy="444500"/>
        </p:xfrm>
        <a:graphic>
          <a:graphicData uri="http://schemas.openxmlformats.org/presentationml/2006/ole">
            <mc:AlternateContent xmlns:mc="http://schemas.openxmlformats.org/markup-compatibility/2006">
              <mc:Choice xmlns:v="urn:schemas-microsoft-com:vml" Requires="v">
                <p:oleObj name="Equation" r:id="rId6" imgW="1600200" imgH="253800" progId="Equation.DSMT4">
                  <p:embed/>
                </p:oleObj>
              </mc:Choice>
              <mc:Fallback>
                <p:oleObj name="Equation" r:id="rId6" imgW="1600200" imgH="253800" progId="Equation.DSMT4">
                  <p:embed/>
                  <p:pic>
                    <p:nvPicPr>
                      <p:cNvPr id="0" name=""/>
                      <p:cNvPicPr/>
                      <p:nvPr/>
                    </p:nvPicPr>
                    <p:blipFill>
                      <a:blip r:embed="rId7"/>
                      <a:stretch>
                        <a:fillRect/>
                      </a:stretch>
                    </p:blipFill>
                    <p:spPr>
                      <a:xfrm>
                        <a:off x="2613025" y="1773238"/>
                        <a:ext cx="2797175" cy="4445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83286170"/>
              </p:ext>
            </p:extLst>
          </p:nvPr>
        </p:nvGraphicFramePr>
        <p:xfrm>
          <a:off x="1835696" y="2523108"/>
          <a:ext cx="860383" cy="408682"/>
        </p:xfrm>
        <a:graphic>
          <a:graphicData uri="http://schemas.openxmlformats.org/presentationml/2006/ole">
            <mc:AlternateContent xmlns:mc="http://schemas.openxmlformats.org/markup-compatibility/2006">
              <mc:Choice xmlns:v="urn:schemas-microsoft-com:vml" Requires="v">
                <p:oleObj name="Equation" r:id="rId8" imgW="507960" imgH="241200" progId="Equation.DSMT4">
                  <p:embed/>
                </p:oleObj>
              </mc:Choice>
              <mc:Fallback>
                <p:oleObj name="Equation" r:id="rId8" imgW="507960" imgH="241200" progId="Equation.DSMT4">
                  <p:embed/>
                  <p:pic>
                    <p:nvPicPr>
                      <p:cNvPr id="0" name=""/>
                      <p:cNvPicPr/>
                      <p:nvPr/>
                    </p:nvPicPr>
                    <p:blipFill>
                      <a:blip r:embed="rId9"/>
                      <a:stretch>
                        <a:fillRect/>
                      </a:stretch>
                    </p:blipFill>
                    <p:spPr>
                      <a:xfrm>
                        <a:off x="1835696" y="2523108"/>
                        <a:ext cx="860383" cy="408682"/>
                      </a:xfrm>
                      <a:prstGeom prst="rect">
                        <a:avLst/>
                      </a:prstGeom>
                    </p:spPr>
                  </p:pic>
                </p:oleObj>
              </mc:Fallback>
            </mc:AlternateContent>
          </a:graphicData>
        </a:graphic>
      </p:graphicFrame>
    </p:spTree>
    <p:extLst>
      <p:ext uri="{BB962C8B-B14F-4D97-AF65-F5344CB8AC3E}">
        <p14:creationId xmlns:p14="http://schemas.microsoft.com/office/powerpoint/2010/main" val="4867505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7620152" cy="2585323"/>
          </a:xfrm>
          <a:prstGeom prst="rect">
            <a:avLst/>
          </a:prstGeom>
        </p:spPr>
        <p:txBody>
          <a:bodyPr wrap="square">
            <a:spAutoFit/>
          </a:bodyPr>
          <a:lstStyle/>
          <a:p>
            <a:endParaRPr lang="zh-CN" altLang="en-US" dirty="0"/>
          </a:p>
          <a:p>
            <a:r>
              <a:rPr lang="zh-CN" altLang="en-US" b="1" dirty="0"/>
              <a:t>解</a:t>
            </a:r>
            <a:r>
              <a:rPr lang="zh-CN" altLang="en-US" dirty="0"/>
              <a:t>          选正定的标量函数                                     </a:t>
            </a:r>
            <a:endParaRPr lang="en-US" altLang="zh-CN" dirty="0"/>
          </a:p>
          <a:p>
            <a:endParaRPr lang="en-US" altLang="zh-CN" dirty="0"/>
          </a:p>
          <a:p>
            <a:r>
              <a:rPr lang="zh-CN" altLang="en-US" dirty="0"/>
              <a:t>在任意初始状态下，</a:t>
            </a:r>
            <a:r>
              <a:rPr lang="en-US" altLang="zh-CN" dirty="0"/>
              <a:t>V</a:t>
            </a:r>
            <a:r>
              <a:rPr lang="zh-CN" altLang="en-US" dirty="0"/>
              <a:t>（</a:t>
            </a:r>
            <a:r>
              <a:rPr lang="en-US" altLang="zh-CN" dirty="0"/>
              <a:t>x</a:t>
            </a:r>
            <a:r>
              <a:rPr lang="zh-CN" altLang="en-US" dirty="0"/>
              <a:t>）对时间的导数为</a:t>
            </a:r>
          </a:p>
          <a:p>
            <a:endParaRPr lang="en-US" altLang="zh-CN" dirty="0"/>
          </a:p>
          <a:p>
            <a:endParaRPr lang="en-US" altLang="zh-CN" dirty="0"/>
          </a:p>
          <a:p>
            <a:endParaRPr lang="en-US" altLang="zh-CN" dirty="0"/>
          </a:p>
          <a:p>
            <a:r>
              <a:rPr lang="zh-CN" altLang="en-US" dirty="0"/>
              <a:t>将系统的状态方程代入上式可得</a:t>
            </a:r>
          </a:p>
          <a:p>
            <a:pPr indent="457200"/>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031171278"/>
              </p:ext>
            </p:extLst>
          </p:nvPr>
        </p:nvGraphicFramePr>
        <p:xfrm>
          <a:off x="3347864" y="843558"/>
          <a:ext cx="1800200" cy="439073"/>
        </p:xfrm>
        <a:graphic>
          <a:graphicData uri="http://schemas.openxmlformats.org/presentationml/2006/ole">
            <mc:AlternateContent xmlns:mc="http://schemas.openxmlformats.org/markup-compatibility/2006">
              <mc:Choice xmlns:v="urn:schemas-microsoft-com:vml" Requires="v">
                <p:oleObj name="Equation" r:id="rId4" imgW="1041120" imgH="253800" progId="Equation.DSMT4">
                  <p:embed/>
                </p:oleObj>
              </mc:Choice>
              <mc:Fallback>
                <p:oleObj name="Equation" r:id="rId4" imgW="1041120" imgH="253800" progId="Equation.DSMT4">
                  <p:embed/>
                  <p:pic>
                    <p:nvPicPr>
                      <p:cNvPr id="5" name="对象 4"/>
                      <p:cNvPicPr/>
                      <p:nvPr/>
                    </p:nvPicPr>
                    <p:blipFill>
                      <a:blip r:embed="rId5"/>
                      <a:stretch>
                        <a:fillRect/>
                      </a:stretch>
                    </p:blipFill>
                    <p:spPr>
                      <a:xfrm>
                        <a:off x="3347864" y="843558"/>
                        <a:ext cx="1800200" cy="43907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276500245"/>
              </p:ext>
            </p:extLst>
          </p:nvPr>
        </p:nvGraphicFramePr>
        <p:xfrm>
          <a:off x="1568450" y="1779588"/>
          <a:ext cx="4608513" cy="754062"/>
        </p:xfrm>
        <a:graphic>
          <a:graphicData uri="http://schemas.openxmlformats.org/presentationml/2006/ole">
            <mc:AlternateContent xmlns:mc="http://schemas.openxmlformats.org/markup-compatibility/2006">
              <mc:Choice xmlns:v="urn:schemas-microsoft-com:vml" Requires="v">
                <p:oleObj name="Equation" r:id="rId6" imgW="2869920" imgH="469800" progId="Equation.DSMT4">
                  <p:embed/>
                </p:oleObj>
              </mc:Choice>
              <mc:Fallback>
                <p:oleObj name="Equation" r:id="rId6" imgW="2869920" imgH="469800" progId="Equation.DSMT4">
                  <p:embed/>
                  <p:pic>
                    <p:nvPicPr>
                      <p:cNvPr id="6" name="对象 5"/>
                      <p:cNvPicPr/>
                      <p:nvPr/>
                    </p:nvPicPr>
                    <p:blipFill>
                      <a:blip r:embed="rId7"/>
                      <a:stretch>
                        <a:fillRect/>
                      </a:stretch>
                    </p:blipFill>
                    <p:spPr>
                      <a:xfrm>
                        <a:off x="1568450" y="1779588"/>
                        <a:ext cx="4608513" cy="7540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05803361"/>
              </p:ext>
            </p:extLst>
          </p:nvPr>
        </p:nvGraphicFramePr>
        <p:xfrm>
          <a:off x="2659063" y="2933700"/>
          <a:ext cx="2336800" cy="436563"/>
        </p:xfrm>
        <a:graphic>
          <a:graphicData uri="http://schemas.openxmlformats.org/presentationml/2006/ole">
            <mc:AlternateContent xmlns:mc="http://schemas.openxmlformats.org/markup-compatibility/2006">
              <mc:Choice xmlns:v="urn:schemas-microsoft-com:vml" Requires="v">
                <p:oleObj name="Equation" r:id="rId8" imgW="1358640" imgH="253800" progId="Equation.DSMT4">
                  <p:embed/>
                </p:oleObj>
              </mc:Choice>
              <mc:Fallback>
                <p:oleObj name="Equation" r:id="rId8" imgW="1358640" imgH="253800" progId="Equation.DSMT4">
                  <p:embed/>
                  <p:pic>
                    <p:nvPicPr>
                      <p:cNvPr id="7" name="对象 6"/>
                      <p:cNvPicPr/>
                      <p:nvPr/>
                    </p:nvPicPr>
                    <p:blipFill>
                      <a:blip r:embed="rId9"/>
                      <a:stretch>
                        <a:fillRect/>
                      </a:stretch>
                    </p:blipFill>
                    <p:spPr>
                      <a:xfrm>
                        <a:off x="2659063" y="2933700"/>
                        <a:ext cx="2336800" cy="436563"/>
                      </a:xfrm>
                      <a:prstGeom prst="rect">
                        <a:avLst/>
                      </a:prstGeom>
                    </p:spPr>
                  </p:pic>
                </p:oleObj>
              </mc:Fallback>
            </mc:AlternateContent>
          </a:graphicData>
        </a:graphic>
      </p:graphicFrame>
      <p:sp>
        <p:nvSpPr>
          <p:cNvPr id="8" name="矩形 7"/>
          <p:cNvSpPr/>
          <p:nvPr/>
        </p:nvSpPr>
        <p:spPr>
          <a:xfrm>
            <a:off x="504056" y="3584356"/>
            <a:ext cx="8100392" cy="923330"/>
          </a:xfrm>
          <a:prstGeom prst="rect">
            <a:avLst/>
          </a:prstGeom>
        </p:spPr>
        <p:txBody>
          <a:bodyPr wrap="square">
            <a:spAutoFit/>
          </a:bodyPr>
          <a:lstStyle/>
          <a:p>
            <a:pPr indent="457200" algn="just"/>
            <a:r>
              <a:rPr lang="zh-CN" altLang="en-US" dirty="0">
                <a:latin typeface="Times New Roman" panose="02020603050405020304" pitchFamily="18" charset="0"/>
              </a:rPr>
              <a:t>由于</a:t>
            </a:r>
            <a:r>
              <a:rPr lang="en-US" altLang="zh-CN" dirty="0">
                <a:latin typeface="Times New Roman" panose="02020603050405020304" pitchFamily="18" charset="0"/>
              </a:rPr>
              <a:t>          </a:t>
            </a:r>
            <a:r>
              <a:rPr lang="zh-CN" altLang="en-US" dirty="0">
                <a:latin typeface="Times New Roman" panose="02020603050405020304" pitchFamily="18" charset="0"/>
              </a:rPr>
              <a:t>为正定函数，</a:t>
            </a:r>
            <a:r>
              <a:rPr lang="en-US" altLang="zh-CN" dirty="0">
                <a:latin typeface="Times New Roman" panose="02020603050405020304" pitchFamily="18" charset="0"/>
              </a:rPr>
              <a:t>         </a:t>
            </a:r>
            <a:r>
              <a:rPr lang="zh-CN" altLang="en-US" dirty="0">
                <a:latin typeface="Times New Roman" panose="02020603050405020304" pitchFamily="18" charset="0"/>
              </a:rPr>
              <a:t>为负定函数，而且当                  时，</a:t>
            </a:r>
            <a:endParaRPr lang="en-US" altLang="zh-CN" dirty="0">
              <a:latin typeface="Times New Roman" panose="02020603050405020304" pitchFamily="18" charset="0"/>
            </a:endParaRPr>
          </a:p>
          <a:p>
            <a:pPr indent="457200" algn="just"/>
            <a:endParaRPr lang="en-US" altLang="zh-CN" dirty="0">
              <a:latin typeface="Times New Roman" panose="02020603050405020304" pitchFamily="18" charset="0"/>
            </a:endParaRPr>
          </a:p>
          <a:p>
            <a:pPr indent="457200" algn="just"/>
            <a:r>
              <a:rPr lang="zh-CN" altLang="en-US" dirty="0">
                <a:latin typeface="Times New Roman" panose="02020603050405020304" pitchFamily="18" charset="0"/>
              </a:rPr>
              <a:t>所以给定系统的平衡状态是在大范围渐近稳定的。</a:t>
            </a:r>
          </a:p>
        </p:txBody>
      </p:sp>
      <p:graphicFrame>
        <p:nvGraphicFramePr>
          <p:cNvPr id="9" name="对象 8"/>
          <p:cNvGraphicFramePr>
            <a:graphicFrameLocks noChangeAspect="1"/>
          </p:cNvGraphicFramePr>
          <p:nvPr>
            <p:extLst>
              <p:ext uri="{D42A27DB-BD31-4B8C-83A1-F6EECF244321}">
                <p14:modId xmlns:p14="http://schemas.microsoft.com/office/powerpoint/2010/main" val="1597482708"/>
              </p:ext>
            </p:extLst>
          </p:nvPr>
        </p:nvGraphicFramePr>
        <p:xfrm>
          <a:off x="1547664" y="3614066"/>
          <a:ext cx="470647" cy="313764"/>
        </p:xfrm>
        <a:graphic>
          <a:graphicData uri="http://schemas.openxmlformats.org/presentationml/2006/ole">
            <mc:AlternateContent xmlns:mc="http://schemas.openxmlformats.org/markup-compatibility/2006">
              <mc:Choice xmlns:v="urn:schemas-microsoft-com:vml" Requires="v">
                <p:oleObj name="Equation" r:id="rId10" imgW="304560" imgH="203040" progId="Equation.DSMT4">
                  <p:embed/>
                </p:oleObj>
              </mc:Choice>
              <mc:Fallback>
                <p:oleObj name="Equation" r:id="rId10" imgW="304560" imgH="203040" progId="Equation.DSMT4">
                  <p:embed/>
                  <p:pic>
                    <p:nvPicPr>
                      <p:cNvPr id="0" name=""/>
                      <p:cNvPicPr/>
                      <p:nvPr/>
                    </p:nvPicPr>
                    <p:blipFill>
                      <a:blip r:embed="rId11"/>
                      <a:stretch>
                        <a:fillRect/>
                      </a:stretch>
                    </p:blipFill>
                    <p:spPr>
                      <a:xfrm>
                        <a:off x="1547664" y="3614066"/>
                        <a:ext cx="470647" cy="313764"/>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40558799"/>
              </p:ext>
            </p:extLst>
          </p:nvPr>
        </p:nvGraphicFramePr>
        <p:xfrm>
          <a:off x="3422650" y="3629080"/>
          <a:ext cx="449262" cy="317500"/>
        </p:xfrm>
        <a:graphic>
          <a:graphicData uri="http://schemas.openxmlformats.org/presentationml/2006/ole">
            <mc:AlternateContent xmlns:mc="http://schemas.openxmlformats.org/markup-compatibility/2006">
              <mc:Choice xmlns:v="urn:schemas-microsoft-com:vml" Requires="v">
                <p:oleObj name="Equation" r:id="rId12" imgW="304560" imgH="215640" progId="Equation.DSMT4">
                  <p:embed/>
                </p:oleObj>
              </mc:Choice>
              <mc:Fallback>
                <p:oleObj name="Equation" r:id="rId12" imgW="304560" imgH="215640" progId="Equation.DSMT4">
                  <p:embed/>
                  <p:pic>
                    <p:nvPicPr>
                      <p:cNvPr id="0" name=""/>
                      <p:cNvPicPr/>
                      <p:nvPr/>
                    </p:nvPicPr>
                    <p:blipFill>
                      <a:blip r:embed="rId13"/>
                      <a:stretch>
                        <a:fillRect/>
                      </a:stretch>
                    </p:blipFill>
                    <p:spPr>
                      <a:xfrm>
                        <a:off x="3422650" y="3629080"/>
                        <a:ext cx="449262" cy="3175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34312853"/>
              </p:ext>
            </p:extLst>
          </p:nvPr>
        </p:nvGraphicFramePr>
        <p:xfrm>
          <a:off x="6102350" y="3533775"/>
          <a:ext cx="898525" cy="404813"/>
        </p:xfrm>
        <a:graphic>
          <a:graphicData uri="http://schemas.openxmlformats.org/presentationml/2006/ole">
            <mc:AlternateContent xmlns:mc="http://schemas.openxmlformats.org/markup-compatibility/2006">
              <mc:Choice xmlns:v="urn:schemas-microsoft-com:vml" Requires="v">
                <p:oleObj name="Equation" r:id="rId14" imgW="622080" imgH="279360" progId="Equation.DSMT4">
                  <p:embed/>
                </p:oleObj>
              </mc:Choice>
              <mc:Fallback>
                <p:oleObj name="Equation" r:id="rId14" imgW="622080" imgH="279360" progId="Equation.DSMT4">
                  <p:embed/>
                  <p:pic>
                    <p:nvPicPr>
                      <p:cNvPr id="0" name=""/>
                      <p:cNvPicPr/>
                      <p:nvPr/>
                    </p:nvPicPr>
                    <p:blipFill>
                      <a:blip r:embed="rId15"/>
                      <a:stretch>
                        <a:fillRect/>
                      </a:stretch>
                    </p:blipFill>
                    <p:spPr>
                      <a:xfrm>
                        <a:off x="6102350" y="3533775"/>
                        <a:ext cx="898525" cy="4048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175153224"/>
              </p:ext>
            </p:extLst>
          </p:nvPr>
        </p:nvGraphicFramePr>
        <p:xfrm>
          <a:off x="7413625" y="3551238"/>
          <a:ext cx="1316038" cy="376237"/>
        </p:xfrm>
        <a:graphic>
          <a:graphicData uri="http://schemas.openxmlformats.org/presentationml/2006/ole">
            <mc:AlternateContent xmlns:mc="http://schemas.openxmlformats.org/markup-compatibility/2006">
              <mc:Choice xmlns:v="urn:schemas-microsoft-com:vml" Requires="v">
                <p:oleObj name="Equation" r:id="rId16" imgW="711000" imgH="203040" progId="Equation.DSMT4">
                  <p:embed/>
                </p:oleObj>
              </mc:Choice>
              <mc:Fallback>
                <p:oleObj name="Equation" r:id="rId16" imgW="711000" imgH="203040" progId="Equation.DSMT4">
                  <p:embed/>
                  <p:pic>
                    <p:nvPicPr>
                      <p:cNvPr id="0" name=""/>
                      <p:cNvPicPr/>
                      <p:nvPr/>
                    </p:nvPicPr>
                    <p:blipFill>
                      <a:blip r:embed="rId17"/>
                      <a:stretch>
                        <a:fillRect/>
                      </a:stretch>
                    </p:blipFill>
                    <p:spPr>
                      <a:xfrm>
                        <a:off x="7413625" y="3551238"/>
                        <a:ext cx="1316038" cy="376237"/>
                      </a:xfrm>
                      <a:prstGeom prst="rect">
                        <a:avLst/>
                      </a:prstGeom>
                    </p:spPr>
                  </p:pic>
                </p:oleObj>
              </mc:Fallback>
            </mc:AlternateContent>
          </a:graphicData>
        </a:graphic>
      </p:graphicFrame>
    </p:spTree>
    <p:extLst>
      <p:ext uri="{BB962C8B-B14F-4D97-AF65-F5344CB8AC3E}">
        <p14:creationId xmlns:p14="http://schemas.microsoft.com/office/powerpoint/2010/main" val="5743262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8064896" cy="2585323"/>
          </a:xfrm>
          <a:prstGeom prst="rect">
            <a:avLst/>
          </a:prstGeom>
        </p:spPr>
        <p:txBody>
          <a:bodyPr wrap="square">
            <a:spAutoFit/>
          </a:bodyPr>
          <a:lstStyle/>
          <a:p>
            <a:r>
              <a:rPr lang="zh-CN" altLang="en-US" b="1" dirty="0"/>
              <a:t>例</a:t>
            </a:r>
            <a:r>
              <a:rPr lang="en-US" altLang="zh-CN" b="1" dirty="0"/>
              <a:t>3.5 </a:t>
            </a:r>
            <a:r>
              <a:rPr lang="zh-CN" altLang="en-US" dirty="0"/>
              <a:t>研究由方程</a:t>
            </a:r>
            <a:r>
              <a:rPr lang="en-US" altLang="zh-CN" dirty="0"/>
              <a:t> </a:t>
            </a:r>
          </a:p>
          <a:p>
            <a:endParaRPr lang="en-US" altLang="zh-CN" dirty="0"/>
          </a:p>
          <a:p>
            <a:endParaRPr lang="en-US" altLang="zh-CN" dirty="0"/>
          </a:p>
          <a:p>
            <a:endParaRPr lang="en-US" altLang="zh-CN" dirty="0"/>
          </a:p>
          <a:p>
            <a:endParaRPr lang="en-US" altLang="zh-CN" dirty="0"/>
          </a:p>
          <a:p>
            <a:endParaRPr lang="zh-CN" altLang="en-US" dirty="0"/>
          </a:p>
          <a:p>
            <a:r>
              <a:rPr lang="zh-CN" altLang="en-US" dirty="0"/>
              <a:t>描述的系统。显然原点</a:t>
            </a:r>
            <a:r>
              <a:rPr lang="en-US" altLang="zh-CN" dirty="0"/>
              <a:t>                             </a:t>
            </a:r>
            <a:r>
              <a:rPr lang="zh-CN" altLang="en-US" dirty="0"/>
              <a:t>是平衡状态。试确定该系统平衡状态的稳定性。</a:t>
            </a:r>
          </a:p>
          <a:p>
            <a:pPr indent="457200"/>
            <a:r>
              <a:rPr lang="en-US" altLang="zh-CN" dirty="0"/>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069520651"/>
              </p:ext>
            </p:extLst>
          </p:nvPr>
        </p:nvGraphicFramePr>
        <p:xfrm>
          <a:off x="2603500" y="1128713"/>
          <a:ext cx="1003300" cy="442912"/>
        </p:xfrm>
        <a:graphic>
          <a:graphicData uri="http://schemas.openxmlformats.org/presentationml/2006/ole">
            <mc:AlternateContent xmlns:mc="http://schemas.openxmlformats.org/markup-compatibility/2006">
              <mc:Choice xmlns:v="urn:schemas-microsoft-com:vml" Requires="v">
                <p:oleObj name="Equation" r:id="rId4" imgW="545760" imgH="241200" progId="Equation.DSMT4">
                  <p:embed/>
                </p:oleObj>
              </mc:Choice>
              <mc:Fallback>
                <p:oleObj name="Equation" r:id="rId4" imgW="545760" imgH="241200" progId="Equation.DSMT4">
                  <p:embed/>
                  <p:pic>
                    <p:nvPicPr>
                      <p:cNvPr id="0" name=""/>
                      <p:cNvPicPr/>
                      <p:nvPr/>
                    </p:nvPicPr>
                    <p:blipFill>
                      <a:blip r:embed="rId5"/>
                      <a:stretch>
                        <a:fillRect/>
                      </a:stretch>
                    </p:blipFill>
                    <p:spPr>
                      <a:xfrm>
                        <a:off x="2603500" y="1128713"/>
                        <a:ext cx="1003300" cy="44291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967406420"/>
              </p:ext>
            </p:extLst>
          </p:nvPr>
        </p:nvGraphicFramePr>
        <p:xfrm>
          <a:off x="2568575" y="1652588"/>
          <a:ext cx="1770063" cy="436562"/>
        </p:xfrm>
        <a:graphic>
          <a:graphicData uri="http://schemas.openxmlformats.org/presentationml/2006/ole">
            <mc:AlternateContent xmlns:mc="http://schemas.openxmlformats.org/markup-compatibility/2006">
              <mc:Choice xmlns:v="urn:schemas-microsoft-com:vml" Requires="v">
                <p:oleObj name="Equation" r:id="rId6" imgW="977760" imgH="241200" progId="Equation.DSMT4">
                  <p:embed/>
                </p:oleObj>
              </mc:Choice>
              <mc:Fallback>
                <p:oleObj name="Equation" r:id="rId6" imgW="977760" imgH="241200" progId="Equation.DSMT4">
                  <p:embed/>
                  <p:pic>
                    <p:nvPicPr>
                      <p:cNvPr id="0" name=""/>
                      <p:cNvPicPr/>
                      <p:nvPr/>
                    </p:nvPicPr>
                    <p:blipFill>
                      <a:blip r:embed="rId7"/>
                      <a:stretch>
                        <a:fillRect/>
                      </a:stretch>
                    </p:blipFill>
                    <p:spPr>
                      <a:xfrm>
                        <a:off x="2568575" y="1652588"/>
                        <a:ext cx="1770063" cy="4365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87897016"/>
              </p:ext>
            </p:extLst>
          </p:nvPr>
        </p:nvGraphicFramePr>
        <p:xfrm>
          <a:off x="2987824" y="2233782"/>
          <a:ext cx="1466802" cy="403902"/>
        </p:xfrm>
        <a:graphic>
          <a:graphicData uri="http://schemas.openxmlformats.org/presentationml/2006/ole">
            <mc:AlternateContent xmlns:mc="http://schemas.openxmlformats.org/markup-compatibility/2006">
              <mc:Choice xmlns:v="urn:schemas-microsoft-com:vml" Requires="v">
                <p:oleObj name="Equation" r:id="rId8" imgW="876240" imgH="241200" progId="Equation.DSMT4">
                  <p:embed/>
                </p:oleObj>
              </mc:Choice>
              <mc:Fallback>
                <p:oleObj name="Equation" r:id="rId8" imgW="876240" imgH="241200" progId="Equation.DSMT4">
                  <p:embed/>
                  <p:pic>
                    <p:nvPicPr>
                      <p:cNvPr id="0" name=""/>
                      <p:cNvPicPr/>
                      <p:nvPr/>
                    </p:nvPicPr>
                    <p:blipFill>
                      <a:blip r:embed="rId9"/>
                      <a:stretch>
                        <a:fillRect/>
                      </a:stretch>
                    </p:blipFill>
                    <p:spPr>
                      <a:xfrm>
                        <a:off x="2987824" y="2233782"/>
                        <a:ext cx="1466802" cy="403902"/>
                      </a:xfrm>
                      <a:prstGeom prst="rect">
                        <a:avLst/>
                      </a:prstGeom>
                    </p:spPr>
                  </p:pic>
                </p:oleObj>
              </mc:Fallback>
            </mc:AlternateContent>
          </a:graphicData>
        </a:graphic>
      </p:graphicFrame>
    </p:spTree>
    <p:extLst>
      <p:ext uri="{BB962C8B-B14F-4D97-AF65-F5344CB8AC3E}">
        <p14:creationId xmlns:p14="http://schemas.microsoft.com/office/powerpoint/2010/main" val="40528642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8064896" cy="4247317"/>
          </a:xfrm>
          <a:prstGeom prst="rect">
            <a:avLst/>
          </a:prstGeom>
        </p:spPr>
        <p:txBody>
          <a:bodyPr wrap="square">
            <a:spAutoFit/>
          </a:bodyPr>
          <a:lstStyle/>
          <a:p>
            <a:r>
              <a:rPr lang="zh-CN" altLang="en-US" b="1" dirty="0"/>
              <a:t>解</a:t>
            </a:r>
            <a:r>
              <a:rPr lang="zh-CN" altLang="en-US" dirty="0"/>
              <a:t>  选正定函数</a:t>
            </a:r>
            <a:endParaRPr lang="en-US" altLang="zh-CN" dirty="0"/>
          </a:p>
          <a:p>
            <a:endParaRPr lang="zh-CN" altLang="en-US" dirty="0"/>
          </a:p>
          <a:p>
            <a:r>
              <a:rPr lang="zh-CN" altLang="en-US" dirty="0"/>
              <a:t>则</a:t>
            </a:r>
            <a:endParaRPr lang="en-US" altLang="zh-CN" dirty="0"/>
          </a:p>
          <a:p>
            <a:endParaRPr lang="zh-CN" altLang="en-US" dirty="0"/>
          </a:p>
          <a:p>
            <a:r>
              <a:rPr lang="zh-CN" altLang="en-US" dirty="0"/>
              <a:t>是一个负半定标量函数，因为当</a:t>
            </a:r>
            <a:r>
              <a:rPr lang="en-US" altLang="zh-CN" dirty="0"/>
              <a:t>                             </a:t>
            </a:r>
            <a:r>
              <a:rPr lang="zh-CN" altLang="en-US" dirty="0"/>
              <a:t>时，                     ；当</a:t>
            </a:r>
            <a:r>
              <a:rPr lang="en-US" altLang="zh-CN" dirty="0"/>
              <a:t>                </a:t>
            </a:r>
            <a:r>
              <a:rPr lang="zh-CN" altLang="en-US" dirty="0"/>
              <a:t>，</a:t>
            </a:r>
            <a:endParaRPr lang="en-US" altLang="zh-CN" dirty="0"/>
          </a:p>
          <a:p>
            <a:endParaRPr lang="en-US" altLang="zh-CN" dirty="0"/>
          </a:p>
          <a:p>
            <a:r>
              <a:rPr lang="zh-CN" altLang="en-US" dirty="0"/>
              <a:t>而                   ，                     。</a:t>
            </a:r>
            <a:endParaRPr lang="en-US" altLang="zh-CN" dirty="0"/>
          </a:p>
          <a:p>
            <a:endParaRPr lang="en-US" altLang="zh-CN" dirty="0"/>
          </a:p>
          <a:p>
            <a:pPr indent="457200">
              <a:lnSpc>
                <a:spcPct val="200000"/>
              </a:lnSpc>
            </a:pPr>
            <a:r>
              <a:rPr lang="zh-CN" altLang="en-US" dirty="0"/>
              <a:t>看起来，似乎由任意初始状态激励的零输入响应，在向平衡点的转移过程中，达到</a:t>
            </a:r>
            <a:r>
              <a:rPr lang="en-US" altLang="zh-CN" dirty="0"/>
              <a:t>                 </a:t>
            </a:r>
            <a:r>
              <a:rPr lang="zh-CN" altLang="en-US" dirty="0"/>
              <a:t>，而                 的某一状态时，                       不再随时间推移而继续减少，因而不能使状态趋于平衡状态。</a:t>
            </a:r>
          </a:p>
          <a:p>
            <a:pPr indent="457200"/>
            <a:r>
              <a:rPr lang="en-US" altLang="zh-CN" dirty="0"/>
              <a:t> </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671657461"/>
              </p:ext>
            </p:extLst>
          </p:nvPr>
        </p:nvGraphicFramePr>
        <p:xfrm>
          <a:off x="3256364" y="632981"/>
          <a:ext cx="1798637" cy="427037"/>
        </p:xfrm>
        <a:graphic>
          <a:graphicData uri="http://schemas.openxmlformats.org/presentationml/2006/ole">
            <mc:AlternateContent xmlns:mc="http://schemas.openxmlformats.org/markup-compatibility/2006">
              <mc:Choice xmlns:v="urn:schemas-microsoft-com:vml" Requires="v">
                <p:oleObj name="Equation" r:id="rId4" imgW="1798178" imgH="426751" progId="Equation.DSMT4">
                  <p:embed/>
                </p:oleObj>
              </mc:Choice>
              <mc:Fallback>
                <p:oleObj name="Equation" r:id="rId4" imgW="1798178" imgH="426751" progId="Equation.DSMT4">
                  <p:embed/>
                  <p:pic>
                    <p:nvPicPr>
                      <p:cNvPr id="0" name=""/>
                      <p:cNvPicPr/>
                      <p:nvPr/>
                    </p:nvPicPr>
                    <p:blipFill>
                      <a:blip r:embed="rId5"/>
                      <a:stretch>
                        <a:fillRect/>
                      </a:stretch>
                    </p:blipFill>
                    <p:spPr>
                      <a:xfrm>
                        <a:off x="3256364" y="632981"/>
                        <a:ext cx="1798637" cy="42703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261319545"/>
              </p:ext>
            </p:extLst>
          </p:nvPr>
        </p:nvGraphicFramePr>
        <p:xfrm>
          <a:off x="3436938" y="1052513"/>
          <a:ext cx="1438275" cy="436562"/>
        </p:xfrm>
        <a:graphic>
          <a:graphicData uri="http://schemas.openxmlformats.org/presentationml/2006/ole">
            <mc:AlternateContent xmlns:mc="http://schemas.openxmlformats.org/markup-compatibility/2006">
              <mc:Choice xmlns:v="urn:schemas-microsoft-com:vml" Requires="v">
                <p:oleObj name="Equation" r:id="rId6" imgW="838080" imgH="253800" progId="Equation.DSMT4">
                  <p:embed/>
                </p:oleObj>
              </mc:Choice>
              <mc:Fallback>
                <p:oleObj name="Equation" r:id="rId6" imgW="838080" imgH="253800" progId="Equation.DSMT4">
                  <p:embed/>
                  <p:pic>
                    <p:nvPicPr>
                      <p:cNvPr id="0" name=""/>
                      <p:cNvPicPr/>
                      <p:nvPr/>
                    </p:nvPicPr>
                    <p:blipFill>
                      <a:blip r:embed="rId7"/>
                      <a:stretch>
                        <a:fillRect/>
                      </a:stretch>
                    </p:blipFill>
                    <p:spPr>
                      <a:xfrm>
                        <a:off x="3436938" y="1052513"/>
                        <a:ext cx="1438275" cy="43656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391850768"/>
              </p:ext>
            </p:extLst>
          </p:nvPr>
        </p:nvGraphicFramePr>
        <p:xfrm>
          <a:off x="3825846" y="1678294"/>
          <a:ext cx="1466802" cy="403902"/>
        </p:xfrm>
        <a:graphic>
          <a:graphicData uri="http://schemas.openxmlformats.org/presentationml/2006/ole">
            <mc:AlternateContent xmlns:mc="http://schemas.openxmlformats.org/markup-compatibility/2006">
              <mc:Choice xmlns:v="urn:schemas-microsoft-com:vml" Requires="v">
                <p:oleObj name="Equation" r:id="rId8" imgW="876240" imgH="241200" progId="Equation.DSMT4">
                  <p:embed/>
                </p:oleObj>
              </mc:Choice>
              <mc:Fallback>
                <p:oleObj name="Equation" r:id="rId8" imgW="876240" imgH="241200" progId="Equation.DSMT4">
                  <p:embed/>
                  <p:pic>
                    <p:nvPicPr>
                      <p:cNvPr id="7" name="对象 6"/>
                      <p:cNvPicPr/>
                      <p:nvPr/>
                    </p:nvPicPr>
                    <p:blipFill>
                      <a:blip r:embed="rId9"/>
                      <a:stretch>
                        <a:fillRect/>
                      </a:stretch>
                    </p:blipFill>
                    <p:spPr>
                      <a:xfrm>
                        <a:off x="3825846" y="1678294"/>
                        <a:ext cx="1466802" cy="40390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730045735"/>
              </p:ext>
            </p:extLst>
          </p:nvPr>
        </p:nvGraphicFramePr>
        <p:xfrm>
          <a:off x="5816496" y="1685107"/>
          <a:ext cx="1082675" cy="382587"/>
        </p:xfrm>
        <a:graphic>
          <a:graphicData uri="http://schemas.openxmlformats.org/presentationml/2006/ole">
            <mc:AlternateContent xmlns:mc="http://schemas.openxmlformats.org/markup-compatibility/2006">
              <mc:Choice xmlns:v="urn:schemas-microsoft-com:vml" Requires="v">
                <p:oleObj name="Equation" r:id="rId10" imgW="609480" imgH="215640" progId="Equation.DSMT4">
                  <p:embed/>
                </p:oleObj>
              </mc:Choice>
              <mc:Fallback>
                <p:oleObj name="Equation" r:id="rId10" imgW="609480" imgH="215640" progId="Equation.DSMT4">
                  <p:embed/>
                  <p:pic>
                    <p:nvPicPr>
                      <p:cNvPr id="0" name=""/>
                      <p:cNvPicPr/>
                      <p:nvPr/>
                    </p:nvPicPr>
                    <p:blipFill>
                      <a:blip r:embed="rId11"/>
                      <a:stretch>
                        <a:fillRect/>
                      </a:stretch>
                    </p:blipFill>
                    <p:spPr>
                      <a:xfrm>
                        <a:off x="5816496" y="1685107"/>
                        <a:ext cx="1082675" cy="3825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15806151"/>
              </p:ext>
            </p:extLst>
          </p:nvPr>
        </p:nvGraphicFramePr>
        <p:xfrm>
          <a:off x="7333526" y="1678294"/>
          <a:ext cx="838874" cy="408682"/>
        </p:xfrm>
        <a:graphic>
          <a:graphicData uri="http://schemas.openxmlformats.org/presentationml/2006/ole">
            <mc:AlternateContent xmlns:mc="http://schemas.openxmlformats.org/markup-compatibility/2006">
              <mc:Choice xmlns:v="urn:schemas-microsoft-com:vml" Requires="v">
                <p:oleObj name="Equation" r:id="rId12" imgW="495000" imgH="241200" progId="Equation.DSMT4">
                  <p:embed/>
                </p:oleObj>
              </mc:Choice>
              <mc:Fallback>
                <p:oleObj name="Equation" r:id="rId12" imgW="495000" imgH="241200" progId="Equation.DSMT4">
                  <p:embed/>
                  <p:pic>
                    <p:nvPicPr>
                      <p:cNvPr id="0" name=""/>
                      <p:cNvPicPr/>
                      <p:nvPr/>
                    </p:nvPicPr>
                    <p:blipFill>
                      <a:blip r:embed="rId13"/>
                      <a:stretch>
                        <a:fillRect/>
                      </a:stretch>
                    </p:blipFill>
                    <p:spPr>
                      <a:xfrm>
                        <a:off x="7333526" y="1678294"/>
                        <a:ext cx="838874" cy="40868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350360437"/>
              </p:ext>
            </p:extLst>
          </p:nvPr>
        </p:nvGraphicFramePr>
        <p:xfrm>
          <a:off x="879604" y="2228110"/>
          <a:ext cx="853171" cy="415648"/>
        </p:xfrm>
        <a:graphic>
          <a:graphicData uri="http://schemas.openxmlformats.org/presentationml/2006/ole">
            <mc:AlternateContent xmlns:mc="http://schemas.openxmlformats.org/markup-compatibility/2006">
              <mc:Choice xmlns:v="urn:schemas-microsoft-com:vml" Requires="v">
                <p:oleObj name="Equation" r:id="rId14" imgW="495000" imgH="241200" progId="Equation.DSMT4">
                  <p:embed/>
                </p:oleObj>
              </mc:Choice>
              <mc:Fallback>
                <p:oleObj name="Equation" r:id="rId14" imgW="495000" imgH="241200" progId="Equation.DSMT4">
                  <p:embed/>
                  <p:pic>
                    <p:nvPicPr>
                      <p:cNvPr id="0" name=""/>
                      <p:cNvPicPr/>
                      <p:nvPr/>
                    </p:nvPicPr>
                    <p:blipFill>
                      <a:blip r:embed="rId15"/>
                      <a:stretch>
                        <a:fillRect/>
                      </a:stretch>
                    </p:blipFill>
                    <p:spPr>
                      <a:xfrm>
                        <a:off x="879604" y="2228110"/>
                        <a:ext cx="853171" cy="41564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51923613"/>
              </p:ext>
            </p:extLst>
          </p:nvPr>
        </p:nvGraphicFramePr>
        <p:xfrm>
          <a:off x="2050627" y="2288383"/>
          <a:ext cx="1003412" cy="355375"/>
        </p:xfrm>
        <a:graphic>
          <a:graphicData uri="http://schemas.openxmlformats.org/presentationml/2006/ole">
            <mc:AlternateContent xmlns:mc="http://schemas.openxmlformats.org/markup-compatibility/2006">
              <mc:Choice xmlns:v="urn:schemas-microsoft-com:vml" Requires="v">
                <p:oleObj name="Equation" r:id="rId16" imgW="609480" imgH="215640" progId="Equation.DSMT4">
                  <p:embed/>
                </p:oleObj>
              </mc:Choice>
              <mc:Fallback>
                <p:oleObj name="Equation" r:id="rId16" imgW="609480" imgH="215640" progId="Equation.DSMT4">
                  <p:embed/>
                  <p:pic>
                    <p:nvPicPr>
                      <p:cNvPr id="0" name=""/>
                      <p:cNvPicPr/>
                      <p:nvPr/>
                    </p:nvPicPr>
                    <p:blipFill>
                      <a:blip r:embed="rId17"/>
                      <a:stretch>
                        <a:fillRect/>
                      </a:stretch>
                    </p:blipFill>
                    <p:spPr>
                      <a:xfrm>
                        <a:off x="2050627" y="2288383"/>
                        <a:ext cx="1003412" cy="3553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576099620"/>
              </p:ext>
            </p:extLst>
          </p:nvPr>
        </p:nvGraphicFramePr>
        <p:xfrm>
          <a:off x="1547664" y="3554963"/>
          <a:ext cx="838874" cy="408682"/>
        </p:xfrm>
        <a:graphic>
          <a:graphicData uri="http://schemas.openxmlformats.org/presentationml/2006/ole">
            <mc:AlternateContent xmlns:mc="http://schemas.openxmlformats.org/markup-compatibility/2006">
              <mc:Choice xmlns:v="urn:schemas-microsoft-com:vml" Requires="v">
                <p:oleObj name="Equation" r:id="rId18" imgW="495000" imgH="241200" progId="Equation.DSMT4">
                  <p:embed/>
                </p:oleObj>
              </mc:Choice>
              <mc:Fallback>
                <p:oleObj name="Equation" r:id="rId18" imgW="495000" imgH="241200" progId="Equation.DSMT4">
                  <p:embed/>
                  <p:pic>
                    <p:nvPicPr>
                      <p:cNvPr id="0" name=""/>
                      <p:cNvPicPr/>
                      <p:nvPr/>
                    </p:nvPicPr>
                    <p:blipFill>
                      <a:blip r:embed="rId19"/>
                      <a:stretch>
                        <a:fillRect/>
                      </a:stretch>
                    </p:blipFill>
                    <p:spPr>
                      <a:xfrm>
                        <a:off x="1547664" y="3554963"/>
                        <a:ext cx="838874" cy="408682"/>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168008296"/>
              </p:ext>
            </p:extLst>
          </p:nvPr>
        </p:nvGraphicFramePr>
        <p:xfrm>
          <a:off x="2915816" y="3554963"/>
          <a:ext cx="838874" cy="408682"/>
        </p:xfrm>
        <a:graphic>
          <a:graphicData uri="http://schemas.openxmlformats.org/presentationml/2006/ole">
            <mc:AlternateContent xmlns:mc="http://schemas.openxmlformats.org/markup-compatibility/2006">
              <mc:Choice xmlns:v="urn:schemas-microsoft-com:vml" Requires="v">
                <p:oleObj name="Equation" r:id="rId20" imgW="495000" imgH="241200" progId="Equation.DSMT4">
                  <p:embed/>
                </p:oleObj>
              </mc:Choice>
              <mc:Fallback>
                <p:oleObj name="Equation" r:id="rId20" imgW="495000" imgH="241200" progId="Equation.DSMT4">
                  <p:embed/>
                  <p:pic>
                    <p:nvPicPr>
                      <p:cNvPr id="0" name=""/>
                      <p:cNvPicPr/>
                      <p:nvPr/>
                    </p:nvPicPr>
                    <p:blipFill>
                      <a:blip r:embed="rId21"/>
                      <a:stretch>
                        <a:fillRect/>
                      </a:stretch>
                    </p:blipFill>
                    <p:spPr>
                      <a:xfrm>
                        <a:off x="2915816" y="3554963"/>
                        <a:ext cx="838874" cy="40868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F3686DB-EBBD-EC6C-156C-DC329E0EE06C}"/>
              </a:ext>
            </a:extLst>
          </p:cNvPr>
          <p:cNvGraphicFramePr>
            <a:graphicFrameLocks noChangeAspect="1"/>
          </p:cNvGraphicFramePr>
          <p:nvPr>
            <p:extLst>
              <p:ext uri="{D42A27DB-BD31-4B8C-83A1-F6EECF244321}">
                <p14:modId xmlns:p14="http://schemas.microsoft.com/office/powerpoint/2010/main" val="2450168501"/>
              </p:ext>
            </p:extLst>
          </p:nvPr>
        </p:nvGraphicFramePr>
        <p:xfrm>
          <a:off x="5292648" y="3575154"/>
          <a:ext cx="1244600" cy="368300"/>
        </p:xfrm>
        <a:graphic>
          <a:graphicData uri="http://schemas.openxmlformats.org/presentationml/2006/ole">
            <mc:AlternateContent xmlns:mc="http://schemas.openxmlformats.org/markup-compatibility/2006">
              <mc:Choice xmlns:v="urn:schemas-microsoft-com:vml" Requires="v">
                <p:oleObj name="Equation" r:id="rId22" imgW="1244520" imgH="368280" progId="Equation.DSMT4">
                  <p:embed/>
                </p:oleObj>
              </mc:Choice>
              <mc:Fallback>
                <p:oleObj name="Equation" r:id="rId22" imgW="1244520" imgH="368280" progId="Equation.DSMT4">
                  <p:embed/>
                  <p:pic>
                    <p:nvPicPr>
                      <p:cNvPr id="0" name=""/>
                      <p:cNvPicPr/>
                      <p:nvPr/>
                    </p:nvPicPr>
                    <p:blipFill>
                      <a:blip r:embed="rId23"/>
                      <a:stretch>
                        <a:fillRect/>
                      </a:stretch>
                    </p:blipFill>
                    <p:spPr>
                      <a:xfrm>
                        <a:off x="5292648" y="3575154"/>
                        <a:ext cx="1244600" cy="368300"/>
                      </a:xfrm>
                      <a:prstGeom prst="rect">
                        <a:avLst/>
                      </a:prstGeom>
                    </p:spPr>
                  </p:pic>
                </p:oleObj>
              </mc:Fallback>
            </mc:AlternateContent>
          </a:graphicData>
        </a:graphic>
      </p:graphicFrame>
    </p:spTree>
    <p:extLst>
      <p:ext uri="{BB962C8B-B14F-4D97-AF65-F5344CB8AC3E}">
        <p14:creationId xmlns:p14="http://schemas.microsoft.com/office/powerpoint/2010/main" val="2117955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8064896" cy="3693319"/>
          </a:xfrm>
          <a:prstGeom prst="rect">
            <a:avLst/>
          </a:prstGeom>
        </p:spPr>
        <p:txBody>
          <a:bodyPr wrap="square">
            <a:spAutoFit/>
          </a:bodyPr>
          <a:lstStyle/>
          <a:p>
            <a:r>
              <a:rPr lang="zh-CN" altLang="en-US" dirty="0"/>
              <a:t>但事实是，例</a:t>
            </a:r>
            <a:r>
              <a:rPr lang="en-US" altLang="zh-CN" dirty="0"/>
              <a:t>3.5</a:t>
            </a:r>
            <a:r>
              <a:rPr lang="zh-CN" altLang="en-US" dirty="0"/>
              <a:t>是线性定常系统，                                 </a:t>
            </a:r>
            <a:r>
              <a:rPr lang="en-US" altLang="zh-CN" dirty="0"/>
              <a:t>,                               </a:t>
            </a:r>
            <a:r>
              <a:rPr lang="zh-CN" altLang="en-US" dirty="0"/>
              <a:t>，</a:t>
            </a:r>
            <a:endParaRPr lang="en-US" altLang="zh-CN" dirty="0"/>
          </a:p>
          <a:p>
            <a:endParaRPr lang="en-US" altLang="zh-CN" dirty="0"/>
          </a:p>
          <a:p>
            <a:r>
              <a:rPr lang="zh-CN" altLang="en-US" dirty="0"/>
              <a:t>其特征方程</a:t>
            </a:r>
            <a:endParaRPr lang="en-US" altLang="zh-CN" dirty="0"/>
          </a:p>
          <a:p>
            <a:endParaRPr lang="en-US" altLang="zh-CN" dirty="0"/>
          </a:p>
          <a:p>
            <a:endParaRPr lang="en-US" altLang="zh-CN" dirty="0"/>
          </a:p>
          <a:p>
            <a:endParaRPr lang="en-US" altLang="zh-CN" dirty="0"/>
          </a:p>
          <a:p>
            <a:endParaRPr lang="zh-CN" altLang="en-US" dirty="0"/>
          </a:p>
          <a:p>
            <a:endParaRPr lang="en-US" altLang="zh-CN" dirty="0"/>
          </a:p>
          <a:p>
            <a:endParaRPr lang="en-US" altLang="zh-CN" dirty="0"/>
          </a:p>
          <a:p>
            <a:endParaRPr lang="en-US" altLang="zh-CN" dirty="0"/>
          </a:p>
          <a:p>
            <a:r>
              <a:rPr lang="zh-CN" altLang="en-US" dirty="0"/>
              <a:t>特征值</a:t>
            </a:r>
            <a:r>
              <a:rPr lang="en-US" altLang="zh-CN" dirty="0"/>
              <a:t>                                 </a:t>
            </a:r>
            <a:r>
              <a:rPr lang="zh-CN" altLang="en-US" dirty="0"/>
              <a:t>，特征值均具有负实部，根据李雅普诺夫第一法，该</a:t>
            </a:r>
            <a:endParaRPr lang="en-US" altLang="zh-CN" dirty="0"/>
          </a:p>
          <a:p>
            <a:endParaRPr lang="en-US" altLang="zh-CN" dirty="0"/>
          </a:p>
          <a:p>
            <a:r>
              <a:rPr lang="zh-CN" altLang="en-US" dirty="0"/>
              <a:t>系统在平衡状态是渐近稳定的。问题出在李雅普诺夫函数</a:t>
            </a:r>
            <a:r>
              <a:rPr lang="en-US" altLang="zh-CN" dirty="0"/>
              <a:t>V</a:t>
            </a:r>
            <a:r>
              <a:rPr lang="zh-CN" altLang="en-US" dirty="0"/>
              <a:t>（</a:t>
            </a:r>
            <a:r>
              <a:rPr lang="en-US" altLang="zh-CN" dirty="0"/>
              <a:t>x</a:t>
            </a:r>
            <a:r>
              <a:rPr lang="zh-CN" altLang="en-US" dirty="0"/>
              <a:t>）的选取上。</a:t>
            </a:r>
          </a:p>
        </p:txBody>
      </p:sp>
      <p:graphicFrame>
        <p:nvGraphicFramePr>
          <p:cNvPr id="2" name="对象 1"/>
          <p:cNvGraphicFramePr>
            <a:graphicFrameLocks noChangeAspect="1"/>
          </p:cNvGraphicFramePr>
          <p:nvPr>
            <p:extLst>
              <p:ext uri="{D42A27DB-BD31-4B8C-83A1-F6EECF244321}">
                <p14:modId xmlns:p14="http://schemas.microsoft.com/office/powerpoint/2010/main" val="2357985860"/>
              </p:ext>
            </p:extLst>
          </p:nvPr>
        </p:nvGraphicFramePr>
        <p:xfrm>
          <a:off x="4125919" y="543174"/>
          <a:ext cx="1596566" cy="660648"/>
        </p:xfrm>
        <a:graphic>
          <a:graphicData uri="http://schemas.openxmlformats.org/presentationml/2006/ole">
            <mc:AlternateContent xmlns:mc="http://schemas.openxmlformats.org/markup-compatibility/2006">
              <mc:Choice xmlns:v="urn:schemas-microsoft-com:vml" Requires="v">
                <p:oleObj name="Equation" r:id="rId4" imgW="1104840" imgH="457200" progId="Equation.DSMT4">
                  <p:embed/>
                </p:oleObj>
              </mc:Choice>
              <mc:Fallback>
                <p:oleObj name="Equation" r:id="rId4" imgW="1104840" imgH="457200" progId="Equation.DSMT4">
                  <p:embed/>
                  <p:pic>
                    <p:nvPicPr>
                      <p:cNvPr id="0" name=""/>
                      <p:cNvPicPr/>
                      <p:nvPr/>
                    </p:nvPicPr>
                    <p:blipFill>
                      <a:blip r:embed="rId5"/>
                      <a:stretch>
                        <a:fillRect/>
                      </a:stretch>
                    </p:blipFill>
                    <p:spPr>
                      <a:xfrm>
                        <a:off x="4125919" y="543174"/>
                        <a:ext cx="1596566" cy="66064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95708126"/>
              </p:ext>
            </p:extLst>
          </p:nvPr>
        </p:nvGraphicFramePr>
        <p:xfrm>
          <a:off x="6043586" y="520339"/>
          <a:ext cx="1394701" cy="660648"/>
        </p:xfrm>
        <a:graphic>
          <a:graphicData uri="http://schemas.openxmlformats.org/presentationml/2006/ole">
            <mc:AlternateContent xmlns:mc="http://schemas.openxmlformats.org/markup-compatibility/2006">
              <mc:Choice xmlns:v="urn:schemas-microsoft-com:vml" Requires="v">
                <p:oleObj name="Equation" r:id="rId6" imgW="965160" imgH="457200" progId="Equation.DSMT4">
                  <p:embed/>
                </p:oleObj>
              </mc:Choice>
              <mc:Fallback>
                <p:oleObj name="Equation" r:id="rId6" imgW="965160" imgH="457200" progId="Equation.DSMT4">
                  <p:embed/>
                  <p:pic>
                    <p:nvPicPr>
                      <p:cNvPr id="0" name=""/>
                      <p:cNvPicPr/>
                      <p:nvPr/>
                    </p:nvPicPr>
                    <p:blipFill>
                      <a:blip r:embed="rId7"/>
                      <a:stretch>
                        <a:fillRect/>
                      </a:stretch>
                    </p:blipFill>
                    <p:spPr>
                      <a:xfrm>
                        <a:off x="6043586" y="520339"/>
                        <a:ext cx="1394701" cy="6606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716780485"/>
              </p:ext>
            </p:extLst>
          </p:nvPr>
        </p:nvGraphicFramePr>
        <p:xfrm>
          <a:off x="611560" y="1881427"/>
          <a:ext cx="7684701" cy="834339"/>
        </p:xfrm>
        <a:graphic>
          <a:graphicData uri="http://schemas.openxmlformats.org/presentationml/2006/ole">
            <mc:AlternateContent xmlns:mc="http://schemas.openxmlformats.org/markup-compatibility/2006">
              <mc:Choice xmlns:v="urn:schemas-microsoft-com:vml" Requires="v">
                <p:oleObj name="Equation" r:id="rId8" imgW="4444920" imgH="482400" progId="Equation.DSMT4">
                  <p:embed/>
                </p:oleObj>
              </mc:Choice>
              <mc:Fallback>
                <p:oleObj name="Equation" r:id="rId8" imgW="4444920" imgH="482400" progId="Equation.DSMT4">
                  <p:embed/>
                  <p:pic>
                    <p:nvPicPr>
                      <p:cNvPr id="0" name=""/>
                      <p:cNvPicPr/>
                      <p:nvPr/>
                    </p:nvPicPr>
                    <p:blipFill>
                      <a:blip r:embed="rId9"/>
                      <a:stretch>
                        <a:fillRect/>
                      </a:stretch>
                    </p:blipFill>
                    <p:spPr>
                      <a:xfrm>
                        <a:off x="611560" y="1881427"/>
                        <a:ext cx="7684701" cy="834339"/>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05678389"/>
              </p:ext>
            </p:extLst>
          </p:nvPr>
        </p:nvGraphicFramePr>
        <p:xfrm>
          <a:off x="1382326" y="3222494"/>
          <a:ext cx="1605498" cy="573392"/>
        </p:xfrm>
        <a:graphic>
          <a:graphicData uri="http://schemas.openxmlformats.org/presentationml/2006/ole">
            <mc:AlternateContent xmlns:mc="http://schemas.openxmlformats.org/markup-compatibility/2006">
              <mc:Choice xmlns:v="urn:schemas-microsoft-com:vml" Requires="v">
                <p:oleObj name="Equation" r:id="rId10" imgW="1244520" imgH="444240" progId="Equation.DSMT4">
                  <p:embed/>
                </p:oleObj>
              </mc:Choice>
              <mc:Fallback>
                <p:oleObj name="Equation" r:id="rId10" imgW="1244520" imgH="444240" progId="Equation.DSMT4">
                  <p:embed/>
                  <p:pic>
                    <p:nvPicPr>
                      <p:cNvPr id="0" name=""/>
                      <p:cNvPicPr/>
                      <p:nvPr/>
                    </p:nvPicPr>
                    <p:blipFill>
                      <a:blip r:embed="rId11"/>
                      <a:stretch>
                        <a:fillRect/>
                      </a:stretch>
                    </p:blipFill>
                    <p:spPr>
                      <a:xfrm>
                        <a:off x="1382326" y="3222494"/>
                        <a:ext cx="1605498" cy="573392"/>
                      </a:xfrm>
                      <a:prstGeom prst="rect">
                        <a:avLst/>
                      </a:prstGeom>
                    </p:spPr>
                  </p:pic>
                </p:oleObj>
              </mc:Fallback>
            </mc:AlternateContent>
          </a:graphicData>
        </a:graphic>
      </p:graphicFrame>
    </p:spTree>
    <p:extLst>
      <p:ext uri="{BB962C8B-B14F-4D97-AF65-F5344CB8AC3E}">
        <p14:creationId xmlns:p14="http://schemas.microsoft.com/office/powerpoint/2010/main" val="38276900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627534"/>
            <a:ext cx="8064896" cy="4801314"/>
          </a:xfrm>
          <a:prstGeom prst="rect">
            <a:avLst/>
          </a:prstGeom>
        </p:spPr>
        <p:txBody>
          <a:bodyPr wrap="square">
            <a:spAutoFit/>
          </a:bodyPr>
          <a:lstStyle/>
          <a:p>
            <a:r>
              <a:rPr lang="zh-CN" altLang="en-US" dirty="0"/>
              <a:t>若另选以下正定函数</a:t>
            </a:r>
            <a:endParaRPr lang="en-US" altLang="zh-CN" dirty="0"/>
          </a:p>
          <a:p>
            <a:endParaRPr lang="en-US" altLang="zh-CN" dirty="0"/>
          </a:p>
          <a:p>
            <a:r>
              <a:rPr lang="zh-CN" altLang="en-US" dirty="0"/>
              <a:t>则</a:t>
            </a:r>
          </a:p>
          <a:p>
            <a:pPr indent="457200"/>
            <a:endParaRPr lang="en-US" altLang="zh-CN" dirty="0"/>
          </a:p>
          <a:p>
            <a:pPr indent="457200">
              <a:lnSpc>
                <a:spcPct val="200000"/>
              </a:lnSpc>
            </a:pPr>
            <a:r>
              <a:rPr lang="zh-CN" altLang="en-US" dirty="0"/>
              <a:t>显然，</a:t>
            </a:r>
            <a:r>
              <a:rPr lang="en-US" altLang="zh-CN" dirty="0"/>
              <a:t>          </a:t>
            </a:r>
            <a:r>
              <a:rPr lang="zh-CN" altLang="en-US" dirty="0"/>
              <a:t>是负定的。而且当</a:t>
            </a:r>
            <a:r>
              <a:rPr lang="en-US" altLang="zh-CN" dirty="0"/>
              <a:t>                       </a:t>
            </a:r>
            <a:r>
              <a:rPr lang="zh-CN" altLang="en-US" dirty="0"/>
              <a:t>时</a:t>
            </a:r>
            <a:r>
              <a:rPr lang="en-US" altLang="zh-CN" dirty="0"/>
              <a:t> </a:t>
            </a:r>
            <a:r>
              <a:rPr lang="zh-CN" altLang="en-US" dirty="0"/>
              <a:t>，                      ，故系统的平衡状态是大范围渐近稳定的。</a:t>
            </a:r>
          </a:p>
          <a:p>
            <a:pPr indent="457200">
              <a:lnSpc>
                <a:spcPct val="200000"/>
              </a:lnSpc>
            </a:pPr>
            <a:r>
              <a:rPr lang="zh-CN" altLang="en-US" dirty="0"/>
              <a:t>此例可以看出，应用李雅普诺夫第二法判别系统平衡状态的稳定性时，需要选择适当的李雅普诺夫函数。这并非一件容易的事。</a:t>
            </a:r>
          </a:p>
          <a:p>
            <a:pPr indent="457200">
              <a:lnSpc>
                <a:spcPct val="200000"/>
              </a:lnSpc>
            </a:pPr>
            <a:r>
              <a:rPr lang="zh-CN" altLang="en-US" dirty="0"/>
              <a:t>为了使李雅普诺夫第二法能有更广的适用范围，可以附加一项条件，并将稳定的条件放宽到</a:t>
            </a:r>
            <a:r>
              <a:rPr lang="en-US" altLang="zh-CN" dirty="0"/>
              <a:t>           </a:t>
            </a:r>
            <a:r>
              <a:rPr lang="zh-CN" altLang="en-US" dirty="0"/>
              <a:t>为负半定的。</a:t>
            </a:r>
          </a:p>
          <a:p>
            <a:pPr indent="457200"/>
            <a:r>
              <a:rPr lang="en-US" altLang="zh-CN" dirty="0"/>
              <a:t> </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865023452"/>
              </p:ext>
            </p:extLst>
          </p:nvPr>
        </p:nvGraphicFramePr>
        <p:xfrm>
          <a:off x="2874963" y="625475"/>
          <a:ext cx="3592512" cy="433388"/>
        </p:xfrm>
        <a:graphic>
          <a:graphicData uri="http://schemas.openxmlformats.org/presentationml/2006/ole">
            <mc:AlternateContent xmlns:mc="http://schemas.openxmlformats.org/markup-compatibility/2006">
              <mc:Choice xmlns:v="urn:schemas-microsoft-com:vml" Requires="v">
                <p:oleObj name="Equation" r:id="rId4" imgW="2209680" imgH="266400" progId="Equation.DSMT4">
                  <p:embed/>
                </p:oleObj>
              </mc:Choice>
              <mc:Fallback>
                <p:oleObj name="Equation" r:id="rId4" imgW="2209680" imgH="266400" progId="Equation.DSMT4">
                  <p:embed/>
                  <p:pic>
                    <p:nvPicPr>
                      <p:cNvPr id="0" name=""/>
                      <p:cNvPicPr/>
                      <p:nvPr/>
                    </p:nvPicPr>
                    <p:blipFill>
                      <a:blip r:embed="rId5"/>
                      <a:stretch>
                        <a:fillRect/>
                      </a:stretch>
                    </p:blipFill>
                    <p:spPr>
                      <a:xfrm>
                        <a:off x="2874963" y="625475"/>
                        <a:ext cx="3592512" cy="4333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60621819"/>
              </p:ext>
            </p:extLst>
          </p:nvPr>
        </p:nvGraphicFramePr>
        <p:xfrm>
          <a:off x="2865438" y="1131888"/>
          <a:ext cx="1984375" cy="406400"/>
        </p:xfrm>
        <a:graphic>
          <a:graphicData uri="http://schemas.openxmlformats.org/presentationml/2006/ole">
            <mc:AlternateContent xmlns:mc="http://schemas.openxmlformats.org/markup-compatibility/2006">
              <mc:Choice xmlns:v="urn:schemas-microsoft-com:vml" Requires="v">
                <p:oleObj name="Equation" r:id="rId6" imgW="1244520" imgH="253800" progId="Equation.DSMT4">
                  <p:embed/>
                </p:oleObj>
              </mc:Choice>
              <mc:Fallback>
                <p:oleObj name="Equation" r:id="rId6" imgW="1244520" imgH="253800" progId="Equation.DSMT4">
                  <p:embed/>
                  <p:pic>
                    <p:nvPicPr>
                      <p:cNvPr id="0" name=""/>
                      <p:cNvPicPr/>
                      <p:nvPr/>
                    </p:nvPicPr>
                    <p:blipFill>
                      <a:blip r:embed="rId7"/>
                      <a:stretch>
                        <a:fillRect/>
                      </a:stretch>
                    </p:blipFill>
                    <p:spPr>
                      <a:xfrm>
                        <a:off x="2865438" y="1131888"/>
                        <a:ext cx="1984375" cy="4064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112273417"/>
              </p:ext>
            </p:extLst>
          </p:nvPr>
        </p:nvGraphicFramePr>
        <p:xfrm>
          <a:off x="1691680" y="1923678"/>
          <a:ext cx="504825" cy="357188"/>
        </p:xfrm>
        <a:graphic>
          <a:graphicData uri="http://schemas.openxmlformats.org/presentationml/2006/ole">
            <mc:AlternateContent xmlns:mc="http://schemas.openxmlformats.org/markup-compatibility/2006">
              <mc:Choice xmlns:v="urn:schemas-microsoft-com:vml" Requires="v">
                <p:oleObj name="Equation" r:id="rId8" imgW="304560" imgH="215640" progId="Equation.DSMT4">
                  <p:embed/>
                </p:oleObj>
              </mc:Choice>
              <mc:Fallback>
                <p:oleObj name="Equation" r:id="rId8" imgW="304560" imgH="215640" progId="Equation.DSMT4">
                  <p:embed/>
                  <p:pic>
                    <p:nvPicPr>
                      <p:cNvPr id="0" name=""/>
                      <p:cNvPicPr/>
                      <p:nvPr/>
                    </p:nvPicPr>
                    <p:blipFill>
                      <a:blip r:embed="rId9"/>
                      <a:stretch>
                        <a:fillRect/>
                      </a:stretch>
                    </p:blipFill>
                    <p:spPr>
                      <a:xfrm>
                        <a:off x="1691680" y="1923678"/>
                        <a:ext cx="504825" cy="3571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91394878"/>
              </p:ext>
            </p:extLst>
          </p:nvPr>
        </p:nvGraphicFramePr>
        <p:xfrm>
          <a:off x="4232275" y="1851025"/>
          <a:ext cx="1011238" cy="454025"/>
        </p:xfrm>
        <a:graphic>
          <a:graphicData uri="http://schemas.openxmlformats.org/presentationml/2006/ole">
            <mc:AlternateContent xmlns:mc="http://schemas.openxmlformats.org/markup-compatibility/2006">
              <mc:Choice xmlns:v="urn:schemas-microsoft-com:vml" Requires="v">
                <p:oleObj name="Equation" r:id="rId10" imgW="622080" imgH="279360" progId="Equation.DSMT4">
                  <p:embed/>
                </p:oleObj>
              </mc:Choice>
              <mc:Fallback>
                <p:oleObj name="Equation" r:id="rId10" imgW="622080" imgH="279360" progId="Equation.DSMT4">
                  <p:embed/>
                  <p:pic>
                    <p:nvPicPr>
                      <p:cNvPr id="0" name=""/>
                      <p:cNvPicPr/>
                      <p:nvPr/>
                    </p:nvPicPr>
                    <p:blipFill>
                      <a:blip r:embed="rId11"/>
                      <a:stretch>
                        <a:fillRect/>
                      </a:stretch>
                    </p:blipFill>
                    <p:spPr>
                      <a:xfrm>
                        <a:off x="4232275" y="1851025"/>
                        <a:ext cx="1011238" cy="4540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67002832"/>
              </p:ext>
            </p:extLst>
          </p:nvPr>
        </p:nvGraphicFramePr>
        <p:xfrm>
          <a:off x="5778500" y="1924050"/>
          <a:ext cx="1149350" cy="328613"/>
        </p:xfrm>
        <a:graphic>
          <a:graphicData uri="http://schemas.openxmlformats.org/presentationml/2006/ole">
            <mc:AlternateContent xmlns:mc="http://schemas.openxmlformats.org/markup-compatibility/2006">
              <mc:Choice xmlns:v="urn:schemas-microsoft-com:vml" Requires="v">
                <p:oleObj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5778500" y="1924050"/>
                        <a:ext cx="1149350" cy="32861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101865822"/>
              </p:ext>
            </p:extLst>
          </p:nvPr>
        </p:nvGraphicFramePr>
        <p:xfrm>
          <a:off x="2555776" y="4659982"/>
          <a:ext cx="412060" cy="291876"/>
        </p:xfrm>
        <a:graphic>
          <a:graphicData uri="http://schemas.openxmlformats.org/presentationml/2006/ole">
            <mc:AlternateContent xmlns:mc="http://schemas.openxmlformats.org/markup-compatibility/2006">
              <mc:Choice xmlns:v="urn:schemas-microsoft-com:vml" Requires="v">
                <p:oleObj name="Equation" r:id="rId14" imgW="304560" imgH="215640" progId="Equation.DSMT4">
                  <p:embed/>
                </p:oleObj>
              </mc:Choice>
              <mc:Fallback>
                <p:oleObj name="Equation" r:id="rId14" imgW="304560" imgH="215640" progId="Equation.DSMT4">
                  <p:embed/>
                  <p:pic>
                    <p:nvPicPr>
                      <p:cNvPr id="0" name=""/>
                      <p:cNvPicPr/>
                      <p:nvPr/>
                    </p:nvPicPr>
                    <p:blipFill>
                      <a:blip r:embed="rId15"/>
                      <a:stretch>
                        <a:fillRect/>
                      </a:stretch>
                    </p:blipFill>
                    <p:spPr>
                      <a:xfrm>
                        <a:off x="2555776" y="4659982"/>
                        <a:ext cx="412060" cy="291876"/>
                      </a:xfrm>
                      <a:prstGeom prst="rect">
                        <a:avLst/>
                      </a:prstGeom>
                    </p:spPr>
                  </p:pic>
                </p:oleObj>
              </mc:Fallback>
            </mc:AlternateContent>
          </a:graphicData>
        </a:graphic>
      </p:graphicFrame>
    </p:spTree>
    <p:extLst>
      <p:ext uri="{BB962C8B-B14F-4D97-AF65-F5344CB8AC3E}">
        <p14:creationId xmlns:p14="http://schemas.microsoft.com/office/powerpoint/2010/main" val="31157638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627534"/>
            <a:ext cx="8196216" cy="5078313"/>
          </a:xfrm>
          <a:prstGeom prst="rect">
            <a:avLst/>
          </a:prstGeom>
        </p:spPr>
        <p:txBody>
          <a:bodyPr wrap="square">
            <a:spAutoFit/>
          </a:bodyPr>
          <a:lstStyle/>
          <a:p>
            <a:pPr indent="457200"/>
            <a:r>
              <a:rPr lang="zh-CN" altLang="en-US" b="1" dirty="0"/>
              <a:t>定理</a:t>
            </a:r>
            <a:r>
              <a:rPr lang="en-US" altLang="zh-CN" b="1" dirty="0"/>
              <a:t>2 </a:t>
            </a:r>
            <a:r>
              <a:rPr lang="zh-CN" altLang="en-US" dirty="0"/>
              <a:t>设系统的状态方程为</a:t>
            </a:r>
            <a:endParaRPr lang="en-US" altLang="zh-CN" dirty="0"/>
          </a:p>
          <a:p>
            <a:pPr indent="457200"/>
            <a:endParaRPr lang="zh-CN" altLang="en-US" dirty="0"/>
          </a:p>
          <a:p>
            <a:pPr indent="457200"/>
            <a:r>
              <a:rPr lang="en-US" altLang="zh-CN" dirty="0"/>
              <a:t> </a:t>
            </a:r>
            <a:endParaRPr lang="zh-CN" altLang="en-US" dirty="0"/>
          </a:p>
          <a:p>
            <a:pPr indent="457200"/>
            <a:r>
              <a:rPr lang="zh-CN" altLang="en-US" dirty="0"/>
              <a:t>         是它的平衡状态。</a:t>
            </a:r>
          </a:p>
          <a:p>
            <a:pPr indent="457200"/>
            <a:r>
              <a:rPr lang="zh-CN" altLang="en-US" dirty="0"/>
              <a:t>如果存在一个具有连续的一阶偏导数的标量函数                </a:t>
            </a:r>
            <a:r>
              <a:rPr lang="en-US" altLang="zh-CN" dirty="0"/>
              <a:t>,</a:t>
            </a:r>
            <a:r>
              <a:rPr lang="zh-CN" altLang="en-US" dirty="0"/>
              <a:t>并且满足下列条件：</a:t>
            </a:r>
            <a:endParaRPr lang="en-US" altLang="zh-CN" dirty="0"/>
          </a:p>
          <a:p>
            <a:pPr indent="457200"/>
            <a:endParaRPr lang="zh-CN" altLang="en-US" dirty="0"/>
          </a:p>
          <a:p>
            <a:pPr indent="457200"/>
            <a:r>
              <a:rPr lang="zh-CN" altLang="en-US" dirty="0"/>
              <a:t>（</a:t>
            </a:r>
            <a:r>
              <a:rPr lang="en-US" altLang="zh-CN" dirty="0"/>
              <a:t>1</a:t>
            </a:r>
            <a:r>
              <a:rPr lang="zh-CN" altLang="en-US" dirty="0"/>
              <a:t>）                  是正定的；</a:t>
            </a:r>
            <a:endParaRPr lang="en-US" altLang="zh-CN" dirty="0"/>
          </a:p>
          <a:p>
            <a:pPr indent="457200"/>
            <a:endParaRPr lang="zh-CN" altLang="en-US" dirty="0"/>
          </a:p>
          <a:p>
            <a:pPr indent="457200"/>
            <a:r>
              <a:rPr lang="zh-CN" altLang="en-US" dirty="0"/>
              <a:t>（</a:t>
            </a:r>
            <a:r>
              <a:rPr lang="en-US" altLang="zh-CN" dirty="0"/>
              <a:t>2</a:t>
            </a:r>
            <a:r>
              <a:rPr lang="zh-CN" altLang="en-US" dirty="0"/>
              <a:t>）</a:t>
            </a:r>
            <a:r>
              <a:rPr lang="en-US" altLang="zh-CN" dirty="0"/>
              <a:t>                  </a:t>
            </a:r>
            <a:r>
              <a:rPr lang="zh-CN" altLang="en-US" dirty="0"/>
              <a:t>是负半定的。</a:t>
            </a:r>
            <a:endParaRPr lang="en-US" altLang="zh-CN" dirty="0"/>
          </a:p>
          <a:p>
            <a:pPr indent="457200"/>
            <a:endParaRPr lang="en-US" altLang="zh-CN" dirty="0"/>
          </a:p>
          <a:p>
            <a:pPr indent="457200">
              <a:lnSpc>
                <a:spcPct val="200000"/>
              </a:lnSpc>
            </a:pPr>
            <a:r>
              <a:rPr lang="zh-CN" altLang="en-US" dirty="0"/>
              <a:t>（</a:t>
            </a:r>
            <a:r>
              <a:rPr lang="en-US" altLang="zh-CN" dirty="0"/>
              <a:t>3</a:t>
            </a:r>
            <a:r>
              <a:rPr lang="zh-CN" altLang="en-US" dirty="0"/>
              <a:t>）对于任意的初始时刻</a:t>
            </a:r>
            <a:r>
              <a:rPr lang="en-US" altLang="zh-CN" dirty="0"/>
              <a:t>     </a:t>
            </a:r>
            <a:r>
              <a:rPr lang="zh-CN" altLang="en-US" dirty="0"/>
              <a:t>和任意的初始状态</a:t>
            </a:r>
            <a:r>
              <a:rPr lang="en-US" altLang="zh-CN" dirty="0"/>
              <a:t> </a:t>
            </a:r>
            <a:r>
              <a:rPr lang="zh-CN" altLang="en-US" dirty="0"/>
              <a:t>          ，在</a:t>
            </a:r>
            <a:r>
              <a:rPr lang="en-US" altLang="zh-CN" dirty="0"/>
              <a:t>             </a:t>
            </a:r>
            <a:r>
              <a:rPr lang="zh-CN" altLang="en-US" dirty="0"/>
              <a:t>时，除了在</a:t>
            </a:r>
            <a:r>
              <a:rPr lang="en-US" altLang="zh-CN" dirty="0"/>
              <a:t> x=0</a:t>
            </a:r>
            <a:r>
              <a:rPr lang="zh-CN" altLang="en-US" dirty="0"/>
              <a:t>时，有</a:t>
            </a:r>
            <a:r>
              <a:rPr lang="en-US" altLang="zh-CN" dirty="0"/>
              <a:t>                    </a:t>
            </a:r>
            <a:r>
              <a:rPr lang="zh-CN" altLang="en-US" dirty="0"/>
              <a:t>外，</a:t>
            </a:r>
            <a:r>
              <a:rPr lang="en-US" altLang="zh-CN" dirty="0"/>
              <a:t>           </a:t>
            </a:r>
            <a:r>
              <a:rPr lang="zh-CN" altLang="en-US" dirty="0"/>
              <a:t>不恒等于零，则原点处系统的平衡状态是渐近稳定的。若当</a:t>
            </a:r>
            <a:r>
              <a:rPr lang="en-US" altLang="zh-CN" dirty="0"/>
              <a:t>                     </a:t>
            </a:r>
            <a:r>
              <a:rPr lang="zh-CN" altLang="en-US" dirty="0"/>
              <a:t>时，</a:t>
            </a:r>
            <a:r>
              <a:rPr lang="en-US" altLang="zh-CN" dirty="0"/>
              <a:t>                          </a:t>
            </a:r>
            <a:r>
              <a:rPr lang="zh-CN" altLang="en-US" dirty="0"/>
              <a:t>，则此平衡状态为大范围渐近稳定的。</a:t>
            </a:r>
          </a:p>
          <a:p>
            <a:pPr indent="457200"/>
            <a:endParaRPr lang="en-US" altLang="zh-CN" dirty="0"/>
          </a:p>
          <a:p>
            <a:pPr indent="457200"/>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2925531220"/>
              </p:ext>
            </p:extLst>
          </p:nvPr>
        </p:nvGraphicFramePr>
        <p:xfrm>
          <a:off x="3335338" y="962025"/>
          <a:ext cx="1322387" cy="341313"/>
        </p:xfrm>
        <a:graphic>
          <a:graphicData uri="http://schemas.openxmlformats.org/presentationml/2006/ole">
            <mc:AlternateContent xmlns:mc="http://schemas.openxmlformats.org/markup-compatibility/2006">
              <mc:Choice xmlns:v="urn:schemas-microsoft-com:vml" Requires="v">
                <p:oleObj name="Equation" r:id="rId4" imgW="787320" imgH="203040" progId="Equation.DSMT4">
                  <p:embed/>
                </p:oleObj>
              </mc:Choice>
              <mc:Fallback>
                <p:oleObj name="Equation" r:id="rId4" imgW="787320" imgH="203040" progId="Equation.DSMT4">
                  <p:embed/>
                  <p:pic>
                    <p:nvPicPr>
                      <p:cNvPr id="2" name="对象 1"/>
                      <p:cNvPicPr/>
                      <p:nvPr/>
                    </p:nvPicPr>
                    <p:blipFill>
                      <a:blip r:embed="rId5"/>
                      <a:stretch>
                        <a:fillRect/>
                      </a:stretch>
                    </p:blipFill>
                    <p:spPr>
                      <a:xfrm>
                        <a:off x="3335338" y="962025"/>
                        <a:ext cx="1322387" cy="3413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21881495"/>
              </p:ext>
            </p:extLst>
          </p:nvPr>
        </p:nvGraphicFramePr>
        <p:xfrm>
          <a:off x="616776" y="1419622"/>
          <a:ext cx="864096" cy="410445"/>
        </p:xfrm>
        <a:graphic>
          <a:graphicData uri="http://schemas.openxmlformats.org/presentationml/2006/ole">
            <mc:AlternateContent xmlns:mc="http://schemas.openxmlformats.org/markup-compatibility/2006">
              <mc:Choice xmlns:v="urn:schemas-microsoft-com:vml" Requires="v">
                <p:oleObj name="Equation" r:id="rId6" imgW="507960" imgH="241200" progId="Equation.DSMT4">
                  <p:embed/>
                </p:oleObj>
              </mc:Choice>
              <mc:Fallback>
                <p:oleObj name="Equation" r:id="rId6" imgW="507960" imgH="241200" progId="Equation.DSMT4">
                  <p:embed/>
                  <p:pic>
                    <p:nvPicPr>
                      <p:cNvPr id="4" name="对象 3"/>
                      <p:cNvPicPr/>
                      <p:nvPr/>
                    </p:nvPicPr>
                    <p:blipFill>
                      <a:blip r:embed="rId7"/>
                      <a:stretch>
                        <a:fillRect/>
                      </a:stretch>
                    </p:blipFill>
                    <p:spPr>
                      <a:xfrm>
                        <a:off x="616776" y="1419622"/>
                        <a:ext cx="864096" cy="41044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0893521"/>
              </p:ext>
            </p:extLst>
          </p:nvPr>
        </p:nvGraphicFramePr>
        <p:xfrm>
          <a:off x="1639888" y="2806700"/>
          <a:ext cx="781050" cy="379413"/>
        </p:xfrm>
        <a:graphic>
          <a:graphicData uri="http://schemas.openxmlformats.org/presentationml/2006/ole">
            <mc:AlternateContent xmlns:mc="http://schemas.openxmlformats.org/markup-compatibility/2006">
              <mc:Choice xmlns:v="urn:schemas-microsoft-com:vml" Requires="v">
                <p:oleObj name="Equation" r:id="rId8" imgW="444240" imgH="215640" progId="Equation.DSMT4">
                  <p:embed/>
                </p:oleObj>
              </mc:Choice>
              <mc:Fallback>
                <p:oleObj name="Equation" r:id="rId8" imgW="444240" imgH="215640" progId="Equation.DSMT4">
                  <p:embed/>
                  <p:pic>
                    <p:nvPicPr>
                      <p:cNvPr id="6" name="对象 5"/>
                      <p:cNvPicPr/>
                      <p:nvPr/>
                    </p:nvPicPr>
                    <p:blipFill>
                      <a:blip r:embed="rId9"/>
                      <a:stretch>
                        <a:fillRect/>
                      </a:stretch>
                    </p:blipFill>
                    <p:spPr>
                      <a:xfrm>
                        <a:off x="1639888" y="2806700"/>
                        <a:ext cx="781050" cy="3794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88934453"/>
              </p:ext>
            </p:extLst>
          </p:nvPr>
        </p:nvGraphicFramePr>
        <p:xfrm>
          <a:off x="1620838" y="2286000"/>
          <a:ext cx="820737" cy="376238"/>
        </p:xfrm>
        <a:graphic>
          <a:graphicData uri="http://schemas.openxmlformats.org/presentationml/2006/ole">
            <mc:AlternateContent xmlns:mc="http://schemas.openxmlformats.org/markup-compatibility/2006">
              <mc:Choice xmlns:v="urn:schemas-microsoft-com:vml" Requires="v">
                <p:oleObj name="Equation" r:id="rId10" imgW="444240" imgH="203040" progId="Equation.DSMT4">
                  <p:embed/>
                </p:oleObj>
              </mc:Choice>
              <mc:Fallback>
                <p:oleObj name="Equation" r:id="rId10" imgW="444240" imgH="203040" progId="Equation.DSMT4">
                  <p:embed/>
                  <p:pic>
                    <p:nvPicPr>
                      <p:cNvPr id="9" name="对象 8"/>
                      <p:cNvPicPr/>
                      <p:nvPr/>
                    </p:nvPicPr>
                    <p:blipFill>
                      <a:blip r:embed="rId11"/>
                      <a:stretch>
                        <a:fillRect/>
                      </a:stretch>
                    </p:blipFill>
                    <p:spPr>
                      <a:xfrm>
                        <a:off x="1620838" y="2286000"/>
                        <a:ext cx="820737" cy="3762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968706205"/>
              </p:ext>
            </p:extLst>
          </p:nvPr>
        </p:nvGraphicFramePr>
        <p:xfrm>
          <a:off x="3707904" y="3507854"/>
          <a:ext cx="236606" cy="408683"/>
        </p:xfrm>
        <a:graphic>
          <a:graphicData uri="http://schemas.openxmlformats.org/presentationml/2006/ole">
            <mc:AlternateContent xmlns:mc="http://schemas.openxmlformats.org/markup-compatibility/2006">
              <mc:Choice xmlns:v="urn:schemas-microsoft-com:vml" Requires="v">
                <p:oleObj name="Equation" r:id="rId12" imgW="139680" imgH="241200" progId="Equation.DSMT4">
                  <p:embed/>
                </p:oleObj>
              </mc:Choice>
              <mc:Fallback>
                <p:oleObj name="Equation" r:id="rId12" imgW="139680" imgH="241200" progId="Equation.DSMT4">
                  <p:embed/>
                  <p:pic>
                    <p:nvPicPr>
                      <p:cNvPr id="0" name=""/>
                      <p:cNvPicPr/>
                      <p:nvPr/>
                    </p:nvPicPr>
                    <p:blipFill>
                      <a:blip r:embed="rId13"/>
                      <a:stretch>
                        <a:fillRect/>
                      </a:stretch>
                    </p:blipFill>
                    <p:spPr>
                      <a:xfrm>
                        <a:off x="3707904" y="3507854"/>
                        <a:ext cx="236606" cy="40868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52509420"/>
              </p:ext>
            </p:extLst>
          </p:nvPr>
        </p:nvGraphicFramePr>
        <p:xfrm>
          <a:off x="5743575" y="3509963"/>
          <a:ext cx="555625" cy="406400"/>
        </p:xfrm>
        <a:graphic>
          <a:graphicData uri="http://schemas.openxmlformats.org/presentationml/2006/ole">
            <mc:AlternateContent xmlns:mc="http://schemas.openxmlformats.org/markup-compatibility/2006">
              <mc:Choice xmlns:v="urn:schemas-microsoft-com:vml" Requires="v">
                <p:oleObj name="Equation" r:id="rId14" imgW="330120" imgH="241200" progId="Equation.DSMT4">
                  <p:embed/>
                </p:oleObj>
              </mc:Choice>
              <mc:Fallback>
                <p:oleObj name="Equation" r:id="rId14" imgW="330120" imgH="241200" progId="Equation.DSMT4">
                  <p:embed/>
                  <p:pic>
                    <p:nvPicPr>
                      <p:cNvPr id="0" name=""/>
                      <p:cNvPicPr/>
                      <p:nvPr/>
                    </p:nvPicPr>
                    <p:blipFill>
                      <a:blip r:embed="rId15"/>
                      <a:stretch>
                        <a:fillRect/>
                      </a:stretch>
                    </p:blipFill>
                    <p:spPr>
                      <a:xfrm>
                        <a:off x="5743575" y="3509963"/>
                        <a:ext cx="555625" cy="4064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224414899"/>
              </p:ext>
            </p:extLst>
          </p:nvPr>
        </p:nvGraphicFramePr>
        <p:xfrm>
          <a:off x="6870939" y="3579863"/>
          <a:ext cx="602469" cy="336674"/>
        </p:xfrm>
        <a:graphic>
          <a:graphicData uri="http://schemas.openxmlformats.org/presentationml/2006/ole">
            <mc:AlternateContent xmlns:mc="http://schemas.openxmlformats.org/markup-compatibility/2006">
              <mc:Choice xmlns:v="urn:schemas-microsoft-com:vml" Requires="v">
                <p:oleObj name="Equation" r:id="rId16" imgW="431640" imgH="241200" progId="Equation.DSMT4">
                  <p:embed/>
                </p:oleObj>
              </mc:Choice>
              <mc:Fallback>
                <p:oleObj name="Equation" r:id="rId16" imgW="431640" imgH="241200" progId="Equation.DSMT4">
                  <p:embed/>
                  <p:pic>
                    <p:nvPicPr>
                      <p:cNvPr id="0" name=""/>
                      <p:cNvPicPr/>
                      <p:nvPr/>
                    </p:nvPicPr>
                    <p:blipFill>
                      <a:blip r:embed="rId17"/>
                      <a:stretch>
                        <a:fillRect/>
                      </a:stretch>
                    </p:blipFill>
                    <p:spPr>
                      <a:xfrm>
                        <a:off x="6870939" y="3579863"/>
                        <a:ext cx="602469" cy="336674"/>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772224405"/>
              </p:ext>
            </p:extLst>
          </p:nvPr>
        </p:nvGraphicFramePr>
        <p:xfrm>
          <a:off x="1907704" y="4114800"/>
          <a:ext cx="936104" cy="328613"/>
        </p:xfrm>
        <a:graphic>
          <a:graphicData uri="http://schemas.openxmlformats.org/presentationml/2006/ole">
            <mc:AlternateContent xmlns:mc="http://schemas.openxmlformats.org/markup-compatibility/2006">
              <mc:Choice xmlns:v="urn:schemas-microsoft-com:vml" Requires="v">
                <p:oleObj name="Equation" r:id="rId18" imgW="749160" imgH="215640" progId="Equation.DSMT4">
                  <p:embed/>
                </p:oleObj>
              </mc:Choice>
              <mc:Fallback>
                <p:oleObj name="Equation" r:id="rId18" imgW="749160" imgH="215640" progId="Equation.DSMT4">
                  <p:embed/>
                  <p:pic>
                    <p:nvPicPr>
                      <p:cNvPr id="11" name="对象 10"/>
                      <p:cNvPicPr/>
                      <p:nvPr/>
                    </p:nvPicPr>
                    <p:blipFill>
                      <a:blip r:embed="rId19"/>
                      <a:stretch>
                        <a:fillRect/>
                      </a:stretch>
                    </p:blipFill>
                    <p:spPr>
                      <a:xfrm>
                        <a:off x="1907704" y="4114800"/>
                        <a:ext cx="936104" cy="3286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1000789"/>
              </p:ext>
            </p:extLst>
          </p:nvPr>
        </p:nvGraphicFramePr>
        <p:xfrm>
          <a:off x="3213874" y="4028379"/>
          <a:ext cx="782062" cy="408683"/>
        </p:xfrm>
        <a:graphic>
          <a:graphicData uri="http://schemas.openxmlformats.org/presentationml/2006/ole">
            <mc:AlternateContent xmlns:mc="http://schemas.openxmlformats.org/markup-compatibility/2006">
              <mc:Choice xmlns:v="urn:schemas-microsoft-com:vml" Requires="v">
                <p:oleObj name="Equation" r:id="rId20" imgW="444240" imgH="304560" progId="Equation.DSMT4">
                  <p:embed/>
                </p:oleObj>
              </mc:Choice>
              <mc:Fallback>
                <p:oleObj name="Equation" r:id="rId20" imgW="444240" imgH="304560" progId="Equation.DSMT4">
                  <p:embed/>
                  <p:pic>
                    <p:nvPicPr>
                      <p:cNvPr id="0" name=""/>
                      <p:cNvPicPr/>
                      <p:nvPr/>
                    </p:nvPicPr>
                    <p:blipFill>
                      <a:blip r:embed="rId21"/>
                      <a:stretch>
                        <a:fillRect/>
                      </a:stretch>
                    </p:blipFill>
                    <p:spPr>
                      <a:xfrm>
                        <a:off x="3213874" y="4028379"/>
                        <a:ext cx="782062" cy="408683"/>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84649710"/>
              </p:ext>
            </p:extLst>
          </p:nvPr>
        </p:nvGraphicFramePr>
        <p:xfrm>
          <a:off x="2025650" y="4587875"/>
          <a:ext cx="954088" cy="427038"/>
        </p:xfrm>
        <a:graphic>
          <a:graphicData uri="http://schemas.openxmlformats.org/presentationml/2006/ole">
            <mc:AlternateContent xmlns:mc="http://schemas.openxmlformats.org/markup-compatibility/2006">
              <mc:Choice xmlns:v="urn:schemas-microsoft-com:vml" Requires="v">
                <p:oleObj name="Equation" r:id="rId22" imgW="622080" imgH="279360" progId="Equation.DSMT4">
                  <p:embed/>
                </p:oleObj>
              </mc:Choice>
              <mc:Fallback>
                <p:oleObj name="Equation" r:id="rId22" imgW="622080" imgH="279360" progId="Equation.DSMT4">
                  <p:embed/>
                  <p:pic>
                    <p:nvPicPr>
                      <p:cNvPr id="0" name=""/>
                      <p:cNvPicPr/>
                      <p:nvPr/>
                    </p:nvPicPr>
                    <p:blipFill>
                      <a:blip r:embed="rId23"/>
                      <a:stretch>
                        <a:fillRect/>
                      </a:stretch>
                    </p:blipFill>
                    <p:spPr>
                      <a:xfrm>
                        <a:off x="2025650" y="4587875"/>
                        <a:ext cx="954088" cy="42703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076190273"/>
              </p:ext>
            </p:extLst>
          </p:nvPr>
        </p:nvGraphicFramePr>
        <p:xfrm>
          <a:off x="3440113" y="4640263"/>
          <a:ext cx="1309687" cy="338137"/>
        </p:xfrm>
        <a:graphic>
          <a:graphicData uri="http://schemas.openxmlformats.org/presentationml/2006/ole">
            <mc:AlternateContent xmlns:mc="http://schemas.openxmlformats.org/markup-compatibility/2006">
              <mc:Choice xmlns:v="urn:schemas-microsoft-com:vml" Requires="v">
                <p:oleObj name="Equation" r:id="rId24" imgW="787320" imgH="203040" progId="Equation.DSMT4">
                  <p:embed/>
                </p:oleObj>
              </mc:Choice>
              <mc:Fallback>
                <p:oleObj name="Equation" r:id="rId24" imgW="787320" imgH="203040" progId="Equation.DSMT4">
                  <p:embed/>
                  <p:pic>
                    <p:nvPicPr>
                      <p:cNvPr id="0" name=""/>
                      <p:cNvPicPr/>
                      <p:nvPr/>
                    </p:nvPicPr>
                    <p:blipFill>
                      <a:blip r:embed="rId25"/>
                      <a:stretch>
                        <a:fillRect/>
                      </a:stretch>
                    </p:blipFill>
                    <p:spPr>
                      <a:xfrm>
                        <a:off x="3440113" y="4640263"/>
                        <a:ext cx="1309687" cy="33813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F314CB0E-A4DC-AC2A-7761-7FDD576BA346}"/>
              </a:ext>
            </a:extLst>
          </p:cNvPr>
          <p:cNvGraphicFramePr>
            <a:graphicFrameLocks noChangeAspect="1"/>
          </p:cNvGraphicFramePr>
          <p:nvPr>
            <p:extLst>
              <p:ext uri="{D42A27DB-BD31-4B8C-83A1-F6EECF244321}">
                <p14:modId xmlns:p14="http://schemas.microsoft.com/office/powerpoint/2010/main" val="1758953638"/>
              </p:ext>
            </p:extLst>
          </p:nvPr>
        </p:nvGraphicFramePr>
        <p:xfrm>
          <a:off x="5807075" y="1720850"/>
          <a:ext cx="820738" cy="376238"/>
        </p:xfrm>
        <a:graphic>
          <a:graphicData uri="http://schemas.openxmlformats.org/presentationml/2006/ole">
            <mc:AlternateContent xmlns:mc="http://schemas.openxmlformats.org/markup-compatibility/2006">
              <mc:Choice xmlns:v="urn:schemas-microsoft-com:vml" Requires="v">
                <p:oleObj name="Equation" r:id="rId26" imgW="444240" imgH="203040" progId="Equation.DSMT4">
                  <p:embed/>
                </p:oleObj>
              </mc:Choice>
              <mc:Fallback>
                <p:oleObj name="Equation" r:id="rId26" imgW="444240" imgH="203040" progId="Equation.DSMT4">
                  <p:embed/>
                  <p:pic>
                    <p:nvPicPr>
                      <p:cNvPr id="9" name="对象 8"/>
                      <p:cNvPicPr/>
                      <p:nvPr/>
                    </p:nvPicPr>
                    <p:blipFill>
                      <a:blip r:embed="rId27"/>
                      <a:stretch>
                        <a:fillRect/>
                      </a:stretch>
                    </p:blipFill>
                    <p:spPr>
                      <a:xfrm>
                        <a:off x="5807075" y="1720850"/>
                        <a:ext cx="820738" cy="376238"/>
                      </a:xfrm>
                      <a:prstGeom prst="rect">
                        <a:avLst/>
                      </a:prstGeom>
                    </p:spPr>
                  </p:pic>
                </p:oleObj>
              </mc:Fallback>
            </mc:AlternateContent>
          </a:graphicData>
        </a:graphic>
      </p:graphicFrame>
    </p:spTree>
    <p:extLst>
      <p:ext uri="{BB962C8B-B14F-4D97-AF65-F5344CB8AC3E}">
        <p14:creationId xmlns:p14="http://schemas.microsoft.com/office/powerpoint/2010/main" val="11950184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627534"/>
            <a:ext cx="8196216" cy="4801314"/>
          </a:xfrm>
          <a:prstGeom prst="rect">
            <a:avLst/>
          </a:prstGeom>
        </p:spPr>
        <p:txBody>
          <a:bodyPr wrap="square">
            <a:spAutoFit/>
          </a:bodyPr>
          <a:lstStyle/>
          <a:p>
            <a:pPr>
              <a:lnSpc>
                <a:spcPct val="200000"/>
              </a:lnSpc>
            </a:pPr>
            <a:r>
              <a:rPr lang="zh-CN" altLang="en-US" dirty="0"/>
              <a:t>回头再去分析例</a:t>
            </a:r>
            <a:r>
              <a:rPr lang="en-US" altLang="zh-CN" dirty="0"/>
              <a:t>3.5</a:t>
            </a:r>
            <a:r>
              <a:rPr lang="zh-CN" altLang="en-US" dirty="0"/>
              <a:t>。选</a:t>
            </a:r>
            <a:r>
              <a:rPr lang="en-US" altLang="zh-CN" dirty="0"/>
              <a:t>                                    </a:t>
            </a:r>
            <a:r>
              <a:rPr lang="zh-CN" altLang="en-US" dirty="0"/>
              <a:t>时，</a:t>
            </a:r>
            <a:r>
              <a:rPr lang="en-US" altLang="zh-CN" dirty="0"/>
              <a:t>                         </a:t>
            </a:r>
            <a:r>
              <a:rPr lang="zh-CN" altLang="en-US" dirty="0"/>
              <a:t>，是负半定函数。尚需考察在</a:t>
            </a:r>
            <a:r>
              <a:rPr lang="en-US" altLang="zh-CN" dirty="0"/>
              <a:t>                  </a:t>
            </a:r>
            <a:r>
              <a:rPr lang="zh-CN" altLang="en-US" dirty="0"/>
              <a:t>时</a:t>
            </a:r>
            <a:r>
              <a:rPr lang="en-US" altLang="zh-CN" dirty="0"/>
              <a:t> ,             </a:t>
            </a:r>
            <a:r>
              <a:rPr lang="zh-CN" altLang="en-US" dirty="0"/>
              <a:t>是否恒等于零的问题。</a:t>
            </a:r>
          </a:p>
          <a:p>
            <a:pPr>
              <a:lnSpc>
                <a:spcPct val="200000"/>
              </a:lnSpc>
            </a:pPr>
            <a:r>
              <a:rPr lang="zh-CN" altLang="en-US" dirty="0"/>
              <a:t>当</a:t>
            </a:r>
            <a:r>
              <a:rPr lang="en-US" altLang="zh-CN" dirty="0"/>
              <a:t>                 </a:t>
            </a:r>
            <a:r>
              <a:rPr lang="zh-CN" altLang="en-US" dirty="0"/>
              <a:t>时，</a:t>
            </a:r>
            <a:r>
              <a:rPr lang="en-US" altLang="zh-CN" dirty="0"/>
              <a:t>                               </a:t>
            </a:r>
            <a:r>
              <a:rPr lang="zh-CN" altLang="en-US" dirty="0"/>
              <a:t>是出现在</a:t>
            </a:r>
            <a:r>
              <a:rPr lang="en-US" altLang="zh-CN" dirty="0"/>
              <a:t>                </a:t>
            </a:r>
            <a:r>
              <a:rPr lang="zh-CN" altLang="en-US" dirty="0"/>
              <a:t>，而</a:t>
            </a:r>
            <a:r>
              <a:rPr lang="en-US" altLang="zh-CN" dirty="0"/>
              <a:t>                 </a:t>
            </a:r>
            <a:r>
              <a:rPr lang="zh-CN" altLang="en-US" dirty="0"/>
              <a:t>的条件下。由系统的状态方程可知</a:t>
            </a:r>
          </a:p>
          <a:p>
            <a:pPr>
              <a:lnSpc>
                <a:spcPct val="200000"/>
              </a:lnSpc>
            </a:pPr>
            <a:r>
              <a:rPr lang="en-US" altLang="zh-CN" dirty="0"/>
              <a:t>          </a:t>
            </a:r>
            <a:r>
              <a:rPr lang="zh-CN" altLang="en-US" dirty="0"/>
              <a:t>因为</a:t>
            </a:r>
            <a:r>
              <a:rPr lang="en-US" altLang="zh-CN" dirty="0"/>
              <a:t>                ,       </a:t>
            </a:r>
            <a:r>
              <a:rPr lang="zh-CN" altLang="en-US" dirty="0"/>
              <a:t>必不恒为零。可见</a:t>
            </a:r>
            <a:r>
              <a:rPr lang="en-US" altLang="zh-CN" dirty="0"/>
              <a:t>        </a:t>
            </a:r>
            <a:r>
              <a:rPr lang="zh-CN" altLang="en-US" dirty="0"/>
              <a:t>就不可能恒等于零，</a:t>
            </a:r>
            <a:r>
              <a:rPr lang="en-US" altLang="zh-CN" dirty="0"/>
              <a:t>               </a:t>
            </a:r>
            <a:r>
              <a:rPr lang="zh-CN" altLang="en-US" dirty="0"/>
              <a:t>只是暂时的。既然</a:t>
            </a:r>
            <a:r>
              <a:rPr lang="en-US" altLang="zh-CN" dirty="0"/>
              <a:t>         </a:t>
            </a:r>
            <a:r>
              <a:rPr lang="zh-CN" altLang="en-US" dirty="0"/>
              <a:t>不恒等于零，</a:t>
            </a:r>
            <a:r>
              <a:rPr lang="en-US" altLang="zh-CN" dirty="0"/>
              <a:t>                          </a:t>
            </a:r>
            <a:r>
              <a:rPr lang="zh-CN" altLang="en-US" dirty="0"/>
              <a:t>也不可能恒等于零，这样，定理</a:t>
            </a:r>
            <a:r>
              <a:rPr lang="en-US" altLang="zh-CN" dirty="0"/>
              <a:t>2</a:t>
            </a:r>
            <a:r>
              <a:rPr lang="zh-CN" altLang="en-US" dirty="0"/>
              <a:t>的</a:t>
            </a:r>
            <a:r>
              <a:rPr lang="en-US" altLang="zh-CN" dirty="0"/>
              <a:t>3</a:t>
            </a:r>
            <a:r>
              <a:rPr lang="zh-CN" altLang="en-US" dirty="0"/>
              <a:t>项条件都得到了满足。</a:t>
            </a:r>
          </a:p>
          <a:p>
            <a:pPr>
              <a:lnSpc>
                <a:spcPct val="200000"/>
              </a:lnSpc>
            </a:pPr>
            <a:r>
              <a:rPr lang="zh-CN" altLang="en-US" dirty="0"/>
              <a:t>查</a:t>
            </a:r>
            <a:r>
              <a:rPr lang="en-US" altLang="zh-CN" dirty="0"/>
              <a:t>                     </a:t>
            </a:r>
            <a:r>
              <a:rPr lang="zh-CN" altLang="en-US" dirty="0"/>
              <a:t>，    </a:t>
            </a:r>
            <a:r>
              <a:rPr lang="en-US" altLang="zh-CN" dirty="0"/>
              <a:t>                 </a:t>
            </a:r>
            <a:r>
              <a:rPr lang="zh-CN" altLang="en-US" dirty="0"/>
              <a:t>，所以给定系统的平衡状态是大范围渐近稳定的。</a:t>
            </a:r>
          </a:p>
          <a:p>
            <a:pPr indent="457200"/>
            <a:endParaRPr lang="zh-CN" altLang="en-US" dirty="0"/>
          </a:p>
        </p:txBody>
      </p:sp>
      <p:graphicFrame>
        <p:nvGraphicFramePr>
          <p:cNvPr id="18" name="对象 17"/>
          <p:cNvGraphicFramePr>
            <a:graphicFrameLocks noChangeAspect="1"/>
          </p:cNvGraphicFramePr>
          <p:nvPr>
            <p:extLst>
              <p:ext uri="{D42A27DB-BD31-4B8C-83A1-F6EECF244321}">
                <p14:modId xmlns:p14="http://schemas.microsoft.com/office/powerpoint/2010/main" val="3833808352"/>
              </p:ext>
            </p:extLst>
          </p:nvPr>
        </p:nvGraphicFramePr>
        <p:xfrm>
          <a:off x="3172478" y="799230"/>
          <a:ext cx="1439703" cy="351147"/>
        </p:xfrm>
        <a:graphic>
          <a:graphicData uri="http://schemas.openxmlformats.org/presentationml/2006/ole">
            <mc:AlternateContent xmlns:mc="http://schemas.openxmlformats.org/markup-compatibility/2006">
              <mc:Choice xmlns:v="urn:schemas-microsoft-com:vml" Requires="v">
                <p:oleObj name="Equation" r:id="rId4" imgW="1041120" imgH="253800" progId="Equation.DSMT4">
                  <p:embed/>
                </p:oleObj>
              </mc:Choice>
              <mc:Fallback>
                <p:oleObj name="Equation" r:id="rId4" imgW="1041120" imgH="253800" progId="Equation.DSMT4">
                  <p:embed/>
                  <p:pic>
                    <p:nvPicPr>
                      <p:cNvPr id="2" name="对象 1"/>
                      <p:cNvPicPr/>
                      <p:nvPr/>
                    </p:nvPicPr>
                    <p:blipFill>
                      <a:blip r:embed="rId5"/>
                      <a:stretch>
                        <a:fillRect/>
                      </a:stretch>
                    </p:blipFill>
                    <p:spPr>
                      <a:xfrm>
                        <a:off x="3172478" y="799230"/>
                        <a:ext cx="1439703" cy="351147"/>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017562445"/>
              </p:ext>
            </p:extLst>
          </p:nvPr>
        </p:nvGraphicFramePr>
        <p:xfrm>
          <a:off x="5087938" y="767035"/>
          <a:ext cx="1457325" cy="436563"/>
        </p:xfrm>
        <a:graphic>
          <a:graphicData uri="http://schemas.openxmlformats.org/presentationml/2006/ole">
            <mc:AlternateContent xmlns:mc="http://schemas.openxmlformats.org/markup-compatibility/2006">
              <mc:Choice xmlns:v="urn:schemas-microsoft-com:vml" Requires="v">
                <p:oleObj name="Equation" r:id="rId6" imgW="850680" imgH="253800" progId="Equation.DSMT4">
                  <p:embed/>
                </p:oleObj>
              </mc:Choice>
              <mc:Fallback>
                <p:oleObj name="Equation" r:id="rId6" imgW="850680" imgH="253800" progId="Equation.DSMT4">
                  <p:embed/>
                  <p:pic>
                    <p:nvPicPr>
                      <p:cNvPr id="3" name="对象 2"/>
                      <p:cNvPicPr/>
                      <p:nvPr/>
                    </p:nvPicPr>
                    <p:blipFill>
                      <a:blip r:embed="rId7"/>
                      <a:stretch>
                        <a:fillRect/>
                      </a:stretch>
                    </p:blipFill>
                    <p:spPr>
                      <a:xfrm>
                        <a:off x="5087938" y="767035"/>
                        <a:ext cx="1457325" cy="4365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144160064"/>
              </p:ext>
            </p:extLst>
          </p:nvPr>
        </p:nvGraphicFramePr>
        <p:xfrm>
          <a:off x="1763688" y="1347614"/>
          <a:ext cx="898117" cy="288032"/>
        </p:xfrm>
        <a:graphic>
          <a:graphicData uri="http://schemas.openxmlformats.org/presentationml/2006/ole">
            <mc:AlternateContent xmlns:mc="http://schemas.openxmlformats.org/markup-compatibility/2006">
              <mc:Choice xmlns:v="urn:schemas-microsoft-com:vml" Requires="v">
                <p:oleObj name="Equation" r:id="rId8" imgW="457200" imgH="164880" progId="Equation.DSMT4">
                  <p:embed/>
                </p:oleObj>
              </mc:Choice>
              <mc:Fallback>
                <p:oleObj name="Equation" r:id="rId8" imgW="457200" imgH="164880" progId="Equation.DSMT4">
                  <p:embed/>
                  <p:pic>
                    <p:nvPicPr>
                      <p:cNvPr id="0" name=""/>
                      <p:cNvPicPr/>
                      <p:nvPr/>
                    </p:nvPicPr>
                    <p:blipFill>
                      <a:blip r:embed="rId9"/>
                      <a:stretch>
                        <a:fillRect/>
                      </a:stretch>
                    </p:blipFill>
                    <p:spPr>
                      <a:xfrm>
                        <a:off x="1763688" y="1347614"/>
                        <a:ext cx="898117" cy="288032"/>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970649202"/>
              </p:ext>
            </p:extLst>
          </p:nvPr>
        </p:nvGraphicFramePr>
        <p:xfrm>
          <a:off x="3146425" y="1312863"/>
          <a:ext cx="503238" cy="357187"/>
        </p:xfrm>
        <a:graphic>
          <a:graphicData uri="http://schemas.openxmlformats.org/presentationml/2006/ole">
            <mc:AlternateContent xmlns:mc="http://schemas.openxmlformats.org/markup-compatibility/2006">
              <mc:Choice xmlns:v="urn:schemas-microsoft-com:vml" Requires="v">
                <p:oleObj name="Equation" r:id="rId10" imgW="304560" imgH="215640" progId="Equation.DSMT4">
                  <p:embed/>
                </p:oleObj>
              </mc:Choice>
              <mc:Fallback>
                <p:oleObj name="Equation" r:id="rId10" imgW="304560" imgH="215640" progId="Equation.DSMT4">
                  <p:embed/>
                  <p:pic>
                    <p:nvPicPr>
                      <p:cNvPr id="4" name="对象 3"/>
                      <p:cNvPicPr/>
                      <p:nvPr/>
                    </p:nvPicPr>
                    <p:blipFill>
                      <a:blip r:embed="rId11"/>
                      <a:stretch>
                        <a:fillRect/>
                      </a:stretch>
                    </p:blipFill>
                    <p:spPr>
                      <a:xfrm>
                        <a:off x="3146425" y="1312863"/>
                        <a:ext cx="503238" cy="35718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589263327"/>
              </p:ext>
            </p:extLst>
          </p:nvPr>
        </p:nvGraphicFramePr>
        <p:xfrm>
          <a:off x="829370" y="1923678"/>
          <a:ext cx="892175" cy="282575"/>
        </p:xfrm>
        <a:graphic>
          <a:graphicData uri="http://schemas.openxmlformats.org/presentationml/2006/ole">
            <mc:AlternateContent xmlns:mc="http://schemas.openxmlformats.org/markup-compatibility/2006">
              <mc:Choice xmlns:v="urn:schemas-microsoft-com:vml" Requires="v">
                <p:oleObj name="Equation" r:id="rId12" imgW="891434" imgH="282097" progId="Equation.DSMT4">
                  <p:embed/>
                </p:oleObj>
              </mc:Choice>
              <mc:Fallback>
                <p:oleObj name="Equation" r:id="rId12" imgW="891434" imgH="282097" progId="Equation.DSMT4">
                  <p:embed/>
                  <p:pic>
                    <p:nvPicPr>
                      <p:cNvPr id="0" name=""/>
                      <p:cNvPicPr/>
                      <p:nvPr/>
                    </p:nvPicPr>
                    <p:blipFill>
                      <a:blip r:embed="rId13"/>
                      <a:stretch>
                        <a:fillRect/>
                      </a:stretch>
                    </p:blipFill>
                    <p:spPr>
                      <a:xfrm>
                        <a:off x="829370" y="1923678"/>
                        <a:ext cx="892175" cy="2825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51639251"/>
              </p:ext>
            </p:extLst>
          </p:nvPr>
        </p:nvGraphicFramePr>
        <p:xfrm>
          <a:off x="2055813" y="1891605"/>
          <a:ext cx="1706562" cy="392113"/>
        </p:xfrm>
        <a:graphic>
          <a:graphicData uri="http://schemas.openxmlformats.org/presentationml/2006/ole">
            <mc:AlternateContent xmlns:mc="http://schemas.openxmlformats.org/markup-compatibility/2006">
              <mc:Choice xmlns:v="urn:schemas-microsoft-com:vml" Requires="v">
                <p:oleObj name="Equation" r:id="rId14" imgW="1104840" imgH="253800" progId="Equation.DSMT4">
                  <p:embed/>
                </p:oleObj>
              </mc:Choice>
              <mc:Fallback>
                <p:oleObj name="Equation" r:id="rId14" imgW="1104840" imgH="253800" progId="Equation.DSMT4">
                  <p:embed/>
                  <p:pic>
                    <p:nvPicPr>
                      <p:cNvPr id="0" name=""/>
                      <p:cNvPicPr/>
                      <p:nvPr/>
                    </p:nvPicPr>
                    <p:blipFill>
                      <a:blip r:embed="rId15"/>
                      <a:stretch>
                        <a:fillRect/>
                      </a:stretch>
                    </p:blipFill>
                    <p:spPr>
                      <a:xfrm>
                        <a:off x="2055813" y="1891605"/>
                        <a:ext cx="1706562" cy="39211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430615867"/>
              </p:ext>
            </p:extLst>
          </p:nvPr>
        </p:nvGraphicFramePr>
        <p:xfrm>
          <a:off x="4677643" y="1880990"/>
          <a:ext cx="838874" cy="408682"/>
        </p:xfrm>
        <a:graphic>
          <a:graphicData uri="http://schemas.openxmlformats.org/presentationml/2006/ole">
            <mc:AlternateContent xmlns:mc="http://schemas.openxmlformats.org/markup-compatibility/2006">
              <mc:Choice xmlns:v="urn:schemas-microsoft-com:vml" Requires="v">
                <p:oleObj name="Equation" r:id="rId16" imgW="495000" imgH="241200" progId="Equation.DSMT4">
                  <p:embed/>
                </p:oleObj>
              </mc:Choice>
              <mc:Fallback>
                <p:oleObj name="Equation" r:id="rId16" imgW="495000" imgH="241200" progId="Equation.DSMT4">
                  <p:embed/>
                  <p:pic>
                    <p:nvPicPr>
                      <p:cNvPr id="0" name=""/>
                      <p:cNvPicPr/>
                      <p:nvPr/>
                    </p:nvPicPr>
                    <p:blipFill>
                      <a:blip r:embed="rId17"/>
                      <a:stretch>
                        <a:fillRect/>
                      </a:stretch>
                    </p:blipFill>
                    <p:spPr>
                      <a:xfrm>
                        <a:off x="4677643" y="1880990"/>
                        <a:ext cx="838874" cy="408682"/>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30612164"/>
              </p:ext>
            </p:extLst>
          </p:nvPr>
        </p:nvGraphicFramePr>
        <p:xfrm>
          <a:off x="6022028" y="1851670"/>
          <a:ext cx="838874" cy="408682"/>
        </p:xfrm>
        <a:graphic>
          <a:graphicData uri="http://schemas.openxmlformats.org/presentationml/2006/ole">
            <mc:AlternateContent xmlns:mc="http://schemas.openxmlformats.org/markup-compatibility/2006">
              <mc:Choice xmlns:v="urn:schemas-microsoft-com:vml" Requires="v">
                <p:oleObj name="Equation" r:id="rId18" imgW="495000" imgH="241200" progId="Equation.DSMT4">
                  <p:embed/>
                </p:oleObj>
              </mc:Choice>
              <mc:Fallback>
                <p:oleObj name="Equation" r:id="rId18" imgW="495000" imgH="241200" progId="Equation.DSMT4">
                  <p:embed/>
                  <p:pic>
                    <p:nvPicPr>
                      <p:cNvPr id="0" name=""/>
                      <p:cNvPicPr/>
                      <p:nvPr/>
                    </p:nvPicPr>
                    <p:blipFill>
                      <a:blip r:embed="rId19"/>
                      <a:stretch>
                        <a:fillRect/>
                      </a:stretch>
                    </p:blipFill>
                    <p:spPr>
                      <a:xfrm>
                        <a:off x="6022028" y="1851670"/>
                        <a:ext cx="838874" cy="408682"/>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12240001"/>
              </p:ext>
            </p:extLst>
          </p:nvPr>
        </p:nvGraphicFramePr>
        <p:xfrm>
          <a:off x="2673350" y="2395538"/>
          <a:ext cx="1670050" cy="412750"/>
        </p:xfrm>
        <a:graphic>
          <a:graphicData uri="http://schemas.openxmlformats.org/presentationml/2006/ole">
            <mc:AlternateContent xmlns:mc="http://schemas.openxmlformats.org/markup-compatibility/2006">
              <mc:Choice xmlns:v="urn:schemas-microsoft-com:vml" Requires="v">
                <p:oleObj name="Equation" r:id="rId20" imgW="977760" imgH="241200" progId="Equation.DSMT4">
                  <p:embed/>
                </p:oleObj>
              </mc:Choice>
              <mc:Fallback>
                <p:oleObj name="Equation" r:id="rId20" imgW="977760" imgH="241200" progId="Equation.DSMT4">
                  <p:embed/>
                  <p:pic>
                    <p:nvPicPr>
                      <p:cNvPr id="0" name=""/>
                      <p:cNvPicPr/>
                      <p:nvPr/>
                    </p:nvPicPr>
                    <p:blipFill>
                      <a:blip r:embed="rId21"/>
                      <a:stretch>
                        <a:fillRect/>
                      </a:stretch>
                    </p:blipFill>
                    <p:spPr>
                      <a:xfrm>
                        <a:off x="2673350" y="2395538"/>
                        <a:ext cx="1670050" cy="41275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618655854"/>
              </p:ext>
            </p:extLst>
          </p:nvPr>
        </p:nvGraphicFramePr>
        <p:xfrm>
          <a:off x="1540048" y="2991469"/>
          <a:ext cx="831850" cy="403225"/>
        </p:xfrm>
        <a:graphic>
          <a:graphicData uri="http://schemas.openxmlformats.org/presentationml/2006/ole">
            <mc:AlternateContent xmlns:mc="http://schemas.openxmlformats.org/markup-compatibility/2006">
              <mc:Choice xmlns:v="urn:schemas-microsoft-com:vml" Requires="v">
                <p:oleObj name="Equation" r:id="rId22" imgW="495000" imgH="241200" progId="Equation.DSMT4">
                  <p:embed/>
                </p:oleObj>
              </mc:Choice>
              <mc:Fallback>
                <p:oleObj name="Equation" r:id="rId22" imgW="495000" imgH="241200" progId="Equation.DSMT4">
                  <p:embed/>
                  <p:pic>
                    <p:nvPicPr>
                      <p:cNvPr id="0" name=""/>
                      <p:cNvPicPr/>
                      <p:nvPr/>
                    </p:nvPicPr>
                    <p:blipFill>
                      <a:blip r:embed="rId23"/>
                      <a:stretch>
                        <a:fillRect/>
                      </a:stretch>
                    </p:blipFill>
                    <p:spPr>
                      <a:xfrm>
                        <a:off x="1540048" y="2991469"/>
                        <a:ext cx="831850" cy="4032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092792540"/>
              </p:ext>
            </p:extLst>
          </p:nvPr>
        </p:nvGraphicFramePr>
        <p:xfrm>
          <a:off x="4685159" y="2913928"/>
          <a:ext cx="302477" cy="432778"/>
        </p:xfrm>
        <a:graphic>
          <a:graphicData uri="http://schemas.openxmlformats.org/presentationml/2006/ole">
            <mc:AlternateContent xmlns:mc="http://schemas.openxmlformats.org/markup-compatibility/2006">
              <mc:Choice xmlns:v="urn:schemas-microsoft-com:vml" Requires="v">
                <p:oleObj name="Equation" r:id="rId24" imgW="177480" imgH="241200" progId="Equation.DSMT4">
                  <p:embed/>
                </p:oleObj>
              </mc:Choice>
              <mc:Fallback>
                <p:oleObj name="Equation" r:id="rId24" imgW="177480" imgH="241200" progId="Equation.DSMT4">
                  <p:embed/>
                  <p:pic>
                    <p:nvPicPr>
                      <p:cNvPr id="0" name=""/>
                      <p:cNvPicPr/>
                      <p:nvPr/>
                    </p:nvPicPr>
                    <p:blipFill>
                      <a:blip r:embed="rId25"/>
                      <a:stretch>
                        <a:fillRect/>
                      </a:stretch>
                    </p:blipFill>
                    <p:spPr>
                      <a:xfrm>
                        <a:off x="4685159" y="2913928"/>
                        <a:ext cx="302477" cy="432778"/>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213378635"/>
              </p:ext>
            </p:extLst>
          </p:nvPr>
        </p:nvGraphicFramePr>
        <p:xfrm>
          <a:off x="7092280" y="2956855"/>
          <a:ext cx="838874" cy="408682"/>
        </p:xfrm>
        <a:graphic>
          <a:graphicData uri="http://schemas.openxmlformats.org/presentationml/2006/ole">
            <mc:AlternateContent xmlns:mc="http://schemas.openxmlformats.org/markup-compatibility/2006">
              <mc:Choice xmlns:v="urn:schemas-microsoft-com:vml" Requires="v">
                <p:oleObj name="Equation" r:id="rId26" imgW="495000" imgH="241200" progId="Equation.DSMT4">
                  <p:embed/>
                </p:oleObj>
              </mc:Choice>
              <mc:Fallback>
                <p:oleObj name="Equation" r:id="rId26" imgW="495000" imgH="241200" progId="Equation.DSMT4">
                  <p:embed/>
                  <p:pic>
                    <p:nvPicPr>
                      <p:cNvPr id="16" name="对象 15"/>
                      <p:cNvPicPr/>
                      <p:nvPr/>
                    </p:nvPicPr>
                    <p:blipFill>
                      <a:blip r:embed="rId17"/>
                      <a:stretch>
                        <a:fillRect/>
                      </a:stretch>
                    </p:blipFill>
                    <p:spPr>
                      <a:xfrm>
                        <a:off x="7092280" y="2956855"/>
                        <a:ext cx="838874" cy="408682"/>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320572343"/>
              </p:ext>
            </p:extLst>
          </p:nvPr>
        </p:nvGraphicFramePr>
        <p:xfrm>
          <a:off x="2498292" y="2956855"/>
          <a:ext cx="327025" cy="444500"/>
        </p:xfrm>
        <a:graphic>
          <a:graphicData uri="http://schemas.openxmlformats.org/presentationml/2006/ole">
            <mc:AlternateContent xmlns:mc="http://schemas.openxmlformats.org/markup-compatibility/2006">
              <mc:Choice xmlns:v="urn:schemas-microsoft-com:vml" Requires="v">
                <p:oleObj name="Equation" r:id="rId27" imgW="177480" imgH="241200" progId="Equation.DSMT4">
                  <p:embed/>
                </p:oleObj>
              </mc:Choice>
              <mc:Fallback>
                <p:oleObj name="Equation" r:id="rId27" imgW="177480" imgH="241200" progId="Equation.DSMT4">
                  <p:embed/>
                  <p:pic>
                    <p:nvPicPr>
                      <p:cNvPr id="0" name=""/>
                      <p:cNvPicPr/>
                      <p:nvPr/>
                    </p:nvPicPr>
                    <p:blipFill>
                      <a:blip r:embed="rId28"/>
                      <a:stretch>
                        <a:fillRect/>
                      </a:stretch>
                    </p:blipFill>
                    <p:spPr>
                      <a:xfrm>
                        <a:off x="2498292" y="2956855"/>
                        <a:ext cx="327025" cy="44450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4092792540"/>
              </p:ext>
            </p:extLst>
          </p:nvPr>
        </p:nvGraphicFramePr>
        <p:xfrm>
          <a:off x="2009285" y="3498128"/>
          <a:ext cx="302477" cy="432778"/>
        </p:xfrm>
        <a:graphic>
          <a:graphicData uri="http://schemas.openxmlformats.org/presentationml/2006/ole">
            <mc:AlternateContent xmlns:mc="http://schemas.openxmlformats.org/markup-compatibility/2006">
              <mc:Choice xmlns:v="urn:schemas-microsoft-com:vml" Requires="v">
                <p:oleObj name="Equation" r:id="rId29" imgW="177480" imgH="241200" progId="Equation.DSMT4">
                  <p:embed/>
                </p:oleObj>
              </mc:Choice>
              <mc:Fallback>
                <p:oleObj name="Equation" r:id="rId29" imgW="177480" imgH="241200" progId="Equation.DSMT4">
                  <p:embed/>
                  <p:pic>
                    <p:nvPicPr>
                      <p:cNvPr id="24" name="对象 23"/>
                      <p:cNvPicPr/>
                      <p:nvPr/>
                    </p:nvPicPr>
                    <p:blipFill>
                      <a:blip r:embed="rId25"/>
                      <a:stretch>
                        <a:fillRect/>
                      </a:stretch>
                    </p:blipFill>
                    <p:spPr>
                      <a:xfrm>
                        <a:off x="2009285" y="3498128"/>
                        <a:ext cx="302477" cy="432778"/>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2874115129"/>
              </p:ext>
            </p:extLst>
          </p:nvPr>
        </p:nvGraphicFramePr>
        <p:xfrm>
          <a:off x="3648075" y="3507854"/>
          <a:ext cx="1460500" cy="436563"/>
        </p:xfrm>
        <a:graphic>
          <a:graphicData uri="http://schemas.openxmlformats.org/presentationml/2006/ole">
            <mc:AlternateContent xmlns:mc="http://schemas.openxmlformats.org/markup-compatibility/2006">
              <mc:Choice xmlns:v="urn:schemas-microsoft-com:vml" Requires="v">
                <p:oleObj name="Equation" r:id="rId30" imgW="850680" imgH="253800" progId="Equation.DSMT4">
                  <p:embed/>
                </p:oleObj>
              </mc:Choice>
              <mc:Fallback>
                <p:oleObj name="Equation" r:id="rId30" imgW="850680" imgH="253800" progId="Equation.DSMT4">
                  <p:embed/>
                  <p:pic>
                    <p:nvPicPr>
                      <p:cNvPr id="19" name="对象 18"/>
                      <p:cNvPicPr/>
                      <p:nvPr/>
                    </p:nvPicPr>
                    <p:blipFill>
                      <a:blip r:embed="rId31"/>
                      <a:stretch>
                        <a:fillRect/>
                      </a:stretch>
                    </p:blipFill>
                    <p:spPr>
                      <a:xfrm>
                        <a:off x="3648075" y="3507854"/>
                        <a:ext cx="1460500" cy="436563"/>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2379888815"/>
              </p:ext>
            </p:extLst>
          </p:nvPr>
        </p:nvGraphicFramePr>
        <p:xfrm>
          <a:off x="846138" y="4596159"/>
          <a:ext cx="946150" cy="423863"/>
        </p:xfrm>
        <a:graphic>
          <a:graphicData uri="http://schemas.openxmlformats.org/presentationml/2006/ole">
            <mc:AlternateContent xmlns:mc="http://schemas.openxmlformats.org/markup-compatibility/2006">
              <mc:Choice xmlns:v="urn:schemas-microsoft-com:vml" Requires="v">
                <p:oleObj name="Equation" r:id="rId32" imgW="622080" imgH="279360" progId="Equation.DSMT4">
                  <p:embed/>
                </p:oleObj>
              </mc:Choice>
              <mc:Fallback>
                <p:oleObj name="Equation" r:id="rId32" imgW="622080" imgH="279360" progId="Equation.DSMT4">
                  <p:embed/>
                  <p:pic>
                    <p:nvPicPr>
                      <p:cNvPr id="13" name="对象 12"/>
                      <p:cNvPicPr/>
                      <p:nvPr/>
                    </p:nvPicPr>
                    <p:blipFill>
                      <a:blip r:embed="rId33"/>
                      <a:stretch>
                        <a:fillRect/>
                      </a:stretch>
                    </p:blipFill>
                    <p:spPr>
                      <a:xfrm>
                        <a:off x="846138" y="4596159"/>
                        <a:ext cx="946150" cy="423863"/>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1950549388"/>
              </p:ext>
            </p:extLst>
          </p:nvPr>
        </p:nvGraphicFramePr>
        <p:xfrm>
          <a:off x="2055813" y="4672013"/>
          <a:ext cx="1139825" cy="325437"/>
        </p:xfrm>
        <a:graphic>
          <a:graphicData uri="http://schemas.openxmlformats.org/presentationml/2006/ole">
            <mc:AlternateContent xmlns:mc="http://schemas.openxmlformats.org/markup-compatibility/2006">
              <mc:Choice xmlns:v="urn:schemas-microsoft-com:vml" Requires="v">
                <p:oleObj name="Equation" r:id="rId34" imgW="711000" imgH="203040" progId="Equation.DSMT4">
                  <p:embed/>
                </p:oleObj>
              </mc:Choice>
              <mc:Fallback>
                <p:oleObj name="Equation" r:id="rId34" imgW="711000" imgH="203040" progId="Equation.DSMT4">
                  <p:embed/>
                  <p:pic>
                    <p:nvPicPr>
                      <p:cNvPr id="15" name="对象 14"/>
                      <p:cNvPicPr/>
                      <p:nvPr/>
                    </p:nvPicPr>
                    <p:blipFill>
                      <a:blip r:embed="rId35"/>
                      <a:stretch>
                        <a:fillRect/>
                      </a:stretch>
                    </p:blipFill>
                    <p:spPr>
                      <a:xfrm>
                        <a:off x="2055813" y="4672013"/>
                        <a:ext cx="1139825" cy="325437"/>
                      </a:xfrm>
                      <a:prstGeom prst="rect">
                        <a:avLst/>
                      </a:prstGeom>
                    </p:spPr>
                  </p:pic>
                </p:oleObj>
              </mc:Fallback>
            </mc:AlternateContent>
          </a:graphicData>
        </a:graphic>
      </p:graphicFrame>
    </p:spTree>
    <p:extLst>
      <p:ext uri="{BB962C8B-B14F-4D97-AF65-F5344CB8AC3E}">
        <p14:creationId xmlns:p14="http://schemas.microsoft.com/office/powerpoint/2010/main" val="23815378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322520" y="2082501"/>
            <a:ext cx="6335709"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李雅普诺夫意义下的稳定性</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448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830788"/>
            <a:ext cx="8064896" cy="2031325"/>
          </a:xfrm>
          <a:prstGeom prst="rect">
            <a:avLst/>
          </a:prstGeom>
        </p:spPr>
        <p:txBody>
          <a:bodyPr wrap="square">
            <a:spAutoFit/>
          </a:bodyPr>
          <a:lstStyle/>
          <a:p>
            <a:pPr indent="457200">
              <a:lnSpc>
                <a:spcPct val="200000"/>
              </a:lnSpc>
            </a:pPr>
            <a:r>
              <a:rPr lang="zh-CN" altLang="en-US" dirty="0"/>
              <a:t>从本例分析可以看出，只要满足定理</a:t>
            </a:r>
            <a:r>
              <a:rPr lang="en-US" altLang="zh-CN" dirty="0"/>
              <a:t>2</a:t>
            </a:r>
            <a:r>
              <a:rPr lang="zh-CN" altLang="en-US" dirty="0"/>
              <a:t>的前两个条件，系统的平衡状态即为李雅普诺夫定义的稳定状态，第</a:t>
            </a:r>
            <a:r>
              <a:rPr lang="en-US" altLang="zh-CN" dirty="0"/>
              <a:t>3</a:t>
            </a:r>
            <a:r>
              <a:rPr lang="zh-CN" altLang="en-US" dirty="0"/>
              <a:t>个条件是实现渐近稳定所需附加的条件。因此，若只考虑前两个条件，即可做出稳定性的结论。</a:t>
            </a:r>
          </a:p>
          <a:p>
            <a:endParaRPr lang="en-US" altLang="zh-CN" dirty="0"/>
          </a:p>
        </p:txBody>
      </p:sp>
    </p:spTree>
    <p:extLst>
      <p:ext uri="{BB962C8B-B14F-4D97-AF65-F5344CB8AC3E}">
        <p14:creationId xmlns:p14="http://schemas.microsoft.com/office/powerpoint/2010/main" val="40978611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627534"/>
            <a:ext cx="8196216" cy="3970318"/>
          </a:xfrm>
          <a:prstGeom prst="rect">
            <a:avLst/>
          </a:prstGeom>
        </p:spPr>
        <p:txBody>
          <a:bodyPr wrap="square">
            <a:spAutoFit/>
          </a:bodyPr>
          <a:lstStyle/>
          <a:p>
            <a:pPr indent="457200"/>
            <a:r>
              <a:rPr lang="zh-CN" altLang="en-US" b="1" dirty="0"/>
              <a:t>定理</a:t>
            </a:r>
            <a:r>
              <a:rPr lang="en-US" altLang="zh-CN" b="1" dirty="0"/>
              <a:t>3 </a:t>
            </a:r>
            <a:r>
              <a:rPr lang="zh-CN" altLang="en-US" dirty="0"/>
              <a:t>设系统的状态方程为</a:t>
            </a:r>
            <a:endParaRPr lang="en-US" altLang="zh-CN" dirty="0"/>
          </a:p>
          <a:p>
            <a:pPr indent="457200"/>
            <a:endParaRPr lang="zh-CN" altLang="en-US" dirty="0"/>
          </a:p>
          <a:p>
            <a:pPr indent="457200"/>
            <a:r>
              <a:rPr lang="en-US" altLang="zh-CN" dirty="0"/>
              <a:t> </a:t>
            </a:r>
            <a:endParaRPr lang="zh-CN" altLang="en-US" dirty="0"/>
          </a:p>
          <a:p>
            <a:pPr indent="457200"/>
            <a:r>
              <a:rPr lang="zh-CN" altLang="en-US" dirty="0"/>
              <a:t>         是它的平衡状态。</a:t>
            </a:r>
            <a:endParaRPr lang="en-US" altLang="zh-CN" dirty="0"/>
          </a:p>
          <a:p>
            <a:pPr indent="457200"/>
            <a:endParaRPr lang="zh-CN" altLang="en-US" dirty="0"/>
          </a:p>
          <a:p>
            <a:pPr indent="457200"/>
            <a:r>
              <a:rPr lang="zh-CN" altLang="en-US" dirty="0"/>
              <a:t>如果存在一个具有连续的一阶偏导数的标量函数                </a:t>
            </a:r>
            <a:r>
              <a:rPr lang="en-US" altLang="zh-CN" dirty="0"/>
              <a:t>,</a:t>
            </a:r>
            <a:r>
              <a:rPr lang="zh-CN" altLang="en-US" dirty="0"/>
              <a:t>并且满足下列条件：</a:t>
            </a:r>
            <a:endParaRPr lang="en-US" altLang="zh-CN" dirty="0"/>
          </a:p>
          <a:p>
            <a:pPr indent="457200"/>
            <a:endParaRPr lang="zh-CN" altLang="en-US" dirty="0"/>
          </a:p>
          <a:p>
            <a:pPr indent="457200"/>
            <a:r>
              <a:rPr lang="zh-CN" altLang="en-US" dirty="0"/>
              <a:t>（</a:t>
            </a:r>
            <a:r>
              <a:rPr lang="en-US" altLang="zh-CN" dirty="0"/>
              <a:t>1</a:t>
            </a:r>
            <a:r>
              <a:rPr lang="zh-CN" altLang="en-US" dirty="0"/>
              <a:t>）                  是正定的；</a:t>
            </a:r>
            <a:endParaRPr lang="en-US" altLang="zh-CN" dirty="0"/>
          </a:p>
          <a:p>
            <a:pPr indent="457200"/>
            <a:endParaRPr lang="zh-CN" altLang="en-US" dirty="0"/>
          </a:p>
          <a:p>
            <a:pPr indent="457200"/>
            <a:r>
              <a:rPr lang="zh-CN" altLang="en-US" dirty="0"/>
              <a:t>（</a:t>
            </a:r>
            <a:r>
              <a:rPr lang="en-US" altLang="zh-CN" dirty="0"/>
              <a:t>2</a:t>
            </a:r>
            <a:r>
              <a:rPr lang="zh-CN" altLang="en-US" dirty="0"/>
              <a:t>）</a:t>
            </a:r>
            <a:r>
              <a:rPr lang="en-US" altLang="zh-CN" dirty="0"/>
              <a:t>                  </a:t>
            </a:r>
            <a:r>
              <a:rPr lang="zh-CN" altLang="en-US" dirty="0"/>
              <a:t>是负半定的。</a:t>
            </a:r>
            <a:endParaRPr lang="en-US" altLang="zh-CN" dirty="0"/>
          </a:p>
          <a:p>
            <a:pPr indent="457200"/>
            <a:endParaRPr lang="en-US" altLang="zh-CN" dirty="0"/>
          </a:p>
          <a:p>
            <a:pPr indent="457200">
              <a:lnSpc>
                <a:spcPct val="200000"/>
              </a:lnSpc>
            </a:pPr>
            <a:r>
              <a:rPr lang="zh-CN" altLang="en-US" dirty="0"/>
              <a:t>则系统在状态空间原点处的平衡状态为李雅普诺夫稳定的。</a:t>
            </a:r>
            <a:endParaRPr lang="en-US" altLang="zh-CN" dirty="0"/>
          </a:p>
          <a:p>
            <a:pPr indent="457200"/>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697083130"/>
              </p:ext>
            </p:extLst>
          </p:nvPr>
        </p:nvGraphicFramePr>
        <p:xfrm>
          <a:off x="3335338" y="992188"/>
          <a:ext cx="1322387" cy="341312"/>
        </p:xfrm>
        <a:graphic>
          <a:graphicData uri="http://schemas.openxmlformats.org/presentationml/2006/ole">
            <mc:AlternateContent xmlns:mc="http://schemas.openxmlformats.org/markup-compatibility/2006">
              <mc:Choice xmlns:v="urn:schemas-microsoft-com:vml" Requires="v">
                <p:oleObj name="Equation" r:id="rId4" imgW="787320" imgH="203040" progId="Equation.DSMT4">
                  <p:embed/>
                </p:oleObj>
              </mc:Choice>
              <mc:Fallback>
                <p:oleObj name="Equation" r:id="rId4" imgW="787320" imgH="203040" progId="Equation.DSMT4">
                  <p:embed/>
                  <p:pic>
                    <p:nvPicPr>
                      <p:cNvPr id="2" name="对象 1"/>
                      <p:cNvPicPr/>
                      <p:nvPr/>
                    </p:nvPicPr>
                    <p:blipFill>
                      <a:blip r:embed="rId5"/>
                      <a:stretch>
                        <a:fillRect/>
                      </a:stretch>
                    </p:blipFill>
                    <p:spPr>
                      <a:xfrm>
                        <a:off x="3335338" y="992188"/>
                        <a:ext cx="1322387" cy="34131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21881495"/>
              </p:ext>
            </p:extLst>
          </p:nvPr>
        </p:nvGraphicFramePr>
        <p:xfrm>
          <a:off x="616776" y="1419622"/>
          <a:ext cx="864096" cy="410445"/>
        </p:xfrm>
        <a:graphic>
          <a:graphicData uri="http://schemas.openxmlformats.org/presentationml/2006/ole">
            <mc:AlternateContent xmlns:mc="http://schemas.openxmlformats.org/markup-compatibility/2006">
              <mc:Choice xmlns:v="urn:schemas-microsoft-com:vml" Requires="v">
                <p:oleObj name="Equation" r:id="rId6" imgW="507960" imgH="241200" progId="Equation.DSMT4">
                  <p:embed/>
                </p:oleObj>
              </mc:Choice>
              <mc:Fallback>
                <p:oleObj name="Equation" r:id="rId6" imgW="507960" imgH="241200" progId="Equation.DSMT4">
                  <p:embed/>
                  <p:pic>
                    <p:nvPicPr>
                      <p:cNvPr id="4" name="对象 3"/>
                      <p:cNvPicPr/>
                      <p:nvPr/>
                    </p:nvPicPr>
                    <p:blipFill>
                      <a:blip r:embed="rId7"/>
                      <a:stretch>
                        <a:fillRect/>
                      </a:stretch>
                    </p:blipFill>
                    <p:spPr>
                      <a:xfrm>
                        <a:off x="616776" y="1419622"/>
                        <a:ext cx="864096" cy="41044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688570000"/>
              </p:ext>
            </p:extLst>
          </p:nvPr>
        </p:nvGraphicFramePr>
        <p:xfrm>
          <a:off x="1639888" y="3049588"/>
          <a:ext cx="781050" cy="379412"/>
        </p:xfrm>
        <a:graphic>
          <a:graphicData uri="http://schemas.openxmlformats.org/presentationml/2006/ole">
            <mc:AlternateContent xmlns:mc="http://schemas.openxmlformats.org/markup-compatibility/2006">
              <mc:Choice xmlns:v="urn:schemas-microsoft-com:vml" Requires="v">
                <p:oleObj name="Equation" r:id="rId8" imgW="444240" imgH="215640" progId="Equation.DSMT4">
                  <p:embed/>
                </p:oleObj>
              </mc:Choice>
              <mc:Fallback>
                <p:oleObj name="Equation" r:id="rId8" imgW="444240" imgH="215640" progId="Equation.DSMT4">
                  <p:embed/>
                  <p:pic>
                    <p:nvPicPr>
                      <p:cNvPr id="6" name="对象 5"/>
                      <p:cNvPicPr/>
                      <p:nvPr/>
                    </p:nvPicPr>
                    <p:blipFill>
                      <a:blip r:embed="rId9"/>
                      <a:stretch>
                        <a:fillRect/>
                      </a:stretch>
                    </p:blipFill>
                    <p:spPr>
                      <a:xfrm>
                        <a:off x="1639888" y="3049588"/>
                        <a:ext cx="781050" cy="37941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27227788"/>
              </p:ext>
            </p:extLst>
          </p:nvPr>
        </p:nvGraphicFramePr>
        <p:xfrm>
          <a:off x="1620838" y="2555875"/>
          <a:ext cx="820737" cy="376238"/>
        </p:xfrm>
        <a:graphic>
          <a:graphicData uri="http://schemas.openxmlformats.org/presentationml/2006/ole">
            <mc:AlternateContent xmlns:mc="http://schemas.openxmlformats.org/markup-compatibility/2006">
              <mc:Choice xmlns:v="urn:schemas-microsoft-com:vml" Requires="v">
                <p:oleObj name="Equation" r:id="rId10" imgW="444240" imgH="203040" progId="Equation.DSMT4">
                  <p:embed/>
                </p:oleObj>
              </mc:Choice>
              <mc:Fallback>
                <p:oleObj name="Equation" r:id="rId10" imgW="444240" imgH="203040" progId="Equation.DSMT4">
                  <p:embed/>
                  <p:pic>
                    <p:nvPicPr>
                      <p:cNvPr id="9" name="对象 8"/>
                      <p:cNvPicPr/>
                      <p:nvPr/>
                    </p:nvPicPr>
                    <p:blipFill>
                      <a:blip r:embed="rId11"/>
                      <a:stretch>
                        <a:fillRect/>
                      </a:stretch>
                    </p:blipFill>
                    <p:spPr>
                      <a:xfrm>
                        <a:off x="1620838" y="2555875"/>
                        <a:ext cx="820737" cy="37623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FFAEB7D-88D5-B9B7-A76C-9BAB25D13227}"/>
              </a:ext>
            </a:extLst>
          </p:cNvPr>
          <p:cNvGraphicFramePr>
            <a:graphicFrameLocks noChangeAspect="1"/>
          </p:cNvGraphicFramePr>
          <p:nvPr>
            <p:extLst>
              <p:ext uri="{D42A27DB-BD31-4B8C-83A1-F6EECF244321}">
                <p14:modId xmlns:p14="http://schemas.microsoft.com/office/powerpoint/2010/main" val="1115271522"/>
              </p:ext>
            </p:extLst>
          </p:nvPr>
        </p:nvGraphicFramePr>
        <p:xfrm>
          <a:off x="5878513" y="1995488"/>
          <a:ext cx="823912" cy="376237"/>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9" name="对象 8"/>
                      <p:cNvPicPr/>
                      <p:nvPr/>
                    </p:nvPicPr>
                    <p:blipFill>
                      <a:blip r:embed="rId13"/>
                      <a:stretch>
                        <a:fillRect/>
                      </a:stretch>
                    </p:blipFill>
                    <p:spPr>
                      <a:xfrm>
                        <a:off x="5878513" y="1995488"/>
                        <a:ext cx="823912" cy="376237"/>
                      </a:xfrm>
                      <a:prstGeom prst="rect">
                        <a:avLst/>
                      </a:prstGeom>
                    </p:spPr>
                  </p:pic>
                </p:oleObj>
              </mc:Fallback>
            </mc:AlternateContent>
          </a:graphicData>
        </a:graphic>
      </p:graphicFrame>
    </p:spTree>
    <p:extLst>
      <p:ext uri="{BB962C8B-B14F-4D97-AF65-F5344CB8AC3E}">
        <p14:creationId xmlns:p14="http://schemas.microsoft.com/office/powerpoint/2010/main" val="27969618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830788"/>
            <a:ext cx="8064896" cy="3970318"/>
          </a:xfrm>
          <a:prstGeom prst="rect">
            <a:avLst/>
          </a:prstGeom>
        </p:spPr>
        <p:txBody>
          <a:bodyPr wrap="square">
            <a:spAutoFit/>
          </a:bodyPr>
          <a:lstStyle/>
          <a:p>
            <a:r>
              <a:rPr lang="zh-CN" altLang="en-US" b="1" dirty="0"/>
              <a:t>例</a:t>
            </a:r>
            <a:r>
              <a:rPr lang="en-US" altLang="zh-CN" b="1" dirty="0"/>
              <a:t>3.6  </a:t>
            </a:r>
            <a:r>
              <a:rPr lang="zh-CN" altLang="en-US" dirty="0"/>
              <a:t>设系统的状态方程为</a:t>
            </a:r>
          </a:p>
          <a:p>
            <a:r>
              <a:rPr lang="en-US" altLang="zh-CN" dirty="0"/>
              <a:t> </a:t>
            </a:r>
          </a:p>
          <a:p>
            <a:endParaRPr lang="en-US" altLang="zh-CN" dirty="0"/>
          </a:p>
          <a:p>
            <a:endParaRPr lang="en-US" altLang="zh-CN" dirty="0"/>
          </a:p>
          <a:p>
            <a:endParaRPr lang="en-US" altLang="zh-CN" dirty="0"/>
          </a:p>
          <a:p>
            <a:r>
              <a:rPr lang="zh-CN" altLang="en-US" dirty="0"/>
              <a:t>试确定系统在原点处平衡状态的稳定性。</a:t>
            </a:r>
            <a:endParaRPr lang="en-US" altLang="zh-CN" dirty="0"/>
          </a:p>
          <a:p>
            <a:endParaRPr lang="zh-CN" altLang="en-US" dirty="0"/>
          </a:p>
          <a:p>
            <a:r>
              <a:rPr lang="zh-CN" altLang="en-US" b="1" dirty="0"/>
              <a:t>解</a:t>
            </a:r>
            <a:r>
              <a:rPr lang="zh-CN" altLang="en-US" dirty="0"/>
              <a:t>   选正定函数 </a:t>
            </a:r>
            <a:r>
              <a:rPr lang="en-US" altLang="zh-CN" dirty="0"/>
              <a:t>                                                     </a:t>
            </a:r>
            <a:r>
              <a:rPr lang="zh-CN" altLang="en-US" dirty="0"/>
              <a:t>为李雅普诺夫函数。</a:t>
            </a:r>
            <a:endParaRPr lang="en-US" altLang="zh-CN" dirty="0"/>
          </a:p>
          <a:p>
            <a:endParaRPr lang="zh-CN" altLang="en-US" dirty="0"/>
          </a:p>
          <a:p>
            <a:r>
              <a:rPr lang="zh-CN" altLang="en-US" dirty="0"/>
              <a:t>                                                                                      为负半定函数。</a:t>
            </a:r>
            <a:endParaRPr lang="en-US" altLang="zh-CN" dirty="0"/>
          </a:p>
          <a:p>
            <a:endParaRPr lang="zh-CN" altLang="en-US" dirty="0"/>
          </a:p>
          <a:p>
            <a:r>
              <a:rPr lang="zh-CN" altLang="en-US" dirty="0"/>
              <a:t>系统的平衡状态为李雅普诺夫意义下的稳定状态，但非渐近稳定。系统中将出现极限环。</a:t>
            </a:r>
          </a:p>
          <a:p>
            <a:endParaRPr lang="en-US" altLang="zh-CN" dirty="0"/>
          </a:p>
        </p:txBody>
      </p:sp>
      <p:graphicFrame>
        <p:nvGraphicFramePr>
          <p:cNvPr id="2" name="对象 1"/>
          <p:cNvGraphicFramePr>
            <a:graphicFrameLocks noChangeAspect="1"/>
          </p:cNvGraphicFramePr>
          <p:nvPr>
            <p:extLst>
              <p:ext uri="{D42A27DB-BD31-4B8C-83A1-F6EECF244321}">
                <p14:modId xmlns:p14="http://schemas.microsoft.com/office/powerpoint/2010/main" val="242351355"/>
              </p:ext>
            </p:extLst>
          </p:nvPr>
        </p:nvGraphicFramePr>
        <p:xfrm>
          <a:off x="2916238" y="1257300"/>
          <a:ext cx="2366962" cy="838200"/>
        </p:xfrm>
        <a:graphic>
          <a:graphicData uri="http://schemas.openxmlformats.org/presentationml/2006/ole">
            <mc:AlternateContent xmlns:mc="http://schemas.openxmlformats.org/markup-compatibility/2006">
              <mc:Choice xmlns:v="urn:schemas-microsoft-com:vml" Requires="v">
                <p:oleObj name="Equation" r:id="rId4" imgW="1434960" imgH="507960" progId="Equation.DSMT4">
                  <p:embed/>
                </p:oleObj>
              </mc:Choice>
              <mc:Fallback>
                <p:oleObj name="Equation" r:id="rId4" imgW="1434960" imgH="507960" progId="Equation.DSMT4">
                  <p:embed/>
                  <p:pic>
                    <p:nvPicPr>
                      <p:cNvPr id="0" name=""/>
                      <p:cNvPicPr/>
                      <p:nvPr/>
                    </p:nvPicPr>
                    <p:blipFill>
                      <a:blip r:embed="rId5"/>
                      <a:stretch>
                        <a:fillRect/>
                      </a:stretch>
                    </p:blipFill>
                    <p:spPr>
                      <a:xfrm>
                        <a:off x="2916238" y="1257300"/>
                        <a:ext cx="2366962" cy="8382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29562113"/>
              </p:ext>
            </p:extLst>
          </p:nvPr>
        </p:nvGraphicFramePr>
        <p:xfrm>
          <a:off x="2205038" y="2716213"/>
          <a:ext cx="2752725" cy="425450"/>
        </p:xfrm>
        <a:graphic>
          <a:graphicData uri="http://schemas.openxmlformats.org/presentationml/2006/ole">
            <mc:AlternateContent xmlns:mc="http://schemas.openxmlformats.org/markup-compatibility/2006">
              <mc:Choice xmlns:v="urn:schemas-microsoft-com:vml" Requires="v">
                <p:oleObj name="Equation" r:id="rId6" imgW="1638000" imgH="253800" progId="Equation.DSMT4">
                  <p:embed/>
                </p:oleObj>
              </mc:Choice>
              <mc:Fallback>
                <p:oleObj name="Equation" r:id="rId6" imgW="1638000" imgH="253800" progId="Equation.DSMT4">
                  <p:embed/>
                  <p:pic>
                    <p:nvPicPr>
                      <p:cNvPr id="0" name=""/>
                      <p:cNvPicPr/>
                      <p:nvPr/>
                    </p:nvPicPr>
                    <p:blipFill>
                      <a:blip r:embed="rId7"/>
                      <a:stretch>
                        <a:fillRect/>
                      </a:stretch>
                    </p:blipFill>
                    <p:spPr>
                      <a:xfrm>
                        <a:off x="2205038" y="2716213"/>
                        <a:ext cx="2752725" cy="4254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07231822"/>
              </p:ext>
            </p:extLst>
          </p:nvPr>
        </p:nvGraphicFramePr>
        <p:xfrm>
          <a:off x="808038" y="3281363"/>
          <a:ext cx="4213225" cy="369887"/>
        </p:xfrm>
        <a:graphic>
          <a:graphicData uri="http://schemas.openxmlformats.org/presentationml/2006/ole">
            <mc:AlternateContent xmlns:mc="http://schemas.openxmlformats.org/markup-compatibility/2006">
              <mc:Choice xmlns:v="urn:schemas-microsoft-com:vml" Requires="v">
                <p:oleObj name="Equation" r:id="rId8" imgW="2755800" imgH="241200" progId="Equation.DSMT4">
                  <p:embed/>
                </p:oleObj>
              </mc:Choice>
              <mc:Fallback>
                <p:oleObj name="Equation" r:id="rId8" imgW="2755800" imgH="241200" progId="Equation.DSMT4">
                  <p:embed/>
                  <p:pic>
                    <p:nvPicPr>
                      <p:cNvPr id="0" name=""/>
                      <p:cNvPicPr/>
                      <p:nvPr/>
                    </p:nvPicPr>
                    <p:blipFill>
                      <a:blip r:embed="rId9"/>
                      <a:stretch>
                        <a:fillRect/>
                      </a:stretch>
                    </p:blipFill>
                    <p:spPr>
                      <a:xfrm>
                        <a:off x="808038" y="3281363"/>
                        <a:ext cx="4213225" cy="369887"/>
                      </a:xfrm>
                      <a:prstGeom prst="rect">
                        <a:avLst/>
                      </a:prstGeom>
                    </p:spPr>
                  </p:pic>
                </p:oleObj>
              </mc:Fallback>
            </mc:AlternateContent>
          </a:graphicData>
        </a:graphic>
      </p:graphicFrame>
    </p:spTree>
    <p:extLst>
      <p:ext uri="{BB962C8B-B14F-4D97-AF65-F5344CB8AC3E}">
        <p14:creationId xmlns:p14="http://schemas.microsoft.com/office/powerpoint/2010/main" val="20421767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80240" y="627534"/>
            <a:ext cx="8484248" cy="4247317"/>
          </a:xfrm>
          <a:prstGeom prst="rect">
            <a:avLst/>
          </a:prstGeom>
        </p:spPr>
        <p:txBody>
          <a:bodyPr wrap="square">
            <a:spAutoFit/>
          </a:bodyPr>
          <a:lstStyle/>
          <a:p>
            <a:pPr indent="457200"/>
            <a:r>
              <a:rPr lang="zh-CN" altLang="en-US" b="1" dirty="0"/>
              <a:t>定理</a:t>
            </a:r>
            <a:r>
              <a:rPr lang="en-US" altLang="zh-CN" b="1" dirty="0"/>
              <a:t>4 </a:t>
            </a:r>
            <a:r>
              <a:rPr lang="zh-CN" altLang="en-US" dirty="0"/>
              <a:t>设系统的状态方程为</a:t>
            </a:r>
            <a:endParaRPr lang="en-US" altLang="zh-CN" dirty="0"/>
          </a:p>
          <a:p>
            <a:pPr indent="457200"/>
            <a:endParaRPr lang="zh-CN" altLang="en-US" dirty="0"/>
          </a:p>
          <a:p>
            <a:pPr indent="457200"/>
            <a:r>
              <a:rPr lang="en-US" altLang="zh-CN" dirty="0"/>
              <a:t> </a:t>
            </a:r>
            <a:endParaRPr lang="zh-CN" altLang="en-US" dirty="0"/>
          </a:p>
          <a:p>
            <a:pPr indent="457200"/>
            <a:r>
              <a:rPr lang="zh-CN" altLang="en-US" dirty="0"/>
              <a:t>         是它的平衡状态。</a:t>
            </a:r>
            <a:endParaRPr lang="en-US" altLang="zh-CN" dirty="0"/>
          </a:p>
          <a:p>
            <a:pPr indent="457200"/>
            <a:endParaRPr lang="zh-CN" altLang="en-US" dirty="0"/>
          </a:p>
          <a:p>
            <a:pPr indent="457200"/>
            <a:r>
              <a:rPr lang="zh-CN" altLang="en-US" dirty="0"/>
              <a:t>如果存在一个具有连续的一阶偏导数的标量函数                  ，并且满足下列条件：</a:t>
            </a:r>
            <a:endParaRPr lang="en-US" altLang="zh-CN" dirty="0"/>
          </a:p>
          <a:p>
            <a:pPr indent="457200"/>
            <a:endParaRPr lang="zh-CN" altLang="en-US" dirty="0"/>
          </a:p>
          <a:p>
            <a:pPr indent="457200"/>
            <a:r>
              <a:rPr lang="zh-CN" altLang="en-US" dirty="0"/>
              <a:t>（</a:t>
            </a:r>
            <a:r>
              <a:rPr lang="en-US" altLang="zh-CN" dirty="0"/>
              <a:t>1</a:t>
            </a:r>
            <a:r>
              <a:rPr lang="zh-CN" altLang="en-US" dirty="0"/>
              <a:t>）                  是正定的；</a:t>
            </a:r>
            <a:endParaRPr lang="en-US" altLang="zh-CN" dirty="0"/>
          </a:p>
          <a:p>
            <a:pPr indent="457200"/>
            <a:endParaRPr lang="zh-CN" altLang="en-US" dirty="0"/>
          </a:p>
          <a:p>
            <a:pPr indent="457200"/>
            <a:r>
              <a:rPr lang="zh-CN" altLang="en-US" dirty="0"/>
              <a:t>（</a:t>
            </a:r>
            <a:r>
              <a:rPr lang="en-US" altLang="zh-CN" dirty="0"/>
              <a:t>2</a:t>
            </a:r>
            <a:r>
              <a:rPr lang="zh-CN" altLang="en-US" dirty="0"/>
              <a:t>）</a:t>
            </a:r>
            <a:r>
              <a:rPr lang="en-US" altLang="zh-CN" dirty="0"/>
              <a:t>                  </a:t>
            </a:r>
            <a:r>
              <a:rPr lang="zh-CN" altLang="en-US" dirty="0"/>
              <a:t>亦是正定的。</a:t>
            </a:r>
            <a:endParaRPr lang="en-US" altLang="zh-CN" dirty="0"/>
          </a:p>
          <a:p>
            <a:pPr indent="457200"/>
            <a:endParaRPr lang="en-US" altLang="zh-CN" dirty="0"/>
          </a:p>
          <a:p>
            <a:pPr indent="457200">
              <a:lnSpc>
                <a:spcPct val="200000"/>
              </a:lnSpc>
            </a:pPr>
            <a:r>
              <a:rPr lang="zh-CN" altLang="en-US" dirty="0"/>
              <a:t>则系统在状态空间原点处的平衡状态是不稳定的。</a:t>
            </a:r>
            <a:endParaRPr lang="en-US" altLang="zh-CN" dirty="0"/>
          </a:p>
          <a:p>
            <a:pPr indent="457200"/>
            <a:r>
              <a:rPr lang="zh-CN" altLang="en-US" dirty="0"/>
              <a:t>如果除原点外</a:t>
            </a:r>
            <a:r>
              <a:rPr lang="en-US" altLang="zh-CN" dirty="0"/>
              <a:t>                 </a:t>
            </a:r>
            <a:r>
              <a:rPr lang="zh-CN" altLang="en-US" dirty="0"/>
              <a:t>不恒等于零，则上述第</a:t>
            </a:r>
            <a:r>
              <a:rPr lang="en-US" altLang="zh-CN" dirty="0"/>
              <a:t>2</a:t>
            </a:r>
            <a:r>
              <a:rPr lang="zh-CN" altLang="en-US" dirty="0"/>
              <a:t>条</a:t>
            </a:r>
            <a:r>
              <a:rPr lang="en-US" altLang="zh-CN" dirty="0"/>
              <a:t>                </a:t>
            </a:r>
            <a:r>
              <a:rPr lang="zh-CN" altLang="en-US" dirty="0"/>
              <a:t>可改为正半定函数。</a:t>
            </a:r>
          </a:p>
          <a:p>
            <a:pPr indent="457200"/>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635676493"/>
              </p:ext>
            </p:extLst>
          </p:nvPr>
        </p:nvGraphicFramePr>
        <p:xfrm>
          <a:off x="3335338" y="992188"/>
          <a:ext cx="1322387" cy="341312"/>
        </p:xfrm>
        <a:graphic>
          <a:graphicData uri="http://schemas.openxmlformats.org/presentationml/2006/ole">
            <mc:AlternateContent xmlns:mc="http://schemas.openxmlformats.org/markup-compatibility/2006">
              <mc:Choice xmlns:v="urn:schemas-microsoft-com:vml" Requires="v">
                <p:oleObj name="Equation" r:id="rId4" imgW="787320" imgH="203040" progId="Equation.DSMT4">
                  <p:embed/>
                </p:oleObj>
              </mc:Choice>
              <mc:Fallback>
                <p:oleObj name="Equation" r:id="rId4" imgW="787320" imgH="203040" progId="Equation.DSMT4">
                  <p:embed/>
                  <p:pic>
                    <p:nvPicPr>
                      <p:cNvPr id="2" name="对象 1"/>
                      <p:cNvPicPr/>
                      <p:nvPr/>
                    </p:nvPicPr>
                    <p:blipFill>
                      <a:blip r:embed="rId5"/>
                      <a:stretch>
                        <a:fillRect/>
                      </a:stretch>
                    </p:blipFill>
                    <p:spPr>
                      <a:xfrm>
                        <a:off x="3335338" y="992188"/>
                        <a:ext cx="1322387" cy="34131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21881495"/>
              </p:ext>
            </p:extLst>
          </p:nvPr>
        </p:nvGraphicFramePr>
        <p:xfrm>
          <a:off x="616776" y="1419622"/>
          <a:ext cx="864096" cy="410445"/>
        </p:xfrm>
        <a:graphic>
          <a:graphicData uri="http://schemas.openxmlformats.org/presentationml/2006/ole">
            <mc:AlternateContent xmlns:mc="http://schemas.openxmlformats.org/markup-compatibility/2006">
              <mc:Choice xmlns:v="urn:schemas-microsoft-com:vml" Requires="v">
                <p:oleObj name="Equation" r:id="rId6" imgW="507960" imgH="241200" progId="Equation.DSMT4">
                  <p:embed/>
                </p:oleObj>
              </mc:Choice>
              <mc:Fallback>
                <p:oleObj name="Equation" r:id="rId6" imgW="507960" imgH="241200" progId="Equation.DSMT4">
                  <p:embed/>
                  <p:pic>
                    <p:nvPicPr>
                      <p:cNvPr id="4" name="对象 3"/>
                      <p:cNvPicPr/>
                      <p:nvPr/>
                    </p:nvPicPr>
                    <p:blipFill>
                      <a:blip r:embed="rId7"/>
                      <a:stretch>
                        <a:fillRect/>
                      </a:stretch>
                    </p:blipFill>
                    <p:spPr>
                      <a:xfrm>
                        <a:off x="616776" y="1419622"/>
                        <a:ext cx="864096" cy="41044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278383661"/>
              </p:ext>
            </p:extLst>
          </p:nvPr>
        </p:nvGraphicFramePr>
        <p:xfrm>
          <a:off x="1639888" y="3049588"/>
          <a:ext cx="781050" cy="379412"/>
        </p:xfrm>
        <a:graphic>
          <a:graphicData uri="http://schemas.openxmlformats.org/presentationml/2006/ole">
            <mc:AlternateContent xmlns:mc="http://schemas.openxmlformats.org/markup-compatibility/2006">
              <mc:Choice xmlns:v="urn:schemas-microsoft-com:vml" Requires="v">
                <p:oleObj name="Equation" r:id="rId8" imgW="444240" imgH="215640" progId="Equation.DSMT4">
                  <p:embed/>
                </p:oleObj>
              </mc:Choice>
              <mc:Fallback>
                <p:oleObj name="Equation" r:id="rId8" imgW="444240" imgH="215640" progId="Equation.DSMT4">
                  <p:embed/>
                  <p:pic>
                    <p:nvPicPr>
                      <p:cNvPr id="6" name="对象 5"/>
                      <p:cNvPicPr/>
                      <p:nvPr/>
                    </p:nvPicPr>
                    <p:blipFill>
                      <a:blip r:embed="rId9"/>
                      <a:stretch>
                        <a:fillRect/>
                      </a:stretch>
                    </p:blipFill>
                    <p:spPr>
                      <a:xfrm>
                        <a:off x="1639888" y="3049588"/>
                        <a:ext cx="781050" cy="37941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080957194"/>
              </p:ext>
            </p:extLst>
          </p:nvPr>
        </p:nvGraphicFramePr>
        <p:xfrm>
          <a:off x="1620838" y="2555875"/>
          <a:ext cx="820737" cy="376238"/>
        </p:xfrm>
        <a:graphic>
          <a:graphicData uri="http://schemas.openxmlformats.org/presentationml/2006/ole">
            <mc:AlternateContent xmlns:mc="http://schemas.openxmlformats.org/markup-compatibility/2006">
              <mc:Choice xmlns:v="urn:schemas-microsoft-com:vml" Requires="v">
                <p:oleObj name="Equation" r:id="rId10" imgW="444240" imgH="203040" progId="Equation.DSMT4">
                  <p:embed/>
                </p:oleObj>
              </mc:Choice>
              <mc:Fallback>
                <p:oleObj name="Equation" r:id="rId10" imgW="444240" imgH="203040" progId="Equation.DSMT4">
                  <p:embed/>
                  <p:pic>
                    <p:nvPicPr>
                      <p:cNvPr id="9" name="对象 8"/>
                      <p:cNvPicPr/>
                      <p:nvPr/>
                    </p:nvPicPr>
                    <p:blipFill>
                      <a:blip r:embed="rId11"/>
                      <a:stretch>
                        <a:fillRect/>
                      </a:stretch>
                    </p:blipFill>
                    <p:spPr>
                      <a:xfrm>
                        <a:off x="1620838" y="2555875"/>
                        <a:ext cx="820737" cy="3762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66223886"/>
              </p:ext>
            </p:extLst>
          </p:nvPr>
        </p:nvGraphicFramePr>
        <p:xfrm>
          <a:off x="2493963" y="4165600"/>
          <a:ext cx="804862" cy="390525"/>
        </p:xfrm>
        <a:graphic>
          <a:graphicData uri="http://schemas.openxmlformats.org/presentationml/2006/ole">
            <mc:AlternateContent xmlns:mc="http://schemas.openxmlformats.org/markup-compatibility/2006">
              <mc:Choice xmlns:v="urn:schemas-microsoft-com:vml" Requires="v">
                <p:oleObj name="Equation" r:id="rId12" imgW="444240" imgH="215640" progId="Equation.DSMT4">
                  <p:embed/>
                </p:oleObj>
              </mc:Choice>
              <mc:Fallback>
                <p:oleObj name="Equation" r:id="rId12" imgW="444240" imgH="215640" progId="Equation.DSMT4">
                  <p:embed/>
                  <p:pic>
                    <p:nvPicPr>
                      <p:cNvPr id="0" name=""/>
                      <p:cNvPicPr/>
                      <p:nvPr/>
                    </p:nvPicPr>
                    <p:blipFill>
                      <a:blip r:embed="rId13"/>
                      <a:stretch>
                        <a:fillRect/>
                      </a:stretch>
                    </p:blipFill>
                    <p:spPr>
                      <a:xfrm>
                        <a:off x="2493963" y="4165600"/>
                        <a:ext cx="804862" cy="39052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99176008"/>
              </p:ext>
            </p:extLst>
          </p:nvPr>
        </p:nvGraphicFramePr>
        <p:xfrm>
          <a:off x="5951538" y="4156075"/>
          <a:ext cx="804862" cy="392113"/>
        </p:xfrm>
        <a:graphic>
          <a:graphicData uri="http://schemas.openxmlformats.org/presentationml/2006/ole">
            <mc:AlternateContent xmlns:mc="http://schemas.openxmlformats.org/markup-compatibility/2006">
              <mc:Choice xmlns:v="urn:schemas-microsoft-com:vml" Requires="v">
                <p:oleObj name="Equation" r:id="rId14" imgW="444240" imgH="215640" progId="Equation.DSMT4">
                  <p:embed/>
                </p:oleObj>
              </mc:Choice>
              <mc:Fallback>
                <p:oleObj name="Equation" r:id="rId14" imgW="444240" imgH="215640" progId="Equation.DSMT4">
                  <p:embed/>
                  <p:pic>
                    <p:nvPicPr>
                      <p:cNvPr id="3" name="对象 2"/>
                      <p:cNvPicPr/>
                      <p:nvPr/>
                    </p:nvPicPr>
                    <p:blipFill>
                      <a:blip r:embed="rId15"/>
                      <a:stretch>
                        <a:fillRect/>
                      </a:stretch>
                    </p:blipFill>
                    <p:spPr>
                      <a:xfrm>
                        <a:off x="5951538" y="4156075"/>
                        <a:ext cx="804862" cy="39211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7B922B04-28C4-C4FA-39C7-A607645DA840}"/>
              </a:ext>
            </a:extLst>
          </p:cNvPr>
          <p:cNvGraphicFramePr>
            <a:graphicFrameLocks noChangeAspect="1"/>
          </p:cNvGraphicFramePr>
          <p:nvPr>
            <p:extLst>
              <p:ext uri="{D42A27DB-BD31-4B8C-83A1-F6EECF244321}">
                <p14:modId xmlns:p14="http://schemas.microsoft.com/office/powerpoint/2010/main" val="1870936305"/>
              </p:ext>
            </p:extLst>
          </p:nvPr>
        </p:nvGraphicFramePr>
        <p:xfrm>
          <a:off x="5929313" y="2016125"/>
          <a:ext cx="822325" cy="376238"/>
        </p:xfrm>
        <a:graphic>
          <a:graphicData uri="http://schemas.openxmlformats.org/presentationml/2006/ole">
            <mc:AlternateContent xmlns:mc="http://schemas.openxmlformats.org/markup-compatibility/2006">
              <mc:Choice xmlns:v="urn:schemas-microsoft-com:vml" Requires="v">
                <p:oleObj name="Equation" r:id="rId16" imgW="444240" imgH="203040" progId="Equation.DSMT4">
                  <p:embed/>
                </p:oleObj>
              </mc:Choice>
              <mc:Fallback>
                <p:oleObj name="Equation" r:id="rId16" imgW="444240" imgH="203040" progId="Equation.DSMT4">
                  <p:embed/>
                  <p:pic>
                    <p:nvPicPr>
                      <p:cNvPr id="9" name="对象 8"/>
                      <p:cNvPicPr/>
                      <p:nvPr/>
                    </p:nvPicPr>
                    <p:blipFill>
                      <a:blip r:embed="rId17"/>
                      <a:stretch>
                        <a:fillRect/>
                      </a:stretch>
                    </p:blipFill>
                    <p:spPr>
                      <a:xfrm>
                        <a:off x="5929313" y="2016125"/>
                        <a:ext cx="822325" cy="376238"/>
                      </a:xfrm>
                      <a:prstGeom prst="rect">
                        <a:avLst/>
                      </a:prstGeom>
                    </p:spPr>
                  </p:pic>
                </p:oleObj>
              </mc:Fallback>
            </mc:AlternateContent>
          </a:graphicData>
        </a:graphic>
      </p:graphicFrame>
    </p:spTree>
    <p:extLst>
      <p:ext uri="{BB962C8B-B14F-4D97-AF65-F5344CB8AC3E}">
        <p14:creationId xmlns:p14="http://schemas.microsoft.com/office/powerpoint/2010/main" val="6984721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830788"/>
            <a:ext cx="8064896" cy="4524315"/>
          </a:xfrm>
          <a:prstGeom prst="rect">
            <a:avLst/>
          </a:prstGeom>
        </p:spPr>
        <p:txBody>
          <a:bodyPr wrap="square">
            <a:spAutoFit/>
          </a:bodyPr>
          <a:lstStyle/>
          <a:p>
            <a:r>
              <a:rPr lang="zh-CN" altLang="en-US" b="1" dirty="0"/>
              <a:t>例</a:t>
            </a:r>
            <a:r>
              <a:rPr lang="en-US" altLang="zh-CN" b="1" dirty="0"/>
              <a:t>3.7  </a:t>
            </a:r>
            <a:r>
              <a:rPr lang="zh-CN" altLang="en-US" dirty="0"/>
              <a:t>设系统的状态方程为</a:t>
            </a:r>
          </a:p>
          <a:p>
            <a:r>
              <a:rPr lang="en-US" altLang="zh-CN" dirty="0"/>
              <a:t> </a:t>
            </a:r>
          </a:p>
          <a:p>
            <a:endParaRPr lang="en-US" altLang="zh-CN" dirty="0"/>
          </a:p>
          <a:p>
            <a:endParaRPr lang="en-US" altLang="zh-CN" dirty="0"/>
          </a:p>
          <a:p>
            <a:endParaRPr lang="en-US" altLang="zh-CN" dirty="0"/>
          </a:p>
          <a:p>
            <a:r>
              <a:rPr lang="zh-CN" altLang="en-US" dirty="0"/>
              <a:t>试确定系统在原点处平衡状态的稳定性。</a:t>
            </a:r>
            <a:endParaRPr lang="en-US" altLang="zh-CN" dirty="0"/>
          </a:p>
          <a:p>
            <a:endParaRPr lang="zh-CN" altLang="en-US" dirty="0"/>
          </a:p>
          <a:p>
            <a:r>
              <a:rPr lang="zh-CN" altLang="en-US" b="1" dirty="0"/>
              <a:t>解</a:t>
            </a:r>
            <a:r>
              <a:rPr lang="zh-CN" altLang="en-US" dirty="0"/>
              <a:t>   选正定函数 </a:t>
            </a:r>
            <a:r>
              <a:rPr lang="en-US" altLang="zh-CN" dirty="0"/>
              <a:t>                                         </a:t>
            </a:r>
            <a:r>
              <a:rPr lang="zh-CN" altLang="en-US" dirty="0"/>
              <a:t>为李雅普诺夫函数。</a:t>
            </a:r>
            <a:endParaRPr lang="en-US" altLang="zh-CN" dirty="0"/>
          </a:p>
          <a:p>
            <a:endParaRPr lang="zh-CN" altLang="en-US" dirty="0"/>
          </a:p>
          <a:p>
            <a:r>
              <a:rPr lang="zh-CN" altLang="en-US" dirty="0"/>
              <a:t>                                                                                                                   </a:t>
            </a:r>
            <a:endParaRPr lang="en-US" altLang="zh-CN" dirty="0"/>
          </a:p>
          <a:p>
            <a:endParaRPr lang="zh-CN" altLang="en-US" dirty="0"/>
          </a:p>
          <a:p>
            <a:pPr>
              <a:lnSpc>
                <a:spcPct val="200000"/>
              </a:lnSpc>
            </a:pPr>
            <a:r>
              <a:rPr lang="en-US" altLang="zh-CN" dirty="0"/>
              <a:t>                </a:t>
            </a:r>
            <a:r>
              <a:rPr lang="zh-CN" altLang="en-US" dirty="0"/>
              <a:t>为正半定函数，并且除在原点</a:t>
            </a:r>
            <a:r>
              <a:rPr lang="en-US" altLang="zh-CN" dirty="0"/>
              <a:t>                        </a:t>
            </a:r>
            <a:r>
              <a:rPr lang="zh-CN" altLang="en-US" dirty="0"/>
              <a:t>外，其他点</a:t>
            </a:r>
            <a:r>
              <a:rPr lang="en-US" altLang="zh-CN" dirty="0"/>
              <a:t>              </a:t>
            </a:r>
            <a:r>
              <a:rPr lang="zh-CN" altLang="en-US" dirty="0"/>
              <a:t>不恒等于零，因此系统的平衡状态是不稳定的。</a:t>
            </a:r>
          </a:p>
          <a:p>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2676146198"/>
              </p:ext>
            </p:extLst>
          </p:nvPr>
        </p:nvGraphicFramePr>
        <p:xfrm>
          <a:off x="2768600" y="1327150"/>
          <a:ext cx="2286000" cy="831850"/>
        </p:xfrm>
        <a:graphic>
          <a:graphicData uri="http://schemas.openxmlformats.org/presentationml/2006/ole">
            <mc:AlternateContent xmlns:mc="http://schemas.openxmlformats.org/markup-compatibility/2006">
              <mc:Choice xmlns:v="urn:schemas-microsoft-com:vml" Requires="v">
                <p:oleObj name="Equation" r:id="rId4" imgW="1396800" imgH="507960" progId="Equation.DSMT4">
                  <p:embed/>
                </p:oleObj>
              </mc:Choice>
              <mc:Fallback>
                <p:oleObj name="Equation" r:id="rId4" imgW="1396800" imgH="507960" progId="Equation.DSMT4">
                  <p:embed/>
                  <p:pic>
                    <p:nvPicPr>
                      <p:cNvPr id="0" name=""/>
                      <p:cNvPicPr/>
                      <p:nvPr/>
                    </p:nvPicPr>
                    <p:blipFill>
                      <a:blip r:embed="rId5"/>
                      <a:stretch>
                        <a:fillRect/>
                      </a:stretch>
                    </p:blipFill>
                    <p:spPr>
                      <a:xfrm>
                        <a:off x="2768600" y="1327150"/>
                        <a:ext cx="2286000" cy="83185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28592087"/>
              </p:ext>
            </p:extLst>
          </p:nvPr>
        </p:nvGraphicFramePr>
        <p:xfrm>
          <a:off x="2363788" y="2703513"/>
          <a:ext cx="1944687" cy="474662"/>
        </p:xfrm>
        <a:graphic>
          <a:graphicData uri="http://schemas.openxmlformats.org/presentationml/2006/ole">
            <mc:AlternateContent xmlns:mc="http://schemas.openxmlformats.org/markup-compatibility/2006">
              <mc:Choice xmlns:v="urn:schemas-microsoft-com:vml" Requires="v">
                <p:oleObj name="Equation" r:id="rId6" imgW="1041120" imgH="253800" progId="Equation.DSMT4">
                  <p:embed/>
                </p:oleObj>
              </mc:Choice>
              <mc:Fallback>
                <p:oleObj name="Equation" r:id="rId6" imgW="1041120" imgH="253800" progId="Equation.DSMT4">
                  <p:embed/>
                  <p:pic>
                    <p:nvPicPr>
                      <p:cNvPr id="0" name=""/>
                      <p:cNvPicPr/>
                      <p:nvPr/>
                    </p:nvPicPr>
                    <p:blipFill>
                      <a:blip r:embed="rId7"/>
                      <a:stretch>
                        <a:fillRect/>
                      </a:stretch>
                    </p:blipFill>
                    <p:spPr>
                      <a:xfrm>
                        <a:off x="2363788" y="2703513"/>
                        <a:ext cx="1944687" cy="4746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73123837"/>
              </p:ext>
            </p:extLst>
          </p:nvPr>
        </p:nvGraphicFramePr>
        <p:xfrm>
          <a:off x="1738313" y="3206750"/>
          <a:ext cx="5465762" cy="392113"/>
        </p:xfrm>
        <a:graphic>
          <a:graphicData uri="http://schemas.openxmlformats.org/presentationml/2006/ole">
            <mc:AlternateContent xmlns:mc="http://schemas.openxmlformats.org/markup-compatibility/2006">
              <mc:Choice xmlns:v="urn:schemas-microsoft-com:vml" Requires="v">
                <p:oleObj name="Equation" r:id="rId8" imgW="3543120" imgH="253800" progId="Equation.DSMT4">
                  <p:embed/>
                </p:oleObj>
              </mc:Choice>
              <mc:Fallback>
                <p:oleObj name="Equation" r:id="rId8" imgW="3543120" imgH="253800" progId="Equation.DSMT4">
                  <p:embed/>
                  <p:pic>
                    <p:nvPicPr>
                      <p:cNvPr id="0" name=""/>
                      <p:cNvPicPr/>
                      <p:nvPr/>
                    </p:nvPicPr>
                    <p:blipFill>
                      <a:blip r:embed="rId9"/>
                      <a:stretch>
                        <a:fillRect/>
                      </a:stretch>
                    </p:blipFill>
                    <p:spPr>
                      <a:xfrm>
                        <a:off x="1738313" y="3206750"/>
                        <a:ext cx="5465762" cy="3921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21521023"/>
              </p:ext>
            </p:extLst>
          </p:nvPr>
        </p:nvGraphicFramePr>
        <p:xfrm>
          <a:off x="909638" y="4011613"/>
          <a:ext cx="504825" cy="357187"/>
        </p:xfrm>
        <a:graphic>
          <a:graphicData uri="http://schemas.openxmlformats.org/presentationml/2006/ole">
            <mc:AlternateContent xmlns:mc="http://schemas.openxmlformats.org/markup-compatibility/2006">
              <mc:Choice xmlns:v="urn:schemas-microsoft-com:vml" Requires="v">
                <p:oleObj name="Equation" r:id="rId10" imgW="304560" imgH="215640" progId="Equation.DSMT4">
                  <p:embed/>
                </p:oleObj>
              </mc:Choice>
              <mc:Fallback>
                <p:oleObj name="Equation" r:id="rId10" imgW="304560" imgH="215640" progId="Equation.DSMT4">
                  <p:embed/>
                  <p:pic>
                    <p:nvPicPr>
                      <p:cNvPr id="0" name=""/>
                      <p:cNvPicPr/>
                      <p:nvPr/>
                    </p:nvPicPr>
                    <p:blipFill>
                      <a:blip r:embed="rId11"/>
                      <a:stretch>
                        <a:fillRect/>
                      </a:stretch>
                    </p:blipFill>
                    <p:spPr>
                      <a:xfrm>
                        <a:off x="909638" y="4011613"/>
                        <a:ext cx="504825" cy="3571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11360363"/>
              </p:ext>
            </p:extLst>
          </p:nvPr>
        </p:nvGraphicFramePr>
        <p:xfrm>
          <a:off x="4581525" y="4035425"/>
          <a:ext cx="1019175" cy="354013"/>
        </p:xfrm>
        <a:graphic>
          <a:graphicData uri="http://schemas.openxmlformats.org/presentationml/2006/ole">
            <mc:AlternateContent xmlns:mc="http://schemas.openxmlformats.org/markup-compatibility/2006">
              <mc:Choice xmlns:v="urn:schemas-microsoft-com:vml" Requires="v">
                <p:oleObj name="Equation" r:id="rId12" imgW="622080" imgH="215640" progId="Equation.DSMT4">
                  <p:embed/>
                </p:oleObj>
              </mc:Choice>
              <mc:Fallback>
                <p:oleObj name="Equation" r:id="rId12" imgW="622080" imgH="215640" progId="Equation.DSMT4">
                  <p:embed/>
                  <p:pic>
                    <p:nvPicPr>
                      <p:cNvPr id="0" name=""/>
                      <p:cNvPicPr/>
                      <p:nvPr/>
                    </p:nvPicPr>
                    <p:blipFill>
                      <a:blip r:embed="rId13"/>
                      <a:stretch>
                        <a:fillRect/>
                      </a:stretch>
                    </p:blipFill>
                    <p:spPr>
                      <a:xfrm>
                        <a:off x="4581525" y="4035425"/>
                        <a:ext cx="1019175" cy="354013"/>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730220880"/>
              </p:ext>
            </p:extLst>
          </p:nvPr>
        </p:nvGraphicFramePr>
        <p:xfrm>
          <a:off x="6958013" y="4024313"/>
          <a:ext cx="504825" cy="357187"/>
        </p:xfrm>
        <a:graphic>
          <a:graphicData uri="http://schemas.openxmlformats.org/presentationml/2006/ole">
            <mc:AlternateContent xmlns:mc="http://schemas.openxmlformats.org/markup-compatibility/2006">
              <mc:Choice xmlns:v="urn:schemas-microsoft-com:vml" Requires="v">
                <p:oleObj name="Equation" r:id="rId14" imgW="304560" imgH="215640" progId="Equation.DSMT4">
                  <p:embed/>
                </p:oleObj>
              </mc:Choice>
              <mc:Fallback>
                <p:oleObj name="Equation" r:id="rId14" imgW="304560" imgH="215640" progId="Equation.DSMT4">
                  <p:embed/>
                  <p:pic>
                    <p:nvPicPr>
                      <p:cNvPr id="8" name="对象 7"/>
                      <p:cNvPicPr/>
                      <p:nvPr/>
                    </p:nvPicPr>
                    <p:blipFill>
                      <a:blip r:embed="rId15"/>
                      <a:stretch>
                        <a:fillRect/>
                      </a:stretch>
                    </p:blipFill>
                    <p:spPr>
                      <a:xfrm>
                        <a:off x="6958013" y="4024313"/>
                        <a:ext cx="504825" cy="357187"/>
                      </a:xfrm>
                      <a:prstGeom prst="rect">
                        <a:avLst/>
                      </a:prstGeom>
                    </p:spPr>
                  </p:pic>
                </p:oleObj>
              </mc:Fallback>
            </mc:AlternateContent>
          </a:graphicData>
        </a:graphic>
      </p:graphicFrame>
    </p:spTree>
    <p:extLst>
      <p:ext uri="{BB962C8B-B14F-4D97-AF65-F5344CB8AC3E}">
        <p14:creationId xmlns:p14="http://schemas.microsoft.com/office/powerpoint/2010/main" val="15587770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830788"/>
            <a:ext cx="8064896" cy="4247317"/>
          </a:xfrm>
          <a:prstGeom prst="rect">
            <a:avLst/>
          </a:prstGeom>
        </p:spPr>
        <p:txBody>
          <a:bodyPr wrap="square">
            <a:spAutoFit/>
          </a:bodyPr>
          <a:lstStyle/>
          <a:p>
            <a:pPr>
              <a:lnSpc>
                <a:spcPct val="200000"/>
              </a:lnSpc>
            </a:pPr>
            <a:r>
              <a:rPr lang="zh-CN" altLang="en-US" b="1" dirty="0"/>
              <a:t>例</a:t>
            </a:r>
            <a:r>
              <a:rPr lang="en-US" altLang="zh-CN" b="1" dirty="0"/>
              <a:t>3.8  </a:t>
            </a:r>
            <a:r>
              <a:rPr lang="zh-CN" altLang="en-US" dirty="0"/>
              <a:t>试以机械系统为例说明系统的能量以及能量耗散率的概念。如图</a:t>
            </a:r>
            <a:r>
              <a:rPr lang="en-US" altLang="zh-CN" dirty="0"/>
              <a:t>3.2</a:t>
            </a:r>
            <a:r>
              <a:rPr lang="zh-CN" altLang="en-US" dirty="0"/>
              <a:t>所示，该系统运动方程为</a:t>
            </a:r>
            <a:endParaRPr lang="en-US" altLang="zh-CN" dirty="0"/>
          </a:p>
          <a:p>
            <a:pPr>
              <a:lnSpc>
                <a:spcPct val="200000"/>
              </a:lnSpc>
            </a:pPr>
            <a:endParaRPr lang="en-US" altLang="zh-CN" dirty="0"/>
          </a:p>
          <a:p>
            <a:pPr>
              <a:lnSpc>
                <a:spcPct val="200000"/>
              </a:lnSpc>
            </a:pPr>
            <a:r>
              <a:rPr lang="zh-CN" altLang="en-US" dirty="0"/>
              <a:t>为简便起见，令</a:t>
            </a:r>
            <a:r>
              <a:rPr lang="en-US" altLang="zh-CN" dirty="0"/>
              <a:t>m=b=k=1</a:t>
            </a:r>
            <a:r>
              <a:rPr lang="zh-CN" altLang="en-US" dirty="0"/>
              <a:t>，并且</a:t>
            </a:r>
            <a:r>
              <a:rPr lang="en-US" altLang="zh-CN" dirty="0"/>
              <a:t>u</a:t>
            </a:r>
            <a:r>
              <a:rPr lang="zh-CN" altLang="en-US" dirty="0"/>
              <a:t>（</a:t>
            </a:r>
            <a:r>
              <a:rPr lang="en-US" altLang="zh-CN" dirty="0"/>
              <a:t>t</a:t>
            </a:r>
            <a:r>
              <a:rPr lang="zh-CN" altLang="en-US" dirty="0"/>
              <a:t>）</a:t>
            </a:r>
            <a:r>
              <a:rPr lang="en-US" altLang="zh-CN" dirty="0"/>
              <a:t>=0</a:t>
            </a:r>
            <a:r>
              <a:rPr lang="zh-CN" altLang="en-US" dirty="0"/>
              <a:t>。</a:t>
            </a:r>
            <a:endParaRPr lang="en-US" altLang="zh-CN" dirty="0"/>
          </a:p>
          <a:p>
            <a:pPr>
              <a:lnSpc>
                <a:spcPct val="200000"/>
              </a:lnSpc>
            </a:pPr>
            <a:r>
              <a:rPr lang="zh-CN" altLang="en-US" dirty="0"/>
              <a:t>初始条件</a:t>
            </a:r>
            <a:r>
              <a:rPr lang="en-US" altLang="zh-CN" dirty="0"/>
              <a:t>                     </a:t>
            </a:r>
            <a:r>
              <a:rPr lang="zh-CN" altLang="en-US" dirty="0"/>
              <a:t>，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graphicFrame>
        <p:nvGraphicFramePr>
          <p:cNvPr id="2" name="对象 1"/>
          <p:cNvGraphicFramePr>
            <a:graphicFrameLocks noChangeAspect="1"/>
          </p:cNvGraphicFramePr>
          <p:nvPr>
            <p:extLst>
              <p:ext uri="{D42A27DB-BD31-4B8C-83A1-F6EECF244321}">
                <p14:modId xmlns:p14="http://schemas.microsoft.com/office/powerpoint/2010/main" val="2104436016"/>
              </p:ext>
            </p:extLst>
          </p:nvPr>
        </p:nvGraphicFramePr>
        <p:xfrm>
          <a:off x="2292350" y="2019300"/>
          <a:ext cx="3648075" cy="384175"/>
        </p:xfrm>
        <a:graphic>
          <a:graphicData uri="http://schemas.openxmlformats.org/presentationml/2006/ole">
            <mc:AlternateContent xmlns:mc="http://schemas.openxmlformats.org/markup-compatibility/2006">
              <mc:Choice xmlns:v="urn:schemas-microsoft-com:vml" Requires="v">
                <p:oleObj name="Equation" r:id="rId4" imgW="1930320" imgH="203040" progId="Equation.DSMT4">
                  <p:embed/>
                </p:oleObj>
              </mc:Choice>
              <mc:Fallback>
                <p:oleObj name="Equation" r:id="rId4" imgW="1930320" imgH="203040" progId="Equation.DSMT4">
                  <p:embed/>
                  <p:pic>
                    <p:nvPicPr>
                      <p:cNvPr id="0" name=""/>
                      <p:cNvPicPr/>
                      <p:nvPr/>
                    </p:nvPicPr>
                    <p:blipFill>
                      <a:blip r:embed="rId5"/>
                      <a:stretch>
                        <a:fillRect/>
                      </a:stretch>
                    </p:blipFill>
                    <p:spPr>
                      <a:xfrm>
                        <a:off x="2292350" y="2019300"/>
                        <a:ext cx="3648075" cy="3841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170417962"/>
              </p:ext>
            </p:extLst>
          </p:nvPr>
        </p:nvGraphicFramePr>
        <p:xfrm>
          <a:off x="1619672" y="3201270"/>
          <a:ext cx="979053" cy="326351"/>
        </p:xfrm>
        <a:graphic>
          <a:graphicData uri="http://schemas.openxmlformats.org/presentationml/2006/ole">
            <mc:AlternateContent xmlns:mc="http://schemas.openxmlformats.org/markup-compatibility/2006">
              <mc:Choice xmlns:v="urn:schemas-microsoft-com:vml" Requires="v">
                <p:oleObj name="Equation" r:id="rId6" imgW="609480" imgH="203040" progId="Equation.DSMT4">
                  <p:embed/>
                </p:oleObj>
              </mc:Choice>
              <mc:Fallback>
                <p:oleObj name="Equation" r:id="rId6" imgW="609480" imgH="203040" progId="Equation.DSMT4">
                  <p:embed/>
                  <p:pic>
                    <p:nvPicPr>
                      <p:cNvPr id="0" name=""/>
                      <p:cNvPicPr/>
                      <p:nvPr/>
                    </p:nvPicPr>
                    <p:blipFill>
                      <a:blip r:embed="rId7"/>
                      <a:stretch>
                        <a:fillRect/>
                      </a:stretch>
                    </p:blipFill>
                    <p:spPr>
                      <a:xfrm>
                        <a:off x="1619672" y="3201270"/>
                        <a:ext cx="979053" cy="32635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20734825"/>
              </p:ext>
            </p:extLst>
          </p:nvPr>
        </p:nvGraphicFramePr>
        <p:xfrm>
          <a:off x="2843808" y="3234876"/>
          <a:ext cx="900112" cy="292100"/>
        </p:xfrm>
        <a:graphic>
          <a:graphicData uri="http://schemas.openxmlformats.org/presentationml/2006/ole">
            <mc:AlternateContent xmlns:mc="http://schemas.openxmlformats.org/markup-compatibility/2006">
              <mc:Choice xmlns:v="urn:schemas-microsoft-com:vml" Requires="v">
                <p:oleObj name="Equation" r:id="rId8" imgW="622080" imgH="203040" progId="Equation.DSMT4">
                  <p:embed/>
                </p:oleObj>
              </mc:Choice>
              <mc:Fallback>
                <p:oleObj name="Equation" r:id="rId8" imgW="622080" imgH="203040" progId="Equation.DSMT4">
                  <p:embed/>
                  <p:pic>
                    <p:nvPicPr>
                      <p:cNvPr id="0" name=""/>
                      <p:cNvPicPr/>
                      <p:nvPr/>
                    </p:nvPicPr>
                    <p:blipFill>
                      <a:blip r:embed="rId9"/>
                      <a:stretch>
                        <a:fillRect/>
                      </a:stretch>
                    </p:blipFill>
                    <p:spPr>
                      <a:xfrm>
                        <a:off x="2843808" y="3234876"/>
                        <a:ext cx="900112" cy="292100"/>
                      </a:xfrm>
                      <a:prstGeom prst="rect">
                        <a:avLst/>
                      </a:prstGeom>
                    </p:spPr>
                  </p:pic>
                </p:oleObj>
              </mc:Fallback>
            </mc:AlternateContent>
          </a:graphicData>
        </a:graphic>
      </p:graphicFrame>
      <p:pic>
        <p:nvPicPr>
          <p:cNvPr id="10" name="图片 9"/>
          <p:cNvPicPr>
            <a:picLocks noChangeAspect="1"/>
          </p:cNvPicPr>
          <p:nvPr/>
        </p:nvPicPr>
        <p:blipFill>
          <a:blip r:embed="rId10"/>
          <a:stretch>
            <a:fillRect/>
          </a:stretch>
        </p:blipFill>
        <p:spPr>
          <a:xfrm>
            <a:off x="6697943" y="1399823"/>
            <a:ext cx="1776197" cy="3676013"/>
          </a:xfrm>
          <a:prstGeom prst="rect">
            <a:avLst/>
          </a:prstGeom>
        </p:spPr>
      </p:pic>
    </p:spTree>
    <p:extLst>
      <p:ext uri="{BB962C8B-B14F-4D97-AF65-F5344CB8AC3E}">
        <p14:creationId xmlns:p14="http://schemas.microsoft.com/office/powerpoint/2010/main" val="8513461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539552" y="830788"/>
            <a:ext cx="8064896" cy="3416320"/>
          </a:xfrm>
          <a:prstGeom prst="rect">
            <a:avLst/>
          </a:prstGeom>
        </p:spPr>
        <p:txBody>
          <a:bodyPr wrap="square">
            <a:spAutoFit/>
          </a:bodyPr>
          <a:lstStyle/>
          <a:p>
            <a:pPr>
              <a:lnSpc>
                <a:spcPct val="200000"/>
              </a:lnSpc>
            </a:pPr>
            <a:r>
              <a:rPr lang="zh-CN" altLang="en-US" b="1" dirty="0"/>
              <a:t>解  </a:t>
            </a:r>
            <a:r>
              <a:rPr lang="zh-CN" altLang="en-US" dirty="0"/>
              <a:t>设</a:t>
            </a:r>
            <a:endParaRPr lang="en-US" altLang="zh-CN" dirty="0"/>
          </a:p>
          <a:p>
            <a:pPr>
              <a:lnSpc>
                <a:spcPct val="200000"/>
              </a:lnSpc>
            </a:pPr>
            <a:endParaRPr lang="en-US" altLang="zh-CN" dirty="0"/>
          </a:p>
          <a:p>
            <a:pPr>
              <a:lnSpc>
                <a:spcPct val="200000"/>
              </a:lnSpc>
            </a:pPr>
            <a:endParaRPr lang="en-US" altLang="zh-CN" dirty="0"/>
          </a:p>
          <a:p>
            <a:pPr>
              <a:lnSpc>
                <a:spcPct val="200000"/>
              </a:lnSpc>
            </a:pPr>
            <a:endParaRPr lang="en-US" altLang="zh-CN" dirty="0"/>
          </a:p>
          <a:p>
            <a:pPr>
              <a:lnSpc>
                <a:spcPct val="200000"/>
              </a:lnSpc>
            </a:pPr>
            <a:endParaRPr lang="en-US" altLang="zh-CN" dirty="0"/>
          </a:p>
          <a:p>
            <a:endParaRPr lang="en-US" altLang="zh-CN" dirty="0"/>
          </a:p>
          <a:p>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1819207299"/>
              </p:ext>
            </p:extLst>
          </p:nvPr>
        </p:nvGraphicFramePr>
        <p:xfrm>
          <a:off x="1377882" y="959263"/>
          <a:ext cx="936104" cy="433804"/>
        </p:xfrm>
        <a:graphic>
          <a:graphicData uri="http://schemas.openxmlformats.org/presentationml/2006/ole">
            <mc:AlternateContent xmlns:mc="http://schemas.openxmlformats.org/markup-compatibility/2006">
              <mc:Choice xmlns:v="urn:schemas-microsoft-com:vml" Requires="v">
                <p:oleObj name="Equation" r:id="rId4" imgW="520560" imgH="241200" progId="Equation.DSMT4">
                  <p:embed/>
                </p:oleObj>
              </mc:Choice>
              <mc:Fallback>
                <p:oleObj name="Equation" r:id="rId4" imgW="520560" imgH="241200" progId="Equation.DSMT4">
                  <p:embed/>
                  <p:pic>
                    <p:nvPicPr>
                      <p:cNvPr id="0" name=""/>
                      <p:cNvPicPr/>
                      <p:nvPr/>
                    </p:nvPicPr>
                    <p:blipFill>
                      <a:blip r:embed="rId5"/>
                      <a:stretch>
                        <a:fillRect/>
                      </a:stretch>
                    </p:blipFill>
                    <p:spPr>
                      <a:xfrm>
                        <a:off x="1377882" y="959263"/>
                        <a:ext cx="936104" cy="43380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318523968"/>
              </p:ext>
            </p:extLst>
          </p:nvPr>
        </p:nvGraphicFramePr>
        <p:xfrm>
          <a:off x="2603500" y="989409"/>
          <a:ext cx="1612900" cy="430213"/>
        </p:xfrm>
        <a:graphic>
          <a:graphicData uri="http://schemas.openxmlformats.org/presentationml/2006/ole">
            <mc:AlternateContent xmlns:mc="http://schemas.openxmlformats.org/markup-compatibility/2006">
              <mc:Choice xmlns:v="urn:schemas-microsoft-com:vml" Requires="v">
                <p:oleObj name="Equation" r:id="rId6" imgW="901440" imgH="241200" progId="Equation.DSMT4">
                  <p:embed/>
                </p:oleObj>
              </mc:Choice>
              <mc:Fallback>
                <p:oleObj name="Equation" r:id="rId6" imgW="901440" imgH="241200" progId="Equation.DSMT4">
                  <p:embed/>
                  <p:pic>
                    <p:nvPicPr>
                      <p:cNvPr id="0" name=""/>
                      <p:cNvPicPr/>
                      <p:nvPr/>
                    </p:nvPicPr>
                    <p:blipFill>
                      <a:blip r:embed="rId7"/>
                      <a:stretch>
                        <a:fillRect/>
                      </a:stretch>
                    </p:blipFill>
                    <p:spPr>
                      <a:xfrm>
                        <a:off x="2603500" y="989409"/>
                        <a:ext cx="1612900" cy="43021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28761356"/>
              </p:ext>
            </p:extLst>
          </p:nvPr>
        </p:nvGraphicFramePr>
        <p:xfrm>
          <a:off x="765175" y="1866900"/>
          <a:ext cx="2316163" cy="779463"/>
        </p:xfrm>
        <a:graphic>
          <a:graphicData uri="http://schemas.openxmlformats.org/presentationml/2006/ole">
            <mc:AlternateContent xmlns:mc="http://schemas.openxmlformats.org/markup-compatibility/2006">
              <mc:Choice xmlns:v="urn:schemas-microsoft-com:vml" Requires="v">
                <p:oleObj name="Equation" r:id="rId8" imgW="1511280" imgH="507960" progId="Equation.DSMT4">
                  <p:embed/>
                </p:oleObj>
              </mc:Choice>
              <mc:Fallback>
                <p:oleObj name="Equation" r:id="rId8" imgW="1511280" imgH="507960" progId="Equation.DSMT4">
                  <p:embed/>
                  <p:pic>
                    <p:nvPicPr>
                      <p:cNvPr id="0" name=""/>
                      <p:cNvPicPr/>
                      <p:nvPr/>
                    </p:nvPicPr>
                    <p:blipFill>
                      <a:blip r:embed="rId9"/>
                      <a:stretch>
                        <a:fillRect/>
                      </a:stretch>
                    </p:blipFill>
                    <p:spPr>
                      <a:xfrm>
                        <a:off x="765175" y="1866900"/>
                        <a:ext cx="2316163" cy="7794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337583365"/>
              </p:ext>
            </p:extLst>
          </p:nvPr>
        </p:nvGraphicFramePr>
        <p:xfrm>
          <a:off x="3296859" y="1816315"/>
          <a:ext cx="1800200" cy="947474"/>
        </p:xfrm>
        <a:graphic>
          <a:graphicData uri="http://schemas.openxmlformats.org/presentationml/2006/ole">
            <mc:AlternateContent xmlns:mc="http://schemas.openxmlformats.org/markup-compatibility/2006">
              <mc:Choice xmlns:v="urn:schemas-microsoft-com:vml" Requires="v">
                <p:oleObj name="Equation" r:id="rId10" imgW="965160" imgH="507960" progId="Equation.DSMT4">
                  <p:embed/>
                </p:oleObj>
              </mc:Choice>
              <mc:Fallback>
                <p:oleObj name="Equation" r:id="rId10" imgW="965160" imgH="507960" progId="Equation.DSMT4">
                  <p:embed/>
                  <p:pic>
                    <p:nvPicPr>
                      <p:cNvPr id="0" name=""/>
                      <p:cNvPicPr/>
                      <p:nvPr/>
                    </p:nvPicPr>
                    <p:blipFill>
                      <a:blip r:embed="rId11"/>
                      <a:stretch>
                        <a:fillRect/>
                      </a:stretch>
                    </p:blipFill>
                    <p:spPr>
                      <a:xfrm>
                        <a:off x="3296859" y="1816315"/>
                        <a:ext cx="1800200" cy="9474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21037564"/>
              </p:ext>
            </p:extLst>
          </p:nvPr>
        </p:nvGraphicFramePr>
        <p:xfrm>
          <a:off x="1545626" y="3028347"/>
          <a:ext cx="3523636" cy="1149818"/>
        </p:xfrm>
        <a:graphic>
          <a:graphicData uri="http://schemas.openxmlformats.org/presentationml/2006/ole">
            <mc:AlternateContent xmlns:mc="http://schemas.openxmlformats.org/markup-compatibility/2006">
              <mc:Choice xmlns:v="urn:schemas-microsoft-com:vml" Requires="v">
                <p:oleObj name="Equation" r:id="rId12" imgW="2412720" imgH="787320" progId="Equation.DSMT4">
                  <p:embed/>
                </p:oleObj>
              </mc:Choice>
              <mc:Fallback>
                <p:oleObj name="Equation" r:id="rId12" imgW="2412720" imgH="787320" progId="Equation.DSMT4">
                  <p:embed/>
                  <p:pic>
                    <p:nvPicPr>
                      <p:cNvPr id="0" name=""/>
                      <p:cNvPicPr/>
                      <p:nvPr/>
                    </p:nvPicPr>
                    <p:blipFill>
                      <a:blip r:embed="rId13"/>
                      <a:stretch>
                        <a:fillRect/>
                      </a:stretch>
                    </p:blipFill>
                    <p:spPr>
                      <a:xfrm>
                        <a:off x="1545626" y="3028347"/>
                        <a:ext cx="3523636" cy="1149818"/>
                      </a:xfrm>
                      <a:prstGeom prst="rect">
                        <a:avLst/>
                      </a:prstGeom>
                    </p:spPr>
                  </p:pic>
                </p:oleObj>
              </mc:Fallback>
            </mc:AlternateContent>
          </a:graphicData>
        </a:graphic>
      </p:graphicFrame>
      <p:sp>
        <p:nvSpPr>
          <p:cNvPr id="11" name="文本框 10"/>
          <p:cNvSpPr txBox="1"/>
          <p:nvPr/>
        </p:nvSpPr>
        <p:spPr>
          <a:xfrm>
            <a:off x="2313986" y="1117700"/>
            <a:ext cx="277794" cy="369332"/>
          </a:xfrm>
          <a:prstGeom prst="rect">
            <a:avLst/>
          </a:prstGeom>
          <a:noFill/>
        </p:spPr>
        <p:txBody>
          <a:bodyPr wrap="square" rtlCol="0">
            <a:spAutoFit/>
          </a:bodyPr>
          <a:lstStyle/>
          <a:p>
            <a:r>
              <a:rPr lang="zh-CN" altLang="en-US" dirty="0"/>
              <a:t>，</a:t>
            </a:r>
          </a:p>
        </p:txBody>
      </p:sp>
      <p:sp>
        <p:nvSpPr>
          <p:cNvPr id="17" name="文本框 16"/>
          <p:cNvSpPr txBox="1"/>
          <p:nvPr/>
        </p:nvSpPr>
        <p:spPr>
          <a:xfrm>
            <a:off x="3067515" y="2036005"/>
            <a:ext cx="277794" cy="369332"/>
          </a:xfrm>
          <a:prstGeom prst="rect">
            <a:avLst/>
          </a:prstGeom>
          <a:noFill/>
        </p:spPr>
        <p:txBody>
          <a:bodyPr wrap="square" rtlCol="0">
            <a:spAutoFit/>
          </a:bodyPr>
          <a:lstStyle/>
          <a:p>
            <a:r>
              <a:rPr lang="zh-CN" altLang="en-US" dirty="0"/>
              <a:t>，</a:t>
            </a:r>
          </a:p>
        </p:txBody>
      </p:sp>
      <p:sp>
        <p:nvSpPr>
          <p:cNvPr id="12" name="文本框 11"/>
          <p:cNvSpPr txBox="1"/>
          <p:nvPr/>
        </p:nvSpPr>
        <p:spPr>
          <a:xfrm>
            <a:off x="467544" y="3066514"/>
            <a:ext cx="3960440" cy="1754326"/>
          </a:xfrm>
          <a:prstGeom prst="rect">
            <a:avLst/>
          </a:prstGeom>
          <a:noFill/>
        </p:spPr>
        <p:txBody>
          <a:bodyPr wrap="square" rtlCol="0">
            <a:spAutoFit/>
          </a:bodyPr>
          <a:lstStyle/>
          <a:p>
            <a:r>
              <a:rPr lang="zh-CN" altLang="en-US" dirty="0"/>
              <a:t>可解得</a:t>
            </a:r>
            <a:endParaRPr lang="en-US" altLang="zh-CN" dirty="0"/>
          </a:p>
          <a:p>
            <a:endParaRPr lang="en-US" altLang="zh-CN" dirty="0"/>
          </a:p>
          <a:p>
            <a:endParaRPr lang="en-US" altLang="zh-CN" dirty="0"/>
          </a:p>
          <a:p>
            <a:endParaRPr lang="en-US" altLang="zh-CN" dirty="0"/>
          </a:p>
          <a:p>
            <a:endParaRPr lang="en-US" altLang="zh-CN" dirty="0"/>
          </a:p>
          <a:p>
            <a:r>
              <a:rPr lang="zh-CN" altLang="en-US" dirty="0"/>
              <a:t>状态空间（平面）图如图</a:t>
            </a:r>
            <a:r>
              <a:rPr lang="en-US" altLang="zh-CN" dirty="0"/>
              <a:t>3.3</a:t>
            </a:r>
            <a:r>
              <a:rPr lang="zh-CN" altLang="en-US" dirty="0"/>
              <a:t>所示。</a:t>
            </a:r>
          </a:p>
        </p:txBody>
      </p:sp>
      <p:pic>
        <p:nvPicPr>
          <p:cNvPr id="15" name="图片 14"/>
          <p:cNvPicPr>
            <a:picLocks noChangeAspect="1"/>
          </p:cNvPicPr>
          <p:nvPr/>
        </p:nvPicPr>
        <p:blipFill>
          <a:blip r:embed="rId14"/>
          <a:stretch>
            <a:fillRect/>
          </a:stretch>
        </p:blipFill>
        <p:spPr>
          <a:xfrm>
            <a:off x="5710190" y="2036005"/>
            <a:ext cx="2996978" cy="2547739"/>
          </a:xfrm>
          <a:prstGeom prst="rect">
            <a:avLst/>
          </a:prstGeom>
        </p:spPr>
      </p:pic>
    </p:spTree>
    <p:extLst>
      <p:ext uri="{BB962C8B-B14F-4D97-AF65-F5344CB8AC3E}">
        <p14:creationId xmlns:p14="http://schemas.microsoft.com/office/powerpoint/2010/main" val="23974945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611560" y="578798"/>
            <a:ext cx="7992888" cy="4247317"/>
          </a:xfrm>
          <a:prstGeom prst="rect">
            <a:avLst/>
          </a:prstGeom>
        </p:spPr>
        <p:txBody>
          <a:bodyPr wrap="square">
            <a:spAutoFit/>
          </a:bodyPr>
          <a:lstStyle/>
          <a:p>
            <a:pPr indent="457200">
              <a:lnSpc>
                <a:spcPct val="150000"/>
              </a:lnSpc>
            </a:pPr>
            <a:r>
              <a:rPr lang="zh-CN" altLang="en-US" dirty="0"/>
              <a:t>此系统的总能量为系统的位能与动能之和，即</a:t>
            </a:r>
            <a:endParaRPr lang="en-US" altLang="zh-CN" dirty="0"/>
          </a:p>
          <a:p>
            <a:pPr indent="457200">
              <a:lnSpc>
                <a:spcPct val="150000"/>
              </a:lnSpc>
            </a:pPr>
            <a:endParaRPr lang="en-US" altLang="zh-CN" dirty="0"/>
          </a:p>
          <a:p>
            <a:pPr indent="457200">
              <a:lnSpc>
                <a:spcPct val="150000"/>
              </a:lnSpc>
            </a:pPr>
            <a:endParaRPr lang="en-US" altLang="zh-CN" dirty="0"/>
          </a:p>
          <a:p>
            <a:pPr indent="457200">
              <a:lnSpc>
                <a:spcPct val="150000"/>
              </a:lnSpc>
            </a:pPr>
            <a:r>
              <a:rPr lang="zh-CN" altLang="en-US" dirty="0"/>
              <a:t>上式表示，</a:t>
            </a:r>
            <a:r>
              <a:rPr lang="en-US" altLang="zh-CN" i="1" dirty="0"/>
              <a:t>V</a:t>
            </a:r>
            <a:r>
              <a:rPr lang="zh-CN" altLang="en-US" dirty="0"/>
              <a:t>（</a:t>
            </a:r>
            <a:r>
              <a:rPr lang="en-US" altLang="zh-CN" dirty="0"/>
              <a:t>x</a:t>
            </a:r>
            <a:r>
              <a:rPr lang="zh-CN" altLang="en-US" dirty="0"/>
              <a:t>）总是正值或零，是正定函数，总能量可作为李雅普诺夫函数。将</a:t>
            </a:r>
            <a:r>
              <a:rPr lang="en-US" altLang="zh-CN" dirty="0"/>
              <a:t>               </a:t>
            </a:r>
            <a:r>
              <a:rPr lang="zh-CN" altLang="en-US" dirty="0"/>
              <a:t>代入</a:t>
            </a:r>
            <a:r>
              <a:rPr lang="en-US" altLang="zh-CN" dirty="0"/>
              <a:t>V</a:t>
            </a:r>
            <a:r>
              <a:rPr lang="zh-CN" altLang="en-US" dirty="0"/>
              <a:t>（</a:t>
            </a:r>
            <a:r>
              <a:rPr lang="en-US" altLang="zh-CN" dirty="0"/>
              <a:t>x</a:t>
            </a:r>
            <a:r>
              <a:rPr lang="zh-CN" altLang="en-US" dirty="0"/>
              <a:t>）式得</a:t>
            </a:r>
          </a:p>
          <a:p>
            <a:pPr indent="457200">
              <a:lnSpc>
                <a:spcPct val="150000"/>
              </a:lnSpc>
            </a:pPr>
            <a:endParaRPr lang="en-US" altLang="zh-CN" dirty="0"/>
          </a:p>
          <a:p>
            <a:pPr indent="457200">
              <a:lnSpc>
                <a:spcPct val="150000"/>
              </a:lnSpc>
            </a:pPr>
            <a:r>
              <a:rPr lang="en-US" altLang="zh-CN" dirty="0"/>
              <a:t> </a:t>
            </a:r>
            <a:r>
              <a:rPr lang="zh-CN" altLang="en-US" dirty="0"/>
              <a:t>此式表示，随着时间</a:t>
            </a:r>
            <a:r>
              <a:rPr lang="en-US" altLang="zh-CN" dirty="0"/>
              <a:t>t</a:t>
            </a:r>
            <a:r>
              <a:rPr lang="zh-CN" altLang="en-US" dirty="0"/>
              <a:t>增加，总能量</a:t>
            </a:r>
            <a:r>
              <a:rPr lang="en-US" altLang="zh-CN" dirty="0"/>
              <a:t>V</a:t>
            </a:r>
            <a:r>
              <a:rPr lang="zh-CN" altLang="en-US" dirty="0"/>
              <a:t>（</a:t>
            </a:r>
            <a:r>
              <a:rPr lang="en-US" altLang="zh-CN" dirty="0"/>
              <a:t>x</a:t>
            </a:r>
            <a:r>
              <a:rPr lang="zh-CN" altLang="en-US" dirty="0"/>
              <a:t>）趋近于零。</a:t>
            </a:r>
          </a:p>
          <a:p>
            <a:pPr indent="457200">
              <a:lnSpc>
                <a:spcPct val="150000"/>
              </a:lnSpc>
            </a:pPr>
            <a:r>
              <a:rPr lang="en-US" altLang="zh-CN" dirty="0"/>
              <a:t>V</a:t>
            </a:r>
            <a:r>
              <a:rPr lang="zh-CN" altLang="en-US" dirty="0"/>
              <a:t>（</a:t>
            </a:r>
            <a:r>
              <a:rPr lang="en-US" altLang="zh-CN" dirty="0"/>
              <a:t>x</a:t>
            </a:r>
            <a:r>
              <a:rPr lang="zh-CN" altLang="en-US" dirty="0"/>
              <a:t>）</a:t>
            </a:r>
            <a:r>
              <a:rPr lang="en-US" altLang="zh-CN" dirty="0"/>
              <a:t> </a:t>
            </a:r>
            <a:r>
              <a:rPr lang="zh-CN" altLang="en-US" dirty="0"/>
              <a:t>的变化率</a:t>
            </a:r>
            <a:r>
              <a:rPr lang="en-US" altLang="zh-CN" dirty="0"/>
              <a:t> </a:t>
            </a:r>
            <a:endParaRPr lang="zh-CN" altLang="en-US" dirty="0"/>
          </a:p>
          <a:p>
            <a:pPr indent="457200">
              <a:lnSpc>
                <a:spcPct val="150000"/>
              </a:lnSpc>
            </a:pPr>
            <a:r>
              <a:rPr lang="en-US" altLang="zh-CN" dirty="0"/>
              <a:t>V</a:t>
            </a:r>
            <a:r>
              <a:rPr lang="zh-CN" altLang="en-US" dirty="0"/>
              <a:t>（</a:t>
            </a:r>
            <a:r>
              <a:rPr lang="en-US" altLang="zh-CN" dirty="0"/>
              <a:t>x</a:t>
            </a:r>
            <a:r>
              <a:rPr lang="zh-CN" altLang="en-US" dirty="0"/>
              <a:t>）的变化率</a:t>
            </a:r>
            <a:r>
              <a:rPr lang="en-US" altLang="zh-CN" dirty="0"/>
              <a:t>             </a:t>
            </a:r>
            <a:r>
              <a:rPr lang="zh-CN" altLang="en-US" dirty="0"/>
              <a:t>始终是负值或零，是负定函数，它表示随着时间的推移，系统中的能量</a:t>
            </a:r>
            <a:r>
              <a:rPr lang="en-US" altLang="zh-CN" i="1" dirty="0"/>
              <a:t>V</a:t>
            </a:r>
            <a:r>
              <a:rPr lang="zh-CN" altLang="en-US" dirty="0"/>
              <a:t>（</a:t>
            </a:r>
            <a:r>
              <a:rPr lang="en-US" altLang="zh-CN" dirty="0"/>
              <a:t>x</a:t>
            </a:r>
            <a:r>
              <a:rPr lang="zh-CN" altLang="en-US" dirty="0"/>
              <a:t>）在逐渐减少。</a:t>
            </a:r>
            <a:endParaRPr lang="en-US" altLang="zh-CN" dirty="0"/>
          </a:p>
        </p:txBody>
      </p:sp>
      <p:graphicFrame>
        <p:nvGraphicFramePr>
          <p:cNvPr id="2" name="对象 1"/>
          <p:cNvGraphicFramePr>
            <a:graphicFrameLocks noChangeAspect="1"/>
          </p:cNvGraphicFramePr>
          <p:nvPr>
            <p:extLst>
              <p:ext uri="{D42A27DB-BD31-4B8C-83A1-F6EECF244321}">
                <p14:modId xmlns:p14="http://schemas.microsoft.com/office/powerpoint/2010/main" val="3093722442"/>
              </p:ext>
            </p:extLst>
          </p:nvPr>
        </p:nvGraphicFramePr>
        <p:xfrm>
          <a:off x="2276475" y="1082675"/>
          <a:ext cx="3825875" cy="625475"/>
        </p:xfrm>
        <a:graphic>
          <a:graphicData uri="http://schemas.openxmlformats.org/presentationml/2006/ole">
            <mc:AlternateContent xmlns:mc="http://schemas.openxmlformats.org/markup-compatibility/2006">
              <mc:Choice xmlns:v="urn:schemas-microsoft-com:vml" Requires="v">
                <p:oleObj name="Equation" r:id="rId4" imgW="2489040" imgH="406080" progId="Equation.DSMT4">
                  <p:embed/>
                </p:oleObj>
              </mc:Choice>
              <mc:Fallback>
                <p:oleObj name="Equation" r:id="rId4" imgW="2489040" imgH="406080" progId="Equation.DSMT4">
                  <p:embed/>
                  <p:pic>
                    <p:nvPicPr>
                      <p:cNvPr id="0" name=""/>
                      <p:cNvPicPr/>
                      <p:nvPr/>
                    </p:nvPicPr>
                    <p:blipFill>
                      <a:blip r:embed="rId5"/>
                      <a:stretch>
                        <a:fillRect/>
                      </a:stretch>
                    </p:blipFill>
                    <p:spPr>
                      <a:xfrm>
                        <a:off x="2276475" y="1082675"/>
                        <a:ext cx="3825875" cy="6254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886170632"/>
              </p:ext>
            </p:extLst>
          </p:nvPr>
        </p:nvGraphicFramePr>
        <p:xfrm>
          <a:off x="1634832" y="2211710"/>
          <a:ext cx="704920" cy="432048"/>
        </p:xfrm>
        <a:graphic>
          <a:graphicData uri="http://schemas.openxmlformats.org/presentationml/2006/ole">
            <mc:AlternateContent xmlns:mc="http://schemas.openxmlformats.org/markup-compatibility/2006">
              <mc:Choice xmlns:v="urn:schemas-microsoft-com:vml" Requires="v">
                <p:oleObj name="Equation" r:id="rId6" imgW="393480" imgH="241200" progId="Equation.DSMT4">
                  <p:embed/>
                </p:oleObj>
              </mc:Choice>
              <mc:Fallback>
                <p:oleObj name="Equation" r:id="rId6" imgW="393480" imgH="241200" progId="Equation.DSMT4">
                  <p:embed/>
                  <p:pic>
                    <p:nvPicPr>
                      <p:cNvPr id="0" name=""/>
                      <p:cNvPicPr/>
                      <p:nvPr/>
                    </p:nvPicPr>
                    <p:blipFill>
                      <a:blip r:embed="rId7"/>
                      <a:stretch>
                        <a:fillRect/>
                      </a:stretch>
                    </p:blipFill>
                    <p:spPr>
                      <a:xfrm>
                        <a:off x="1634832" y="2211710"/>
                        <a:ext cx="704920"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7572684"/>
              </p:ext>
            </p:extLst>
          </p:nvPr>
        </p:nvGraphicFramePr>
        <p:xfrm>
          <a:off x="1855788" y="2500313"/>
          <a:ext cx="5727700" cy="682625"/>
        </p:xfrm>
        <a:graphic>
          <a:graphicData uri="http://schemas.openxmlformats.org/presentationml/2006/ole">
            <mc:AlternateContent xmlns:mc="http://schemas.openxmlformats.org/markup-compatibility/2006">
              <mc:Choice xmlns:v="urn:schemas-microsoft-com:vml" Requires="v">
                <p:oleObj name="Equation" r:id="rId8" imgW="3403440" imgH="406080" progId="Equation.DSMT4">
                  <p:embed/>
                </p:oleObj>
              </mc:Choice>
              <mc:Fallback>
                <p:oleObj name="Equation" r:id="rId8" imgW="3403440" imgH="406080" progId="Equation.DSMT4">
                  <p:embed/>
                  <p:pic>
                    <p:nvPicPr>
                      <p:cNvPr id="0" name=""/>
                      <p:cNvPicPr/>
                      <p:nvPr/>
                    </p:nvPicPr>
                    <p:blipFill>
                      <a:blip r:embed="rId9"/>
                      <a:stretch>
                        <a:fillRect/>
                      </a:stretch>
                    </p:blipFill>
                    <p:spPr>
                      <a:xfrm>
                        <a:off x="1855788" y="2500313"/>
                        <a:ext cx="5727700" cy="682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68190443"/>
              </p:ext>
            </p:extLst>
          </p:nvPr>
        </p:nvGraphicFramePr>
        <p:xfrm>
          <a:off x="2879725" y="3508375"/>
          <a:ext cx="3457575" cy="384175"/>
        </p:xfrm>
        <a:graphic>
          <a:graphicData uri="http://schemas.openxmlformats.org/presentationml/2006/ole">
            <mc:AlternateContent xmlns:mc="http://schemas.openxmlformats.org/markup-compatibility/2006">
              <mc:Choice xmlns:v="urn:schemas-microsoft-com:vml" Requires="v">
                <p:oleObj name="Equation" r:id="rId10" imgW="2057400" imgH="228600" progId="Equation.DSMT4">
                  <p:embed/>
                </p:oleObj>
              </mc:Choice>
              <mc:Fallback>
                <p:oleObj name="Equation" r:id="rId10" imgW="2057400" imgH="228600" progId="Equation.DSMT4">
                  <p:embed/>
                  <p:pic>
                    <p:nvPicPr>
                      <p:cNvPr id="0" name=""/>
                      <p:cNvPicPr/>
                      <p:nvPr/>
                    </p:nvPicPr>
                    <p:blipFill>
                      <a:blip r:embed="rId11"/>
                      <a:stretch>
                        <a:fillRect/>
                      </a:stretch>
                    </p:blipFill>
                    <p:spPr>
                      <a:xfrm>
                        <a:off x="2879725" y="3508375"/>
                        <a:ext cx="3457575" cy="38417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895603037"/>
              </p:ext>
            </p:extLst>
          </p:nvPr>
        </p:nvGraphicFramePr>
        <p:xfrm>
          <a:off x="2859088" y="3946525"/>
          <a:ext cx="522287" cy="369888"/>
        </p:xfrm>
        <a:graphic>
          <a:graphicData uri="http://schemas.openxmlformats.org/presentationml/2006/ole">
            <mc:AlternateContent xmlns:mc="http://schemas.openxmlformats.org/markup-compatibility/2006">
              <mc:Choice xmlns:v="urn:schemas-microsoft-com:vml" Requires="v">
                <p:oleObj name="Equation" r:id="rId12" imgW="304560" imgH="215640" progId="Equation.DSMT4">
                  <p:embed/>
                </p:oleObj>
              </mc:Choice>
              <mc:Fallback>
                <p:oleObj name="Equation" r:id="rId12" imgW="304560" imgH="215640" progId="Equation.DSMT4">
                  <p:embed/>
                  <p:pic>
                    <p:nvPicPr>
                      <p:cNvPr id="0" name=""/>
                      <p:cNvPicPr/>
                      <p:nvPr/>
                    </p:nvPicPr>
                    <p:blipFill>
                      <a:blip r:embed="rId13"/>
                      <a:stretch>
                        <a:fillRect/>
                      </a:stretch>
                    </p:blipFill>
                    <p:spPr>
                      <a:xfrm>
                        <a:off x="2859088" y="3946525"/>
                        <a:ext cx="522287" cy="369888"/>
                      </a:xfrm>
                      <a:prstGeom prst="rect">
                        <a:avLst/>
                      </a:prstGeom>
                    </p:spPr>
                  </p:pic>
                </p:oleObj>
              </mc:Fallback>
            </mc:AlternateContent>
          </a:graphicData>
        </a:graphic>
      </p:graphicFrame>
    </p:spTree>
    <p:extLst>
      <p:ext uri="{BB962C8B-B14F-4D97-AF65-F5344CB8AC3E}">
        <p14:creationId xmlns:p14="http://schemas.microsoft.com/office/powerpoint/2010/main" val="39310295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600400" cy="635302"/>
          </a:xfrm>
          <a:prstGeom prst="rect">
            <a:avLst/>
          </a:prstGeom>
          <a:noFill/>
        </p:spPr>
        <p:txBody>
          <a:bodyPr wrap="square" rtlCol="0">
            <a:spAutoFit/>
          </a:bodyPr>
          <a:lstStyle/>
          <a:p>
            <a:pPr algn="ctr"/>
            <a:r>
              <a:rPr lang="zh-CN" altLang="en-US" sz="1764" b="1" dirty="0">
                <a:solidFill>
                  <a:srgbClr val="112F70"/>
                </a:solidFill>
                <a:latin typeface="微软雅黑" charset="0"/>
                <a:ea typeface="微软雅黑" charset="0"/>
              </a:rPr>
              <a:t>判别系统稳定性的李雅普诺夫方法</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14" name="矩形 13"/>
          <p:cNvSpPr/>
          <p:nvPr/>
        </p:nvSpPr>
        <p:spPr>
          <a:xfrm>
            <a:off x="401092" y="915566"/>
            <a:ext cx="8352928" cy="3831818"/>
          </a:xfrm>
          <a:prstGeom prst="rect">
            <a:avLst/>
          </a:prstGeom>
        </p:spPr>
        <p:txBody>
          <a:bodyPr wrap="square">
            <a:spAutoFit/>
          </a:bodyPr>
          <a:lstStyle/>
          <a:p>
            <a:pPr indent="457200">
              <a:lnSpc>
                <a:spcPct val="150000"/>
              </a:lnSpc>
            </a:pPr>
            <a:r>
              <a:rPr lang="zh-CN" altLang="en-US" dirty="0"/>
              <a:t>这是由于系统中的能量在阻尼器中以热的形式耗散，其耗散率为           。系统中的能量不断地在减少，最后趋向于零，系统便静止，此时                               ，这样的系统是渐近稳定的。</a:t>
            </a:r>
            <a:endParaRPr lang="en-US" altLang="zh-CN" dirty="0"/>
          </a:p>
          <a:p>
            <a:pPr indent="457200">
              <a:lnSpc>
                <a:spcPct val="150000"/>
              </a:lnSpc>
            </a:pPr>
            <a:endParaRPr lang="zh-CN" altLang="en-US" dirty="0"/>
          </a:p>
          <a:p>
            <a:pPr indent="457200">
              <a:lnSpc>
                <a:spcPct val="150000"/>
              </a:lnSpc>
            </a:pPr>
            <a:r>
              <a:rPr lang="zh-CN" altLang="en-US" dirty="0"/>
              <a:t>李雅普诺夫函数</a:t>
            </a:r>
            <a:r>
              <a:rPr lang="en-US" altLang="zh-CN" dirty="0"/>
              <a:t>V</a:t>
            </a:r>
            <a:r>
              <a:rPr lang="zh-CN" altLang="en-US" dirty="0"/>
              <a:t>（</a:t>
            </a:r>
            <a:r>
              <a:rPr lang="en-US" altLang="zh-CN" dirty="0"/>
              <a:t>x</a:t>
            </a:r>
            <a:r>
              <a:rPr lang="zh-CN" altLang="en-US" dirty="0"/>
              <a:t>）是能量函数，或者是虚构的能量函数，由于能量函数始终为正，而能量函数随时间的变化率是负定的、衰减的，就是在李雅普诺夫意义下是渐近稳定的。</a:t>
            </a:r>
          </a:p>
          <a:p>
            <a:pPr indent="457200">
              <a:lnSpc>
                <a:spcPct val="150000"/>
              </a:lnSpc>
            </a:pPr>
            <a:endParaRPr lang="en-US" altLang="zh-CN" dirty="0"/>
          </a:p>
          <a:p>
            <a:pPr indent="457200">
              <a:lnSpc>
                <a:spcPct val="150000"/>
              </a:lnSpc>
            </a:pPr>
            <a:endParaRPr lang="en-US" altLang="zh-CN" dirty="0"/>
          </a:p>
        </p:txBody>
      </p:sp>
      <p:graphicFrame>
        <p:nvGraphicFramePr>
          <p:cNvPr id="3" name="对象 2"/>
          <p:cNvGraphicFramePr>
            <a:graphicFrameLocks noChangeAspect="1"/>
          </p:cNvGraphicFramePr>
          <p:nvPr>
            <p:extLst>
              <p:ext uri="{D42A27DB-BD31-4B8C-83A1-F6EECF244321}">
                <p14:modId xmlns:p14="http://schemas.microsoft.com/office/powerpoint/2010/main" val="2820027459"/>
              </p:ext>
            </p:extLst>
          </p:nvPr>
        </p:nvGraphicFramePr>
        <p:xfrm>
          <a:off x="6482204" y="1347614"/>
          <a:ext cx="1568450" cy="431800"/>
        </p:xfrm>
        <a:graphic>
          <a:graphicData uri="http://schemas.openxmlformats.org/presentationml/2006/ole">
            <mc:AlternateContent xmlns:mc="http://schemas.openxmlformats.org/markup-compatibility/2006">
              <mc:Choice xmlns:v="urn:schemas-microsoft-com:vml" Requires="v">
                <p:oleObj name="Equation" r:id="rId4" imgW="876240" imgH="241200" progId="Equation.DSMT4">
                  <p:embed/>
                </p:oleObj>
              </mc:Choice>
              <mc:Fallback>
                <p:oleObj name="Equation" r:id="rId4" imgW="876240" imgH="241200" progId="Equation.DSMT4">
                  <p:embed/>
                  <p:pic>
                    <p:nvPicPr>
                      <p:cNvPr id="3" name="对象 2"/>
                      <p:cNvPicPr/>
                      <p:nvPr/>
                    </p:nvPicPr>
                    <p:blipFill>
                      <a:blip r:embed="rId5"/>
                      <a:stretch>
                        <a:fillRect/>
                      </a:stretch>
                    </p:blipFill>
                    <p:spPr>
                      <a:xfrm>
                        <a:off x="6482204" y="1347614"/>
                        <a:ext cx="1568450" cy="4318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519783250"/>
              </p:ext>
            </p:extLst>
          </p:nvPr>
        </p:nvGraphicFramePr>
        <p:xfrm>
          <a:off x="7461250" y="825500"/>
          <a:ext cx="523875" cy="522288"/>
        </p:xfrm>
        <a:graphic>
          <a:graphicData uri="http://schemas.openxmlformats.org/presentationml/2006/ole">
            <mc:AlternateContent xmlns:mc="http://schemas.openxmlformats.org/markup-compatibility/2006">
              <mc:Choice xmlns:v="urn:schemas-microsoft-com:vml" Requires="v">
                <p:oleObj name="Equation" r:id="rId6" imgW="304560" imgH="304560" progId="Equation.DSMT4">
                  <p:embed/>
                </p:oleObj>
              </mc:Choice>
              <mc:Fallback>
                <p:oleObj name="Equation" r:id="rId6" imgW="304560" imgH="304560" progId="Equation.DSMT4">
                  <p:embed/>
                  <p:pic>
                    <p:nvPicPr>
                      <p:cNvPr id="15" name="对象 14"/>
                      <p:cNvPicPr/>
                      <p:nvPr/>
                    </p:nvPicPr>
                    <p:blipFill>
                      <a:blip r:embed="rId7"/>
                      <a:stretch>
                        <a:fillRect/>
                      </a:stretch>
                    </p:blipFill>
                    <p:spPr>
                      <a:xfrm>
                        <a:off x="7461250" y="825500"/>
                        <a:ext cx="523875" cy="522288"/>
                      </a:xfrm>
                      <a:prstGeom prst="rect">
                        <a:avLst/>
                      </a:prstGeom>
                    </p:spPr>
                  </p:pic>
                </p:oleObj>
              </mc:Fallback>
            </mc:AlternateContent>
          </a:graphicData>
        </a:graphic>
      </p:graphicFrame>
    </p:spTree>
    <p:extLst>
      <p:ext uri="{BB962C8B-B14F-4D97-AF65-F5344CB8AC3E}">
        <p14:creationId xmlns:p14="http://schemas.microsoft.com/office/powerpoint/2010/main" val="30682446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627784" y="1851668"/>
            <a:ext cx="4755148" cy="1300356"/>
          </a:xfrm>
          <a:prstGeom prst="rect">
            <a:avLst/>
          </a:prstGeom>
          <a:noFill/>
        </p:spPr>
        <p:txBody>
          <a:bodyPr wrap="none" lIns="68580" tIns="34290" rIns="68580" bIns="34290" rtlCol="0">
            <a:spAutoFit/>
          </a:bodyPr>
          <a:lstStyle/>
          <a:p>
            <a:pPr algn="ctr"/>
            <a:r>
              <a:rPr lang="zh-CN" altLang="en-US" sz="4000" dirty="0">
                <a:solidFill>
                  <a:srgbClr val="112F70"/>
                </a:solidFill>
                <a:latin typeface="微软雅黑" pitchFamily="34" charset="-122"/>
                <a:ea typeface="微软雅黑" pitchFamily="34" charset="-122"/>
              </a:rPr>
              <a:t>线性系统李雅普诺夫</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稳定性分析方法</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99150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933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rPr>
              <a:t>李雅普诺夫意义下的稳定性</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627534"/>
            <a:ext cx="664176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设系统的状态方程为</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sp>
        <p:nvSpPr>
          <p:cNvPr id="29" name="矩形 28">
            <a:extLst>
              <a:ext uri="{FF2B5EF4-FFF2-40B4-BE49-F238E27FC236}">
                <a16:creationId xmlns:a16="http://schemas.microsoft.com/office/drawing/2014/main" id="{049E8229-A4B8-4A61-B7B2-49F45C250575}"/>
              </a:ext>
            </a:extLst>
          </p:cNvPr>
          <p:cNvSpPr/>
          <p:nvPr/>
        </p:nvSpPr>
        <p:spPr>
          <a:xfrm>
            <a:off x="798348" y="1801931"/>
            <a:ext cx="7662084" cy="133882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dirty="0">
                <a:solidFill>
                  <a:sysClr val="windowText" lastClr="000000"/>
                </a:solidFill>
                <a:latin typeface="宋体" panose="02010600030101010101" pitchFamily="2" charset="-122"/>
                <a:ea typeface="宋体" panose="02010600030101010101" pitchFamily="2" charset="-122"/>
              </a:rPr>
              <a:t>x</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维状态向量；        也是</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维向量，其各元素是</a:t>
            </a:r>
            <a:r>
              <a:rPr lang="en-US" altLang="zh-CN" dirty="0">
                <a:solidFill>
                  <a:sysClr val="windowText" lastClr="000000"/>
                </a:solidFill>
                <a:latin typeface="宋体" panose="02010600030101010101" pitchFamily="2" charset="-122"/>
                <a:ea typeface="宋体" panose="02010600030101010101" pitchFamily="2" charset="-122"/>
              </a:rPr>
              <a:t>x</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的有界的、连续可微的单值函数</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假定在给定的初始条件下，式（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3.1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30" name="矩形 29">
            <a:extLst>
              <a:ext uri="{FF2B5EF4-FFF2-40B4-BE49-F238E27FC236}">
                <a16:creationId xmlns:a16="http://schemas.microsoft.com/office/drawing/2014/main" id="{64C04934-B635-4726-8729-7B47ABEAE9A0}"/>
              </a:ext>
            </a:extLst>
          </p:cNvPr>
          <p:cNvSpPr/>
          <p:nvPr/>
        </p:nvSpPr>
        <p:spPr>
          <a:xfrm>
            <a:off x="784883" y="3513573"/>
            <a:ext cx="6641766" cy="92333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为初始时刻；</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为状态向量</a:t>
            </a:r>
            <a:r>
              <a:rPr lang="en-US" altLang="zh-CN" dirty="0">
                <a:solidFill>
                  <a:sysClr val="windowText" lastClr="000000"/>
                </a:solidFill>
                <a:latin typeface="宋体" panose="02010600030101010101" pitchFamily="2" charset="-122"/>
                <a:ea typeface="宋体" panose="02010600030101010101" pitchFamily="2" charset="-122"/>
              </a:rPr>
              <a:t>x</a:t>
            </a:r>
            <a:r>
              <a:rPr lang="zh-CN" altLang="en-US" dirty="0">
                <a:solidFill>
                  <a:sysClr val="windowText" lastClr="000000"/>
                </a:solidFill>
                <a:latin typeface="宋体" panose="02010600030101010101" pitchFamily="2" charset="-122"/>
                <a:ea typeface="宋体" panose="02010600030101010101" pitchFamily="2" charset="-122"/>
              </a:rPr>
              <a:t>的初始值。</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于是</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3530464"/>
              </p:ext>
            </p:extLst>
          </p:nvPr>
        </p:nvGraphicFramePr>
        <p:xfrm>
          <a:off x="3132138" y="1239838"/>
          <a:ext cx="1673225" cy="431800"/>
        </p:xfrm>
        <a:graphic>
          <a:graphicData uri="http://schemas.openxmlformats.org/presentationml/2006/ole">
            <mc:AlternateContent xmlns:mc="http://schemas.openxmlformats.org/markup-compatibility/2006">
              <mc:Choice xmlns:v="urn:schemas-microsoft-com:vml" Requires="v">
                <p:oleObj name="Equation" r:id="rId4" imgW="787320" imgH="203040" progId="Equation.DSMT4">
                  <p:embed/>
                </p:oleObj>
              </mc:Choice>
              <mc:Fallback>
                <p:oleObj name="Equation" r:id="rId4" imgW="787320" imgH="203040" progId="Equation.DSMT4">
                  <p:embed/>
                  <p:pic>
                    <p:nvPicPr>
                      <p:cNvPr id="0" name=""/>
                      <p:cNvPicPr/>
                      <p:nvPr/>
                    </p:nvPicPr>
                    <p:blipFill>
                      <a:blip r:embed="rId5"/>
                      <a:stretch>
                        <a:fillRect/>
                      </a:stretch>
                    </p:blipFill>
                    <p:spPr>
                      <a:xfrm>
                        <a:off x="3132138" y="1239838"/>
                        <a:ext cx="1673225" cy="4318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56725765"/>
              </p:ext>
            </p:extLst>
          </p:nvPr>
        </p:nvGraphicFramePr>
        <p:xfrm>
          <a:off x="3165475" y="3067050"/>
          <a:ext cx="2212975" cy="519113"/>
        </p:xfrm>
        <a:graphic>
          <a:graphicData uri="http://schemas.openxmlformats.org/presentationml/2006/ole">
            <mc:AlternateContent xmlns:mc="http://schemas.openxmlformats.org/markup-compatibility/2006">
              <mc:Choice xmlns:v="urn:schemas-microsoft-com:vml" Requires="v">
                <p:oleObj name="Equation" r:id="rId6" imgW="1028520" imgH="241200" progId="Equation.DSMT4">
                  <p:embed/>
                </p:oleObj>
              </mc:Choice>
              <mc:Fallback>
                <p:oleObj name="Equation" r:id="rId6" imgW="1028520" imgH="241200" progId="Equation.DSMT4">
                  <p:embed/>
                  <p:pic>
                    <p:nvPicPr>
                      <p:cNvPr id="0" name=""/>
                      <p:cNvPicPr/>
                      <p:nvPr/>
                    </p:nvPicPr>
                    <p:blipFill>
                      <a:blip r:embed="rId7"/>
                      <a:stretch>
                        <a:fillRect/>
                      </a:stretch>
                    </p:blipFill>
                    <p:spPr>
                      <a:xfrm>
                        <a:off x="3165475" y="3067050"/>
                        <a:ext cx="2212975" cy="519113"/>
                      </a:xfrm>
                      <a:prstGeom prst="rect">
                        <a:avLst/>
                      </a:prstGeom>
                    </p:spPr>
                  </p:pic>
                </p:oleObj>
              </mc:Fallback>
            </mc:AlternateContent>
          </a:graphicData>
        </a:graphic>
      </p:graphicFrame>
      <p:sp>
        <p:nvSpPr>
          <p:cNvPr id="4" name="文本框 3"/>
          <p:cNvSpPr txBox="1"/>
          <p:nvPr/>
        </p:nvSpPr>
        <p:spPr>
          <a:xfrm>
            <a:off x="6516216" y="3070695"/>
            <a:ext cx="779882" cy="442878"/>
          </a:xfrm>
          <a:prstGeom prst="rect">
            <a:avLst/>
          </a:prstGeom>
          <a:noFill/>
        </p:spPr>
        <p:txBody>
          <a:bodyPr wrap="square" rtlCol="0">
            <a:spAutoFit/>
          </a:bodyPr>
          <a:lstStyle/>
          <a:p>
            <a:pPr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3.2</a:t>
            </a:r>
            <a:r>
              <a:rPr lang="zh-CN" altLang="en-US" dirty="0">
                <a:solidFill>
                  <a:schemeClr val="tx1">
                    <a:lumMod val="95000"/>
                    <a:lumOff val="5000"/>
                  </a:schemeClr>
                </a:solidFill>
                <a:latin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cs typeface="Arial" pitchFamily="34" charset="0"/>
            </a:endParaRPr>
          </a:p>
        </p:txBody>
      </p:sp>
      <p:sp>
        <p:nvSpPr>
          <p:cNvPr id="13" name="文本框 12"/>
          <p:cNvSpPr txBox="1"/>
          <p:nvPr/>
        </p:nvSpPr>
        <p:spPr>
          <a:xfrm>
            <a:off x="6516216" y="4361120"/>
            <a:ext cx="779882" cy="442878"/>
          </a:xfrm>
          <a:prstGeom prst="rect">
            <a:avLst/>
          </a:prstGeom>
          <a:noFill/>
        </p:spPr>
        <p:txBody>
          <a:bodyPr wrap="square" rtlCol="0">
            <a:spAutoFit/>
          </a:bodyPr>
          <a:lstStyle/>
          <a:p>
            <a:pPr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3.3</a:t>
            </a:r>
            <a:r>
              <a:rPr lang="zh-CN" altLang="en-US" dirty="0">
                <a:solidFill>
                  <a:schemeClr val="tx1">
                    <a:lumMod val="95000"/>
                    <a:lumOff val="5000"/>
                  </a:schemeClr>
                </a:solidFill>
                <a:latin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cs typeface="Arial" pitchFamily="34" charset="0"/>
            </a:endParaRPr>
          </a:p>
        </p:txBody>
      </p:sp>
      <p:sp>
        <p:nvSpPr>
          <p:cNvPr id="14" name="文本框 13"/>
          <p:cNvSpPr txBox="1"/>
          <p:nvPr/>
        </p:nvSpPr>
        <p:spPr>
          <a:xfrm>
            <a:off x="6516216" y="1264473"/>
            <a:ext cx="779882" cy="442878"/>
          </a:xfrm>
          <a:prstGeom prst="rect">
            <a:avLst/>
          </a:prstGeom>
          <a:noFill/>
        </p:spPr>
        <p:txBody>
          <a:bodyPr wrap="square" rtlCol="0">
            <a:spAutoFit/>
          </a:bodyPr>
          <a:lstStyle/>
          <a:p>
            <a:pPr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3.1</a:t>
            </a:r>
            <a:r>
              <a:rPr lang="zh-CN" altLang="en-US" dirty="0">
                <a:solidFill>
                  <a:schemeClr val="tx1">
                    <a:lumMod val="95000"/>
                    <a:lumOff val="5000"/>
                  </a:schemeClr>
                </a:solidFill>
                <a:latin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cs typeface="Arial" pitchFamily="34"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71132061"/>
              </p:ext>
            </p:extLst>
          </p:nvPr>
        </p:nvGraphicFramePr>
        <p:xfrm>
          <a:off x="3182938" y="4360863"/>
          <a:ext cx="2051050" cy="442912"/>
        </p:xfrm>
        <a:graphic>
          <a:graphicData uri="http://schemas.openxmlformats.org/presentationml/2006/ole">
            <mc:AlternateContent xmlns:mc="http://schemas.openxmlformats.org/markup-compatibility/2006">
              <mc:Choice xmlns:v="urn:schemas-microsoft-com:vml" Requires="v">
                <p:oleObj name="Equation" r:id="rId8" imgW="1117440" imgH="241200" progId="Equation.DSMT4">
                  <p:embed/>
                </p:oleObj>
              </mc:Choice>
              <mc:Fallback>
                <p:oleObj name="Equation" r:id="rId8" imgW="1117440" imgH="241200" progId="Equation.DSMT4">
                  <p:embed/>
                  <p:pic>
                    <p:nvPicPr>
                      <p:cNvPr id="0" name=""/>
                      <p:cNvPicPr/>
                      <p:nvPr/>
                    </p:nvPicPr>
                    <p:blipFill>
                      <a:blip r:embed="rId9"/>
                      <a:stretch>
                        <a:fillRect/>
                      </a:stretch>
                    </p:blipFill>
                    <p:spPr>
                      <a:xfrm>
                        <a:off x="3182938" y="4360863"/>
                        <a:ext cx="2051050" cy="44291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29668470"/>
              </p:ext>
            </p:extLst>
          </p:nvPr>
        </p:nvGraphicFramePr>
        <p:xfrm>
          <a:off x="1475656" y="3550637"/>
          <a:ext cx="257516" cy="444800"/>
        </p:xfrm>
        <a:graphic>
          <a:graphicData uri="http://schemas.openxmlformats.org/presentationml/2006/ole">
            <mc:AlternateContent xmlns:mc="http://schemas.openxmlformats.org/markup-compatibility/2006">
              <mc:Choice xmlns:v="urn:schemas-microsoft-com:vml" Requires="v">
                <p:oleObj name="Equation" r:id="rId10" imgW="139680" imgH="241200" progId="Equation.DSMT4">
                  <p:embed/>
                </p:oleObj>
              </mc:Choice>
              <mc:Fallback>
                <p:oleObj name="Equation" r:id="rId10" imgW="139680" imgH="241200" progId="Equation.DSMT4">
                  <p:embed/>
                  <p:pic>
                    <p:nvPicPr>
                      <p:cNvPr id="0" name=""/>
                      <p:cNvPicPr/>
                      <p:nvPr/>
                    </p:nvPicPr>
                    <p:blipFill>
                      <a:blip r:embed="rId11"/>
                      <a:stretch>
                        <a:fillRect/>
                      </a:stretch>
                    </p:blipFill>
                    <p:spPr>
                      <a:xfrm>
                        <a:off x="1475656" y="3550637"/>
                        <a:ext cx="257516" cy="4448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193951347"/>
              </p:ext>
            </p:extLst>
          </p:nvPr>
        </p:nvGraphicFramePr>
        <p:xfrm>
          <a:off x="3131840" y="3543010"/>
          <a:ext cx="338988" cy="460055"/>
        </p:xfrm>
        <a:graphic>
          <a:graphicData uri="http://schemas.openxmlformats.org/presentationml/2006/ole">
            <mc:AlternateContent xmlns:mc="http://schemas.openxmlformats.org/markup-compatibility/2006">
              <mc:Choice xmlns:v="urn:schemas-microsoft-com:vml" Requires="v">
                <p:oleObj name="Equation" r:id="rId12" imgW="177480" imgH="241200" progId="Equation.DSMT4">
                  <p:embed/>
                </p:oleObj>
              </mc:Choice>
              <mc:Fallback>
                <p:oleObj name="Equation" r:id="rId12" imgW="177480" imgH="241200" progId="Equation.DSMT4">
                  <p:embed/>
                  <p:pic>
                    <p:nvPicPr>
                      <p:cNvPr id="0" name=""/>
                      <p:cNvPicPr/>
                      <p:nvPr/>
                    </p:nvPicPr>
                    <p:blipFill>
                      <a:blip r:embed="rId13"/>
                      <a:stretch>
                        <a:fillRect/>
                      </a:stretch>
                    </p:blipFill>
                    <p:spPr>
                      <a:xfrm>
                        <a:off x="3131840" y="3543010"/>
                        <a:ext cx="338988" cy="46005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03770269"/>
              </p:ext>
            </p:extLst>
          </p:nvPr>
        </p:nvGraphicFramePr>
        <p:xfrm>
          <a:off x="3362374" y="1885192"/>
          <a:ext cx="849586" cy="367388"/>
        </p:xfrm>
        <a:graphic>
          <a:graphicData uri="http://schemas.openxmlformats.org/presentationml/2006/ole">
            <mc:AlternateContent xmlns:mc="http://schemas.openxmlformats.org/markup-compatibility/2006">
              <mc:Choice xmlns:v="urn:schemas-microsoft-com:vml" Requires="v">
                <p:oleObj name="Equation" r:id="rId14" imgW="469800" imgH="203040" progId="Equation.DSMT4">
                  <p:embed/>
                </p:oleObj>
              </mc:Choice>
              <mc:Fallback>
                <p:oleObj name="Equation" r:id="rId14" imgW="469800" imgH="203040" progId="Equation.DSMT4">
                  <p:embed/>
                  <p:pic>
                    <p:nvPicPr>
                      <p:cNvPr id="0" name=""/>
                      <p:cNvPicPr/>
                      <p:nvPr/>
                    </p:nvPicPr>
                    <p:blipFill>
                      <a:blip r:embed="rId15"/>
                      <a:stretch>
                        <a:fillRect/>
                      </a:stretch>
                    </p:blipFill>
                    <p:spPr>
                      <a:xfrm>
                        <a:off x="3362374" y="1885192"/>
                        <a:ext cx="849586" cy="367388"/>
                      </a:xfrm>
                      <a:prstGeom prst="rect">
                        <a:avLst/>
                      </a:prstGeom>
                    </p:spPr>
                  </p:pic>
                </p:oleObj>
              </mc:Fallback>
            </mc:AlternateContent>
          </a:graphicData>
        </a:graphic>
      </p:graphicFrame>
    </p:spTree>
    <p:extLst>
      <p:ext uri="{BB962C8B-B14F-4D97-AF65-F5344CB8AC3E}">
        <p14:creationId xmlns:p14="http://schemas.microsoft.com/office/powerpoint/2010/main" val="31632791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12875" y="483518"/>
            <a:ext cx="7315509" cy="4247317"/>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3.3.1 </a:t>
            </a:r>
            <a:r>
              <a:rPr lang="zh-CN" altLang="en-US" b="1" dirty="0"/>
              <a:t>线性定常系统的稳定性分析</a:t>
            </a:r>
            <a:endParaRPr lang="en-US" altLang="zh-CN" b="1" dirty="0">
              <a:solidFill>
                <a:sysClr val="windowText" lastClr="000000"/>
              </a:solidFill>
              <a:latin typeface="宋体" panose="02010600030101010101" pitchFamily="2" charset="-122"/>
              <a:ea typeface="宋体" panose="02010600030101010101" pitchFamily="2" charset="-122"/>
            </a:endParaRPr>
          </a:p>
          <a:p>
            <a:pPr indent="457200">
              <a:lnSpc>
                <a:spcPct val="150000"/>
              </a:lnSpc>
            </a:pPr>
            <a:r>
              <a:rPr lang="zh-CN" altLang="en-US" dirty="0"/>
              <a:t>许多方法可用于研究线性定常系统的渐近稳定性。李雅普诺夫第一法，对</a:t>
            </a:r>
            <a:r>
              <a:rPr lang="en-US" altLang="zh-CN" dirty="0"/>
              <a:t>                     </a:t>
            </a:r>
            <a:r>
              <a:rPr lang="zh-CN" altLang="en-US" dirty="0"/>
              <a:t>系统在原点处渐近稳定性的充要条件是，矩阵</a:t>
            </a:r>
            <a:r>
              <a:rPr lang="en-US" altLang="zh-CN" dirty="0"/>
              <a:t>A</a:t>
            </a:r>
            <a:r>
              <a:rPr lang="zh-CN" altLang="en-US" dirty="0"/>
              <a:t>的所有特征值都具有负实部。</a:t>
            </a:r>
          </a:p>
          <a:p>
            <a:pPr indent="457200">
              <a:lnSpc>
                <a:spcPct val="150000"/>
              </a:lnSpc>
            </a:pPr>
            <a:r>
              <a:rPr lang="zh-CN" altLang="en-US" dirty="0"/>
              <a:t>对于高阶系统，求解特征值往往比较困难。这时可以以特征多项式</a:t>
            </a:r>
            <a:r>
              <a:rPr lang="en-US" altLang="zh-CN" dirty="0"/>
              <a:t>      </a:t>
            </a:r>
          </a:p>
          <a:p>
            <a:pPr indent="457200">
              <a:lnSpc>
                <a:spcPct val="150000"/>
              </a:lnSpc>
            </a:pPr>
            <a:r>
              <a:rPr lang="en-US" altLang="zh-CN" dirty="0"/>
              <a:t> </a:t>
            </a:r>
          </a:p>
          <a:p>
            <a:pPr indent="457200">
              <a:lnSpc>
                <a:spcPct val="150000"/>
              </a:lnSpc>
            </a:pPr>
            <a:endParaRPr lang="en-US" altLang="zh-CN" dirty="0"/>
          </a:p>
          <a:p>
            <a:pPr indent="457200">
              <a:lnSpc>
                <a:spcPct val="150000"/>
              </a:lnSpc>
            </a:pPr>
            <a:r>
              <a:rPr lang="zh-CN" altLang="en-US" dirty="0"/>
              <a:t>的系数，应用</a:t>
            </a:r>
            <a:r>
              <a:rPr lang="zh-CN" altLang="en-US" dirty="0">
                <a:solidFill>
                  <a:srgbClr val="FF0000"/>
                </a:solidFill>
              </a:rPr>
              <a:t>劳思稳定性判据</a:t>
            </a:r>
            <a:r>
              <a:rPr lang="zh-CN" altLang="en-US" dirty="0"/>
              <a:t>，非常方便。</a:t>
            </a:r>
          </a:p>
          <a:p>
            <a:pPr indent="457200">
              <a:lnSpc>
                <a:spcPct val="150000"/>
              </a:lnSpc>
            </a:pPr>
            <a:r>
              <a:rPr lang="zh-CN" altLang="en-US" dirty="0"/>
              <a:t>下面介绍李雅普诺夫第二法在线性定常系统中的应用。</a:t>
            </a: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109983332"/>
              </p:ext>
            </p:extLst>
          </p:nvPr>
        </p:nvGraphicFramePr>
        <p:xfrm>
          <a:off x="1547664" y="1419622"/>
          <a:ext cx="1000125" cy="295275"/>
        </p:xfrm>
        <a:graphic>
          <a:graphicData uri="http://schemas.openxmlformats.org/presentationml/2006/ole">
            <mc:AlternateContent xmlns:mc="http://schemas.openxmlformats.org/markup-compatibility/2006">
              <mc:Choice xmlns:v="urn:schemas-microsoft-com:vml" Requires="v">
                <p:oleObj name="Equation" r:id="rId4" imgW="558720" imgH="164880" progId="Equation.DSMT4">
                  <p:embed/>
                </p:oleObj>
              </mc:Choice>
              <mc:Fallback>
                <p:oleObj name="Equation" r:id="rId4" imgW="558720" imgH="164880" progId="Equation.DSMT4">
                  <p:embed/>
                  <p:pic>
                    <p:nvPicPr>
                      <p:cNvPr id="0" name=""/>
                      <p:cNvPicPr/>
                      <p:nvPr/>
                    </p:nvPicPr>
                    <p:blipFill>
                      <a:blip r:embed="rId5"/>
                      <a:stretch>
                        <a:fillRect/>
                      </a:stretch>
                    </p:blipFill>
                    <p:spPr>
                      <a:xfrm>
                        <a:off x="1547664" y="1419622"/>
                        <a:ext cx="1000125" cy="2952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49463749"/>
              </p:ext>
            </p:extLst>
          </p:nvPr>
        </p:nvGraphicFramePr>
        <p:xfrm>
          <a:off x="1846263" y="2716213"/>
          <a:ext cx="4835525" cy="503237"/>
        </p:xfrm>
        <a:graphic>
          <a:graphicData uri="http://schemas.openxmlformats.org/presentationml/2006/ole">
            <mc:AlternateContent xmlns:mc="http://schemas.openxmlformats.org/markup-compatibility/2006">
              <mc:Choice xmlns:v="urn:schemas-microsoft-com:vml" Requires="v">
                <p:oleObj name="Equation" r:id="rId6" imgW="2679480" imgH="279360" progId="Equation.DSMT4">
                  <p:embed/>
                </p:oleObj>
              </mc:Choice>
              <mc:Fallback>
                <p:oleObj name="Equation" r:id="rId6" imgW="2679480" imgH="279360" progId="Equation.DSMT4">
                  <p:embed/>
                  <p:pic>
                    <p:nvPicPr>
                      <p:cNvPr id="0" name=""/>
                      <p:cNvPicPr/>
                      <p:nvPr/>
                    </p:nvPicPr>
                    <p:blipFill>
                      <a:blip r:embed="rId7"/>
                      <a:stretch>
                        <a:fillRect/>
                      </a:stretch>
                    </p:blipFill>
                    <p:spPr>
                      <a:xfrm>
                        <a:off x="1846263" y="2716213"/>
                        <a:ext cx="4835525" cy="503237"/>
                      </a:xfrm>
                      <a:prstGeom prst="rect">
                        <a:avLst/>
                      </a:prstGeom>
                    </p:spPr>
                  </p:pic>
                </p:oleObj>
              </mc:Fallback>
            </mc:AlternateContent>
          </a:graphicData>
        </a:graphic>
      </p:graphicFrame>
    </p:spTree>
    <p:extLst>
      <p:ext uri="{BB962C8B-B14F-4D97-AF65-F5344CB8AC3E}">
        <p14:creationId xmlns:p14="http://schemas.microsoft.com/office/powerpoint/2010/main" val="11576570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12875" y="483518"/>
            <a:ext cx="8041145" cy="4662815"/>
          </a:xfrm>
          <a:prstGeom prst="rect">
            <a:avLst/>
          </a:prstGeom>
          <a:noFill/>
        </p:spPr>
        <p:txBody>
          <a:bodyPr wrap="square">
            <a:spAutoFit/>
          </a:bodyPr>
          <a:lstStyle/>
          <a:p>
            <a:pPr marL="342900" indent="-342900">
              <a:lnSpc>
                <a:spcPct val="150000"/>
              </a:lnSpc>
              <a:buAutoNum type="arabicPeriod"/>
            </a:pPr>
            <a:r>
              <a:rPr lang="zh-CN" altLang="en-US" b="1" dirty="0"/>
              <a:t>线性定常连续系统的渐近稳定判据</a:t>
            </a:r>
            <a:endParaRPr lang="en-US" altLang="zh-CN" b="1" dirty="0"/>
          </a:p>
          <a:p>
            <a:pPr indent="457200">
              <a:lnSpc>
                <a:spcPct val="150000"/>
              </a:lnSpc>
            </a:pPr>
            <a:r>
              <a:rPr lang="zh-CN" altLang="en-US" dirty="0"/>
              <a:t>考虑线性定常连续系统                 </a:t>
            </a:r>
            <a:r>
              <a:rPr lang="en-US" altLang="zh-CN" dirty="0"/>
              <a:t>    </a:t>
            </a:r>
            <a:r>
              <a:rPr lang="zh-CN" altLang="en-US" dirty="0"/>
              <a:t>式中，</a:t>
            </a:r>
            <a:r>
              <a:rPr lang="en-US" altLang="zh-CN" dirty="0"/>
              <a:t>x</a:t>
            </a:r>
            <a:r>
              <a:rPr lang="zh-CN" altLang="en-US" dirty="0"/>
              <a:t>为</a:t>
            </a:r>
            <a:r>
              <a:rPr lang="en-US" altLang="zh-CN" dirty="0"/>
              <a:t>n</a:t>
            </a:r>
            <a:r>
              <a:rPr lang="zh-CN" altLang="en-US" dirty="0"/>
              <a:t>维状态向量，</a:t>
            </a:r>
            <a:r>
              <a:rPr lang="en-US" altLang="zh-CN" dirty="0"/>
              <a:t>A</a:t>
            </a:r>
            <a:r>
              <a:rPr lang="zh-CN" altLang="en-US" dirty="0"/>
              <a:t>为 </a:t>
            </a:r>
            <a:r>
              <a:rPr lang="en-US" altLang="zh-CN" dirty="0" err="1"/>
              <a:t>nxn</a:t>
            </a:r>
            <a:r>
              <a:rPr lang="zh-CN" altLang="en-US" dirty="0"/>
              <a:t>常数矩阵。假设</a:t>
            </a:r>
            <a:r>
              <a:rPr lang="en-US" altLang="zh-CN" dirty="0"/>
              <a:t>A</a:t>
            </a:r>
            <a:r>
              <a:rPr lang="zh-CN" altLang="en-US" dirty="0"/>
              <a:t>是非奇异矩阵，则唯一的平衡状态是在原点</a:t>
            </a:r>
            <a:r>
              <a:rPr lang="en-US" altLang="zh-CN" dirty="0"/>
              <a:t>x=0</a:t>
            </a:r>
            <a:r>
              <a:rPr lang="zh-CN" altLang="en-US" dirty="0"/>
              <a:t>处。</a:t>
            </a:r>
          </a:p>
          <a:p>
            <a:pPr indent="457200">
              <a:lnSpc>
                <a:spcPct val="150000"/>
              </a:lnSpc>
            </a:pPr>
            <a:r>
              <a:rPr lang="zh-CN" altLang="en-US" dirty="0"/>
              <a:t>选李雅普诺夫函数</a:t>
            </a:r>
            <a:endParaRPr lang="en-US" altLang="zh-CN" dirty="0"/>
          </a:p>
          <a:p>
            <a:pPr indent="457200">
              <a:lnSpc>
                <a:spcPct val="150000"/>
              </a:lnSpc>
            </a:pPr>
            <a:r>
              <a:rPr lang="zh-CN" altLang="en-US" dirty="0"/>
              <a:t>式中，</a:t>
            </a:r>
            <a:r>
              <a:rPr lang="en-US" altLang="zh-CN" dirty="0"/>
              <a:t>P</a:t>
            </a:r>
            <a:r>
              <a:rPr lang="zh-CN" altLang="en-US" dirty="0"/>
              <a:t>是一正定的实对称矩阵。</a:t>
            </a:r>
          </a:p>
          <a:p>
            <a:pPr indent="457200">
              <a:lnSpc>
                <a:spcPct val="150000"/>
              </a:lnSpc>
            </a:pPr>
            <a:r>
              <a:rPr lang="en-US" altLang="zh-CN" dirty="0"/>
              <a:t>V</a:t>
            </a:r>
            <a:r>
              <a:rPr lang="zh-CN" altLang="en-US" dirty="0"/>
              <a:t>（</a:t>
            </a:r>
            <a:r>
              <a:rPr lang="en-US" altLang="zh-CN" dirty="0"/>
              <a:t>x</a:t>
            </a:r>
            <a:r>
              <a:rPr lang="zh-CN" altLang="en-US" dirty="0"/>
              <a:t>）沿任一轨迹的时间导数为</a:t>
            </a:r>
            <a:endParaRPr lang="en-US" altLang="zh-CN" dirty="0"/>
          </a:p>
          <a:p>
            <a:pPr indent="457200">
              <a:lnSpc>
                <a:spcPct val="150000"/>
              </a:lnSpc>
            </a:pPr>
            <a:endParaRPr lang="en-US" altLang="zh-CN" dirty="0"/>
          </a:p>
          <a:p>
            <a:pPr indent="457200">
              <a:lnSpc>
                <a:spcPct val="150000"/>
              </a:lnSpc>
            </a:pPr>
            <a:endParaRPr lang="en-US" altLang="zh-CN" dirty="0"/>
          </a:p>
          <a:p>
            <a:pPr indent="457200">
              <a:lnSpc>
                <a:spcPct val="150000"/>
              </a:lnSpc>
            </a:pPr>
            <a:r>
              <a:rPr lang="zh-CN" altLang="en-US" dirty="0"/>
              <a:t>式中，</a:t>
            </a:r>
            <a:endParaRPr lang="en-US" altLang="zh-CN" dirty="0"/>
          </a:p>
          <a:p>
            <a:pPr indent="457200">
              <a:lnSpc>
                <a:spcPct val="150000"/>
              </a:lnSpc>
            </a:pPr>
            <a:r>
              <a:rPr lang="zh-CN" altLang="en-US" dirty="0"/>
              <a:t>根据定理</a:t>
            </a:r>
            <a:r>
              <a:rPr lang="en-US" altLang="zh-CN" dirty="0"/>
              <a:t>1</a:t>
            </a:r>
            <a:r>
              <a:rPr lang="zh-CN" altLang="en-US" dirty="0"/>
              <a:t>，系统平衡状态渐近稳定的条件是，</a:t>
            </a:r>
            <a:r>
              <a:rPr lang="en-US" altLang="zh-CN" dirty="0"/>
              <a:t>V</a:t>
            </a:r>
            <a:r>
              <a:rPr lang="zh-CN" altLang="en-US" dirty="0"/>
              <a:t>（</a:t>
            </a:r>
            <a:r>
              <a:rPr lang="en-US" altLang="zh-CN" dirty="0"/>
              <a:t>x</a:t>
            </a:r>
            <a:r>
              <a:rPr lang="zh-CN" altLang="en-US" dirty="0"/>
              <a:t>）为正定函数，</a:t>
            </a:r>
            <a:r>
              <a:rPr lang="en-US" altLang="zh-CN" dirty="0"/>
              <a:t>         </a:t>
            </a:r>
            <a:r>
              <a:rPr lang="zh-CN" altLang="en-US" dirty="0"/>
              <a:t>为负定函数，这就要求</a:t>
            </a:r>
            <a:r>
              <a:rPr lang="en-US" altLang="zh-CN" dirty="0"/>
              <a:t>Q</a:t>
            </a:r>
            <a:r>
              <a:rPr lang="zh-CN" altLang="en-US" dirty="0"/>
              <a:t>为正定的。</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555275234"/>
              </p:ext>
            </p:extLst>
          </p:nvPr>
        </p:nvGraphicFramePr>
        <p:xfrm>
          <a:off x="3645470" y="1009970"/>
          <a:ext cx="998538" cy="295275"/>
        </p:xfrm>
        <a:graphic>
          <a:graphicData uri="http://schemas.openxmlformats.org/presentationml/2006/ole">
            <mc:AlternateContent xmlns:mc="http://schemas.openxmlformats.org/markup-compatibility/2006">
              <mc:Choice xmlns:v="urn:schemas-microsoft-com:vml" Requires="v">
                <p:oleObj name="Equation" r:id="rId4" imgW="558720" imgH="164880" progId="Equation.DSMT4">
                  <p:embed/>
                </p:oleObj>
              </mc:Choice>
              <mc:Fallback>
                <p:oleObj name="Equation" r:id="rId4" imgW="558720" imgH="164880" progId="Equation.DSMT4">
                  <p:embed/>
                  <p:pic>
                    <p:nvPicPr>
                      <p:cNvPr id="2" name="对象 1"/>
                      <p:cNvPicPr/>
                      <p:nvPr/>
                    </p:nvPicPr>
                    <p:blipFill>
                      <a:blip r:embed="rId5"/>
                      <a:stretch>
                        <a:fillRect/>
                      </a:stretch>
                    </p:blipFill>
                    <p:spPr>
                      <a:xfrm>
                        <a:off x="3645470" y="1009970"/>
                        <a:ext cx="998538" cy="29527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2697031"/>
              </p:ext>
            </p:extLst>
          </p:nvPr>
        </p:nvGraphicFramePr>
        <p:xfrm>
          <a:off x="3359150" y="1708150"/>
          <a:ext cx="1651000" cy="430213"/>
        </p:xfrm>
        <a:graphic>
          <a:graphicData uri="http://schemas.openxmlformats.org/presentationml/2006/ole">
            <mc:AlternateContent xmlns:mc="http://schemas.openxmlformats.org/markup-compatibility/2006">
              <mc:Choice xmlns:v="urn:schemas-microsoft-com:vml" Requires="v">
                <p:oleObj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3359150" y="1708150"/>
                        <a:ext cx="1651000" cy="4302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270663576"/>
              </p:ext>
            </p:extLst>
          </p:nvPr>
        </p:nvGraphicFramePr>
        <p:xfrm>
          <a:off x="1846263" y="2932113"/>
          <a:ext cx="5503862" cy="733425"/>
        </p:xfrm>
        <a:graphic>
          <a:graphicData uri="http://schemas.openxmlformats.org/presentationml/2006/ole">
            <mc:AlternateContent xmlns:mc="http://schemas.openxmlformats.org/markup-compatibility/2006">
              <mc:Choice xmlns:v="urn:schemas-microsoft-com:vml" Requires="v">
                <p:oleObj name="Equation" r:id="rId8" imgW="3047760" imgH="406080" progId="Equation.DSMT4">
                  <p:embed/>
                </p:oleObj>
              </mc:Choice>
              <mc:Fallback>
                <p:oleObj name="Equation" r:id="rId8" imgW="3047760" imgH="406080" progId="Equation.DSMT4">
                  <p:embed/>
                  <p:pic>
                    <p:nvPicPr>
                      <p:cNvPr id="0" name=""/>
                      <p:cNvPicPr/>
                      <p:nvPr/>
                    </p:nvPicPr>
                    <p:blipFill>
                      <a:blip r:embed="rId9"/>
                      <a:stretch>
                        <a:fillRect/>
                      </a:stretch>
                    </p:blipFill>
                    <p:spPr>
                      <a:xfrm>
                        <a:off x="1846263" y="2932113"/>
                        <a:ext cx="5503862" cy="7334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636054800"/>
              </p:ext>
            </p:extLst>
          </p:nvPr>
        </p:nvGraphicFramePr>
        <p:xfrm>
          <a:off x="1907704" y="3753517"/>
          <a:ext cx="2494534" cy="488061"/>
        </p:xfrm>
        <a:graphic>
          <a:graphicData uri="http://schemas.openxmlformats.org/presentationml/2006/ole">
            <mc:AlternateContent xmlns:mc="http://schemas.openxmlformats.org/markup-compatibility/2006">
              <mc:Choice xmlns:v="urn:schemas-microsoft-com:vml" Requires="v">
                <p:oleObj name="Equation" r:id="rId10" imgW="1168200" imgH="228600" progId="Equation.DSMT4">
                  <p:embed/>
                </p:oleObj>
              </mc:Choice>
              <mc:Fallback>
                <p:oleObj name="Equation" r:id="rId10" imgW="1168200" imgH="228600" progId="Equation.DSMT4">
                  <p:embed/>
                  <p:pic>
                    <p:nvPicPr>
                      <p:cNvPr id="0" name=""/>
                      <p:cNvPicPr/>
                      <p:nvPr/>
                    </p:nvPicPr>
                    <p:blipFill>
                      <a:blip r:embed="rId11"/>
                      <a:stretch>
                        <a:fillRect/>
                      </a:stretch>
                    </p:blipFill>
                    <p:spPr>
                      <a:xfrm>
                        <a:off x="1907704" y="3753517"/>
                        <a:ext cx="2494534" cy="488061"/>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198170821"/>
              </p:ext>
            </p:extLst>
          </p:nvPr>
        </p:nvGraphicFramePr>
        <p:xfrm>
          <a:off x="8028384" y="4083918"/>
          <a:ext cx="533792" cy="512440"/>
        </p:xfrm>
        <a:graphic>
          <a:graphicData uri="http://schemas.openxmlformats.org/presentationml/2006/ole">
            <mc:AlternateContent xmlns:mc="http://schemas.openxmlformats.org/markup-compatibility/2006">
              <mc:Choice xmlns:v="urn:schemas-microsoft-com:vml" Requires="v">
                <p:oleObj name="Equation" r:id="rId12" imgW="317160" imgH="304560" progId="Equation.DSMT4">
                  <p:embed/>
                </p:oleObj>
              </mc:Choice>
              <mc:Fallback>
                <p:oleObj name="Equation" r:id="rId12" imgW="317160" imgH="304560" progId="Equation.DSMT4">
                  <p:embed/>
                  <p:pic>
                    <p:nvPicPr>
                      <p:cNvPr id="0" name=""/>
                      <p:cNvPicPr/>
                      <p:nvPr/>
                    </p:nvPicPr>
                    <p:blipFill>
                      <a:blip r:embed="rId13"/>
                      <a:stretch>
                        <a:fillRect/>
                      </a:stretch>
                    </p:blipFill>
                    <p:spPr>
                      <a:xfrm>
                        <a:off x="8028384" y="4083918"/>
                        <a:ext cx="533792" cy="512440"/>
                      </a:xfrm>
                      <a:prstGeom prst="rect">
                        <a:avLst/>
                      </a:prstGeom>
                    </p:spPr>
                  </p:pic>
                </p:oleObj>
              </mc:Fallback>
            </mc:AlternateContent>
          </a:graphicData>
        </a:graphic>
      </p:graphicFrame>
    </p:spTree>
    <p:extLst>
      <p:ext uri="{BB962C8B-B14F-4D97-AF65-F5344CB8AC3E}">
        <p14:creationId xmlns:p14="http://schemas.microsoft.com/office/powerpoint/2010/main" val="18965780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3970318"/>
          </a:xfrm>
          <a:prstGeom prst="rect">
            <a:avLst/>
          </a:prstGeom>
          <a:noFill/>
        </p:spPr>
        <p:txBody>
          <a:bodyPr wrap="square">
            <a:spAutoFit/>
          </a:bodyPr>
          <a:lstStyle/>
          <a:p>
            <a:pPr>
              <a:lnSpc>
                <a:spcPct val="200000"/>
              </a:lnSpc>
            </a:pPr>
            <a:r>
              <a:rPr lang="zh-CN" altLang="en-US" b="1" dirty="0"/>
              <a:t>定理</a:t>
            </a:r>
            <a:r>
              <a:rPr lang="en-US" altLang="zh-CN" b="1" dirty="0"/>
              <a:t>5  </a:t>
            </a:r>
            <a:r>
              <a:rPr lang="zh-CN" altLang="en-US" dirty="0"/>
              <a:t>由状态方程</a:t>
            </a:r>
            <a:r>
              <a:rPr lang="en-US" altLang="zh-CN" dirty="0"/>
              <a:t>                    </a:t>
            </a:r>
            <a:r>
              <a:rPr lang="zh-CN" altLang="en-US" dirty="0"/>
              <a:t>所描述的线性定常系统的平衡状态大范围渐近稳定的充要条件是：对于任意给定的对称正定矩阵</a:t>
            </a:r>
            <a:r>
              <a:rPr lang="en-US" altLang="zh-CN" dirty="0"/>
              <a:t>Q</a:t>
            </a:r>
            <a:r>
              <a:rPr lang="zh-CN" altLang="en-US" dirty="0"/>
              <a:t>，都存在一个对称正定矩阵</a:t>
            </a:r>
            <a:r>
              <a:rPr lang="en-US" altLang="zh-CN" dirty="0"/>
              <a:t>P</a:t>
            </a:r>
            <a:r>
              <a:rPr lang="zh-CN" altLang="en-US" dirty="0"/>
              <a:t>，使得                                                                                                                           （</a:t>
            </a:r>
            <a:r>
              <a:rPr lang="en-US" altLang="zh-CN" dirty="0"/>
              <a:t>3.13</a:t>
            </a:r>
            <a:r>
              <a:rPr lang="zh-CN" altLang="en-US" dirty="0"/>
              <a:t>）</a:t>
            </a:r>
          </a:p>
          <a:p>
            <a:pPr>
              <a:lnSpc>
                <a:spcPct val="200000"/>
              </a:lnSpc>
            </a:pPr>
            <a:r>
              <a:rPr lang="zh-CN" altLang="en-US" dirty="0"/>
              <a:t>而</a:t>
            </a:r>
            <a:r>
              <a:rPr lang="en-US" altLang="zh-CN" dirty="0"/>
              <a:t>                                   </a:t>
            </a:r>
            <a:r>
              <a:rPr lang="zh-CN" altLang="en-US" dirty="0"/>
              <a:t>就是所选定的李雅普诺夫函数。</a:t>
            </a:r>
          </a:p>
          <a:p>
            <a:pPr indent="457200">
              <a:lnSpc>
                <a:spcPct val="200000"/>
              </a:lnSpc>
            </a:pPr>
            <a:r>
              <a:rPr lang="zh-CN" altLang="en-US" dirty="0"/>
              <a:t>如果给定的</a:t>
            </a:r>
            <a:r>
              <a:rPr lang="en-US" altLang="zh-CN" dirty="0"/>
              <a:t>Q</a:t>
            </a:r>
            <a:r>
              <a:rPr lang="zh-CN" altLang="en-US" dirty="0"/>
              <a:t>是正半定的，则要求沿任一零输入响应轨迹上的           不恒等于零。</a:t>
            </a:r>
          </a:p>
          <a:p>
            <a:pPr indent="457200">
              <a:lnSpc>
                <a:spcPct val="200000"/>
              </a:lnSpc>
            </a:pPr>
            <a:r>
              <a:rPr lang="zh-CN" altLang="en-US" dirty="0"/>
              <a:t>在实际应用中常令</a:t>
            </a:r>
            <a:r>
              <a:rPr lang="en-US" altLang="zh-CN" dirty="0"/>
              <a:t>Q=I</a:t>
            </a:r>
            <a:r>
              <a:rPr lang="zh-CN" altLang="en-US" dirty="0"/>
              <a:t>，再由式（</a:t>
            </a:r>
            <a:r>
              <a:rPr lang="en-US" altLang="zh-CN" dirty="0"/>
              <a:t>3.13</a:t>
            </a:r>
            <a:r>
              <a:rPr lang="zh-CN" altLang="en-US" dirty="0"/>
              <a:t>）观察</a:t>
            </a:r>
            <a:r>
              <a:rPr lang="en-US" altLang="zh-CN" dirty="0"/>
              <a:t>P</a:t>
            </a:r>
            <a:r>
              <a:rPr lang="zh-CN" altLang="en-US" dirty="0"/>
              <a:t>是否为正定的。</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546778076"/>
              </p:ext>
            </p:extLst>
          </p:nvPr>
        </p:nvGraphicFramePr>
        <p:xfrm>
          <a:off x="2483768" y="1015712"/>
          <a:ext cx="1000125" cy="295275"/>
        </p:xfrm>
        <a:graphic>
          <a:graphicData uri="http://schemas.openxmlformats.org/presentationml/2006/ole">
            <mc:AlternateContent xmlns:mc="http://schemas.openxmlformats.org/markup-compatibility/2006">
              <mc:Choice xmlns:v="urn:schemas-microsoft-com:vml" Requires="v">
                <p:oleObj name="Equation" r:id="rId4" imgW="558720" imgH="164880" progId="Equation.DSMT4">
                  <p:embed/>
                </p:oleObj>
              </mc:Choice>
              <mc:Fallback>
                <p:oleObj name="Equation" r:id="rId4" imgW="558720" imgH="164880" progId="Equation.DSMT4">
                  <p:embed/>
                  <p:pic>
                    <p:nvPicPr>
                      <p:cNvPr id="2" name="对象 1"/>
                      <p:cNvPicPr/>
                      <p:nvPr/>
                    </p:nvPicPr>
                    <p:blipFill>
                      <a:blip r:embed="rId5"/>
                      <a:stretch>
                        <a:fillRect/>
                      </a:stretch>
                    </p:blipFill>
                    <p:spPr>
                      <a:xfrm>
                        <a:off x="2483768" y="1015712"/>
                        <a:ext cx="1000125" cy="2952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81218137"/>
              </p:ext>
            </p:extLst>
          </p:nvPr>
        </p:nvGraphicFramePr>
        <p:xfrm>
          <a:off x="3059832" y="1995686"/>
          <a:ext cx="2305050" cy="487363"/>
        </p:xfrm>
        <a:graphic>
          <a:graphicData uri="http://schemas.openxmlformats.org/presentationml/2006/ole">
            <mc:AlternateContent xmlns:mc="http://schemas.openxmlformats.org/markup-compatibility/2006">
              <mc:Choice xmlns:v="urn:schemas-microsoft-com:vml" Requires="v">
                <p:oleObj name="Equation" r:id="rId6" imgW="1079280" imgH="228600" progId="Equation.DSMT4">
                  <p:embed/>
                </p:oleObj>
              </mc:Choice>
              <mc:Fallback>
                <p:oleObj name="Equation" r:id="rId6" imgW="1079280" imgH="228600" progId="Equation.DSMT4">
                  <p:embed/>
                  <p:pic>
                    <p:nvPicPr>
                      <p:cNvPr id="6" name="对象 5"/>
                      <p:cNvPicPr/>
                      <p:nvPr/>
                    </p:nvPicPr>
                    <p:blipFill>
                      <a:blip r:embed="rId7"/>
                      <a:stretch>
                        <a:fillRect/>
                      </a:stretch>
                    </p:blipFill>
                    <p:spPr>
                      <a:xfrm>
                        <a:off x="3059832" y="1995686"/>
                        <a:ext cx="2305050" cy="48736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40648142"/>
              </p:ext>
            </p:extLst>
          </p:nvPr>
        </p:nvGraphicFramePr>
        <p:xfrm>
          <a:off x="7236296" y="3075806"/>
          <a:ext cx="533792" cy="512440"/>
        </p:xfrm>
        <a:graphic>
          <a:graphicData uri="http://schemas.openxmlformats.org/presentationml/2006/ole">
            <mc:AlternateContent xmlns:mc="http://schemas.openxmlformats.org/markup-compatibility/2006">
              <mc:Choice xmlns:v="urn:schemas-microsoft-com:vml" Requires="v">
                <p:oleObj name="Equation" r:id="rId8" imgW="317160" imgH="304560" progId="Equation.DSMT4">
                  <p:embed/>
                </p:oleObj>
              </mc:Choice>
              <mc:Fallback>
                <p:oleObj name="Equation" r:id="rId8" imgW="317160" imgH="304560" progId="Equation.DSMT4">
                  <p:embed/>
                  <p:pic>
                    <p:nvPicPr>
                      <p:cNvPr id="7" name="对象 6"/>
                      <p:cNvPicPr/>
                      <p:nvPr/>
                    </p:nvPicPr>
                    <p:blipFill>
                      <a:blip r:embed="rId9"/>
                      <a:stretch>
                        <a:fillRect/>
                      </a:stretch>
                    </p:blipFill>
                    <p:spPr>
                      <a:xfrm>
                        <a:off x="7236296" y="3075806"/>
                        <a:ext cx="533792" cy="51244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34777777"/>
              </p:ext>
            </p:extLst>
          </p:nvPr>
        </p:nvGraphicFramePr>
        <p:xfrm>
          <a:off x="971599" y="2571750"/>
          <a:ext cx="1680187" cy="432048"/>
        </p:xfrm>
        <a:graphic>
          <a:graphicData uri="http://schemas.openxmlformats.org/presentationml/2006/ole">
            <mc:AlternateContent xmlns:mc="http://schemas.openxmlformats.org/markup-compatibility/2006">
              <mc:Choice xmlns:v="urn:schemas-microsoft-com:vml" Requires="v">
                <p:oleObj name="Equation" r:id="rId10" imgW="888840" imgH="228600" progId="Equation.DSMT4">
                  <p:embed/>
                </p:oleObj>
              </mc:Choice>
              <mc:Fallback>
                <p:oleObj name="Equation" r:id="rId10" imgW="888840" imgH="228600" progId="Equation.DSMT4">
                  <p:embed/>
                  <p:pic>
                    <p:nvPicPr>
                      <p:cNvPr id="0" name=""/>
                      <p:cNvPicPr/>
                      <p:nvPr/>
                    </p:nvPicPr>
                    <p:blipFill>
                      <a:blip r:embed="rId11"/>
                      <a:stretch>
                        <a:fillRect/>
                      </a:stretch>
                    </p:blipFill>
                    <p:spPr>
                      <a:xfrm>
                        <a:off x="971599" y="2571750"/>
                        <a:ext cx="1680187" cy="432048"/>
                      </a:xfrm>
                      <a:prstGeom prst="rect">
                        <a:avLst/>
                      </a:prstGeom>
                    </p:spPr>
                  </p:pic>
                </p:oleObj>
              </mc:Fallback>
            </mc:AlternateContent>
          </a:graphicData>
        </a:graphic>
      </p:graphicFrame>
    </p:spTree>
    <p:extLst>
      <p:ext uri="{BB962C8B-B14F-4D97-AF65-F5344CB8AC3E}">
        <p14:creationId xmlns:p14="http://schemas.microsoft.com/office/powerpoint/2010/main" val="3626522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3416320"/>
          </a:xfrm>
          <a:prstGeom prst="rect">
            <a:avLst/>
          </a:prstGeom>
          <a:noFill/>
        </p:spPr>
        <p:txBody>
          <a:bodyPr wrap="square">
            <a:spAutoFit/>
          </a:bodyPr>
          <a:lstStyle/>
          <a:p>
            <a:r>
              <a:rPr lang="zh-CN" altLang="en-US" b="1" dirty="0"/>
              <a:t>例</a:t>
            </a:r>
            <a:r>
              <a:rPr lang="en-US" altLang="zh-CN" b="1" dirty="0"/>
              <a:t>3.9 </a:t>
            </a:r>
            <a:r>
              <a:rPr lang="zh-CN" altLang="en-US" dirty="0"/>
              <a:t>设系统的状态方程为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a:p>
            <a:r>
              <a:rPr lang="en-US" altLang="zh-CN" dirty="0"/>
              <a:t>                     </a:t>
            </a:r>
            <a:r>
              <a:rPr lang="zh-CN" altLang="en-US" dirty="0"/>
              <a:t>是系统的平衡状态。试确定系统平衡状态的稳定性。</a:t>
            </a:r>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3475128516"/>
              </p:ext>
            </p:extLst>
          </p:nvPr>
        </p:nvGraphicFramePr>
        <p:xfrm>
          <a:off x="827584" y="3241425"/>
          <a:ext cx="864096" cy="410445"/>
        </p:xfrm>
        <a:graphic>
          <a:graphicData uri="http://schemas.openxmlformats.org/presentationml/2006/ole">
            <mc:AlternateContent xmlns:mc="http://schemas.openxmlformats.org/markup-compatibility/2006">
              <mc:Choice xmlns:v="urn:schemas-microsoft-com:vml" Requires="v">
                <p:oleObj name="Equation" r:id="rId4" imgW="507960" imgH="241200" progId="Equation.DSMT4">
                  <p:embed/>
                </p:oleObj>
              </mc:Choice>
              <mc:Fallback>
                <p:oleObj name="Equation" r:id="rId4" imgW="507960" imgH="241200" progId="Equation.DSMT4">
                  <p:embed/>
                  <p:pic>
                    <p:nvPicPr>
                      <p:cNvPr id="4" name="对象 3"/>
                      <p:cNvPicPr/>
                      <p:nvPr/>
                    </p:nvPicPr>
                    <p:blipFill>
                      <a:blip r:embed="rId5"/>
                      <a:stretch>
                        <a:fillRect/>
                      </a:stretch>
                    </p:blipFill>
                    <p:spPr>
                      <a:xfrm>
                        <a:off x="827584" y="3241425"/>
                        <a:ext cx="864096" cy="41044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931262090"/>
              </p:ext>
            </p:extLst>
          </p:nvPr>
        </p:nvGraphicFramePr>
        <p:xfrm>
          <a:off x="2195736" y="1563638"/>
          <a:ext cx="3641805" cy="1224136"/>
        </p:xfrm>
        <a:graphic>
          <a:graphicData uri="http://schemas.openxmlformats.org/presentationml/2006/ole">
            <mc:AlternateContent xmlns:mc="http://schemas.openxmlformats.org/markup-compatibility/2006">
              <mc:Choice xmlns:v="urn:schemas-microsoft-com:vml" Requires="v">
                <p:oleObj name="Equation" r:id="rId6" imgW="1511280" imgH="507960" progId="Equation.DSMT4">
                  <p:embed/>
                </p:oleObj>
              </mc:Choice>
              <mc:Fallback>
                <p:oleObj name="Equation" r:id="rId6" imgW="1511280" imgH="507960" progId="Equation.DSMT4">
                  <p:embed/>
                  <p:pic>
                    <p:nvPicPr>
                      <p:cNvPr id="0" name=""/>
                      <p:cNvPicPr/>
                      <p:nvPr/>
                    </p:nvPicPr>
                    <p:blipFill>
                      <a:blip r:embed="rId7"/>
                      <a:stretch>
                        <a:fillRect/>
                      </a:stretch>
                    </p:blipFill>
                    <p:spPr>
                      <a:xfrm>
                        <a:off x="2195736" y="1563638"/>
                        <a:ext cx="3641805" cy="1224136"/>
                      </a:xfrm>
                      <a:prstGeom prst="rect">
                        <a:avLst/>
                      </a:prstGeom>
                    </p:spPr>
                  </p:pic>
                </p:oleObj>
              </mc:Fallback>
            </mc:AlternateContent>
          </a:graphicData>
        </a:graphic>
      </p:graphicFrame>
    </p:spTree>
    <p:extLst>
      <p:ext uri="{BB962C8B-B14F-4D97-AF65-F5344CB8AC3E}">
        <p14:creationId xmlns:p14="http://schemas.microsoft.com/office/powerpoint/2010/main" val="16835822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3970318"/>
          </a:xfrm>
          <a:prstGeom prst="rect">
            <a:avLst/>
          </a:prstGeom>
          <a:noFill/>
        </p:spPr>
        <p:txBody>
          <a:bodyPr wrap="square">
            <a:spAutoFit/>
          </a:bodyPr>
          <a:lstStyle/>
          <a:p>
            <a:r>
              <a:rPr lang="zh-CN" altLang="en-US" b="1" dirty="0"/>
              <a:t>解  </a:t>
            </a:r>
            <a:r>
              <a:rPr lang="zh-CN" altLang="en-US" dirty="0"/>
              <a:t>选李雅普诺夫函数为</a:t>
            </a:r>
            <a:endParaRPr lang="en-US" altLang="zh-CN" dirty="0"/>
          </a:p>
          <a:p>
            <a:endParaRPr lang="en-US" altLang="zh-CN" dirty="0"/>
          </a:p>
          <a:p>
            <a:r>
              <a:rPr lang="zh-CN" altLang="en-US" dirty="0"/>
              <a:t>式中</a:t>
            </a:r>
            <a:r>
              <a:rPr lang="en-US" altLang="zh-CN" dirty="0"/>
              <a:t>P</a:t>
            </a:r>
            <a:r>
              <a:rPr lang="zh-CN" altLang="en-US" dirty="0"/>
              <a:t>由下式决定</a:t>
            </a:r>
            <a:r>
              <a:rPr lang="en-US" altLang="zh-CN" dirty="0"/>
              <a:t>        </a:t>
            </a:r>
          </a:p>
          <a:p>
            <a:r>
              <a:rPr lang="zh-CN" altLang="en-US" dirty="0"/>
              <a:t>即</a:t>
            </a:r>
          </a:p>
          <a:p>
            <a:r>
              <a:rPr lang="en-US" altLang="zh-CN" dirty="0"/>
              <a:t> </a:t>
            </a:r>
          </a:p>
          <a:p>
            <a:endParaRPr lang="en-US" altLang="zh-CN" dirty="0"/>
          </a:p>
          <a:p>
            <a:endParaRPr lang="en-US" altLang="zh-CN" dirty="0"/>
          </a:p>
          <a:p>
            <a:r>
              <a:rPr lang="zh-CN" altLang="en-US" dirty="0"/>
              <a:t>将矩阵方程展开，可得 </a:t>
            </a:r>
            <a:endParaRPr lang="en-US" altLang="zh-CN" dirty="0"/>
          </a:p>
          <a:p>
            <a:endParaRPr lang="zh-CN" altLang="en-US" dirty="0"/>
          </a:p>
          <a:p>
            <a:r>
              <a:rPr lang="en-US" altLang="zh-CN" dirty="0"/>
              <a:t> </a:t>
            </a:r>
          </a:p>
          <a:p>
            <a:endParaRPr lang="en-US" altLang="zh-CN" dirty="0"/>
          </a:p>
          <a:p>
            <a:r>
              <a:rPr lang="zh-CN" altLang="en-US" dirty="0"/>
              <a:t>解得</a:t>
            </a:r>
          </a:p>
          <a:p>
            <a:r>
              <a:rPr lang="en-US" altLang="zh-CN" dirty="0"/>
              <a:t> </a:t>
            </a:r>
            <a:endParaRPr lang="zh-CN" altLang="en-US" dirty="0"/>
          </a:p>
          <a:p>
            <a:r>
              <a:rPr lang="en-US" altLang="zh-CN" dirty="0"/>
              <a:t>                     </a:t>
            </a: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2380183630"/>
              </p:ext>
            </p:extLst>
          </p:nvPr>
        </p:nvGraphicFramePr>
        <p:xfrm>
          <a:off x="3347864" y="778753"/>
          <a:ext cx="1793359" cy="461149"/>
        </p:xfrm>
        <a:graphic>
          <a:graphicData uri="http://schemas.openxmlformats.org/presentationml/2006/ole">
            <mc:AlternateContent xmlns:mc="http://schemas.openxmlformats.org/markup-compatibility/2006">
              <mc:Choice xmlns:v="urn:schemas-microsoft-com:vml" Requires="v">
                <p:oleObj name="Equation" r:id="rId4" imgW="888840" imgH="228600" progId="Equation.DSMT4">
                  <p:embed/>
                </p:oleObj>
              </mc:Choice>
              <mc:Fallback>
                <p:oleObj name="Equation" r:id="rId4" imgW="888840" imgH="228600" progId="Equation.DSMT4">
                  <p:embed/>
                  <p:pic>
                    <p:nvPicPr>
                      <p:cNvPr id="0" name=""/>
                      <p:cNvPicPr/>
                      <p:nvPr/>
                    </p:nvPicPr>
                    <p:blipFill>
                      <a:blip r:embed="rId5"/>
                      <a:stretch>
                        <a:fillRect/>
                      </a:stretch>
                    </p:blipFill>
                    <p:spPr>
                      <a:xfrm>
                        <a:off x="3347864" y="778753"/>
                        <a:ext cx="1793359" cy="461149"/>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0420979"/>
              </p:ext>
            </p:extLst>
          </p:nvPr>
        </p:nvGraphicFramePr>
        <p:xfrm>
          <a:off x="3092450" y="1275606"/>
          <a:ext cx="2305050" cy="431800"/>
        </p:xfrm>
        <a:graphic>
          <a:graphicData uri="http://schemas.openxmlformats.org/presentationml/2006/ole">
            <mc:AlternateContent xmlns:mc="http://schemas.openxmlformats.org/markup-compatibility/2006">
              <mc:Choice xmlns:v="urn:schemas-microsoft-com:vml" Requires="v">
                <p:oleObj name="Equation" r:id="rId6" imgW="1079280" imgH="203040" progId="Equation.DSMT4">
                  <p:embed/>
                </p:oleObj>
              </mc:Choice>
              <mc:Fallback>
                <p:oleObj name="Equation" r:id="rId6" imgW="1079280" imgH="203040" progId="Equation.DSMT4">
                  <p:embed/>
                  <p:pic>
                    <p:nvPicPr>
                      <p:cNvPr id="6" name="对象 5"/>
                      <p:cNvPicPr/>
                      <p:nvPr/>
                    </p:nvPicPr>
                    <p:blipFill>
                      <a:blip r:embed="rId7"/>
                      <a:stretch>
                        <a:fillRect/>
                      </a:stretch>
                    </p:blipFill>
                    <p:spPr>
                      <a:xfrm>
                        <a:off x="3092450" y="1275606"/>
                        <a:ext cx="2305050" cy="4318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563610964"/>
              </p:ext>
            </p:extLst>
          </p:nvPr>
        </p:nvGraphicFramePr>
        <p:xfrm>
          <a:off x="2005013" y="1919288"/>
          <a:ext cx="5638800" cy="796925"/>
        </p:xfrm>
        <a:graphic>
          <a:graphicData uri="http://schemas.openxmlformats.org/presentationml/2006/ole">
            <mc:AlternateContent xmlns:mc="http://schemas.openxmlformats.org/markup-compatibility/2006">
              <mc:Choice xmlns:v="urn:schemas-microsoft-com:vml" Requires="v">
                <p:oleObj name="Equation" r:id="rId8" imgW="3593880" imgH="507960" progId="Equation.DSMT4">
                  <p:embed/>
                </p:oleObj>
              </mc:Choice>
              <mc:Fallback>
                <p:oleObj name="Equation" r:id="rId8" imgW="3593880" imgH="507960" progId="Equation.DSMT4">
                  <p:embed/>
                  <p:pic>
                    <p:nvPicPr>
                      <p:cNvPr id="0" name=""/>
                      <p:cNvPicPr/>
                      <p:nvPr/>
                    </p:nvPicPr>
                    <p:blipFill>
                      <a:blip r:embed="rId9"/>
                      <a:stretch>
                        <a:fillRect/>
                      </a:stretch>
                    </p:blipFill>
                    <p:spPr>
                      <a:xfrm>
                        <a:off x="2005013" y="1919288"/>
                        <a:ext cx="5638800" cy="7969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785805436"/>
              </p:ext>
            </p:extLst>
          </p:nvPr>
        </p:nvGraphicFramePr>
        <p:xfrm>
          <a:off x="3710797" y="2768464"/>
          <a:ext cx="1307182" cy="407155"/>
        </p:xfrm>
        <a:graphic>
          <a:graphicData uri="http://schemas.openxmlformats.org/presentationml/2006/ole">
            <mc:AlternateContent xmlns:mc="http://schemas.openxmlformats.org/markup-compatibility/2006">
              <mc:Choice xmlns:v="urn:schemas-microsoft-com:vml" Requires="v">
                <p:oleObj name="Equation" r:id="rId10" imgW="774360" imgH="241200" progId="Equation.DSMT4">
                  <p:embed/>
                </p:oleObj>
              </mc:Choice>
              <mc:Fallback>
                <p:oleObj name="Equation" r:id="rId10" imgW="774360" imgH="241200" progId="Equation.DSMT4">
                  <p:embed/>
                  <p:pic>
                    <p:nvPicPr>
                      <p:cNvPr id="0" name=""/>
                      <p:cNvPicPr/>
                      <p:nvPr/>
                    </p:nvPicPr>
                    <p:blipFill>
                      <a:blip r:embed="rId11"/>
                      <a:stretch>
                        <a:fillRect/>
                      </a:stretch>
                    </p:blipFill>
                    <p:spPr>
                      <a:xfrm>
                        <a:off x="3710797" y="2768464"/>
                        <a:ext cx="1307182" cy="40715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53467985"/>
              </p:ext>
            </p:extLst>
          </p:nvPr>
        </p:nvGraphicFramePr>
        <p:xfrm>
          <a:off x="3375774" y="3108086"/>
          <a:ext cx="2092111" cy="389707"/>
        </p:xfrm>
        <a:graphic>
          <a:graphicData uri="http://schemas.openxmlformats.org/presentationml/2006/ole">
            <mc:AlternateContent xmlns:mc="http://schemas.openxmlformats.org/markup-compatibility/2006">
              <mc:Choice xmlns:v="urn:schemas-microsoft-com:vml" Requires="v">
                <p:oleObj name="Equation" r:id="rId12" imgW="1295280" imgH="241200" progId="Equation.DSMT4">
                  <p:embed/>
                </p:oleObj>
              </mc:Choice>
              <mc:Fallback>
                <p:oleObj name="Equation" r:id="rId12" imgW="1295280" imgH="241200" progId="Equation.DSMT4">
                  <p:embed/>
                  <p:pic>
                    <p:nvPicPr>
                      <p:cNvPr id="0" name=""/>
                      <p:cNvPicPr/>
                      <p:nvPr/>
                    </p:nvPicPr>
                    <p:blipFill>
                      <a:blip r:embed="rId13"/>
                      <a:stretch>
                        <a:fillRect/>
                      </a:stretch>
                    </p:blipFill>
                    <p:spPr>
                      <a:xfrm>
                        <a:off x="3375774" y="3108086"/>
                        <a:ext cx="2092111" cy="38970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95577840"/>
              </p:ext>
            </p:extLst>
          </p:nvPr>
        </p:nvGraphicFramePr>
        <p:xfrm>
          <a:off x="3419903" y="3536941"/>
          <a:ext cx="1895878" cy="400241"/>
        </p:xfrm>
        <a:graphic>
          <a:graphicData uri="http://schemas.openxmlformats.org/presentationml/2006/ole">
            <mc:AlternateContent xmlns:mc="http://schemas.openxmlformats.org/markup-compatibility/2006">
              <mc:Choice xmlns:v="urn:schemas-microsoft-com:vml" Requires="v">
                <p:oleObj name="Equation" r:id="rId14" imgW="1143000" imgH="241200" progId="Equation.DSMT4">
                  <p:embed/>
                </p:oleObj>
              </mc:Choice>
              <mc:Fallback>
                <p:oleObj name="Equation" r:id="rId14" imgW="1143000" imgH="241200" progId="Equation.DSMT4">
                  <p:embed/>
                  <p:pic>
                    <p:nvPicPr>
                      <p:cNvPr id="0" name=""/>
                      <p:cNvPicPr/>
                      <p:nvPr/>
                    </p:nvPicPr>
                    <p:blipFill>
                      <a:blip r:embed="rId15"/>
                      <a:stretch>
                        <a:fillRect/>
                      </a:stretch>
                    </p:blipFill>
                    <p:spPr>
                      <a:xfrm>
                        <a:off x="3419903" y="3536941"/>
                        <a:ext cx="1895878" cy="40024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517637544"/>
              </p:ext>
            </p:extLst>
          </p:nvPr>
        </p:nvGraphicFramePr>
        <p:xfrm>
          <a:off x="3419872" y="3919976"/>
          <a:ext cx="1889033" cy="1146913"/>
        </p:xfrm>
        <a:graphic>
          <a:graphicData uri="http://schemas.openxmlformats.org/presentationml/2006/ole">
            <mc:AlternateContent xmlns:mc="http://schemas.openxmlformats.org/markup-compatibility/2006">
              <mc:Choice xmlns:v="urn:schemas-microsoft-com:vml" Requires="v">
                <p:oleObj name="Equation" r:id="rId16" imgW="1422360" imgH="863280" progId="Equation.DSMT4">
                  <p:embed/>
                </p:oleObj>
              </mc:Choice>
              <mc:Fallback>
                <p:oleObj name="Equation" r:id="rId16" imgW="1422360" imgH="863280" progId="Equation.DSMT4">
                  <p:embed/>
                  <p:pic>
                    <p:nvPicPr>
                      <p:cNvPr id="0" name=""/>
                      <p:cNvPicPr/>
                      <p:nvPr/>
                    </p:nvPicPr>
                    <p:blipFill>
                      <a:blip r:embed="rId17"/>
                      <a:stretch>
                        <a:fillRect/>
                      </a:stretch>
                    </p:blipFill>
                    <p:spPr>
                      <a:xfrm>
                        <a:off x="3419872" y="3919976"/>
                        <a:ext cx="1889033" cy="1146913"/>
                      </a:xfrm>
                      <a:prstGeom prst="rect">
                        <a:avLst/>
                      </a:prstGeom>
                    </p:spPr>
                  </p:pic>
                </p:oleObj>
              </mc:Fallback>
            </mc:AlternateContent>
          </a:graphicData>
        </a:graphic>
      </p:graphicFrame>
    </p:spTree>
    <p:extLst>
      <p:ext uri="{BB962C8B-B14F-4D97-AF65-F5344CB8AC3E}">
        <p14:creationId xmlns:p14="http://schemas.microsoft.com/office/powerpoint/2010/main" val="26536585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3416320"/>
          </a:xfrm>
          <a:prstGeom prst="rect">
            <a:avLst/>
          </a:prstGeom>
          <a:noFill/>
        </p:spPr>
        <p:txBody>
          <a:bodyPr wrap="square">
            <a:spAutoFit/>
          </a:bodyPr>
          <a:lstStyle/>
          <a:p>
            <a:r>
              <a:rPr lang="zh-CN" altLang="en-US" dirty="0"/>
              <a:t>由此可见</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显然，</a:t>
            </a:r>
            <a:r>
              <a:rPr lang="en-US" altLang="zh-CN" dirty="0"/>
              <a:t>P</a:t>
            </a:r>
            <a:r>
              <a:rPr lang="zh-CN" altLang="en-US" dirty="0"/>
              <a:t>是正定的，因此在原点处的平衡状态是大范围渐近稳定的。</a:t>
            </a:r>
            <a:endParaRPr lang="en-US" altLang="zh-CN" dirty="0"/>
          </a:p>
          <a:p>
            <a:endParaRPr lang="zh-CN" altLang="en-US" dirty="0"/>
          </a:p>
          <a:p>
            <a:r>
              <a:rPr lang="zh-CN" altLang="en-US" dirty="0"/>
              <a:t>李雅普诺夫函数为</a:t>
            </a:r>
          </a:p>
          <a:p>
            <a:endParaRPr lang="zh-CN" altLang="en-US" dirty="0"/>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553831953"/>
              </p:ext>
            </p:extLst>
          </p:nvPr>
        </p:nvGraphicFramePr>
        <p:xfrm>
          <a:off x="2383258" y="905992"/>
          <a:ext cx="4325990" cy="1368220"/>
        </p:xfrm>
        <a:graphic>
          <a:graphicData uri="http://schemas.openxmlformats.org/presentationml/2006/ole">
            <mc:AlternateContent xmlns:mc="http://schemas.openxmlformats.org/markup-compatibility/2006">
              <mc:Choice xmlns:v="urn:schemas-microsoft-com:vml" Requires="v">
                <p:oleObj name="Equation" r:id="rId4" imgW="2730240" imgH="863280" progId="Equation.DSMT4">
                  <p:embed/>
                </p:oleObj>
              </mc:Choice>
              <mc:Fallback>
                <p:oleObj name="Equation" r:id="rId4" imgW="2730240" imgH="863280" progId="Equation.DSMT4">
                  <p:embed/>
                  <p:pic>
                    <p:nvPicPr>
                      <p:cNvPr id="0" name=""/>
                      <p:cNvPicPr/>
                      <p:nvPr/>
                    </p:nvPicPr>
                    <p:blipFill>
                      <a:blip r:embed="rId5"/>
                      <a:stretch>
                        <a:fillRect/>
                      </a:stretch>
                    </p:blipFill>
                    <p:spPr>
                      <a:xfrm>
                        <a:off x="2383258" y="905992"/>
                        <a:ext cx="4325990" cy="136822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713598374"/>
              </p:ext>
            </p:extLst>
          </p:nvPr>
        </p:nvGraphicFramePr>
        <p:xfrm>
          <a:off x="2339752" y="3579862"/>
          <a:ext cx="4245805" cy="1152128"/>
        </p:xfrm>
        <a:graphic>
          <a:graphicData uri="http://schemas.openxmlformats.org/presentationml/2006/ole">
            <mc:AlternateContent xmlns:mc="http://schemas.openxmlformats.org/markup-compatibility/2006">
              <mc:Choice xmlns:v="urn:schemas-microsoft-com:vml" Requires="v">
                <p:oleObj name="Equation" r:id="rId6" imgW="2527200" imgH="685800" progId="Equation.DSMT4">
                  <p:embed/>
                </p:oleObj>
              </mc:Choice>
              <mc:Fallback>
                <p:oleObj name="Equation" r:id="rId6" imgW="2527200" imgH="685800" progId="Equation.DSMT4">
                  <p:embed/>
                  <p:pic>
                    <p:nvPicPr>
                      <p:cNvPr id="0" name=""/>
                      <p:cNvPicPr/>
                      <p:nvPr/>
                    </p:nvPicPr>
                    <p:blipFill>
                      <a:blip r:embed="rId7"/>
                      <a:stretch>
                        <a:fillRect/>
                      </a:stretch>
                    </p:blipFill>
                    <p:spPr>
                      <a:xfrm>
                        <a:off x="2339752" y="3579862"/>
                        <a:ext cx="4245805" cy="1152128"/>
                      </a:xfrm>
                      <a:prstGeom prst="rect">
                        <a:avLst/>
                      </a:prstGeom>
                    </p:spPr>
                  </p:pic>
                </p:oleObj>
              </mc:Fallback>
            </mc:AlternateContent>
          </a:graphicData>
        </a:graphic>
      </p:graphicFrame>
    </p:spTree>
    <p:extLst>
      <p:ext uri="{BB962C8B-B14F-4D97-AF65-F5344CB8AC3E}">
        <p14:creationId xmlns:p14="http://schemas.microsoft.com/office/powerpoint/2010/main" val="16782323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2862322"/>
          </a:xfrm>
          <a:prstGeom prst="rect">
            <a:avLst/>
          </a:prstGeom>
          <a:noFill/>
        </p:spPr>
        <p:txBody>
          <a:bodyPr wrap="square">
            <a:spAutoFit/>
          </a:bodyPr>
          <a:lstStyle/>
          <a:p>
            <a:r>
              <a:rPr lang="zh-CN" altLang="en-US" b="1" dirty="0"/>
              <a:t>例</a:t>
            </a:r>
            <a:r>
              <a:rPr lang="en-US" altLang="zh-CN" b="1" dirty="0"/>
              <a:t>3.10 </a:t>
            </a:r>
            <a:r>
              <a:rPr lang="zh-CN" altLang="en-US" dirty="0"/>
              <a:t>设线性定常系统在零输入情况下的状态方程为</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                     </a:t>
            </a:r>
            <a:r>
              <a:rPr lang="zh-CN" altLang="en-US" dirty="0"/>
              <a:t>是系统的平衡状态，试确定其稳定性。</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3475128516"/>
              </p:ext>
            </p:extLst>
          </p:nvPr>
        </p:nvGraphicFramePr>
        <p:xfrm>
          <a:off x="827584" y="3241425"/>
          <a:ext cx="864096" cy="410445"/>
        </p:xfrm>
        <a:graphic>
          <a:graphicData uri="http://schemas.openxmlformats.org/presentationml/2006/ole">
            <mc:AlternateContent xmlns:mc="http://schemas.openxmlformats.org/markup-compatibility/2006">
              <mc:Choice xmlns:v="urn:schemas-microsoft-com:vml" Requires="v">
                <p:oleObj name="Equation" r:id="rId4" imgW="507960" imgH="241200" progId="Equation.DSMT4">
                  <p:embed/>
                </p:oleObj>
              </mc:Choice>
              <mc:Fallback>
                <p:oleObj name="Equation" r:id="rId4" imgW="507960" imgH="241200" progId="Equation.DSMT4">
                  <p:embed/>
                  <p:pic>
                    <p:nvPicPr>
                      <p:cNvPr id="11" name="对象 10"/>
                      <p:cNvPicPr/>
                      <p:nvPr/>
                    </p:nvPicPr>
                    <p:blipFill>
                      <a:blip r:embed="rId5"/>
                      <a:stretch>
                        <a:fillRect/>
                      </a:stretch>
                    </p:blipFill>
                    <p:spPr>
                      <a:xfrm>
                        <a:off x="827584" y="3241425"/>
                        <a:ext cx="864096" cy="41044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52709478"/>
              </p:ext>
            </p:extLst>
          </p:nvPr>
        </p:nvGraphicFramePr>
        <p:xfrm>
          <a:off x="2286000" y="1563688"/>
          <a:ext cx="3459163" cy="1223962"/>
        </p:xfrm>
        <a:graphic>
          <a:graphicData uri="http://schemas.openxmlformats.org/presentationml/2006/ole">
            <mc:AlternateContent xmlns:mc="http://schemas.openxmlformats.org/markup-compatibility/2006">
              <mc:Choice xmlns:v="urn:schemas-microsoft-com:vml" Requires="v">
                <p:oleObj name="Equation" r:id="rId6" imgW="1434960" imgH="507960" progId="Equation.DSMT4">
                  <p:embed/>
                </p:oleObj>
              </mc:Choice>
              <mc:Fallback>
                <p:oleObj name="Equation" r:id="rId6" imgW="1434960" imgH="507960" progId="Equation.DSMT4">
                  <p:embed/>
                  <p:pic>
                    <p:nvPicPr>
                      <p:cNvPr id="4" name="对象 3"/>
                      <p:cNvPicPr/>
                      <p:nvPr/>
                    </p:nvPicPr>
                    <p:blipFill>
                      <a:blip r:embed="rId7"/>
                      <a:stretch>
                        <a:fillRect/>
                      </a:stretch>
                    </p:blipFill>
                    <p:spPr>
                      <a:xfrm>
                        <a:off x="2286000" y="1563688"/>
                        <a:ext cx="3459163" cy="1223962"/>
                      </a:xfrm>
                      <a:prstGeom prst="rect">
                        <a:avLst/>
                      </a:prstGeom>
                    </p:spPr>
                  </p:pic>
                </p:oleObj>
              </mc:Fallback>
            </mc:AlternateContent>
          </a:graphicData>
        </a:graphic>
      </p:graphicFrame>
    </p:spTree>
    <p:extLst>
      <p:ext uri="{BB962C8B-B14F-4D97-AF65-F5344CB8AC3E}">
        <p14:creationId xmlns:p14="http://schemas.microsoft.com/office/powerpoint/2010/main" val="4014741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4247317"/>
          </a:xfrm>
          <a:prstGeom prst="rect">
            <a:avLst/>
          </a:prstGeom>
          <a:noFill/>
        </p:spPr>
        <p:txBody>
          <a:bodyPr wrap="square">
            <a:spAutoFit/>
          </a:bodyPr>
          <a:lstStyle/>
          <a:p>
            <a:r>
              <a:rPr lang="zh-CN" altLang="en-US" b="1" dirty="0"/>
              <a:t>解  </a:t>
            </a:r>
            <a:r>
              <a:rPr lang="zh-CN" altLang="en-US" dirty="0"/>
              <a:t>选李雅普诺夫函数                                   ，其中</a:t>
            </a:r>
            <a:endParaRPr lang="en-US" altLang="zh-CN" dirty="0"/>
          </a:p>
          <a:p>
            <a:endParaRPr lang="zh-CN" altLang="en-US" dirty="0"/>
          </a:p>
          <a:p>
            <a:r>
              <a:rPr lang="en-US" altLang="zh-CN" dirty="0"/>
              <a:t> </a:t>
            </a:r>
            <a:r>
              <a:rPr lang="zh-CN" altLang="en-US" dirty="0"/>
              <a:t>由下式确定</a:t>
            </a:r>
          </a:p>
          <a:p>
            <a:r>
              <a:rPr lang="en-US" altLang="zh-CN" dirty="0"/>
              <a:t>  </a:t>
            </a:r>
          </a:p>
          <a:p>
            <a:r>
              <a:rPr lang="zh-CN" altLang="en-US" dirty="0"/>
              <a:t>即</a:t>
            </a:r>
            <a:endParaRPr lang="en-US" altLang="zh-CN" dirty="0"/>
          </a:p>
          <a:p>
            <a:endParaRPr lang="zh-CN" altLang="en-US" dirty="0"/>
          </a:p>
          <a:p>
            <a:endParaRPr lang="en-US" altLang="zh-CN" dirty="0"/>
          </a:p>
          <a:p>
            <a:endParaRPr lang="en-US" altLang="zh-CN" dirty="0"/>
          </a:p>
          <a:p>
            <a:r>
              <a:rPr lang="zh-CN" altLang="en-US" dirty="0"/>
              <a:t>解得</a:t>
            </a:r>
          </a:p>
          <a:p>
            <a:endParaRPr lang="en-US" altLang="zh-CN" dirty="0"/>
          </a:p>
          <a:p>
            <a:endParaRPr lang="en-US" altLang="zh-CN" dirty="0"/>
          </a:p>
          <a:p>
            <a:endParaRPr lang="en-US" altLang="zh-CN" dirty="0"/>
          </a:p>
          <a:p>
            <a:endParaRPr lang="en-US" altLang="zh-CN" dirty="0"/>
          </a:p>
          <a:p>
            <a:r>
              <a:rPr lang="zh-CN" altLang="en-US" dirty="0"/>
              <a:t>以上的方程组是不相容的，因此不能求出对称正定的</a:t>
            </a:r>
            <a:r>
              <a:rPr lang="en-US" altLang="zh-CN" dirty="0"/>
              <a:t>P</a:t>
            </a:r>
            <a:r>
              <a:rPr lang="zh-CN" altLang="en-US" dirty="0"/>
              <a:t>来。</a:t>
            </a:r>
          </a:p>
          <a:p>
            <a:r>
              <a:rPr lang="zh-CN" altLang="en-US" dirty="0"/>
              <a:t> </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472499760"/>
              </p:ext>
            </p:extLst>
          </p:nvPr>
        </p:nvGraphicFramePr>
        <p:xfrm>
          <a:off x="2786252" y="760706"/>
          <a:ext cx="1793359" cy="461149"/>
        </p:xfrm>
        <a:graphic>
          <a:graphicData uri="http://schemas.openxmlformats.org/presentationml/2006/ole">
            <mc:AlternateContent xmlns:mc="http://schemas.openxmlformats.org/markup-compatibility/2006">
              <mc:Choice xmlns:v="urn:schemas-microsoft-com:vml" Requires="v">
                <p:oleObj name="Equation" r:id="rId4" imgW="888840" imgH="228600" progId="Equation.DSMT4">
                  <p:embed/>
                </p:oleObj>
              </mc:Choice>
              <mc:Fallback>
                <p:oleObj name="Equation" r:id="rId4" imgW="888840" imgH="228600" progId="Equation.DSMT4">
                  <p:embed/>
                  <p:pic>
                    <p:nvPicPr>
                      <p:cNvPr id="3" name="对象 2"/>
                      <p:cNvPicPr/>
                      <p:nvPr/>
                    </p:nvPicPr>
                    <p:blipFill>
                      <a:blip r:embed="rId5"/>
                      <a:stretch>
                        <a:fillRect/>
                      </a:stretch>
                    </p:blipFill>
                    <p:spPr>
                      <a:xfrm>
                        <a:off x="2786252" y="760706"/>
                        <a:ext cx="1793359" cy="46114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53420892"/>
              </p:ext>
            </p:extLst>
          </p:nvPr>
        </p:nvGraphicFramePr>
        <p:xfrm>
          <a:off x="2530406" y="1286398"/>
          <a:ext cx="2305050" cy="431800"/>
        </p:xfrm>
        <a:graphic>
          <a:graphicData uri="http://schemas.openxmlformats.org/presentationml/2006/ole">
            <mc:AlternateContent xmlns:mc="http://schemas.openxmlformats.org/markup-compatibility/2006">
              <mc:Choice xmlns:v="urn:schemas-microsoft-com:vml" Requires="v">
                <p:oleObj name="Equation" r:id="rId6" imgW="1079280" imgH="203040" progId="Equation.DSMT4">
                  <p:embed/>
                </p:oleObj>
              </mc:Choice>
              <mc:Fallback>
                <p:oleObj name="Equation" r:id="rId6" imgW="1079280" imgH="203040" progId="Equation.DSMT4">
                  <p:embed/>
                  <p:pic>
                    <p:nvPicPr>
                      <p:cNvPr id="12" name="对象 11"/>
                      <p:cNvPicPr/>
                      <p:nvPr/>
                    </p:nvPicPr>
                    <p:blipFill>
                      <a:blip r:embed="rId7"/>
                      <a:stretch>
                        <a:fillRect/>
                      </a:stretch>
                    </p:blipFill>
                    <p:spPr>
                      <a:xfrm>
                        <a:off x="2530406" y="1286398"/>
                        <a:ext cx="2305050" cy="4318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10695229"/>
              </p:ext>
            </p:extLst>
          </p:nvPr>
        </p:nvGraphicFramePr>
        <p:xfrm>
          <a:off x="2144713" y="1960563"/>
          <a:ext cx="5499100" cy="796925"/>
        </p:xfrm>
        <a:graphic>
          <a:graphicData uri="http://schemas.openxmlformats.org/presentationml/2006/ole">
            <mc:AlternateContent xmlns:mc="http://schemas.openxmlformats.org/markup-compatibility/2006">
              <mc:Choice xmlns:v="urn:schemas-microsoft-com:vml" Requires="v">
                <p:oleObj name="Equation" r:id="rId8" imgW="3504960" imgH="507960" progId="Equation.DSMT4">
                  <p:embed/>
                </p:oleObj>
              </mc:Choice>
              <mc:Fallback>
                <p:oleObj name="Equation" r:id="rId8" imgW="3504960" imgH="507960" progId="Equation.DSMT4">
                  <p:embed/>
                  <p:pic>
                    <p:nvPicPr>
                      <p:cNvPr id="5" name="对象 4"/>
                      <p:cNvPicPr/>
                      <p:nvPr/>
                    </p:nvPicPr>
                    <p:blipFill>
                      <a:blip r:embed="rId9"/>
                      <a:stretch>
                        <a:fillRect/>
                      </a:stretch>
                    </p:blipFill>
                    <p:spPr>
                      <a:xfrm>
                        <a:off x="2144713" y="1960563"/>
                        <a:ext cx="5499100" cy="7969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969324384"/>
              </p:ext>
            </p:extLst>
          </p:nvPr>
        </p:nvGraphicFramePr>
        <p:xfrm>
          <a:off x="3162642" y="2931790"/>
          <a:ext cx="1721223" cy="1368152"/>
        </p:xfrm>
        <a:graphic>
          <a:graphicData uri="http://schemas.openxmlformats.org/presentationml/2006/ole">
            <mc:AlternateContent xmlns:mc="http://schemas.openxmlformats.org/markup-compatibility/2006">
              <mc:Choice xmlns:v="urn:schemas-microsoft-com:vml" Requires="v">
                <p:oleObj name="Equation" r:id="rId10" imgW="990360" imgH="787320" progId="Equation.DSMT4">
                  <p:embed/>
                </p:oleObj>
              </mc:Choice>
              <mc:Fallback>
                <p:oleObj name="Equation" r:id="rId10" imgW="990360" imgH="787320" progId="Equation.DSMT4">
                  <p:embed/>
                  <p:pic>
                    <p:nvPicPr>
                      <p:cNvPr id="0" name=""/>
                      <p:cNvPicPr/>
                      <p:nvPr/>
                    </p:nvPicPr>
                    <p:blipFill>
                      <a:blip r:embed="rId11"/>
                      <a:stretch>
                        <a:fillRect/>
                      </a:stretch>
                    </p:blipFill>
                    <p:spPr>
                      <a:xfrm>
                        <a:off x="3162642" y="2931790"/>
                        <a:ext cx="1721223" cy="136815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671708393"/>
              </p:ext>
            </p:extLst>
          </p:nvPr>
        </p:nvGraphicFramePr>
        <p:xfrm>
          <a:off x="5364262" y="619378"/>
          <a:ext cx="1734728" cy="846209"/>
        </p:xfrm>
        <a:graphic>
          <a:graphicData uri="http://schemas.openxmlformats.org/presentationml/2006/ole">
            <mc:AlternateContent xmlns:mc="http://schemas.openxmlformats.org/markup-compatibility/2006">
              <mc:Choice xmlns:v="urn:schemas-microsoft-com:vml" Requires="v">
                <p:oleObj name="Equation" r:id="rId12" imgW="1041120" imgH="507960" progId="Equation.DSMT4">
                  <p:embed/>
                </p:oleObj>
              </mc:Choice>
              <mc:Fallback>
                <p:oleObj name="Equation" r:id="rId12" imgW="1041120" imgH="507960" progId="Equation.DSMT4">
                  <p:embed/>
                  <p:pic>
                    <p:nvPicPr>
                      <p:cNvPr id="0" name=""/>
                      <p:cNvPicPr/>
                      <p:nvPr/>
                    </p:nvPicPr>
                    <p:blipFill>
                      <a:blip r:embed="rId13"/>
                      <a:stretch>
                        <a:fillRect/>
                      </a:stretch>
                    </p:blipFill>
                    <p:spPr>
                      <a:xfrm>
                        <a:off x="5364262" y="619378"/>
                        <a:ext cx="1734728" cy="846209"/>
                      </a:xfrm>
                      <a:prstGeom prst="rect">
                        <a:avLst/>
                      </a:prstGeom>
                    </p:spPr>
                  </p:pic>
                </p:oleObj>
              </mc:Fallback>
            </mc:AlternateContent>
          </a:graphicData>
        </a:graphic>
      </p:graphicFrame>
    </p:spTree>
    <p:extLst>
      <p:ext uri="{BB962C8B-B14F-4D97-AF65-F5344CB8AC3E}">
        <p14:creationId xmlns:p14="http://schemas.microsoft.com/office/powerpoint/2010/main" val="3704652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2862322"/>
          </a:xfrm>
          <a:prstGeom prst="rect">
            <a:avLst/>
          </a:prstGeom>
          <a:noFill/>
        </p:spPr>
        <p:txBody>
          <a:bodyPr wrap="square">
            <a:spAutoFit/>
          </a:bodyPr>
          <a:lstStyle/>
          <a:p>
            <a:r>
              <a:rPr lang="zh-CN" altLang="en-US" dirty="0"/>
              <a:t>由此可见，系统的平衡状态                  不是渐近稳定的。</a:t>
            </a:r>
            <a:endParaRPr lang="en-US" altLang="zh-CN" dirty="0"/>
          </a:p>
          <a:p>
            <a:endParaRPr lang="zh-CN" altLang="en-US" dirty="0"/>
          </a:p>
          <a:p>
            <a:r>
              <a:rPr lang="zh-CN" altLang="en-US" dirty="0"/>
              <a:t>事实上</a:t>
            </a:r>
          </a:p>
          <a:p>
            <a:endParaRPr lang="en-US" altLang="zh-CN" dirty="0"/>
          </a:p>
          <a:p>
            <a:endParaRPr lang="en-US" altLang="zh-CN" dirty="0"/>
          </a:p>
          <a:p>
            <a:endParaRPr lang="en-US" altLang="zh-CN" dirty="0"/>
          </a:p>
          <a:p>
            <a:r>
              <a:rPr lang="zh-CN" altLang="en-US" dirty="0"/>
              <a:t>可以求出系统矩阵</a:t>
            </a:r>
            <a:r>
              <a:rPr lang="en-US" altLang="zh-CN" dirty="0"/>
              <a:t>A</a:t>
            </a:r>
            <a:r>
              <a:rPr lang="zh-CN" altLang="en-US" dirty="0"/>
              <a:t>的特征值</a:t>
            </a:r>
            <a:r>
              <a:rPr lang="en-US" altLang="zh-CN" dirty="0"/>
              <a:t>                             </a:t>
            </a:r>
            <a:r>
              <a:rPr lang="zh-CN" altLang="en-US" dirty="0"/>
              <a:t>，进一步证实了系统在平衡状态不是渐近稳定的。</a:t>
            </a:r>
          </a:p>
          <a:p>
            <a:endParaRPr lang="zh-CN" altLang="en-US" dirty="0"/>
          </a:p>
          <a:p>
            <a:r>
              <a:rPr lang="zh-CN" altLang="en-US" dirty="0"/>
              <a:t> </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3" name="对象 12"/>
          <p:cNvGraphicFramePr>
            <a:graphicFrameLocks noChangeAspect="1"/>
          </p:cNvGraphicFramePr>
          <p:nvPr>
            <p:extLst>
              <p:ext uri="{D42A27DB-BD31-4B8C-83A1-F6EECF244321}">
                <p14:modId xmlns:p14="http://schemas.microsoft.com/office/powerpoint/2010/main" val="1045121104"/>
              </p:ext>
            </p:extLst>
          </p:nvPr>
        </p:nvGraphicFramePr>
        <p:xfrm>
          <a:off x="3412937" y="795111"/>
          <a:ext cx="864096" cy="410445"/>
        </p:xfrm>
        <a:graphic>
          <a:graphicData uri="http://schemas.openxmlformats.org/presentationml/2006/ole">
            <mc:AlternateContent xmlns:mc="http://schemas.openxmlformats.org/markup-compatibility/2006">
              <mc:Choice xmlns:v="urn:schemas-microsoft-com:vml" Requires="v">
                <p:oleObj name="Equation" r:id="rId4" imgW="507960" imgH="241200" progId="Equation.DSMT4">
                  <p:embed/>
                </p:oleObj>
              </mc:Choice>
              <mc:Fallback>
                <p:oleObj name="Equation" r:id="rId4" imgW="507960" imgH="241200" progId="Equation.DSMT4">
                  <p:embed/>
                  <p:pic>
                    <p:nvPicPr>
                      <p:cNvPr id="11" name="对象 10"/>
                      <p:cNvPicPr/>
                      <p:nvPr/>
                    </p:nvPicPr>
                    <p:blipFill>
                      <a:blip r:embed="rId5"/>
                      <a:stretch>
                        <a:fillRect/>
                      </a:stretch>
                    </p:blipFill>
                    <p:spPr>
                      <a:xfrm>
                        <a:off x="3412937" y="795111"/>
                        <a:ext cx="864096" cy="41044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623200"/>
              </p:ext>
            </p:extLst>
          </p:nvPr>
        </p:nvGraphicFramePr>
        <p:xfrm>
          <a:off x="1907704" y="1347614"/>
          <a:ext cx="4472496" cy="936104"/>
        </p:xfrm>
        <a:graphic>
          <a:graphicData uri="http://schemas.openxmlformats.org/presentationml/2006/ole">
            <mc:AlternateContent xmlns:mc="http://schemas.openxmlformats.org/markup-compatibility/2006">
              <mc:Choice xmlns:v="urn:schemas-microsoft-com:vml" Requires="v">
                <p:oleObj name="Equation" r:id="rId6" imgW="2184120" imgH="457200" progId="Equation.DSMT4">
                  <p:embed/>
                </p:oleObj>
              </mc:Choice>
              <mc:Fallback>
                <p:oleObj name="Equation" r:id="rId6" imgW="2184120" imgH="457200" progId="Equation.DSMT4">
                  <p:embed/>
                  <p:pic>
                    <p:nvPicPr>
                      <p:cNvPr id="0" name=""/>
                      <p:cNvPicPr/>
                      <p:nvPr/>
                    </p:nvPicPr>
                    <p:blipFill>
                      <a:blip r:embed="rId7"/>
                      <a:stretch>
                        <a:fillRect/>
                      </a:stretch>
                    </p:blipFill>
                    <p:spPr>
                      <a:xfrm>
                        <a:off x="1907704" y="1347614"/>
                        <a:ext cx="4472496" cy="93610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69217813"/>
              </p:ext>
            </p:extLst>
          </p:nvPr>
        </p:nvGraphicFramePr>
        <p:xfrm>
          <a:off x="3592957" y="2342022"/>
          <a:ext cx="1368152" cy="526212"/>
        </p:xfrm>
        <a:graphic>
          <a:graphicData uri="http://schemas.openxmlformats.org/presentationml/2006/ole">
            <mc:AlternateContent xmlns:mc="http://schemas.openxmlformats.org/markup-compatibility/2006">
              <mc:Choice xmlns:v="urn:schemas-microsoft-com:vml" Requires="v">
                <p:oleObj name="Equation" r:id="rId8" imgW="660240" imgH="253800" progId="Equation.DSMT4">
                  <p:embed/>
                </p:oleObj>
              </mc:Choice>
              <mc:Fallback>
                <p:oleObj name="Equation" r:id="rId8" imgW="660240" imgH="253800" progId="Equation.DSMT4">
                  <p:embed/>
                  <p:pic>
                    <p:nvPicPr>
                      <p:cNvPr id="0" name=""/>
                      <p:cNvPicPr/>
                      <p:nvPr/>
                    </p:nvPicPr>
                    <p:blipFill>
                      <a:blip r:embed="rId9"/>
                      <a:stretch>
                        <a:fillRect/>
                      </a:stretch>
                    </p:blipFill>
                    <p:spPr>
                      <a:xfrm>
                        <a:off x="3592957" y="2342022"/>
                        <a:ext cx="1368152" cy="526212"/>
                      </a:xfrm>
                      <a:prstGeom prst="rect">
                        <a:avLst/>
                      </a:prstGeom>
                    </p:spPr>
                  </p:pic>
                </p:oleObj>
              </mc:Fallback>
            </mc:AlternateContent>
          </a:graphicData>
        </a:graphic>
      </p:graphicFrame>
    </p:spTree>
    <p:extLst>
      <p:ext uri="{BB962C8B-B14F-4D97-AF65-F5344CB8AC3E}">
        <p14:creationId xmlns:p14="http://schemas.microsoft.com/office/powerpoint/2010/main" val="12891895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3139321"/>
          </a:xfrm>
          <a:prstGeom prst="rect">
            <a:avLst/>
          </a:prstGeom>
          <a:noFill/>
        </p:spPr>
        <p:txBody>
          <a:bodyPr wrap="square">
            <a:spAutoFit/>
          </a:bodyPr>
          <a:lstStyle/>
          <a:p>
            <a:r>
              <a:rPr lang="zh-CN" altLang="en-US" b="1" dirty="0"/>
              <a:t>例</a:t>
            </a:r>
            <a:r>
              <a:rPr lang="en-US" altLang="zh-CN" b="1" dirty="0"/>
              <a:t>3.11   </a:t>
            </a:r>
            <a:r>
              <a:rPr lang="zh-CN" altLang="en-US" dirty="0"/>
              <a:t>试确定如图</a:t>
            </a:r>
            <a:r>
              <a:rPr lang="en-US" altLang="zh-CN" dirty="0"/>
              <a:t>3.4</a:t>
            </a:r>
            <a:r>
              <a:rPr lang="zh-CN" altLang="en-US" dirty="0"/>
              <a:t>所示系统的增益</a:t>
            </a:r>
            <a:r>
              <a:rPr lang="en-US" altLang="zh-CN" dirty="0"/>
              <a:t>K</a:t>
            </a:r>
            <a:r>
              <a:rPr lang="zh-CN" altLang="en-US" dirty="0"/>
              <a:t>的稳定范围。</a:t>
            </a:r>
            <a:endParaRPr lang="en-US" altLang="zh-CN" dirty="0"/>
          </a:p>
          <a:p>
            <a:endParaRPr lang="zh-CN" altLang="en-US"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系统的状态方程为</a:t>
            </a:r>
          </a:p>
          <a:p>
            <a:endParaRPr lang="zh-CN" altLang="en-US" dirty="0"/>
          </a:p>
          <a:p>
            <a:r>
              <a:rPr lang="zh-CN" altLang="en-US" dirty="0"/>
              <a:t> </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pic>
        <p:nvPicPr>
          <p:cNvPr id="2" name="图片 1"/>
          <p:cNvPicPr>
            <a:picLocks noChangeAspect="1"/>
          </p:cNvPicPr>
          <p:nvPr/>
        </p:nvPicPr>
        <p:blipFill>
          <a:blip r:embed="rId4"/>
          <a:stretch>
            <a:fillRect/>
          </a:stretch>
        </p:blipFill>
        <p:spPr>
          <a:xfrm>
            <a:off x="2051720" y="1300651"/>
            <a:ext cx="3888432" cy="1521561"/>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1847478294"/>
              </p:ext>
            </p:extLst>
          </p:nvPr>
        </p:nvGraphicFramePr>
        <p:xfrm>
          <a:off x="2448863" y="3507854"/>
          <a:ext cx="3790873" cy="1224136"/>
        </p:xfrm>
        <a:graphic>
          <a:graphicData uri="http://schemas.openxmlformats.org/presentationml/2006/ole">
            <mc:AlternateContent xmlns:mc="http://schemas.openxmlformats.org/markup-compatibility/2006">
              <mc:Choice xmlns:v="urn:schemas-microsoft-com:vml" Requires="v">
                <p:oleObj name="Equation" r:id="rId5" imgW="2438280" imgH="787320" progId="Equation.DSMT4">
                  <p:embed/>
                </p:oleObj>
              </mc:Choice>
              <mc:Fallback>
                <p:oleObj name="Equation" r:id="rId5" imgW="2438280" imgH="787320" progId="Equation.DSMT4">
                  <p:embed/>
                  <p:pic>
                    <p:nvPicPr>
                      <p:cNvPr id="0" name=""/>
                      <p:cNvPicPr/>
                      <p:nvPr/>
                    </p:nvPicPr>
                    <p:blipFill>
                      <a:blip r:embed="rId6"/>
                      <a:stretch>
                        <a:fillRect/>
                      </a:stretch>
                    </p:blipFill>
                    <p:spPr>
                      <a:xfrm>
                        <a:off x="2448863" y="3507854"/>
                        <a:ext cx="3790873" cy="1224136"/>
                      </a:xfrm>
                      <a:prstGeom prst="rect">
                        <a:avLst/>
                      </a:prstGeom>
                    </p:spPr>
                  </p:pic>
                </p:oleObj>
              </mc:Fallback>
            </mc:AlternateContent>
          </a:graphicData>
        </a:graphic>
      </p:graphicFrame>
    </p:spTree>
    <p:extLst>
      <p:ext uri="{BB962C8B-B14F-4D97-AF65-F5344CB8AC3E}">
        <p14:creationId xmlns:p14="http://schemas.microsoft.com/office/powerpoint/2010/main" val="27529829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933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rPr>
              <a:t>李雅普诺夫意义下的稳定性</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627534"/>
            <a:ext cx="7099485" cy="92333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）平衡状态 在式（</a:t>
            </a:r>
            <a:r>
              <a:rPr lang="en-US" altLang="zh-CN" dirty="0">
                <a:solidFill>
                  <a:sysClr val="windowText" lastClr="000000"/>
                </a:solidFill>
                <a:latin typeface="宋体" panose="02010600030101010101" pitchFamily="2" charset="-122"/>
                <a:ea typeface="宋体" panose="02010600030101010101" pitchFamily="2" charset="-122"/>
              </a:rPr>
              <a:t>3.1</a:t>
            </a:r>
            <a:r>
              <a:rPr lang="zh-CN" altLang="en-US" dirty="0">
                <a:solidFill>
                  <a:sysClr val="windowText" lastClr="000000"/>
                </a:solidFill>
                <a:latin typeface="宋体" panose="02010600030101010101" pitchFamily="2" charset="-122"/>
                <a:ea typeface="宋体" panose="02010600030101010101" pitchFamily="2" charset="-122"/>
              </a:rPr>
              <a:t>）所描述的系统中，如果对于所有的</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，总存在</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sp>
        <p:nvSpPr>
          <p:cNvPr id="29" name="矩形 28">
            <a:extLst>
              <a:ext uri="{FF2B5EF4-FFF2-40B4-BE49-F238E27FC236}">
                <a16:creationId xmlns:a16="http://schemas.microsoft.com/office/drawing/2014/main" id="{049E8229-A4B8-4A61-B7B2-49F45C250575}"/>
              </a:ext>
            </a:extLst>
          </p:cNvPr>
          <p:cNvSpPr/>
          <p:nvPr/>
        </p:nvSpPr>
        <p:spPr>
          <a:xfrm>
            <a:off x="798348" y="1801931"/>
            <a:ext cx="664176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则称为    系统的平衡状态。</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30" name="矩形 29">
            <a:extLst>
              <a:ext uri="{FF2B5EF4-FFF2-40B4-BE49-F238E27FC236}">
                <a16:creationId xmlns:a16="http://schemas.microsoft.com/office/drawing/2014/main" id="{64C04934-B635-4726-8729-7B47ABEAE9A0}"/>
              </a:ext>
            </a:extLst>
          </p:cNvPr>
          <p:cNvSpPr/>
          <p:nvPr/>
        </p:nvSpPr>
        <p:spPr>
          <a:xfrm>
            <a:off x="784882" y="2462827"/>
            <a:ext cx="7381962" cy="258532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若系统是线性定常的，即</a:t>
            </a:r>
            <a:r>
              <a:rPr lang="en-US" altLang="zh-CN" dirty="0">
                <a:solidFill>
                  <a:sysClr val="windowText" lastClr="000000"/>
                </a:solidFill>
                <a:latin typeface="宋体" panose="02010600030101010101" pitchFamily="2" charset="-122"/>
                <a:ea typeface="宋体" panose="02010600030101010101" pitchFamily="2" charset="-122"/>
              </a:rPr>
              <a:t>f(</a:t>
            </a:r>
            <a:r>
              <a:rPr lang="en-US" altLang="zh-CN" dirty="0" err="1">
                <a:solidFill>
                  <a:sysClr val="windowText" lastClr="000000"/>
                </a:solidFill>
                <a:latin typeface="宋体" panose="02010600030101010101" pitchFamily="2" charset="-122"/>
                <a:ea typeface="宋体" panose="02010600030101010101" pitchFamily="2" charset="-122"/>
              </a:rPr>
              <a:t>x,t</a:t>
            </a:r>
            <a:r>
              <a:rPr lang="en-US" altLang="zh-CN" dirty="0">
                <a:solidFill>
                  <a:sysClr val="windowText" lastClr="000000"/>
                </a:solidFill>
                <a:latin typeface="宋体" panose="02010600030101010101" pitchFamily="2" charset="-122"/>
                <a:ea typeface="宋体" panose="02010600030101010101" pitchFamily="2" charset="-122"/>
              </a:rPr>
              <a:t>)=Ax</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、当</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A</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为非奇异矩阵时，系统中只存在一个平衡状态。</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en-US" altLang="zh-CN" dirty="0">
                <a:solidFill>
                  <a:sysClr val="windowText" lastClr="000000"/>
                </a:solidFill>
                <a:latin typeface="宋体" panose="02010600030101010101" pitchFamily="2" charset="-122"/>
                <a:cs typeface="Arial" pitchFamily="34" charset="0"/>
              </a:rPr>
              <a:t>2</a:t>
            </a:r>
            <a:r>
              <a:rPr lang="zh-CN" altLang="en-US" dirty="0">
                <a:solidFill>
                  <a:sysClr val="windowText" lastClr="000000"/>
                </a:solidFill>
                <a:latin typeface="宋体" panose="02010600030101010101" pitchFamily="2" charset="-122"/>
                <a:cs typeface="Arial" pitchFamily="34" charset="0"/>
              </a:rPr>
              <a:t>、当</a:t>
            </a:r>
            <a:r>
              <a:rPr lang="en-US" altLang="zh-CN" dirty="0">
                <a:solidFill>
                  <a:sysClr val="windowText" lastClr="000000"/>
                </a:solidFill>
                <a:latin typeface="宋体" panose="02010600030101010101" pitchFamily="2" charset="-122"/>
                <a:cs typeface="Arial" pitchFamily="34" charset="0"/>
              </a:rPr>
              <a:t>A</a:t>
            </a:r>
            <a:r>
              <a:rPr lang="zh-CN" altLang="en-US" dirty="0">
                <a:solidFill>
                  <a:sysClr val="windowText" lastClr="000000"/>
                </a:solidFill>
                <a:latin typeface="宋体" panose="02010600030101010101" pitchFamily="2" charset="-122"/>
                <a:cs typeface="Arial" pitchFamily="34" charset="0"/>
              </a:rPr>
              <a:t>为奇异矩阵时，系统中有无穷多个个平衡状态。</a:t>
            </a:r>
            <a:endParaRPr lang="en-US" altLang="zh-CN" dirty="0">
              <a:solidFill>
                <a:sysClr val="windowText" lastClr="000000"/>
              </a:solidFill>
              <a:latin typeface="宋体" panose="02010600030101010101" pitchFamily="2" charset="-122"/>
              <a:cs typeface="Arial" pitchFamily="34" charset="0"/>
            </a:endParaRPr>
          </a:p>
          <a:p>
            <a:pPr>
              <a:lnSpc>
                <a:spcPct val="150000"/>
              </a:lnSpc>
            </a:pPr>
            <a:r>
              <a:rPr lang="zh-CN" altLang="en-US" dirty="0">
                <a:solidFill>
                  <a:sysClr val="windowText" lastClr="000000"/>
                </a:solidFill>
                <a:latin typeface="宋体" panose="02010600030101010101" pitchFamily="2" charset="-122"/>
                <a:cs typeface="Arial" pitchFamily="34" charset="0"/>
              </a:rPr>
              <a:t>若系统是非线性的，可以存在一个或多个平衡状态。</a:t>
            </a:r>
            <a:endParaRPr lang="en-US" altLang="zh-CN" dirty="0">
              <a:solidFill>
                <a:sysClr val="windowText" lastClr="000000"/>
              </a:solidFill>
              <a:latin typeface="宋体" panose="02010600030101010101" pitchFamily="2" charset="-122"/>
              <a:cs typeface="Arial" pitchFamily="34" charset="0"/>
            </a:endParaRPr>
          </a:p>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研究系统的稳定性，通常即是</a:t>
            </a:r>
            <a:r>
              <a:rPr lang="zh-CN" altLang="en-US" dirty="0">
                <a:solidFill>
                  <a:srgbClr val="FF0000"/>
                </a:solidFill>
                <a:latin typeface="宋体" panose="02010600030101010101" pitchFamily="2" charset="-122"/>
                <a:ea typeface="宋体" panose="02010600030101010101" pitchFamily="2" charset="-122"/>
                <a:cs typeface="Arial" pitchFamily="34" charset="0"/>
              </a:rPr>
              <a:t>分析坐标原点处的平衡状态稳定性</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207021838"/>
              </p:ext>
            </p:extLst>
          </p:nvPr>
        </p:nvGraphicFramePr>
        <p:xfrm>
          <a:off x="3071813" y="1298575"/>
          <a:ext cx="1689100" cy="493713"/>
        </p:xfrm>
        <a:graphic>
          <a:graphicData uri="http://schemas.openxmlformats.org/presentationml/2006/ole">
            <mc:AlternateContent xmlns:mc="http://schemas.openxmlformats.org/markup-compatibility/2006">
              <mc:Choice xmlns:v="urn:schemas-microsoft-com:vml" Requires="v">
                <p:oleObj name="Equation" r:id="rId4" imgW="825480" imgH="241200" progId="Equation.DSMT4">
                  <p:embed/>
                </p:oleObj>
              </mc:Choice>
              <mc:Fallback>
                <p:oleObj name="Equation" r:id="rId4" imgW="825480" imgH="241200" progId="Equation.DSMT4">
                  <p:embed/>
                  <p:pic>
                    <p:nvPicPr>
                      <p:cNvPr id="5" name="对象 4"/>
                      <p:cNvPicPr/>
                      <p:nvPr/>
                    </p:nvPicPr>
                    <p:blipFill>
                      <a:blip r:embed="rId5"/>
                      <a:stretch>
                        <a:fillRect/>
                      </a:stretch>
                    </p:blipFill>
                    <p:spPr>
                      <a:xfrm>
                        <a:off x="3071813" y="1298575"/>
                        <a:ext cx="1689100" cy="493713"/>
                      </a:xfrm>
                      <a:prstGeom prst="rect">
                        <a:avLst/>
                      </a:prstGeom>
                    </p:spPr>
                  </p:pic>
                </p:oleObj>
              </mc:Fallback>
            </mc:AlternateContent>
          </a:graphicData>
        </a:graphic>
      </p:graphicFrame>
      <p:sp>
        <p:nvSpPr>
          <p:cNvPr id="14" name="文本框 13"/>
          <p:cNvSpPr txBox="1"/>
          <p:nvPr/>
        </p:nvSpPr>
        <p:spPr>
          <a:xfrm>
            <a:off x="6516216" y="1264473"/>
            <a:ext cx="779882" cy="442878"/>
          </a:xfrm>
          <a:prstGeom prst="rect">
            <a:avLst/>
          </a:prstGeom>
          <a:noFill/>
        </p:spPr>
        <p:txBody>
          <a:bodyPr wrap="square" rtlCol="0">
            <a:spAutoFit/>
          </a:bodyPr>
          <a:lstStyle/>
          <a:p>
            <a:pPr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3.4</a:t>
            </a:r>
            <a:r>
              <a:rPr lang="zh-CN" altLang="en-US" dirty="0">
                <a:solidFill>
                  <a:schemeClr val="tx1">
                    <a:lumMod val="95000"/>
                    <a:lumOff val="5000"/>
                  </a:schemeClr>
                </a:solidFill>
                <a:latin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cs typeface="Arial" pitchFamily="34"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148992730"/>
              </p:ext>
            </p:extLst>
          </p:nvPr>
        </p:nvGraphicFramePr>
        <p:xfrm>
          <a:off x="1619672" y="1853908"/>
          <a:ext cx="288032" cy="390901"/>
        </p:xfrm>
        <a:graphic>
          <a:graphicData uri="http://schemas.openxmlformats.org/presentationml/2006/ole">
            <mc:AlternateContent xmlns:mc="http://schemas.openxmlformats.org/markup-compatibility/2006">
              <mc:Choice xmlns:v="urn:schemas-microsoft-com:vml" Requires="v">
                <p:oleObj name="Equation" r:id="rId6" imgW="177480" imgH="241200" progId="Equation.DSMT4">
                  <p:embed/>
                </p:oleObj>
              </mc:Choice>
              <mc:Fallback>
                <p:oleObj name="Equation" r:id="rId6" imgW="177480" imgH="241200" progId="Equation.DSMT4">
                  <p:embed/>
                  <p:pic>
                    <p:nvPicPr>
                      <p:cNvPr id="0" name=""/>
                      <p:cNvPicPr/>
                      <p:nvPr/>
                    </p:nvPicPr>
                    <p:blipFill>
                      <a:blip r:embed="rId7"/>
                      <a:stretch>
                        <a:fillRect/>
                      </a:stretch>
                    </p:blipFill>
                    <p:spPr>
                      <a:xfrm>
                        <a:off x="1619672" y="1853908"/>
                        <a:ext cx="288032" cy="390901"/>
                      </a:xfrm>
                      <a:prstGeom prst="rect">
                        <a:avLst/>
                      </a:prstGeom>
                    </p:spPr>
                  </p:pic>
                </p:oleObj>
              </mc:Fallback>
            </mc:AlternateContent>
          </a:graphicData>
        </a:graphic>
      </p:graphicFrame>
    </p:spTree>
    <p:extLst>
      <p:ext uri="{BB962C8B-B14F-4D97-AF65-F5344CB8AC3E}">
        <p14:creationId xmlns:p14="http://schemas.microsoft.com/office/powerpoint/2010/main" val="40191122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25681" y="821094"/>
            <a:ext cx="8041145" cy="4247317"/>
          </a:xfrm>
          <a:prstGeom prst="rect">
            <a:avLst/>
          </a:prstGeom>
          <a:noFill/>
        </p:spPr>
        <p:txBody>
          <a:bodyPr wrap="square">
            <a:spAutoFit/>
          </a:bodyPr>
          <a:lstStyle/>
          <a:p>
            <a:r>
              <a:rPr lang="zh-CN" altLang="en-US" b="1" dirty="0"/>
              <a:t>解  </a:t>
            </a:r>
            <a:r>
              <a:rPr lang="zh-CN" altLang="en-US" dirty="0"/>
              <a:t>在确定</a:t>
            </a:r>
            <a:r>
              <a:rPr lang="en-US" altLang="zh-CN" dirty="0"/>
              <a:t>K</a:t>
            </a:r>
            <a:r>
              <a:rPr lang="zh-CN" altLang="en-US" dirty="0"/>
              <a:t>的稳定范围时，假设输入</a:t>
            </a:r>
            <a:r>
              <a:rPr lang="en-US" altLang="zh-CN" dirty="0"/>
              <a:t>u</a:t>
            </a:r>
            <a:r>
              <a:rPr lang="zh-CN" altLang="en-US" dirty="0"/>
              <a:t>为零。于是上式可写为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由此可发现，原点是平衡状态。假设取正半定的实对称矩阵</a:t>
            </a:r>
            <a:r>
              <a:rPr lang="en-US" altLang="zh-CN" dirty="0"/>
              <a:t>Q</a:t>
            </a:r>
            <a:r>
              <a:rPr lang="zh-CN" altLang="en-US" dirty="0"/>
              <a:t>为</a:t>
            </a:r>
          </a:p>
          <a:p>
            <a:endParaRPr lang="en-US" altLang="zh-CN" dirty="0"/>
          </a:p>
          <a:p>
            <a:endParaRPr lang="en-US" altLang="zh-CN" dirty="0"/>
          </a:p>
          <a:p>
            <a:endParaRPr lang="en-US" altLang="zh-CN" dirty="0"/>
          </a:p>
          <a:p>
            <a:endParaRPr lang="en-US" altLang="zh-CN" dirty="0"/>
          </a:p>
          <a:p>
            <a:endParaRPr lang="zh-CN" altLang="en-US" dirty="0"/>
          </a:p>
          <a:p>
            <a:r>
              <a:rPr lang="zh-CN" altLang="en-US" dirty="0"/>
              <a:t>由于除原点外，</a:t>
            </a:r>
            <a:r>
              <a:rPr lang="en-US" altLang="zh-CN" dirty="0"/>
              <a:t>                                    </a:t>
            </a:r>
            <a:r>
              <a:rPr lang="zh-CN" altLang="en-US" dirty="0"/>
              <a:t>不恒等于零，因此可选上式的</a:t>
            </a:r>
            <a:r>
              <a:rPr lang="en-US" altLang="zh-CN" dirty="0"/>
              <a:t>Q</a:t>
            </a:r>
            <a:r>
              <a:rPr lang="zh-CN" altLang="en-US" dirty="0"/>
              <a:t>。</a:t>
            </a:r>
            <a:endParaRPr lang="en-US" altLang="zh-CN" dirty="0"/>
          </a:p>
          <a:p>
            <a:endParaRPr lang="en-US" altLang="zh-CN" dirty="0"/>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1455457442"/>
              </p:ext>
            </p:extLst>
          </p:nvPr>
        </p:nvGraphicFramePr>
        <p:xfrm>
          <a:off x="3131840" y="1059582"/>
          <a:ext cx="1867326" cy="1296144"/>
        </p:xfrm>
        <a:graphic>
          <a:graphicData uri="http://schemas.openxmlformats.org/presentationml/2006/ole">
            <mc:AlternateContent xmlns:mc="http://schemas.openxmlformats.org/markup-compatibility/2006">
              <mc:Choice xmlns:v="urn:schemas-microsoft-com:vml" Requires="v">
                <p:oleObj name="Equation" r:id="rId4" imgW="1079280" imgH="749160" progId="Equation.DSMT4">
                  <p:embed/>
                </p:oleObj>
              </mc:Choice>
              <mc:Fallback>
                <p:oleObj name="Equation" r:id="rId4" imgW="1079280" imgH="749160" progId="Equation.DSMT4">
                  <p:embed/>
                  <p:pic>
                    <p:nvPicPr>
                      <p:cNvPr id="0" name=""/>
                      <p:cNvPicPr/>
                      <p:nvPr/>
                    </p:nvPicPr>
                    <p:blipFill>
                      <a:blip r:embed="rId5"/>
                      <a:stretch>
                        <a:fillRect/>
                      </a:stretch>
                    </p:blipFill>
                    <p:spPr>
                      <a:xfrm>
                        <a:off x="3131840" y="1059582"/>
                        <a:ext cx="1867326" cy="129614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84084876"/>
              </p:ext>
            </p:extLst>
          </p:nvPr>
        </p:nvGraphicFramePr>
        <p:xfrm>
          <a:off x="3131840" y="2859782"/>
          <a:ext cx="1709569" cy="1224136"/>
        </p:xfrm>
        <a:graphic>
          <a:graphicData uri="http://schemas.openxmlformats.org/presentationml/2006/ole">
            <mc:AlternateContent xmlns:mc="http://schemas.openxmlformats.org/markup-compatibility/2006">
              <mc:Choice xmlns:v="urn:schemas-microsoft-com:vml" Requires="v">
                <p:oleObj name="Equation" r:id="rId6" imgW="1028520" imgH="736560" progId="Equation.DSMT4">
                  <p:embed/>
                </p:oleObj>
              </mc:Choice>
              <mc:Fallback>
                <p:oleObj name="Equation" r:id="rId6" imgW="1028520" imgH="736560" progId="Equation.DSMT4">
                  <p:embed/>
                  <p:pic>
                    <p:nvPicPr>
                      <p:cNvPr id="0" name=""/>
                      <p:cNvPicPr/>
                      <p:nvPr/>
                    </p:nvPicPr>
                    <p:blipFill>
                      <a:blip r:embed="rId7"/>
                      <a:stretch>
                        <a:fillRect/>
                      </a:stretch>
                    </p:blipFill>
                    <p:spPr>
                      <a:xfrm>
                        <a:off x="3131840" y="2859782"/>
                        <a:ext cx="1709569" cy="1224136"/>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252570244"/>
              </p:ext>
            </p:extLst>
          </p:nvPr>
        </p:nvGraphicFramePr>
        <p:xfrm>
          <a:off x="2181225" y="4011613"/>
          <a:ext cx="1901825" cy="450850"/>
        </p:xfrm>
        <a:graphic>
          <a:graphicData uri="http://schemas.openxmlformats.org/presentationml/2006/ole">
            <mc:AlternateContent xmlns:mc="http://schemas.openxmlformats.org/markup-compatibility/2006">
              <mc:Choice xmlns:v="urn:schemas-microsoft-com:vml" Requires="v">
                <p:oleObj name="Equation" r:id="rId8" imgW="965160" imgH="228600" progId="Equation.DSMT4">
                  <p:embed/>
                </p:oleObj>
              </mc:Choice>
              <mc:Fallback>
                <p:oleObj name="Equation" r:id="rId8" imgW="965160" imgH="228600" progId="Equation.DSMT4">
                  <p:embed/>
                  <p:pic>
                    <p:nvPicPr>
                      <p:cNvPr id="0" name=""/>
                      <p:cNvPicPr/>
                      <p:nvPr/>
                    </p:nvPicPr>
                    <p:blipFill>
                      <a:blip r:embed="rId9"/>
                      <a:stretch>
                        <a:fillRect/>
                      </a:stretch>
                    </p:blipFill>
                    <p:spPr>
                      <a:xfrm>
                        <a:off x="2181225" y="4011613"/>
                        <a:ext cx="1901825" cy="45085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254637912"/>
              </p:ext>
            </p:extLst>
          </p:nvPr>
        </p:nvGraphicFramePr>
        <p:xfrm>
          <a:off x="2682875" y="4470400"/>
          <a:ext cx="2801938" cy="498475"/>
        </p:xfrm>
        <a:graphic>
          <a:graphicData uri="http://schemas.openxmlformats.org/presentationml/2006/ole">
            <mc:AlternateContent xmlns:mc="http://schemas.openxmlformats.org/markup-compatibility/2006">
              <mc:Choice xmlns:v="urn:schemas-microsoft-com:vml" Requires="v">
                <p:oleObj name="Equation" r:id="rId10" imgW="1422360" imgH="253800" progId="Equation.DSMT4">
                  <p:embed/>
                </p:oleObj>
              </mc:Choice>
              <mc:Fallback>
                <p:oleObj name="Equation" r:id="rId10" imgW="1422360" imgH="253800" progId="Equation.DSMT4">
                  <p:embed/>
                  <p:pic>
                    <p:nvPicPr>
                      <p:cNvPr id="6" name="对象 5"/>
                      <p:cNvPicPr/>
                      <p:nvPr/>
                    </p:nvPicPr>
                    <p:blipFill>
                      <a:blip r:embed="rId11"/>
                      <a:stretch>
                        <a:fillRect/>
                      </a:stretch>
                    </p:blipFill>
                    <p:spPr>
                      <a:xfrm>
                        <a:off x="2682875" y="4470400"/>
                        <a:ext cx="2801938" cy="498475"/>
                      </a:xfrm>
                      <a:prstGeom prst="rect">
                        <a:avLst/>
                      </a:prstGeom>
                    </p:spPr>
                  </p:pic>
                </p:oleObj>
              </mc:Fallback>
            </mc:AlternateContent>
          </a:graphicData>
        </a:graphic>
      </p:graphicFrame>
    </p:spTree>
    <p:extLst>
      <p:ext uri="{BB962C8B-B14F-4D97-AF65-F5344CB8AC3E}">
        <p14:creationId xmlns:p14="http://schemas.microsoft.com/office/powerpoint/2010/main" val="26185910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543174"/>
            <a:ext cx="8041145" cy="2723823"/>
          </a:xfrm>
          <a:prstGeom prst="rect">
            <a:avLst/>
          </a:prstGeom>
          <a:noFill/>
        </p:spPr>
        <p:txBody>
          <a:bodyPr wrap="square">
            <a:spAutoFit/>
          </a:bodyPr>
          <a:lstStyle/>
          <a:p>
            <a:pPr>
              <a:lnSpc>
                <a:spcPct val="150000"/>
              </a:lnSpc>
            </a:pPr>
            <a:r>
              <a:rPr lang="zh-CN" altLang="en-US" dirty="0"/>
              <a:t>为了证实这一点，注意</a:t>
            </a:r>
          </a:p>
          <a:p>
            <a:pPr>
              <a:lnSpc>
                <a:spcPct val="150000"/>
              </a:lnSpc>
            </a:pPr>
            <a:r>
              <a:rPr lang="en-US" altLang="zh-CN" dirty="0"/>
              <a:t>  </a:t>
            </a:r>
            <a:r>
              <a:rPr lang="zh-CN" altLang="en-US" dirty="0"/>
              <a:t>取</a:t>
            </a:r>
            <a:r>
              <a:rPr lang="en-US" altLang="zh-CN" dirty="0"/>
              <a:t>             </a:t>
            </a:r>
            <a:r>
              <a:rPr lang="zh-CN" altLang="en-US" dirty="0"/>
              <a:t>恒等于零，意味着</a:t>
            </a:r>
            <a:r>
              <a:rPr lang="en-US" altLang="zh-CN" dirty="0"/>
              <a:t>   </a:t>
            </a:r>
            <a:r>
              <a:rPr lang="zh-CN" altLang="en-US" dirty="0"/>
              <a:t>   也恒等于零。如果</a:t>
            </a:r>
            <a:r>
              <a:rPr lang="en-US" altLang="zh-CN" dirty="0"/>
              <a:t>    </a:t>
            </a:r>
            <a:r>
              <a:rPr lang="zh-CN" altLang="en-US" dirty="0"/>
              <a:t> 恒等于零，</a:t>
            </a:r>
            <a:r>
              <a:rPr lang="en-US" altLang="zh-CN" dirty="0"/>
              <a:t>   </a:t>
            </a:r>
            <a:r>
              <a:rPr lang="zh-CN" altLang="en-US" dirty="0"/>
              <a:t>也必恒等于零，可得</a:t>
            </a:r>
          </a:p>
          <a:p>
            <a:pPr>
              <a:lnSpc>
                <a:spcPct val="150000"/>
              </a:lnSpc>
            </a:pPr>
            <a:r>
              <a:rPr lang="en-US" altLang="zh-CN" dirty="0"/>
              <a:t> </a:t>
            </a:r>
            <a:r>
              <a:rPr lang="zh-CN" altLang="en-US" dirty="0"/>
              <a:t>如果</a:t>
            </a:r>
            <a:r>
              <a:rPr lang="en-US" altLang="zh-CN" dirty="0"/>
              <a:t> </a:t>
            </a:r>
            <a:r>
              <a:rPr lang="zh-CN" altLang="en-US" dirty="0"/>
              <a:t>    恒等于零，</a:t>
            </a:r>
            <a:r>
              <a:rPr lang="en-US" altLang="zh-CN" dirty="0"/>
              <a:t>   </a:t>
            </a:r>
            <a:r>
              <a:rPr lang="zh-CN" altLang="en-US" dirty="0"/>
              <a:t>也恒等于零。于是</a:t>
            </a:r>
            <a:r>
              <a:rPr lang="en-US" altLang="zh-CN" dirty="0"/>
              <a:t>             </a:t>
            </a:r>
            <a:r>
              <a:rPr lang="zh-CN" altLang="en-US" dirty="0"/>
              <a:t>只在原点处才恒等于零。</a:t>
            </a:r>
          </a:p>
          <a:p>
            <a:pPr>
              <a:lnSpc>
                <a:spcPct val="150000"/>
              </a:lnSpc>
            </a:pPr>
            <a:r>
              <a:rPr lang="zh-CN" altLang="en-US" dirty="0"/>
              <a:t>因此，为了分析稳定性，可检验下列矩阵的秩</a:t>
            </a:r>
          </a:p>
          <a:p>
            <a:endParaRPr lang="en-US" altLang="zh-CN" dirty="0"/>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3" name="对象 12"/>
          <p:cNvGraphicFramePr>
            <a:graphicFrameLocks noChangeAspect="1"/>
          </p:cNvGraphicFramePr>
          <p:nvPr>
            <p:extLst>
              <p:ext uri="{D42A27DB-BD31-4B8C-83A1-F6EECF244321}">
                <p14:modId xmlns:p14="http://schemas.microsoft.com/office/powerpoint/2010/main" val="3752301425"/>
              </p:ext>
            </p:extLst>
          </p:nvPr>
        </p:nvGraphicFramePr>
        <p:xfrm>
          <a:off x="3020907" y="582774"/>
          <a:ext cx="2827338" cy="498475"/>
        </p:xfrm>
        <a:graphic>
          <a:graphicData uri="http://schemas.openxmlformats.org/presentationml/2006/ole">
            <mc:AlternateContent xmlns:mc="http://schemas.openxmlformats.org/markup-compatibility/2006">
              <mc:Choice xmlns:v="urn:schemas-microsoft-com:vml" Requires="v">
                <p:oleObj name="Equation" r:id="rId4" imgW="1434960" imgH="253800" progId="Equation.DSMT4">
                  <p:embed/>
                </p:oleObj>
              </mc:Choice>
              <mc:Fallback>
                <p:oleObj name="Equation" r:id="rId4" imgW="1434960" imgH="253800" progId="Equation.DSMT4">
                  <p:embed/>
                  <p:pic>
                    <p:nvPicPr>
                      <p:cNvPr id="13" name="对象 12"/>
                      <p:cNvPicPr/>
                      <p:nvPr/>
                    </p:nvPicPr>
                    <p:blipFill>
                      <a:blip r:embed="rId5"/>
                      <a:stretch>
                        <a:fillRect/>
                      </a:stretch>
                    </p:blipFill>
                    <p:spPr>
                      <a:xfrm>
                        <a:off x="3020907" y="582774"/>
                        <a:ext cx="2827338" cy="4984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611183328"/>
              </p:ext>
            </p:extLst>
          </p:nvPr>
        </p:nvGraphicFramePr>
        <p:xfrm>
          <a:off x="1062945" y="1021693"/>
          <a:ext cx="554038" cy="374650"/>
        </p:xfrm>
        <a:graphic>
          <a:graphicData uri="http://schemas.openxmlformats.org/presentationml/2006/ole">
            <mc:AlternateContent xmlns:mc="http://schemas.openxmlformats.org/markup-compatibility/2006">
              <mc:Choice xmlns:v="urn:schemas-microsoft-com:vml" Requires="v">
                <p:oleObj name="Equation" r:id="rId6" imgW="317160" imgH="215640" progId="Equation.DSMT4">
                  <p:embed/>
                </p:oleObj>
              </mc:Choice>
              <mc:Fallback>
                <p:oleObj name="Equation" r:id="rId6" imgW="317160" imgH="215640" progId="Equation.DSMT4">
                  <p:embed/>
                  <p:pic>
                    <p:nvPicPr>
                      <p:cNvPr id="13" name="对象 12"/>
                      <p:cNvPicPr/>
                      <p:nvPr/>
                    </p:nvPicPr>
                    <p:blipFill>
                      <a:blip r:embed="rId7"/>
                      <a:stretch>
                        <a:fillRect/>
                      </a:stretch>
                    </p:blipFill>
                    <p:spPr>
                      <a:xfrm>
                        <a:off x="1062945" y="1021693"/>
                        <a:ext cx="554038" cy="3746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98511852"/>
              </p:ext>
            </p:extLst>
          </p:nvPr>
        </p:nvGraphicFramePr>
        <p:xfrm>
          <a:off x="5580112" y="987574"/>
          <a:ext cx="288032" cy="390900"/>
        </p:xfrm>
        <a:graphic>
          <a:graphicData uri="http://schemas.openxmlformats.org/presentationml/2006/ole">
            <mc:AlternateContent xmlns:mc="http://schemas.openxmlformats.org/markup-compatibility/2006">
              <mc:Choice xmlns:v="urn:schemas-microsoft-com:vml" Requires="v">
                <p:oleObj name="Equation" r:id="rId8" imgW="177480" imgH="241200" progId="Equation.DSMT4">
                  <p:embed/>
                </p:oleObj>
              </mc:Choice>
              <mc:Fallback>
                <p:oleObj name="Equation" r:id="rId8" imgW="177480" imgH="241200" progId="Equation.DSMT4">
                  <p:embed/>
                  <p:pic>
                    <p:nvPicPr>
                      <p:cNvPr id="0" name=""/>
                      <p:cNvPicPr/>
                      <p:nvPr/>
                    </p:nvPicPr>
                    <p:blipFill>
                      <a:blip r:embed="rId9"/>
                      <a:stretch>
                        <a:fillRect/>
                      </a:stretch>
                    </p:blipFill>
                    <p:spPr>
                      <a:xfrm>
                        <a:off x="5580112" y="987574"/>
                        <a:ext cx="288032" cy="3909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20797482"/>
              </p:ext>
            </p:extLst>
          </p:nvPr>
        </p:nvGraphicFramePr>
        <p:xfrm>
          <a:off x="6926263" y="987574"/>
          <a:ext cx="268287" cy="392113"/>
        </p:xfrm>
        <a:graphic>
          <a:graphicData uri="http://schemas.openxmlformats.org/presentationml/2006/ole">
            <mc:AlternateContent xmlns:mc="http://schemas.openxmlformats.org/markup-compatibility/2006">
              <mc:Choice xmlns:v="urn:schemas-microsoft-com:vml" Requires="v">
                <p:oleObj name="Equation" r:id="rId10" imgW="164880" imgH="241200" progId="Equation.DSMT4">
                  <p:embed/>
                </p:oleObj>
              </mc:Choice>
              <mc:Fallback>
                <p:oleObj name="Equation" r:id="rId10" imgW="164880" imgH="241200" progId="Equation.DSMT4">
                  <p:embed/>
                  <p:pic>
                    <p:nvPicPr>
                      <p:cNvPr id="2" name="对象 1"/>
                      <p:cNvPicPr/>
                      <p:nvPr/>
                    </p:nvPicPr>
                    <p:blipFill>
                      <a:blip r:embed="rId11"/>
                      <a:stretch>
                        <a:fillRect/>
                      </a:stretch>
                    </p:blipFill>
                    <p:spPr>
                      <a:xfrm>
                        <a:off x="6926263" y="987574"/>
                        <a:ext cx="268287" cy="392113"/>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817086469"/>
              </p:ext>
            </p:extLst>
          </p:nvPr>
        </p:nvGraphicFramePr>
        <p:xfrm>
          <a:off x="1115616" y="1779662"/>
          <a:ext cx="266700" cy="390525"/>
        </p:xfrm>
        <a:graphic>
          <a:graphicData uri="http://schemas.openxmlformats.org/presentationml/2006/ole">
            <mc:AlternateContent xmlns:mc="http://schemas.openxmlformats.org/markup-compatibility/2006">
              <mc:Choice xmlns:v="urn:schemas-microsoft-com:vml" Requires="v">
                <p:oleObj name="Equation" r:id="rId12" imgW="164880" imgH="241200" progId="Equation.DSMT4">
                  <p:embed/>
                </p:oleObj>
              </mc:Choice>
              <mc:Fallback>
                <p:oleObj name="Equation" r:id="rId12" imgW="164880" imgH="241200" progId="Equation.DSMT4">
                  <p:embed/>
                  <p:pic>
                    <p:nvPicPr>
                      <p:cNvPr id="14" name="对象 13"/>
                      <p:cNvPicPr/>
                      <p:nvPr/>
                    </p:nvPicPr>
                    <p:blipFill>
                      <a:blip r:embed="rId13"/>
                      <a:stretch>
                        <a:fillRect/>
                      </a:stretch>
                    </p:blipFill>
                    <p:spPr>
                      <a:xfrm>
                        <a:off x="1115616" y="1779662"/>
                        <a:ext cx="266700" cy="3905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59481157"/>
              </p:ext>
            </p:extLst>
          </p:nvPr>
        </p:nvGraphicFramePr>
        <p:xfrm>
          <a:off x="3489800" y="987574"/>
          <a:ext cx="288032" cy="390900"/>
        </p:xfrm>
        <a:graphic>
          <a:graphicData uri="http://schemas.openxmlformats.org/presentationml/2006/ole">
            <mc:AlternateContent xmlns:mc="http://schemas.openxmlformats.org/markup-compatibility/2006">
              <mc:Choice xmlns:v="urn:schemas-microsoft-com:vml" Requires="v">
                <p:oleObj name="Equation" r:id="rId14" imgW="177480" imgH="241200" progId="Equation.DSMT4">
                  <p:embed/>
                </p:oleObj>
              </mc:Choice>
              <mc:Fallback>
                <p:oleObj name="Equation" r:id="rId14" imgW="177480" imgH="241200" progId="Equation.DSMT4">
                  <p:embed/>
                  <p:pic>
                    <p:nvPicPr>
                      <p:cNvPr id="2" name="对象 1"/>
                      <p:cNvPicPr/>
                      <p:nvPr/>
                    </p:nvPicPr>
                    <p:blipFill>
                      <a:blip r:embed="rId15"/>
                      <a:stretch>
                        <a:fillRect/>
                      </a:stretch>
                    </p:blipFill>
                    <p:spPr>
                      <a:xfrm>
                        <a:off x="3489800" y="987574"/>
                        <a:ext cx="288032" cy="3909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770674511"/>
              </p:ext>
            </p:extLst>
          </p:nvPr>
        </p:nvGraphicFramePr>
        <p:xfrm>
          <a:off x="2411760" y="1779662"/>
          <a:ext cx="288032" cy="390900"/>
        </p:xfrm>
        <a:graphic>
          <a:graphicData uri="http://schemas.openxmlformats.org/presentationml/2006/ole">
            <mc:AlternateContent xmlns:mc="http://schemas.openxmlformats.org/markup-compatibility/2006">
              <mc:Choice xmlns:v="urn:schemas-microsoft-com:vml" Requires="v">
                <p:oleObj name="Equation" r:id="rId16" imgW="177480" imgH="241200" progId="Equation.DSMT4">
                  <p:embed/>
                </p:oleObj>
              </mc:Choice>
              <mc:Fallback>
                <p:oleObj name="Equation" r:id="rId16" imgW="177480" imgH="241200" progId="Equation.DSMT4">
                  <p:embed/>
                  <p:pic>
                    <p:nvPicPr>
                      <p:cNvPr id="2" name="对象 1"/>
                      <p:cNvPicPr/>
                      <p:nvPr/>
                    </p:nvPicPr>
                    <p:blipFill>
                      <a:blip r:embed="rId17"/>
                      <a:stretch>
                        <a:fillRect/>
                      </a:stretch>
                    </p:blipFill>
                    <p:spPr>
                      <a:xfrm>
                        <a:off x="2411760" y="1779662"/>
                        <a:ext cx="288032" cy="3909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4009373594"/>
              </p:ext>
            </p:extLst>
          </p:nvPr>
        </p:nvGraphicFramePr>
        <p:xfrm>
          <a:off x="4560124" y="1826630"/>
          <a:ext cx="625475" cy="423862"/>
        </p:xfrm>
        <a:graphic>
          <a:graphicData uri="http://schemas.openxmlformats.org/presentationml/2006/ole">
            <mc:AlternateContent xmlns:mc="http://schemas.openxmlformats.org/markup-compatibility/2006">
              <mc:Choice xmlns:v="urn:schemas-microsoft-com:vml" Requires="v">
                <p:oleObj name="Equation" r:id="rId18" imgW="317160" imgH="215640" progId="Equation.DSMT4">
                  <p:embed/>
                </p:oleObj>
              </mc:Choice>
              <mc:Fallback>
                <p:oleObj name="Equation" r:id="rId18" imgW="317160" imgH="215640" progId="Equation.DSMT4">
                  <p:embed/>
                  <p:pic>
                    <p:nvPicPr>
                      <p:cNvPr id="13" name="对象 12"/>
                      <p:cNvPicPr/>
                      <p:nvPr/>
                    </p:nvPicPr>
                    <p:blipFill>
                      <a:blip r:embed="rId19"/>
                      <a:stretch>
                        <a:fillRect/>
                      </a:stretch>
                    </p:blipFill>
                    <p:spPr>
                      <a:xfrm>
                        <a:off x="4560124" y="1826630"/>
                        <a:ext cx="625475" cy="42386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745333591"/>
              </p:ext>
            </p:extLst>
          </p:nvPr>
        </p:nvGraphicFramePr>
        <p:xfrm>
          <a:off x="2842636" y="2643758"/>
          <a:ext cx="1870392" cy="2244470"/>
        </p:xfrm>
        <a:graphic>
          <a:graphicData uri="http://schemas.openxmlformats.org/presentationml/2006/ole">
            <mc:AlternateContent xmlns:mc="http://schemas.openxmlformats.org/markup-compatibility/2006">
              <mc:Choice xmlns:v="urn:schemas-microsoft-com:vml" Requires="v">
                <p:oleObj name="Equation" r:id="rId20" imgW="1714320" imgH="2057400" progId="Equation.DSMT4">
                  <p:embed/>
                </p:oleObj>
              </mc:Choice>
              <mc:Fallback>
                <p:oleObj name="Equation" r:id="rId20" imgW="1714320" imgH="2057400" progId="Equation.DSMT4">
                  <p:embed/>
                  <p:pic>
                    <p:nvPicPr>
                      <p:cNvPr id="0" name=""/>
                      <p:cNvPicPr/>
                      <p:nvPr/>
                    </p:nvPicPr>
                    <p:blipFill>
                      <a:blip r:embed="rId21"/>
                      <a:stretch>
                        <a:fillRect/>
                      </a:stretch>
                    </p:blipFill>
                    <p:spPr>
                      <a:xfrm>
                        <a:off x="2842636" y="2643758"/>
                        <a:ext cx="1870392" cy="224447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907FCD4-7298-B7BF-8A6E-D073B3B4A6AE}"/>
              </a:ext>
            </a:extLst>
          </p:cNvPr>
          <p:cNvGraphicFramePr>
            <a:graphicFrameLocks noChangeAspect="1"/>
          </p:cNvGraphicFramePr>
          <p:nvPr>
            <p:extLst>
              <p:ext uri="{D42A27DB-BD31-4B8C-83A1-F6EECF244321}">
                <p14:modId xmlns:p14="http://schemas.microsoft.com/office/powerpoint/2010/main" val="4247449506"/>
              </p:ext>
            </p:extLst>
          </p:nvPr>
        </p:nvGraphicFramePr>
        <p:xfrm>
          <a:off x="1674528" y="1428937"/>
          <a:ext cx="1580321" cy="451520"/>
        </p:xfrm>
        <a:graphic>
          <a:graphicData uri="http://schemas.openxmlformats.org/presentationml/2006/ole">
            <mc:AlternateContent xmlns:mc="http://schemas.openxmlformats.org/markup-compatibility/2006">
              <mc:Choice xmlns:v="urn:schemas-microsoft-com:vml" Requires="v">
                <p:oleObj name="Equation" r:id="rId22" imgW="799920" imgH="228600" progId="Equation.DSMT4">
                  <p:embed/>
                </p:oleObj>
              </mc:Choice>
              <mc:Fallback>
                <p:oleObj name="Equation" r:id="rId22" imgW="799920" imgH="228600" progId="Equation.DSMT4">
                  <p:embed/>
                  <p:pic>
                    <p:nvPicPr>
                      <p:cNvPr id="0" name=""/>
                      <p:cNvPicPr/>
                      <p:nvPr/>
                    </p:nvPicPr>
                    <p:blipFill>
                      <a:blip r:embed="rId23"/>
                      <a:stretch>
                        <a:fillRect/>
                      </a:stretch>
                    </p:blipFill>
                    <p:spPr>
                      <a:xfrm>
                        <a:off x="1674528" y="1428937"/>
                        <a:ext cx="1580321" cy="451520"/>
                      </a:xfrm>
                      <a:prstGeom prst="rect">
                        <a:avLst/>
                      </a:prstGeom>
                    </p:spPr>
                  </p:pic>
                </p:oleObj>
              </mc:Fallback>
            </mc:AlternateContent>
          </a:graphicData>
        </a:graphic>
      </p:graphicFrame>
    </p:spTree>
    <p:extLst>
      <p:ext uri="{BB962C8B-B14F-4D97-AF65-F5344CB8AC3E}">
        <p14:creationId xmlns:p14="http://schemas.microsoft.com/office/powerpoint/2010/main" val="40886057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74253" y="564818"/>
            <a:ext cx="8041145" cy="3277820"/>
          </a:xfrm>
          <a:prstGeom prst="rect">
            <a:avLst/>
          </a:prstGeom>
          <a:noFill/>
        </p:spPr>
        <p:txBody>
          <a:bodyPr wrap="square">
            <a:spAutoFit/>
          </a:bodyPr>
          <a:lstStyle/>
          <a:p>
            <a:pPr>
              <a:lnSpc>
                <a:spcPct val="150000"/>
              </a:lnSpc>
            </a:pPr>
            <a:r>
              <a:rPr lang="zh-CN" altLang="en-US" dirty="0"/>
              <a:t>显然，对于</a:t>
            </a:r>
            <a:r>
              <a:rPr lang="en-US" altLang="zh-CN" dirty="0"/>
              <a:t>K</a:t>
            </a:r>
            <a:r>
              <a:rPr lang="zh-CN" altLang="en-US" dirty="0"/>
              <a:t>≠</a:t>
            </a:r>
            <a:r>
              <a:rPr lang="en-US" altLang="zh-CN" dirty="0"/>
              <a:t>0 </a:t>
            </a:r>
            <a:r>
              <a:rPr lang="zh-CN" altLang="en-US" dirty="0"/>
              <a:t>，其秩为</a:t>
            </a:r>
            <a:r>
              <a:rPr lang="en-US" altLang="zh-CN" dirty="0"/>
              <a:t>3</a:t>
            </a:r>
            <a:r>
              <a:rPr lang="zh-CN" altLang="en-US" dirty="0"/>
              <a:t>。因此可选择这样的</a:t>
            </a:r>
            <a:r>
              <a:rPr lang="en-US" altLang="zh-CN" dirty="0"/>
              <a:t>Q</a:t>
            </a:r>
            <a:r>
              <a:rPr lang="zh-CN" altLang="en-US" dirty="0"/>
              <a:t>用于李雅普诺夫方程。</a:t>
            </a:r>
          </a:p>
          <a:p>
            <a:pPr indent="457200">
              <a:lnSpc>
                <a:spcPct val="150000"/>
              </a:lnSpc>
            </a:pPr>
            <a:r>
              <a:rPr lang="zh-CN" altLang="en-US" dirty="0"/>
              <a:t>现在求解李雅普诺夫方程</a:t>
            </a:r>
            <a:endParaRPr lang="en-US" altLang="zh-CN" dirty="0"/>
          </a:p>
          <a:p>
            <a:pPr>
              <a:lnSpc>
                <a:spcPct val="150000"/>
              </a:lnSpc>
            </a:pPr>
            <a:r>
              <a:rPr lang="zh-CN" altLang="en-US" dirty="0"/>
              <a:t>它可重写为</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zh-CN" altLang="en-US" dirty="0"/>
          </a:p>
          <a:p>
            <a:pPr>
              <a:lnSpc>
                <a:spcPct val="150000"/>
              </a:lnSpc>
            </a:pPr>
            <a:r>
              <a:rPr lang="zh-CN" altLang="en-US" dirty="0"/>
              <a:t>以上方程对</a:t>
            </a:r>
            <a:r>
              <a:rPr lang="en-US" altLang="zh-CN" dirty="0"/>
              <a:t>P</a:t>
            </a:r>
            <a:r>
              <a:rPr lang="zh-CN" altLang="en-US" dirty="0"/>
              <a:t>的各元素求解，可得</a:t>
            </a:r>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9" name="对象 18"/>
          <p:cNvGraphicFramePr>
            <a:graphicFrameLocks noChangeAspect="1"/>
          </p:cNvGraphicFramePr>
          <p:nvPr>
            <p:extLst>
              <p:ext uri="{D42A27DB-BD31-4B8C-83A1-F6EECF244321}">
                <p14:modId xmlns:p14="http://schemas.microsoft.com/office/powerpoint/2010/main" val="1260707938"/>
              </p:ext>
            </p:extLst>
          </p:nvPr>
        </p:nvGraphicFramePr>
        <p:xfrm>
          <a:off x="3635896" y="979540"/>
          <a:ext cx="2088232" cy="440082"/>
        </p:xfrm>
        <a:graphic>
          <a:graphicData uri="http://schemas.openxmlformats.org/presentationml/2006/ole">
            <mc:AlternateContent xmlns:mc="http://schemas.openxmlformats.org/markup-compatibility/2006">
              <mc:Choice xmlns:v="urn:schemas-microsoft-com:vml" Requires="v">
                <p:oleObj name="Equation" r:id="rId4" imgW="1079280" imgH="228600" progId="Equation.DSMT4">
                  <p:embed/>
                </p:oleObj>
              </mc:Choice>
              <mc:Fallback>
                <p:oleObj name="Equation" r:id="rId4" imgW="1079280" imgH="228600" progId="Equation.DSMT4">
                  <p:embed/>
                  <p:pic>
                    <p:nvPicPr>
                      <p:cNvPr id="10" name="对象 9"/>
                      <p:cNvPicPr/>
                      <p:nvPr/>
                    </p:nvPicPr>
                    <p:blipFill>
                      <a:blip r:embed="rId5"/>
                      <a:stretch>
                        <a:fillRect/>
                      </a:stretch>
                    </p:blipFill>
                    <p:spPr>
                      <a:xfrm>
                        <a:off x="3635896" y="979540"/>
                        <a:ext cx="2088232" cy="44008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77303888"/>
              </p:ext>
            </p:extLst>
          </p:nvPr>
        </p:nvGraphicFramePr>
        <p:xfrm>
          <a:off x="514334" y="1923678"/>
          <a:ext cx="8259348" cy="1239902"/>
        </p:xfrm>
        <a:graphic>
          <a:graphicData uri="http://schemas.openxmlformats.org/presentationml/2006/ole">
            <mc:AlternateContent xmlns:mc="http://schemas.openxmlformats.org/markup-compatibility/2006">
              <mc:Choice xmlns:v="urn:schemas-microsoft-com:vml" Requires="v">
                <p:oleObj name="Equation" r:id="rId6" imgW="5244840" imgH="787320" progId="Equation.DSMT4">
                  <p:embed/>
                </p:oleObj>
              </mc:Choice>
              <mc:Fallback>
                <p:oleObj name="Equation" r:id="rId6" imgW="5244840" imgH="787320" progId="Equation.DSMT4">
                  <p:embed/>
                  <p:pic>
                    <p:nvPicPr>
                      <p:cNvPr id="0" name=""/>
                      <p:cNvPicPr/>
                      <p:nvPr/>
                    </p:nvPicPr>
                    <p:blipFill>
                      <a:blip r:embed="rId7"/>
                      <a:stretch>
                        <a:fillRect/>
                      </a:stretch>
                    </p:blipFill>
                    <p:spPr>
                      <a:xfrm>
                        <a:off x="514334" y="1923678"/>
                        <a:ext cx="8259348" cy="123990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86487346"/>
              </p:ext>
            </p:extLst>
          </p:nvPr>
        </p:nvGraphicFramePr>
        <p:xfrm>
          <a:off x="2483768" y="3435846"/>
          <a:ext cx="3109219" cy="1707654"/>
        </p:xfrm>
        <a:graphic>
          <a:graphicData uri="http://schemas.openxmlformats.org/presentationml/2006/ole">
            <mc:AlternateContent xmlns:mc="http://schemas.openxmlformats.org/markup-compatibility/2006">
              <mc:Choice xmlns:v="urn:schemas-microsoft-com:vml" Requires="v">
                <p:oleObj name="Equation" r:id="rId8" imgW="2450880" imgH="1346040" progId="Equation.DSMT4">
                  <p:embed/>
                </p:oleObj>
              </mc:Choice>
              <mc:Fallback>
                <p:oleObj name="Equation" r:id="rId8" imgW="2450880" imgH="1346040" progId="Equation.DSMT4">
                  <p:embed/>
                  <p:pic>
                    <p:nvPicPr>
                      <p:cNvPr id="0" name=""/>
                      <p:cNvPicPr/>
                      <p:nvPr/>
                    </p:nvPicPr>
                    <p:blipFill>
                      <a:blip r:embed="rId9"/>
                      <a:stretch>
                        <a:fillRect/>
                      </a:stretch>
                    </p:blipFill>
                    <p:spPr>
                      <a:xfrm>
                        <a:off x="2483768" y="3435846"/>
                        <a:ext cx="3109219" cy="1707654"/>
                      </a:xfrm>
                      <a:prstGeom prst="rect">
                        <a:avLst/>
                      </a:prstGeom>
                    </p:spPr>
                  </p:pic>
                </p:oleObj>
              </mc:Fallback>
            </mc:AlternateContent>
          </a:graphicData>
        </a:graphic>
      </p:graphicFrame>
    </p:spTree>
    <p:extLst>
      <p:ext uri="{BB962C8B-B14F-4D97-AF65-F5344CB8AC3E}">
        <p14:creationId xmlns:p14="http://schemas.microsoft.com/office/powerpoint/2010/main" val="10329237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74253" y="564818"/>
            <a:ext cx="8041145" cy="3139321"/>
          </a:xfrm>
          <a:prstGeom prst="rect">
            <a:avLst/>
          </a:prstGeom>
          <a:noFill/>
        </p:spPr>
        <p:txBody>
          <a:bodyPr wrap="square">
            <a:spAutoFit/>
          </a:bodyPr>
          <a:lstStyle/>
          <a:p>
            <a:pPr>
              <a:lnSpc>
                <a:spcPct val="200000"/>
              </a:lnSpc>
            </a:pPr>
            <a:r>
              <a:rPr lang="zh-CN" altLang="en-US" dirty="0"/>
              <a:t>为使</a:t>
            </a:r>
            <a:r>
              <a:rPr lang="en-US" altLang="zh-CN" dirty="0"/>
              <a:t>P</a:t>
            </a:r>
            <a:r>
              <a:rPr lang="zh-CN" altLang="en-US" dirty="0"/>
              <a:t>成为正定矩阵，其充要条件为</a:t>
            </a:r>
          </a:p>
          <a:p>
            <a:pPr>
              <a:lnSpc>
                <a:spcPct val="200000"/>
              </a:lnSpc>
            </a:pPr>
            <a:r>
              <a:rPr lang="en-US" altLang="zh-CN" dirty="0"/>
              <a:t>                                                       12-2K &gt; 0  </a:t>
            </a:r>
            <a:r>
              <a:rPr lang="zh-CN" altLang="en-US" dirty="0"/>
              <a:t>和  </a:t>
            </a:r>
            <a:r>
              <a:rPr lang="en-US" altLang="zh-CN" dirty="0"/>
              <a:t>K &gt; 0</a:t>
            </a:r>
          </a:p>
          <a:p>
            <a:pPr>
              <a:lnSpc>
                <a:spcPct val="200000"/>
              </a:lnSpc>
            </a:pPr>
            <a:r>
              <a:rPr lang="zh-CN" altLang="en-US" dirty="0"/>
              <a:t>或者                                                       </a:t>
            </a:r>
            <a:r>
              <a:rPr lang="en-US" altLang="zh-CN" dirty="0"/>
              <a:t>0 &lt; K &lt; 6</a:t>
            </a:r>
            <a:endParaRPr lang="zh-CN" altLang="en-US" dirty="0"/>
          </a:p>
          <a:p>
            <a:pPr>
              <a:lnSpc>
                <a:spcPct val="200000"/>
              </a:lnSpc>
            </a:pPr>
            <a:r>
              <a:rPr lang="zh-CN" altLang="en-US" dirty="0"/>
              <a:t>因此，</a:t>
            </a:r>
            <a:r>
              <a:rPr lang="en-US" altLang="zh-CN" dirty="0"/>
              <a:t>0 &lt; K &lt; 6</a:t>
            </a:r>
            <a:r>
              <a:rPr lang="zh-CN" altLang="en-US" dirty="0"/>
              <a:t>时，系统在通常意义下是稳定的，也就是说，原点是</a:t>
            </a:r>
            <a:r>
              <a:rPr lang="zh-CN" altLang="en-US" dirty="0">
                <a:solidFill>
                  <a:srgbClr val="FF0000"/>
                </a:solidFill>
              </a:rPr>
              <a:t>大范围渐近稳定</a:t>
            </a:r>
            <a:r>
              <a:rPr lang="zh-CN" altLang="en-US" dirty="0"/>
              <a:t>的。</a:t>
            </a:r>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33710128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74253" y="564818"/>
            <a:ext cx="8041145" cy="4247317"/>
          </a:xfrm>
          <a:prstGeom prst="rect">
            <a:avLst/>
          </a:prstGeom>
          <a:noFill/>
        </p:spPr>
        <p:txBody>
          <a:bodyPr wrap="square">
            <a:spAutoFit/>
          </a:bodyPr>
          <a:lstStyle/>
          <a:p>
            <a:pPr>
              <a:lnSpc>
                <a:spcPct val="200000"/>
              </a:lnSpc>
            </a:pPr>
            <a:r>
              <a:rPr lang="en-US" altLang="zh-CN" b="1" dirty="0"/>
              <a:t>2.  </a:t>
            </a:r>
            <a:r>
              <a:rPr lang="zh-CN" altLang="en-US" b="1" dirty="0"/>
              <a:t>线性定常离散系统的渐近稳定判据</a:t>
            </a:r>
            <a:endParaRPr lang="en-US" altLang="zh-CN" b="1" dirty="0"/>
          </a:p>
          <a:p>
            <a:pPr>
              <a:lnSpc>
                <a:spcPct val="200000"/>
              </a:lnSpc>
            </a:pPr>
            <a:r>
              <a:rPr lang="zh-CN" altLang="en-US" b="1" dirty="0"/>
              <a:t>定理</a:t>
            </a:r>
            <a:r>
              <a:rPr lang="en-US" altLang="zh-CN" b="1" dirty="0"/>
              <a:t>6  </a:t>
            </a:r>
            <a:r>
              <a:rPr lang="zh-CN" altLang="en-US" dirty="0"/>
              <a:t>线性定常离散系统的状态方程为</a:t>
            </a:r>
            <a:endParaRPr lang="en-US" altLang="zh-CN" dirty="0"/>
          </a:p>
          <a:p>
            <a:pPr>
              <a:lnSpc>
                <a:spcPct val="200000"/>
              </a:lnSpc>
            </a:pPr>
            <a:endParaRPr lang="en-US" altLang="zh-CN" dirty="0"/>
          </a:p>
          <a:p>
            <a:pPr>
              <a:lnSpc>
                <a:spcPct val="150000"/>
              </a:lnSpc>
            </a:pPr>
            <a:r>
              <a:rPr lang="zh-CN" altLang="en-US" dirty="0"/>
              <a:t>系统在平衡点</a:t>
            </a:r>
            <a:r>
              <a:rPr lang="en-US" altLang="zh-CN" dirty="0"/>
              <a:t>                 </a:t>
            </a:r>
            <a:r>
              <a:rPr lang="zh-CN" altLang="en-US" dirty="0"/>
              <a:t>是大范围渐近稳定的充分必要条件是：对于任意给定的对称正定矩阵</a:t>
            </a:r>
            <a:r>
              <a:rPr lang="en-US" altLang="zh-CN" dirty="0"/>
              <a:t>Q</a:t>
            </a:r>
            <a:r>
              <a:rPr lang="zh-CN" altLang="en-US" dirty="0"/>
              <a:t>，都存在对称正定矩阵</a:t>
            </a:r>
            <a:r>
              <a:rPr lang="en-US" altLang="zh-CN" dirty="0"/>
              <a:t>P</a:t>
            </a:r>
            <a:r>
              <a:rPr lang="zh-CN" altLang="en-US" dirty="0"/>
              <a:t>，使得</a:t>
            </a:r>
            <a:r>
              <a:rPr lang="en-US" altLang="zh-CN" dirty="0"/>
              <a:t>  </a:t>
            </a:r>
            <a:endParaRPr lang="zh-CN" altLang="en-US" dirty="0"/>
          </a:p>
          <a:p>
            <a:pPr>
              <a:lnSpc>
                <a:spcPct val="150000"/>
              </a:lnSpc>
            </a:pPr>
            <a:r>
              <a:rPr lang="zh-CN" altLang="en-US" dirty="0"/>
              <a:t>                                                                                                                              （</a:t>
            </a:r>
            <a:r>
              <a:rPr lang="en-US" altLang="zh-CN" dirty="0"/>
              <a:t>3.14</a:t>
            </a:r>
            <a:r>
              <a:rPr lang="zh-CN" altLang="en-US" dirty="0"/>
              <a:t>）</a:t>
            </a:r>
          </a:p>
          <a:p>
            <a:pPr>
              <a:lnSpc>
                <a:spcPct val="150000"/>
              </a:lnSpc>
            </a:pPr>
            <a:r>
              <a:rPr lang="zh-CN" altLang="en-US" dirty="0"/>
              <a:t>而系统的李雅普诺夫函数是</a:t>
            </a:r>
            <a:endParaRPr lang="en-US" altLang="zh-CN" dirty="0"/>
          </a:p>
          <a:p>
            <a:pPr>
              <a:lnSpc>
                <a:spcPct val="150000"/>
              </a:lnSpc>
            </a:pPr>
            <a:endParaRPr lang="zh-CN" altLang="en-US" dirty="0"/>
          </a:p>
          <a:p>
            <a:pPr>
              <a:lnSpc>
                <a:spcPct val="150000"/>
              </a:lnSpc>
            </a:pPr>
            <a:r>
              <a:rPr lang="zh-CN" altLang="en-US" dirty="0"/>
              <a:t>特别地当取</a:t>
            </a:r>
            <a:r>
              <a:rPr lang="en-US" altLang="zh-CN" dirty="0"/>
              <a:t>Q=I</a:t>
            </a:r>
            <a:r>
              <a:rPr lang="zh-CN" altLang="en-US" dirty="0"/>
              <a:t>时，式（</a:t>
            </a:r>
            <a:r>
              <a:rPr lang="en-US" altLang="zh-CN" dirty="0"/>
              <a:t>3.14</a:t>
            </a:r>
            <a:r>
              <a:rPr lang="zh-CN" altLang="en-US" dirty="0"/>
              <a:t>）可写成</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020185545"/>
              </p:ext>
            </p:extLst>
          </p:nvPr>
        </p:nvGraphicFramePr>
        <p:xfrm>
          <a:off x="3347864" y="1635646"/>
          <a:ext cx="2092733" cy="360040"/>
        </p:xfrm>
        <a:graphic>
          <a:graphicData uri="http://schemas.openxmlformats.org/presentationml/2006/ole">
            <mc:AlternateContent xmlns:mc="http://schemas.openxmlformats.org/markup-compatibility/2006">
              <mc:Choice xmlns:v="urn:schemas-microsoft-com:vml" Requires="v">
                <p:oleObj name="Equation" r:id="rId4" imgW="1180800" imgH="203040" progId="Equation.DSMT4">
                  <p:embed/>
                </p:oleObj>
              </mc:Choice>
              <mc:Fallback>
                <p:oleObj name="Equation" r:id="rId4" imgW="1180800" imgH="203040" progId="Equation.DSMT4">
                  <p:embed/>
                  <p:pic>
                    <p:nvPicPr>
                      <p:cNvPr id="0" name=""/>
                      <p:cNvPicPr/>
                      <p:nvPr/>
                    </p:nvPicPr>
                    <p:blipFill>
                      <a:blip r:embed="rId5"/>
                      <a:stretch>
                        <a:fillRect/>
                      </a:stretch>
                    </p:blipFill>
                    <p:spPr>
                      <a:xfrm>
                        <a:off x="3347864" y="1635646"/>
                        <a:ext cx="2092733" cy="36004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1297381"/>
              </p:ext>
            </p:extLst>
          </p:nvPr>
        </p:nvGraphicFramePr>
        <p:xfrm>
          <a:off x="3813656" y="1923678"/>
          <a:ext cx="860383" cy="408682"/>
        </p:xfrm>
        <a:graphic>
          <a:graphicData uri="http://schemas.openxmlformats.org/presentationml/2006/ole">
            <mc:AlternateContent xmlns:mc="http://schemas.openxmlformats.org/markup-compatibility/2006">
              <mc:Choice xmlns:v="urn:schemas-microsoft-com:vml" Requires="v">
                <p:oleObj name="Equation" r:id="rId6" imgW="507960" imgH="241200" progId="Equation.DSMT4">
                  <p:embed/>
                </p:oleObj>
              </mc:Choice>
              <mc:Fallback>
                <p:oleObj name="Equation" r:id="rId6" imgW="507960" imgH="241200" progId="Equation.DSMT4">
                  <p:embed/>
                  <p:pic>
                    <p:nvPicPr>
                      <p:cNvPr id="0" name=""/>
                      <p:cNvPicPr/>
                      <p:nvPr/>
                    </p:nvPicPr>
                    <p:blipFill>
                      <a:blip r:embed="rId7"/>
                      <a:stretch>
                        <a:fillRect/>
                      </a:stretch>
                    </p:blipFill>
                    <p:spPr>
                      <a:xfrm>
                        <a:off x="3813656" y="1923678"/>
                        <a:ext cx="860383" cy="40868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21982219"/>
              </p:ext>
            </p:extLst>
          </p:nvPr>
        </p:nvGraphicFramePr>
        <p:xfrm>
          <a:off x="1983425" y="2283718"/>
          <a:ext cx="860383" cy="408682"/>
        </p:xfrm>
        <a:graphic>
          <a:graphicData uri="http://schemas.openxmlformats.org/presentationml/2006/ole">
            <mc:AlternateContent xmlns:mc="http://schemas.openxmlformats.org/markup-compatibility/2006">
              <mc:Choice xmlns:v="urn:schemas-microsoft-com:vml" Requires="v">
                <p:oleObj name="Equation" r:id="rId8" imgW="507960" imgH="241200" progId="Equation.DSMT4">
                  <p:embed/>
                </p:oleObj>
              </mc:Choice>
              <mc:Fallback>
                <p:oleObj name="Equation" r:id="rId8" imgW="507960" imgH="241200" progId="Equation.DSMT4">
                  <p:embed/>
                  <p:pic>
                    <p:nvPicPr>
                      <p:cNvPr id="3" name="对象 2"/>
                      <p:cNvPicPr/>
                      <p:nvPr/>
                    </p:nvPicPr>
                    <p:blipFill>
                      <a:blip r:embed="rId7"/>
                      <a:stretch>
                        <a:fillRect/>
                      </a:stretch>
                    </p:blipFill>
                    <p:spPr>
                      <a:xfrm>
                        <a:off x="1983425" y="2283718"/>
                        <a:ext cx="860383" cy="40868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6984732"/>
              </p:ext>
            </p:extLst>
          </p:nvPr>
        </p:nvGraphicFramePr>
        <p:xfrm>
          <a:off x="4355976" y="4299942"/>
          <a:ext cx="2016224" cy="375111"/>
        </p:xfrm>
        <a:graphic>
          <a:graphicData uri="http://schemas.openxmlformats.org/presentationml/2006/ole">
            <mc:AlternateContent xmlns:mc="http://schemas.openxmlformats.org/markup-compatibility/2006">
              <mc:Choice xmlns:v="urn:schemas-microsoft-com:vml" Requires="v">
                <p:oleObj name="Equation" r:id="rId9" imgW="1091880" imgH="203040" progId="Equation.DSMT4">
                  <p:embed/>
                </p:oleObj>
              </mc:Choice>
              <mc:Fallback>
                <p:oleObj name="Equation" r:id="rId9" imgW="1091880" imgH="203040" progId="Equation.DSMT4">
                  <p:embed/>
                  <p:pic>
                    <p:nvPicPr>
                      <p:cNvPr id="0" name=""/>
                      <p:cNvPicPr/>
                      <p:nvPr/>
                    </p:nvPicPr>
                    <p:blipFill>
                      <a:blip r:embed="rId10"/>
                      <a:stretch>
                        <a:fillRect/>
                      </a:stretch>
                    </p:blipFill>
                    <p:spPr>
                      <a:xfrm>
                        <a:off x="4355976" y="4299942"/>
                        <a:ext cx="2016224" cy="37511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538567024"/>
              </p:ext>
            </p:extLst>
          </p:nvPr>
        </p:nvGraphicFramePr>
        <p:xfrm>
          <a:off x="3059113" y="2995613"/>
          <a:ext cx="2017712" cy="420687"/>
        </p:xfrm>
        <a:graphic>
          <a:graphicData uri="http://schemas.openxmlformats.org/presentationml/2006/ole">
            <mc:AlternateContent xmlns:mc="http://schemas.openxmlformats.org/markup-compatibility/2006">
              <mc:Choice xmlns:v="urn:schemas-microsoft-com:vml" Requires="v">
                <p:oleObj name="Equation" r:id="rId11" imgW="1091880" imgH="228600" progId="Equation.DSMT4">
                  <p:embed/>
                </p:oleObj>
              </mc:Choice>
              <mc:Fallback>
                <p:oleObj name="Equation" r:id="rId11" imgW="1091880" imgH="228600" progId="Equation.DSMT4">
                  <p:embed/>
                  <p:pic>
                    <p:nvPicPr>
                      <p:cNvPr id="4" name="对象 3"/>
                      <p:cNvPicPr/>
                      <p:nvPr/>
                    </p:nvPicPr>
                    <p:blipFill>
                      <a:blip r:embed="rId12"/>
                      <a:stretch>
                        <a:fillRect/>
                      </a:stretch>
                    </p:blipFill>
                    <p:spPr>
                      <a:xfrm>
                        <a:off x="3059113" y="2995613"/>
                        <a:ext cx="2017712" cy="42068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841979023"/>
              </p:ext>
            </p:extLst>
          </p:nvPr>
        </p:nvGraphicFramePr>
        <p:xfrm>
          <a:off x="3043911" y="3795886"/>
          <a:ext cx="2961791" cy="448002"/>
        </p:xfrm>
        <a:graphic>
          <a:graphicData uri="http://schemas.openxmlformats.org/presentationml/2006/ole">
            <mc:AlternateContent xmlns:mc="http://schemas.openxmlformats.org/markup-compatibility/2006">
              <mc:Choice xmlns:v="urn:schemas-microsoft-com:vml" Requires="v">
                <p:oleObj name="Equation" r:id="rId13" imgW="1511280" imgH="228600" progId="Equation.DSMT4">
                  <p:embed/>
                </p:oleObj>
              </mc:Choice>
              <mc:Fallback>
                <p:oleObj name="Equation" r:id="rId13" imgW="1511280" imgH="228600" progId="Equation.DSMT4">
                  <p:embed/>
                  <p:pic>
                    <p:nvPicPr>
                      <p:cNvPr id="0" name=""/>
                      <p:cNvPicPr/>
                      <p:nvPr/>
                    </p:nvPicPr>
                    <p:blipFill>
                      <a:blip r:embed="rId14"/>
                      <a:stretch>
                        <a:fillRect/>
                      </a:stretch>
                    </p:blipFill>
                    <p:spPr>
                      <a:xfrm>
                        <a:off x="3043911" y="3795886"/>
                        <a:ext cx="2961791" cy="448002"/>
                      </a:xfrm>
                      <a:prstGeom prst="rect">
                        <a:avLst/>
                      </a:prstGeom>
                    </p:spPr>
                  </p:pic>
                </p:oleObj>
              </mc:Fallback>
            </mc:AlternateContent>
          </a:graphicData>
        </a:graphic>
      </p:graphicFrame>
    </p:spTree>
    <p:extLst>
      <p:ext uri="{BB962C8B-B14F-4D97-AF65-F5344CB8AC3E}">
        <p14:creationId xmlns:p14="http://schemas.microsoft.com/office/powerpoint/2010/main" val="4004034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74253" y="564818"/>
            <a:ext cx="8041145" cy="4801314"/>
          </a:xfrm>
          <a:prstGeom prst="rect">
            <a:avLst/>
          </a:prstGeom>
          <a:noFill/>
        </p:spPr>
        <p:txBody>
          <a:bodyPr wrap="square">
            <a:spAutoFit/>
          </a:bodyPr>
          <a:lstStyle/>
          <a:p>
            <a:r>
              <a:rPr lang="zh-CN" altLang="en-US" b="1" dirty="0"/>
              <a:t>证明</a:t>
            </a:r>
            <a:r>
              <a:rPr lang="zh-CN" altLang="en-US" dirty="0"/>
              <a:t>  设李雅普诺夫函数为</a:t>
            </a:r>
          </a:p>
          <a:p>
            <a:endParaRPr lang="en-US" altLang="zh-CN" dirty="0"/>
          </a:p>
          <a:p>
            <a:endParaRPr lang="en-US" altLang="zh-CN" dirty="0"/>
          </a:p>
          <a:p>
            <a:pPr>
              <a:lnSpc>
                <a:spcPct val="150000"/>
              </a:lnSpc>
            </a:pPr>
            <a:r>
              <a:rPr lang="zh-CN" altLang="en-US" dirty="0"/>
              <a:t>式中，</a:t>
            </a:r>
            <a:r>
              <a:rPr lang="en-US" altLang="zh-CN" dirty="0"/>
              <a:t>P</a:t>
            </a:r>
            <a:r>
              <a:rPr lang="zh-CN" altLang="en-US" dirty="0"/>
              <a:t>为正定的实对称矩阵。对于离散时间系统，用                          和</a:t>
            </a:r>
            <a:r>
              <a:rPr lang="en-US" altLang="zh-CN" dirty="0"/>
              <a:t>                  </a:t>
            </a:r>
            <a:r>
              <a:rPr lang="zh-CN" altLang="en-US" dirty="0"/>
              <a:t>之差来代替</a:t>
            </a:r>
            <a:r>
              <a:rPr lang="en-US" altLang="zh-CN" dirty="0"/>
              <a:t>             </a:t>
            </a:r>
            <a:r>
              <a:rPr lang="zh-CN" altLang="en-US" dirty="0"/>
              <a:t>，即</a:t>
            </a:r>
            <a:r>
              <a:rPr lang="en-US" altLang="zh-CN" dirty="0"/>
              <a:t>  </a:t>
            </a:r>
          </a:p>
          <a:p>
            <a:pPr>
              <a:lnSpc>
                <a:spcPct val="150000"/>
              </a:lnSpc>
            </a:pPr>
            <a:endParaRPr lang="zh-CN" altLang="en-US" dirty="0"/>
          </a:p>
          <a:p>
            <a:pPr>
              <a:lnSpc>
                <a:spcPct val="150000"/>
              </a:lnSpc>
            </a:pPr>
            <a:r>
              <a:rPr lang="zh-CN" altLang="en-US" dirty="0"/>
              <a:t>它类似于连续系统中</a:t>
            </a:r>
            <a:r>
              <a:rPr lang="en-US" altLang="zh-CN" dirty="0"/>
              <a:t>             </a:t>
            </a:r>
            <a:r>
              <a:rPr lang="zh-CN" altLang="en-US" dirty="0"/>
              <a:t>的导数</a:t>
            </a:r>
            <a:r>
              <a:rPr lang="en-US" altLang="zh-CN" dirty="0"/>
              <a:t>          </a:t>
            </a:r>
            <a:r>
              <a:rPr lang="zh-CN" altLang="en-US" dirty="0"/>
              <a:t>，因此</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式中：</a:t>
            </a:r>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524580707"/>
              </p:ext>
            </p:extLst>
          </p:nvPr>
        </p:nvGraphicFramePr>
        <p:xfrm>
          <a:off x="7516341" y="1489199"/>
          <a:ext cx="904145" cy="336426"/>
        </p:xfrm>
        <a:graphic>
          <a:graphicData uri="http://schemas.openxmlformats.org/presentationml/2006/ole">
            <mc:AlternateContent xmlns:mc="http://schemas.openxmlformats.org/markup-compatibility/2006">
              <mc:Choice xmlns:v="urn:schemas-microsoft-com:vml" Requires="v">
                <p:oleObj name="Equation" r:id="rId4" imgW="545760" imgH="203040" progId="Equation.DSMT4">
                  <p:embed/>
                </p:oleObj>
              </mc:Choice>
              <mc:Fallback>
                <p:oleObj name="Equation" r:id="rId4" imgW="545760" imgH="203040" progId="Equation.DSMT4">
                  <p:embed/>
                  <p:pic>
                    <p:nvPicPr>
                      <p:cNvPr id="0" name=""/>
                      <p:cNvPicPr/>
                      <p:nvPr/>
                    </p:nvPicPr>
                    <p:blipFill>
                      <a:blip r:embed="rId5"/>
                      <a:stretch>
                        <a:fillRect/>
                      </a:stretch>
                    </p:blipFill>
                    <p:spPr>
                      <a:xfrm>
                        <a:off x="7516341" y="1489199"/>
                        <a:ext cx="904145" cy="336426"/>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914288237"/>
              </p:ext>
            </p:extLst>
          </p:nvPr>
        </p:nvGraphicFramePr>
        <p:xfrm>
          <a:off x="2699792" y="1006508"/>
          <a:ext cx="2955925" cy="441325"/>
        </p:xfrm>
        <a:graphic>
          <a:graphicData uri="http://schemas.openxmlformats.org/presentationml/2006/ole">
            <mc:AlternateContent xmlns:mc="http://schemas.openxmlformats.org/markup-compatibility/2006">
              <mc:Choice xmlns:v="urn:schemas-microsoft-com:vml" Requires="v">
                <p:oleObj name="Equation" r:id="rId6" imgW="2956702" imgH="442023" progId="Equation.DSMT4">
                  <p:embed/>
                </p:oleObj>
              </mc:Choice>
              <mc:Fallback>
                <p:oleObj name="Equation" r:id="rId6" imgW="2956702" imgH="442023" progId="Equation.DSMT4">
                  <p:embed/>
                  <p:pic>
                    <p:nvPicPr>
                      <p:cNvPr id="6" name="对象 5"/>
                      <p:cNvPicPr/>
                      <p:nvPr/>
                    </p:nvPicPr>
                    <p:blipFill>
                      <a:blip r:embed="rId7"/>
                      <a:stretch>
                        <a:fillRect/>
                      </a:stretch>
                    </p:blipFill>
                    <p:spPr>
                      <a:xfrm>
                        <a:off x="2699792" y="1006508"/>
                        <a:ext cx="2955925" cy="4413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610066046"/>
              </p:ext>
            </p:extLst>
          </p:nvPr>
        </p:nvGraphicFramePr>
        <p:xfrm>
          <a:off x="5982742" y="1489075"/>
          <a:ext cx="1325562" cy="336550"/>
        </p:xfrm>
        <a:graphic>
          <a:graphicData uri="http://schemas.openxmlformats.org/presentationml/2006/ole">
            <mc:AlternateContent xmlns:mc="http://schemas.openxmlformats.org/markup-compatibility/2006">
              <mc:Choice xmlns:v="urn:schemas-microsoft-com:vml" Requires="v">
                <p:oleObj name="Equation" r:id="rId8" imgW="799920" imgH="203040" progId="Equation.DSMT4">
                  <p:embed/>
                </p:oleObj>
              </mc:Choice>
              <mc:Fallback>
                <p:oleObj name="Equation" r:id="rId8" imgW="799920" imgH="203040" progId="Equation.DSMT4">
                  <p:embed/>
                  <p:pic>
                    <p:nvPicPr>
                      <p:cNvPr id="6" name="对象 5"/>
                      <p:cNvPicPr/>
                      <p:nvPr/>
                    </p:nvPicPr>
                    <p:blipFill>
                      <a:blip r:embed="rId9"/>
                      <a:stretch>
                        <a:fillRect/>
                      </a:stretch>
                    </p:blipFill>
                    <p:spPr>
                      <a:xfrm>
                        <a:off x="5982742" y="1489075"/>
                        <a:ext cx="1325562" cy="33655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881209172"/>
              </p:ext>
            </p:extLst>
          </p:nvPr>
        </p:nvGraphicFramePr>
        <p:xfrm>
          <a:off x="4004096" y="2693583"/>
          <a:ext cx="533400" cy="363538"/>
        </p:xfrm>
        <a:graphic>
          <a:graphicData uri="http://schemas.openxmlformats.org/presentationml/2006/ole">
            <mc:AlternateContent xmlns:mc="http://schemas.openxmlformats.org/markup-compatibility/2006">
              <mc:Choice xmlns:v="urn:schemas-microsoft-com:vml" Requires="v">
                <p:oleObj name="Equation" r:id="rId10" imgW="317160" imgH="215640" progId="Equation.DSMT4">
                  <p:embed/>
                </p:oleObj>
              </mc:Choice>
              <mc:Fallback>
                <p:oleObj name="Equation" r:id="rId10" imgW="317160" imgH="215640" progId="Equation.DSMT4">
                  <p:embed/>
                  <p:pic>
                    <p:nvPicPr>
                      <p:cNvPr id="7" name="对象 6"/>
                      <p:cNvPicPr/>
                      <p:nvPr/>
                    </p:nvPicPr>
                    <p:blipFill>
                      <a:blip r:embed="rId11"/>
                      <a:stretch>
                        <a:fillRect/>
                      </a:stretch>
                    </p:blipFill>
                    <p:spPr>
                      <a:xfrm>
                        <a:off x="4004096" y="2693583"/>
                        <a:ext cx="533400" cy="36353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847535312"/>
              </p:ext>
            </p:extLst>
          </p:nvPr>
        </p:nvGraphicFramePr>
        <p:xfrm>
          <a:off x="2313409" y="2241550"/>
          <a:ext cx="3914775" cy="336550"/>
        </p:xfrm>
        <a:graphic>
          <a:graphicData uri="http://schemas.openxmlformats.org/presentationml/2006/ole">
            <mc:AlternateContent xmlns:mc="http://schemas.openxmlformats.org/markup-compatibility/2006">
              <mc:Choice xmlns:v="urn:schemas-microsoft-com:vml" Requires="v">
                <p:oleObj name="Equation" r:id="rId12" imgW="2361960" imgH="203040" progId="Equation.DSMT4">
                  <p:embed/>
                </p:oleObj>
              </mc:Choice>
              <mc:Fallback>
                <p:oleObj name="Equation" r:id="rId12" imgW="2361960" imgH="203040" progId="Equation.DSMT4">
                  <p:embed/>
                  <p:pic>
                    <p:nvPicPr>
                      <p:cNvPr id="15" name="对象 14"/>
                      <p:cNvPicPr/>
                      <p:nvPr/>
                    </p:nvPicPr>
                    <p:blipFill>
                      <a:blip r:embed="rId13"/>
                      <a:stretch>
                        <a:fillRect/>
                      </a:stretch>
                    </p:blipFill>
                    <p:spPr>
                      <a:xfrm>
                        <a:off x="2313409" y="2241550"/>
                        <a:ext cx="3914775" cy="33655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857852482"/>
              </p:ext>
            </p:extLst>
          </p:nvPr>
        </p:nvGraphicFramePr>
        <p:xfrm>
          <a:off x="2699792" y="2736081"/>
          <a:ext cx="533400" cy="339725"/>
        </p:xfrm>
        <a:graphic>
          <a:graphicData uri="http://schemas.openxmlformats.org/presentationml/2006/ole">
            <mc:AlternateContent xmlns:mc="http://schemas.openxmlformats.org/markup-compatibility/2006">
              <mc:Choice xmlns:v="urn:schemas-microsoft-com:vml" Requires="v">
                <p:oleObj name="Equation" r:id="rId14" imgW="317160" imgH="203040" progId="Equation.DSMT4">
                  <p:embed/>
                </p:oleObj>
              </mc:Choice>
              <mc:Fallback>
                <p:oleObj name="Equation" r:id="rId14" imgW="317160" imgH="203040" progId="Equation.DSMT4">
                  <p:embed/>
                  <p:pic>
                    <p:nvPicPr>
                      <p:cNvPr id="16" name="对象 15"/>
                      <p:cNvPicPr/>
                      <p:nvPr/>
                    </p:nvPicPr>
                    <p:blipFill>
                      <a:blip r:embed="rId15"/>
                      <a:stretch>
                        <a:fillRect/>
                      </a:stretch>
                    </p:blipFill>
                    <p:spPr>
                      <a:xfrm>
                        <a:off x="2699792" y="2736081"/>
                        <a:ext cx="533400" cy="3397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67521288"/>
              </p:ext>
            </p:extLst>
          </p:nvPr>
        </p:nvGraphicFramePr>
        <p:xfrm>
          <a:off x="2313409" y="3249352"/>
          <a:ext cx="3505776" cy="1017806"/>
        </p:xfrm>
        <a:graphic>
          <a:graphicData uri="http://schemas.openxmlformats.org/presentationml/2006/ole">
            <mc:AlternateContent xmlns:mc="http://schemas.openxmlformats.org/markup-compatibility/2006">
              <mc:Choice xmlns:v="urn:schemas-microsoft-com:vml" Requires="v">
                <p:oleObj name="Equation" r:id="rId16" imgW="2361960" imgH="685800" progId="Equation.DSMT4">
                  <p:embed/>
                </p:oleObj>
              </mc:Choice>
              <mc:Fallback>
                <p:oleObj name="Equation" r:id="rId16" imgW="2361960" imgH="685800" progId="Equation.DSMT4">
                  <p:embed/>
                  <p:pic>
                    <p:nvPicPr>
                      <p:cNvPr id="0" name=""/>
                      <p:cNvPicPr/>
                      <p:nvPr/>
                    </p:nvPicPr>
                    <p:blipFill>
                      <a:blip r:embed="rId17"/>
                      <a:stretch>
                        <a:fillRect/>
                      </a:stretch>
                    </p:blipFill>
                    <p:spPr>
                      <a:xfrm>
                        <a:off x="2313409" y="3249352"/>
                        <a:ext cx="3505776" cy="101780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897380182"/>
              </p:ext>
            </p:extLst>
          </p:nvPr>
        </p:nvGraphicFramePr>
        <p:xfrm>
          <a:off x="2843808" y="4425490"/>
          <a:ext cx="2016224" cy="422000"/>
        </p:xfrm>
        <a:graphic>
          <a:graphicData uri="http://schemas.openxmlformats.org/presentationml/2006/ole">
            <mc:AlternateContent xmlns:mc="http://schemas.openxmlformats.org/markup-compatibility/2006">
              <mc:Choice xmlns:v="urn:schemas-microsoft-com:vml" Requires="v">
                <p:oleObj name="Equation" r:id="rId18" imgW="1091880" imgH="228600" progId="Equation.DSMT4">
                  <p:embed/>
                </p:oleObj>
              </mc:Choice>
              <mc:Fallback>
                <p:oleObj name="Equation" r:id="rId18" imgW="1091880" imgH="228600" progId="Equation.DSMT4">
                  <p:embed/>
                  <p:pic>
                    <p:nvPicPr>
                      <p:cNvPr id="0" name=""/>
                      <p:cNvPicPr/>
                      <p:nvPr/>
                    </p:nvPicPr>
                    <p:blipFill>
                      <a:blip r:embed="rId19"/>
                      <a:stretch>
                        <a:fillRect/>
                      </a:stretch>
                    </p:blipFill>
                    <p:spPr>
                      <a:xfrm>
                        <a:off x="2843808" y="4425490"/>
                        <a:ext cx="2016224" cy="422000"/>
                      </a:xfrm>
                      <a:prstGeom prst="rect">
                        <a:avLst/>
                      </a:prstGeom>
                    </p:spPr>
                  </p:pic>
                </p:oleObj>
              </mc:Fallback>
            </mc:AlternateContent>
          </a:graphicData>
        </a:graphic>
      </p:graphicFrame>
      <p:graphicFrame>
        <p:nvGraphicFramePr>
          <p:cNvPr id="2" name="对象 1">
            <a:extLst>
              <a:ext uri="{FF2B5EF4-FFF2-40B4-BE49-F238E27FC236}">
                <a16:creationId xmlns:a16="http://schemas.microsoft.com/office/drawing/2014/main" id="{70BBD251-F699-873C-32C7-148A22428EBB}"/>
              </a:ext>
            </a:extLst>
          </p:cNvPr>
          <p:cNvGraphicFramePr>
            <a:graphicFrameLocks noChangeAspect="1"/>
          </p:cNvGraphicFramePr>
          <p:nvPr>
            <p:extLst>
              <p:ext uri="{D42A27DB-BD31-4B8C-83A1-F6EECF244321}">
                <p14:modId xmlns:p14="http://schemas.microsoft.com/office/powerpoint/2010/main" val="3868844557"/>
              </p:ext>
            </p:extLst>
          </p:nvPr>
        </p:nvGraphicFramePr>
        <p:xfrm>
          <a:off x="1691680" y="1894148"/>
          <a:ext cx="621729" cy="428779"/>
        </p:xfrm>
        <a:graphic>
          <a:graphicData uri="http://schemas.openxmlformats.org/presentationml/2006/ole">
            <mc:AlternateContent xmlns:mc="http://schemas.openxmlformats.org/markup-compatibility/2006">
              <mc:Choice xmlns:v="urn:schemas-microsoft-com:vml" Requires="v">
                <p:oleObj name="Equation" r:id="rId20" imgW="368280" imgH="253800" progId="Equation.DSMT4">
                  <p:embed/>
                </p:oleObj>
              </mc:Choice>
              <mc:Fallback>
                <p:oleObj name="Equation" r:id="rId20" imgW="368280" imgH="253800" progId="Equation.DSMT4">
                  <p:embed/>
                  <p:pic>
                    <p:nvPicPr>
                      <p:cNvPr id="0" name=""/>
                      <p:cNvPicPr/>
                      <p:nvPr/>
                    </p:nvPicPr>
                    <p:blipFill>
                      <a:blip r:embed="rId21"/>
                      <a:stretch>
                        <a:fillRect/>
                      </a:stretch>
                    </p:blipFill>
                    <p:spPr>
                      <a:xfrm>
                        <a:off x="1691680" y="1894148"/>
                        <a:ext cx="621729" cy="428779"/>
                      </a:xfrm>
                      <a:prstGeom prst="rect">
                        <a:avLst/>
                      </a:prstGeom>
                    </p:spPr>
                  </p:pic>
                </p:oleObj>
              </mc:Fallback>
            </mc:AlternateContent>
          </a:graphicData>
        </a:graphic>
      </p:graphicFrame>
    </p:spTree>
    <p:extLst>
      <p:ext uri="{BB962C8B-B14F-4D97-AF65-F5344CB8AC3E}">
        <p14:creationId xmlns:p14="http://schemas.microsoft.com/office/powerpoint/2010/main" val="38612321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987574"/>
            <a:ext cx="8041145" cy="2308324"/>
          </a:xfrm>
          <a:prstGeom prst="rect">
            <a:avLst/>
          </a:prstGeom>
          <a:noFill/>
        </p:spPr>
        <p:txBody>
          <a:bodyPr wrap="square">
            <a:spAutoFit/>
          </a:bodyPr>
          <a:lstStyle/>
          <a:p>
            <a:pPr indent="457200">
              <a:lnSpc>
                <a:spcPct val="200000"/>
              </a:lnSpc>
            </a:pPr>
            <a:r>
              <a:rPr lang="zh-CN" altLang="en-US" dirty="0"/>
              <a:t>显然，要满足系统在</a:t>
            </a:r>
            <a:r>
              <a:rPr lang="en-US" altLang="zh-CN" dirty="0"/>
              <a:t>                </a:t>
            </a:r>
            <a:r>
              <a:rPr lang="zh-CN" altLang="en-US" dirty="0"/>
              <a:t>点是大范围渐近稳定的条件，</a:t>
            </a:r>
            <a:r>
              <a:rPr lang="en-US" altLang="zh-CN" dirty="0"/>
              <a:t>Q</a:t>
            </a:r>
            <a:r>
              <a:rPr lang="zh-CN" altLang="en-US" dirty="0"/>
              <a:t>必须是正定对称的矩阵。如果</a:t>
            </a:r>
            <a:r>
              <a:rPr lang="en-US" altLang="zh-CN" dirty="0"/>
              <a:t>                                                      </a:t>
            </a:r>
            <a:r>
              <a:rPr lang="zh-CN" altLang="en-US" dirty="0"/>
              <a:t>沿任一解的序列不恒等于零，</a:t>
            </a:r>
            <a:r>
              <a:rPr lang="en-US" altLang="zh-CN" dirty="0"/>
              <a:t>Q</a:t>
            </a:r>
            <a:r>
              <a:rPr lang="zh-CN" altLang="en-US" dirty="0"/>
              <a:t>也可取为半正定的。</a:t>
            </a:r>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9" name="对象 18"/>
          <p:cNvGraphicFramePr>
            <a:graphicFrameLocks noChangeAspect="1"/>
          </p:cNvGraphicFramePr>
          <p:nvPr>
            <p:extLst>
              <p:ext uri="{D42A27DB-BD31-4B8C-83A1-F6EECF244321}">
                <p14:modId xmlns:p14="http://schemas.microsoft.com/office/powerpoint/2010/main" val="3345889145"/>
              </p:ext>
            </p:extLst>
          </p:nvPr>
        </p:nvGraphicFramePr>
        <p:xfrm>
          <a:off x="3059832" y="1154956"/>
          <a:ext cx="860383" cy="408682"/>
        </p:xfrm>
        <a:graphic>
          <a:graphicData uri="http://schemas.openxmlformats.org/presentationml/2006/ole">
            <mc:AlternateContent xmlns:mc="http://schemas.openxmlformats.org/markup-compatibility/2006">
              <mc:Choice xmlns:v="urn:schemas-microsoft-com:vml" Requires="v">
                <p:oleObj name="Equation" r:id="rId4" imgW="507960" imgH="241200" progId="Equation.DSMT4">
                  <p:embed/>
                </p:oleObj>
              </mc:Choice>
              <mc:Fallback>
                <p:oleObj name="Equation" r:id="rId4" imgW="507960" imgH="241200" progId="Equation.DSMT4">
                  <p:embed/>
                  <p:pic>
                    <p:nvPicPr>
                      <p:cNvPr id="9" name="对象 8"/>
                      <p:cNvPicPr/>
                      <p:nvPr/>
                    </p:nvPicPr>
                    <p:blipFill>
                      <a:blip r:embed="rId5"/>
                      <a:stretch>
                        <a:fillRect/>
                      </a:stretch>
                    </p:blipFill>
                    <p:spPr>
                      <a:xfrm>
                        <a:off x="3059832" y="1154956"/>
                        <a:ext cx="860383" cy="40868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12586290"/>
              </p:ext>
            </p:extLst>
          </p:nvPr>
        </p:nvGraphicFramePr>
        <p:xfrm>
          <a:off x="2195736" y="1700131"/>
          <a:ext cx="2736304" cy="367563"/>
        </p:xfrm>
        <a:graphic>
          <a:graphicData uri="http://schemas.openxmlformats.org/presentationml/2006/ole">
            <mc:AlternateContent xmlns:mc="http://schemas.openxmlformats.org/markup-compatibility/2006">
              <mc:Choice xmlns:v="urn:schemas-microsoft-com:vml" Requires="v">
                <p:oleObj name="Equation" r:id="rId6" imgW="1701720" imgH="228600" progId="Equation.DSMT4">
                  <p:embed/>
                </p:oleObj>
              </mc:Choice>
              <mc:Fallback>
                <p:oleObj name="Equation" r:id="rId6" imgW="1701720" imgH="228600" progId="Equation.DSMT4">
                  <p:embed/>
                  <p:pic>
                    <p:nvPicPr>
                      <p:cNvPr id="0" name=""/>
                      <p:cNvPicPr/>
                      <p:nvPr/>
                    </p:nvPicPr>
                    <p:blipFill>
                      <a:blip r:embed="rId7"/>
                      <a:stretch>
                        <a:fillRect/>
                      </a:stretch>
                    </p:blipFill>
                    <p:spPr>
                      <a:xfrm>
                        <a:off x="2195736" y="1700131"/>
                        <a:ext cx="2736304" cy="367563"/>
                      </a:xfrm>
                      <a:prstGeom prst="rect">
                        <a:avLst/>
                      </a:prstGeom>
                    </p:spPr>
                  </p:pic>
                </p:oleObj>
              </mc:Fallback>
            </mc:AlternateContent>
          </a:graphicData>
        </a:graphic>
      </p:graphicFrame>
    </p:spTree>
    <p:extLst>
      <p:ext uri="{BB962C8B-B14F-4D97-AF65-F5344CB8AC3E}">
        <p14:creationId xmlns:p14="http://schemas.microsoft.com/office/powerpoint/2010/main" val="8932210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987574"/>
            <a:ext cx="8041145" cy="2308324"/>
          </a:xfrm>
          <a:prstGeom prst="rect">
            <a:avLst/>
          </a:prstGeom>
          <a:noFill/>
        </p:spPr>
        <p:txBody>
          <a:bodyPr wrap="square">
            <a:spAutoFit/>
          </a:bodyPr>
          <a:lstStyle/>
          <a:p>
            <a:pPr>
              <a:lnSpc>
                <a:spcPct val="200000"/>
              </a:lnSpc>
            </a:pPr>
            <a:r>
              <a:rPr lang="zh-CN" altLang="en-US" b="1" dirty="0"/>
              <a:t>例</a:t>
            </a:r>
            <a:r>
              <a:rPr lang="en-US" altLang="zh-CN" b="1" dirty="0"/>
              <a:t>3.12 </a:t>
            </a:r>
            <a:r>
              <a:rPr lang="zh-CN" altLang="en-US" dirty="0"/>
              <a:t>设离散时间系统的状态方程为</a:t>
            </a:r>
          </a:p>
          <a:p>
            <a:pPr>
              <a:lnSpc>
                <a:spcPct val="200000"/>
              </a:lnSpc>
            </a:pPr>
            <a:endParaRPr lang="en-US" altLang="zh-CN" dirty="0"/>
          </a:p>
          <a:p>
            <a:pPr>
              <a:lnSpc>
                <a:spcPct val="200000"/>
              </a:lnSpc>
            </a:pPr>
            <a:endParaRPr lang="en-US" altLang="zh-CN" dirty="0"/>
          </a:p>
          <a:p>
            <a:pPr>
              <a:lnSpc>
                <a:spcPct val="200000"/>
              </a:lnSpc>
            </a:pPr>
            <a:r>
              <a:rPr lang="zh-CN" altLang="en-US" dirty="0"/>
              <a:t>试确定系统在平衡点处是大范围渐近稳定的条件。</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724197405"/>
              </p:ext>
            </p:extLst>
          </p:nvPr>
        </p:nvGraphicFramePr>
        <p:xfrm>
          <a:off x="2483768" y="1707654"/>
          <a:ext cx="3159351" cy="936104"/>
        </p:xfrm>
        <a:graphic>
          <a:graphicData uri="http://schemas.openxmlformats.org/presentationml/2006/ole">
            <mc:AlternateContent xmlns:mc="http://schemas.openxmlformats.org/markup-compatibility/2006">
              <mc:Choice xmlns:v="urn:schemas-microsoft-com:vml" Requires="v">
                <p:oleObj name="Equation" r:id="rId4" imgW="1714320" imgH="507960" progId="Equation.DSMT4">
                  <p:embed/>
                </p:oleObj>
              </mc:Choice>
              <mc:Fallback>
                <p:oleObj name="Equation" r:id="rId4" imgW="1714320" imgH="507960" progId="Equation.DSMT4">
                  <p:embed/>
                  <p:pic>
                    <p:nvPicPr>
                      <p:cNvPr id="0" name=""/>
                      <p:cNvPicPr/>
                      <p:nvPr/>
                    </p:nvPicPr>
                    <p:blipFill>
                      <a:blip r:embed="rId5"/>
                      <a:stretch>
                        <a:fillRect/>
                      </a:stretch>
                    </p:blipFill>
                    <p:spPr>
                      <a:xfrm>
                        <a:off x="2483768" y="1707654"/>
                        <a:ext cx="3159351" cy="936104"/>
                      </a:xfrm>
                      <a:prstGeom prst="rect">
                        <a:avLst/>
                      </a:prstGeom>
                    </p:spPr>
                  </p:pic>
                </p:oleObj>
              </mc:Fallback>
            </mc:AlternateContent>
          </a:graphicData>
        </a:graphic>
      </p:graphicFrame>
    </p:spTree>
    <p:extLst>
      <p:ext uri="{BB962C8B-B14F-4D97-AF65-F5344CB8AC3E}">
        <p14:creationId xmlns:p14="http://schemas.microsoft.com/office/powerpoint/2010/main" val="18958037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987574"/>
            <a:ext cx="8041145" cy="3693319"/>
          </a:xfrm>
          <a:prstGeom prst="rect">
            <a:avLst/>
          </a:prstGeom>
          <a:noFill/>
        </p:spPr>
        <p:txBody>
          <a:bodyPr wrap="square">
            <a:spAutoFit/>
          </a:bodyPr>
          <a:lstStyle/>
          <a:p>
            <a:r>
              <a:rPr lang="zh-CN" altLang="en-US" dirty="0"/>
              <a:t>解 根据稳定定理</a:t>
            </a:r>
            <a:r>
              <a:rPr lang="en-US" altLang="zh-CN" dirty="0"/>
              <a:t>3.6</a:t>
            </a:r>
          </a:p>
          <a:p>
            <a:endParaRPr lang="en-US" altLang="zh-CN" dirty="0"/>
          </a:p>
          <a:p>
            <a:r>
              <a:rPr lang="zh-CN" altLang="en-US" dirty="0"/>
              <a:t>由已知条件可得</a:t>
            </a:r>
          </a:p>
          <a:p>
            <a:endParaRPr lang="en-US" altLang="zh-CN" dirty="0"/>
          </a:p>
          <a:p>
            <a:endParaRPr lang="en-US" altLang="zh-CN" dirty="0"/>
          </a:p>
          <a:p>
            <a:endParaRPr lang="en-US" altLang="zh-CN" dirty="0"/>
          </a:p>
          <a:p>
            <a:r>
              <a:rPr lang="zh-CN" altLang="en-US" dirty="0"/>
              <a:t>简化为</a:t>
            </a:r>
            <a:endParaRPr lang="en-US" altLang="zh-CN" dirty="0"/>
          </a:p>
          <a:p>
            <a:endParaRPr lang="en-US" altLang="zh-CN" dirty="0"/>
          </a:p>
          <a:p>
            <a:endParaRPr lang="en-US" altLang="zh-CN" dirty="0"/>
          </a:p>
          <a:p>
            <a:endParaRPr lang="en-US" altLang="zh-CN" dirty="0"/>
          </a:p>
          <a:p>
            <a:r>
              <a:rPr lang="zh-CN" altLang="en-US" dirty="0"/>
              <a:t>于是可得</a:t>
            </a:r>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571236840"/>
              </p:ext>
            </p:extLst>
          </p:nvPr>
        </p:nvGraphicFramePr>
        <p:xfrm>
          <a:off x="2771801" y="898105"/>
          <a:ext cx="2160240" cy="401905"/>
        </p:xfrm>
        <a:graphic>
          <a:graphicData uri="http://schemas.openxmlformats.org/presentationml/2006/ole">
            <mc:AlternateContent xmlns:mc="http://schemas.openxmlformats.org/markup-compatibility/2006">
              <mc:Choice xmlns:v="urn:schemas-microsoft-com:vml" Requires="v">
                <p:oleObj name="Equation" r:id="rId4" imgW="1091880" imgH="203040" progId="Equation.DSMT4">
                  <p:embed/>
                </p:oleObj>
              </mc:Choice>
              <mc:Fallback>
                <p:oleObj name="Equation" r:id="rId4" imgW="1091880" imgH="203040" progId="Equation.DSMT4">
                  <p:embed/>
                  <p:pic>
                    <p:nvPicPr>
                      <p:cNvPr id="0" name=""/>
                      <p:cNvPicPr/>
                      <p:nvPr/>
                    </p:nvPicPr>
                    <p:blipFill>
                      <a:blip r:embed="rId5"/>
                      <a:stretch>
                        <a:fillRect/>
                      </a:stretch>
                    </p:blipFill>
                    <p:spPr>
                      <a:xfrm>
                        <a:off x="2771801" y="898105"/>
                        <a:ext cx="2160240" cy="40190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77159985"/>
              </p:ext>
            </p:extLst>
          </p:nvPr>
        </p:nvGraphicFramePr>
        <p:xfrm>
          <a:off x="2217738" y="1816100"/>
          <a:ext cx="5700712" cy="819150"/>
        </p:xfrm>
        <a:graphic>
          <a:graphicData uri="http://schemas.openxmlformats.org/presentationml/2006/ole">
            <mc:AlternateContent xmlns:mc="http://schemas.openxmlformats.org/markup-compatibility/2006">
              <mc:Choice xmlns:v="urn:schemas-microsoft-com:vml" Requires="v">
                <p:oleObj name="Equation" r:id="rId6" imgW="3530520" imgH="507960" progId="Equation.DSMT4">
                  <p:embed/>
                </p:oleObj>
              </mc:Choice>
              <mc:Fallback>
                <p:oleObj name="Equation" r:id="rId6" imgW="3530520" imgH="507960" progId="Equation.DSMT4">
                  <p:embed/>
                  <p:pic>
                    <p:nvPicPr>
                      <p:cNvPr id="0" name=""/>
                      <p:cNvPicPr/>
                      <p:nvPr/>
                    </p:nvPicPr>
                    <p:blipFill>
                      <a:blip r:embed="rId7"/>
                      <a:stretch>
                        <a:fillRect/>
                      </a:stretch>
                    </p:blipFill>
                    <p:spPr>
                      <a:xfrm>
                        <a:off x="2217738" y="1816100"/>
                        <a:ext cx="5700712" cy="81915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52565181"/>
              </p:ext>
            </p:extLst>
          </p:nvPr>
        </p:nvGraphicFramePr>
        <p:xfrm>
          <a:off x="2267744" y="2859782"/>
          <a:ext cx="4348711" cy="865620"/>
        </p:xfrm>
        <a:graphic>
          <a:graphicData uri="http://schemas.openxmlformats.org/presentationml/2006/ole">
            <mc:AlternateContent xmlns:mc="http://schemas.openxmlformats.org/markup-compatibility/2006">
              <mc:Choice xmlns:v="urn:schemas-microsoft-com:vml" Requires="v">
                <p:oleObj name="Equation" r:id="rId8" imgW="2679480" imgH="533160" progId="Equation.DSMT4">
                  <p:embed/>
                </p:oleObj>
              </mc:Choice>
              <mc:Fallback>
                <p:oleObj name="Equation" r:id="rId8" imgW="2679480" imgH="533160" progId="Equation.DSMT4">
                  <p:embed/>
                  <p:pic>
                    <p:nvPicPr>
                      <p:cNvPr id="0" name=""/>
                      <p:cNvPicPr/>
                      <p:nvPr/>
                    </p:nvPicPr>
                    <p:blipFill>
                      <a:blip r:embed="rId9"/>
                      <a:stretch>
                        <a:fillRect/>
                      </a:stretch>
                    </p:blipFill>
                    <p:spPr>
                      <a:xfrm>
                        <a:off x="2267744" y="2859782"/>
                        <a:ext cx="4348711" cy="86562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440180466"/>
              </p:ext>
            </p:extLst>
          </p:nvPr>
        </p:nvGraphicFramePr>
        <p:xfrm>
          <a:off x="3324499" y="3825794"/>
          <a:ext cx="1722820" cy="1194227"/>
        </p:xfrm>
        <a:graphic>
          <a:graphicData uri="http://schemas.openxmlformats.org/presentationml/2006/ole">
            <mc:AlternateContent xmlns:mc="http://schemas.openxmlformats.org/markup-compatibility/2006">
              <mc:Choice xmlns:v="urn:schemas-microsoft-com:vml" Requires="v">
                <p:oleObj name="Equation" r:id="rId10" imgW="1117440" imgH="774360" progId="Equation.DSMT4">
                  <p:embed/>
                </p:oleObj>
              </mc:Choice>
              <mc:Fallback>
                <p:oleObj name="Equation" r:id="rId10" imgW="1117440" imgH="774360" progId="Equation.DSMT4">
                  <p:embed/>
                  <p:pic>
                    <p:nvPicPr>
                      <p:cNvPr id="0" name=""/>
                      <p:cNvPicPr/>
                      <p:nvPr/>
                    </p:nvPicPr>
                    <p:blipFill>
                      <a:blip r:embed="rId11"/>
                      <a:stretch>
                        <a:fillRect/>
                      </a:stretch>
                    </p:blipFill>
                    <p:spPr>
                      <a:xfrm>
                        <a:off x="3324499" y="3825794"/>
                        <a:ext cx="1722820" cy="1194227"/>
                      </a:xfrm>
                      <a:prstGeom prst="rect">
                        <a:avLst/>
                      </a:prstGeom>
                    </p:spPr>
                  </p:pic>
                </p:oleObj>
              </mc:Fallback>
            </mc:AlternateContent>
          </a:graphicData>
        </a:graphic>
      </p:graphicFrame>
    </p:spTree>
    <p:extLst>
      <p:ext uri="{BB962C8B-B14F-4D97-AF65-F5344CB8AC3E}">
        <p14:creationId xmlns:p14="http://schemas.microsoft.com/office/powerpoint/2010/main" val="8104740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987574"/>
            <a:ext cx="8041145" cy="3970318"/>
          </a:xfrm>
          <a:prstGeom prst="rect">
            <a:avLst/>
          </a:prstGeom>
          <a:noFill/>
        </p:spPr>
        <p:txBody>
          <a:bodyPr wrap="square">
            <a:spAutoFit/>
          </a:bodyPr>
          <a:lstStyle/>
          <a:p>
            <a:pPr indent="457200">
              <a:lnSpc>
                <a:spcPct val="200000"/>
              </a:lnSpc>
            </a:pPr>
            <a:r>
              <a:rPr lang="zh-CN" altLang="en-US" dirty="0"/>
              <a:t>根据西尔维斯特准则，要使</a:t>
            </a:r>
            <a:r>
              <a:rPr lang="en-US" altLang="zh-CN" dirty="0"/>
              <a:t>P</a:t>
            </a:r>
            <a:r>
              <a:rPr lang="zh-CN" altLang="en-US" dirty="0"/>
              <a:t>为正定，必须满足条件：</a:t>
            </a:r>
            <a:endParaRPr lang="en-US" altLang="zh-CN" dirty="0"/>
          </a:p>
          <a:p>
            <a:pPr indent="457200">
              <a:lnSpc>
                <a:spcPct val="200000"/>
              </a:lnSpc>
            </a:pPr>
            <a:endParaRPr lang="en-US" altLang="zh-CN" dirty="0"/>
          </a:p>
          <a:p>
            <a:pPr indent="457200">
              <a:lnSpc>
                <a:spcPct val="200000"/>
              </a:lnSpc>
            </a:pPr>
            <a:r>
              <a:rPr lang="zh-CN" altLang="en-US" dirty="0"/>
              <a:t>将此条件代人，便使所求条件变为</a:t>
            </a:r>
            <a:endParaRPr lang="en-US" altLang="zh-CN" dirty="0"/>
          </a:p>
          <a:p>
            <a:pPr indent="457200">
              <a:lnSpc>
                <a:spcPct val="200000"/>
              </a:lnSpc>
            </a:pPr>
            <a:endParaRPr lang="zh-CN" altLang="en-US" dirty="0"/>
          </a:p>
          <a:p>
            <a:pPr indent="457200">
              <a:lnSpc>
                <a:spcPct val="200000"/>
              </a:lnSpc>
            </a:pPr>
            <a:r>
              <a:rPr lang="zh-CN" altLang="en-US" dirty="0"/>
              <a:t>即只有当传递函数的极点位于单位圆内时，系统在平衡点处才是大范围渐近稳定的。</a:t>
            </a:r>
          </a:p>
          <a:p>
            <a:pPr>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1822073440"/>
              </p:ext>
            </p:extLst>
          </p:nvPr>
        </p:nvGraphicFramePr>
        <p:xfrm>
          <a:off x="2843807" y="1707654"/>
          <a:ext cx="3115293" cy="432048"/>
        </p:xfrm>
        <a:graphic>
          <a:graphicData uri="http://schemas.openxmlformats.org/presentationml/2006/ole">
            <mc:AlternateContent xmlns:mc="http://schemas.openxmlformats.org/markup-compatibility/2006">
              <mc:Choice xmlns:v="urn:schemas-microsoft-com:vml" Requires="v">
                <p:oleObj name="Equation" r:id="rId4" imgW="1739880" imgH="241200" progId="Equation.DSMT4">
                  <p:embed/>
                </p:oleObj>
              </mc:Choice>
              <mc:Fallback>
                <p:oleObj name="Equation" r:id="rId4" imgW="1739880" imgH="241200" progId="Equation.DSMT4">
                  <p:embed/>
                  <p:pic>
                    <p:nvPicPr>
                      <p:cNvPr id="0" name=""/>
                      <p:cNvPicPr/>
                      <p:nvPr/>
                    </p:nvPicPr>
                    <p:blipFill>
                      <a:blip r:embed="rId5"/>
                      <a:stretch>
                        <a:fillRect/>
                      </a:stretch>
                    </p:blipFill>
                    <p:spPr>
                      <a:xfrm>
                        <a:off x="2843807" y="1707654"/>
                        <a:ext cx="3115293" cy="43204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861033840"/>
              </p:ext>
            </p:extLst>
          </p:nvPr>
        </p:nvGraphicFramePr>
        <p:xfrm>
          <a:off x="3597275" y="2716213"/>
          <a:ext cx="1295400" cy="431800"/>
        </p:xfrm>
        <a:graphic>
          <a:graphicData uri="http://schemas.openxmlformats.org/presentationml/2006/ole">
            <mc:AlternateContent xmlns:mc="http://schemas.openxmlformats.org/markup-compatibility/2006">
              <mc:Choice xmlns:v="urn:schemas-microsoft-com:vml" Requires="v">
                <p:oleObj name="Equation" r:id="rId6" imgW="723600" imgH="241200" progId="Equation.DSMT4">
                  <p:embed/>
                </p:oleObj>
              </mc:Choice>
              <mc:Fallback>
                <p:oleObj name="Equation" r:id="rId6" imgW="723600" imgH="241200" progId="Equation.DSMT4">
                  <p:embed/>
                  <p:pic>
                    <p:nvPicPr>
                      <p:cNvPr id="0" name=""/>
                      <p:cNvPicPr/>
                      <p:nvPr/>
                    </p:nvPicPr>
                    <p:blipFill>
                      <a:blip r:embed="rId7"/>
                      <a:stretch>
                        <a:fillRect/>
                      </a:stretch>
                    </p:blipFill>
                    <p:spPr>
                      <a:xfrm>
                        <a:off x="3597275" y="2716213"/>
                        <a:ext cx="1295400" cy="431800"/>
                      </a:xfrm>
                      <a:prstGeom prst="rect">
                        <a:avLst/>
                      </a:prstGeom>
                    </p:spPr>
                  </p:pic>
                </p:oleObj>
              </mc:Fallback>
            </mc:AlternateContent>
          </a:graphicData>
        </a:graphic>
      </p:graphicFrame>
    </p:spTree>
    <p:extLst>
      <p:ext uri="{BB962C8B-B14F-4D97-AF65-F5344CB8AC3E}">
        <p14:creationId xmlns:p14="http://schemas.microsoft.com/office/powerpoint/2010/main" val="19521468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933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rPr>
              <a:t>李雅普诺夫意义下的稳定性</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658313"/>
            <a:ext cx="7099485" cy="341632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）李雅普诺夫稳定性 如果对于任意选定的实数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都存在另一实数              ，使得当                   时，随着时间的无限增加，恒有                   ，则称系统的平衡状态   为稳定的。</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式中：</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称为</a:t>
            </a:r>
            <a:r>
              <a:rPr lang="zh-CN" altLang="en-US" dirty="0">
                <a:solidFill>
                  <a:srgbClr val="FF0000"/>
                </a:solidFill>
                <a:latin typeface="宋体" panose="02010600030101010101" pitchFamily="2" charset="-122"/>
                <a:ea typeface="宋体" panose="02010600030101010101" pitchFamily="2" charset="-122"/>
                <a:cs typeface="Arial" pitchFamily="34" charset="0"/>
              </a:rPr>
              <a:t>欧几里得范数</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177242301"/>
              </p:ext>
            </p:extLst>
          </p:nvPr>
        </p:nvGraphicFramePr>
        <p:xfrm>
          <a:off x="5985792" y="692921"/>
          <a:ext cx="890464" cy="366661"/>
        </p:xfrm>
        <a:graphic>
          <a:graphicData uri="http://schemas.openxmlformats.org/presentationml/2006/ole">
            <mc:AlternateContent xmlns:mc="http://schemas.openxmlformats.org/markup-compatibility/2006">
              <mc:Choice xmlns:v="urn:schemas-microsoft-com:vml" Requires="v">
                <p:oleObj name="Equation" r:id="rId4" imgW="431640" imgH="177480" progId="Equation.DSMT4">
                  <p:embed/>
                </p:oleObj>
              </mc:Choice>
              <mc:Fallback>
                <p:oleObj name="Equation" r:id="rId4" imgW="431640" imgH="177480" progId="Equation.DSMT4">
                  <p:embed/>
                  <p:pic>
                    <p:nvPicPr>
                      <p:cNvPr id="0" name=""/>
                      <p:cNvPicPr/>
                      <p:nvPr/>
                    </p:nvPicPr>
                    <p:blipFill>
                      <a:blip r:embed="rId5"/>
                      <a:stretch>
                        <a:fillRect/>
                      </a:stretch>
                    </p:blipFill>
                    <p:spPr>
                      <a:xfrm>
                        <a:off x="5985792" y="692921"/>
                        <a:ext cx="890464" cy="366661"/>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3762707"/>
              </p:ext>
            </p:extLst>
          </p:nvPr>
        </p:nvGraphicFramePr>
        <p:xfrm>
          <a:off x="1835695" y="1131590"/>
          <a:ext cx="1473179" cy="437350"/>
        </p:xfrm>
        <a:graphic>
          <a:graphicData uri="http://schemas.openxmlformats.org/presentationml/2006/ole">
            <mc:AlternateContent xmlns:mc="http://schemas.openxmlformats.org/markup-compatibility/2006">
              <mc:Choice xmlns:v="urn:schemas-microsoft-com:vml" Requires="v">
                <p:oleObj name="Equation" r:id="rId6" imgW="812520" imgH="241200" progId="Equation.DSMT4">
                  <p:embed/>
                </p:oleObj>
              </mc:Choice>
              <mc:Fallback>
                <p:oleObj name="Equation" r:id="rId6" imgW="812520" imgH="241200" progId="Equation.DSMT4">
                  <p:embed/>
                  <p:pic>
                    <p:nvPicPr>
                      <p:cNvPr id="0" name=""/>
                      <p:cNvPicPr/>
                      <p:nvPr/>
                    </p:nvPicPr>
                    <p:blipFill>
                      <a:blip r:embed="rId7"/>
                      <a:stretch>
                        <a:fillRect/>
                      </a:stretch>
                    </p:blipFill>
                    <p:spPr>
                      <a:xfrm>
                        <a:off x="1835695" y="1131590"/>
                        <a:ext cx="1473179" cy="4373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072627596"/>
              </p:ext>
            </p:extLst>
          </p:nvPr>
        </p:nvGraphicFramePr>
        <p:xfrm>
          <a:off x="4405313" y="1116013"/>
          <a:ext cx="1954212" cy="500062"/>
        </p:xfrm>
        <a:graphic>
          <a:graphicData uri="http://schemas.openxmlformats.org/presentationml/2006/ole">
            <mc:AlternateContent xmlns:mc="http://schemas.openxmlformats.org/markup-compatibility/2006">
              <mc:Choice xmlns:v="urn:schemas-microsoft-com:vml" Requires="v">
                <p:oleObj name="Equation" r:id="rId8" imgW="1091880" imgH="279360" progId="Equation.DSMT4">
                  <p:embed/>
                </p:oleObj>
              </mc:Choice>
              <mc:Fallback>
                <p:oleObj name="Equation" r:id="rId8" imgW="1091880" imgH="279360" progId="Equation.DSMT4">
                  <p:embed/>
                  <p:pic>
                    <p:nvPicPr>
                      <p:cNvPr id="0" name=""/>
                      <p:cNvPicPr/>
                      <p:nvPr/>
                    </p:nvPicPr>
                    <p:blipFill>
                      <a:blip r:embed="rId9"/>
                      <a:stretch>
                        <a:fillRect/>
                      </a:stretch>
                    </p:blipFill>
                    <p:spPr>
                      <a:xfrm>
                        <a:off x="4405313" y="1116013"/>
                        <a:ext cx="1954212" cy="50006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753121660"/>
              </p:ext>
            </p:extLst>
          </p:nvPr>
        </p:nvGraphicFramePr>
        <p:xfrm>
          <a:off x="2991798" y="1503454"/>
          <a:ext cx="1976245" cy="499740"/>
        </p:xfrm>
        <a:graphic>
          <a:graphicData uri="http://schemas.openxmlformats.org/presentationml/2006/ole">
            <mc:AlternateContent xmlns:mc="http://schemas.openxmlformats.org/markup-compatibility/2006">
              <mc:Choice xmlns:v="urn:schemas-microsoft-com:vml" Requires="v">
                <p:oleObj name="Equation" r:id="rId10" imgW="1104840" imgH="279360" progId="Equation.DSMT4">
                  <p:embed/>
                </p:oleObj>
              </mc:Choice>
              <mc:Fallback>
                <p:oleObj name="Equation" r:id="rId10" imgW="1104840" imgH="279360" progId="Equation.DSMT4">
                  <p:embed/>
                  <p:pic>
                    <p:nvPicPr>
                      <p:cNvPr id="0" name=""/>
                      <p:cNvPicPr/>
                      <p:nvPr/>
                    </p:nvPicPr>
                    <p:blipFill>
                      <a:blip r:embed="rId11"/>
                      <a:stretch>
                        <a:fillRect/>
                      </a:stretch>
                    </p:blipFill>
                    <p:spPr>
                      <a:xfrm>
                        <a:off x="2991798" y="1503454"/>
                        <a:ext cx="1976245" cy="49974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48157468"/>
              </p:ext>
            </p:extLst>
          </p:nvPr>
        </p:nvGraphicFramePr>
        <p:xfrm>
          <a:off x="7437657" y="1497548"/>
          <a:ext cx="376932" cy="511551"/>
        </p:xfrm>
        <a:graphic>
          <a:graphicData uri="http://schemas.openxmlformats.org/presentationml/2006/ole">
            <mc:AlternateContent xmlns:mc="http://schemas.openxmlformats.org/markup-compatibility/2006">
              <mc:Choice xmlns:v="urn:schemas-microsoft-com:vml" Requires="v">
                <p:oleObj name="Equation" r:id="rId12" imgW="177480" imgH="241200" progId="Equation.DSMT4">
                  <p:embed/>
                </p:oleObj>
              </mc:Choice>
              <mc:Fallback>
                <p:oleObj name="Equation" r:id="rId12" imgW="177480" imgH="241200" progId="Equation.DSMT4">
                  <p:embed/>
                  <p:pic>
                    <p:nvPicPr>
                      <p:cNvPr id="0" name=""/>
                      <p:cNvPicPr/>
                      <p:nvPr/>
                    </p:nvPicPr>
                    <p:blipFill>
                      <a:blip r:embed="rId13"/>
                      <a:stretch>
                        <a:fillRect/>
                      </a:stretch>
                    </p:blipFill>
                    <p:spPr>
                      <a:xfrm>
                        <a:off x="7437657" y="1497548"/>
                        <a:ext cx="376932" cy="51155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023770442"/>
              </p:ext>
            </p:extLst>
          </p:nvPr>
        </p:nvGraphicFramePr>
        <p:xfrm>
          <a:off x="1052513" y="2908300"/>
          <a:ext cx="7467600" cy="495300"/>
        </p:xfrm>
        <a:graphic>
          <a:graphicData uri="http://schemas.openxmlformats.org/presentationml/2006/ole">
            <mc:AlternateContent xmlns:mc="http://schemas.openxmlformats.org/markup-compatibility/2006">
              <mc:Choice xmlns:v="urn:schemas-microsoft-com:vml" Requires="v">
                <p:oleObj name="Equation" r:id="rId14" imgW="4216320" imgH="279360" progId="Equation.DSMT4">
                  <p:embed/>
                </p:oleObj>
              </mc:Choice>
              <mc:Fallback>
                <p:oleObj name="Equation" r:id="rId14" imgW="4216320" imgH="279360" progId="Equation.DSMT4">
                  <p:embed/>
                  <p:pic>
                    <p:nvPicPr>
                      <p:cNvPr id="0" name=""/>
                      <p:cNvPicPr/>
                      <p:nvPr/>
                    </p:nvPicPr>
                    <p:blipFill>
                      <a:blip r:embed="rId15"/>
                      <a:stretch>
                        <a:fillRect/>
                      </a:stretch>
                    </p:blipFill>
                    <p:spPr>
                      <a:xfrm>
                        <a:off x="1052513" y="2908300"/>
                        <a:ext cx="7467600" cy="495300"/>
                      </a:xfrm>
                      <a:prstGeom prst="rect">
                        <a:avLst/>
                      </a:prstGeom>
                    </p:spPr>
                  </p:pic>
                </p:oleObj>
              </mc:Fallback>
            </mc:AlternateContent>
          </a:graphicData>
        </a:graphic>
      </p:graphicFrame>
    </p:spTree>
    <p:extLst>
      <p:ext uri="{BB962C8B-B14F-4D97-AF65-F5344CB8AC3E}">
        <p14:creationId xmlns:p14="http://schemas.microsoft.com/office/powerpoint/2010/main" val="6318098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627534"/>
            <a:ext cx="8041145" cy="3892732"/>
          </a:xfrm>
          <a:prstGeom prst="rect">
            <a:avLst/>
          </a:prstGeom>
          <a:noFill/>
        </p:spPr>
        <p:txBody>
          <a:bodyPr wrap="square">
            <a:spAutoFit/>
          </a:bodyPr>
          <a:lstStyle/>
          <a:p>
            <a:pPr>
              <a:lnSpc>
                <a:spcPct val="200000"/>
              </a:lnSpc>
            </a:pPr>
            <a:r>
              <a:rPr lang="en-US" altLang="zh-CN" b="1" dirty="0"/>
              <a:t>3.3.2   </a:t>
            </a:r>
            <a:r>
              <a:rPr lang="zh-CN" altLang="en-US" b="1" dirty="0"/>
              <a:t>线性时变系统的稳定性分析</a:t>
            </a:r>
            <a:endParaRPr lang="en-US" altLang="zh-CN" b="1" dirty="0"/>
          </a:p>
          <a:p>
            <a:pPr>
              <a:lnSpc>
                <a:spcPct val="200000"/>
              </a:lnSpc>
            </a:pPr>
            <a:r>
              <a:rPr lang="zh-CN" altLang="en-US" b="1" dirty="0"/>
              <a:t>定理</a:t>
            </a:r>
            <a:r>
              <a:rPr lang="en-US" altLang="zh-CN" b="1" dirty="0"/>
              <a:t>7   </a:t>
            </a:r>
            <a:r>
              <a:rPr lang="zh-CN" altLang="en-US" dirty="0"/>
              <a:t>若系统</a:t>
            </a:r>
            <a:r>
              <a:rPr lang="en-US" altLang="zh-CN" dirty="0"/>
              <a:t>                            </a:t>
            </a:r>
            <a:r>
              <a:rPr lang="zh-CN" altLang="en-US" dirty="0"/>
              <a:t>的矩阵</a:t>
            </a:r>
            <a:r>
              <a:rPr lang="en-US" altLang="zh-CN" dirty="0"/>
              <a:t>A</a:t>
            </a:r>
            <a:r>
              <a:rPr lang="zh-CN" altLang="en-US" dirty="0"/>
              <a:t>是</a:t>
            </a:r>
            <a:r>
              <a:rPr lang="en-US" altLang="zh-CN" dirty="0"/>
              <a:t>t</a:t>
            </a:r>
            <a:r>
              <a:rPr lang="zh-CN" altLang="en-US" dirty="0"/>
              <a:t>的函数（即时变函数），则系统在平衡点</a:t>
            </a:r>
            <a:r>
              <a:rPr lang="en-US" altLang="zh-CN" dirty="0"/>
              <a:t>                 </a:t>
            </a:r>
            <a:r>
              <a:rPr lang="zh-CN" altLang="en-US" dirty="0"/>
              <a:t>处是大范围渐近稳定的充要条件为：对于任意给定的连续对称正定矩阵</a:t>
            </a:r>
            <a:r>
              <a:rPr lang="en-US" altLang="zh-CN" dirty="0"/>
              <a:t>Q</a:t>
            </a:r>
            <a:r>
              <a:rPr lang="zh-CN" altLang="en-US" dirty="0"/>
              <a:t>（</a:t>
            </a:r>
            <a:r>
              <a:rPr lang="en-US" altLang="zh-CN" dirty="0"/>
              <a:t>t</a:t>
            </a:r>
            <a:r>
              <a:rPr lang="zh-CN" altLang="en-US" dirty="0"/>
              <a:t>），存在一个连续对称正定矩阵</a:t>
            </a:r>
            <a:r>
              <a:rPr lang="en-US" altLang="zh-CN" dirty="0"/>
              <a:t>P</a:t>
            </a:r>
            <a:r>
              <a:rPr lang="zh-CN" altLang="en-US" dirty="0"/>
              <a:t>（</a:t>
            </a:r>
            <a:r>
              <a:rPr lang="en-US" altLang="zh-CN" dirty="0"/>
              <a:t>t</a:t>
            </a:r>
            <a:r>
              <a:rPr lang="zh-CN" altLang="en-US" dirty="0"/>
              <a:t>），使得</a:t>
            </a:r>
            <a:endParaRPr lang="en-US" altLang="zh-CN" dirty="0"/>
          </a:p>
          <a:p>
            <a:pPr>
              <a:lnSpc>
                <a:spcPct val="200000"/>
              </a:lnSpc>
            </a:pPr>
            <a:endParaRPr lang="zh-CN" altLang="en-US" dirty="0"/>
          </a:p>
          <a:p>
            <a:pPr>
              <a:lnSpc>
                <a:spcPct val="200000"/>
              </a:lnSpc>
            </a:pPr>
            <a:r>
              <a:rPr lang="zh-CN" altLang="en-US" dirty="0"/>
              <a:t>而系统的李雅普诺夫函数是</a:t>
            </a:r>
          </a:p>
          <a:p>
            <a:pPr indent="457200">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4274085495"/>
              </p:ext>
            </p:extLst>
          </p:nvPr>
        </p:nvGraphicFramePr>
        <p:xfrm>
          <a:off x="1043608" y="1875036"/>
          <a:ext cx="860383" cy="408682"/>
        </p:xfrm>
        <a:graphic>
          <a:graphicData uri="http://schemas.openxmlformats.org/presentationml/2006/ole">
            <mc:AlternateContent xmlns:mc="http://schemas.openxmlformats.org/markup-compatibility/2006">
              <mc:Choice xmlns:v="urn:schemas-microsoft-com:vml" Requires="v">
                <p:oleObj name="Equation" r:id="rId4" imgW="507960" imgH="241200" progId="Equation.DSMT4">
                  <p:embed/>
                </p:oleObj>
              </mc:Choice>
              <mc:Fallback>
                <p:oleObj name="Equation" r:id="rId4" imgW="507960" imgH="241200" progId="Equation.DSMT4">
                  <p:embed/>
                  <p:pic>
                    <p:nvPicPr>
                      <p:cNvPr id="19" name="对象 18"/>
                      <p:cNvPicPr/>
                      <p:nvPr/>
                    </p:nvPicPr>
                    <p:blipFill>
                      <a:blip r:embed="rId5"/>
                      <a:stretch>
                        <a:fillRect/>
                      </a:stretch>
                    </p:blipFill>
                    <p:spPr>
                      <a:xfrm>
                        <a:off x="1043608" y="1875036"/>
                        <a:ext cx="860383" cy="40868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828806808"/>
              </p:ext>
            </p:extLst>
          </p:nvPr>
        </p:nvGraphicFramePr>
        <p:xfrm>
          <a:off x="1979712" y="1421920"/>
          <a:ext cx="1401762" cy="273050"/>
        </p:xfrm>
        <a:graphic>
          <a:graphicData uri="http://schemas.openxmlformats.org/presentationml/2006/ole">
            <mc:AlternateContent xmlns:mc="http://schemas.openxmlformats.org/markup-compatibility/2006">
              <mc:Choice xmlns:v="urn:schemas-microsoft-com:vml" Requires="v">
                <p:oleObj name="Equation" r:id="rId6" imgW="1041120" imgH="203040" progId="Equation.DSMT4">
                  <p:embed/>
                </p:oleObj>
              </mc:Choice>
              <mc:Fallback>
                <p:oleObj name="Equation" r:id="rId6" imgW="1041120" imgH="203040" progId="Equation.DSMT4">
                  <p:embed/>
                  <p:pic>
                    <p:nvPicPr>
                      <p:cNvPr id="0" name=""/>
                      <p:cNvPicPr/>
                      <p:nvPr/>
                    </p:nvPicPr>
                    <p:blipFill>
                      <a:blip r:embed="rId7"/>
                      <a:stretch>
                        <a:fillRect/>
                      </a:stretch>
                    </p:blipFill>
                    <p:spPr>
                      <a:xfrm>
                        <a:off x="1979712" y="1421920"/>
                        <a:ext cx="1401762" cy="2730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602614"/>
              </p:ext>
            </p:extLst>
          </p:nvPr>
        </p:nvGraphicFramePr>
        <p:xfrm>
          <a:off x="2501900" y="2914650"/>
          <a:ext cx="3971925" cy="384175"/>
        </p:xfrm>
        <a:graphic>
          <a:graphicData uri="http://schemas.openxmlformats.org/presentationml/2006/ole">
            <mc:AlternateContent xmlns:mc="http://schemas.openxmlformats.org/markup-compatibility/2006">
              <mc:Choice xmlns:v="urn:schemas-microsoft-com:vml" Requires="v">
                <p:oleObj name="Equation" r:id="rId8" imgW="2361960" imgH="228600" progId="Equation.DSMT4">
                  <p:embed/>
                </p:oleObj>
              </mc:Choice>
              <mc:Fallback>
                <p:oleObj name="Equation" r:id="rId8" imgW="2361960" imgH="228600" progId="Equation.DSMT4">
                  <p:embed/>
                  <p:pic>
                    <p:nvPicPr>
                      <p:cNvPr id="0" name=""/>
                      <p:cNvPicPr/>
                      <p:nvPr/>
                    </p:nvPicPr>
                    <p:blipFill>
                      <a:blip r:embed="rId9"/>
                      <a:stretch>
                        <a:fillRect/>
                      </a:stretch>
                    </p:blipFill>
                    <p:spPr>
                      <a:xfrm>
                        <a:off x="2501900" y="2914650"/>
                        <a:ext cx="3971925" cy="3841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97295729"/>
              </p:ext>
            </p:extLst>
          </p:nvPr>
        </p:nvGraphicFramePr>
        <p:xfrm>
          <a:off x="2771800" y="4091789"/>
          <a:ext cx="2880321" cy="428477"/>
        </p:xfrm>
        <a:graphic>
          <a:graphicData uri="http://schemas.openxmlformats.org/presentationml/2006/ole">
            <mc:AlternateContent xmlns:mc="http://schemas.openxmlformats.org/markup-compatibility/2006">
              <mc:Choice xmlns:v="urn:schemas-microsoft-com:vml" Requires="v">
                <p:oleObj name="Equation" r:id="rId10" imgW="1536480" imgH="228600" progId="Equation.DSMT4">
                  <p:embed/>
                </p:oleObj>
              </mc:Choice>
              <mc:Fallback>
                <p:oleObj name="Equation" r:id="rId10" imgW="1536480" imgH="228600" progId="Equation.DSMT4">
                  <p:embed/>
                  <p:pic>
                    <p:nvPicPr>
                      <p:cNvPr id="0" name=""/>
                      <p:cNvPicPr/>
                      <p:nvPr/>
                    </p:nvPicPr>
                    <p:blipFill>
                      <a:blip r:embed="rId11"/>
                      <a:stretch>
                        <a:fillRect/>
                      </a:stretch>
                    </p:blipFill>
                    <p:spPr>
                      <a:xfrm>
                        <a:off x="2771800" y="4091789"/>
                        <a:ext cx="2880321" cy="428477"/>
                      </a:xfrm>
                      <a:prstGeom prst="rect">
                        <a:avLst/>
                      </a:prstGeom>
                    </p:spPr>
                  </p:pic>
                </p:oleObj>
              </mc:Fallback>
            </mc:AlternateContent>
          </a:graphicData>
        </a:graphic>
      </p:graphicFrame>
    </p:spTree>
    <p:extLst>
      <p:ext uri="{BB962C8B-B14F-4D97-AF65-F5344CB8AC3E}">
        <p14:creationId xmlns:p14="http://schemas.microsoft.com/office/powerpoint/2010/main" val="40064593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627534"/>
            <a:ext cx="8041145" cy="4801314"/>
          </a:xfrm>
          <a:prstGeom prst="rect">
            <a:avLst/>
          </a:prstGeom>
          <a:noFill/>
        </p:spPr>
        <p:txBody>
          <a:bodyPr wrap="square">
            <a:spAutoFit/>
          </a:bodyPr>
          <a:lstStyle/>
          <a:p>
            <a:r>
              <a:rPr lang="zh-CN" altLang="en-US" b="1" dirty="0"/>
              <a:t>证明 </a:t>
            </a:r>
            <a:r>
              <a:rPr lang="zh-CN" altLang="en-US" dirty="0"/>
              <a:t> 设李雅普诺夫函数是</a:t>
            </a:r>
          </a:p>
          <a:p>
            <a:endParaRPr lang="en-US" altLang="zh-CN" dirty="0"/>
          </a:p>
          <a:p>
            <a:endParaRPr lang="en-US" altLang="zh-CN" dirty="0"/>
          </a:p>
          <a:p>
            <a:r>
              <a:rPr lang="zh-CN" altLang="en-US" dirty="0"/>
              <a:t>则</a:t>
            </a:r>
            <a:r>
              <a:rPr lang="en-US" altLang="zh-CN" dirty="0"/>
              <a:t>P</a:t>
            </a:r>
            <a:r>
              <a:rPr lang="zh-CN" altLang="en-US" dirty="0"/>
              <a:t>（</a:t>
            </a:r>
            <a:r>
              <a:rPr lang="en-US" altLang="zh-CN" dirty="0"/>
              <a:t>t</a:t>
            </a:r>
            <a:r>
              <a:rPr lang="zh-CN" altLang="en-US" dirty="0"/>
              <a:t>）必是正定且对称矩阵，其</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式中：</a:t>
            </a:r>
            <a:endParaRPr lang="en-US" altLang="zh-CN" dirty="0"/>
          </a:p>
          <a:p>
            <a:endParaRPr lang="en-US" altLang="zh-CN" dirty="0"/>
          </a:p>
          <a:p>
            <a:endParaRPr lang="en-US" altLang="zh-CN" dirty="0"/>
          </a:p>
          <a:p>
            <a:r>
              <a:rPr lang="zh-CN" altLang="en-US" dirty="0"/>
              <a:t>                                                                                                                              （</a:t>
            </a:r>
            <a:r>
              <a:rPr lang="en-US" altLang="zh-CN" dirty="0"/>
              <a:t>3.15</a:t>
            </a:r>
            <a:r>
              <a:rPr lang="zh-CN" altLang="en-US" dirty="0"/>
              <a:t>）</a:t>
            </a:r>
          </a:p>
          <a:p>
            <a:pPr>
              <a:lnSpc>
                <a:spcPct val="200000"/>
              </a:lnSpc>
            </a:pPr>
            <a:endParaRPr lang="en-US" altLang="zh-CN" b="1"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642325051"/>
              </p:ext>
            </p:extLst>
          </p:nvPr>
        </p:nvGraphicFramePr>
        <p:xfrm>
          <a:off x="3203847" y="1011996"/>
          <a:ext cx="2880321" cy="428477"/>
        </p:xfrm>
        <a:graphic>
          <a:graphicData uri="http://schemas.openxmlformats.org/presentationml/2006/ole">
            <mc:AlternateContent xmlns:mc="http://schemas.openxmlformats.org/markup-compatibility/2006">
              <mc:Choice xmlns:v="urn:schemas-microsoft-com:vml" Requires="v">
                <p:oleObj name="Equation" r:id="rId4" imgW="1536480" imgH="228600" progId="Equation.DSMT4">
                  <p:embed/>
                </p:oleObj>
              </mc:Choice>
              <mc:Fallback>
                <p:oleObj name="Equation" r:id="rId4" imgW="1536480" imgH="228600" progId="Equation.DSMT4">
                  <p:embed/>
                  <p:pic>
                    <p:nvPicPr>
                      <p:cNvPr id="5" name="对象 4"/>
                      <p:cNvPicPr/>
                      <p:nvPr/>
                    </p:nvPicPr>
                    <p:blipFill>
                      <a:blip r:embed="rId5"/>
                      <a:stretch>
                        <a:fillRect/>
                      </a:stretch>
                    </p:blipFill>
                    <p:spPr>
                      <a:xfrm>
                        <a:off x="3203847" y="1011996"/>
                        <a:ext cx="2880321" cy="42847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76995014"/>
              </p:ext>
            </p:extLst>
          </p:nvPr>
        </p:nvGraphicFramePr>
        <p:xfrm>
          <a:off x="2014538" y="2085975"/>
          <a:ext cx="5870575" cy="1304925"/>
        </p:xfrm>
        <a:graphic>
          <a:graphicData uri="http://schemas.openxmlformats.org/presentationml/2006/ole">
            <mc:AlternateContent xmlns:mc="http://schemas.openxmlformats.org/markup-compatibility/2006">
              <mc:Choice xmlns:v="urn:schemas-microsoft-com:vml" Requires="v">
                <p:oleObj name="Equation" r:id="rId6" imgW="3200400" imgH="711000" progId="Equation.DSMT4">
                  <p:embed/>
                </p:oleObj>
              </mc:Choice>
              <mc:Fallback>
                <p:oleObj name="Equation" r:id="rId6" imgW="3200400" imgH="711000" progId="Equation.DSMT4">
                  <p:embed/>
                  <p:pic>
                    <p:nvPicPr>
                      <p:cNvPr id="0" name=""/>
                      <p:cNvPicPr/>
                      <p:nvPr/>
                    </p:nvPicPr>
                    <p:blipFill>
                      <a:blip r:embed="rId7"/>
                      <a:stretch>
                        <a:fillRect/>
                      </a:stretch>
                    </p:blipFill>
                    <p:spPr>
                      <a:xfrm>
                        <a:off x="2014538" y="2085975"/>
                        <a:ext cx="5870575" cy="13049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812681293"/>
              </p:ext>
            </p:extLst>
          </p:nvPr>
        </p:nvGraphicFramePr>
        <p:xfrm>
          <a:off x="2339752" y="3770330"/>
          <a:ext cx="3845245" cy="1033668"/>
        </p:xfrm>
        <a:graphic>
          <a:graphicData uri="http://schemas.openxmlformats.org/presentationml/2006/ole">
            <mc:AlternateContent xmlns:mc="http://schemas.openxmlformats.org/markup-compatibility/2006">
              <mc:Choice xmlns:v="urn:schemas-microsoft-com:vml" Requires="v">
                <p:oleObj name="Equation" r:id="rId8" imgW="2361960" imgH="634680" progId="Equation.DSMT4">
                  <p:embed/>
                </p:oleObj>
              </mc:Choice>
              <mc:Fallback>
                <p:oleObj name="Equation" r:id="rId8" imgW="2361960" imgH="634680" progId="Equation.DSMT4">
                  <p:embed/>
                  <p:pic>
                    <p:nvPicPr>
                      <p:cNvPr id="0" name=""/>
                      <p:cNvPicPr/>
                      <p:nvPr/>
                    </p:nvPicPr>
                    <p:blipFill>
                      <a:blip r:embed="rId9"/>
                      <a:stretch>
                        <a:fillRect/>
                      </a:stretch>
                    </p:blipFill>
                    <p:spPr>
                      <a:xfrm>
                        <a:off x="2339752" y="3770330"/>
                        <a:ext cx="3845245" cy="1033668"/>
                      </a:xfrm>
                      <a:prstGeom prst="rect">
                        <a:avLst/>
                      </a:prstGeom>
                    </p:spPr>
                  </p:pic>
                </p:oleObj>
              </mc:Fallback>
            </mc:AlternateContent>
          </a:graphicData>
        </a:graphic>
      </p:graphicFrame>
    </p:spTree>
    <p:extLst>
      <p:ext uri="{BB962C8B-B14F-4D97-AF65-F5344CB8AC3E}">
        <p14:creationId xmlns:p14="http://schemas.microsoft.com/office/powerpoint/2010/main" val="24445305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392488"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线性系统李雅普诺夫稳定性分析方法</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699542"/>
            <a:ext cx="8041145" cy="4247317"/>
          </a:xfrm>
          <a:prstGeom prst="rect">
            <a:avLst/>
          </a:prstGeom>
          <a:noFill/>
        </p:spPr>
        <p:txBody>
          <a:bodyPr wrap="square">
            <a:spAutoFit/>
          </a:bodyPr>
          <a:lstStyle/>
          <a:p>
            <a:pPr indent="457200">
              <a:lnSpc>
                <a:spcPct val="150000"/>
              </a:lnSpc>
            </a:pPr>
            <a:r>
              <a:rPr lang="zh-CN" altLang="en-US" dirty="0"/>
              <a:t>由定理</a:t>
            </a:r>
            <a:r>
              <a:rPr lang="en-US" altLang="zh-CN" dirty="0"/>
              <a:t>1</a:t>
            </a:r>
            <a:r>
              <a:rPr lang="zh-CN" altLang="en-US" dirty="0"/>
              <a:t>可知，当</a:t>
            </a:r>
            <a:r>
              <a:rPr lang="en-US" altLang="zh-CN" dirty="0"/>
              <a:t>P</a:t>
            </a:r>
            <a:r>
              <a:rPr lang="zh-CN" altLang="en-US" dirty="0"/>
              <a:t>是正定对称矩阵时，若</a:t>
            </a:r>
            <a:r>
              <a:rPr lang="en-US" altLang="zh-CN" dirty="0"/>
              <a:t>Q</a:t>
            </a:r>
            <a:r>
              <a:rPr lang="zh-CN" altLang="en-US" dirty="0"/>
              <a:t>也是一个正定对称矩阵，则</a:t>
            </a:r>
            <a:r>
              <a:rPr lang="en-US" altLang="zh-CN" dirty="0"/>
              <a:t>                      </a:t>
            </a:r>
          </a:p>
          <a:p>
            <a:pPr indent="457200">
              <a:lnSpc>
                <a:spcPct val="150000"/>
              </a:lnSpc>
            </a:pPr>
            <a:r>
              <a:rPr lang="en-US" altLang="zh-CN" dirty="0"/>
              <a:t>         </a:t>
            </a:r>
            <a:r>
              <a:rPr lang="zh-CN" altLang="en-US" dirty="0"/>
              <a:t>是负定的，系统便是渐近稳定的。</a:t>
            </a:r>
          </a:p>
          <a:p>
            <a:pPr indent="457200">
              <a:lnSpc>
                <a:spcPct val="150000"/>
              </a:lnSpc>
            </a:pPr>
            <a:r>
              <a:rPr lang="zh-CN" altLang="en-US" dirty="0"/>
              <a:t>式（</a:t>
            </a:r>
            <a:r>
              <a:rPr lang="en-US" altLang="zh-CN" dirty="0"/>
              <a:t>3.15</a:t>
            </a:r>
            <a:r>
              <a:rPr lang="zh-CN" altLang="en-US" dirty="0"/>
              <a:t>）是里卡提（ </a:t>
            </a:r>
            <a:r>
              <a:rPr lang="en-US" altLang="zh-CN" dirty="0" err="1"/>
              <a:t>Riccati</a:t>
            </a:r>
            <a:r>
              <a:rPr lang="en-US" altLang="zh-CN" dirty="0"/>
              <a:t> </a:t>
            </a:r>
            <a:r>
              <a:rPr lang="zh-CN" altLang="en-US" dirty="0"/>
              <a:t>）矩阵微分方程的特殊情况，其解为</a:t>
            </a:r>
            <a:endParaRPr lang="en-US" altLang="zh-CN" dirty="0"/>
          </a:p>
          <a:p>
            <a:pPr indent="457200">
              <a:lnSpc>
                <a:spcPct val="150000"/>
              </a:lnSpc>
            </a:pPr>
            <a:endParaRPr lang="en-US" altLang="zh-CN" dirty="0"/>
          </a:p>
          <a:p>
            <a:pPr indent="457200">
              <a:lnSpc>
                <a:spcPct val="150000"/>
              </a:lnSpc>
            </a:pPr>
            <a:r>
              <a:rPr lang="zh-CN" altLang="en-US" dirty="0"/>
              <a:t>式中，            是系统                              的状态转移矩阵，       是式（</a:t>
            </a:r>
            <a:r>
              <a:rPr lang="en-US" altLang="zh-CN" dirty="0"/>
              <a:t>3.15</a:t>
            </a:r>
            <a:r>
              <a:rPr lang="zh-CN" altLang="en-US" dirty="0"/>
              <a:t>）的初始条件，若取   </a:t>
            </a:r>
            <a:endParaRPr lang="en-US" altLang="zh-CN" dirty="0"/>
          </a:p>
          <a:p>
            <a:pPr indent="457200">
              <a:lnSpc>
                <a:spcPct val="150000"/>
              </a:lnSpc>
            </a:pPr>
            <a:r>
              <a:rPr lang="zh-CN" altLang="en-US" dirty="0"/>
              <a:t>可得</a:t>
            </a:r>
            <a:endParaRPr lang="en-US" altLang="zh-CN" dirty="0"/>
          </a:p>
          <a:p>
            <a:pPr indent="457200">
              <a:lnSpc>
                <a:spcPct val="150000"/>
              </a:lnSpc>
            </a:pPr>
            <a:r>
              <a:rPr lang="zh-CN" altLang="en-US" dirty="0"/>
              <a:t>上式表明，当选取正定矩阵</a:t>
            </a:r>
            <a:r>
              <a:rPr lang="en-US" altLang="zh-CN" dirty="0"/>
              <a:t>              </a:t>
            </a:r>
            <a:r>
              <a:rPr lang="zh-CN" altLang="en-US" dirty="0"/>
              <a:t>时，可以通过系统的状态转移矩阵        计算矩阵</a:t>
            </a:r>
            <a:r>
              <a:rPr lang="en-US" altLang="zh-CN" dirty="0"/>
              <a:t>P</a:t>
            </a:r>
            <a:r>
              <a:rPr lang="zh-CN" altLang="en-US" dirty="0"/>
              <a:t>（</a:t>
            </a:r>
            <a:r>
              <a:rPr lang="en-US" altLang="zh-CN" dirty="0"/>
              <a:t>t</a:t>
            </a:r>
            <a:r>
              <a:rPr lang="zh-CN" altLang="en-US" dirty="0"/>
              <a:t>），并根据</a:t>
            </a:r>
            <a:r>
              <a:rPr lang="en-US" altLang="zh-CN" dirty="0"/>
              <a:t>P</a:t>
            </a:r>
            <a:r>
              <a:rPr lang="zh-CN" altLang="en-US" dirty="0"/>
              <a:t>（</a:t>
            </a:r>
            <a:r>
              <a:rPr lang="en-US" altLang="zh-CN" dirty="0"/>
              <a:t>t</a:t>
            </a:r>
            <a:r>
              <a:rPr lang="zh-CN" altLang="en-US" dirty="0"/>
              <a:t>）是否具有连续、对称和正定性来分析线性时变系统的稳定性。</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0" name="对象 9"/>
          <p:cNvGraphicFramePr>
            <a:graphicFrameLocks noChangeAspect="1"/>
          </p:cNvGraphicFramePr>
          <p:nvPr>
            <p:extLst>
              <p:ext uri="{D42A27DB-BD31-4B8C-83A1-F6EECF244321}">
                <p14:modId xmlns:p14="http://schemas.microsoft.com/office/powerpoint/2010/main" val="835584410"/>
              </p:ext>
            </p:extLst>
          </p:nvPr>
        </p:nvGraphicFramePr>
        <p:xfrm>
          <a:off x="683568" y="1203598"/>
          <a:ext cx="784225" cy="369888"/>
        </p:xfrm>
        <a:graphic>
          <a:graphicData uri="http://schemas.openxmlformats.org/presentationml/2006/ole">
            <mc:AlternateContent xmlns:mc="http://schemas.openxmlformats.org/markup-compatibility/2006">
              <mc:Choice xmlns:v="urn:schemas-microsoft-com:vml" Requires="v">
                <p:oleObj name="Equation" r:id="rId4" imgW="457200" imgH="215640" progId="Equation.DSMT4">
                  <p:embed/>
                </p:oleObj>
              </mc:Choice>
              <mc:Fallback>
                <p:oleObj name="Equation" r:id="rId4" imgW="457200" imgH="215640" progId="Equation.DSMT4">
                  <p:embed/>
                  <p:pic>
                    <p:nvPicPr>
                      <p:cNvPr id="15" name="对象 14"/>
                      <p:cNvPicPr/>
                      <p:nvPr/>
                    </p:nvPicPr>
                    <p:blipFill>
                      <a:blip r:embed="rId5"/>
                      <a:stretch>
                        <a:fillRect/>
                      </a:stretch>
                    </p:blipFill>
                    <p:spPr>
                      <a:xfrm>
                        <a:off x="683568" y="1203598"/>
                        <a:ext cx="784225" cy="3698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678791511"/>
              </p:ext>
            </p:extLst>
          </p:nvPr>
        </p:nvGraphicFramePr>
        <p:xfrm>
          <a:off x="1763688" y="1923678"/>
          <a:ext cx="5535726" cy="544190"/>
        </p:xfrm>
        <a:graphic>
          <a:graphicData uri="http://schemas.openxmlformats.org/presentationml/2006/ole">
            <mc:AlternateContent xmlns:mc="http://schemas.openxmlformats.org/markup-compatibility/2006">
              <mc:Choice xmlns:v="urn:schemas-microsoft-com:vml" Requires="v">
                <p:oleObj name="Equation" r:id="rId6" imgW="3746160" imgH="368280" progId="Equation.DSMT4">
                  <p:embed/>
                </p:oleObj>
              </mc:Choice>
              <mc:Fallback>
                <p:oleObj name="Equation" r:id="rId6" imgW="3746160" imgH="368280" progId="Equation.DSMT4">
                  <p:embed/>
                  <p:pic>
                    <p:nvPicPr>
                      <p:cNvPr id="0" name=""/>
                      <p:cNvPicPr/>
                      <p:nvPr/>
                    </p:nvPicPr>
                    <p:blipFill>
                      <a:blip r:embed="rId7"/>
                      <a:stretch>
                        <a:fillRect/>
                      </a:stretch>
                    </p:blipFill>
                    <p:spPr>
                      <a:xfrm>
                        <a:off x="1763688" y="1923678"/>
                        <a:ext cx="5535726" cy="54419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91735543"/>
              </p:ext>
            </p:extLst>
          </p:nvPr>
        </p:nvGraphicFramePr>
        <p:xfrm>
          <a:off x="1590283" y="2499742"/>
          <a:ext cx="677461" cy="301093"/>
        </p:xfrm>
        <a:graphic>
          <a:graphicData uri="http://schemas.openxmlformats.org/presentationml/2006/ole">
            <mc:AlternateContent xmlns:mc="http://schemas.openxmlformats.org/markup-compatibility/2006">
              <mc:Choice xmlns:v="urn:schemas-microsoft-com:vml" Requires="v">
                <p:oleObj name="Equation" r:id="rId8" imgW="457200" imgH="203040" progId="Equation.DSMT4">
                  <p:embed/>
                </p:oleObj>
              </mc:Choice>
              <mc:Fallback>
                <p:oleObj name="Equation" r:id="rId8" imgW="457200" imgH="203040" progId="Equation.DSMT4">
                  <p:embed/>
                  <p:pic>
                    <p:nvPicPr>
                      <p:cNvPr id="0" name=""/>
                      <p:cNvPicPr/>
                      <p:nvPr/>
                    </p:nvPicPr>
                    <p:blipFill>
                      <a:blip r:embed="rId9"/>
                      <a:stretch>
                        <a:fillRect/>
                      </a:stretch>
                    </p:blipFill>
                    <p:spPr>
                      <a:xfrm>
                        <a:off x="1590283" y="2499742"/>
                        <a:ext cx="677461" cy="30109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241851614"/>
              </p:ext>
            </p:extLst>
          </p:nvPr>
        </p:nvGraphicFramePr>
        <p:xfrm>
          <a:off x="3131840" y="2355726"/>
          <a:ext cx="1422158" cy="432048"/>
        </p:xfrm>
        <a:graphic>
          <a:graphicData uri="http://schemas.openxmlformats.org/presentationml/2006/ole">
            <mc:AlternateContent xmlns:mc="http://schemas.openxmlformats.org/markup-compatibility/2006">
              <mc:Choice xmlns:v="urn:schemas-microsoft-com:vml" Requires="v">
                <p:oleObj name="Equation" r:id="rId10" imgW="1002960" imgH="304560" progId="Equation.DSMT4">
                  <p:embed/>
                </p:oleObj>
              </mc:Choice>
              <mc:Fallback>
                <p:oleObj name="Equation" r:id="rId10" imgW="1002960" imgH="304560" progId="Equation.DSMT4">
                  <p:embed/>
                  <p:pic>
                    <p:nvPicPr>
                      <p:cNvPr id="0" name=""/>
                      <p:cNvPicPr/>
                      <p:nvPr/>
                    </p:nvPicPr>
                    <p:blipFill>
                      <a:blip r:embed="rId11"/>
                      <a:stretch>
                        <a:fillRect/>
                      </a:stretch>
                    </p:blipFill>
                    <p:spPr>
                      <a:xfrm>
                        <a:off x="3131840" y="2355726"/>
                        <a:ext cx="1422158" cy="43204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197600232"/>
              </p:ext>
            </p:extLst>
          </p:nvPr>
        </p:nvGraphicFramePr>
        <p:xfrm>
          <a:off x="6280720" y="2499742"/>
          <a:ext cx="501247" cy="355724"/>
        </p:xfrm>
        <a:graphic>
          <a:graphicData uri="http://schemas.openxmlformats.org/presentationml/2006/ole">
            <mc:AlternateContent xmlns:mc="http://schemas.openxmlformats.org/markup-compatibility/2006">
              <mc:Choice xmlns:v="urn:schemas-microsoft-com:vml" Requires="v">
                <p:oleObj name="Equation" r:id="rId12" imgW="393480" imgH="279360" progId="Equation.DSMT4">
                  <p:embed/>
                </p:oleObj>
              </mc:Choice>
              <mc:Fallback>
                <p:oleObj name="Equation" r:id="rId12" imgW="393480" imgH="279360" progId="Equation.DSMT4">
                  <p:embed/>
                  <p:pic>
                    <p:nvPicPr>
                      <p:cNvPr id="0" name=""/>
                      <p:cNvPicPr/>
                      <p:nvPr/>
                    </p:nvPicPr>
                    <p:blipFill>
                      <a:blip r:embed="rId13"/>
                      <a:stretch>
                        <a:fillRect/>
                      </a:stretch>
                    </p:blipFill>
                    <p:spPr>
                      <a:xfrm>
                        <a:off x="6280720" y="2499742"/>
                        <a:ext cx="501247" cy="3557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38191572"/>
              </p:ext>
            </p:extLst>
          </p:nvPr>
        </p:nvGraphicFramePr>
        <p:xfrm>
          <a:off x="2333913" y="2859782"/>
          <a:ext cx="1595854" cy="340449"/>
        </p:xfrm>
        <a:graphic>
          <a:graphicData uri="http://schemas.openxmlformats.org/presentationml/2006/ole">
            <mc:AlternateContent xmlns:mc="http://schemas.openxmlformats.org/markup-compatibility/2006">
              <mc:Choice xmlns:v="urn:schemas-microsoft-com:vml" Requires="v">
                <p:oleObj name="Equation" r:id="rId14" imgW="952200" imgH="203040" progId="Equation.DSMT4">
                  <p:embed/>
                </p:oleObj>
              </mc:Choice>
              <mc:Fallback>
                <p:oleObj name="Equation" r:id="rId14" imgW="952200" imgH="203040" progId="Equation.DSMT4">
                  <p:embed/>
                  <p:pic>
                    <p:nvPicPr>
                      <p:cNvPr id="0" name=""/>
                      <p:cNvPicPr/>
                      <p:nvPr/>
                    </p:nvPicPr>
                    <p:blipFill>
                      <a:blip r:embed="rId15"/>
                      <a:stretch>
                        <a:fillRect/>
                      </a:stretch>
                    </p:blipFill>
                    <p:spPr>
                      <a:xfrm>
                        <a:off x="2333913" y="2859782"/>
                        <a:ext cx="1595854" cy="340449"/>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498492838"/>
              </p:ext>
            </p:extLst>
          </p:nvPr>
        </p:nvGraphicFramePr>
        <p:xfrm>
          <a:off x="1691680" y="3147814"/>
          <a:ext cx="4968552" cy="523956"/>
        </p:xfrm>
        <a:graphic>
          <a:graphicData uri="http://schemas.openxmlformats.org/presentationml/2006/ole">
            <mc:AlternateContent xmlns:mc="http://schemas.openxmlformats.org/markup-compatibility/2006">
              <mc:Choice xmlns:v="urn:schemas-microsoft-com:vml" Requires="v">
                <p:oleObj name="Equation" r:id="rId16" imgW="3492360" imgH="368280" progId="Equation.DSMT4">
                  <p:embed/>
                </p:oleObj>
              </mc:Choice>
              <mc:Fallback>
                <p:oleObj name="Equation" r:id="rId16" imgW="3492360" imgH="368280" progId="Equation.DSMT4">
                  <p:embed/>
                  <p:pic>
                    <p:nvPicPr>
                      <p:cNvPr id="0" name=""/>
                      <p:cNvPicPr/>
                      <p:nvPr/>
                    </p:nvPicPr>
                    <p:blipFill>
                      <a:blip r:embed="rId17"/>
                      <a:stretch>
                        <a:fillRect/>
                      </a:stretch>
                    </p:blipFill>
                    <p:spPr>
                      <a:xfrm>
                        <a:off x="1691680" y="3147814"/>
                        <a:ext cx="4968552" cy="523956"/>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056760118"/>
              </p:ext>
            </p:extLst>
          </p:nvPr>
        </p:nvGraphicFramePr>
        <p:xfrm>
          <a:off x="3779912" y="3701842"/>
          <a:ext cx="669323" cy="271347"/>
        </p:xfrm>
        <a:graphic>
          <a:graphicData uri="http://schemas.openxmlformats.org/presentationml/2006/ole">
            <mc:AlternateContent xmlns:mc="http://schemas.openxmlformats.org/markup-compatibility/2006">
              <mc:Choice xmlns:v="urn:schemas-microsoft-com:vml" Requires="v">
                <p:oleObj name="Equation" r:id="rId18" imgW="469800" imgH="190440" progId="Equation.DSMT4">
                  <p:embed/>
                </p:oleObj>
              </mc:Choice>
              <mc:Fallback>
                <p:oleObj name="Equation" r:id="rId18" imgW="469800" imgH="190440" progId="Equation.DSMT4">
                  <p:embed/>
                  <p:pic>
                    <p:nvPicPr>
                      <p:cNvPr id="0" name=""/>
                      <p:cNvPicPr/>
                      <p:nvPr/>
                    </p:nvPicPr>
                    <p:blipFill>
                      <a:blip r:embed="rId19"/>
                      <a:stretch>
                        <a:fillRect/>
                      </a:stretch>
                    </p:blipFill>
                    <p:spPr>
                      <a:xfrm>
                        <a:off x="3779912" y="3701842"/>
                        <a:ext cx="669323" cy="27134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789340321"/>
              </p:ext>
            </p:extLst>
          </p:nvPr>
        </p:nvGraphicFramePr>
        <p:xfrm>
          <a:off x="7886700" y="3687763"/>
          <a:ext cx="639763" cy="311150"/>
        </p:xfrm>
        <a:graphic>
          <a:graphicData uri="http://schemas.openxmlformats.org/presentationml/2006/ole">
            <mc:AlternateContent xmlns:mc="http://schemas.openxmlformats.org/markup-compatibility/2006">
              <mc:Choice xmlns:v="urn:schemas-microsoft-com:vml" Requires="v">
                <p:oleObj name="Equation" r:id="rId20" imgW="495000" imgH="241200" progId="Equation.DSMT4">
                  <p:embed/>
                </p:oleObj>
              </mc:Choice>
              <mc:Fallback>
                <p:oleObj name="Equation" r:id="rId20" imgW="495000" imgH="241200" progId="Equation.DSMT4">
                  <p:embed/>
                  <p:pic>
                    <p:nvPicPr>
                      <p:cNvPr id="0" name=""/>
                      <p:cNvPicPr/>
                      <p:nvPr/>
                    </p:nvPicPr>
                    <p:blipFill>
                      <a:blip r:embed="rId21"/>
                      <a:stretch>
                        <a:fillRect/>
                      </a:stretch>
                    </p:blipFill>
                    <p:spPr>
                      <a:xfrm>
                        <a:off x="7886700" y="3687763"/>
                        <a:ext cx="639763" cy="311150"/>
                      </a:xfrm>
                      <a:prstGeom prst="rect">
                        <a:avLst/>
                      </a:prstGeom>
                    </p:spPr>
                  </p:pic>
                </p:oleObj>
              </mc:Fallback>
            </mc:AlternateContent>
          </a:graphicData>
        </a:graphic>
      </p:graphicFrame>
    </p:spTree>
    <p:extLst>
      <p:ext uri="{BB962C8B-B14F-4D97-AF65-F5344CB8AC3E}">
        <p14:creationId xmlns:p14="http://schemas.microsoft.com/office/powerpoint/2010/main" val="40935811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3.4</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483768" y="1851668"/>
            <a:ext cx="5781070" cy="1300356"/>
          </a:xfrm>
          <a:prstGeom prst="rect">
            <a:avLst/>
          </a:prstGeom>
          <a:noFill/>
        </p:spPr>
        <p:txBody>
          <a:bodyPr wrap="none" lIns="68580" tIns="34290" rIns="68580" bIns="34290" rtlCol="0">
            <a:spAutoFit/>
          </a:bodyPr>
          <a:lstStyle/>
          <a:p>
            <a:pPr algn="ctr"/>
            <a:r>
              <a:rPr lang="zh-CN" altLang="en-US" sz="4000" dirty="0">
                <a:solidFill>
                  <a:srgbClr val="112F70"/>
                </a:solidFill>
                <a:latin typeface="微软雅黑" pitchFamily="34" charset="-122"/>
                <a:ea typeface="微软雅黑" pitchFamily="34" charset="-122"/>
              </a:rPr>
              <a:t>非线性系统的李雅普诺夫</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稳定性分析方法</a:t>
            </a:r>
          </a:p>
        </p:txBody>
      </p:sp>
    </p:spTree>
    <p:extLst>
      <p:ext uri="{BB962C8B-B14F-4D97-AF65-F5344CB8AC3E}">
        <p14:creationId xmlns:p14="http://schemas.microsoft.com/office/powerpoint/2010/main" val="2982296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95536" y="619185"/>
            <a:ext cx="7776864" cy="4247317"/>
          </a:xfrm>
          <a:prstGeom prst="rect">
            <a:avLst/>
          </a:prstGeom>
          <a:noFill/>
        </p:spPr>
        <p:txBody>
          <a:bodyPr wrap="square">
            <a:spAutoFit/>
          </a:bodyPr>
          <a:lstStyle/>
          <a:p>
            <a:pPr indent="457200"/>
            <a:r>
              <a:rPr lang="zh-CN" altLang="en-US" dirty="0"/>
              <a:t>运用李雅普诺夫第二法的关键是找一个满足定理条件的李雅普诺夫函数，所以第二法本身应用是简单的，但至今没有归纳出求李雅普诺夫函数的一般方法，它</a:t>
            </a:r>
            <a:r>
              <a:rPr lang="zh-CN" altLang="en-US" dirty="0">
                <a:solidFill>
                  <a:srgbClr val="FF0000"/>
                </a:solidFill>
              </a:rPr>
              <a:t>常依赖于人们的经验</a:t>
            </a:r>
            <a:r>
              <a:rPr lang="zh-CN" altLang="en-US" dirty="0"/>
              <a:t>。与线性稳定性分析相比，由于非线性特性的多样性和复杂性，使非线性稳定性分析要复杂得多；对于非线性系统，第二法只给出了充分条件。在多数情况下，往往因为找不到满足定理的李雅普诺夫函数，而不能对系统平衡状态的稳定性作出判断，这样促使人们从两种途径去研究非线性稳定性。即</a:t>
            </a:r>
            <a:r>
              <a:rPr lang="zh-CN" altLang="en-US" dirty="0">
                <a:solidFill>
                  <a:srgbClr val="FF0000"/>
                </a:solidFill>
              </a:rPr>
              <a:t>选择某种特殊的函数作为李雅普诺夫函数，以及研究某些特殊的非线性问题</a:t>
            </a:r>
            <a:r>
              <a:rPr lang="zh-CN" altLang="en-US" dirty="0"/>
              <a:t>。为此产生了一系列方法，有</a:t>
            </a:r>
            <a:r>
              <a:rPr lang="zh-CN" altLang="en-US" dirty="0">
                <a:solidFill>
                  <a:srgbClr val="FF0000"/>
                </a:solidFill>
              </a:rPr>
              <a:t>针对特殊函数的变量梯度法、雅可比矩阵法（也称克拉索夫斯基法）；有针对特殊非线性的线性近似法（也称阿依捷尔曼法）、鲁立叶法</a:t>
            </a:r>
            <a:r>
              <a:rPr lang="zh-CN" altLang="en-US" dirty="0"/>
              <a:t>等。</a:t>
            </a:r>
          </a:p>
          <a:p>
            <a:pPr indent="457200"/>
            <a:r>
              <a:rPr lang="zh-CN" altLang="en-US" dirty="0"/>
              <a:t>必须指出，非线性系统中，在大范围内不是渐近稳定的平衡状态却可能是局部稳定的；相反，局部不稳定的状态并不能说明系统就是不稳定的。由于非线性系统的稳定性具有局部性，因此在寻找李雅普诺夫函数时，通常都要确定平衡状态周围领域的最大稳定范围，也就是说，满足稳定性条件的李雅普诺夫函数在适用范围上是有界限的。</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29295682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548615"/>
            <a:ext cx="7459525" cy="4662815"/>
          </a:xfrm>
          <a:prstGeom prst="rect">
            <a:avLst/>
          </a:prstGeom>
          <a:noFill/>
        </p:spPr>
        <p:txBody>
          <a:bodyPr wrap="square">
            <a:spAutoFit/>
          </a:bodyPr>
          <a:lstStyle/>
          <a:p>
            <a:pPr indent="457200">
              <a:lnSpc>
                <a:spcPct val="150000"/>
              </a:lnSpc>
            </a:pPr>
            <a:r>
              <a:rPr lang="en-US" altLang="zh-CN" b="1" dirty="0"/>
              <a:t>3.4.1 </a:t>
            </a:r>
            <a:r>
              <a:rPr lang="zh-CN" altLang="en-US" b="1" dirty="0"/>
              <a:t>变量梯度法</a:t>
            </a:r>
          </a:p>
          <a:p>
            <a:pPr indent="457200">
              <a:lnSpc>
                <a:spcPct val="150000"/>
              </a:lnSpc>
            </a:pPr>
            <a:r>
              <a:rPr lang="zh-CN" altLang="en-US" dirty="0"/>
              <a:t>变量梯度法是建立在下述基础上的，即如果存在着特殊的李雅普诺夫函数，并能证明给定系统的稳定性，则该李雅普诺夫函数的单值梯度也是存在的。设给定系统为</a:t>
            </a:r>
          </a:p>
          <a:p>
            <a:pPr indent="457200">
              <a:lnSpc>
                <a:spcPct val="150000"/>
              </a:lnSpc>
            </a:pPr>
            <a:r>
              <a:rPr lang="en-US" altLang="zh-CN" dirty="0"/>
              <a:t> </a:t>
            </a:r>
            <a:endParaRPr lang="zh-CN" altLang="en-US" dirty="0"/>
          </a:p>
          <a:p>
            <a:pPr indent="457200">
              <a:lnSpc>
                <a:spcPct val="150000"/>
              </a:lnSpc>
            </a:pPr>
            <a:r>
              <a:rPr lang="zh-CN" altLang="en-US" dirty="0"/>
              <a:t>其平衡状态在坐标原点，若此系统存在李雅普诺夫函数</a:t>
            </a:r>
            <a:r>
              <a:rPr lang="en-US" altLang="zh-CN" dirty="0"/>
              <a:t>V</a:t>
            </a:r>
            <a:r>
              <a:rPr lang="zh-CN" altLang="en-US" dirty="0"/>
              <a:t>（</a:t>
            </a:r>
            <a:r>
              <a:rPr lang="en-US" altLang="zh-CN" dirty="0"/>
              <a:t>x</a:t>
            </a:r>
            <a:r>
              <a:rPr lang="zh-CN" altLang="en-US" dirty="0"/>
              <a:t>），则其梯度</a:t>
            </a:r>
            <a:r>
              <a:rPr lang="en-US" altLang="zh-CN" dirty="0"/>
              <a:t>        </a:t>
            </a:r>
            <a:r>
              <a:rPr lang="zh-CN" altLang="en-US" dirty="0"/>
              <a:t>为</a:t>
            </a:r>
            <a:endParaRPr lang="en-US" altLang="zh-CN" dirty="0"/>
          </a:p>
          <a:p>
            <a:pPr indent="457200">
              <a:lnSpc>
                <a:spcPct val="150000"/>
              </a:lnSpc>
            </a:pPr>
            <a:endParaRPr lang="en-US" altLang="zh-CN" dirty="0"/>
          </a:p>
          <a:p>
            <a:pPr indent="457200">
              <a:lnSpc>
                <a:spcPct val="150000"/>
              </a:lnSpc>
            </a:pPr>
            <a:endParaRPr lang="zh-CN" altLang="en-US" dirty="0"/>
          </a:p>
          <a:p>
            <a:pPr indent="457200">
              <a:lnSpc>
                <a:spcPct val="150000"/>
              </a:lnSpc>
            </a:pPr>
            <a:r>
              <a:rPr lang="zh-CN" altLang="en-US" dirty="0"/>
              <a:t> 表示</a:t>
            </a:r>
            <a:r>
              <a:rPr lang="en-US" altLang="zh-CN" dirty="0"/>
              <a:t>        </a:t>
            </a:r>
            <a:r>
              <a:rPr lang="zh-CN" altLang="en-US" dirty="0"/>
              <a:t>附近处的梯度            </a:t>
            </a:r>
            <a:r>
              <a:rPr lang="en-US" altLang="zh-CN" dirty="0"/>
              <a:t>                   </a:t>
            </a:r>
            <a:r>
              <a:rPr lang="zh-CN" altLang="en-US" dirty="0"/>
              <a:t>，     表示</a:t>
            </a:r>
            <a:r>
              <a:rPr lang="en-US" altLang="zh-CN" dirty="0"/>
              <a:t>        </a:t>
            </a:r>
            <a:r>
              <a:rPr lang="zh-CN" altLang="en-US" dirty="0"/>
              <a:t>沿坐标轴</a:t>
            </a:r>
            <a:r>
              <a:rPr lang="en-US" altLang="zh-CN" dirty="0" err="1"/>
              <a:t>i</a:t>
            </a:r>
            <a:r>
              <a:rPr lang="zh-CN" altLang="en-US" dirty="0"/>
              <a:t>方向的分量。</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1587893202"/>
              </p:ext>
            </p:extLst>
          </p:nvPr>
        </p:nvGraphicFramePr>
        <p:xfrm>
          <a:off x="3286125" y="2243138"/>
          <a:ext cx="1646238" cy="411162"/>
        </p:xfrm>
        <a:graphic>
          <a:graphicData uri="http://schemas.openxmlformats.org/presentationml/2006/ole">
            <mc:AlternateContent xmlns:mc="http://schemas.openxmlformats.org/markup-compatibility/2006">
              <mc:Choice xmlns:v="urn:schemas-microsoft-com:vml" Requires="v">
                <p:oleObj name="Equation" r:id="rId4" imgW="812520" imgH="203040" progId="Equation.DSMT4">
                  <p:embed/>
                </p:oleObj>
              </mc:Choice>
              <mc:Fallback>
                <p:oleObj name="Equation" r:id="rId4" imgW="812520" imgH="203040" progId="Equation.DSMT4">
                  <p:embed/>
                  <p:pic>
                    <p:nvPicPr>
                      <p:cNvPr id="2" name="对象 1"/>
                      <p:cNvPicPr/>
                      <p:nvPr/>
                    </p:nvPicPr>
                    <p:blipFill>
                      <a:blip r:embed="rId5"/>
                      <a:stretch>
                        <a:fillRect/>
                      </a:stretch>
                    </p:blipFill>
                    <p:spPr>
                      <a:xfrm>
                        <a:off x="3286125" y="2243138"/>
                        <a:ext cx="1646238" cy="41116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381702227"/>
              </p:ext>
            </p:extLst>
          </p:nvPr>
        </p:nvGraphicFramePr>
        <p:xfrm>
          <a:off x="2987824" y="3014767"/>
          <a:ext cx="1674841" cy="1317908"/>
        </p:xfrm>
        <a:graphic>
          <a:graphicData uri="http://schemas.openxmlformats.org/presentationml/2006/ole">
            <mc:AlternateContent xmlns:mc="http://schemas.openxmlformats.org/markup-compatibility/2006">
              <mc:Choice xmlns:v="urn:schemas-microsoft-com:vml" Requires="v">
                <p:oleObj name="Equation" r:id="rId6" imgW="1549080" imgH="1218960" progId="Equation.DSMT4">
                  <p:embed/>
                </p:oleObj>
              </mc:Choice>
              <mc:Fallback>
                <p:oleObj name="Equation" r:id="rId6" imgW="1549080" imgH="1218960" progId="Equation.DSMT4">
                  <p:embed/>
                  <p:pic>
                    <p:nvPicPr>
                      <p:cNvPr id="0" name=""/>
                      <p:cNvPicPr/>
                      <p:nvPr/>
                    </p:nvPicPr>
                    <p:blipFill>
                      <a:blip r:embed="rId7"/>
                      <a:stretch>
                        <a:fillRect/>
                      </a:stretch>
                    </p:blipFill>
                    <p:spPr>
                      <a:xfrm>
                        <a:off x="2987824" y="3014767"/>
                        <a:ext cx="1674841" cy="131790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80170332"/>
              </p:ext>
            </p:extLst>
          </p:nvPr>
        </p:nvGraphicFramePr>
        <p:xfrm>
          <a:off x="1619672" y="3147814"/>
          <a:ext cx="360040" cy="240026"/>
        </p:xfrm>
        <a:graphic>
          <a:graphicData uri="http://schemas.openxmlformats.org/presentationml/2006/ole">
            <mc:AlternateContent xmlns:mc="http://schemas.openxmlformats.org/markup-compatibility/2006">
              <mc:Choice xmlns:v="urn:schemas-microsoft-com:vml" Requires="v">
                <p:oleObj name="Equation" r:id="rId8" imgW="266400" imgH="177480" progId="Equation.DSMT4">
                  <p:embed/>
                </p:oleObj>
              </mc:Choice>
              <mc:Fallback>
                <p:oleObj name="Equation" r:id="rId8" imgW="266400" imgH="177480" progId="Equation.DSMT4">
                  <p:embed/>
                  <p:pic>
                    <p:nvPicPr>
                      <p:cNvPr id="0" name=""/>
                      <p:cNvPicPr/>
                      <p:nvPr/>
                    </p:nvPicPr>
                    <p:blipFill>
                      <a:blip r:embed="rId9"/>
                      <a:stretch>
                        <a:fillRect/>
                      </a:stretch>
                    </p:blipFill>
                    <p:spPr>
                      <a:xfrm>
                        <a:off x="1619672" y="3147814"/>
                        <a:ext cx="360040" cy="24002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732841976"/>
              </p:ext>
            </p:extLst>
          </p:nvPr>
        </p:nvGraphicFramePr>
        <p:xfrm>
          <a:off x="1835696" y="4395632"/>
          <a:ext cx="360040" cy="240026"/>
        </p:xfrm>
        <a:graphic>
          <a:graphicData uri="http://schemas.openxmlformats.org/presentationml/2006/ole">
            <mc:AlternateContent xmlns:mc="http://schemas.openxmlformats.org/markup-compatibility/2006">
              <mc:Choice xmlns:v="urn:schemas-microsoft-com:vml" Requires="v">
                <p:oleObj name="Equation" r:id="rId10" imgW="266400" imgH="177480" progId="Equation.DSMT4">
                  <p:embed/>
                </p:oleObj>
              </mc:Choice>
              <mc:Fallback>
                <p:oleObj name="Equation" r:id="rId10" imgW="266400" imgH="177480" progId="Equation.DSMT4">
                  <p:embed/>
                  <p:pic>
                    <p:nvPicPr>
                      <p:cNvPr id="3" name="对象 2"/>
                      <p:cNvPicPr/>
                      <p:nvPr/>
                    </p:nvPicPr>
                    <p:blipFill>
                      <a:blip r:embed="rId9"/>
                      <a:stretch>
                        <a:fillRect/>
                      </a:stretch>
                    </p:blipFill>
                    <p:spPr>
                      <a:xfrm>
                        <a:off x="1835696" y="4395632"/>
                        <a:ext cx="360040" cy="240026"/>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000366189"/>
              </p:ext>
            </p:extLst>
          </p:nvPr>
        </p:nvGraphicFramePr>
        <p:xfrm>
          <a:off x="981075" y="4371950"/>
          <a:ext cx="376238" cy="325438"/>
        </p:xfrm>
        <a:graphic>
          <a:graphicData uri="http://schemas.openxmlformats.org/presentationml/2006/ole">
            <mc:AlternateContent xmlns:mc="http://schemas.openxmlformats.org/markup-compatibility/2006">
              <mc:Choice xmlns:v="urn:schemas-microsoft-com:vml" Requires="v">
                <p:oleObj name="Equation" r:id="rId11" imgW="279360" imgH="241200" progId="Equation.DSMT4">
                  <p:embed/>
                </p:oleObj>
              </mc:Choice>
              <mc:Fallback>
                <p:oleObj name="Equation" r:id="rId11" imgW="279360" imgH="241200" progId="Equation.DSMT4">
                  <p:embed/>
                  <p:pic>
                    <p:nvPicPr>
                      <p:cNvPr id="12" name="对象 11"/>
                      <p:cNvPicPr/>
                      <p:nvPr/>
                    </p:nvPicPr>
                    <p:blipFill>
                      <a:blip r:embed="rId12"/>
                      <a:stretch>
                        <a:fillRect/>
                      </a:stretch>
                    </p:blipFill>
                    <p:spPr>
                      <a:xfrm>
                        <a:off x="981075" y="4371950"/>
                        <a:ext cx="376238" cy="32543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78171070"/>
              </p:ext>
            </p:extLst>
          </p:nvPr>
        </p:nvGraphicFramePr>
        <p:xfrm>
          <a:off x="5364088" y="4371950"/>
          <a:ext cx="376238" cy="325438"/>
        </p:xfrm>
        <a:graphic>
          <a:graphicData uri="http://schemas.openxmlformats.org/presentationml/2006/ole">
            <mc:AlternateContent xmlns:mc="http://schemas.openxmlformats.org/markup-compatibility/2006">
              <mc:Choice xmlns:v="urn:schemas-microsoft-com:vml" Requires="v">
                <p:oleObj name="Equation" r:id="rId13" imgW="279360" imgH="241200" progId="Equation.DSMT4">
                  <p:embed/>
                </p:oleObj>
              </mc:Choice>
              <mc:Fallback>
                <p:oleObj name="Equation" r:id="rId13" imgW="279360" imgH="241200" progId="Equation.DSMT4">
                  <p:embed/>
                  <p:pic>
                    <p:nvPicPr>
                      <p:cNvPr id="13" name="对象 12"/>
                      <p:cNvPicPr/>
                      <p:nvPr/>
                    </p:nvPicPr>
                    <p:blipFill>
                      <a:blip r:embed="rId12"/>
                      <a:stretch>
                        <a:fillRect/>
                      </a:stretch>
                    </p:blipFill>
                    <p:spPr>
                      <a:xfrm>
                        <a:off x="5364088" y="4371950"/>
                        <a:ext cx="376238" cy="32543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265871616"/>
              </p:ext>
            </p:extLst>
          </p:nvPr>
        </p:nvGraphicFramePr>
        <p:xfrm>
          <a:off x="6228184" y="4371950"/>
          <a:ext cx="360040" cy="240026"/>
        </p:xfrm>
        <a:graphic>
          <a:graphicData uri="http://schemas.openxmlformats.org/presentationml/2006/ole">
            <mc:AlternateContent xmlns:mc="http://schemas.openxmlformats.org/markup-compatibility/2006">
              <mc:Choice xmlns:v="urn:schemas-microsoft-com:vml" Requires="v">
                <p:oleObj name="Equation" r:id="rId14" imgW="266400" imgH="177480" progId="Equation.DSMT4">
                  <p:embed/>
                </p:oleObj>
              </mc:Choice>
              <mc:Fallback>
                <p:oleObj name="Equation" r:id="rId14" imgW="266400" imgH="177480" progId="Equation.DSMT4">
                  <p:embed/>
                  <p:pic>
                    <p:nvPicPr>
                      <p:cNvPr id="12" name="对象 11"/>
                      <p:cNvPicPr/>
                      <p:nvPr/>
                    </p:nvPicPr>
                    <p:blipFill>
                      <a:blip r:embed="rId9"/>
                      <a:stretch>
                        <a:fillRect/>
                      </a:stretch>
                    </p:blipFill>
                    <p:spPr>
                      <a:xfrm>
                        <a:off x="6228184" y="4371950"/>
                        <a:ext cx="360040" cy="24002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497578507"/>
              </p:ext>
            </p:extLst>
          </p:nvPr>
        </p:nvGraphicFramePr>
        <p:xfrm>
          <a:off x="3631991" y="4323944"/>
          <a:ext cx="1632184" cy="408046"/>
        </p:xfrm>
        <a:graphic>
          <a:graphicData uri="http://schemas.openxmlformats.org/presentationml/2006/ole">
            <mc:AlternateContent xmlns:mc="http://schemas.openxmlformats.org/markup-compatibility/2006">
              <mc:Choice xmlns:v="urn:schemas-microsoft-com:vml" Requires="v">
                <p:oleObj name="Equation" r:id="rId15" imgW="1117440" imgH="279360" progId="Equation.DSMT4">
                  <p:embed/>
                </p:oleObj>
              </mc:Choice>
              <mc:Fallback>
                <p:oleObj name="Equation" r:id="rId15" imgW="1117440" imgH="279360" progId="Equation.DSMT4">
                  <p:embed/>
                  <p:pic>
                    <p:nvPicPr>
                      <p:cNvPr id="0" name=""/>
                      <p:cNvPicPr/>
                      <p:nvPr/>
                    </p:nvPicPr>
                    <p:blipFill>
                      <a:blip r:embed="rId16"/>
                      <a:stretch>
                        <a:fillRect/>
                      </a:stretch>
                    </p:blipFill>
                    <p:spPr>
                      <a:xfrm>
                        <a:off x="3631991" y="4323944"/>
                        <a:ext cx="1632184" cy="408046"/>
                      </a:xfrm>
                      <a:prstGeom prst="rect">
                        <a:avLst/>
                      </a:prstGeom>
                    </p:spPr>
                  </p:pic>
                </p:oleObj>
              </mc:Fallback>
            </mc:AlternateContent>
          </a:graphicData>
        </a:graphic>
      </p:graphicFrame>
    </p:spTree>
    <p:extLst>
      <p:ext uri="{BB962C8B-B14F-4D97-AF65-F5344CB8AC3E}">
        <p14:creationId xmlns:p14="http://schemas.microsoft.com/office/powerpoint/2010/main" val="26063098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55576" y="3291830"/>
            <a:ext cx="6641766" cy="369332"/>
          </a:xfrm>
          <a:prstGeom prst="rect">
            <a:avLst/>
          </a:prstGeom>
          <a:noFill/>
        </p:spPr>
        <p:txBody>
          <a:bodyPr wrap="square">
            <a:spAutoFit/>
          </a:bodyPr>
          <a:lstStyle/>
          <a:p>
            <a:r>
              <a:rPr lang="zh-CN" altLang="en-US" dirty="0"/>
              <a:t>由式（</a:t>
            </a:r>
            <a:r>
              <a:rPr lang="en-US" altLang="zh-CN" dirty="0"/>
              <a:t>3.16</a:t>
            </a:r>
            <a:r>
              <a:rPr lang="zh-CN" altLang="en-US" dirty="0"/>
              <a:t>）可看出，函数</a:t>
            </a:r>
            <a:r>
              <a:rPr lang="en-US" altLang="zh-CN" dirty="0"/>
              <a:t>V</a:t>
            </a:r>
            <a:r>
              <a:rPr lang="zh-CN" altLang="en-US" dirty="0"/>
              <a:t>可从</a:t>
            </a:r>
            <a:r>
              <a:rPr lang="en-US" altLang="zh-CN" dirty="0"/>
              <a:t>          </a:t>
            </a:r>
            <a:r>
              <a:rPr lang="zh-CN" altLang="en-US" dirty="0"/>
              <a:t>的线积分求得，即</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17845959"/>
              </p:ext>
            </p:extLst>
          </p:nvPr>
        </p:nvGraphicFramePr>
        <p:xfrm>
          <a:off x="2239963" y="530225"/>
          <a:ext cx="3963987" cy="2689225"/>
        </p:xfrm>
        <a:graphic>
          <a:graphicData uri="http://schemas.openxmlformats.org/presentationml/2006/ole">
            <mc:AlternateContent xmlns:mc="http://schemas.openxmlformats.org/markup-compatibility/2006">
              <mc:Choice xmlns:v="urn:schemas-microsoft-com:vml" Requires="v">
                <p:oleObj name="Equation" r:id="rId4" imgW="2882880" imgH="1955520" progId="Equation.DSMT4">
                  <p:embed/>
                </p:oleObj>
              </mc:Choice>
              <mc:Fallback>
                <p:oleObj name="Equation" r:id="rId4" imgW="2882880" imgH="1955520" progId="Equation.DSMT4">
                  <p:embed/>
                  <p:pic>
                    <p:nvPicPr>
                      <p:cNvPr id="0" name=""/>
                      <p:cNvPicPr/>
                      <p:nvPr/>
                    </p:nvPicPr>
                    <p:blipFill>
                      <a:blip r:embed="rId5"/>
                      <a:stretch>
                        <a:fillRect/>
                      </a:stretch>
                    </p:blipFill>
                    <p:spPr>
                      <a:xfrm>
                        <a:off x="2239963" y="530225"/>
                        <a:ext cx="3963987" cy="2689225"/>
                      </a:xfrm>
                      <a:prstGeom prst="rect">
                        <a:avLst/>
                      </a:prstGeom>
                    </p:spPr>
                  </p:pic>
                </p:oleObj>
              </mc:Fallback>
            </mc:AlternateContent>
          </a:graphicData>
        </a:graphic>
      </p:graphicFrame>
      <p:sp>
        <p:nvSpPr>
          <p:cNvPr id="3" name="文本框 2"/>
          <p:cNvSpPr txBox="1"/>
          <p:nvPr/>
        </p:nvSpPr>
        <p:spPr>
          <a:xfrm>
            <a:off x="7397342" y="2283718"/>
            <a:ext cx="993860" cy="369332"/>
          </a:xfrm>
          <a:prstGeom prst="rect">
            <a:avLst/>
          </a:prstGeom>
          <a:noFill/>
        </p:spPr>
        <p:txBody>
          <a:bodyPr wrap="square" rtlCol="0">
            <a:spAutoFit/>
          </a:bodyPr>
          <a:lstStyle/>
          <a:p>
            <a:r>
              <a:rPr lang="zh-CN" altLang="en-US" dirty="0"/>
              <a:t>（</a:t>
            </a:r>
            <a:r>
              <a:rPr lang="en-US" altLang="zh-CN" dirty="0"/>
              <a:t>3.16</a:t>
            </a:r>
            <a:r>
              <a:rPr lang="zh-CN" altLang="en-US" dirty="0"/>
              <a:t>）</a:t>
            </a:r>
          </a:p>
        </p:txBody>
      </p:sp>
      <p:graphicFrame>
        <p:nvGraphicFramePr>
          <p:cNvPr id="11" name="对象 10"/>
          <p:cNvGraphicFramePr>
            <a:graphicFrameLocks noChangeAspect="1"/>
          </p:cNvGraphicFramePr>
          <p:nvPr>
            <p:extLst>
              <p:ext uri="{D42A27DB-BD31-4B8C-83A1-F6EECF244321}">
                <p14:modId xmlns:p14="http://schemas.microsoft.com/office/powerpoint/2010/main" val="2439614014"/>
              </p:ext>
            </p:extLst>
          </p:nvPr>
        </p:nvGraphicFramePr>
        <p:xfrm>
          <a:off x="4139952" y="3356482"/>
          <a:ext cx="457020" cy="304679"/>
        </p:xfrm>
        <a:graphic>
          <a:graphicData uri="http://schemas.openxmlformats.org/presentationml/2006/ole">
            <mc:AlternateContent xmlns:mc="http://schemas.openxmlformats.org/markup-compatibility/2006">
              <mc:Choice xmlns:v="urn:schemas-microsoft-com:vml" Requires="v">
                <p:oleObj name="Equation" r:id="rId6" imgW="266400" imgH="177480" progId="Equation.DSMT4">
                  <p:embed/>
                </p:oleObj>
              </mc:Choice>
              <mc:Fallback>
                <p:oleObj name="Equation" r:id="rId6" imgW="266400" imgH="177480" progId="Equation.DSMT4">
                  <p:embed/>
                  <p:pic>
                    <p:nvPicPr>
                      <p:cNvPr id="15" name="对象 14"/>
                      <p:cNvPicPr/>
                      <p:nvPr/>
                    </p:nvPicPr>
                    <p:blipFill>
                      <a:blip r:embed="rId7"/>
                      <a:stretch>
                        <a:fillRect/>
                      </a:stretch>
                    </p:blipFill>
                    <p:spPr>
                      <a:xfrm>
                        <a:off x="4139952" y="3356482"/>
                        <a:ext cx="457020" cy="304679"/>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16635985"/>
              </p:ext>
            </p:extLst>
          </p:nvPr>
        </p:nvGraphicFramePr>
        <p:xfrm>
          <a:off x="3193837" y="3858602"/>
          <a:ext cx="1892229" cy="594072"/>
        </p:xfrm>
        <a:graphic>
          <a:graphicData uri="http://schemas.openxmlformats.org/presentationml/2006/ole">
            <mc:AlternateContent xmlns:mc="http://schemas.openxmlformats.org/markup-compatibility/2006">
              <mc:Choice xmlns:v="urn:schemas-microsoft-com:vml" Requires="v">
                <p:oleObj name="Equation" r:id="rId8" imgW="1091880" imgH="342720" progId="Equation.DSMT4">
                  <p:embed/>
                </p:oleObj>
              </mc:Choice>
              <mc:Fallback>
                <p:oleObj name="Equation" r:id="rId8" imgW="1091880" imgH="342720" progId="Equation.DSMT4">
                  <p:embed/>
                  <p:pic>
                    <p:nvPicPr>
                      <p:cNvPr id="0" name=""/>
                      <p:cNvPicPr/>
                      <p:nvPr/>
                    </p:nvPicPr>
                    <p:blipFill>
                      <a:blip r:embed="rId9"/>
                      <a:stretch>
                        <a:fillRect/>
                      </a:stretch>
                    </p:blipFill>
                    <p:spPr>
                      <a:xfrm>
                        <a:off x="3193837" y="3858602"/>
                        <a:ext cx="1892229" cy="594072"/>
                      </a:xfrm>
                      <a:prstGeom prst="rect">
                        <a:avLst/>
                      </a:prstGeom>
                    </p:spPr>
                  </p:pic>
                </p:oleObj>
              </mc:Fallback>
            </mc:AlternateContent>
          </a:graphicData>
        </a:graphic>
      </p:graphicFrame>
    </p:spTree>
    <p:extLst>
      <p:ext uri="{BB962C8B-B14F-4D97-AF65-F5344CB8AC3E}">
        <p14:creationId xmlns:p14="http://schemas.microsoft.com/office/powerpoint/2010/main" val="23740242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459525" cy="3831818"/>
          </a:xfrm>
          <a:prstGeom prst="rect">
            <a:avLst/>
          </a:prstGeom>
          <a:noFill/>
        </p:spPr>
        <p:txBody>
          <a:bodyPr wrap="square">
            <a:spAutoFit/>
          </a:bodyPr>
          <a:lstStyle/>
          <a:p>
            <a:pPr indent="457200">
              <a:lnSpc>
                <a:spcPct val="150000"/>
              </a:lnSpc>
            </a:pPr>
            <a:r>
              <a:rPr lang="zh-CN" altLang="en-US" dirty="0"/>
              <a:t>在符合一定条件下，上述积分可以做到与积分路线无关，即式</a:t>
            </a:r>
          </a:p>
          <a:p>
            <a:pPr indent="457200">
              <a:lnSpc>
                <a:spcPct val="150000"/>
              </a:lnSpc>
            </a:pPr>
            <a:r>
              <a:rPr lang="zh-CN" altLang="en-US" dirty="0"/>
              <a:t>（</a:t>
            </a:r>
            <a:r>
              <a:rPr lang="en-US" altLang="zh-CN" dirty="0"/>
              <a:t>3.16</a:t>
            </a:r>
            <a:r>
              <a:rPr lang="zh-CN" altLang="en-US" dirty="0"/>
              <a:t>）在作线积分时，依次由               点，再由                   点，</a:t>
            </a:r>
            <a:r>
              <a:rPr lang="en-US" altLang="zh-CN" dirty="0"/>
              <a:t>… </a:t>
            </a:r>
            <a:r>
              <a:rPr lang="zh-CN" altLang="en-US" dirty="0"/>
              <a:t>最后积分到                                点                       </a:t>
            </a:r>
            <a:endParaRPr lang="en-US" altLang="zh-CN" dirty="0"/>
          </a:p>
          <a:p>
            <a:pPr indent="457200">
              <a:lnSpc>
                <a:spcPct val="150000"/>
              </a:lnSpc>
            </a:pPr>
            <a:endParaRPr lang="en-US" altLang="zh-CN" dirty="0"/>
          </a:p>
          <a:p>
            <a:pPr indent="457200">
              <a:lnSpc>
                <a:spcPct val="150000"/>
              </a:lnSpc>
            </a:pPr>
            <a:r>
              <a:rPr lang="zh-CN" altLang="en-US" dirty="0"/>
              <a:t>                                                                                                 </a:t>
            </a:r>
            <a:endParaRPr lang="en-US" altLang="zh-CN" dirty="0"/>
          </a:p>
          <a:p>
            <a:pPr indent="457200">
              <a:lnSpc>
                <a:spcPct val="150000"/>
              </a:lnSpc>
            </a:pPr>
            <a:r>
              <a:rPr lang="en-US" altLang="zh-CN" dirty="0"/>
              <a:t>                                                                                                              </a:t>
            </a:r>
            <a:r>
              <a:rPr lang="zh-CN" altLang="en-US" dirty="0"/>
              <a:t>（</a:t>
            </a:r>
            <a:r>
              <a:rPr lang="en-US" altLang="zh-CN" dirty="0"/>
              <a:t>3.17</a:t>
            </a:r>
            <a:r>
              <a:rPr lang="zh-CN" altLang="en-US" dirty="0"/>
              <a:t>）</a:t>
            </a:r>
          </a:p>
          <a:p>
            <a:pPr indent="457200">
              <a:lnSpc>
                <a:spcPct val="150000"/>
              </a:lnSpc>
            </a:pPr>
            <a:r>
              <a:rPr lang="zh-CN" altLang="en-US" dirty="0"/>
              <a:t>又由线积分与路径无关的条件可知，纯量函数的梯度的旋度必须等于零，即</a:t>
            </a:r>
          </a:p>
          <a:p>
            <a:pPr indent="457200">
              <a:lnSpc>
                <a:spcPct val="150000"/>
              </a:lnSpc>
            </a:pPr>
            <a:r>
              <a:rPr lang="zh-CN" altLang="en-US" dirty="0"/>
              <a:t>式中，</a:t>
            </a:r>
            <a:r>
              <a:rPr lang="en-US" altLang="zh-CN" dirty="0"/>
              <a:t>rot</a:t>
            </a:r>
            <a:r>
              <a:rPr lang="zh-CN" altLang="en-US" dirty="0"/>
              <a:t>表示旋度。</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316636939"/>
              </p:ext>
            </p:extLst>
          </p:nvPr>
        </p:nvGraphicFramePr>
        <p:xfrm>
          <a:off x="6228184" y="1491630"/>
          <a:ext cx="909575" cy="360040"/>
        </p:xfrm>
        <a:graphic>
          <a:graphicData uri="http://schemas.openxmlformats.org/presentationml/2006/ole">
            <mc:AlternateContent xmlns:mc="http://schemas.openxmlformats.org/markup-compatibility/2006">
              <mc:Choice xmlns:v="urn:schemas-microsoft-com:vml" Requires="v">
                <p:oleObj name="Equation" r:id="rId4" imgW="609480" imgH="241200" progId="Equation.DSMT4">
                  <p:embed/>
                </p:oleObj>
              </mc:Choice>
              <mc:Fallback>
                <p:oleObj name="Equation" r:id="rId4" imgW="609480" imgH="241200" progId="Equation.DSMT4">
                  <p:embed/>
                  <p:pic>
                    <p:nvPicPr>
                      <p:cNvPr id="0" name=""/>
                      <p:cNvPicPr/>
                      <p:nvPr/>
                    </p:nvPicPr>
                    <p:blipFill>
                      <a:blip r:embed="rId5"/>
                      <a:stretch>
                        <a:fillRect/>
                      </a:stretch>
                    </p:blipFill>
                    <p:spPr>
                      <a:xfrm>
                        <a:off x="6228184" y="1491630"/>
                        <a:ext cx="909575" cy="36004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58803408"/>
              </p:ext>
            </p:extLst>
          </p:nvPr>
        </p:nvGraphicFramePr>
        <p:xfrm>
          <a:off x="4493655" y="1504194"/>
          <a:ext cx="768105" cy="347476"/>
        </p:xfrm>
        <a:graphic>
          <a:graphicData uri="http://schemas.openxmlformats.org/presentationml/2006/ole">
            <mc:AlternateContent xmlns:mc="http://schemas.openxmlformats.org/markup-compatibility/2006">
              <mc:Choice xmlns:v="urn:schemas-microsoft-com:vml" Requires="v">
                <p:oleObj name="Equation" r:id="rId6" imgW="533160" imgH="241200" progId="Equation.DSMT4">
                  <p:embed/>
                </p:oleObj>
              </mc:Choice>
              <mc:Fallback>
                <p:oleObj name="Equation" r:id="rId6" imgW="533160" imgH="241200" progId="Equation.DSMT4">
                  <p:embed/>
                  <p:pic>
                    <p:nvPicPr>
                      <p:cNvPr id="0" name=""/>
                      <p:cNvPicPr/>
                      <p:nvPr/>
                    </p:nvPicPr>
                    <p:blipFill>
                      <a:blip r:embed="rId7"/>
                      <a:stretch>
                        <a:fillRect/>
                      </a:stretch>
                    </p:blipFill>
                    <p:spPr>
                      <a:xfrm>
                        <a:off x="4493655" y="1504194"/>
                        <a:ext cx="768105" cy="34747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84762664"/>
              </p:ext>
            </p:extLst>
          </p:nvPr>
        </p:nvGraphicFramePr>
        <p:xfrm>
          <a:off x="1835695" y="1892124"/>
          <a:ext cx="1584177" cy="391594"/>
        </p:xfrm>
        <a:graphic>
          <a:graphicData uri="http://schemas.openxmlformats.org/presentationml/2006/ole">
            <mc:AlternateContent xmlns:mc="http://schemas.openxmlformats.org/markup-compatibility/2006">
              <mc:Choice xmlns:v="urn:schemas-microsoft-com:vml" Requires="v">
                <p:oleObj name="Equation" r:id="rId8" imgW="1130040" imgH="279360" progId="Equation.DSMT4">
                  <p:embed/>
                </p:oleObj>
              </mc:Choice>
              <mc:Fallback>
                <p:oleObj name="Equation" r:id="rId8" imgW="1130040" imgH="279360" progId="Equation.DSMT4">
                  <p:embed/>
                  <p:pic>
                    <p:nvPicPr>
                      <p:cNvPr id="0" name=""/>
                      <p:cNvPicPr/>
                      <p:nvPr/>
                    </p:nvPicPr>
                    <p:blipFill>
                      <a:blip r:embed="rId9"/>
                      <a:stretch>
                        <a:fillRect/>
                      </a:stretch>
                    </p:blipFill>
                    <p:spPr>
                      <a:xfrm>
                        <a:off x="1835695" y="1892124"/>
                        <a:ext cx="1584177" cy="39159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955827170"/>
              </p:ext>
            </p:extLst>
          </p:nvPr>
        </p:nvGraphicFramePr>
        <p:xfrm>
          <a:off x="1115616" y="2245569"/>
          <a:ext cx="6407252" cy="549193"/>
        </p:xfrm>
        <a:graphic>
          <a:graphicData uri="http://schemas.openxmlformats.org/presentationml/2006/ole">
            <mc:AlternateContent xmlns:mc="http://schemas.openxmlformats.org/markup-compatibility/2006">
              <mc:Choice xmlns:v="urn:schemas-microsoft-com:vml" Requires="v">
                <p:oleObj name="Equation" r:id="rId10" imgW="4000320" imgH="342720" progId="Equation.DSMT4">
                  <p:embed/>
                </p:oleObj>
              </mc:Choice>
              <mc:Fallback>
                <p:oleObj name="Equation" r:id="rId10" imgW="4000320" imgH="342720" progId="Equation.DSMT4">
                  <p:embed/>
                  <p:pic>
                    <p:nvPicPr>
                      <p:cNvPr id="0" name=""/>
                      <p:cNvPicPr/>
                      <p:nvPr/>
                    </p:nvPicPr>
                    <p:blipFill>
                      <a:blip r:embed="rId11"/>
                      <a:stretch>
                        <a:fillRect/>
                      </a:stretch>
                    </p:blipFill>
                    <p:spPr>
                      <a:xfrm>
                        <a:off x="1115616" y="2245569"/>
                        <a:ext cx="6407252" cy="54919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48238046"/>
              </p:ext>
            </p:extLst>
          </p:nvPr>
        </p:nvGraphicFramePr>
        <p:xfrm>
          <a:off x="2825623" y="2839670"/>
          <a:ext cx="3150658" cy="582656"/>
        </p:xfrm>
        <a:graphic>
          <a:graphicData uri="http://schemas.openxmlformats.org/presentationml/2006/ole">
            <mc:AlternateContent xmlns:mc="http://schemas.openxmlformats.org/markup-compatibility/2006">
              <mc:Choice xmlns:v="urn:schemas-microsoft-com:vml" Requires="v">
                <p:oleObj name="Equation" r:id="rId12" imgW="1854000" imgH="342720" progId="Equation.DSMT4">
                  <p:embed/>
                </p:oleObj>
              </mc:Choice>
              <mc:Fallback>
                <p:oleObj name="Equation" r:id="rId12" imgW="1854000" imgH="342720" progId="Equation.DSMT4">
                  <p:embed/>
                  <p:pic>
                    <p:nvPicPr>
                      <p:cNvPr id="0" name=""/>
                      <p:cNvPicPr/>
                      <p:nvPr/>
                    </p:nvPicPr>
                    <p:blipFill>
                      <a:blip r:embed="rId13"/>
                      <a:stretch>
                        <a:fillRect/>
                      </a:stretch>
                    </p:blipFill>
                    <p:spPr>
                      <a:xfrm>
                        <a:off x="2825623" y="2839670"/>
                        <a:ext cx="3150658" cy="58265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533354114"/>
              </p:ext>
            </p:extLst>
          </p:nvPr>
        </p:nvGraphicFramePr>
        <p:xfrm>
          <a:off x="3635896" y="3988779"/>
          <a:ext cx="1530112" cy="335367"/>
        </p:xfrm>
        <a:graphic>
          <a:graphicData uri="http://schemas.openxmlformats.org/presentationml/2006/ole">
            <mc:AlternateContent xmlns:mc="http://schemas.openxmlformats.org/markup-compatibility/2006">
              <mc:Choice xmlns:v="urn:schemas-microsoft-com:vml" Requires="v">
                <p:oleObj name="Equation" r:id="rId14" imgW="927000" imgH="203040" progId="Equation.DSMT4">
                  <p:embed/>
                </p:oleObj>
              </mc:Choice>
              <mc:Fallback>
                <p:oleObj name="Equation" r:id="rId14" imgW="927000" imgH="203040" progId="Equation.DSMT4">
                  <p:embed/>
                  <p:pic>
                    <p:nvPicPr>
                      <p:cNvPr id="0" name=""/>
                      <p:cNvPicPr/>
                      <p:nvPr/>
                    </p:nvPicPr>
                    <p:blipFill>
                      <a:blip r:embed="rId15"/>
                      <a:stretch>
                        <a:fillRect/>
                      </a:stretch>
                    </p:blipFill>
                    <p:spPr>
                      <a:xfrm>
                        <a:off x="3635896" y="3988779"/>
                        <a:ext cx="1530112" cy="335367"/>
                      </a:xfrm>
                      <a:prstGeom prst="rect">
                        <a:avLst/>
                      </a:prstGeom>
                    </p:spPr>
                  </p:pic>
                </p:oleObj>
              </mc:Fallback>
            </mc:AlternateContent>
          </a:graphicData>
        </a:graphic>
      </p:graphicFrame>
    </p:spTree>
    <p:extLst>
      <p:ext uri="{BB962C8B-B14F-4D97-AF65-F5344CB8AC3E}">
        <p14:creationId xmlns:p14="http://schemas.microsoft.com/office/powerpoint/2010/main" val="19531699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819565" cy="4108817"/>
          </a:xfrm>
          <a:prstGeom prst="rect">
            <a:avLst/>
          </a:prstGeom>
          <a:noFill/>
        </p:spPr>
        <p:txBody>
          <a:bodyPr wrap="square">
            <a:spAutoFit/>
          </a:bodyPr>
          <a:lstStyle/>
          <a:p>
            <a:r>
              <a:rPr lang="zh-CN" altLang="en-US" dirty="0"/>
              <a:t>为此，由             组成的矩阵</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a:p>
            <a:r>
              <a:rPr lang="zh-CN" altLang="en-US" dirty="0"/>
              <a:t>必须是对称的。因此，要求旋度方程</a:t>
            </a:r>
            <a:endParaRPr lang="en-US" altLang="zh-CN" dirty="0"/>
          </a:p>
          <a:p>
            <a:endParaRPr lang="en-US" altLang="zh-CN" dirty="0"/>
          </a:p>
          <a:p>
            <a:r>
              <a:rPr lang="en-US" altLang="zh-CN" dirty="0"/>
              <a:t>                                                                                                                           </a:t>
            </a:r>
            <a:r>
              <a:rPr lang="zh-CN" altLang="en-US" dirty="0"/>
              <a:t>（</a:t>
            </a:r>
            <a:r>
              <a:rPr lang="en-US" altLang="zh-CN" dirty="0"/>
              <a:t>3.18</a:t>
            </a:r>
            <a:r>
              <a:rPr lang="zh-CN" altLang="en-US" dirty="0"/>
              <a:t>）</a:t>
            </a:r>
          </a:p>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622967359"/>
              </p:ext>
            </p:extLst>
          </p:nvPr>
        </p:nvGraphicFramePr>
        <p:xfrm>
          <a:off x="1835696" y="905992"/>
          <a:ext cx="567987" cy="491232"/>
        </p:xfrm>
        <a:graphic>
          <a:graphicData uri="http://schemas.openxmlformats.org/presentationml/2006/ole">
            <mc:AlternateContent xmlns:mc="http://schemas.openxmlformats.org/markup-compatibility/2006">
              <mc:Choice xmlns:v="urn:schemas-microsoft-com:vml" Requires="v">
                <p:oleObj name="Equation" r:id="rId4" imgW="469800" imgH="406080" progId="Equation.DSMT4">
                  <p:embed/>
                </p:oleObj>
              </mc:Choice>
              <mc:Fallback>
                <p:oleObj name="Equation" r:id="rId4" imgW="469800" imgH="406080" progId="Equation.DSMT4">
                  <p:embed/>
                  <p:pic>
                    <p:nvPicPr>
                      <p:cNvPr id="0" name=""/>
                      <p:cNvPicPr/>
                      <p:nvPr/>
                    </p:nvPicPr>
                    <p:blipFill>
                      <a:blip r:embed="rId5"/>
                      <a:stretch>
                        <a:fillRect/>
                      </a:stretch>
                    </p:blipFill>
                    <p:spPr>
                      <a:xfrm>
                        <a:off x="1835696" y="905992"/>
                        <a:ext cx="567987" cy="49123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90488972"/>
              </p:ext>
            </p:extLst>
          </p:nvPr>
        </p:nvGraphicFramePr>
        <p:xfrm>
          <a:off x="2403682" y="1377390"/>
          <a:ext cx="3502727" cy="2346487"/>
        </p:xfrm>
        <a:graphic>
          <a:graphicData uri="http://schemas.openxmlformats.org/presentationml/2006/ole">
            <mc:AlternateContent xmlns:mc="http://schemas.openxmlformats.org/markup-compatibility/2006">
              <mc:Choice xmlns:v="urn:schemas-microsoft-com:vml" Requires="v">
                <p:oleObj name="Equation" r:id="rId6" imgW="2616120" imgH="1752480" progId="Equation.DSMT4">
                  <p:embed/>
                </p:oleObj>
              </mc:Choice>
              <mc:Fallback>
                <p:oleObj name="Equation" r:id="rId6" imgW="2616120" imgH="1752480" progId="Equation.DSMT4">
                  <p:embed/>
                  <p:pic>
                    <p:nvPicPr>
                      <p:cNvPr id="0" name=""/>
                      <p:cNvPicPr/>
                      <p:nvPr/>
                    </p:nvPicPr>
                    <p:blipFill>
                      <a:blip r:embed="rId7"/>
                      <a:stretch>
                        <a:fillRect/>
                      </a:stretch>
                    </p:blipFill>
                    <p:spPr>
                      <a:xfrm>
                        <a:off x="2403682" y="1377390"/>
                        <a:ext cx="3502727" cy="234648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66851291"/>
              </p:ext>
            </p:extLst>
          </p:nvPr>
        </p:nvGraphicFramePr>
        <p:xfrm>
          <a:off x="2325530" y="4202000"/>
          <a:ext cx="3504831" cy="674006"/>
        </p:xfrm>
        <a:graphic>
          <a:graphicData uri="http://schemas.openxmlformats.org/presentationml/2006/ole">
            <mc:AlternateContent xmlns:mc="http://schemas.openxmlformats.org/markup-compatibility/2006">
              <mc:Choice xmlns:v="urn:schemas-microsoft-com:vml" Requires="v">
                <p:oleObj name="Equation" r:id="rId8" imgW="2641320" imgH="507960" progId="Equation.DSMT4">
                  <p:embed/>
                </p:oleObj>
              </mc:Choice>
              <mc:Fallback>
                <p:oleObj name="Equation" r:id="rId8" imgW="2641320" imgH="507960" progId="Equation.DSMT4">
                  <p:embed/>
                  <p:pic>
                    <p:nvPicPr>
                      <p:cNvPr id="0" name=""/>
                      <p:cNvPicPr/>
                      <p:nvPr/>
                    </p:nvPicPr>
                    <p:blipFill>
                      <a:blip r:embed="rId9"/>
                      <a:stretch>
                        <a:fillRect/>
                      </a:stretch>
                    </p:blipFill>
                    <p:spPr>
                      <a:xfrm>
                        <a:off x="2325530" y="4202000"/>
                        <a:ext cx="3504831" cy="674006"/>
                      </a:xfrm>
                      <a:prstGeom prst="rect">
                        <a:avLst/>
                      </a:prstGeom>
                    </p:spPr>
                  </p:pic>
                </p:oleObj>
              </mc:Fallback>
            </mc:AlternateContent>
          </a:graphicData>
        </a:graphic>
      </p:graphicFrame>
    </p:spTree>
    <p:extLst>
      <p:ext uri="{BB962C8B-B14F-4D97-AF65-F5344CB8AC3E}">
        <p14:creationId xmlns:p14="http://schemas.microsoft.com/office/powerpoint/2010/main" val="32230755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55576" y="728198"/>
            <a:ext cx="6955469" cy="4247317"/>
          </a:xfrm>
          <a:prstGeom prst="rect">
            <a:avLst/>
          </a:prstGeom>
          <a:noFill/>
        </p:spPr>
        <p:txBody>
          <a:bodyPr wrap="square">
            <a:spAutoFit/>
          </a:bodyPr>
          <a:lstStyle/>
          <a:p>
            <a:pPr>
              <a:lnSpc>
                <a:spcPct val="150000"/>
              </a:lnSpc>
            </a:pPr>
            <a:r>
              <a:rPr lang="zh-CN" altLang="en-US" dirty="0"/>
              <a:t>这样的方程共有               个。例如在</a:t>
            </a:r>
            <a:r>
              <a:rPr lang="en-US" altLang="zh-CN" dirty="0"/>
              <a:t>n=3</a:t>
            </a:r>
            <a:r>
              <a:rPr lang="zh-CN" altLang="en-US" dirty="0"/>
              <a:t>情况下可得如下三个方程</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indent="457200">
              <a:lnSpc>
                <a:spcPct val="150000"/>
              </a:lnSpc>
            </a:pPr>
            <a:r>
              <a:rPr lang="zh-CN" altLang="en-US" dirty="0"/>
              <a:t>综上可以看出，确定满足李雅普诺夫定理的函数</a:t>
            </a:r>
            <a:r>
              <a:rPr lang="en-US" altLang="zh-CN" dirty="0"/>
              <a:t>V</a:t>
            </a:r>
            <a:r>
              <a:rPr lang="zh-CN" altLang="en-US" dirty="0"/>
              <a:t>的问题，已转化成确定</a:t>
            </a:r>
            <a:r>
              <a:rPr lang="en-US" altLang="zh-CN" dirty="0"/>
              <a:t>V</a:t>
            </a:r>
            <a:r>
              <a:rPr lang="zh-CN" altLang="en-US" dirty="0"/>
              <a:t>函数的梯度</a:t>
            </a:r>
            <a:r>
              <a:rPr lang="en-US" altLang="zh-CN" dirty="0"/>
              <a:t>        </a:t>
            </a:r>
            <a:r>
              <a:rPr lang="zh-CN" altLang="en-US" dirty="0"/>
              <a:t>的</a:t>
            </a:r>
            <a:r>
              <a:rPr lang="en-US" altLang="zh-CN" dirty="0"/>
              <a:t>n</a:t>
            </a:r>
            <a:r>
              <a:rPr lang="zh-CN" altLang="en-US" dirty="0"/>
              <a:t>维旋度等于零的条件，由这个条件求得</a:t>
            </a:r>
            <a:r>
              <a:rPr lang="en-US" altLang="zh-CN" dirty="0"/>
              <a:t>       </a:t>
            </a:r>
            <a:r>
              <a:rPr lang="zh-CN" altLang="en-US" dirty="0"/>
              <a:t>后，再由</a:t>
            </a:r>
            <a:r>
              <a:rPr lang="en-US" altLang="zh-CN" dirty="0"/>
              <a:t>        </a:t>
            </a:r>
            <a:r>
              <a:rPr lang="zh-CN" altLang="en-US" dirty="0"/>
              <a:t>求出</a:t>
            </a:r>
            <a:r>
              <a:rPr lang="en-US" altLang="zh-CN" dirty="0"/>
              <a:t>V</a:t>
            </a:r>
            <a:r>
              <a:rPr lang="zh-CN" altLang="en-US" dirty="0"/>
              <a:t>和</a:t>
            </a:r>
            <a:r>
              <a:rPr lang="en-US" altLang="zh-CN" dirty="0"/>
              <a:t>      </a:t>
            </a:r>
            <a:r>
              <a:rPr lang="zh-CN" altLang="en-US" dirty="0"/>
              <a:t>，最后校验求出的</a:t>
            </a:r>
            <a:r>
              <a:rPr lang="en-US" altLang="zh-CN" dirty="0"/>
              <a:t>V</a:t>
            </a:r>
            <a:r>
              <a:rPr lang="zh-CN" altLang="en-US" dirty="0"/>
              <a:t>和</a:t>
            </a:r>
            <a:r>
              <a:rPr lang="en-US" altLang="zh-CN" dirty="0"/>
              <a:t>       </a:t>
            </a:r>
            <a:r>
              <a:rPr lang="zh-CN" altLang="en-US" dirty="0"/>
              <a:t>是否满足稳定性要求。</a:t>
            </a:r>
            <a:endParaRPr lang="en-US" altLang="zh-CN"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1366881"/>
              </p:ext>
            </p:extLst>
          </p:nvPr>
        </p:nvGraphicFramePr>
        <p:xfrm>
          <a:off x="2483767" y="729294"/>
          <a:ext cx="782880" cy="533025"/>
        </p:xfrm>
        <a:graphic>
          <a:graphicData uri="http://schemas.openxmlformats.org/presentationml/2006/ole">
            <mc:AlternateContent xmlns:mc="http://schemas.openxmlformats.org/markup-compatibility/2006">
              <mc:Choice xmlns:v="urn:schemas-microsoft-com:vml" Requires="v">
                <p:oleObj name="Equation" r:id="rId4" imgW="596880" imgH="406080" progId="Equation.DSMT4">
                  <p:embed/>
                </p:oleObj>
              </mc:Choice>
              <mc:Fallback>
                <p:oleObj name="Equation" r:id="rId4" imgW="596880" imgH="406080" progId="Equation.DSMT4">
                  <p:embed/>
                  <p:pic>
                    <p:nvPicPr>
                      <p:cNvPr id="0" name=""/>
                      <p:cNvPicPr/>
                      <p:nvPr/>
                    </p:nvPicPr>
                    <p:blipFill>
                      <a:blip r:embed="rId5"/>
                      <a:stretch>
                        <a:fillRect/>
                      </a:stretch>
                    </p:blipFill>
                    <p:spPr>
                      <a:xfrm>
                        <a:off x="2483767" y="729294"/>
                        <a:ext cx="782880" cy="5330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347315208"/>
              </p:ext>
            </p:extLst>
          </p:nvPr>
        </p:nvGraphicFramePr>
        <p:xfrm>
          <a:off x="3347864" y="1131590"/>
          <a:ext cx="1584176" cy="1848205"/>
        </p:xfrm>
        <a:graphic>
          <a:graphicData uri="http://schemas.openxmlformats.org/presentationml/2006/ole">
            <mc:AlternateContent xmlns:mc="http://schemas.openxmlformats.org/markup-compatibility/2006">
              <mc:Choice xmlns:v="urn:schemas-microsoft-com:vml" Requires="v">
                <p:oleObj name="Equation" r:id="rId6" imgW="1295280" imgH="1511280" progId="Equation.DSMT4">
                  <p:embed/>
                </p:oleObj>
              </mc:Choice>
              <mc:Fallback>
                <p:oleObj name="Equation" r:id="rId6" imgW="1295280" imgH="1511280" progId="Equation.DSMT4">
                  <p:embed/>
                  <p:pic>
                    <p:nvPicPr>
                      <p:cNvPr id="0" name=""/>
                      <p:cNvPicPr/>
                      <p:nvPr/>
                    </p:nvPicPr>
                    <p:blipFill>
                      <a:blip r:embed="rId7"/>
                      <a:stretch>
                        <a:fillRect/>
                      </a:stretch>
                    </p:blipFill>
                    <p:spPr>
                      <a:xfrm>
                        <a:off x="3347864" y="1131590"/>
                        <a:ext cx="1584176" cy="184820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42382305"/>
              </p:ext>
            </p:extLst>
          </p:nvPr>
        </p:nvGraphicFramePr>
        <p:xfrm>
          <a:off x="3091229" y="3783310"/>
          <a:ext cx="350837" cy="228600"/>
        </p:xfrm>
        <a:graphic>
          <a:graphicData uri="http://schemas.openxmlformats.org/presentationml/2006/ole">
            <mc:AlternateContent xmlns:mc="http://schemas.openxmlformats.org/markup-compatibility/2006">
              <mc:Choice xmlns:v="urn:schemas-microsoft-com:vml" Requires="v">
                <p:oleObj name="Equation" r:id="rId8" imgW="350449" imgH="228647" progId="Equation.DSMT4">
                  <p:embed/>
                </p:oleObj>
              </mc:Choice>
              <mc:Fallback>
                <p:oleObj name="Equation" r:id="rId8" imgW="350449" imgH="228647" progId="Equation.DSMT4">
                  <p:embed/>
                  <p:pic>
                    <p:nvPicPr>
                      <p:cNvPr id="0" name=""/>
                      <p:cNvPicPr/>
                      <p:nvPr/>
                    </p:nvPicPr>
                    <p:blipFill>
                      <a:blip r:embed="rId9"/>
                      <a:stretch>
                        <a:fillRect/>
                      </a:stretch>
                    </p:blipFill>
                    <p:spPr>
                      <a:xfrm>
                        <a:off x="3091229" y="3783310"/>
                        <a:ext cx="350837" cy="228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329406129"/>
              </p:ext>
            </p:extLst>
          </p:nvPr>
        </p:nvGraphicFramePr>
        <p:xfrm>
          <a:off x="1115616" y="4155926"/>
          <a:ext cx="350837" cy="228600"/>
        </p:xfrm>
        <a:graphic>
          <a:graphicData uri="http://schemas.openxmlformats.org/presentationml/2006/ole">
            <mc:AlternateContent xmlns:mc="http://schemas.openxmlformats.org/markup-compatibility/2006">
              <mc:Choice xmlns:v="urn:schemas-microsoft-com:vml" Requires="v">
                <p:oleObj name="Equation" r:id="rId10" imgW="350449" imgH="228647" progId="Equation.DSMT4">
                  <p:embed/>
                </p:oleObj>
              </mc:Choice>
              <mc:Fallback>
                <p:oleObj name="Equation" r:id="rId10" imgW="350449" imgH="228647" progId="Equation.DSMT4">
                  <p:embed/>
                  <p:pic>
                    <p:nvPicPr>
                      <p:cNvPr id="0" name=""/>
                      <p:cNvPicPr/>
                      <p:nvPr/>
                    </p:nvPicPr>
                    <p:blipFill>
                      <a:blip r:embed="rId11"/>
                      <a:stretch>
                        <a:fillRect/>
                      </a:stretch>
                    </p:blipFill>
                    <p:spPr>
                      <a:xfrm>
                        <a:off x="1115616" y="4155926"/>
                        <a:ext cx="350837" cy="2286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033306982"/>
              </p:ext>
            </p:extLst>
          </p:nvPr>
        </p:nvGraphicFramePr>
        <p:xfrm>
          <a:off x="2416361" y="4163231"/>
          <a:ext cx="350837" cy="228600"/>
        </p:xfrm>
        <a:graphic>
          <a:graphicData uri="http://schemas.openxmlformats.org/presentationml/2006/ole">
            <mc:AlternateContent xmlns:mc="http://schemas.openxmlformats.org/markup-compatibility/2006">
              <mc:Choice xmlns:v="urn:schemas-microsoft-com:vml" Requires="v">
                <p:oleObj name="Equation" r:id="rId12" imgW="350449" imgH="228647" progId="Equation.DSMT4">
                  <p:embed/>
                </p:oleObj>
              </mc:Choice>
              <mc:Fallback>
                <p:oleObj name="Equation" r:id="rId12" imgW="350449" imgH="228647" progId="Equation.DSMT4">
                  <p:embed/>
                  <p:pic>
                    <p:nvPicPr>
                      <p:cNvPr id="0" name=""/>
                      <p:cNvPicPr/>
                      <p:nvPr/>
                    </p:nvPicPr>
                    <p:blipFill>
                      <a:blip r:embed="rId13"/>
                      <a:stretch>
                        <a:fillRect/>
                      </a:stretch>
                    </p:blipFill>
                    <p:spPr>
                      <a:xfrm>
                        <a:off x="2416361" y="4163231"/>
                        <a:ext cx="350837" cy="2286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143374794"/>
              </p:ext>
            </p:extLst>
          </p:nvPr>
        </p:nvGraphicFramePr>
        <p:xfrm>
          <a:off x="3635896" y="4121001"/>
          <a:ext cx="200025" cy="298450"/>
        </p:xfrm>
        <a:graphic>
          <a:graphicData uri="http://schemas.openxmlformats.org/presentationml/2006/ole">
            <mc:AlternateContent xmlns:mc="http://schemas.openxmlformats.org/markup-compatibility/2006">
              <mc:Choice xmlns:v="urn:schemas-microsoft-com:vml" Requires="v">
                <p:oleObj name="Equation" r:id="rId14" imgW="126720" imgH="190440" progId="Equation.DSMT4">
                  <p:embed/>
                </p:oleObj>
              </mc:Choice>
              <mc:Fallback>
                <p:oleObj name="Equation" r:id="rId14" imgW="126720" imgH="190440" progId="Equation.DSMT4">
                  <p:embed/>
                  <p:pic>
                    <p:nvPicPr>
                      <p:cNvPr id="0" name=""/>
                      <p:cNvPicPr/>
                      <p:nvPr/>
                    </p:nvPicPr>
                    <p:blipFill>
                      <a:blip r:embed="rId15"/>
                      <a:stretch>
                        <a:fillRect/>
                      </a:stretch>
                    </p:blipFill>
                    <p:spPr>
                      <a:xfrm>
                        <a:off x="3635896" y="4121001"/>
                        <a:ext cx="200025" cy="29845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441607736"/>
              </p:ext>
            </p:extLst>
          </p:nvPr>
        </p:nvGraphicFramePr>
        <p:xfrm>
          <a:off x="6156176" y="4128306"/>
          <a:ext cx="200025" cy="298450"/>
        </p:xfrm>
        <a:graphic>
          <a:graphicData uri="http://schemas.openxmlformats.org/presentationml/2006/ole">
            <mc:AlternateContent xmlns:mc="http://schemas.openxmlformats.org/markup-compatibility/2006">
              <mc:Choice xmlns:v="urn:schemas-microsoft-com:vml" Requires="v">
                <p:oleObj name="Equation" r:id="rId16" imgW="126720" imgH="190440" progId="Equation.DSMT4">
                  <p:embed/>
                </p:oleObj>
              </mc:Choice>
              <mc:Fallback>
                <p:oleObj name="Equation" r:id="rId16" imgW="126720" imgH="190440" progId="Equation.DSMT4">
                  <p:embed/>
                  <p:pic>
                    <p:nvPicPr>
                      <p:cNvPr id="7" name="对象 6"/>
                      <p:cNvPicPr/>
                      <p:nvPr/>
                    </p:nvPicPr>
                    <p:blipFill>
                      <a:blip r:embed="rId17"/>
                      <a:stretch>
                        <a:fillRect/>
                      </a:stretch>
                    </p:blipFill>
                    <p:spPr>
                      <a:xfrm>
                        <a:off x="6156176" y="4128306"/>
                        <a:ext cx="200025" cy="298450"/>
                      </a:xfrm>
                      <a:prstGeom prst="rect">
                        <a:avLst/>
                      </a:prstGeom>
                    </p:spPr>
                  </p:pic>
                </p:oleObj>
              </mc:Fallback>
            </mc:AlternateContent>
          </a:graphicData>
        </a:graphic>
      </p:graphicFrame>
    </p:spTree>
    <p:extLst>
      <p:ext uri="{BB962C8B-B14F-4D97-AF65-F5344CB8AC3E}">
        <p14:creationId xmlns:p14="http://schemas.microsoft.com/office/powerpoint/2010/main" val="92653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933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rPr>
              <a:t>李雅普诺夫意义下的稳定性</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658313"/>
            <a:ext cx="7315510" cy="216982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）渐进稳定性 若系统的平衡状态   是稳定的，并且当        时，由初始状态引起的系统响应</a:t>
            </a:r>
            <a:r>
              <a:rPr lang="en-US" altLang="zh-CN" dirty="0">
                <a:solidFill>
                  <a:sysClr val="windowText" lastClr="000000"/>
                </a:solidFill>
                <a:latin typeface="宋体" panose="02010600030101010101" pitchFamily="2" charset="-122"/>
                <a:ea typeface="宋体" panose="02010600030101010101" pitchFamily="2" charset="-122"/>
              </a:rPr>
              <a:t>x(t)</a:t>
            </a:r>
            <a:r>
              <a:rPr lang="zh-CN" altLang="en-US" dirty="0">
                <a:solidFill>
                  <a:sysClr val="windowText" lastClr="000000"/>
                </a:solidFill>
                <a:latin typeface="宋体" panose="02010600030101010101" pitchFamily="2" charset="-122"/>
                <a:ea typeface="宋体" panose="02010600030101010101" pitchFamily="2" charset="-122"/>
              </a:rPr>
              <a:t>趋近于    ，则系统的平衡状态称为渐进稳定。</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上述的渐进稳定性通常是一个</a:t>
            </a:r>
            <a:r>
              <a:rPr lang="zh-CN" altLang="en-US" dirty="0">
                <a:solidFill>
                  <a:srgbClr val="FF0000"/>
                </a:solidFill>
                <a:latin typeface="宋体" panose="02010600030101010101" pitchFamily="2" charset="-122"/>
                <a:ea typeface="宋体" panose="02010600030101010101" pitchFamily="2" charset="-122"/>
                <a:cs typeface="Arial" pitchFamily="34" charset="0"/>
              </a:rPr>
              <a:t>局部</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的概念，即半径为  的球域      是靠近   一个局部区域，称作引力域。</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310443498"/>
              </p:ext>
            </p:extLst>
          </p:nvPr>
        </p:nvGraphicFramePr>
        <p:xfrm>
          <a:off x="4794588" y="1093603"/>
          <a:ext cx="297472" cy="401269"/>
        </p:xfrm>
        <a:graphic>
          <a:graphicData uri="http://schemas.openxmlformats.org/presentationml/2006/ole">
            <mc:AlternateContent xmlns:mc="http://schemas.openxmlformats.org/markup-compatibility/2006">
              <mc:Choice xmlns:v="urn:schemas-microsoft-com:vml" Requires="v">
                <p:oleObj name="Equation" r:id="rId4" imgW="373415" imgH="503109" progId="Equation.DSMT4">
                  <p:embed/>
                </p:oleObj>
              </mc:Choice>
              <mc:Fallback>
                <p:oleObj name="Equation" r:id="rId4" imgW="373415" imgH="503109" progId="Equation.DSMT4">
                  <p:embed/>
                  <p:pic>
                    <p:nvPicPr>
                      <p:cNvPr id="0" name=""/>
                      <p:cNvPicPr/>
                      <p:nvPr/>
                    </p:nvPicPr>
                    <p:blipFill>
                      <a:blip r:embed="rId5"/>
                      <a:stretch>
                        <a:fillRect/>
                      </a:stretch>
                    </p:blipFill>
                    <p:spPr>
                      <a:xfrm>
                        <a:off x="4794588" y="1093603"/>
                        <a:ext cx="297472" cy="401269"/>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34358424"/>
              </p:ext>
            </p:extLst>
          </p:nvPr>
        </p:nvGraphicFramePr>
        <p:xfrm>
          <a:off x="4567563" y="750835"/>
          <a:ext cx="254103" cy="342768"/>
        </p:xfrm>
        <a:graphic>
          <a:graphicData uri="http://schemas.openxmlformats.org/presentationml/2006/ole">
            <mc:AlternateContent xmlns:mc="http://schemas.openxmlformats.org/markup-compatibility/2006">
              <mc:Choice xmlns:v="urn:schemas-microsoft-com:vml" Requires="v">
                <p:oleObj name="Equation" r:id="rId6" imgW="373415" imgH="503109" progId="Equation.DSMT4">
                  <p:embed/>
                </p:oleObj>
              </mc:Choice>
              <mc:Fallback>
                <p:oleObj name="Equation" r:id="rId6" imgW="373415" imgH="503109" progId="Equation.DSMT4">
                  <p:embed/>
                  <p:pic>
                    <p:nvPicPr>
                      <p:cNvPr id="0" name=""/>
                      <p:cNvPicPr/>
                      <p:nvPr/>
                    </p:nvPicPr>
                    <p:blipFill>
                      <a:blip r:embed="rId7"/>
                      <a:stretch>
                        <a:fillRect/>
                      </a:stretch>
                    </p:blipFill>
                    <p:spPr>
                      <a:xfrm>
                        <a:off x="4567563" y="750835"/>
                        <a:ext cx="254103" cy="34276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96621290"/>
              </p:ext>
            </p:extLst>
          </p:nvPr>
        </p:nvGraphicFramePr>
        <p:xfrm>
          <a:off x="6732240" y="788003"/>
          <a:ext cx="869648" cy="275742"/>
        </p:xfrm>
        <a:graphic>
          <a:graphicData uri="http://schemas.openxmlformats.org/presentationml/2006/ole">
            <mc:AlternateContent xmlns:mc="http://schemas.openxmlformats.org/markup-compatibility/2006">
              <mc:Choice xmlns:v="urn:schemas-microsoft-com:vml" Requires="v">
                <p:oleObj name="Equation" r:id="rId8" imgW="520560" imgH="164880" progId="Equation.DSMT4">
                  <p:embed/>
                </p:oleObj>
              </mc:Choice>
              <mc:Fallback>
                <p:oleObj name="Equation" r:id="rId8" imgW="520560" imgH="164880" progId="Equation.DSMT4">
                  <p:embed/>
                  <p:pic>
                    <p:nvPicPr>
                      <p:cNvPr id="0" name=""/>
                      <p:cNvPicPr/>
                      <p:nvPr/>
                    </p:nvPicPr>
                    <p:blipFill>
                      <a:blip r:embed="rId9"/>
                      <a:stretch>
                        <a:fillRect/>
                      </a:stretch>
                    </p:blipFill>
                    <p:spPr>
                      <a:xfrm>
                        <a:off x="6732240" y="788003"/>
                        <a:ext cx="869648" cy="27574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矩形 13"/>
              <p:cNvSpPr/>
              <p:nvPr/>
            </p:nvSpPr>
            <p:spPr>
              <a:xfrm>
                <a:off x="6025184" y="1986394"/>
                <a:ext cx="49103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𝛿</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6025184" y="1986394"/>
                <a:ext cx="491032" cy="369332"/>
              </a:xfrm>
              <a:prstGeom prst="rect">
                <a:avLst/>
              </a:prstGeom>
              <a:blipFill>
                <a:blip r:embed="rId11"/>
                <a:stretch>
                  <a:fillRect/>
                </a:stretch>
              </a:blipFill>
            </p:spPr>
            <p:txBody>
              <a:bodyPr/>
              <a:lstStyle/>
              <a:p>
                <a:r>
                  <a:rPr lang="zh-CN" altLang="en-US">
                    <a:noFill/>
                  </a:rPr>
                  <a:t> </a:t>
                </a:r>
              </a:p>
            </p:txBody>
          </p:sp>
        </mc:Fallback>
      </mc:AlternateContent>
      <p:graphicFrame>
        <p:nvGraphicFramePr>
          <p:cNvPr id="15" name="对象 14"/>
          <p:cNvGraphicFramePr>
            <a:graphicFrameLocks noChangeAspect="1"/>
          </p:cNvGraphicFramePr>
          <p:nvPr>
            <p:extLst>
              <p:ext uri="{D42A27DB-BD31-4B8C-83A1-F6EECF244321}">
                <p14:modId xmlns:p14="http://schemas.microsoft.com/office/powerpoint/2010/main" val="912522011"/>
              </p:ext>
            </p:extLst>
          </p:nvPr>
        </p:nvGraphicFramePr>
        <p:xfrm>
          <a:off x="7092280" y="1986394"/>
          <a:ext cx="581731" cy="357988"/>
        </p:xfrm>
        <a:graphic>
          <a:graphicData uri="http://schemas.openxmlformats.org/presentationml/2006/ole">
            <mc:AlternateContent xmlns:mc="http://schemas.openxmlformats.org/markup-compatibility/2006">
              <mc:Choice xmlns:v="urn:schemas-microsoft-com:vml" Requires="v">
                <p:oleObj name="Equation" r:id="rId12" imgW="330120" imgH="203040" progId="Equation.DSMT4">
                  <p:embed/>
                </p:oleObj>
              </mc:Choice>
              <mc:Fallback>
                <p:oleObj name="Equation" r:id="rId12" imgW="330120" imgH="203040" progId="Equation.DSMT4">
                  <p:embed/>
                  <p:pic>
                    <p:nvPicPr>
                      <p:cNvPr id="0" name=""/>
                      <p:cNvPicPr/>
                      <p:nvPr/>
                    </p:nvPicPr>
                    <p:blipFill>
                      <a:blip r:embed="rId13"/>
                      <a:stretch>
                        <a:fillRect/>
                      </a:stretch>
                    </p:blipFill>
                    <p:spPr>
                      <a:xfrm>
                        <a:off x="7092280" y="1986394"/>
                        <a:ext cx="581731" cy="35798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121098551"/>
              </p:ext>
            </p:extLst>
          </p:nvPr>
        </p:nvGraphicFramePr>
        <p:xfrm>
          <a:off x="1353089" y="2393372"/>
          <a:ext cx="272139" cy="369332"/>
        </p:xfrm>
        <a:graphic>
          <a:graphicData uri="http://schemas.openxmlformats.org/presentationml/2006/ole">
            <mc:AlternateContent xmlns:mc="http://schemas.openxmlformats.org/markup-compatibility/2006">
              <mc:Choice xmlns:v="urn:schemas-microsoft-com:vml" Requires="v">
                <p:oleObj name="Equation" r:id="rId14" imgW="177480" imgH="241200" progId="Equation.DSMT4">
                  <p:embed/>
                </p:oleObj>
              </mc:Choice>
              <mc:Fallback>
                <p:oleObj name="Equation" r:id="rId14" imgW="177480" imgH="241200" progId="Equation.DSMT4">
                  <p:embed/>
                  <p:pic>
                    <p:nvPicPr>
                      <p:cNvPr id="0" name=""/>
                      <p:cNvPicPr/>
                      <p:nvPr/>
                    </p:nvPicPr>
                    <p:blipFill>
                      <a:blip r:embed="rId15"/>
                      <a:stretch>
                        <a:fillRect/>
                      </a:stretch>
                    </p:blipFill>
                    <p:spPr>
                      <a:xfrm>
                        <a:off x="1353089" y="2393372"/>
                        <a:ext cx="272139" cy="369332"/>
                      </a:xfrm>
                      <a:prstGeom prst="rect">
                        <a:avLst/>
                      </a:prstGeom>
                    </p:spPr>
                  </p:pic>
                </p:oleObj>
              </mc:Fallback>
            </mc:AlternateContent>
          </a:graphicData>
        </a:graphic>
      </p:graphicFrame>
      <p:pic>
        <p:nvPicPr>
          <p:cNvPr id="2" name="图片 1"/>
          <p:cNvPicPr>
            <a:picLocks noChangeAspect="1"/>
          </p:cNvPicPr>
          <p:nvPr/>
        </p:nvPicPr>
        <p:blipFill>
          <a:blip r:embed="rId16"/>
          <a:stretch>
            <a:fillRect/>
          </a:stretch>
        </p:blipFill>
        <p:spPr>
          <a:xfrm>
            <a:off x="1691680" y="2773967"/>
            <a:ext cx="5328642" cy="2340091"/>
          </a:xfrm>
          <a:prstGeom prst="rect">
            <a:avLst/>
          </a:prstGeom>
        </p:spPr>
      </p:pic>
    </p:spTree>
    <p:extLst>
      <p:ext uri="{BB962C8B-B14F-4D97-AF65-F5344CB8AC3E}">
        <p14:creationId xmlns:p14="http://schemas.microsoft.com/office/powerpoint/2010/main" val="18379363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747557" cy="3970318"/>
          </a:xfrm>
          <a:prstGeom prst="rect">
            <a:avLst/>
          </a:prstGeom>
          <a:noFill/>
        </p:spPr>
        <p:txBody>
          <a:bodyPr wrap="square">
            <a:spAutoFit/>
          </a:bodyPr>
          <a:lstStyle/>
          <a:p>
            <a:pPr indent="457200">
              <a:lnSpc>
                <a:spcPct val="200000"/>
              </a:lnSpc>
            </a:pPr>
            <a:r>
              <a:rPr lang="zh-CN" altLang="en-US" dirty="0"/>
              <a:t>应用上述梯度法求</a:t>
            </a:r>
            <a:r>
              <a:rPr lang="en-US" altLang="zh-CN" dirty="0"/>
              <a:t>V</a:t>
            </a:r>
            <a:r>
              <a:rPr lang="zh-CN" altLang="en-US" dirty="0"/>
              <a:t>函数时，通常先假定</a:t>
            </a:r>
            <a:r>
              <a:rPr lang="en-US" altLang="zh-CN" dirty="0"/>
              <a:t>VV</a:t>
            </a:r>
            <a:r>
              <a:rPr lang="zh-CN" altLang="en-US" dirty="0"/>
              <a:t>等于一个任意的列向量</a:t>
            </a:r>
            <a:endParaRPr lang="en-US" altLang="zh-CN" dirty="0"/>
          </a:p>
          <a:p>
            <a:pPr indent="457200">
              <a:lnSpc>
                <a:spcPct val="200000"/>
              </a:lnSpc>
            </a:pPr>
            <a:endParaRPr lang="en-US" altLang="zh-CN" dirty="0"/>
          </a:p>
          <a:p>
            <a:pPr indent="457200">
              <a:lnSpc>
                <a:spcPct val="200000"/>
              </a:lnSpc>
            </a:pPr>
            <a:r>
              <a:rPr lang="en-US" altLang="zh-CN" dirty="0"/>
              <a:t>                                                                                                                       (3.19)</a:t>
            </a:r>
          </a:p>
          <a:p>
            <a:pPr indent="457200">
              <a:lnSpc>
                <a:spcPct val="200000"/>
              </a:lnSpc>
            </a:pPr>
            <a:endParaRPr lang="en-US" altLang="zh-CN" dirty="0"/>
          </a:p>
          <a:p>
            <a:pPr indent="457200">
              <a:lnSpc>
                <a:spcPct val="200000"/>
              </a:lnSpc>
            </a:pPr>
            <a:endParaRPr lang="zh-CN" altLang="en-US" dirty="0"/>
          </a:p>
          <a:p>
            <a:pPr indent="457200">
              <a:lnSpc>
                <a:spcPct val="200000"/>
              </a:lnSpc>
            </a:pPr>
            <a:r>
              <a:rPr lang="zh-CN" altLang="en-US" dirty="0"/>
              <a:t>式中，</a:t>
            </a:r>
            <a:r>
              <a:rPr lang="en-US" altLang="zh-CN" dirty="0"/>
              <a:t>       </a:t>
            </a:r>
            <a:r>
              <a:rPr lang="zh-CN" altLang="en-US" dirty="0"/>
              <a:t>是未知量，它可以是常数，也可以是时间</a:t>
            </a:r>
            <a:r>
              <a:rPr lang="en-US" altLang="zh-CN" dirty="0"/>
              <a:t>t</a:t>
            </a:r>
            <a:r>
              <a:rPr lang="zh-CN" altLang="en-US" dirty="0"/>
              <a:t>的函数或状态变量</a:t>
            </a:r>
            <a:r>
              <a:rPr lang="en-US" altLang="zh-CN" dirty="0"/>
              <a:t>x</a:t>
            </a:r>
            <a:r>
              <a:rPr lang="zh-CN" altLang="en-US" dirty="0"/>
              <a:t>的函数，然而将</a:t>
            </a:r>
            <a:r>
              <a:rPr lang="en-US" altLang="zh-CN" dirty="0"/>
              <a:t>        </a:t>
            </a:r>
            <a:r>
              <a:rPr lang="zh-CN" altLang="en-US" dirty="0"/>
              <a:t>选为常数或</a:t>
            </a:r>
            <a:r>
              <a:rPr lang="en-US" altLang="zh-CN" dirty="0"/>
              <a:t>t</a:t>
            </a:r>
            <a:r>
              <a:rPr lang="zh-CN" altLang="en-US" dirty="0"/>
              <a:t>的函数是较方便的。</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96145951"/>
              </p:ext>
            </p:extLst>
          </p:nvPr>
        </p:nvGraphicFramePr>
        <p:xfrm>
          <a:off x="2555776" y="1779662"/>
          <a:ext cx="3459084" cy="1512168"/>
        </p:xfrm>
        <a:graphic>
          <a:graphicData uri="http://schemas.openxmlformats.org/presentationml/2006/ole">
            <mc:AlternateContent xmlns:mc="http://schemas.openxmlformats.org/markup-compatibility/2006">
              <mc:Choice xmlns:v="urn:schemas-microsoft-com:vml" Requires="v">
                <p:oleObj name="Equation" r:id="rId4" imgW="2323800" imgH="1015920" progId="Equation.DSMT4">
                  <p:embed/>
                </p:oleObj>
              </mc:Choice>
              <mc:Fallback>
                <p:oleObj name="Equation" r:id="rId4" imgW="2323800" imgH="1015920" progId="Equation.DSMT4">
                  <p:embed/>
                  <p:pic>
                    <p:nvPicPr>
                      <p:cNvPr id="0" name=""/>
                      <p:cNvPicPr/>
                      <p:nvPr/>
                    </p:nvPicPr>
                    <p:blipFill>
                      <a:blip r:embed="rId5"/>
                      <a:stretch>
                        <a:fillRect/>
                      </a:stretch>
                    </p:blipFill>
                    <p:spPr>
                      <a:xfrm>
                        <a:off x="2555776" y="1779662"/>
                        <a:ext cx="3459084" cy="15121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726041652"/>
              </p:ext>
            </p:extLst>
          </p:nvPr>
        </p:nvGraphicFramePr>
        <p:xfrm>
          <a:off x="1979712" y="3867894"/>
          <a:ext cx="367241" cy="432048"/>
        </p:xfrm>
        <a:graphic>
          <a:graphicData uri="http://schemas.openxmlformats.org/presentationml/2006/ole">
            <mc:AlternateContent xmlns:mc="http://schemas.openxmlformats.org/markup-compatibility/2006">
              <mc:Choice xmlns:v="urn:schemas-microsoft-com:vml" Requires="v">
                <p:oleObj name="Equation" r:id="rId6" imgW="215640" imgH="253800" progId="Equation.DSMT4">
                  <p:embed/>
                </p:oleObj>
              </mc:Choice>
              <mc:Fallback>
                <p:oleObj name="Equation" r:id="rId6" imgW="215640" imgH="253800" progId="Equation.DSMT4">
                  <p:embed/>
                  <p:pic>
                    <p:nvPicPr>
                      <p:cNvPr id="0" name=""/>
                      <p:cNvPicPr/>
                      <p:nvPr/>
                    </p:nvPicPr>
                    <p:blipFill>
                      <a:blip r:embed="rId7"/>
                      <a:stretch>
                        <a:fillRect/>
                      </a:stretch>
                    </p:blipFill>
                    <p:spPr>
                      <a:xfrm>
                        <a:off x="1979712" y="3867894"/>
                        <a:ext cx="367241"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92728775"/>
              </p:ext>
            </p:extLst>
          </p:nvPr>
        </p:nvGraphicFramePr>
        <p:xfrm>
          <a:off x="2591780" y="4371950"/>
          <a:ext cx="370637" cy="414241"/>
        </p:xfrm>
        <a:graphic>
          <a:graphicData uri="http://schemas.openxmlformats.org/presentationml/2006/ole">
            <mc:AlternateContent xmlns:mc="http://schemas.openxmlformats.org/markup-compatibility/2006">
              <mc:Choice xmlns:v="urn:schemas-microsoft-com:vml" Requires="v">
                <p:oleObj name="Equation" r:id="rId8" imgW="215640" imgH="241200" progId="Equation.DSMT4">
                  <p:embed/>
                </p:oleObj>
              </mc:Choice>
              <mc:Fallback>
                <p:oleObj name="Equation" r:id="rId8" imgW="215640" imgH="241200" progId="Equation.DSMT4">
                  <p:embed/>
                  <p:pic>
                    <p:nvPicPr>
                      <p:cNvPr id="0" name=""/>
                      <p:cNvPicPr/>
                      <p:nvPr/>
                    </p:nvPicPr>
                    <p:blipFill>
                      <a:blip r:embed="rId9"/>
                      <a:stretch>
                        <a:fillRect/>
                      </a:stretch>
                    </p:blipFill>
                    <p:spPr>
                      <a:xfrm>
                        <a:off x="2591780" y="4371950"/>
                        <a:ext cx="370637" cy="414241"/>
                      </a:xfrm>
                      <a:prstGeom prst="rect">
                        <a:avLst/>
                      </a:prstGeom>
                    </p:spPr>
                  </p:pic>
                </p:oleObj>
              </mc:Fallback>
            </mc:AlternateContent>
          </a:graphicData>
        </a:graphic>
      </p:graphicFrame>
    </p:spTree>
    <p:extLst>
      <p:ext uri="{BB962C8B-B14F-4D97-AF65-F5344CB8AC3E}">
        <p14:creationId xmlns:p14="http://schemas.microsoft.com/office/powerpoint/2010/main" val="38525619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387517" cy="3831818"/>
          </a:xfrm>
          <a:prstGeom prst="rect">
            <a:avLst/>
          </a:prstGeom>
          <a:noFill/>
        </p:spPr>
        <p:txBody>
          <a:bodyPr wrap="square">
            <a:spAutoFit/>
          </a:bodyPr>
          <a:lstStyle/>
          <a:p>
            <a:pPr>
              <a:lnSpc>
                <a:spcPct val="150000"/>
              </a:lnSpc>
            </a:pPr>
            <a:r>
              <a:rPr lang="zh-CN" altLang="en-US" dirty="0"/>
              <a:t>如果非线性系统平衡状态</a:t>
            </a:r>
            <a:r>
              <a:rPr lang="en-US" altLang="zh-CN" dirty="0"/>
              <a:t>x=0</a:t>
            </a:r>
            <a:r>
              <a:rPr lang="zh-CN" altLang="en-US" dirty="0"/>
              <a:t>是渐近稳定的，则可将确定李雅普诺夫函数的步骤归纳如下：</a:t>
            </a:r>
          </a:p>
          <a:p>
            <a:pPr>
              <a:lnSpc>
                <a:spcPct val="150000"/>
              </a:lnSpc>
            </a:pPr>
            <a:r>
              <a:rPr lang="zh-CN" altLang="en-US" dirty="0"/>
              <a:t>（</a:t>
            </a:r>
            <a:r>
              <a:rPr lang="en-US" altLang="zh-CN" dirty="0"/>
              <a:t>1</a:t>
            </a:r>
            <a:r>
              <a:rPr lang="zh-CN" altLang="en-US" dirty="0"/>
              <a:t>）假定       的形式如式（</a:t>
            </a:r>
            <a:r>
              <a:rPr lang="en-US" altLang="zh-CN" dirty="0"/>
              <a:t>3.19</a:t>
            </a:r>
            <a:r>
              <a:rPr lang="zh-CN" altLang="en-US" dirty="0"/>
              <a:t>）所示；</a:t>
            </a:r>
          </a:p>
          <a:p>
            <a:pPr>
              <a:lnSpc>
                <a:spcPct val="150000"/>
              </a:lnSpc>
            </a:pPr>
            <a:r>
              <a:rPr lang="zh-CN" altLang="en-US" dirty="0"/>
              <a:t>（</a:t>
            </a:r>
            <a:r>
              <a:rPr lang="en-US" altLang="zh-CN" dirty="0"/>
              <a:t>2</a:t>
            </a:r>
            <a:r>
              <a:rPr lang="zh-CN" altLang="en-US" dirty="0"/>
              <a:t>）由式（</a:t>
            </a:r>
            <a:r>
              <a:rPr lang="en-US" altLang="zh-CN" dirty="0"/>
              <a:t>3.16</a:t>
            </a:r>
            <a:r>
              <a:rPr lang="zh-CN" altLang="en-US" dirty="0"/>
              <a:t>）通过</a:t>
            </a:r>
            <a:r>
              <a:rPr lang="en-US" altLang="zh-CN" dirty="0"/>
              <a:t>        </a:t>
            </a:r>
            <a:r>
              <a:rPr lang="zh-CN" altLang="en-US" dirty="0"/>
              <a:t>确定</a:t>
            </a:r>
            <a:r>
              <a:rPr lang="en-US" altLang="zh-CN" dirty="0"/>
              <a:t>      </a:t>
            </a:r>
            <a:r>
              <a:rPr lang="zh-CN" altLang="en-US" dirty="0"/>
              <a:t>；</a:t>
            </a:r>
          </a:p>
          <a:p>
            <a:pPr>
              <a:lnSpc>
                <a:spcPct val="150000"/>
              </a:lnSpc>
            </a:pPr>
            <a:r>
              <a:rPr lang="zh-CN" altLang="en-US" dirty="0"/>
              <a:t>（</a:t>
            </a:r>
            <a:r>
              <a:rPr lang="en-US" altLang="zh-CN" dirty="0"/>
              <a:t>3</a:t>
            </a:r>
            <a:r>
              <a:rPr lang="zh-CN" altLang="en-US" dirty="0"/>
              <a:t>）令</a:t>
            </a:r>
            <a:r>
              <a:rPr lang="en-US" altLang="zh-CN" dirty="0"/>
              <a:t>     </a:t>
            </a:r>
            <a:r>
              <a:rPr lang="zh-CN" altLang="en-US" dirty="0"/>
              <a:t>是负定的或至少是半负定的；</a:t>
            </a:r>
          </a:p>
          <a:p>
            <a:pPr>
              <a:lnSpc>
                <a:spcPct val="150000"/>
              </a:lnSpc>
            </a:pPr>
            <a:r>
              <a:rPr lang="zh-CN" altLang="en-US" dirty="0"/>
              <a:t>（</a:t>
            </a:r>
            <a:r>
              <a:rPr lang="en-US" altLang="zh-CN" dirty="0"/>
              <a:t>4</a:t>
            </a:r>
            <a:r>
              <a:rPr lang="zh-CN" altLang="en-US" dirty="0"/>
              <a:t>）由</a:t>
            </a:r>
            <a:r>
              <a:rPr lang="en-US" altLang="zh-CN" dirty="0"/>
              <a:t>                </a:t>
            </a:r>
            <a:r>
              <a:rPr lang="zh-CN" altLang="en-US" dirty="0"/>
              <a:t>个旋度方程，即由式（</a:t>
            </a:r>
            <a:r>
              <a:rPr lang="en-US" altLang="zh-CN" dirty="0"/>
              <a:t>3.18</a:t>
            </a:r>
            <a:r>
              <a:rPr lang="zh-CN" altLang="en-US" dirty="0"/>
              <a:t>）求出</a:t>
            </a:r>
            <a:r>
              <a:rPr lang="en-US" altLang="zh-CN" dirty="0"/>
              <a:t>        </a:t>
            </a:r>
            <a:r>
              <a:rPr lang="zh-CN" altLang="en-US" dirty="0"/>
              <a:t>中的待定系数；</a:t>
            </a:r>
          </a:p>
          <a:p>
            <a:pPr>
              <a:lnSpc>
                <a:spcPct val="150000"/>
              </a:lnSpc>
            </a:pPr>
            <a:r>
              <a:rPr lang="zh-CN" altLang="en-US" dirty="0"/>
              <a:t>（</a:t>
            </a:r>
            <a:r>
              <a:rPr lang="en-US" altLang="zh-CN" dirty="0"/>
              <a:t>5</a:t>
            </a:r>
            <a:r>
              <a:rPr lang="zh-CN" altLang="en-US" dirty="0"/>
              <a:t>）对得出的</a:t>
            </a:r>
            <a:r>
              <a:rPr lang="en-US" altLang="zh-CN" dirty="0"/>
              <a:t>        </a:t>
            </a:r>
            <a:r>
              <a:rPr lang="zh-CN" altLang="en-US" dirty="0"/>
              <a:t>进行校验，看其是否符合</a:t>
            </a:r>
            <a:r>
              <a:rPr lang="en-US" altLang="zh-CN" dirty="0"/>
              <a:t>      </a:t>
            </a:r>
            <a:r>
              <a:rPr lang="zh-CN" altLang="en-US" dirty="0"/>
              <a:t>为负定的要求；</a:t>
            </a:r>
          </a:p>
          <a:p>
            <a:pPr>
              <a:lnSpc>
                <a:spcPct val="150000"/>
              </a:lnSpc>
            </a:pPr>
            <a:r>
              <a:rPr lang="zh-CN" altLang="en-US" dirty="0"/>
              <a:t>（</a:t>
            </a:r>
            <a:r>
              <a:rPr lang="en-US" altLang="zh-CN" dirty="0"/>
              <a:t>6</a:t>
            </a:r>
            <a:r>
              <a:rPr lang="zh-CN" altLang="en-US" dirty="0"/>
              <a:t>）求出</a:t>
            </a:r>
            <a:r>
              <a:rPr lang="en-US" altLang="zh-CN" dirty="0"/>
              <a:t>    </a:t>
            </a:r>
            <a:r>
              <a:rPr lang="zh-CN" altLang="en-US" dirty="0"/>
              <a:t>后，再由式（</a:t>
            </a:r>
            <a:r>
              <a:rPr lang="en-US" altLang="zh-CN" dirty="0"/>
              <a:t>3.17</a:t>
            </a:r>
            <a:r>
              <a:rPr lang="zh-CN" altLang="en-US" dirty="0"/>
              <a:t>）求得函数</a:t>
            </a:r>
            <a:r>
              <a:rPr lang="en-US" altLang="zh-CN" dirty="0"/>
              <a:t>V</a:t>
            </a:r>
            <a:r>
              <a:rPr lang="zh-CN" altLang="en-US" dirty="0"/>
              <a:t>；</a:t>
            </a:r>
          </a:p>
          <a:p>
            <a:pPr>
              <a:lnSpc>
                <a:spcPct val="150000"/>
              </a:lnSpc>
            </a:pPr>
            <a:r>
              <a:rPr lang="zh-CN" altLang="en-US" dirty="0"/>
              <a:t>（</a:t>
            </a:r>
            <a:r>
              <a:rPr lang="en-US" altLang="zh-CN" dirty="0"/>
              <a:t>7</a:t>
            </a:r>
            <a:r>
              <a:rPr lang="zh-CN" altLang="en-US" dirty="0"/>
              <a:t>）确定平衡点处的渐近稳定性范围。</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1511817158"/>
              </p:ext>
            </p:extLst>
          </p:nvPr>
        </p:nvGraphicFramePr>
        <p:xfrm>
          <a:off x="1924844" y="1995686"/>
          <a:ext cx="342900" cy="220663"/>
        </p:xfrm>
        <a:graphic>
          <a:graphicData uri="http://schemas.openxmlformats.org/presentationml/2006/ole">
            <mc:AlternateContent xmlns:mc="http://schemas.openxmlformats.org/markup-compatibility/2006">
              <mc:Choice xmlns:v="urn:schemas-microsoft-com:vml" Requires="v">
                <p:oleObj name="Equation" r:id="rId4" imgW="342794" imgH="221011" progId="Equation.DSMT4">
                  <p:embed/>
                </p:oleObj>
              </mc:Choice>
              <mc:Fallback>
                <p:oleObj name="Equation" r:id="rId4" imgW="342794" imgH="221011" progId="Equation.DSMT4">
                  <p:embed/>
                  <p:pic>
                    <p:nvPicPr>
                      <p:cNvPr id="0" name=""/>
                      <p:cNvPicPr/>
                      <p:nvPr/>
                    </p:nvPicPr>
                    <p:blipFill>
                      <a:blip r:embed="rId5"/>
                      <a:stretch>
                        <a:fillRect/>
                      </a:stretch>
                    </p:blipFill>
                    <p:spPr>
                      <a:xfrm>
                        <a:off x="1924844" y="1995686"/>
                        <a:ext cx="342900" cy="22066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422072305"/>
              </p:ext>
            </p:extLst>
          </p:nvPr>
        </p:nvGraphicFramePr>
        <p:xfrm>
          <a:off x="3292996" y="2423095"/>
          <a:ext cx="342900" cy="220663"/>
        </p:xfrm>
        <a:graphic>
          <a:graphicData uri="http://schemas.openxmlformats.org/presentationml/2006/ole">
            <mc:AlternateContent xmlns:mc="http://schemas.openxmlformats.org/markup-compatibility/2006">
              <mc:Choice xmlns:v="urn:schemas-microsoft-com:vml" Requires="v">
                <p:oleObj name="Equation" r:id="rId6" imgW="342794" imgH="221011" progId="Equation.DSMT4">
                  <p:embed/>
                </p:oleObj>
              </mc:Choice>
              <mc:Fallback>
                <p:oleObj name="Equation" r:id="rId6" imgW="342794" imgH="221011" progId="Equation.DSMT4">
                  <p:embed/>
                  <p:pic>
                    <p:nvPicPr>
                      <p:cNvPr id="0" name=""/>
                      <p:cNvPicPr/>
                      <p:nvPr/>
                    </p:nvPicPr>
                    <p:blipFill>
                      <a:blip r:embed="rId7"/>
                      <a:stretch>
                        <a:fillRect/>
                      </a:stretch>
                    </p:blipFill>
                    <p:spPr>
                      <a:xfrm>
                        <a:off x="3292996" y="2423095"/>
                        <a:ext cx="342900" cy="22066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639394625"/>
              </p:ext>
            </p:extLst>
          </p:nvPr>
        </p:nvGraphicFramePr>
        <p:xfrm>
          <a:off x="4139952" y="2343720"/>
          <a:ext cx="200025" cy="300038"/>
        </p:xfrm>
        <a:graphic>
          <a:graphicData uri="http://schemas.openxmlformats.org/presentationml/2006/ole">
            <mc:AlternateContent xmlns:mc="http://schemas.openxmlformats.org/markup-compatibility/2006">
              <mc:Choice xmlns:v="urn:schemas-microsoft-com:vml" Requires="v">
                <p:oleObj name="Equation" r:id="rId8" imgW="126720" imgH="190440" progId="Equation.DSMT4">
                  <p:embed/>
                </p:oleObj>
              </mc:Choice>
              <mc:Fallback>
                <p:oleObj name="Equation" r:id="rId8" imgW="126720" imgH="190440" progId="Equation.DSMT4">
                  <p:embed/>
                  <p:pic>
                    <p:nvPicPr>
                      <p:cNvPr id="7" name="对象 6"/>
                      <p:cNvPicPr/>
                      <p:nvPr/>
                    </p:nvPicPr>
                    <p:blipFill>
                      <a:blip r:embed="rId9"/>
                      <a:stretch>
                        <a:fillRect/>
                      </a:stretch>
                    </p:blipFill>
                    <p:spPr>
                      <a:xfrm>
                        <a:off x="4139952" y="2343720"/>
                        <a:ext cx="200025" cy="3000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830867915"/>
              </p:ext>
            </p:extLst>
          </p:nvPr>
        </p:nvGraphicFramePr>
        <p:xfrm>
          <a:off x="1691680" y="2742866"/>
          <a:ext cx="206097" cy="309145"/>
        </p:xfrm>
        <a:graphic>
          <a:graphicData uri="http://schemas.openxmlformats.org/presentationml/2006/ole">
            <mc:AlternateContent xmlns:mc="http://schemas.openxmlformats.org/markup-compatibility/2006">
              <mc:Choice xmlns:v="urn:schemas-microsoft-com:vml" Requires="v">
                <p:oleObj name="Equation" r:id="rId10" imgW="126720" imgH="190440" progId="Equation.DSMT4">
                  <p:embed/>
                </p:oleObj>
              </mc:Choice>
              <mc:Fallback>
                <p:oleObj name="Equation" r:id="rId10" imgW="126720" imgH="190440" progId="Equation.DSMT4">
                  <p:embed/>
                  <p:pic>
                    <p:nvPicPr>
                      <p:cNvPr id="0" name=""/>
                      <p:cNvPicPr/>
                      <p:nvPr/>
                    </p:nvPicPr>
                    <p:blipFill>
                      <a:blip r:embed="rId11"/>
                      <a:stretch>
                        <a:fillRect/>
                      </a:stretch>
                    </p:blipFill>
                    <p:spPr>
                      <a:xfrm>
                        <a:off x="1691680" y="2742866"/>
                        <a:ext cx="206097" cy="30914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278472210"/>
              </p:ext>
            </p:extLst>
          </p:nvPr>
        </p:nvGraphicFramePr>
        <p:xfrm>
          <a:off x="1733981" y="3096919"/>
          <a:ext cx="777875" cy="525463"/>
        </p:xfrm>
        <a:graphic>
          <a:graphicData uri="http://schemas.openxmlformats.org/presentationml/2006/ole">
            <mc:AlternateContent xmlns:mc="http://schemas.openxmlformats.org/markup-compatibility/2006">
              <mc:Choice xmlns:v="urn:schemas-microsoft-com:vml" Requires="v">
                <p:oleObj name="Equation" r:id="rId12" imgW="777453" imgH="525591" progId="Equation.DSMT4">
                  <p:embed/>
                </p:oleObj>
              </mc:Choice>
              <mc:Fallback>
                <p:oleObj name="Equation" r:id="rId12" imgW="777453" imgH="525591" progId="Equation.DSMT4">
                  <p:embed/>
                  <p:pic>
                    <p:nvPicPr>
                      <p:cNvPr id="0" name=""/>
                      <p:cNvPicPr/>
                      <p:nvPr/>
                    </p:nvPicPr>
                    <p:blipFill>
                      <a:blip r:embed="rId13"/>
                      <a:stretch>
                        <a:fillRect/>
                      </a:stretch>
                    </p:blipFill>
                    <p:spPr>
                      <a:xfrm>
                        <a:off x="1733981" y="3096919"/>
                        <a:ext cx="777875" cy="52546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24150935"/>
              </p:ext>
            </p:extLst>
          </p:nvPr>
        </p:nvGraphicFramePr>
        <p:xfrm>
          <a:off x="5940152" y="3253287"/>
          <a:ext cx="334963" cy="212725"/>
        </p:xfrm>
        <a:graphic>
          <a:graphicData uri="http://schemas.openxmlformats.org/presentationml/2006/ole">
            <mc:AlternateContent xmlns:mc="http://schemas.openxmlformats.org/markup-compatibility/2006">
              <mc:Choice xmlns:v="urn:schemas-microsoft-com:vml" Requires="v">
                <p:oleObj name="Equation" r:id="rId14" imgW="335138" imgH="213376" progId="Equation.DSMT4">
                  <p:embed/>
                </p:oleObj>
              </mc:Choice>
              <mc:Fallback>
                <p:oleObj name="Equation" r:id="rId14" imgW="335138" imgH="213376" progId="Equation.DSMT4">
                  <p:embed/>
                  <p:pic>
                    <p:nvPicPr>
                      <p:cNvPr id="0" name=""/>
                      <p:cNvPicPr/>
                      <p:nvPr/>
                    </p:nvPicPr>
                    <p:blipFill>
                      <a:blip r:embed="rId15"/>
                      <a:stretch>
                        <a:fillRect/>
                      </a:stretch>
                    </p:blipFill>
                    <p:spPr>
                      <a:xfrm>
                        <a:off x="5940152" y="3253287"/>
                        <a:ext cx="334963" cy="2127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989777"/>
              </p:ext>
            </p:extLst>
          </p:nvPr>
        </p:nvGraphicFramePr>
        <p:xfrm>
          <a:off x="5411788" y="3587750"/>
          <a:ext cx="168324" cy="252486"/>
        </p:xfrm>
        <a:graphic>
          <a:graphicData uri="http://schemas.openxmlformats.org/presentationml/2006/ole">
            <mc:AlternateContent xmlns:mc="http://schemas.openxmlformats.org/markup-compatibility/2006">
              <mc:Choice xmlns:v="urn:schemas-microsoft-com:vml" Requires="v">
                <p:oleObj name="Equation" r:id="rId16" imgW="126720" imgH="190440" progId="Equation.DSMT4">
                  <p:embed/>
                </p:oleObj>
              </mc:Choice>
              <mc:Fallback>
                <p:oleObj name="Equation" r:id="rId16" imgW="126720" imgH="190440" progId="Equation.DSMT4">
                  <p:embed/>
                  <p:pic>
                    <p:nvPicPr>
                      <p:cNvPr id="0" name=""/>
                      <p:cNvPicPr/>
                      <p:nvPr/>
                    </p:nvPicPr>
                    <p:blipFill>
                      <a:blip r:embed="rId17"/>
                      <a:stretch>
                        <a:fillRect/>
                      </a:stretch>
                    </p:blipFill>
                    <p:spPr>
                      <a:xfrm>
                        <a:off x="5411788" y="3587750"/>
                        <a:ext cx="168324" cy="252486"/>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82415185"/>
              </p:ext>
            </p:extLst>
          </p:nvPr>
        </p:nvGraphicFramePr>
        <p:xfrm>
          <a:off x="2498398" y="3587060"/>
          <a:ext cx="186763" cy="280145"/>
        </p:xfrm>
        <a:graphic>
          <a:graphicData uri="http://schemas.openxmlformats.org/presentationml/2006/ole">
            <mc:AlternateContent xmlns:mc="http://schemas.openxmlformats.org/markup-compatibility/2006">
              <mc:Choice xmlns:v="urn:schemas-microsoft-com:vml" Requires="v">
                <p:oleObj name="Equation" r:id="rId18" imgW="126720" imgH="190440" progId="Equation.DSMT4">
                  <p:embed/>
                </p:oleObj>
              </mc:Choice>
              <mc:Fallback>
                <p:oleObj name="Equation" r:id="rId18" imgW="126720" imgH="190440" progId="Equation.DSMT4">
                  <p:embed/>
                  <p:pic>
                    <p:nvPicPr>
                      <p:cNvPr id="0" name=""/>
                      <p:cNvPicPr/>
                      <p:nvPr/>
                    </p:nvPicPr>
                    <p:blipFill>
                      <a:blip r:embed="rId19"/>
                      <a:stretch>
                        <a:fillRect/>
                      </a:stretch>
                    </p:blipFill>
                    <p:spPr>
                      <a:xfrm>
                        <a:off x="2498398" y="3587060"/>
                        <a:ext cx="186763" cy="28014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15629239"/>
              </p:ext>
            </p:extLst>
          </p:nvPr>
        </p:nvGraphicFramePr>
        <p:xfrm>
          <a:off x="1924844" y="3939902"/>
          <a:ext cx="216123" cy="324185"/>
        </p:xfrm>
        <a:graphic>
          <a:graphicData uri="http://schemas.openxmlformats.org/presentationml/2006/ole">
            <mc:AlternateContent xmlns:mc="http://schemas.openxmlformats.org/markup-compatibility/2006">
              <mc:Choice xmlns:v="urn:schemas-microsoft-com:vml" Requires="v">
                <p:oleObj name="Equation" r:id="rId20" imgW="126720" imgH="190440" progId="Equation.DSMT4">
                  <p:embed/>
                </p:oleObj>
              </mc:Choice>
              <mc:Fallback>
                <p:oleObj name="Equation" r:id="rId20" imgW="126720" imgH="190440" progId="Equation.DSMT4">
                  <p:embed/>
                  <p:pic>
                    <p:nvPicPr>
                      <p:cNvPr id="0" name=""/>
                      <p:cNvPicPr/>
                      <p:nvPr/>
                    </p:nvPicPr>
                    <p:blipFill>
                      <a:blip r:embed="rId21"/>
                      <a:stretch>
                        <a:fillRect/>
                      </a:stretch>
                    </p:blipFill>
                    <p:spPr>
                      <a:xfrm>
                        <a:off x="1924844" y="3939902"/>
                        <a:ext cx="216123" cy="324185"/>
                      </a:xfrm>
                      <a:prstGeom prst="rect">
                        <a:avLst/>
                      </a:prstGeom>
                    </p:spPr>
                  </p:pic>
                </p:oleObj>
              </mc:Fallback>
            </mc:AlternateContent>
          </a:graphicData>
        </a:graphic>
      </p:graphicFrame>
    </p:spTree>
    <p:extLst>
      <p:ext uri="{BB962C8B-B14F-4D97-AF65-F5344CB8AC3E}">
        <p14:creationId xmlns:p14="http://schemas.microsoft.com/office/powerpoint/2010/main" val="6961019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675549" cy="2862322"/>
          </a:xfrm>
          <a:prstGeom prst="rect">
            <a:avLst/>
          </a:prstGeom>
          <a:noFill/>
        </p:spPr>
        <p:txBody>
          <a:bodyPr wrap="square">
            <a:spAutoFit/>
          </a:bodyPr>
          <a:lstStyle/>
          <a:p>
            <a:pPr>
              <a:lnSpc>
                <a:spcPct val="200000"/>
              </a:lnSpc>
            </a:pPr>
            <a:r>
              <a:rPr lang="zh-CN" altLang="en-US" dirty="0"/>
              <a:t>例</a:t>
            </a:r>
            <a:r>
              <a:rPr lang="en-US" altLang="zh-CN" dirty="0"/>
              <a:t>3.13 </a:t>
            </a:r>
            <a:r>
              <a:rPr lang="zh-CN" altLang="en-US" dirty="0"/>
              <a:t>设二阶非线性系统如图</a:t>
            </a:r>
            <a:r>
              <a:rPr lang="en-US" altLang="zh-CN" dirty="0"/>
              <a:t>3.5</a:t>
            </a:r>
            <a:r>
              <a:rPr lang="zh-CN" altLang="en-US" dirty="0"/>
              <a:t>所示，试用变量梯度法求系统的李雅普诺夫函数。</a:t>
            </a:r>
            <a:endParaRPr lang="en-US" altLang="zh-CN" dirty="0"/>
          </a:p>
          <a:p>
            <a:pPr>
              <a:lnSpc>
                <a:spcPct val="200000"/>
              </a:lnSpc>
            </a:pPr>
            <a:endParaRPr lang="en-US" altLang="zh-CN" dirty="0"/>
          </a:p>
          <a:p>
            <a:pPr>
              <a:lnSpc>
                <a:spcPct val="200000"/>
              </a:lnSpc>
            </a:pPr>
            <a:endParaRPr lang="zh-CN" altLang="en-US" dirty="0"/>
          </a:p>
          <a:p>
            <a:pPr>
              <a:lnSpc>
                <a:spcPct val="200000"/>
              </a:lnSpc>
            </a:pPr>
            <a:r>
              <a:rPr lang="zh-CN" altLang="en-US" dirty="0"/>
              <a:t>已知系统的状态方程为</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pic>
        <p:nvPicPr>
          <p:cNvPr id="2" name="图片 1"/>
          <p:cNvPicPr>
            <a:picLocks noChangeAspect="1"/>
          </p:cNvPicPr>
          <p:nvPr/>
        </p:nvPicPr>
        <p:blipFill>
          <a:blip r:embed="rId4"/>
          <a:stretch>
            <a:fillRect/>
          </a:stretch>
        </p:blipFill>
        <p:spPr>
          <a:xfrm>
            <a:off x="2699792" y="1851670"/>
            <a:ext cx="3192959" cy="1338562"/>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2760156812"/>
              </p:ext>
            </p:extLst>
          </p:nvPr>
        </p:nvGraphicFramePr>
        <p:xfrm>
          <a:off x="3441174" y="3858129"/>
          <a:ext cx="1710194" cy="865921"/>
        </p:xfrm>
        <a:graphic>
          <a:graphicData uri="http://schemas.openxmlformats.org/presentationml/2006/ole">
            <mc:AlternateContent xmlns:mc="http://schemas.openxmlformats.org/markup-compatibility/2006">
              <mc:Choice xmlns:v="urn:schemas-microsoft-com:vml" Requires="v">
                <p:oleObj name="Equation" r:id="rId5" imgW="1002960" imgH="507960" progId="Equation.DSMT4">
                  <p:embed/>
                </p:oleObj>
              </mc:Choice>
              <mc:Fallback>
                <p:oleObj name="Equation" r:id="rId5" imgW="1002960" imgH="507960" progId="Equation.DSMT4">
                  <p:embed/>
                  <p:pic>
                    <p:nvPicPr>
                      <p:cNvPr id="0" name=""/>
                      <p:cNvPicPr/>
                      <p:nvPr/>
                    </p:nvPicPr>
                    <p:blipFill>
                      <a:blip r:embed="rId6"/>
                      <a:stretch>
                        <a:fillRect/>
                      </a:stretch>
                    </p:blipFill>
                    <p:spPr>
                      <a:xfrm>
                        <a:off x="3441174" y="3858129"/>
                        <a:ext cx="1710194" cy="865921"/>
                      </a:xfrm>
                      <a:prstGeom prst="rect">
                        <a:avLst/>
                      </a:prstGeom>
                    </p:spPr>
                  </p:pic>
                </p:oleObj>
              </mc:Fallback>
            </mc:AlternateContent>
          </a:graphicData>
        </a:graphic>
      </p:graphicFrame>
    </p:spTree>
    <p:extLst>
      <p:ext uri="{BB962C8B-B14F-4D97-AF65-F5344CB8AC3E}">
        <p14:creationId xmlns:p14="http://schemas.microsoft.com/office/powerpoint/2010/main" val="5141604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19574"/>
            <a:ext cx="7704856" cy="3831818"/>
          </a:xfrm>
          <a:prstGeom prst="rect">
            <a:avLst/>
          </a:prstGeom>
          <a:noFill/>
        </p:spPr>
        <p:txBody>
          <a:bodyPr wrap="square">
            <a:spAutoFit/>
          </a:bodyPr>
          <a:lstStyle/>
          <a:p>
            <a:pPr>
              <a:lnSpc>
                <a:spcPct val="150000"/>
              </a:lnSpc>
            </a:pPr>
            <a:r>
              <a:rPr lang="zh-CN" altLang="en-US" dirty="0"/>
              <a:t>解（</a:t>
            </a:r>
            <a:r>
              <a:rPr lang="en-US" altLang="zh-CN" dirty="0"/>
              <a:t>1</a:t>
            </a:r>
            <a:r>
              <a:rPr lang="zh-CN" altLang="en-US" dirty="0"/>
              <a:t>）设</a:t>
            </a:r>
            <a:r>
              <a:rPr lang="en-US" altLang="zh-CN" dirty="0"/>
              <a:t>        </a:t>
            </a:r>
            <a:r>
              <a:rPr lang="zh-CN" altLang="en-US" dirty="0"/>
              <a:t>取下列形式</a:t>
            </a: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且令</a:t>
            </a:r>
          </a:p>
          <a:p>
            <a:pPr>
              <a:lnSpc>
                <a:spcPct val="150000"/>
              </a:lnSpc>
            </a:pPr>
            <a:r>
              <a:rPr lang="zh-CN" altLang="en-US" dirty="0"/>
              <a:t>（</a:t>
            </a:r>
            <a:r>
              <a:rPr lang="en-US" altLang="zh-CN" dirty="0"/>
              <a:t>2</a:t>
            </a:r>
            <a:r>
              <a:rPr lang="zh-CN" altLang="en-US" dirty="0"/>
              <a:t>）由式（</a:t>
            </a:r>
            <a:r>
              <a:rPr lang="en-US" altLang="zh-CN" dirty="0"/>
              <a:t>3.16</a:t>
            </a:r>
            <a:r>
              <a:rPr lang="zh-CN" altLang="en-US" dirty="0"/>
              <a:t>）得</a:t>
            </a:r>
            <a:endParaRPr lang="en-US" altLang="zh-CN" dirty="0"/>
          </a:p>
          <a:p>
            <a:pPr>
              <a:lnSpc>
                <a:spcPct val="150000"/>
              </a:lnSpc>
            </a:pPr>
            <a:endParaRPr lang="en-US" altLang="zh-CN" dirty="0"/>
          </a:p>
          <a:p>
            <a:pPr>
              <a:lnSpc>
                <a:spcPct val="150000"/>
              </a:lnSpc>
            </a:pPr>
            <a:endParaRPr lang="zh-CN" altLang="en-US" dirty="0"/>
          </a:p>
          <a:p>
            <a:pPr>
              <a:lnSpc>
                <a:spcPct val="150000"/>
              </a:lnSpc>
            </a:pPr>
            <a:r>
              <a:rPr lang="zh-CN" altLang="en-US" dirty="0"/>
              <a:t>（</a:t>
            </a:r>
            <a:r>
              <a:rPr lang="en-US" altLang="zh-CN" dirty="0"/>
              <a:t>3</a:t>
            </a:r>
            <a:r>
              <a:rPr lang="zh-CN" altLang="en-US" dirty="0"/>
              <a:t>）令</a:t>
            </a:r>
            <a:r>
              <a:rPr lang="en-US" altLang="zh-CN" dirty="0"/>
              <a:t>     </a:t>
            </a:r>
            <a:r>
              <a:rPr lang="zh-CN" altLang="en-US" dirty="0"/>
              <a:t>是负定或至少是半负定的最简便办法是令</a:t>
            </a:r>
            <a:r>
              <a:rPr lang="en-US" altLang="zh-CN" dirty="0"/>
              <a:t>         </a:t>
            </a:r>
            <a:r>
              <a:rPr lang="zh-CN" altLang="en-US" dirty="0"/>
              <a:t>项的系数等于零，而</a:t>
            </a:r>
            <a:r>
              <a:rPr lang="en-US" altLang="zh-CN" dirty="0"/>
              <a:t>      </a:t>
            </a:r>
            <a:r>
              <a:rPr lang="zh-CN" altLang="en-US" dirty="0"/>
              <a:t>和</a:t>
            </a:r>
            <a:r>
              <a:rPr lang="en-US" altLang="zh-CN" dirty="0"/>
              <a:t>      </a:t>
            </a:r>
            <a:r>
              <a:rPr lang="zh-CN" altLang="en-US" dirty="0"/>
              <a:t>的系数为零或为负。可以看出，只要取</a:t>
            </a:r>
            <a:r>
              <a:rPr lang="en-US" altLang="zh-CN" dirty="0"/>
              <a:t>               </a:t>
            </a:r>
            <a:r>
              <a:rPr lang="zh-CN" altLang="en-US" dirty="0"/>
              <a:t>就能满足要求。</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4127917802"/>
              </p:ext>
            </p:extLst>
          </p:nvPr>
        </p:nvGraphicFramePr>
        <p:xfrm>
          <a:off x="1691680" y="896301"/>
          <a:ext cx="350837" cy="228600"/>
        </p:xfrm>
        <a:graphic>
          <a:graphicData uri="http://schemas.openxmlformats.org/presentationml/2006/ole">
            <mc:AlternateContent xmlns:mc="http://schemas.openxmlformats.org/markup-compatibility/2006">
              <mc:Choice xmlns:v="urn:schemas-microsoft-com:vml" Requires="v">
                <p:oleObj name="Equation" r:id="rId4" imgW="350449" imgH="228647" progId="Equation.DSMT4">
                  <p:embed/>
                </p:oleObj>
              </mc:Choice>
              <mc:Fallback>
                <p:oleObj name="Equation" r:id="rId4" imgW="350449" imgH="228647" progId="Equation.DSMT4">
                  <p:embed/>
                  <p:pic>
                    <p:nvPicPr>
                      <p:cNvPr id="4" name="对象 3"/>
                      <p:cNvPicPr/>
                      <p:nvPr/>
                    </p:nvPicPr>
                    <p:blipFill>
                      <a:blip r:embed="rId5"/>
                      <a:stretch>
                        <a:fillRect/>
                      </a:stretch>
                    </p:blipFill>
                    <p:spPr>
                      <a:xfrm>
                        <a:off x="1691680" y="896301"/>
                        <a:ext cx="350837" cy="2286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025282080"/>
              </p:ext>
            </p:extLst>
          </p:nvPr>
        </p:nvGraphicFramePr>
        <p:xfrm>
          <a:off x="3131840" y="1203598"/>
          <a:ext cx="2052228" cy="720080"/>
        </p:xfrm>
        <a:graphic>
          <a:graphicData uri="http://schemas.openxmlformats.org/presentationml/2006/ole">
            <mc:AlternateContent xmlns:mc="http://schemas.openxmlformats.org/markup-compatibility/2006">
              <mc:Choice xmlns:v="urn:schemas-microsoft-com:vml" Requires="v">
                <p:oleObj name="Equation" r:id="rId6" imgW="1447560" imgH="507960" progId="Equation.DSMT4">
                  <p:embed/>
                </p:oleObj>
              </mc:Choice>
              <mc:Fallback>
                <p:oleObj name="Equation" r:id="rId6" imgW="1447560" imgH="507960" progId="Equation.DSMT4">
                  <p:embed/>
                  <p:pic>
                    <p:nvPicPr>
                      <p:cNvPr id="0" name=""/>
                      <p:cNvPicPr/>
                      <p:nvPr/>
                    </p:nvPicPr>
                    <p:blipFill>
                      <a:blip r:embed="rId7"/>
                      <a:stretch>
                        <a:fillRect/>
                      </a:stretch>
                    </p:blipFill>
                    <p:spPr>
                      <a:xfrm>
                        <a:off x="3131840" y="1203598"/>
                        <a:ext cx="2052228" cy="72008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226093712"/>
              </p:ext>
            </p:extLst>
          </p:nvPr>
        </p:nvGraphicFramePr>
        <p:xfrm>
          <a:off x="1187624" y="1995686"/>
          <a:ext cx="783596" cy="363130"/>
        </p:xfrm>
        <a:graphic>
          <a:graphicData uri="http://schemas.openxmlformats.org/presentationml/2006/ole">
            <mc:AlternateContent xmlns:mc="http://schemas.openxmlformats.org/markup-compatibility/2006">
              <mc:Choice xmlns:v="urn:schemas-microsoft-com:vml" Requires="v">
                <p:oleObj name="Equation" r:id="rId8" imgW="520560" imgH="241200" progId="Equation.DSMT4">
                  <p:embed/>
                </p:oleObj>
              </mc:Choice>
              <mc:Fallback>
                <p:oleObj name="Equation" r:id="rId8" imgW="520560" imgH="241200" progId="Equation.DSMT4">
                  <p:embed/>
                  <p:pic>
                    <p:nvPicPr>
                      <p:cNvPr id="0" name=""/>
                      <p:cNvPicPr/>
                      <p:nvPr/>
                    </p:nvPicPr>
                    <p:blipFill>
                      <a:blip r:embed="rId9"/>
                      <a:stretch>
                        <a:fillRect/>
                      </a:stretch>
                    </p:blipFill>
                    <p:spPr>
                      <a:xfrm>
                        <a:off x="1187624" y="1995686"/>
                        <a:ext cx="783596" cy="36313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16527006"/>
              </p:ext>
            </p:extLst>
          </p:nvPr>
        </p:nvGraphicFramePr>
        <p:xfrm>
          <a:off x="1403648" y="2794463"/>
          <a:ext cx="6398478" cy="652536"/>
        </p:xfrm>
        <a:graphic>
          <a:graphicData uri="http://schemas.openxmlformats.org/presentationml/2006/ole">
            <mc:AlternateContent xmlns:mc="http://schemas.openxmlformats.org/markup-compatibility/2006">
              <mc:Choice xmlns:v="urn:schemas-microsoft-com:vml" Requires="v">
                <p:oleObj name="Equation" r:id="rId10" imgW="4483080" imgH="457200" progId="Equation.DSMT4">
                  <p:embed/>
                </p:oleObj>
              </mc:Choice>
              <mc:Fallback>
                <p:oleObj name="Equation" r:id="rId10" imgW="4483080" imgH="457200" progId="Equation.DSMT4">
                  <p:embed/>
                  <p:pic>
                    <p:nvPicPr>
                      <p:cNvPr id="0" name=""/>
                      <p:cNvPicPr/>
                      <p:nvPr/>
                    </p:nvPicPr>
                    <p:blipFill>
                      <a:blip r:embed="rId11"/>
                      <a:stretch>
                        <a:fillRect/>
                      </a:stretch>
                    </p:blipFill>
                    <p:spPr>
                      <a:xfrm>
                        <a:off x="1403648" y="2794463"/>
                        <a:ext cx="6398478" cy="652536"/>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625603190"/>
              </p:ext>
            </p:extLst>
          </p:nvPr>
        </p:nvGraphicFramePr>
        <p:xfrm>
          <a:off x="1503524" y="3730952"/>
          <a:ext cx="188156" cy="282234"/>
        </p:xfrm>
        <a:graphic>
          <a:graphicData uri="http://schemas.openxmlformats.org/presentationml/2006/ole">
            <mc:AlternateContent xmlns:mc="http://schemas.openxmlformats.org/markup-compatibility/2006">
              <mc:Choice xmlns:v="urn:schemas-microsoft-com:vml" Requires="v">
                <p:oleObj name="Equation" r:id="rId12" imgW="126720" imgH="190440" progId="Equation.DSMT4">
                  <p:embed/>
                </p:oleObj>
              </mc:Choice>
              <mc:Fallback>
                <p:oleObj name="Equation" r:id="rId12" imgW="126720" imgH="190440" progId="Equation.DSMT4">
                  <p:embed/>
                  <p:pic>
                    <p:nvPicPr>
                      <p:cNvPr id="0" name=""/>
                      <p:cNvPicPr/>
                      <p:nvPr/>
                    </p:nvPicPr>
                    <p:blipFill>
                      <a:blip r:embed="rId13"/>
                      <a:stretch>
                        <a:fillRect/>
                      </a:stretch>
                    </p:blipFill>
                    <p:spPr>
                      <a:xfrm>
                        <a:off x="1503524" y="3730952"/>
                        <a:ext cx="188156" cy="28223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949023732"/>
              </p:ext>
            </p:extLst>
          </p:nvPr>
        </p:nvGraphicFramePr>
        <p:xfrm>
          <a:off x="5796136" y="3683932"/>
          <a:ext cx="440432" cy="348675"/>
        </p:xfrm>
        <a:graphic>
          <a:graphicData uri="http://schemas.openxmlformats.org/presentationml/2006/ole">
            <mc:AlternateContent xmlns:mc="http://schemas.openxmlformats.org/markup-compatibility/2006">
              <mc:Choice xmlns:v="urn:schemas-microsoft-com:vml" Requires="v">
                <p:oleObj name="Equation" r:id="rId14" imgW="304560" imgH="241200" progId="Equation.DSMT4">
                  <p:embed/>
                </p:oleObj>
              </mc:Choice>
              <mc:Fallback>
                <p:oleObj name="Equation" r:id="rId14" imgW="304560" imgH="241200" progId="Equation.DSMT4">
                  <p:embed/>
                  <p:pic>
                    <p:nvPicPr>
                      <p:cNvPr id="0" name=""/>
                      <p:cNvPicPr/>
                      <p:nvPr/>
                    </p:nvPicPr>
                    <p:blipFill>
                      <a:blip r:embed="rId15"/>
                      <a:stretch>
                        <a:fillRect/>
                      </a:stretch>
                    </p:blipFill>
                    <p:spPr>
                      <a:xfrm>
                        <a:off x="5796136" y="3683932"/>
                        <a:ext cx="440432" cy="3486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518502339"/>
              </p:ext>
            </p:extLst>
          </p:nvPr>
        </p:nvGraphicFramePr>
        <p:xfrm>
          <a:off x="860761" y="4039213"/>
          <a:ext cx="311274" cy="415032"/>
        </p:xfrm>
        <a:graphic>
          <a:graphicData uri="http://schemas.openxmlformats.org/presentationml/2006/ole">
            <mc:AlternateContent xmlns:mc="http://schemas.openxmlformats.org/markup-compatibility/2006">
              <mc:Choice xmlns:v="urn:schemas-microsoft-com:vml" Requires="v">
                <p:oleObj name="Equation" r:id="rId16" imgW="190440" imgH="253800" progId="Equation.DSMT4">
                  <p:embed/>
                </p:oleObj>
              </mc:Choice>
              <mc:Fallback>
                <p:oleObj name="Equation" r:id="rId16" imgW="190440" imgH="253800" progId="Equation.DSMT4">
                  <p:embed/>
                  <p:pic>
                    <p:nvPicPr>
                      <p:cNvPr id="0" name=""/>
                      <p:cNvPicPr/>
                      <p:nvPr/>
                    </p:nvPicPr>
                    <p:blipFill>
                      <a:blip r:embed="rId17"/>
                      <a:stretch>
                        <a:fillRect/>
                      </a:stretch>
                    </p:blipFill>
                    <p:spPr>
                      <a:xfrm>
                        <a:off x="860761" y="4039213"/>
                        <a:ext cx="311274" cy="41503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9280112"/>
              </p:ext>
            </p:extLst>
          </p:nvPr>
        </p:nvGraphicFramePr>
        <p:xfrm>
          <a:off x="1403649" y="4026265"/>
          <a:ext cx="313270" cy="417693"/>
        </p:xfrm>
        <a:graphic>
          <a:graphicData uri="http://schemas.openxmlformats.org/presentationml/2006/ole">
            <mc:AlternateContent xmlns:mc="http://schemas.openxmlformats.org/markup-compatibility/2006">
              <mc:Choice xmlns:v="urn:schemas-microsoft-com:vml" Requires="v">
                <p:oleObj name="Equation" r:id="rId18" imgW="190440" imgH="253800" progId="Equation.DSMT4">
                  <p:embed/>
                </p:oleObj>
              </mc:Choice>
              <mc:Fallback>
                <p:oleObj name="Equation" r:id="rId18" imgW="190440" imgH="253800" progId="Equation.DSMT4">
                  <p:embed/>
                  <p:pic>
                    <p:nvPicPr>
                      <p:cNvPr id="0" name=""/>
                      <p:cNvPicPr/>
                      <p:nvPr/>
                    </p:nvPicPr>
                    <p:blipFill>
                      <a:blip r:embed="rId19"/>
                      <a:stretch>
                        <a:fillRect/>
                      </a:stretch>
                    </p:blipFill>
                    <p:spPr>
                      <a:xfrm>
                        <a:off x="1403649" y="4026265"/>
                        <a:ext cx="313270" cy="41769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308452461"/>
              </p:ext>
            </p:extLst>
          </p:nvPr>
        </p:nvGraphicFramePr>
        <p:xfrm>
          <a:off x="5645881" y="4103575"/>
          <a:ext cx="654311" cy="303217"/>
        </p:xfrm>
        <a:graphic>
          <a:graphicData uri="http://schemas.openxmlformats.org/presentationml/2006/ole">
            <mc:AlternateContent xmlns:mc="http://schemas.openxmlformats.org/markup-compatibility/2006">
              <mc:Choice xmlns:v="urn:schemas-microsoft-com:vml" Requires="v">
                <p:oleObj name="Equation" r:id="rId20" imgW="520560" imgH="241200" progId="Equation.DSMT4">
                  <p:embed/>
                </p:oleObj>
              </mc:Choice>
              <mc:Fallback>
                <p:oleObj name="Equation" r:id="rId20" imgW="520560" imgH="241200" progId="Equation.DSMT4">
                  <p:embed/>
                  <p:pic>
                    <p:nvPicPr>
                      <p:cNvPr id="0" name=""/>
                      <p:cNvPicPr/>
                      <p:nvPr/>
                    </p:nvPicPr>
                    <p:blipFill>
                      <a:blip r:embed="rId21"/>
                      <a:stretch>
                        <a:fillRect/>
                      </a:stretch>
                    </p:blipFill>
                    <p:spPr>
                      <a:xfrm>
                        <a:off x="5645881" y="4103575"/>
                        <a:ext cx="654311" cy="303217"/>
                      </a:xfrm>
                      <a:prstGeom prst="rect">
                        <a:avLst/>
                      </a:prstGeom>
                    </p:spPr>
                  </p:pic>
                </p:oleObj>
              </mc:Fallback>
            </mc:AlternateContent>
          </a:graphicData>
        </a:graphic>
      </p:graphicFrame>
    </p:spTree>
    <p:extLst>
      <p:ext uri="{BB962C8B-B14F-4D97-AF65-F5344CB8AC3E}">
        <p14:creationId xmlns:p14="http://schemas.microsoft.com/office/powerpoint/2010/main" val="26128515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639291"/>
            <a:ext cx="7488832" cy="4385816"/>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于是可任取                              ，得</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代入    中得</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r>
              <a:rPr lang="zh-CN" altLang="en-US" dirty="0"/>
              <a:t>（</a:t>
            </a:r>
            <a:r>
              <a:rPr lang="en-US" altLang="zh-CN" dirty="0"/>
              <a:t>4</a:t>
            </a:r>
            <a:r>
              <a:rPr lang="zh-CN" altLang="en-US" dirty="0"/>
              <a:t>）由旋度方程求出待定系数        ，由</a:t>
            </a:r>
            <a:endParaRPr lang="en-US" altLang="zh-CN" dirty="0"/>
          </a:p>
          <a:p>
            <a:endParaRPr lang="en-US" altLang="zh-CN" dirty="0"/>
          </a:p>
          <a:p>
            <a:endParaRPr lang="en-US" altLang="zh-CN" dirty="0"/>
          </a:p>
          <a:p>
            <a:endParaRPr lang="en-US" altLang="zh-CN" dirty="0"/>
          </a:p>
          <a:p>
            <a:r>
              <a:rPr lang="zh-CN" altLang="en-US" dirty="0"/>
              <a:t>得</a:t>
            </a:r>
          </a:p>
          <a:p>
            <a:endParaRPr lang="en-US" altLang="zh-CN" dirty="0"/>
          </a:p>
          <a:p>
            <a:endParaRPr lang="en-US" altLang="zh-CN" dirty="0"/>
          </a:p>
          <a:p>
            <a:r>
              <a:rPr lang="zh-CN" altLang="en-US" dirty="0"/>
              <a:t>所以</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437760834"/>
              </p:ext>
            </p:extLst>
          </p:nvPr>
        </p:nvGraphicFramePr>
        <p:xfrm>
          <a:off x="1691680" y="617274"/>
          <a:ext cx="3384376" cy="466810"/>
        </p:xfrm>
        <a:graphic>
          <a:graphicData uri="http://schemas.openxmlformats.org/presentationml/2006/ole">
            <mc:AlternateContent xmlns:mc="http://schemas.openxmlformats.org/markup-compatibility/2006">
              <mc:Choice xmlns:v="urn:schemas-microsoft-com:vml" Requires="v">
                <p:oleObj name="Equation" r:id="rId4" imgW="1841400" imgH="253800" progId="Equation.DSMT4">
                  <p:embed/>
                </p:oleObj>
              </mc:Choice>
              <mc:Fallback>
                <p:oleObj name="Equation" r:id="rId4" imgW="1841400" imgH="253800" progId="Equation.DSMT4">
                  <p:embed/>
                  <p:pic>
                    <p:nvPicPr>
                      <p:cNvPr id="0" name=""/>
                      <p:cNvPicPr/>
                      <p:nvPr/>
                    </p:nvPicPr>
                    <p:blipFill>
                      <a:blip r:embed="rId5"/>
                      <a:stretch>
                        <a:fillRect/>
                      </a:stretch>
                    </p:blipFill>
                    <p:spPr>
                      <a:xfrm>
                        <a:off x="1691680" y="617274"/>
                        <a:ext cx="3384376" cy="46681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607485628"/>
              </p:ext>
            </p:extLst>
          </p:nvPr>
        </p:nvGraphicFramePr>
        <p:xfrm>
          <a:off x="2913999" y="1136540"/>
          <a:ext cx="2153747" cy="489488"/>
        </p:xfrm>
        <a:graphic>
          <a:graphicData uri="http://schemas.openxmlformats.org/presentationml/2006/ole">
            <mc:AlternateContent xmlns:mc="http://schemas.openxmlformats.org/markup-compatibility/2006">
              <mc:Choice xmlns:v="urn:schemas-microsoft-com:vml" Requires="v">
                <p:oleObj name="Equation" r:id="rId6" imgW="1117440" imgH="253800" progId="Equation.DSMT4">
                  <p:embed/>
                </p:oleObj>
              </mc:Choice>
              <mc:Fallback>
                <p:oleObj name="Equation" r:id="rId6" imgW="1117440" imgH="253800" progId="Equation.DSMT4">
                  <p:embed/>
                  <p:pic>
                    <p:nvPicPr>
                      <p:cNvPr id="0" name=""/>
                      <p:cNvPicPr/>
                      <p:nvPr/>
                    </p:nvPicPr>
                    <p:blipFill>
                      <a:blip r:embed="rId7"/>
                      <a:stretch>
                        <a:fillRect/>
                      </a:stretch>
                    </p:blipFill>
                    <p:spPr>
                      <a:xfrm>
                        <a:off x="2913999" y="1136540"/>
                        <a:ext cx="2153747" cy="4894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11624422"/>
              </p:ext>
            </p:extLst>
          </p:nvPr>
        </p:nvGraphicFramePr>
        <p:xfrm>
          <a:off x="2246392" y="1779662"/>
          <a:ext cx="3488959" cy="792088"/>
        </p:xfrm>
        <a:graphic>
          <a:graphicData uri="http://schemas.openxmlformats.org/presentationml/2006/ole">
            <mc:AlternateContent xmlns:mc="http://schemas.openxmlformats.org/markup-compatibility/2006">
              <mc:Choice xmlns:v="urn:schemas-microsoft-com:vml" Requires="v">
                <p:oleObj name="Equation" r:id="rId8" imgW="2349360" imgH="533160" progId="Equation.DSMT4">
                  <p:embed/>
                </p:oleObj>
              </mc:Choice>
              <mc:Fallback>
                <p:oleObj name="Equation" r:id="rId8" imgW="2349360" imgH="533160" progId="Equation.DSMT4">
                  <p:embed/>
                  <p:pic>
                    <p:nvPicPr>
                      <p:cNvPr id="0" name=""/>
                      <p:cNvPicPr/>
                      <p:nvPr/>
                    </p:nvPicPr>
                    <p:blipFill>
                      <a:blip r:embed="rId9"/>
                      <a:stretch>
                        <a:fillRect/>
                      </a:stretch>
                    </p:blipFill>
                    <p:spPr>
                      <a:xfrm>
                        <a:off x="2246392" y="1779662"/>
                        <a:ext cx="3488959" cy="7920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130372200"/>
              </p:ext>
            </p:extLst>
          </p:nvPr>
        </p:nvGraphicFramePr>
        <p:xfrm>
          <a:off x="1128097" y="1620527"/>
          <a:ext cx="360040" cy="231693"/>
        </p:xfrm>
        <a:graphic>
          <a:graphicData uri="http://schemas.openxmlformats.org/presentationml/2006/ole">
            <mc:AlternateContent xmlns:mc="http://schemas.openxmlformats.org/markup-compatibility/2006">
              <mc:Choice xmlns:v="urn:schemas-microsoft-com:vml" Requires="v">
                <p:oleObj name="Equation" r:id="rId10" imgW="342794" imgH="221011" progId="Equation.DSMT4">
                  <p:embed/>
                </p:oleObj>
              </mc:Choice>
              <mc:Fallback>
                <p:oleObj name="Equation" r:id="rId10" imgW="342794" imgH="221011" progId="Equation.DSMT4">
                  <p:embed/>
                  <p:pic>
                    <p:nvPicPr>
                      <p:cNvPr id="2" name="对象 1"/>
                      <p:cNvPicPr/>
                      <p:nvPr/>
                    </p:nvPicPr>
                    <p:blipFill>
                      <a:blip r:embed="rId11"/>
                      <a:stretch>
                        <a:fillRect/>
                      </a:stretch>
                    </p:blipFill>
                    <p:spPr>
                      <a:xfrm>
                        <a:off x="1128097" y="1620527"/>
                        <a:ext cx="360040" cy="23169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041168417"/>
              </p:ext>
            </p:extLst>
          </p:nvPr>
        </p:nvGraphicFramePr>
        <p:xfrm>
          <a:off x="3673246" y="2624450"/>
          <a:ext cx="380089" cy="451356"/>
        </p:xfrm>
        <a:graphic>
          <a:graphicData uri="http://schemas.openxmlformats.org/presentationml/2006/ole">
            <mc:AlternateContent xmlns:mc="http://schemas.openxmlformats.org/markup-compatibility/2006">
              <mc:Choice xmlns:v="urn:schemas-microsoft-com:vml" Requires="v">
                <p:oleObj name="Equation" r:id="rId12" imgW="203040" imgH="241200" progId="Equation.DSMT4">
                  <p:embed/>
                </p:oleObj>
              </mc:Choice>
              <mc:Fallback>
                <p:oleObj name="Equation" r:id="rId12" imgW="203040" imgH="241200" progId="Equation.DSMT4">
                  <p:embed/>
                  <p:pic>
                    <p:nvPicPr>
                      <p:cNvPr id="0" name=""/>
                      <p:cNvPicPr/>
                      <p:nvPr/>
                    </p:nvPicPr>
                    <p:blipFill>
                      <a:blip r:embed="rId13"/>
                      <a:stretch>
                        <a:fillRect/>
                      </a:stretch>
                    </p:blipFill>
                    <p:spPr>
                      <a:xfrm>
                        <a:off x="3673246" y="2624450"/>
                        <a:ext cx="380089" cy="451356"/>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145657686"/>
              </p:ext>
            </p:extLst>
          </p:nvPr>
        </p:nvGraphicFramePr>
        <p:xfrm>
          <a:off x="3270961" y="3047875"/>
          <a:ext cx="1805095" cy="697017"/>
        </p:xfrm>
        <a:graphic>
          <a:graphicData uri="http://schemas.openxmlformats.org/presentationml/2006/ole">
            <mc:AlternateContent xmlns:mc="http://schemas.openxmlformats.org/markup-compatibility/2006">
              <mc:Choice xmlns:v="urn:schemas-microsoft-com:vml" Requires="v">
                <p:oleObj name="Equation" r:id="rId14" imgW="1282680" imgH="495000" progId="Equation.DSMT4">
                  <p:embed/>
                </p:oleObj>
              </mc:Choice>
              <mc:Fallback>
                <p:oleObj name="Equation" r:id="rId14" imgW="1282680" imgH="495000" progId="Equation.DSMT4">
                  <p:embed/>
                  <p:pic>
                    <p:nvPicPr>
                      <p:cNvPr id="0" name=""/>
                      <p:cNvPicPr/>
                      <p:nvPr/>
                    </p:nvPicPr>
                    <p:blipFill>
                      <a:blip r:embed="rId15"/>
                      <a:stretch>
                        <a:fillRect/>
                      </a:stretch>
                    </p:blipFill>
                    <p:spPr>
                      <a:xfrm>
                        <a:off x="3270961" y="3047875"/>
                        <a:ext cx="1805095" cy="69701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65909189"/>
              </p:ext>
            </p:extLst>
          </p:nvPr>
        </p:nvGraphicFramePr>
        <p:xfrm>
          <a:off x="3267705" y="3651870"/>
          <a:ext cx="1756627" cy="699066"/>
        </p:xfrm>
        <a:graphic>
          <a:graphicData uri="http://schemas.openxmlformats.org/presentationml/2006/ole">
            <mc:AlternateContent xmlns:mc="http://schemas.openxmlformats.org/markup-compatibility/2006">
              <mc:Choice xmlns:v="urn:schemas-microsoft-com:vml" Requires="v">
                <p:oleObj name="Equation" r:id="rId16" imgW="1244520" imgH="495000" progId="Equation.DSMT4">
                  <p:embed/>
                </p:oleObj>
              </mc:Choice>
              <mc:Fallback>
                <p:oleObj name="Equation" r:id="rId16" imgW="1244520" imgH="495000" progId="Equation.DSMT4">
                  <p:embed/>
                  <p:pic>
                    <p:nvPicPr>
                      <p:cNvPr id="0" name=""/>
                      <p:cNvPicPr/>
                      <p:nvPr/>
                    </p:nvPicPr>
                    <p:blipFill>
                      <a:blip r:embed="rId17"/>
                      <a:stretch>
                        <a:fillRect/>
                      </a:stretch>
                    </p:blipFill>
                    <p:spPr>
                      <a:xfrm>
                        <a:off x="3267705" y="3651870"/>
                        <a:ext cx="1756627" cy="699066"/>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91080342"/>
              </p:ext>
            </p:extLst>
          </p:nvPr>
        </p:nvGraphicFramePr>
        <p:xfrm>
          <a:off x="3180881" y="4335946"/>
          <a:ext cx="2062157" cy="704151"/>
        </p:xfrm>
        <a:graphic>
          <a:graphicData uri="http://schemas.openxmlformats.org/presentationml/2006/ole">
            <mc:AlternateContent xmlns:mc="http://schemas.openxmlformats.org/markup-compatibility/2006">
              <mc:Choice xmlns:v="urn:schemas-microsoft-com:vml" Requires="v">
                <p:oleObj name="Equation" r:id="rId18" imgW="1562040" imgH="533160" progId="Equation.DSMT4">
                  <p:embed/>
                </p:oleObj>
              </mc:Choice>
              <mc:Fallback>
                <p:oleObj name="Equation" r:id="rId18" imgW="1562040" imgH="533160" progId="Equation.DSMT4">
                  <p:embed/>
                  <p:pic>
                    <p:nvPicPr>
                      <p:cNvPr id="0" name=""/>
                      <p:cNvPicPr/>
                      <p:nvPr/>
                    </p:nvPicPr>
                    <p:blipFill>
                      <a:blip r:embed="rId19"/>
                      <a:stretch>
                        <a:fillRect/>
                      </a:stretch>
                    </p:blipFill>
                    <p:spPr>
                      <a:xfrm>
                        <a:off x="3180881" y="4335946"/>
                        <a:ext cx="2062157" cy="704151"/>
                      </a:xfrm>
                      <a:prstGeom prst="rect">
                        <a:avLst/>
                      </a:prstGeom>
                    </p:spPr>
                  </p:pic>
                </p:oleObj>
              </mc:Fallback>
            </mc:AlternateContent>
          </a:graphicData>
        </a:graphic>
      </p:graphicFrame>
    </p:spTree>
    <p:extLst>
      <p:ext uri="{BB962C8B-B14F-4D97-AF65-F5344CB8AC3E}">
        <p14:creationId xmlns:p14="http://schemas.microsoft.com/office/powerpoint/2010/main" val="3207036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95536" y="771550"/>
            <a:ext cx="8208912" cy="4801314"/>
          </a:xfrm>
          <a:prstGeom prst="rect">
            <a:avLst/>
          </a:prstGeom>
          <a:noFill/>
        </p:spPr>
        <p:txBody>
          <a:bodyPr wrap="square">
            <a:spAutoFit/>
          </a:bodyPr>
          <a:lstStyle/>
          <a:p>
            <a:r>
              <a:rPr lang="zh-CN" altLang="en-US" dirty="0"/>
              <a:t>（</a:t>
            </a:r>
            <a:r>
              <a:rPr lang="en-US" altLang="zh-CN" dirty="0"/>
              <a:t>5</a:t>
            </a:r>
            <a:r>
              <a:rPr lang="zh-CN" altLang="en-US" dirty="0"/>
              <a:t>）利用式（</a:t>
            </a:r>
            <a:r>
              <a:rPr lang="en-US" altLang="zh-CN" dirty="0"/>
              <a:t>3.17</a:t>
            </a:r>
            <a:r>
              <a:rPr lang="zh-CN" altLang="en-US" dirty="0"/>
              <a:t>）求出</a:t>
            </a:r>
            <a:r>
              <a:rPr lang="en-US" altLang="zh-CN" dirty="0"/>
              <a:t>V</a:t>
            </a:r>
            <a:r>
              <a:rPr lang="zh-CN" altLang="en-US" dirty="0"/>
              <a:t>，即</a:t>
            </a:r>
            <a:endParaRPr lang="en-US" altLang="zh-CN" dirty="0"/>
          </a:p>
          <a:p>
            <a:endParaRPr lang="en-US" altLang="zh-CN" dirty="0"/>
          </a:p>
          <a:p>
            <a:endParaRPr lang="en-US" altLang="zh-CN" dirty="0"/>
          </a:p>
          <a:p>
            <a:endParaRPr lang="en-US" altLang="zh-CN" dirty="0"/>
          </a:p>
          <a:p>
            <a:endParaRPr lang="en-US" altLang="zh-CN" dirty="0"/>
          </a:p>
          <a:p>
            <a:endParaRPr lang="zh-CN" altLang="en-US" dirty="0"/>
          </a:p>
          <a:p>
            <a:r>
              <a:rPr lang="zh-CN" altLang="en-US" dirty="0"/>
              <a:t>由配方法将上式化为标准二次型，得</a:t>
            </a:r>
            <a:endParaRPr lang="en-US" altLang="zh-CN" dirty="0"/>
          </a:p>
          <a:p>
            <a:endParaRPr lang="en-US" altLang="zh-CN" dirty="0"/>
          </a:p>
          <a:p>
            <a:endParaRPr lang="en-US" altLang="zh-CN" dirty="0"/>
          </a:p>
          <a:p>
            <a:endParaRPr lang="en-US" altLang="zh-CN" dirty="0"/>
          </a:p>
          <a:p>
            <a:endParaRPr lang="en-US" altLang="zh-CN" dirty="0"/>
          </a:p>
          <a:p>
            <a:pPr indent="457200"/>
            <a:r>
              <a:rPr lang="zh-CN" altLang="en-US" dirty="0"/>
              <a:t>显而易见，上式是正定的。由求出的</a:t>
            </a:r>
            <a:r>
              <a:rPr lang="en-US" altLang="zh-CN" dirty="0"/>
              <a:t>V</a:t>
            </a:r>
            <a:r>
              <a:rPr lang="zh-CN" altLang="en-US" dirty="0"/>
              <a:t>，求得                           ，是负定的。</a:t>
            </a:r>
            <a:endParaRPr lang="en-US" altLang="zh-CN" dirty="0"/>
          </a:p>
          <a:p>
            <a:pPr indent="457200"/>
            <a:endParaRPr lang="zh-CN" altLang="en-US" dirty="0"/>
          </a:p>
          <a:p>
            <a:r>
              <a:rPr lang="zh-CN" altLang="en-US" dirty="0"/>
              <a:t>（</a:t>
            </a:r>
            <a:r>
              <a:rPr lang="en-US" altLang="zh-CN" dirty="0"/>
              <a:t>6</a:t>
            </a:r>
            <a:r>
              <a:rPr lang="zh-CN" altLang="en-US" dirty="0"/>
              <a:t>）由于                                                         是正定的，</a:t>
            </a:r>
            <a:r>
              <a:rPr lang="en-US" altLang="zh-CN" dirty="0"/>
              <a:t>    </a:t>
            </a:r>
            <a:r>
              <a:rPr lang="zh-CN" altLang="en-US" dirty="0"/>
              <a:t>是负定的，所以系统在平衡点</a:t>
            </a:r>
            <a:r>
              <a:rPr lang="en-US" altLang="zh-CN" dirty="0"/>
              <a:t>X=0</a:t>
            </a:r>
            <a:r>
              <a:rPr lang="zh-CN" altLang="en-US" dirty="0"/>
              <a:t>处是大范围渐近稳定的。</a:t>
            </a:r>
          </a:p>
          <a:p>
            <a:endParaRPr lang="en-US" altLang="zh-CN" dirty="0"/>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168082266"/>
              </p:ext>
            </p:extLst>
          </p:nvPr>
        </p:nvGraphicFramePr>
        <p:xfrm>
          <a:off x="1393825" y="1058863"/>
          <a:ext cx="5957888" cy="1296987"/>
        </p:xfrm>
        <a:graphic>
          <a:graphicData uri="http://schemas.openxmlformats.org/presentationml/2006/ole">
            <mc:AlternateContent xmlns:mc="http://schemas.openxmlformats.org/markup-compatibility/2006">
              <mc:Choice xmlns:v="urn:schemas-microsoft-com:vml" Requires="v">
                <p:oleObj name="Equation" r:id="rId4" imgW="3619440" imgH="787320" progId="Equation.DSMT4">
                  <p:embed/>
                </p:oleObj>
              </mc:Choice>
              <mc:Fallback>
                <p:oleObj name="Equation" r:id="rId4" imgW="3619440" imgH="787320" progId="Equation.DSMT4">
                  <p:embed/>
                  <p:pic>
                    <p:nvPicPr>
                      <p:cNvPr id="0" name=""/>
                      <p:cNvPicPr/>
                      <p:nvPr/>
                    </p:nvPicPr>
                    <p:blipFill>
                      <a:blip r:embed="rId5"/>
                      <a:stretch>
                        <a:fillRect/>
                      </a:stretch>
                    </p:blipFill>
                    <p:spPr>
                      <a:xfrm>
                        <a:off x="1393825" y="1058863"/>
                        <a:ext cx="5957888" cy="12969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31967929"/>
              </p:ext>
            </p:extLst>
          </p:nvPr>
        </p:nvGraphicFramePr>
        <p:xfrm>
          <a:off x="827584" y="2787774"/>
          <a:ext cx="7413853" cy="728313"/>
        </p:xfrm>
        <a:graphic>
          <a:graphicData uri="http://schemas.openxmlformats.org/presentationml/2006/ole">
            <mc:AlternateContent xmlns:mc="http://schemas.openxmlformats.org/markup-compatibility/2006">
              <mc:Choice xmlns:v="urn:schemas-microsoft-com:vml" Requires="v">
                <p:oleObj name="Equation" r:id="rId6" imgW="5041800" imgH="495000" progId="Equation.DSMT4">
                  <p:embed/>
                </p:oleObj>
              </mc:Choice>
              <mc:Fallback>
                <p:oleObj name="Equation" r:id="rId6" imgW="5041800" imgH="495000" progId="Equation.DSMT4">
                  <p:embed/>
                  <p:pic>
                    <p:nvPicPr>
                      <p:cNvPr id="0" name=""/>
                      <p:cNvPicPr/>
                      <p:nvPr/>
                    </p:nvPicPr>
                    <p:blipFill>
                      <a:blip r:embed="rId7"/>
                      <a:stretch>
                        <a:fillRect/>
                      </a:stretch>
                    </p:blipFill>
                    <p:spPr>
                      <a:xfrm>
                        <a:off x="827584" y="2787774"/>
                        <a:ext cx="7413853" cy="7283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2854799"/>
              </p:ext>
            </p:extLst>
          </p:nvPr>
        </p:nvGraphicFramePr>
        <p:xfrm>
          <a:off x="1573769" y="4371950"/>
          <a:ext cx="2905224" cy="332026"/>
        </p:xfrm>
        <a:graphic>
          <a:graphicData uri="http://schemas.openxmlformats.org/presentationml/2006/ole">
            <mc:AlternateContent xmlns:mc="http://schemas.openxmlformats.org/markup-compatibility/2006">
              <mc:Choice xmlns:v="urn:schemas-microsoft-com:vml" Requires="v">
                <p:oleObj name="Equation" r:id="rId8" imgW="1777680" imgH="203040" progId="Equation.DSMT4">
                  <p:embed/>
                </p:oleObj>
              </mc:Choice>
              <mc:Fallback>
                <p:oleObj name="Equation" r:id="rId8" imgW="1777680" imgH="203040" progId="Equation.DSMT4">
                  <p:embed/>
                  <p:pic>
                    <p:nvPicPr>
                      <p:cNvPr id="0" name=""/>
                      <p:cNvPicPr/>
                      <p:nvPr/>
                    </p:nvPicPr>
                    <p:blipFill>
                      <a:blip r:embed="rId9"/>
                      <a:stretch>
                        <a:fillRect/>
                      </a:stretch>
                    </p:blipFill>
                    <p:spPr>
                      <a:xfrm>
                        <a:off x="1573769" y="4371950"/>
                        <a:ext cx="2905224" cy="332026"/>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3388793"/>
              </p:ext>
            </p:extLst>
          </p:nvPr>
        </p:nvGraphicFramePr>
        <p:xfrm>
          <a:off x="5626096" y="4371950"/>
          <a:ext cx="192021" cy="288032"/>
        </p:xfrm>
        <a:graphic>
          <a:graphicData uri="http://schemas.openxmlformats.org/presentationml/2006/ole">
            <mc:AlternateContent xmlns:mc="http://schemas.openxmlformats.org/markup-compatibility/2006">
              <mc:Choice xmlns:v="urn:schemas-microsoft-com:vml" Requires="v">
                <p:oleObj name="Equation" r:id="rId10" imgW="126720" imgH="190440" progId="Equation.DSMT4">
                  <p:embed/>
                </p:oleObj>
              </mc:Choice>
              <mc:Fallback>
                <p:oleObj name="Equation" r:id="rId10" imgW="126720" imgH="190440" progId="Equation.DSMT4">
                  <p:embed/>
                  <p:pic>
                    <p:nvPicPr>
                      <p:cNvPr id="5" name="对象 4"/>
                      <p:cNvPicPr/>
                      <p:nvPr/>
                    </p:nvPicPr>
                    <p:blipFill>
                      <a:blip r:embed="rId11"/>
                      <a:stretch>
                        <a:fillRect/>
                      </a:stretch>
                    </p:blipFill>
                    <p:spPr>
                      <a:xfrm>
                        <a:off x="5626096" y="4371950"/>
                        <a:ext cx="192021" cy="2880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8FF8120-A0A4-3DAF-9C1C-96DE12A74E65}"/>
              </a:ext>
            </a:extLst>
          </p:cNvPr>
          <p:cNvGraphicFramePr>
            <a:graphicFrameLocks noChangeAspect="1"/>
          </p:cNvGraphicFramePr>
          <p:nvPr>
            <p:extLst>
              <p:ext uri="{D42A27DB-BD31-4B8C-83A1-F6EECF244321}">
                <p14:modId xmlns:p14="http://schemas.microsoft.com/office/powerpoint/2010/main" val="3876738266"/>
              </p:ext>
            </p:extLst>
          </p:nvPr>
        </p:nvGraphicFramePr>
        <p:xfrm>
          <a:off x="5508104" y="3780297"/>
          <a:ext cx="1274795" cy="384462"/>
        </p:xfrm>
        <a:graphic>
          <a:graphicData uri="http://schemas.openxmlformats.org/presentationml/2006/ole">
            <mc:AlternateContent xmlns:mc="http://schemas.openxmlformats.org/markup-compatibility/2006">
              <mc:Choice xmlns:v="urn:schemas-microsoft-com:vml" Requires="v">
                <p:oleObj name="Equation" r:id="rId12" imgW="799920" imgH="241200" progId="Equation.DSMT4">
                  <p:embed/>
                </p:oleObj>
              </mc:Choice>
              <mc:Fallback>
                <p:oleObj name="Equation" r:id="rId12" imgW="799920" imgH="241200" progId="Equation.DSMT4">
                  <p:embed/>
                  <p:pic>
                    <p:nvPicPr>
                      <p:cNvPr id="0" name=""/>
                      <p:cNvPicPr/>
                      <p:nvPr/>
                    </p:nvPicPr>
                    <p:blipFill>
                      <a:blip r:embed="rId13"/>
                      <a:stretch>
                        <a:fillRect/>
                      </a:stretch>
                    </p:blipFill>
                    <p:spPr>
                      <a:xfrm>
                        <a:off x="5508104" y="3780297"/>
                        <a:ext cx="1274795" cy="384462"/>
                      </a:xfrm>
                      <a:prstGeom prst="rect">
                        <a:avLst/>
                      </a:prstGeom>
                    </p:spPr>
                  </p:pic>
                </p:oleObj>
              </mc:Fallback>
            </mc:AlternateContent>
          </a:graphicData>
        </a:graphic>
      </p:graphicFrame>
    </p:spTree>
    <p:extLst>
      <p:ext uri="{BB962C8B-B14F-4D97-AF65-F5344CB8AC3E}">
        <p14:creationId xmlns:p14="http://schemas.microsoft.com/office/powerpoint/2010/main" val="2633903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995807"/>
            <a:ext cx="7747557" cy="2862322"/>
          </a:xfrm>
          <a:prstGeom prst="rect">
            <a:avLst/>
          </a:prstGeom>
          <a:noFill/>
        </p:spPr>
        <p:txBody>
          <a:bodyPr wrap="square">
            <a:spAutoFit/>
          </a:bodyPr>
          <a:lstStyle/>
          <a:p>
            <a:pPr>
              <a:lnSpc>
                <a:spcPct val="200000"/>
              </a:lnSpc>
            </a:pPr>
            <a:r>
              <a:rPr lang="zh-CN" altLang="en-US" b="1" dirty="0"/>
              <a:t>例</a:t>
            </a:r>
            <a:r>
              <a:rPr lang="en-US" altLang="zh-CN" b="1" dirty="0"/>
              <a:t>3.14 </a:t>
            </a:r>
            <a:r>
              <a:rPr lang="zh-CN" altLang="en-US" dirty="0"/>
              <a:t>设二阶非线性系统</a:t>
            </a:r>
            <a:endParaRPr lang="en-US" altLang="zh-CN" dirty="0"/>
          </a:p>
          <a:p>
            <a:pPr>
              <a:lnSpc>
                <a:spcPct val="200000"/>
              </a:lnSpc>
            </a:pPr>
            <a:endParaRPr lang="en-US" altLang="zh-CN" dirty="0"/>
          </a:p>
          <a:p>
            <a:pPr>
              <a:lnSpc>
                <a:spcPct val="200000"/>
              </a:lnSpc>
            </a:pPr>
            <a:endParaRPr lang="en-US" altLang="zh-CN" dirty="0"/>
          </a:p>
          <a:p>
            <a:pPr>
              <a:lnSpc>
                <a:spcPct val="200000"/>
              </a:lnSpc>
            </a:pPr>
            <a:r>
              <a:rPr lang="zh-CN" altLang="en-US" dirty="0"/>
              <a:t>式中，</a:t>
            </a:r>
            <a:r>
              <a:rPr lang="en-US" altLang="zh-CN" dirty="0"/>
              <a:t>          </a:t>
            </a:r>
            <a:r>
              <a:rPr lang="zh-CN" altLang="en-US" dirty="0"/>
              <a:t>为单值非线性函数，并且</a:t>
            </a:r>
            <a:r>
              <a:rPr lang="en-US" altLang="zh-CN" dirty="0"/>
              <a:t>f</a:t>
            </a:r>
            <a:r>
              <a:rPr lang="zh-CN" altLang="en-US" dirty="0"/>
              <a:t>（</a:t>
            </a:r>
            <a:r>
              <a:rPr lang="en-US" altLang="zh-CN" dirty="0"/>
              <a:t>0</a:t>
            </a:r>
            <a:r>
              <a:rPr lang="zh-CN" altLang="en-US" dirty="0"/>
              <a:t>）</a:t>
            </a:r>
            <a:r>
              <a:rPr lang="en-US" altLang="zh-CN" dirty="0"/>
              <a:t>=0</a:t>
            </a:r>
            <a:r>
              <a:rPr lang="zh-CN" altLang="en-US" dirty="0"/>
              <a:t>，试判断系统在原点平衡状态的稳定性和稳定条件。</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704703082"/>
              </p:ext>
            </p:extLst>
          </p:nvPr>
        </p:nvGraphicFramePr>
        <p:xfrm>
          <a:off x="3131840" y="1635646"/>
          <a:ext cx="2340260" cy="936104"/>
        </p:xfrm>
        <a:graphic>
          <a:graphicData uri="http://schemas.openxmlformats.org/presentationml/2006/ole">
            <mc:AlternateContent xmlns:mc="http://schemas.openxmlformats.org/markup-compatibility/2006">
              <mc:Choice xmlns:v="urn:schemas-microsoft-com:vml" Requires="v">
                <p:oleObj name="Equation" r:id="rId4" imgW="1333440" imgH="533160" progId="Equation.DSMT4">
                  <p:embed/>
                </p:oleObj>
              </mc:Choice>
              <mc:Fallback>
                <p:oleObj name="Equation" r:id="rId4" imgW="1333440" imgH="533160" progId="Equation.DSMT4">
                  <p:embed/>
                  <p:pic>
                    <p:nvPicPr>
                      <p:cNvPr id="0" name=""/>
                      <p:cNvPicPr/>
                      <p:nvPr/>
                    </p:nvPicPr>
                    <p:blipFill>
                      <a:blip r:embed="rId5"/>
                      <a:stretch>
                        <a:fillRect/>
                      </a:stretch>
                    </p:blipFill>
                    <p:spPr>
                      <a:xfrm>
                        <a:off x="3131840" y="1635646"/>
                        <a:ext cx="2340260" cy="93610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347482809"/>
              </p:ext>
            </p:extLst>
          </p:nvPr>
        </p:nvGraphicFramePr>
        <p:xfrm>
          <a:off x="1403648" y="2787774"/>
          <a:ext cx="687349" cy="432048"/>
        </p:xfrm>
        <a:graphic>
          <a:graphicData uri="http://schemas.openxmlformats.org/presentationml/2006/ole">
            <mc:AlternateContent xmlns:mc="http://schemas.openxmlformats.org/markup-compatibility/2006">
              <mc:Choice xmlns:v="urn:schemas-microsoft-com:vml" Requires="v">
                <p:oleObj name="Equation" r:id="rId6" imgW="444240" imgH="279360" progId="Equation.DSMT4">
                  <p:embed/>
                </p:oleObj>
              </mc:Choice>
              <mc:Fallback>
                <p:oleObj name="Equation" r:id="rId6" imgW="444240" imgH="279360" progId="Equation.DSMT4">
                  <p:embed/>
                  <p:pic>
                    <p:nvPicPr>
                      <p:cNvPr id="0" name=""/>
                      <p:cNvPicPr/>
                      <p:nvPr/>
                    </p:nvPicPr>
                    <p:blipFill>
                      <a:blip r:embed="rId7"/>
                      <a:stretch>
                        <a:fillRect/>
                      </a:stretch>
                    </p:blipFill>
                    <p:spPr>
                      <a:xfrm>
                        <a:off x="1403648" y="2787774"/>
                        <a:ext cx="687349" cy="432048"/>
                      </a:xfrm>
                      <a:prstGeom prst="rect">
                        <a:avLst/>
                      </a:prstGeom>
                    </p:spPr>
                  </p:pic>
                </p:oleObj>
              </mc:Fallback>
            </mc:AlternateContent>
          </a:graphicData>
        </a:graphic>
      </p:graphicFrame>
    </p:spTree>
    <p:extLst>
      <p:ext uri="{BB962C8B-B14F-4D97-AF65-F5344CB8AC3E}">
        <p14:creationId xmlns:p14="http://schemas.microsoft.com/office/powerpoint/2010/main" val="19665339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72846" y="699542"/>
            <a:ext cx="6641766" cy="2862322"/>
          </a:xfrm>
          <a:prstGeom prst="rect">
            <a:avLst/>
          </a:prstGeom>
          <a:noFill/>
        </p:spPr>
        <p:txBody>
          <a:bodyPr wrap="square">
            <a:spAutoFit/>
          </a:bodyPr>
          <a:lstStyle/>
          <a:p>
            <a:r>
              <a:rPr lang="zh-CN" altLang="en-US" b="1" dirty="0"/>
              <a:t>解  </a:t>
            </a:r>
            <a:r>
              <a:rPr lang="zh-CN" altLang="en-US" dirty="0"/>
              <a:t>令</a:t>
            </a:r>
            <a:r>
              <a:rPr lang="en-US" altLang="zh-CN" dirty="0"/>
              <a:t> </a:t>
            </a:r>
            <a:r>
              <a:rPr lang="zh-CN" altLang="en-US" dirty="0"/>
              <a:t>                           ，并设</a:t>
            </a:r>
            <a:r>
              <a:rPr lang="en-US" altLang="zh-CN" dirty="0"/>
              <a:t>K=1</a:t>
            </a:r>
            <a:r>
              <a:rPr lang="zh-CN" altLang="en-US" dirty="0"/>
              <a:t>，则系统的线性化状态方程为</a:t>
            </a:r>
          </a:p>
          <a:p>
            <a:endParaRPr lang="en-US" altLang="zh-CN" dirty="0"/>
          </a:p>
          <a:p>
            <a:endParaRPr lang="en-US" altLang="zh-CN" dirty="0"/>
          </a:p>
          <a:p>
            <a:endParaRPr lang="en-US" altLang="zh-CN" dirty="0"/>
          </a:p>
          <a:p>
            <a:r>
              <a:rPr lang="zh-CN" altLang="en-US" dirty="0"/>
              <a:t>选取李雅普诺夫函数</a:t>
            </a:r>
            <a:r>
              <a:rPr lang="en-US" altLang="zh-CN" dirty="0"/>
              <a:t>                        </a:t>
            </a:r>
            <a:r>
              <a:rPr lang="zh-CN" altLang="en-US" dirty="0"/>
              <a:t>，则</a:t>
            </a:r>
            <a:endParaRPr lang="en-US" altLang="zh-CN" dirty="0"/>
          </a:p>
          <a:p>
            <a:endParaRPr lang="en-US" altLang="zh-CN" dirty="0"/>
          </a:p>
          <a:p>
            <a:endParaRPr lang="en-US" altLang="zh-CN" dirty="0"/>
          </a:p>
          <a:p>
            <a:r>
              <a:rPr lang="zh-CN" altLang="en-US" dirty="0"/>
              <a:t>式中：</a:t>
            </a:r>
            <a:endParaRPr lang="en-US" altLang="zh-CN" dirty="0"/>
          </a:p>
          <a:p>
            <a:endParaRPr lang="en-US" altLang="zh-CN" dirty="0"/>
          </a:p>
          <a:p>
            <a:r>
              <a:rPr lang="zh-CN" altLang="en-US" dirty="0"/>
              <a:t>设</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533605630"/>
              </p:ext>
            </p:extLst>
          </p:nvPr>
        </p:nvGraphicFramePr>
        <p:xfrm>
          <a:off x="1475656" y="703858"/>
          <a:ext cx="1341523" cy="427732"/>
        </p:xfrm>
        <a:graphic>
          <a:graphicData uri="http://schemas.openxmlformats.org/presentationml/2006/ole">
            <mc:AlternateContent xmlns:mc="http://schemas.openxmlformats.org/markup-compatibility/2006">
              <mc:Choice xmlns:v="urn:schemas-microsoft-com:vml" Requires="v">
                <p:oleObj name="Equation" r:id="rId4" imgW="876240" imgH="279360" progId="Equation.DSMT4">
                  <p:embed/>
                </p:oleObj>
              </mc:Choice>
              <mc:Fallback>
                <p:oleObj name="Equation" r:id="rId4" imgW="876240" imgH="279360" progId="Equation.DSMT4">
                  <p:embed/>
                  <p:pic>
                    <p:nvPicPr>
                      <p:cNvPr id="0" name=""/>
                      <p:cNvPicPr/>
                      <p:nvPr/>
                    </p:nvPicPr>
                    <p:blipFill>
                      <a:blip r:embed="rId5"/>
                      <a:stretch>
                        <a:fillRect/>
                      </a:stretch>
                    </p:blipFill>
                    <p:spPr>
                      <a:xfrm>
                        <a:off x="1475656" y="703858"/>
                        <a:ext cx="1341523" cy="42773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58055056"/>
              </p:ext>
            </p:extLst>
          </p:nvPr>
        </p:nvGraphicFramePr>
        <p:xfrm>
          <a:off x="2915816" y="1779662"/>
          <a:ext cx="1211188" cy="330324"/>
        </p:xfrm>
        <a:graphic>
          <a:graphicData uri="http://schemas.openxmlformats.org/presentationml/2006/ole">
            <mc:AlternateContent xmlns:mc="http://schemas.openxmlformats.org/markup-compatibility/2006">
              <mc:Choice xmlns:v="urn:schemas-microsoft-com:vml" Requires="v">
                <p:oleObj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2915816" y="1779662"/>
                        <a:ext cx="1211188" cy="33032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016081373"/>
              </p:ext>
            </p:extLst>
          </p:nvPr>
        </p:nvGraphicFramePr>
        <p:xfrm>
          <a:off x="2854964" y="1059582"/>
          <a:ext cx="2037842" cy="684989"/>
        </p:xfrm>
        <a:graphic>
          <a:graphicData uri="http://schemas.openxmlformats.org/presentationml/2006/ole">
            <mc:AlternateContent xmlns:mc="http://schemas.openxmlformats.org/markup-compatibility/2006">
              <mc:Choice xmlns:v="urn:schemas-microsoft-com:vml" Requires="v">
                <p:oleObj name="Equation" r:id="rId8" imgW="1511280" imgH="507960" progId="Equation.DSMT4">
                  <p:embed/>
                </p:oleObj>
              </mc:Choice>
              <mc:Fallback>
                <p:oleObj name="Equation" r:id="rId8" imgW="1511280" imgH="507960" progId="Equation.DSMT4">
                  <p:embed/>
                  <p:pic>
                    <p:nvPicPr>
                      <p:cNvPr id="0" name=""/>
                      <p:cNvPicPr/>
                      <p:nvPr/>
                    </p:nvPicPr>
                    <p:blipFill>
                      <a:blip r:embed="rId9"/>
                      <a:stretch>
                        <a:fillRect/>
                      </a:stretch>
                    </p:blipFill>
                    <p:spPr>
                      <a:xfrm>
                        <a:off x="2854964" y="1059582"/>
                        <a:ext cx="2037842" cy="684989"/>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65559605"/>
              </p:ext>
            </p:extLst>
          </p:nvPr>
        </p:nvGraphicFramePr>
        <p:xfrm>
          <a:off x="3131840" y="2104611"/>
          <a:ext cx="1659181" cy="409113"/>
        </p:xfrm>
        <a:graphic>
          <a:graphicData uri="http://schemas.openxmlformats.org/presentationml/2006/ole">
            <mc:AlternateContent xmlns:mc="http://schemas.openxmlformats.org/markup-compatibility/2006">
              <mc:Choice xmlns:v="urn:schemas-microsoft-com:vml" Requires="v">
                <p:oleObj name="Equation" r:id="rId10" imgW="927000" imgH="228600" progId="Equation.DSMT4">
                  <p:embed/>
                </p:oleObj>
              </mc:Choice>
              <mc:Fallback>
                <p:oleObj name="Equation" r:id="rId10" imgW="927000" imgH="228600" progId="Equation.DSMT4">
                  <p:embed/>
                  <p:pic>
                    <p:nvPicPr>
                      <p:cNvPr id="0" name=""/>
                      <p:cNvPicPr/>
                      <p:nvPr/>
                    </p:nvPicPr>
                    <p:blipFill>
                      <a:blip r:embed="rId11"/>
                      <a:stretch>
                        <a:fillRect/>
                      </a:stretch>
                    </p:blipFill>
                    <p:spPr>
                      <a:xfrm>
                        <a:off x="3131840" y="2104611"/>
                        <a:ext cx="1659181" cy="40911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537804801"/>
              </p:ext>
            </p:extLst>
          </p:nvPr>
        </p:nvGraphicFramePr>
        <p:xfrm>
          <a:off x="3059833" y="2506784"/>
          <a:ext cx="2088232" cy="527553"/>
        </p:xfrm>
        <a:graphic>
          <a:graphicData uri="http://schemas.openxmlformats.org/presentationml/2006/ole">
            <mc:AlternateContent xmlns:mc="http://schemas.openxmlformats.org/markup-compatibility/2006">
              <mc:Choice xmlns:v="urn:schemas-microsoft-com:vml" Requires="v">
                <p:oleObj name="Equation" r:id="rId12" imgW="1206360" imgH="304560" progId="Equation.DSMT4">
                  <p:embed/>
                </p:oleObj>
              </mc:Choice>
              <mc:Fallback>
                <p:oleObj name="Equation" r:id="rId12" imgW="1206360" imgH="304560" progId="Equation.DSMT4">
                  <p:embed/>
                  <p:pic>
                    <p:nvPicPr>
                      <p:cNvPr id="0" name=""/>
                      <p:cNvPicPr/>
                      <p:nvPr/>
                    </p:nvPicPr>
                    <p:blipFill>
                      <a:blip r:embed="rId13"/>
                      <a:stretch>
                        <a:fillRect/>
                      </a:stretch>
                    </p:blipFill>
                    <p:spPr>
                      <a:xfrm>
                        <a:off x="3059833" y="2506784"/>
                        <a:ext cx="2088232" cy="52755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65867174"/>
              </p:ext>
            </p:extLst>
          </p:nvPr>
        </p:nvGraphicFramePr>
        <p:xfrm>
          <a:off x="3157625" y="3021843"/>
          <a:ext cx="1872208" cy="774707"/>
        </p:xfrm>
        <a:graphic>
          <a:graphicData uri="http://schemas.openxmlformats.org/presentationml/2006/ole">
            <mc:AlternateContent xmlns:mc="http://schemas.openxmlformats.org/markup-compatibility/2006">
              <mc:Choice xmlns:v="urn:schemas-microsoft-com:vml" Requires="v">
                <p:oleObj name="Equation" r:id="rId14" imgW="1104840" imgH="457200" progId="Equation.DSMT4">
                  <p:embed/>
                </p:oleObj>
              </mc:Choice>
              <mc:Fallback>
                <p:oleObj name="Equation" r:id="rId14" imgW="1104840" imgH="457200" progId="Equation.DSMT4">
                  <p:embed/>
                  <p:pic>
                    <p:nvPicPr>
                      <p:cNvPr id="0" name=""/>
                      <p:cNvPicPr/>
                      <p:nvPr/>
                    </p:nvPicPr>
                    <p:blipFill>
                      <a:blip r:embed="rId15"/>
                      <a:stretch>
                        <a:fillRect/>
                      </a:stretch>
                    </p:blipFill>
                    <p:spPr>
                      <a:xfrm>
                        <a:off x="3157625" y="3021843"/>
                        <a:ext cx="1872208" cy="77470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57618948"/>
              </p:ext>
            </p:extLst>
          </p:nvPr>
        </p:nvGraphicFramePr>
        <p:xfrm>
          <a:off x="1403648" y="3894374"/>
          <a:ext cx="5949278" cy="820590"/>
        </p:xfrm>
        <a:graphic>
          <a:graphicData uri="http://schemas.openxmlformats.org/presentationml/2006/ole">
            <mc:AlternateContent xmlns:mc="http://schemas.openxmlformats.org/markup-compatibility/2006">
              <mc:Choice xmlns:v="urn:schemas-microsoft-com:vml" Requires="v">
                <p:oleObj name="Equation" r:id="rId16" imgW="3682800" imgH="507960" progId="Equation.DSMT4">
                  <p:embed/>
                </p:oleObj>
              </mc:Choice>
              <mc:Fallback>
                <p:oleObj name="Equation" r:id="rId16" imgW="3682800" imgH="507960" progId="Equation.DSMT4">
                  <p:embed/>
                  <p:pic>
                    <p:nvPicPr>
                      <p:cNvPr id="0" name=""/>
                      <p:cNvPicPr/>
                      <p:nvPr/>
                    </p:nvPicPr>
                    <p:blipFill>
                      <a:blip r:embed="rId17"/>
                      <a:stretch>
                        <a:fillRect/>
                      </a:stretch>
                    </p:blipFill>
                    <p:spPr>
                      <a:xfrm>
                        <a:off x="1403648" y="3894374"/>
                        <a:ext cx="5949278" cy="820590"/>
                      </a:xfrm>
                      <a:prstGeom prst="rect">
                        <a:avLst/>
                      </a:prstGeom>
                    </p:spPr>
                  </p:pic>
                </p:oleObj>
              </mc:Fallback>
            </mc:AlternateContent>
          </a:graphicData>
        </a:graphic>
      </p:graphicFrame>
    </p:spTree>
    <p:extLst>
      <p:ext uri="{BB962C8B-B14F-4D97-AF65-F5344CB8AC3E}">
        <p14:creationId xmlns:p14="http://schemas.microsoft.com/office/powerpoint/2010/main" val="38622082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601400"/>
            <a:ext cx="6641766" cy="1754326"/>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展开后</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解得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621550703"/>
              </p:ext>
            </p:extLst>
          </p:nvPr>
        </p:nvGraphicFramePr>
        <p:xfrm>
          <a:off x="3006725" y="638175"/>
          <a:ext cx="2246313" cy="1150938"/>
        </p:xfrm>
        <a:graphic>
          <a:graphicData uri="http://schemas.openxmlformats.org/presentationml/2006/ole">
            <mc:AlternateContent xmlns:mc="http://schemas.openxmlformats.org/markup-compatibility/2006">
              <mc:Choice xmlns:v="urn:schemas-microsoft-com:vml" Requires="v">
                <p:oleObj name="Equation" r:id="rId4" imgW="1460160" imgH="749160" progId="Equation.DSMT4">
                  <p:embed/>
                </p:oleObj>
              </mc:Choice>
              <mc:Fallback>
                <p:oleObj name="Equation" r:id="rId4" imgW="1460160" imgH="749160" progId="Equation.DSMT4">
                  <p:embed/>
                  <p:pic>
                    <p:nvPicPr>
                      <p:cNvPr id="0" name=""/>
                      <p:cNvPicPr/>
                      <p:nvPr/>
                    </p:nvPicPr>
                    <p:blipFill>
                      <a:blip r:embed="rId5"/>
                      <a:stretch>
                        <a:fillRect/>
                      </a:stretch>
                    </p:blipFill>
                    <p:spPr>
                      <a:xfrm>
                        <a:off x="3006725" y="638175"/>
                        <a:ext cx="2246313" cy="11509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84339255"/>
              </p:ext>
            </p:extLst>
          </p:nvPr>
        </p:nvGraphicFramePr>
        <p:xfrm>
          <a:off x="2930107" y="1864610"/>
          <a:ext cx="1860655" cy="1304377"/>
        </p:xfrm>
        <a:graphic>
          <a:graphicData uri="http://schemas.openxmlformats.org/presentationml/2006/ole">
            <mc:AlternateContent xmlns:mc="http://schemas.openxmlformats.org/markup-compatibility/2006">
              <mc:Choice xmlns:v="urn:schemas-microsoft-com:vml" Requires="v">
                <p:oleObj name="Equation" r:id="rId6" imgW="1231560" imgH="863280" progId="Equation.DSMT4">
                  <p:embed/>
                </p:oleObj>
              </mc:Choice>
              <mc:Fallback>
                <p:oleObj name="Equation" r:id="rId6" imgW="1231560" imgH="863280" progId="Equation.DSMT4">
                  <p:embed/>
                  <p:pic>
                    <p:nvPicPr>
                      <p:cNvPr id="0" name=""/>
                      <p:cNvPicPr/>
                      <p:nvPr/>
                    </p:nvPicPr>
                    <p:blipFill>
                      <a:blip r:embed="rId7"/>
                      <a:stretch>
                        <a:fillRect/>
                      </a:stretch>
                    </p:blipFill>
                    <p:spPr>
                      <a:xfrm>
                        <a:off x="2930107" y="1864610"/>
                        <a:ext cx="1860655" cy="130437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62333532"/>
              </p:ext>
            </p:extLst>
          </p:nvPr>
        </p:nvGraphicFramePr>
        <p:xfrm>
          <a:off x="1979712" y="3226986"/>
          <a:ext cx="3978999" cy="639839"/>
        </p:xfrm>
        <a:graphic>
          <a:graphicData uri="http://schemas.openxmlformats.org/presentationml/2006/ole">
            <mc:AlternateContent xmlns:mc="http://schemas.openxmlformats.org/markup-compatibility/2006">
              <mc:Choice xmlns:v="urn:schemas-microsoft-com:vml" Requires="v">
                <p:oleObj name="Equation" r:id="rId8" imgW="2527200" imgH="406080" progId="Equation.DSMT4">
                  <p:embed/>
                </p:oleObj>
              </mc:Choice>
              <mc:Fallback>
                <p:oleObj name="Equation" r:id="rId8" imgW="2527200" imgH="406080" progId="Equation.DSMT4">
                  <p:embed/>
                  <p:pic>
                    <p:nvPicPr>
                      <p:cNvPr id="0" name=""/>
                      <p:cNvPicPr/>
                      <p:nvPr/>
                    </p:nvPicPr>
                    <p:blipFill>
                      <a:blip r:embed="rId9"/>
                      <a:stretch>
                        <a:fillRect/>
                      </a:stretch>
                    </p:blipFill>
                    <p:spPr>
                      <a:xfrm>
                        <a:off x="1979712" y="3226986"/>
                        <a:ext cx="3978999" cy="639839"/>
                      </a:xfrm>
                      <a:prstGeom prst="rect">
                        <a:avLst/>
                      </a:prstGeom>
                    </p:spPr>
                  </p:pic>
                </p:oleObj>
              </mc:Fallback>
            </mc:AlternateContent>
          </a:graphicData>
        </a:graphic>
      </p:graphicFrame>
      <p:sp>
        <p:nvSpPr>
          <p:cNvPr id="5" name="矩形 4"/>
          <p:cNvSpPr/>
          <p:nvPr/>
        </p:nvSpPr>
        <p:spPr>
          <a:xfrm>
            <a:off x="540497" y="4040247"/>
            <a:ext cx="7179096" cy="369332"/>
          </a:xfrm>
          <a:prstGeom prst="rect">
            <a:avLst/>
          </a:prstGeom>
        </p:spPr>
        <p:txBody>
          <a:bodyPr wrap="square">
            <a:spAutoFit/>
          </a:bodyPr>
          <a:lstStyle/>
          <a:p>
            <a:r>
              <a:rPr lang="en-US" altLang="zh-CN" dirty="0">
                <a:latin typeface="Times New Roman" panose="02020603050405020304" pitchFamily="18" charset="0"/>
              </a:rPr>
              <a:t>P</a:t>
            </a:r>
            <a:r>
              <a:rPr lang="zh-CN" altLang="en-US" dirty="0">
                <a:latin typeface="Times New Roman" panose="02020603050405020304" pitchFamily="18" charset="0"/>
              </a:rPr>
              <a:t>为正定，</a:t>
            </a:r>
            <a:r>
              <a:rPr lang="en-US" altLang="zh-CN" dirty="0">
                <a:latin typeface="Times New Roman" panose="02020603050405020304" pitchFamily="18" charset="0"/>
              </a:rPr>
              <a:t>Q</a:t>
            </a:r>
            <a:r>
              <a:rPr lang="zh-CN" altLang="en-US" dirty="0">
                <a:latin typeface="Times New Roman" panose="02020603050405020304" pitchFamily="18" charset="0"/>
              </a:rPr>
              <a:t>亦为正定，故</a:t>
            </a:r>
            <a:r>
              <a:rPr lang="en-US" altLang="zh-CN" dirty="0">
                <a:latin typeface="Times New Roman" panose="02020603050405020304" pitchFamily="18" charset="0"/>
              </a:rPr>
              <a:t>K=1</a:t>
            </a:r>
            <a:r>
              <a:rPr lang="zh-CN" altLang="en-US" dirty="0">
                <a:latin typeface="Times New Roman" panose="02020603050405020304" pitchFamily="18" charset="0"/>
              </a:rPr>
              <a:t>时系统在原点的平衡状态为渐近稳定。</a:t>
            </a:r>
            <a:endParaRPr lang="zh-CN" altLang="en-US" dirty="0"/>
          </a:p>
        </p:txBody>
      </p:sp>
    </p:spTree>
    <p:extLst>
      <p:ext uri="{BB962C8B-B14F-4D97-AF65-F5344CB8AC3E}">
        <p14:creationId xmlns:p14="http://schemas.microsoft.com/office/powerpoint/2010/main" val="9181810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626475"/>
            <a:ext cx="7315509" cy="369332"/>
          </a:xfrm>
          <a:prstGeom prst="rect">
            <a:avLst/>
          </a:prstGeom>
          <a:noFill/>
        </p:spPr>
        <p:txBody>
          <a:bodyPr wrap="square">
            <a:spAutoFit/>
          </a:bodyPr>
          <a:lstStyle/>
          <a:p>
            <a:r>
              <a:rPr lang="zh-CN" altLang="en-US" dirty="0"/>
              <a:t>为了进一步确定稳定条件，将                          代入状态方程，有 </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18475631"/>
              </p:ext>
            </p:extLst>
          </p:nvPr>
        </p:nvGraphicFramePr>
        <p:xfrm>
          <a:off x="3707904" y="625380"/>
          <a:ext cx="1360965" cy="427732"/>
        </p:xfrm>
        <a:graphic>
          <a:graphicData uri="http://schemas.openxmlformats.org/presentationml/2006/ole">
            <mc:AlternateContent xmlns:mc="http://schemas.openxmlformats.org/markup-compatibility/2006">
              <mc:Choice xmlns:v="urn:schemas-microsoft-com:vml" Requires="v">
                <p:oleObj name="Equation" r:id="rId4" imgW="888840" imgH="279360" progId="Equation.DSMT4">
                  <p:embed/>
                </p:oleObj>
              </mc:Choice>
              <mc:Fallback>
                <p:oleObj name="Equation" r:id="rId4" imgW="888840" imgH="279360" progId="Equation.DSMT4">
                  <p:embed/>
                  <p:pic>
                    <p:nvPicPr>
                      <p:cNvPr id="0" name=""/>
                      <p:cNvPicPr/>
                      <p:nvPr/>
                    </p:nvPicPr>
                    <p:blipFill>
                      <a:blip r:embed="rId5"/>
                      <a:stretch>
                        <a:fillRect/>
                      </a:stretch>
                    </p:blipFill>
                    <p:spPr>
                      <a:xfrm>
                        <a:off x="3707904" y="625380"/>
                        <a:ext cx="1360965" cy="42773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1351901"/>
              </p:ext>
            </p:extLst>
          </p:nvPr>
        </p:nvGraphicFramePr>
        <p:xfrm>
          <a:off x="2737847" y="1099627"/>
          <a:ext cx="2331022" cy="758056"/>
        </p:xfrm>
        <a:graphic>
          <a:graphicData uri="http://schemas.openxmlformats.org/presentationml/2006/ole">
            <mc:AlternateContent xmlns:mc="http://schemas.openxmlformats.org/markup-compatibility/2006">
              <mc:Choice xmlns:v="urn:schemas-microsoft-com:vml" Requires="v">
                <p:oleObj name="Equation" r:id="rId6" imgW="1562040" imgH="507960" progId="Equation.DSMT4">
                  <p:embed/>
                </p:oleObj>
              </mc:Choice>
              <mc:Fallback>
                <p:oleObj name="Equation" r:id="rId6" imgW="1562040" imgH="507960" progId="Equation.DSMT4">
                  <p:embed/>
                  <p:pic>
                    <p:nvPicPr>
                      <p:cNvPr id="0" name=""/>
                      <p:cNvPicPr/>
                      <p:nvPr/>
                    </p:nvPicPr>
                    <p:blipFill>
                      <a:blip r:embed="rId7"/>
                      <a:stretch>
                        <a:fillRect/>
                      </a:stretch>
                    </p:blipFill>
                    <p:spPr>
                      <a:xfrm>
                        <a:off x="2737847" y="1099627"/>
                        <a:ext cx="2331022" cy="758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50250754"/>
              </p:ext>
            </p:extLst>
          </p:nvPr>
        </p:nvGraphicFramePr>
        <p:xfrm>
          <a:off x="899592" y="1851670"/>
          <a:ext cx="7591684" cy="3058520"/>
        </p:xfrm>
        <a:graphic>
          <a:graphicData uri="http://schemas.openxmlformats.org/presentationml/2006/ole">
            <mc:AlternateContent xmlns:mc="http://schemas.openxmlformats.org/markup-compatibility/2006">
              <mc:Choice xmlns:v="urn:schemas-microsoft-com:vml" Requires="v">
                <p:oleObj name="Equation" r:id="rId8" imgW="5295600" imgH="2133360" progId="Equation.DSMT4">
                  <p:embed/>
                </p:oleObj>
              </mc:Choice>
              <mc:Fallback>
                <p:oleObj name="Equation" r:id="rId8" imgW="5295600" imgH="2133360" progId="Equation.DSMT4">
                  <p:embed/>
                  <p:pic>
                    <p:nvPicPr>
                      <p:cNvPr id="0" name=""/>
                      <p:cNvPicPr/>
                      <p:nvPr/>
                    </p:nvPicPr>
                    <p:blipFill>
                      <a:blip r:embed="rId9"/>
                      <a:stretch>
                        <a:fillRect/>
                      </a:stretch>
                    </p:blipFill>
                    <p:spPr>
                      <a:xfrm>
                        <a:off x="899592" y="1851670"/>
                        <a:ext cx="7591684" cy="3058520"/>
                      </a:xfrm>
                      <a:prstGeom prst="rect">
                        <a:avLst/>
                      </a:prstGeom>
                    </p:spPr>
                  </p:pic>
                </p:oleObj>
              </mc:Fallback>
            </mc:AlternateContent>
          </a:graphicData>
        </a:graphic>
      </p:graphicFrame>
    </p:spTree>
    <p:extLst>
      <p:ext uri="{BB962C8B-B14F-4D97-AF65-F5344CB8AC3E}">
        <p14:creationId xmlns:p14="http://schemas.microsoft.com/office/powerpoint/2010/main" val="40507740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933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rPr>
              <a:t>李雅普诺夫意义下的稳定性</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658313"/>
            <a:ext cx="7315510" cy="2585323"/>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t>4</a:t>
            </a:r>
            <a:r>
              <a:rPr lang="zh-CN" altLang="en-US" dirty="0"/>
              <a:t>）大范围渐近稳定性 </a:t>
            </a:r>
            <a:endParaRPr lang="en-US" altLang="zh-CN" dirty="0"/>
          </a:p>
          <a:p>
            <a:pPr indent="457200"/>
            <a:r>
              <a:rPr lang="zh-CN" altLang="en-US" dirty="0"/>
              <a:t>若系统的平衡状态</a:t>
            </a:r>
            <a:r>
              <a:rPr lang="en-US" altLang="zh-CN" dirty="0"/>
              <a:t>       </a:t>
            </a:r>
            <a:r>
              <a:rPr lang="zh-CN" altLang="en-US" dirty="0"/>
              <a:t>是渐近稳定的，并且其引力域包括整个状态空间，则系统的平衡状态称为</a:t>
            </a:r>
            <a:r>
              <a:rPr lang="zh-CN" altLang="en-US" dirty="0">
                <a:solidFill>
                  <a:srgbClr val="FF0000"/>
                </a:solidFill>
              </a:rPr>
              <a:t>大范围渐近稳定</a:t>
            </a:r>
            <a:r>
              <a:rPr lang="zh-CN" altLang="en-US" dirty="0"/>
              <a:t>，或称</a:t>
            </a:r>
            <a:r>
              <a:rPr lang="zh-CN" altLang="en-US" dirty="0">
                <a:solidFill>
                  <a:srgbClr val="FF0000"/>
                </a:solidFill>
              </a:rPr>
              <a:t>全局渐近稳定</a:t>
            </a:r>
            <a:r>
              <a:rPr lang="zh-CN" altLang="en-US" dirty="0"/>
              <a:t>。</a:t>
            </a:r>
            <a:endParaRPr lang="en-US" altLang="zh-CN" dirty="0"/>
          </a:p>
          <a:p>
            <a:pPr indent="457200"/>
            <a:r>
              <a:rPr lang="zh-CN" altLang="en-US" dirty="0"/>
              <a:t>大范围内渐近稳定性的必要条件是，在整个状态空间只有一个平衡状态。对于一个实际的控制系统，如果有一个足够大的引力域，使扰动不超过它，就足够了。</a:t>
            </a:r>
            <a:endParaRPr lang="en-US" altLang="zh-CN" dirty="0"/>
          </a:p>
          <a:p>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）不稳定性 </a:t>
            </a:r>
            <a:endParaRPr lang="en-US" altLang="zh-CN" dirty="0">
              <a:solidFill>
                <a:sysClr val="windowText" lastClr="000000"/>
              </a:solidFill>
              <a:latin typeface="宋体" panose="02010600030101010101" pitchFamily="2" charset="-122"/>
              <a:ea typeface="宋体" panose="02010600030101010101" pitchFamily="2" charset="-122"/>
            </a:endParaRPr>
          </a:p>
          <a:p>
            <a:r>
              <a:rPr lang="zh-CN" altLang="en-US" dirty="0"/>
              <a:t>        无论实数选得多小，由初始状态引起的系统响应随时间的增长都要脱离球域  ，则此平衡状态称为不稳定的。</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7" name="对象 16"/>
          <p:cNvGraphicFramePr>
            <a:graphicFrameLocks noChangeAspect="1"/>
          </p:cNvGraphicFramePr>
          <p:nvPr>
            <p:extLst>
              <p:ext uri="{D42A27DB-BD31-4B8C-83A1-F6EECF244321}">
                <p14:modId xmlns:p14="http://schemas.microsoft.com/office/powerpoint/2010/main" val="2923623684"/>
              </p:ext>
            </p:extLst>
          </p:nvPr>
        </p:nvGraphicFramePr>
        <p:xfrm>
          <a:off x="3131840" y="771550"/>
          <a:ext cx="376932" cy="511551"/>
        </p:xfrm>
        <a:graphic>
          <a:graphicData uri="http://schemas.openxmlformats.org/presentationml/2006/ole">
            <mc:AlternateContent xmlns:mc="http://schemas.openxmlformats.org/markup-compatibility/2006">
              <mc:Choice xmlns:v="urn:schemas-microsoft-com:vml" Requires="v">
                <p:oleObj name="Equation" r:id="rId4" imgW="177480" imgH="241200" progId="Equation.DSMT4">
                  <p:embed/>
                </p:oleObj>
              </mc:Choice>
              <mc:Fallback>
                <p:oleObj name="Equation" r:id="rId4" imgW="177480" imgH="241200" progId="Equation.DSMT4">
                  <p:embed/>
                  <p:pic>
                    <p:nvPicPr>
                      <p:cNvPr id="8" name="对象 7"/>
                      <p:cNvPicPr/>
                      <p:nvPr/>
                    </p:nvPicPr>
                    <p:blipFill>
                      <a:blip r:embed="rId5"/>
                      <a:stretch>
                        <a:fillRect/>
                      </a:stretch>
                    </p:blipFill>
                    <p:spPr>
                      <a:xfrm>
                        <a:off x="3131840" y="771550"/>
                        <a:ext cx="376932" cy="511551"/>
                      </a:xfrm>
                      <a:prstGeom prst="rect">
                        <a:avLst/>
                      </a:prstGeom>
                    </p:spPr>
                  </p:pic>
                </p:oleObj>
              </mc:Fallback>
            </mc:AlternateContent>
          </a:graphicData>
        </a:graphic>
      </p:graphicFrame>
      <p:pic>
        <p:nvPicPr>
          <p:cNvPr id="18" name="图片 17"/>
          <p:cNvPicPr>
            <a:picLocks noChangeAspect="1"/>
          </p:cNvPicPr>
          <p:nvPr/>
        </p:nvPicPr>
        <p:blipFill>
          <a:blip r:embed="rId6"/>
          <a:stretch>
            <a:fillRect/>
          </a:stretch>
        </p:blipFill>
        <p:spPr>
          <a:xfrm>
            <a:off x="2339752" y="3435846"/>
            <a:ext cx="3600400" cy="1581127"/>
          </a:xfrm>
          <a:prstGeom prst="rect">
            <a:avLst/>
          </a:prstGeom>
        </p:spPr>
      </p:pic>
    </p:spTree>
    <p:extLst>
      <p:ext uri="{BB962C8B-B14F-4D97-AF65-F5344CB8AC3E}">
        <p14:creationId xmlns:p14="http://schemas.microsoft.com/office/powerpoint/2010/main" val="23229574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626475"/>
            <a:ext cx="7315509" cy="2585323"/>
          </a:xfrm>
          <a:prstGeom prst="rect">
            <a:avLst/>
          </a:prstGeom>
          <a:noFill/>
        </p:spPr>
        <p:txBody>
          <a:bodyPr wrap="square">
            <a:spAutoFit/>
          </a:bodyPr>
          <a:lstStyle/>
          <a:p>
            <a:r>
              <a:rPr lang="zh-CN" altLang="en-US" dirty="0"/>
              <a:t>系统平衡状态渐近稳定条件是</a:t>
            </a:r>
            <a:r>
              <a:rPr lang="en-US" altLang="zh-CN" dirty="0"/>
              <a:t>      </a:t>
            </a:r>
            <a:r>
              <a:rPr lang="zh-CN" altLang="en-US" dirty="0"/>
              <a:t>为负定，因此应</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由此可得</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4038181202"/>
              </p:ext>
            </p:extLst>
          </p:nvPr>
        </p:nvGraphicFramePr>
        <p:xfrm>
          <a:off x="3707904" y="658377"/>
          <a:ext cx="189111" cy="283667"/>
        </p:xfrm>
        <a:graphic>
          <a:graphicData uri="http://schemas.openxmlformats.org/presentationml/2006/ole">
            <mc:AlternateContent xmlns:mc="http://schemas.openxmlformats.org/markup-compatibility/2006">
              <mc:Choice xmlns:v="urn:schemas-microsoft-com:vml" Requires="v">
                <p:oleObj name="Equation" r:id="rId4" imgW="126720" imgH="190440" progId="Equation.DSMT4">
                  <p:embed/>
                </p:oleObj>
              </mc:Choice>
              <mc:Fallback>
                <p:oleObj name="Equation" r:id="rId4" imgW="126720" imgH="190440" progId="Equation.DSMT4">
                  <p:embed/>
                  <p:pic>
                    <p:nvPicPr>
                      <p:cNvPr id="0" name=""/>
                      <p:cNvPicPr/>
                      <p:nvPr/>
                    </p:nvPicPr>
                    <p:blipFill>
                      <a:blip r:embed="rId5"/>
                      <a:stretch>
                        <a:fillRect/>
                      </a:stretch>
                    </p:blipFill>
                    <p:spPr>
                      <a:xfrm>
                        <a:off x="3707904" y="658377"/>
                        <a:ext cx="189111" cy="28366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25712901"/>
              </p:ext>
            </p:extLst>
          </p:nvPr>
        </p:nvGraphicFramePr>
        <p:xfrm>
          <a:off x="2103438" y="1203325"/>
          <a:ext cx="3717925" cy="1296988"/>
        </p:xfrm>
        <a:graphic>
          <a:graphicData uri="http://schemas.openxmlformats.org/presentationml/2006/ole">
            <mc:AlternateContent xmlns:mc="http://schemas.openxmlformats.org/markup-compatibility/2006">
              <mc:Choice xmlns:v="urn:schemas-microsoft-com:vml" Requires="v">
                <p:oleObj name="Equation" r:id="rId6" imgW="2476440" imgH="863280" progId="Equation.DSMT4">
                  <p:embed/>
                </p:oleObj>
              </mc:Choice>
              <mc:Fallback>
                <p:oleObj name="Equation" r:id="rId6" imgW="2476440" imgH="863280" progId="Equation.DSMT4">
                  <p:embed/>
                  <p:pic>
                    <p:nvPicPr>
                      <p:cNvPr id="0" name=""/>
                      <p:cNvPicPr/>
                      <p:nvPr/>
                    </p:nvPicPr>
                    <p:blipFill>
                      <a:blip r:embed="rId7"/>
                      <a:stretch>
                        <a:fillRect/>
                      </a:stretch>
                    </p:blipFill>
                    <p:spPr>
                      <a:xfrm>
                        <a:off x="2103438" y="1203325"/>
                        <a:ext cx="3717925" cy="12969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80848243"/>
              </p:ext>
            </p:extLst>
          </p:nvPr>
        </p:nvGraphicFramePr>
        <p:xfrm>
          <a:off x="2851331" y="3305357"/>
          <a:ext cx="2080709" cy="322015"/>
        </p:xfrm>
        <a:graphic>
          <a:graphicData uri="http://schemas.openxmlformats.org/presentationml/2006/ole">
            <mc:AlternateContent xmlns:mc="http://schemas.openxmlformats.org/markup-compatibility/2006">
              <mc:Choice xmlns:v="urn:schemas-microsoft-com:vml" Requires="v">
                <p:oleObj name="Equation" r:id="rId8" imgW="1066680" imgH="164880" progId="Equation.DSMT4">
                  <p:embed/>
                </p:oleObj>
              </mc:Choice>
              <mc:Fallback>
                <p:oleObj name="Equation" r:id="rId8" imgW="1066680" imgH="164880" progId="Equation.DSMT4">
                  <p:embed/>
                  <p:pic>
                    <p:nvPicPr>
                      <p:cNvPr id="0" name=""/>
                      <p:cNvPicPr/>
                      <p:nvPr/>
                    </p:nvPicPr>
                    <p:blipFill>
                      <a:blip r:embed="rId9"/>
                      <a:stretch>
                        <a:fillRect/>
                      </a:stretch>
                    </p:blipFill>
                    <p:spPr>
                      <a:xfrm>
                        <a:off x="2851331" y="3305357"/>
                        <a:ext cx="2080709" cy="322015"/>
                      </a:xfrm>
                      <a:prstGeom prst="rect">
                        <a:avLst/>
                      </a:prstGeom>
                    </p:spPr>
                  </p:pic>
                </p:oleObj>
              </mc:Fallback>
            </mc:AlternateContent>
          </a:graphicData>
        </a:graphic>
      </p:graphicFrame>
    </p:spTree>
    <p:extLst>
      <p:ext uri="{BB962C8B-B14F-4D97-AF65-F5344CB8AC3E}">
        <p14:creationId xmlns:p14="http://schemas.microsoft.com/office/powerpoint/2010/main" val="34593478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31362" y="896183"/>
            <a:ext cx="8484790" cy="3416320"/>
          </a:xfrm>
          <a:prstGeom prst="rect">
            <a:avLst/>
          </a:prstGeom>
          <a:noFill/>
        </p:spPr>
        <p:txBody>
          <a:bodyPr wrap="square">
            <a:spAutoFit/>
          </a:bodyPr>
          <a:lstStyle/>
          <a:p>
            <a:pPr indent="457200">
              <a:lnSpc>
                <a:spcPct val="150000"/>
              </a:lnSpc>
            </a:pPr>
            <a:r>
              <a:rPr lang="zh-CN" altLang="en-US" dirty="0"/>
              <a:t>线性近似法也称阿依捷尔曼法。该方法是对非线性系统中的非线性元件特性做线性近似，然后对该线性化的系统求</a:t>
            </a:r>
            <a:r>
              <a:rPr lang="en-US" altLang="zh-CN" dirty="0"/>
              <a:t>V</a:t>
            </a:r>
            <a:r>
              <a:rPr lang="zh-CN" altLang="en-US" dirty="0"/>
              <a:t>函数，再将</a:t>
            </a:r>
            <a:r>
              <a:rPr lang="en-US" altLang="zh-CN" dirty="0"/>
              <a:t>V</a:t>
            </a:r>
            <a:r>
              <a:rPr lang="zh-CN" altLang="en-US" dirty="0"/>
              <a:t>用于原有系统，根据渐近稳定的条件，可以求出非线性元件的允许变化范围，以保证系统的稳定性。</a:t>
            </a:r>
          </a:p>
          <a:p>
            <a:pPr indent="457200">
              <a:lnSpc>
                <a:spcPct val="150000"/>
              </a:lnSpc>
            </a:pPr>
            <a:r>
              <a:rPr lang="zh-CN" altLang="en-US" dirty="0"/>
              <a:t>设非线性系统中包含单值非线性特性</a:t>
            </a:r>
          </a:p>
          <a:p>
            <a:pPr indent="457200">
              <a:lnSpc>
                <a:spcPct val="150000"/>
              </a:lnSpc>
            </a:pPr>
            <a:endParaRPr lang="en-US" altLang="zh-CN" dirty="0"/>
          </a:p>
          <a:p>
            <a:pPr indent="457200">
              <a:lnSpc>
                <a:spcPct val="150000"/>
              </a:lnSpc>
            </a:pPr>
            <a:r>
              <a:rPr lang="zh-CN" altLang="en-US" dirty="0"/>
              <a:t>式中，</a:t>
            </a:r>
            <a:r>
              <a:rPr lang="en-US" altLang="zh-CN" dirty="0"/>
              <a:t>A</a:t>
            </a:r>
            <a:r>
              <a:rPr lang="zh-CN" altLang="en-US" dirty="0"/>
              <a:t>为 </a:t>
            </a:r>
            <a:r>
              <a:rPr lang="en-US" altLang="zh-CN" dirty="0"/>
              <a:t>n x n </a:t>
            </a:r>
            <a:r>
              <a:rPr lang="zh-CN" altLang="en-US" dirty="0"/>
              <a:t>非奇异常系数矩阵；</a:t>
            </a:r>
            <a:r>
              <a:rPr lang="en-US" altLang="zh-CN" dirty="0"/>
              <a:t>           </a:t>
            </a:r>
            <a:r>
              <a:rPr lang="zh-CN" altLang="en-US" dirty="0"/>
              <a:t>为单值非线性函数，并满足</a:t>
            </a:r>
            <a:endParaRPr lang="en-US" altLang="zh-CN" dirty="0"/>
          </a:p>
          <a:p>
            <a:pPr indent="457200">
              <a:lnSpc>
                <a:spcPct val="150000"/>
              </a:lnSpc>
            </a:pPr>
            <a:endParaRPr lang="en-US" altLang="zh-CN" dirty="0"/>
          </a:p>
          <a:p>
            <a:pPr indent="457200">
              <a:lnSpc>
                <a:spcPct val="15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07977566"/>
              </p:ext>
            </p:extLst>
          </p:nvPr>
        </p:nvGraphicFramePr>
        <p:xfrm>
          <a:off x="3203575" y="2487613"/>
          <a:ext cx="1793875" cy="454025"/>
        </p:xfrm>
        <a:graphic>
          <a:graphicData uri="http://schemas.openxmlformats.org/presentationml/2006/ole">
            <mc:AlternateContent xmlns:mc="http://schemas.openxmlformats.org/markup-compatibility/2006">
              <mc:Choice xmlns:v="urn:schemas-microsoft-com:vml" Requires="v">
                <p:oleObj name="Equation" r:id="rId4" imgW="1104840" imgH="279360" progId="Equation.DSMT4">
                  <p:embed/>
                </p:oleObj>
              </mc:Choice>
              <mc:Fallback>
                <p:oleObj name="Equation" r:id="rId4" imgW="1104840" imgH="279360" progId="Equation.DSMT4">
                  <p:embed/>
                  <p:pic>
                    <p:nvPicPr>
                      <p:cNvPr id="0" name=""/>
                      <p:cNvPicPr/>
                      <p:nvPr/>
                    </p:nvPicPr>
                    <p:blipFill>
                      <a:blip r:embed="rId5"/>
                      <a:stretch>
                        <a:fillRect/>
                      </a:stretch>
                    </p:blipFill>
                    <p:spPr>
                      <a:xfrm>
                        <a:off x="3203575" y="2487613"/>
                        <a:ext cx="1793875" cy="4540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65444000"/>
              </p:ext>
            </p:extLst>
          </p:nvPr>
        </p:nvGraphicFramePr>
        <p:xfrm>
          <a:off x="4301394" y="3003797"/>
          <a:ext cx="661040" cy="427732"/>
        </p:xfrm>
        <a:graphic>
          <a:graphicData uri="http://schemas.openxmlformats.org/presentationml/2006/ole">
            <mc:AlternateContent xmlns:mc="http://schemas.openxmlformats.org/markup-compatibility/2006">
              <mc:Choice xmlns:v="urn:schemas-microsoft-com:vml" Requires="v">
                <p:oleObj name="Equation" r:id="rId6" imgW="431640" imgH="279360" progId="Equation.DSMT4">
                  <p:embed/>
                </p:oleObj>
              </mc:Choice>
              <mc:Fallback>
                <p:oleObj name="Equation" r:id="rId6" imgW="431640" imgH="279360" progId="Equation.DSMT4">
                  <p:embed/>
                  <p:pic>
                    <p:nvPicPr>
                      <p:cNvPr id="0" name=""/>
                      <p:cNvPicPr/>
                      <p:nvPr/>
                    </p:nvPicPr>
                    <p:blipFill>
                      <a:blip r:embed="rId7"/>
                      <a:stretch>
                        <a:fillRect/>
                      </a:stretch>
                    </p:blipFill>
                    <p:spPr>
                      <a:xfrm>
                        <a:off x="4301394" y="3003797"/>
                        <a:ext cx="661040" cy="42773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852582532"/>
              </p:ext>
            </p:extLst>
          </p:nvPr>
        </p:nvGraphicFramePr>
        <p:xfrm>
          <a:off x="2771800" y="3643058"/>
          <a:ext cx="2757008" cy="731451"/>
        </p:xfrm>
        <a:graphic>
          <a:graphicData uri="http://schemas.openxmlformats.org/presentationml/2006/ole">
            <mc:AlternateContent xmlns:mc="http://schemas.openxmlformats.org/markup-compatibility/2006">
              <mc:Choice xmlns:v="urn:schemas-microsoft-com:vml" Requires="v">
                <p:oleObj name="Equation" r:id="rId8" imgW="1866600" imgH="495000" progId="Equation.DSMT4">
                  <p:embed/>
                </p:oleObj>
              </mc:Choice>
              <mc:Fallback>
                <p:oleObj name="Equation" r:id="rId8" imgW="1866600" imgH="495000" progId="Equation.DSMT4">
                  <p:embed/>
                  <p:pic>
                    <p:nvPicPr>
                      <p:cNvPr id="0" name=""/>
                      <p:cNvPicPr/>
                      <p:nvPr/>
                    </p:nvPicPr>
                    <p:blipFill>
                      <a:blip r:embed="rId9"/>
                      <a:stretch>
                        <a:fillRect/>
                      </a:stretch>
                    </p:blipFill>
                    <p:spPr>
                      <a:xfrm>
                        <a:off x="2771800" y="3643058"/>
                        <a:ext cx="2757008" cy="731451"/>
                      </a:xfrm>
                      <a:prstGeom prst="rect">
                        <a:avLst/>
                      </a:prstGeom>
                    </p:spPr>
                  </p:pic>
                </p:oleObj>
              </mc:Fallback>
            </mc:AlternateContent>
          </a:graphicData>
        </a:graphic>
      </p:graphicFrame>
    </p:spTree>
    <p:extLst>
      <p:ext uri="{BB962C8B-B14F-4D97-AF65-F5344CB8AC3E}">
        <p14:creationId xmlns:p14="http://schemas.microsoft.com/office/powerpoint/2010/main" val="12652303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76734" y="738820"/>
            <a:ext cx="7790349" cy="1615827"/>
          </a:xfrm>
          <a:prstGeom prst="rect">
            <a:avLst/>
          </a:prstGeom>
          <a:noFill/>
        </p:spPr>
        <p:txBody>
          <a:bodyPr wrap="square">
            <a:spAutoFit/>
          </a:bodyPr>
          <a:lstStyle/>
          <a:p>
            <a:pPr indent="457200">
              <a:lnSpc>
                <a:spcPct val="150000"/>
              </a:lnSpc>
            </a:pPr>
            <a:r>
              <a:rPr lang="zh-CN" altLang="en-US" dirty="0"/>
              <a:t>显然，非线性函数</a:t>
            </a:r>
            <a:r>
              <a:rPr lang="en-US" altLang="zh-CN" dirty="0"/>
              <a:t>              </a:t>
            </a:r>
            <a:r>
              <a:rPr lang="zh-CN" altLang="en-US" dirty="0"/>
              <a:t>是通过坐标原点，并且介于直线</a:t>
            </a:r>
            <a:r>
              <a:rPr lang="en-US" altLang="zh-CN" dirty="0"/>
              <a:t>          </a:t>
            </a:r>
            <a:r>
              <a:rPr lang="zh-CN" altLang="en-US" dirty="0"/>
              <a:t>和</a:t>
            </a:r>
            <a:r>
              <a:rPr lang="en-US" altLang="zh-CN" dirty="0"/>
              <a:t>          </a:t>
            </a:r>
            <a:r>
              <a:rPr lang="zh-CN" altLang="en-US" dirty="0"/>
              <a:t>之间的曲线，如图</a:t>
            </a:r>
            <a:r>
              <a:rPr lang="en-US" altLang="zh-CN" dirty="0"/>
              <a:t>3.6</a:t>
            </a:r>
            <a:r>
              <a:rPr lang="zh-CN" altLang="en-US" dirty="0"/>
              <a:t>所示。</a:t>
            </a:r>
          </a:p>
          <a:p>
            <a:pPr indent="457200">
              <a:lnSpc>
                <a:spcPct val="150000"/>
              </a:lnSpc>
            </a:pPr>
            <a:r>
              <a:rPr lang="zh-CN" altLang="en-US" dirty="0"/>
              <a:t>线性近似法指导思想是，用线性关系取代非线性函数，即令</a:t>
            </a:r>
          </a:p>
          <a:p>
            <a:endParaRPr lang="en-US" altLang="zh-CN"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10" name="对象 9"/>
          <p:cNvGraphicFramePr>
            <a:graphicFrameLocks noChangeAspect="1"/>
          </p:cNvGraphicFramePr>
          <p:nvPr>
            <p:extLst>
              <p:ext uri="{D42A27DB-BD31-4B8C-83A1-F6EECF244321}">
                <p14:modId xmlns:p14="http://schemas.microsoft.com/office/powerpoint/2010/main" val="2487167761"/>
              </p:ext>
            </p:extLst>
          </p:nvPr>
        </p:nvGraphicFramePr>
        <p:xfrm>
          <a:off x="2679571" y="781337"/>
          <a:ext cx="661040" cy="427732"/>
        </p:xfrm>
        <a:graphic>
          <a:graphicData uri="http://schemas.openxmlformats.org/presentationml/2006/ole">
            <mc:AlternateContent xmlns:mc="http://schemas.openxmlformats.org/markup-compatibility/2006">
              <mc:Choice xmlns:v="urn:schemas-microsoft-com:vml" Requires="v">
                <p:oleObj name="Equation" r:id="rId4" imgW="431640" imgH="279360" progId="Equation.DSMT4">
                  <p:embed/>
                </p:oleObj>
              </mc:Choice>
              <mc:Fallback>
                <p:oleObj name="Equation" r:id="rId4" imgW="431640" imgH="279360" progId="Equation.DSMT4">
                  <p:embed/>
                  <p:pic>
                    <p:nvPicPr>
                      <p:cNvPr id="3" name="对象 2"/>
                      <p:cNvPicPr/>
                      <p:nvPr/>
                    </p:nvPicPr>
                    <p:blipFill>
                      <a:blip r:embed="rId5"/>
                      <a:stretch>
                        <a:fillRect/>
                      </a:stretch>
                    </p:blipFill>
                    <p:spPr>
                      <a:xfrm>
                        <a:off x="2679571" y="781337"/>
                        <a:ext cx="661040" cy="42773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185737199"/>
              </p:ext>
            </p:extLst>
          </p:nvPr>
        </p:nvGraphicFramePr>
        <p:xfrm>
          <a:off x="6588224" y="816237"/>
          <a:ext cx="470961" cy="357931"/>
        </p:xfrm>
        <a:graphic>
          <a:graphicData uri="http://schemas.openxmlformats.org/presentationml/2006/ole">
            <mc:AlternateContent xmlns:mc="http://schemas.openxmlformats.org/markup-compatibility/2006">
              <mc:Choice xmlns:v="urn:schemas-microsoft-com:vml" Requires="v">
                <p:oleObj name="Equation" r:id="rId6" imgW="317160" imgH="241200" progId="Equation.DSMT4">
                  <p:embed/>
                </p:oleObj>
              </mc:Choice>
              <mc:Fallback>
                <p:oleObj name="Equation" r:id="rId6" imgW="317160" imgH="241200" progId="Equation.DSMT4">
                  <p:embed/>
                  <p:pic>
                    <p:nvPicPr>
                      <p:cNvPr id="0" name=""/>
                      <p:cNvPicPr/>
                      <p:nvPr/>
                    </p:nvPicPr>
                    <p:blipFill>
                      <a:blip r:embed="rId7"/>
                      <a:stretch>
                        <a:fillRect/>
                      </a:stretch>
                    </p:blipFill>
                    <p:spPr>
                      <a:xfrm>
                        <a:off x="6588224" y="816237"/>
                        <a:ext cx="470961" cy="357931"/>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941517623"/>
              </p:ext>
            </p:extLst>
          </p:nvPr>
        </p:nvGraphicFramePr>
        <p:xfrm>
          <a:off x="7341447" y="816237"/>
          <a:ext cx="504819" cy="368907"/>
        </p:xfrm>
        <a:graphic>
          <a:graphicData uri="http://schemas.openxmlformats.org/presentationml/2006/ole">
            <mc:AlternateContent xmlns:mc="http://schemas.openxmlformats.org/markup-compatibility/2006">
              <mc:Choice xmlns:v="urn:schemas-microsoft-com:vml" Requires="v">
                <p:oleObj name="Equation" r:id="rId8" imgW="330120" imgH="241200" progId="Equation.DSMT4">
                  <p:embed/>
                </p:oleObj>
              </mc:Choice>
              <mc:Fallback>
                <p:oleObj name="Equation" r:id="rId8" imgW="330120" imgH="241200" progId="Equation.DSMT4">
                  <p:embed/>
                  <p:pic>
                    <p:nvPicPr>
                      <p:cNvPr id="0" name=""/>
                      <p:cNvPicPr/>
                      <p:nvPr/>
                    </p:nvPicPr>
                    <p:blipFill>
                      <a:blip r:embed="rId9"/>
                      <a:stretch>
                        <a:fillRect/>
                      </a:stretch>
                    </p:blipFill>
                    <p:spPr>
                      <a:xfrm>
                        <a:off x="7341447" y="816237"/>
                        <a:ext cx="504819" cy="368907"/>
                      </a:xfrm>
                      <a:prstGeom prst="rect">
                        <a:avLst/>
                      </a:prstGeom>
                    </p:spPr>
                  </p:pic>
                </p:oleObj>
              </mc:Fallback>
            </mc:AlternateContent>
          </a:graphicData>
        </a:graphic>
      </p:graphicFrame>
      <p:pic>
        <p:nvPicPr>
          <p:cNvPr id="4" name="图片 3"/>
          <p:cNvPicPr>
            <a:picLocks noChangeAspect="1"/>
          </p:cNvPicPr>
          <p:nvPr/>
        </p:nvPicPr>
        <p:blipFill>
          <a:blip r:embed="rId10"/>
          <a:stretch>
            <a:fillRect/>
          </a:stretch>
        </p:blipFill>
        <p:spPr>
          <a:xfrm>
            <a:off x="6499127" y="1995686"/>
            <a:ext cx="2189457" cy="2745854"/>
          </a:xfrm>
          <a:prstGeom prst="rect">
            <a:avLst/>
          </a:prstGeom>
        </p:spPr>
      </p:pic>
      <p:sp>
        <p:nvSpPr>
          <p:cNvPr id="8" name="文本框 7"/>
          <p:cNvSpPr txBox="1"/>
          <p:nvPr/>
        </p:nvSpPr>
        <p:spPr>
          <a:xfrm>
            <a:off x="683568" y="3291830"/>
            <a:ext cx="5544616" cy="1615827"/>
          </a:xfrm>
          <a:prstGeom prst="rect">
            <a:avLst/>
          </a:prstGeom>
          <a:noFill/>
        </p:spPr>
        <p:txBody>
          <a:bodyPr wrap="square" rtlCol="0">
            <a:spAutoFit/>
          </a:bodyPr>
          <a:lstStyle/>
          <a:p>
            <a:pPr indent="457200">
              <a:lnSpc>
                <a:spcPct val="150000"/>
              </a:lnSpc>
            </a:pPr>
            <a:r>
              <a:rPr lang="zh-CN" altLang="en-US" dirty="0"/>
              <a:t>按照线性化状态方程选择李雅普诺夫函数</a:t>
            </a:r>
            <a:r>
              <a:rPr lang="en-US" altLang="zh-CN" dirty="0"/>
              <a:t>V</a:t>
            </a:r>
            <a:r>
              <a:rPr lang="zh-CN" altLang="en-US" dirty="0"/>
              <a:t>（</a:t>
            </a:r>
            <a:r>
              <a:rPr lang="en-US" altLang="zh-CN" dirty="0"/>
              <a:t>x</a:t>
            </a:r>
            <a:r>
              <a:rPr lang="zh-CN" altLang="en-US" dirty="0"/>
              <a:t>），并使</a:t>
            </a:r>
            <a:r>
              <a:rPr lang="en-US" altLang="zh-CN" dirty="0"/>
              <a:t>        </a:t>
            </a:r>
            <a:r>
              <a:rPr lang="zh-CN" altLang="en-US" dirty="0"/>
              <a:t>在范围内为负定，从而就可以确定系统在原点的平衡状态渐近稳定的条件。</a:t>
            </a:r>
          </a:p>
          <a:p>
            <a:endParaRPr lang="zh-CN" altLang="en-US" dirty="0"/>
          </a:p>
        </p:txBody>
      </p:sp>
      <p:graphicFrame>
        <p:nvGraphicFramePr>
          <p:cNvPr id="15" name="对象 14"/>
          <p:cNvGraphicFramePr>
            <a:graphicFrameLocks noChangeAspect="1"/>
          </p:cNvGraphicFramePr>
          <p:nvPr>
            <p:extLst>
              <p:ext uri="{D42A27DB-BD31-4B8C-83A1-F6EECF244321}">
                <p14:modId xmlns:p14="http://schemas.microsoft.com/office/powerpoint/2010/main" val="2422676138"/>
              </p:ext>
            </p:extLst>
          </p:nvPr>
        </p:nvGraphicFramePr>
        <p:xfrm>
          <a:off x="1331640" y="3795886"/>
          <a:ext cx="192021" cy="288032"/>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13" name="对象 12"/>
                      <p:cNvPicPr/>
                      <p:nvPr/>
                    </p:nvPicPr>
                    <p:blipFill>
                      <a:blip r:embed="rId12"/>
                      <a:stretch>
                        <a:fillRect/>
                      </a:stretch>
                    </p:blipFill>
                    <p:spPr>
                      <a:xfrm>
                        <a:off x="1331640" y="3795886"/>
                        <a:ext cx="192021" cy="28803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873193876"/>
              </p:ext>
            </p:extLst>
          </p:nvPr>
        </p:nvGraphicFramePr>
        <p:xfrm>
          <a:off x="2284996" y="2106645"/>
          <a:ext cx="1981720" cy="1293333"/>
        </p:xfrm>
        <a:graphic>
          <a:graphicData uri="http://schemas.openxmlformats.org/presentationml/2006/ole">
            <mc:AlternateContent xmlns:mc="http://schemas.openxmlformats.org/markup-compatibility/2006">
              <mc:Choice xmlns:v="urn:schemas-microsoft-com:vml" Requires="v">
                <p:oleObj name="Equation" r:id="rId13" imgW="1206360" imgH="787320" progId="Equation.DSMT4">
                  <p:embed/>
                </p:oleObj>
              </mc:Choice>
              <mc:Fallback>
                <p:oleObj name="Equation" r:id="rId13" imgW="1206360" imgH="787320" progId="Equation.DSMT4">
                  <p:embed/>
                  <p:pic>
                    <p:nvPicPr>
                      <p:cNvPr id="0" name=""/>
                      <p:cNvPicPr/>
                      <p:nvPr/>
                    </p:nvPicPr>
                    <p:blipFill>
                      <a:blip r:embed="rId14"/>
                      <a:stretch>
                        <a:fillRect/>
                      </a:stretch>
                    </p:blipFill>
                    <p:spPr>
                      <a:xfrm>
                        <a:off x="2284996" y="2106645"/>
                        <a:ext cx="1981720" cy="1293333"/>
                      </a:xfrm>
                      <a:prstGeom prst="rect">
                        <a:avLst/>
                      </a:prstGeom>
                    </p:spPr>
                  </p:pic>
                </p:oleObj>
              </mc:Fallback>
            </mc:AlternateContent>
          </a:graphicData>
        </a:graphic>
      </p:graphicFrame>
    </p:spTree>
    <p:extLst>
      <p:ext uri="{BB962C8B-B14F-4D97-AF65-F5344CB8AC3E}">
        <p14:creationId xmlns:p14="http://schemas.microsoft.com/office/powerpoint/2010/main" val="2096023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非线性系统的李雅普诺夫稳定性分析方法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626475"/>
            <a:ext cx="7992888" cy="4247317"/>
          </a:xfrm>
          <a:prstGeom prst="rect">
            <a:avLst/>
          </a:prstGeom>
          <a:noFill/>
        </p:spPr>
        <p:txBody>
          <a:bodyPr wrap="square">
            <a:spAutoFit/>
          </a:bodyPr>
          <a:lstStyle/>
          <a:p>
            <a:pPr indent="457200">
              <a:lnSpc>
                <a:spcPct val="200000"/>
              </a:lnSpc>
            </a:pPr>
            <a:r>
              <a:rPr lang="zh-CN" altLang="en-US" dirty="0"/>
              <a:t>线性近似法具有如下优点：</a:t>
            </a:r>
          </a:p>
          <a:p>
            <a:pPr indent="457200">
              <a:lnSpc>
                <a:spcPct val="200000"/>
              </a:lnSpc>
            </a:pPr>
            <a:r>
              <a:rPr lang="zh-CN" altLang="en-US" dirty="0"/>
              <a:t>（</a:t>
            </a:r>
            <a:r>
              <a:rPr lang="en-US" altLang="zh-CN" dirty="0"/>
              <a:t>1</a:t>
            </a:r>
            <a:r>
              <a:rPr lang="zh-CN" altLang="en-US" dirty="0"/>
              <a:t>）在平衡点附近线性近似法与</a:t>
            </a:r>
          </a:p>
          <a:p>
            <a:pPr indent="457200">
              <a:lnSpc>
                <a:spcPct val="200000"/>
              </a:lnSpc>
            </a:pPr>
            <a:r>
              <a:rPr lang="zh-CN" altLang="en-US" dirty="0"/>
              <a:t>泰勒级数展开方法的不同之处，在于它是大范围的线性近似，可以用来判断系统在大范围渐近稳定性，而不受平衡点领域的限制。</a:t>
            </a:r>
          </a:p>
          <a:p>
            <a:pPr indent="457200">
              <a:lnSpc>
                <a:spcPct val="200000"/>
              </a:lnSpc>
            </a:pPr>
            <a:r>
              <a:rPr lang="zh-CN" altLang="en-US" dirty="0"/>
              <a:t>（</a:t>
            </a:r>
            <a:r>
              <a:rPr lang="en-US" altLang="zh-CN" dirty="0"/>
              <a:t>2</a:t>
            </a:r>
            <a:r>
              <a:rPr lang="zh-CN" altLang="en-US" dirty="0"/>
              <a:t>）非线性特性的线性近似，可以由解析方法求得，也可以由实验数据得到。</a:t>
            </a:r>
          </a:p>
          <a:p>
            <a:pPr indent="457200">
              <a:lnSpc>
                <a:spcPct val="200000"/>
              </a:lnSpc>
            </a:pPr>
            <a:r>
              <a:rPr lang="zh-CN" altLang="en-US" dirty="0"/>
              <a:t>（</a:t>
            </a:r>
            <a:r>
              <a:rPr lang="en-US" altLang="zh-CN" dirty="0"/>
              <a:t>3</a:t>
            </a:r>
            <a:r>
              <a:rPr lang="zh-CN" altLang="en-US" dirty="0"/>
              <a:t>）在此方程中李雅普诺夫函数</a:t>
            </a:r>
            <a:r>
              <a:rPr lang="en-US" altLang="zh-CN" dirty="0"/>
              <a:t>V</a:t>
            </a:r>
            <a:r>
              <a:rPr lang="zh-CN" altLang="en-US" dirty="0"/>
              <a:t>（</a:t>
            </a:r>
            <a:r>
              <a:rPr lang="en-US" altLang="zh-CN" dirty="0"/>
              <a:t>x</a:t>
            </a:r>
            <a:r>
              <a:rPr lang="zh-CN" altLang="en-US" dirty="0"/>
              <a:t>）可以选择为通常的二次型函数。</a:t>
            </a:r>
          </a:p>
          <a:p>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9661288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3.5</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227293" y="1851668"/>
            <a:ext cx="6294032" cy="1300356"/>
          </a:xfrm>
          <a:prstGeom prst="rect">
            <a:avLst/>
          </a:prstGeom>
          <a:noFill/>
        </p:spPr>
        <p:txBody>
          <a:bodyPr wrap="none" lIns="68580" tIns="34290" rIns="68580" bIns="34290" rtlCol="0">
            <a:spAutoFit/>
          </a:bodyPr>
          <a:lstStyle/>
          <a:p>
            <a:pPr algn="ctr"/>
            <a:r>
              <a:rPr lang="zh-CN" altLang="en-US" sz="4000" dirty="0">
                <a:solidFill>
                  <a:srgbClr val="112F70"/>
                </a:solidFill>
                <a:latin typeface="微软雅黑" pitchFamily="34" charset="-122"/>
                <a:ea typeface="微软雅黑" pitchFamily="34" charset="-122"/>
              </a:rPr>
              <a:t>系统参数最优的李雅普诺夫</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稳定性分析方法</a:t>
            </a:r>
          </a:p>
        </p:txBody>
      </p:sp>
    </p:spTree>
    <p:extLst>
      <p:ext uri="{BB962C8B-B14F-4D97-AF65-F5344CB8AC3E}">
        <p14:creationId xmlns:p14="http://schemas.microsoft.com/office/powerpoint/2010/main" val="18680517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987574"/>
            <a:ext cx="7992888" cy="2226250"/>
          </a:xfrm>
          <a:prstGeom prst="rect">
            <a:avLst/>
          </a:prstGeom>
          <a:noFill/>
        </p:spPr>
        <p:txBody>
          <a:bodyPr wrap="square">
            <a:spAutoFit/>
          </a:bodyPr>
          <a:lstStyle/>
          <a:p>
            <a:pPr indent="457200">
              <a:lnSpc>
                <a:spcPct val="200000"/>
              </a:lnSpc>
            </a:pPr>
            <a:r>
              <a:rPr lang="zh-CN" altLang="en-US" dirty="0"/>
              <a:t>在经典理论中，是先设计出控制系统，再判断系统的稳定性；下面介绍的方法则与此不同，是先用公式表示出稳定性条件，再在这些约束条件下设计系统。如果能用李雅普诺夫第二法作为最优控制器设计的基础，就能保证系统正常工作，也就是说，系统输出将能连续地朝所希望的状态转移。</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28515618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582990"/>
            <a:ext cx="7992888" cy="4524315"/>
          </a:xfrm>
          <a:prstGeom prst="rect">
            <a:avLst/>
          </a:prstGeom>
          <a:noFill/>
        </p:spPr>
        <p:txBody>
          <a:bodyPr wrap="square">
            <a:spAutoFit/>
          </a:bodyPr>
          <a:lstStyle/>
          <a:p>
            <a:pPr>
              <a:lnSpc>
                <a:spcPct val="200000"/>
              </a:lnSpc>
            </a:pPr>
            <a:r>
              <a:rPr lang="zh-CN" altLang="en-US" dirty="0"/>
              <a:t>设系统为</a:t>
            </a:r>
            <a:r>
              <a:rPr lang="en-US" altLang="zh-CN" dirty="0"/>
              <a:t>           </a:t>
            </a:r>
          </a:p>
          <a:p>
            <a:pPr>
              <a:lnSpc>
                <a:spcPct val="200000"/>
              </a:lnSpc>
            </a:pPr>
            <a:endParaRPr lang="en-US" altLang="zh-CN" dirty="0"/>
          </a:p>
          <a:p>
            <a:pPr>
              <a:lnSpc>
                <a:spcPct val="200000"/>
              </a:lnSpc>
            </a:pPr>
            <a:r>
              <a:rPr lang="zh-CN" altLang="en-US" dirty="0"/>
              <a:t>式中，</a:t>
            </a:r>
            <a:r>
              <a:rPr lang="en-US" altLang="zh-CN" dirty="0"/>
              <a:t>A</a:t>
            </a:r>
            <a:r>
              <a:rPr lang="zh-CN" altLang="en-US" dirty="0"/>
              <a:t>的所有特征值均具有负实部，即原点</a:t>
            </a:r>
            <a:r>
              <a:rPr lang="en-US" altLang="zh-CN" dirty="0"/>
              <a:t>x=0</a:t>
            </a:r>
            <a:r>
              <a:rPr lang="zh-CN" altLang="en-US" dirty="0"/>
              <a:t>是渐近稳定的（称矩阵</a:t>
            </a:r>
            <a:r>
              <a:rPr lang="en-US" altLang="zh-CN" dirty="0"/>
              <a:t>A</a:t>
            </a:r>
            <a:r>
              <a:rPr lang="zh-CN" altLang="en-US" dirty="0"/>
              <a:t>为稳定矩阵）。假设矩阵</a:t>
            </a:r>
            <a:r>
              <a:rPr lang="en-US" altLang="zh-CN" dirty="0"/>
              <a:t>A</a:t>
            </a:r>
            <a:r>
              <a:rPr lang="zh-CN" altLang="en-US" dirty="0"/>
              <a:t>包括一个（或几个）可调参数。要求系统的广义二次型性能指标</a:t>
            </a:r>
            <a:endParaRPr lang="en-US" altLang="zh-CN" dirty="0"/>
          </a:p>
          <a:p>
            <a:pPr>
              <a:lnSpc>
                <a:spcPct val="200000"/>
              </a:lnSpc>
            </a:pPr>
            <a:r>
              <a:rPr lang="en-US" altLang="zh-CN" dirty="0"/>
              <a:t>                                                                                                                                 </a:t>
            </a:r>
            <a:r>
              <a:rPr lang="zh-CN" altLang="en-US" dirty="0"/>
              <a:t>（</a:t>
            </a:r>
            <a:r>
              <a:rPr lang="en-US" altLang="zh-CN" dirty="0"/>
              <a:t>3.20</a:t>
            </a:r>
            <a:r>
              <a:rPr lang="zh-CN" altLang="en-US" dirty="0"/>
              <a:t>）</a:t>
            </a:r>
          </a:p>
          <a:p>
            <a:pPr>
              <a:lnSpc>
                <a:spcPct val="200000"/>
              </a:lnSpc>
            </a:pPr>
            <a:r>
              <a:rPr lang="zh-CN" altLang="en-US" dirty="0"/>
              <a:t>达到最小，式中</a:t>
            </a:r>
            <a:r>
              <a:rPr lang="en-US" altLang="zh-CN" dirty="0"/>
              <a:t>Q</a:t>
            </a:r>
            <a:r>
              <a:rPr lang="zh-CN" altLang="en-US" dirty="0"/>
              <a:t>为正定（或正半定）实对称矩阵。因而该问题变为确定几个可调参数值，使得性能指标达到极小。</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72967054"/>
              </p:ext>
            </p:extLst>
          </p:nvPr>
        </p:nvGraphicFramePr>
        <p:xfrm>
          <a:off x="3609975" y="1249363"/>
          <a:ext cx="1127125" cy="341312"/>
        </p:xfrm>
        <a:graphic>
          <a:graphicData uri="http://schemas.openxmlformats.org/presentationml/2006/ole">
            <mc:AlternateContent xmlns:mc="http://schemas.openxmlformats.org/markup-compatibility/2006">
              <mc:Choice xmlns:v="urn:schemas-microsoft-com:vml" Requires="v">
                <p:oleObj name="Equation" r:id="rId4" imgW="545760" imgH="164880" progId="Equation.DSMT4">
                  <p:embed/>
                </p:oleObj>
              </mc:Choice>
              <mc:Fallback>
                <p:oleObj name="Equation" r:id="rId4" imgW="545760" imgH="164880" progId="Equation.DSMT4">
                  <p:embed/>
                  <p:pic>
                    <p:nvPicPr>
                      <p:cNvPr id="0" name=""/>
                      <p:cNvPicPr/>
                      <p:nvPr/>
                    </p:nvPicPr>
                    <p:blipFill>
                      <a:blip r:embed="rId5"/>
                      <a:stretch>
                        <a:fillRect/>
                      </a:stretch>
                    </p:blipFill>
                    <p:spPr>
                      <a:xfrm>
                        <a:off x="3609975" y="1249363"/>
                        <a:ext cx="1127125" cy="3413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7655105"/>
              </p:ext>
            </p:extLst>
          </p:nvPr>
        </p:nvGraphicFramePr>
        <p:xfrm>
          <a:off x="3492500" y="3292475"/>
          <a:ext cx="1727200" cy="574675"/>
        </p:xfrm>
        <a:graphic>
          <a:graphicData uri="http://schemas.openxmlformats.org/presentationml/2006/ole">
            <mc:AlternateContent xmlns:mc="http://schemas.openxmlformats.org/markup-compatibility/2006">
              <mc:Choice xmlns:v="urn:schemas-microsoft-com:vml" Requires="v">
                <p:oleObj name="Equation" r:id="rId6" imgW="1028520" imgH="342720" progId="Equation.DSMT4">
                  <p:embed/>
                </p:oleObj>
              </mc:Choice>
              <mc:Fallback>
                <p:oleObj name="Equation" r:id="rId6" imgW="1028520" imgH="342720" progId="Equation.DSMT4">
                  <p:embed/>
                  <p:pic>
                    <p:nvPicPr>
                      <p:cNvPr id="0" name=""/>
                      <p:cNvPicPr/>
                      <p:nvPr/>
                    </p:nvPicPr>
                    <p:blipFill>
                      <a:blip r:embed="rId7"/>
                      <a:stretch>
                        <a:fillRect/>
                      </a:stretch>
                    </p:blipFill>
                    <p:spPr>
                      <a:xfrm>
                        <a:off x="3492500" y="3292475"/>
                        <a:ext cx="1727200" cy="574675"/>
                      </a:xfrm>
                      <a:prstGeom prst="rect">
                        <a:avLst/>
                      </a:prstGeom>
                    </p:spPr>
                  </p:pic>
                </p:oleObj>
              </mc:Fallback>
            </mc:AlternateContent>
          </a:graphicData>
        </a:graphic>
      </p:graphicFrame>
    </p:spTree>
    <p:extLst>
      <p:ext uri="{BB962C8B-B14F-4D97-AF65-F5344CB8AC3E}">
        <p14:creationId xmlns:p14="http://schemas.microsoft.com/office/powerpoint/2010/main" val="29042202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47045" y="543174"/>
            <a:ext cx="7992888" cy="4524315"/>
          </a:xfrm>
          <a:prstGeom prst="rect">
            <a:avLst/>
          </a:prstGeom>
          <a:noFill/>
        </p:spPr>
        <p:txBody>
          <a:bodyPr wrap="square">
            <a:spAutoFit/>
          </a:bodyPr>
          <a:lstStyle/>
          <a:p>
            <a:pPr indent="457200">
              <a:lnSpc>
                <a:spcPct val="200000"/>
              </a:lnSpc>
            </a:pPr>
            <a:r>
              <a:rPr lang="zh-CN" altLang="en-US" dirty="0"/>
              <a:t>在解该问题时，利用李雅普诺夫函数是很有效的。假设系统可能的李雅普诺夫函数为</a:t>
            </a:r>
            <a:endParaRPr lang="en-US" altLang="zh-CN" dirty="0"/>
          </a:p>
          <a:p>
            <a:r>
              <a:rPr lang="zh-CN" altLang="en-US" dirty="0"/>
              <a:t>式中，</a:t>
            </a:r>
            <a:r>
              <a:rPr lang="en-US" altLang="zh-CN" dirty="0"/>
              <a:t>P</a:t>
            </a:r>
            <a:r>
              <a:rPr lang="zh-CN" altLang="en-US" dirty="0"/>
              <a:t>是正定的实对称矩阵。而把</a:t>
            </a:r>
            <a:r>
              <a:rPr lang="en-US" altLang="zh-CN" dirty="0"/>
              <a:t>              </a:t>
            </a:r>
            <a:r>
              <a:rPr lang="zh-CN" altLang="en-US" dirty="0"/>
              <a:t>看作</a:t>
            </a:r>
            <a:r>
              <a:rPr lang="en-US" altLang="zh-CN" dirty="0"/>
              <a:t>V</a:t>
            </a:r>
            <a:r>
              <a:rPr lang="zh-CN" altLang="en-US" dirty="0"/>
              <a:t>（</a:t>
            </a:r>
            <a:r>
              <a:rPr lang="en-US" altLang="zh-CN" dirty="0"/>
              <a:t>x</a:t>
            </a:r>
            <a:r>
              <a:rPr lang="zh-CN" altLang="en-US" dirty="0"/>
              <a:t>）的负导数项，即</a:t>
            </a:r>
            <a:r>
              <a:rPr lang="en-US" altLang="zh-CN" dirty="0"/>
              <a:t> </a:t>
            </a:r>
          </a:p>
          <a:p>
            <a:endParaRPr lang="en-US" altLang="zh-CN" dirty="0"/>
          </a:p>
          <a:p>
            <a:endParaRPr lang="en-US" altLang="zh-CN" dirty="0"/>
          </a:p>
          <a:p>
            <a:r>
              <a:rPr lang="zh-CN" altLang="en-US" dirty="0"/>
              <a:t>也即</a:t>
            </a:r>
          </a:p>
          <a:p>
            <a:endParaRPr lang="en-US" altLang="zh-CN" dirty="0"/>
          </a:p>
          <a:p>
            <a:r>
              <a:rPr lang="zh-CN" altLang="en-US" dirty="0"/>
              <a:t>由此可得</a:t>
            </a:r>
          </a:p>
          <a:p>
            <a:endParaRPr lang="en-US" altLang="zh-CN" dirty="0"/>
          </a:p>
          <a:p>
            <a:r>
              <a:rPr lang="zh-CN" altLang="en-US" dirty="0"/>
              <a:t>根据李雅普诺夫第二法可知，如果</a:t>
            </a:r>
            <a:r>
              <a:rPr lang="en-US" altLang="zh-CN" dirty="0"/>
              <a:t>A</a:t>
            </a:r>
            <a:r>
              <a:rPr lang="zh-CN" altLang="en-US" dirty="0"/>
              <a:t>是稳定矩阵，则对给定的</a:t>
            </a:r>
            <a:r>
              <a:rPr lang="en-US" altLang="zh-CN" dirty="0"/>
              <a:t>Q</a:t>
            </a:r>
            <a:r>
              <a:rPr lang="zh-CN" altLang="en-US" dirty="0"/>
              <a:t>，必存在一个</a:t>
            </a:r>
            <a:r>
              <a:rPr lang="en-US" altLang="zh-CN" dirty="0"/>
              <a:t>P</a:t>
            </a:r>
            <a:r>
              <a:rPr lang="zh-CN" altLang="en-US" dirty="0"/>
              <a:t>，使得</a:t>
            </a:r>
          </a:p>
          <a:p>
            <a:endParaRPr lang="en-US" altLang="zh-CN" dirty="0"/>
          </a:p>
          <a:p>
            <a:endParaRPr lang="en-US" altLang="zh-CN" dirty="0"/>
          </a:p>
          <a:p>
            <a:r>
              <a:rPr lang="zh-CN" altLang="en-US" dirty="0"/>
              <a:t>因此，可由该方程确定</a:t>
            </a:r>
            <a:r>
              <a:rPr lang="en-US" altLang="zh-CN" dirty="0"/>
              <a:t>P</a:t>
            </a:r>
            <a:r>
              <a:rPr lang="zh-CN" altLang="en-US" dirty="0"/>
              <a:t>的各元素。</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mc:AlternateContent xmlns:mc="http://schemas.openxmlformats.org/markup-compatibility/2006" xmlns:a14="http://schemas.microsoft.com/office/drawing/2010/main">
        <mc:Choice Requires="a14">
          <p:sp>
            <p:nvSpPr>
              <p:cNvPr id="2" name="矩形 1"/>
              <p:cNvSpPr/>
              <p:nvPr/>
            </p:nvSpPr>
            <p:spPr>
              <a:xfrm>
                <a:off x="3275856" y="1131590"/>
                <a:ext cx="1545872" cy="417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𝑉</m:t>
                      </m:r>
                      <m:r>
                        <a:rPr lang="zh-CN" altLang="en-US" i="0">
                          <a:latin typeface="Cambria Math" panose="02040503050406030204" pitchFamily="18" charset="0"/>
                        </a:rPr>
                        <m:t>(</m:t>
                      </m:r>
                      <m:r>
                        <a:rPr lang="zh-CN" altLang="en-US" b="1" i="0">
                          <a:latin typeface="Cambria Math" panose="02040503050406030204" pitchFamily="18" charset="0"/>
                        </a:rPr>
                        <m:t>𝐱</m:t>
                      </m:r>
                      <m:r>
                        <a:rPr lang="zh-CN" altLang="en-US" b="0" i="0">
                          <a:latin typeface="Cambria Math" panose="02040503050406030204" pitchFamily="18" charset="0"/>
                        </a:rPr>
                        <m:t>)=</m:t>
                      </m:r>
                      <m:sSup>
                        <m:sSupPr>
                          <m:ctrlPr>
                            <a:rPr lang="zh-CN" altLang="en-US" b="0" i="1">
                              <a:latin typeface="Cambria Math" panose="02040503050406030204" pitchFamily="18" charset="0"/>
                            </a:rPr>
                          </m:ctrlPr>
                        </m:sSupPr>
                        <m:e>
                          <m:r>
                            <a:rPr lang="zh-CN" altLang="en-US" b="1" i="0">
                              <a:latin typeface="Cambria Math" panose="02040503050406030204" pitchFamily="18" charset="0"/>
                            </a:rPr>
                            <m:t>𝐱</m:t>
                          </m:r>
                        </m:e>
                        <m:sup>
                          <m:r>
                            <m:rPr>
                              <m:nor/>
                            </m:rPr>
                            <a:rPr lang="zh-CN" altLang="en-US" b="1" i="1">
                              <a:latin typeface="Cambria Math" panose="02040503050406030204" pitchFamily="18" charset="0"/>
                            </a:rPr>
                            <m:t>T</m:t>
                          </m:r>
                        </m:sup>
                      </m:sSup>
                      <m:r>
                        <a:rPr lang="zh-CN" altLang="en-US" b="1" i="0">
                          <a:latin typeface="Cambria Math" panose="02040503050406030204" pitchFamily="18" charset="0"/>
                        </a:rPr>
                        <m:t>𝐏𝐱</m:t>
                      </m:r>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3275856" y="1131590"/>
                <a:ext cx="1545872" cy="417230"/>
              </a:xfrm>
              <a:prstGeom prst="rect">
                <a:avLst/>
              </a:prstGeom>
              <a:blipFill>
                <a:blip r:embed="rId5"/>
                <a:stretch>
                  <a:fillRect b="-11765"/>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2757814753"/>
              </p:ext>
            </p:extLst>
          </p:nvPr>
        </p:nvGraphicFramePr>
        <p:xfrm>
          <a:off x="3347864" y="1995686"/>
          <a:ext cx="1319047" cy="359740"/>
        </p:xfrm>
        <a:graphic>
          <a:graphicData uri="http://schemas.openxmlformats.org/presentationml/2006/ole">
            <mc:AlternateContent xmlns:mc="http://schemas.openxmlformats.org/markup-compatibility/2006">
              <mc:Choice xmlns:v="urn:schemas-microsoft-com:vml" Requires="v">
                <p:oleObj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3347864" y="1995686"/>
                        <a:ext cx="1319047" cy="35974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49566553"/>
              </p:ext>
            </p:extLst>
          </p:nvPr>
        </p:nvGraphicFramePr>
        <p:xfrm>
          <a:off x="3928273" y="1563638"/>
          <a:ext cx="590115" cy="371554"/>
        </p:xfrm>
        <a:graphic>
          <a:graphicData uri="http://schemas.openxmlformats.org/presentationml/2006/ole">
            <mc:AlternateContent xmlns:mc="http://schemas.openxmlformats.org/markup-compatibility/2006">
              <mc:Choice xmlns:v="urn:schemas-microsoft-com:vml" Requires="v">
                <p:oleObj name="Equation" r:id="rId8" imgW="342720" imgH="215640" progId="Equation.DSMT4">
                  <p:embed/>
                </p:oleObj>
              </mc:Choice>
              <mc:Fallback>
                <p:oleObj name="Equation" r:id="rId8" imgW="342720" imgH="215640" progId="Equation.DSMT4">
                  <p:embed/>
                  <p:pic>
                    <p:nvPicPr>
                      <p:cNvPr id="0" name=""/>
                      <p:cNvPicPr/>
                      <p:nvPr/>
                    </p:nvPicPr>
                    <p:blipFill>
                      <a:blip r:embed="rId9"/>
                      <a:stretch>
                        <a:fillRect/>
                      </a:stretch>
                    </p:blipFill>
                    <p:spPr>
                      <a:xfrm>
                        <a:off x="3928273" y="1563638"/>
                        <a:ext cx="590115" cy="37155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4130370"/>
              </p:ext>
            </p:extLst>
          </p:nvPr>
        </p:nvGraphicFramePr>
        <p:xfrm>
          <a:off x="3059832" y="2278550"/>
          <a:ext cx="2149514" cy="648910"/>
        </p:xfrm>
        <a:graphic>
          <a:graphicData uri="http://schemas.openxmlformats.org/presentationml/2006/ole">
            <mc:AlternateContent xmlns:mc="http://schemas.openxmlformats.org/markup-compatibility/2006">
              <mc:Choice xmlns:v="urn:schemas-microsoft-com:vml" Requires="v">
                <p:oleObj name="Equation" r:id="rId10" imgW="1346040" imgH="406080" progId="Equation.DSMT4">
                  <p:embed/>
                </p:oleObj>
              </mc:Choice>
              <mc:Fallback>
                <p:oleObj name="Equation" r:id="rId10" imgW="1346040" imgH="406080" progId="Equation.DSMT4">
                  <p:embed/>
                  <p:pic>
                    <p:nvPicPr>
                      <p:cNvPr id="0" name=""/>
                      <p:cNvPicPr/>
                      <p:nvPr/>
                    </p:nvPicPr>
                    <p:blipFill>
                      <a:blip r:embed="rId11"/>
                      <a:stretch>
                        <a:fillRect/>
                      </a:stretch>
                    </p:blipFill>
                    <p:spPr>
                      <a:xfrm>
                        <a:off x="3059832" y="2278550"/>
                        <a:ext cx="2149514" cy="64891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535169600"/>
              </p:ext>
            </p:extLst>
          </p:nvPr>
        </p:nvGraphicFramePr>
        <p:xfrm>
          <a:off x="1259632" y="2921220"/>
          <a:ext cx="7361238" cy="541337"/>
        </p:xfrm>
        <a:graphic>
          <a:graphicData uri="http://schemas.openxmlformats.org/presentationml/2006/ole">
            <mc:AlternateContent xmlns:mc="http://schemas.openxmlformats.org/markup-compatibility/2006">
              <mc:Choice xmlns:v="urn:schemas-microsoft-com:vml" Requires="v">
                <p:oleObj name="Equation" r:id="rId12" imgW="4140000" imgH="304560" progId="Equation.DSMT4">
                  <p:embed/>
                </p:oleObj>
              </mc:Choice>
              <mc:Fallback>
                <p:oleObj name="Equation" r:id="rId12" imgW="4140000" imgH="304560" progId="Equation.DSMT4">
                  <p:embed/>
                  <p:pic>
                    <p:nvPicPr>
                      <p:cNvPr id="0" name=""/>
                      <p:cNvPicPr/>
                      <p:nvPr/>
                    </p:nvPicPr>
                    <p:blipFill>
                      <a:blip r:embed="rId13"/>
                      <a:stretch>
                        <a:fillRect/>
                      </a:stretch>
                    </p:blipFill>
                    <p:spPr>
                      <a:xfrm>
                        <a:off x="1259632" y="2921220"/>
                        <a:ext cx="7361238" cy="54133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5475198"/>
              </p:ext>
            </p:extLst>
          </p:nvPr>
        </p:nvGraphicFramePr>
        <p:xfrm>
          <a:off x="2911904" y="4060079"/>
          <a:ext cx="1890650" cy="391964"/>
        </p:xfrm>
        <a:graphic>
          <a:graphicData uri="http://schemas.openxmlformats.org/presentationml/2006/ole">
            <mc:AlternateContent xmlns:mc="http://schemas.openxmlformats.org/markup-compatibility/2006">
              <mc:Choice xmlns:v="urn:schemas-microsoft-com:vml" Requires="v">
                <p:oleObj name="Equation" r:id="rId14" imgW="1041120" imgH="215640" progId="Equation.DSMT4">
                  <p:embed/>
                </p:oleObj>
              </mc:Choice>
              <mc:Fallback>
                <p:oleObj name="Equation" r:id="rId14" imgW="1041120" imgH="215640" progId="Equation.DSMT4">
                  <p:embed/>
                  <p:pic>
                    <p:nvPicPr>
                      <p:cNvPr id="0" name=""/>
                      <p:cNvPicPr/>
                      <p:nvPr/>
                    </p:nvPicPr>
                    <p:blipFill>
                      <a:blip r:embed="rId15"/>
                      <a:stretch>
                        <a:fillRect/>
                      </a:stretch>
                    </p:blipFill>
                    <p:spPr>
                      <a:xfrm>
                        <a:off x="2911904" y="4060079"/>
                        <a:ext cx="1890650" cy="391964"/>
                      </a:xfrm>
                      <a:prstGeom prst="rect">
                        <a:avLst/>
                      </a:prstGeom>
                    </p:spPr>
                  </p:pic>
                </p:oleObj>
              </mc:Fallback>
            </mc:AlternateContent>
          </a:graphicData>
        </a:graphic>
      </p:graphicFrame>
    </p:spTree>
    <p:extLst>
      <p:ext uri="{BB962C8B-B14F-4D97-AF65-F5344CB8AC3E}">
        <p14:creationId xmlns:p14="http://schemas.microsoft.com/office/powerpoint/2010/main" val="20621067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72274" y="627534"/>
            <a:ext cx="8448198" cy="4662815"/>
          </a:xfrm>
          <a:prstGeom prst="rect">
            <a:avLst/>
          </a:prstGeom>
          <a:noFill/>
        </p:spPr>
        <p:txBody>
          <a:bodyPr wrap="square">
            <a:spAutoFit/>
          </a:bodyPr>
          <a:lstStyle/>
          <a:p>
            <a:pPr>
              <a:lnSpc>
                <a:spcPct val="150000"/>
              </a:lnSpc>
            </a:pPr>
            <a:r>
              <a:rPr lang="zh-CN" altLang="en-US" dirty="0"/>
              <a:t>性能指标</a:t>
            </a:r>
            <a:r>
              <a:rPr lang="en-US" altLang="zh-CN" dirty="0"/>
              <a:t>J</a:t>
            </a:r>
            <a:r>
              <a:rPr lang="zh-CN" altLang="en-US" dirty="0"/>
              <a:t>可按</a:t>
            </a:r>
          </a:p>
          <a:p>
            <a:pPr>
              <a:lnSpc>
                <a:spcPct val="150000"/>
              </a:lnSpc>
            </a:pPr>
            <a:r>
              <a:rPr lang="zh-CN" altLang="en-US" dirty="0"/>
              <a:t>                                                                                                                                          （</a:t>
            </a:r>
            <a:r>
              <a:rPr lang="en-US" altLang="zh-CN" dirty="0"/>
              <a:t>3.21</a:t>
            </a:r>
            <a:r>
              <a:rPr lang="zh-CN" altLang="en-US" dirty="0"/>
              <a:t>）</a:t>
            </a:r>
            <a:endParaRPr lang="en-US" altLang="zh-CN" dirty="0"/>
          </a:p>
          <a:p>
            <a:pPr>
              <a:lnSpc>
                <a:spcPct val="150000"/>
              </a:lnSpc>
            </a:pPr>
            <a:endParaRPr lang="en-US" altLang="zh-CN" dirty="0"/>
          </a:p>
          <a:p>
            <a:pPr>
              <a:lnSpc>
                <a:spcPct val="150000"/>
              </a:lnSpc>
            </a:pPr>
            <a:r>
              <a:rPr lang="zh-CN" altLang="en-US" dirty="0"/>
              <a:t>计算。由于</a:t>
            </a:r>
            <a:r>
              <a:rPr lang="en-US" altLang="zh-CN" dirty="0"/>
              <a:t>A</a:t>
            </a:r>
            <a:r>
              <a:rPr lang="zh-CN" altLang="en-US" dirty="0"/>
              <a:t>的所有特征值均有负实部，可得</a:t>
            </a:r>
            <a:r>
              <a:rPr lang="en-US" altLang="zh-CN" dirty="0"/>
              <a:t>                      </a:t>
            </a:r>
            <a:r>
              <a:rPr lang="zh-CN" altLang="en-US" dirty="0"/>
              <a:t>，所以</a:t>
            </a:r>
            <a:r>
              <a:rPr lang="en-US" altLang="zh-CN" dirty="0"/>
              <a:t>                                 </a:t>
            </a:r>
            <a:endParaRPr lang="zh-CN" altLang="en-US" dirty="0"/>
          </a:p>
          <a:p>
            <a:pPr>
              <a:lnSpc>
                <a:spcPct val="150000"/>
              </a:lnSpc>
            </a:pPr>
            <a:r>
              <a:rPr lang="zh-CN" altLang="en-US" dirty="0"/>
              <a:t>                                                                                                                                          （</a:t>
            </a:r>
            <a:r>
              <a:rPr lang="en-US" altLang="zh-CN" dirty="0"/>
              <a:t>3.22</a:t>
            </a:r>
            <a:r>
              <a:rPr lang="zh-CN" altLang="en-US" dirty="0"/>
              <a:t>）</a:t>
            </a:r>
          </a:p>
          <a:p>
            <a:pPr>
              <a:lnSpc>
                <a:spcPct val="150000"/>
              </a:lnSpc>
            </a:pPr>
            <a:r>
              <a:rPr lang="zh-CN" altLang="en-US" dirty="0"/>
              <a:t>因而性能指标</a:t>
            </a:r>
            <a:r>
              <a:rPr lang="en-US" altLang="zh-CN" dirty="0"/>
              <a:t>J</a:t>
            </a:r>
            <a:r>
              <a:rPr lang="zh-CN" altLang="en-US" dirty="0"/>
              <a:t>可依据初始条件</a:t>
            </a:r>
            <a:r>
              <a:rPr lang="en-US" altLang="zh-CN" dirty="0"/>
              <a:t>x(0)</a:t>
            </a:r>
            <a:r>
              <a:rPr lang="zh-CN" altLang="en-US" dirty="0"/>
              <a:t>和</a:t>
            </a:r>
            <a:r>
              <a:rPr lang="en-US" altLang="zh-CN" dirty="0"/>
              <a:t>P</a:t>
            </a:r>
            <a:r>
              <a:rPr lang="zh-CN" altLang="en-US" dirty="0"/>
              <a:t>求得，而</a:t>
            </a:r>
            <a:r>
              <a:rPr lang="en-US" altLang="zh-CN" dirty="0"/>
              <a:t>P</a:t>
            </a:r>
            <a:r>
              <a:rPr lang="zh-CN" altLang="en-US" dirty="0"/>
              <a:t>与</a:t>
            </a:r>
            <a:r>
              <a:rPr lang="en-US" altLang="zh-CN" dirty="0"/>
              <a:t>A</a:t>
            </a:r>
            <a:r>
              <a:rPr lang="zh-CN" altLang="en-US" dirty="0"/>
              <a:t>和</a:t>
            </a:r>
            <a:r>
              <a:rPr lang="en-US" altLang="zh-CN" dirty="0"/>
              <a:t>Q</a:t>
            </a:r>
            <a:r>
              <a:rPr lang="zh-CN" altLang="en-US" dirty="0"/>
              <a:t>的关系取决于方程（</a:t>
            </a:r>
            <a:r>
              <a:rPr lang="en-US" altLang="zh-CN" dirty="0"/>
              <a:t>3.21</a:t>
            </a:r>
            <a:r>
              <a:rPr lang="zh-CN" altLang="en-US" dirty="0"/>
              <a:t>）。例如，如果欲调整系统的参数，使得性能指标</a:t>
            </a:r>
            <a:r>
              <a:rPr lang="en-US" altLang="zh-CN" dirty="0"/>
              <a:t>J</a:t>
            </a:r>
            <a:r>
              <a:rPr lang="zh-CN" altLang="en-US" dirty="0"/>
              <a:t>达到极小，则可对讨论中的参数，用</a:t>
            </a:r>
            <a:r>
              <a:rPr lang="en-US" altLang="zh-CN" dirty="0"/>
              <a:t>                           </a:t>
            </a:r>
            <a:r>
              <a:rPr lang="zh-CN" altLang="en-US" dirty="0"/>
              <a:t>取极小值来实现。由于</a:t>
            </a:r>
            <a:r>
              <a:rPr lang="en-US" altLang="zh-CN" dirty="0"/>
              <a:t>x(0)</a:t>
            </a:r>
            <a:r>
              <a:rPr lang="zh-CN" altLang="en-US" dirty="0"/>
              <a:t>是给定的初始条件，</a:t>
            </a:r>
            <a:r>
              <a:rPr lang="en-US" altLang="zh-CN" dirty="0"/>
              <a:t>Q</a:t>
            </a:r>
            <a:r>
              <a:rPr lang="zh-CN" altLang="en-US" dirty="0"/>
              <a:t>也是给定的，所以</a:t>
            </a:r>
            <a:r>
              <a:rPr lang="en-US" altLang="zh-CN" dirty="0"/>
              <a:t>P</a:t>
            </a:r>
            <a:r>
              <a:rPr lang="zh-CN" altLang="en-US" dirty="0"/>
              <a:t>是</a:t>
            </a:r>
            <a:r>
              <a:rPr lang="en-US" altLang="zh-CN" dirty="0"/>
              <a:t>A</a:t>
            </a:r>
            <a:r>
              <a:rPr lang="zh-CN" altLang="en-US" dirty="0"/>
              <a:t>的各元素的函数。</a:t>
            </a:r>
          </a:p>
          <a:p>
            <a:pPr>
              <a:lnSpc>
                <a:spcPct val="150000"/>
              </a:lnSpc>
            </a:pPr>
            <a:r>
              <a:rPr lang="zh-CN" altLang="en-US" dirty="0"/>
              <a:t>因此，求</a:t>
            </a:r>
            <a:r>
              <a:rPr lang="en-US" altLang="zh-CN" dirty="0"/>
              <a:t>J</a:t>
            </a:r>
            <a:r>
              <a:rPr lang="zh-CN" altLang="en-US" dirty="0"/>
              <a:t>为极小，将使得可调参数达到最优值。</a:t>
            </a:r>
          </a:p>
          <a:p>
            <a:pPr>
              <a:lnSpc>
                <a:spcPct val="15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43232250"/>
              </p:ext>
            </p:extLst>
          </p:nvPr>
        </p:nvGraphicFramePr>
        <p:xfrm>
          <a:off x="611560" y="1011996"/>
          <a:ext cx="7008779" cy="648072"/>
        </p:xfrm>
        <a:graphic>
          <a:graphicData uri="http://schemas.openxmlformats.org/presentationml/2006/ole">
            <mc:AlternateContent xmlns:mc="http://schemas.openxmlformats.org/markup-compatibility/2006">
              <mc:Choice xmlns:v="urn:schemas-microsoft-com:vml" Requires="v">
                <p:oleObj name="Equation" r:id="rId4" imgW="3708360" imgH="342720" progId="Equation.DSMT4">
                  <p:embed/>
                </p:oleObj>
              </mc:Choice>
              <mc:Fallback>
                <p:oleObj name="Equation" r:id="rId4" imgW="3708360" imgH="342720" progId="Equation.DSMT4">
                  <p:embed/>
                  <p:pic>
                    <p:nvPicPr>
                      <p:cNvPr id="0" name=""/>
                      <p:cNvPicPr/>
                      <p:nvPr/>
                    </p:nvPicPr>
                    <p:blipFill>
                      <a:blip r:embed="rId5"/>
                      <a:stretch>
                        <a:fillRect/>
                      </a:stretch>
                    </p:blipFill>
                    <p:spPr>
                      <a:xfrm>
                        <a:off x="611560" y="1011996"/>
                        <a:ext cx="7008779" cy="64807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73755026"/>
              </p:ext>
            </p:extLst>
          </p:nvPr>
        </p:nvGraphicFramePr>
        <p:xfrm>
          <a:off x="4937826" y="1948434"/>
          <a:ext cx="1111684" cy="317624"/>
        </p:xfrm>
        <a:graphic>
          <a:graphicData uri="http://schemas.openxmlformats.org/presentationml/2006/ole">
            <mc:AlternateContent xmlns:mc="http://schemas.openxmlformats.org/markup-compatibility/2006">
              <mc:Choice xmlns:v="urn:schemas-microsoft-com:vml" Requires="v">
                <p:oleObj name="Equation" r:id="rId6" imgW="711000" imgH="203040" progId="Equation.DSMT4">
                  <p:embed/>
                </p:oleObj>
              </mc:Choice>
              <mc:Fallback>
                <p:oleObj name="Equation" r:id="rId6" imgW="711000" imgH="203040" progId="Equation.DSMT4">
                  <p:embed/>
                  <p:pic>
                    <p:nvPicPr>
                      <p:cNvPr id="0" name=""/>
                      <p:cNvPicPr/>
                      <p:nvPr/>
                    </p:nvPicPr>
                    <p:blipFill>
                      <a:blip r:embed="rId7"/>
                      <a:stretch>
                        <a:fillRect/>
                      </a:stretch>
                    </p:blipFill>
                    <p:spPr>
                      <a:xfrm>
                        <a:off x="4937826" y="1948434"/>
                        <a:ext cx="1111684" cy="31762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86484552"/>
              </p:ext>
            </p:extLst>
          </p:nvPr>
        </p:nvGraphicFramePr>
        <p:xfrm>
          <a:off x="3131840" y="2296845"/>
          <a:ext cx="1896892" cy="416391"/>
        </p:xfrm>
        <a:graphic>
          <a:graphicData uri="http://schemas.openxmlformats.org/presentationml/2006/ole">
            <mc:AlternateContent xmlns:mc="http://schemas.openxmlformats.org/markup-compatibility/2006">
              <mc:Choice xmlns:v="urn:schemas-microsoft-com:vml" Requires="v">
                <p:oleObj name="Equation" r:id="rId8" imgW="1041120" imgH="228600" progId="Equation.DSMT4">
                  <p:embed/>
                </p:oleObj>
              </mc:Choice>
              <mc:Fallback>
                <p:oleObj name="Equation" r:id="rId8" imgW="1041120" imgH="228600" progId="Equation.DSMT4">
                  <p:embed/>
                  <p:pic>
                    <p:nvPicPr>
                      <p:cNvPr id="0" name=""/>
                      <p:cNvPicPr/>
                      <p:nvPr/>
                    </p:nvPicPr>
                    <p:blipFill>
                      <a:blip r:embed="rId9"/>
                      <a:stretch>
                        <a:fillRect/>
                      </a:stretch>
                    </p:blipFill>
                    <p:spPr>
                      <a:xfrm>
                        <a:off x="3131840" y="2296845"/>
                        <a:ext cx="1896892" cy="416391"/>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857960522"/>
              </p:ext>
            </p:extLst>
          </p:nvPr>
        </p:nvGraphicFramePr>
        <p:xfrm>
          <a:off x="755576" y="3507854"/>
          <a:ext cx="1296144" cy="432048"/>
        </p:xfrm>
        <a:graphic>
          <a:graphicData uri="http://schemas.openxmlformats.org/presentationml/2006/ole">
            <mc:AlternateContent xmlns:mc="http://schemas.openxmlformats.org/markup-compatibility/2006">
              <mc:Choice xmlns:v="urn:schemas-microsoft-com:vml" Requires="v">
                <p:oleObj name="Equation" r:id="rId10" imgW="685800" imgH="228600" progId="Equation.DSMT4">
                  <p:embed/>
                </p:oleObj>
              </mc:Choice>
              <mc:Fallback>
                <p:oleObj name="Equation" r:id="rId10" imgW="685800" imgH="228600" progId="Equation.DSMT4">
                  <p:embed/>
                  <p:pic>
                    <p:nvPicPr>
                      <p:cNvPr id="0" name=""/>
                      <p:cNvPicPr/>
                      <p:nvPr/>
                    </p:nvPicPr>
                    <p:blipFill>
                      <a:blip r:embed="rId11"/>
                      <a:stretch>
                        <a:fillRect/>
                      </a:stretch>
                    </p:blipFill>
                    <p:spPr>
                      <a:xfrm>
                        <a:off x="755576" y="3507854"/>
                        <a:ext cx="1296144" cy="432048"/>
                      </a:xfrm>
                      <a:prstGeom prst="rect">
                        <a:avLst/>
                      </a:prstGeom>
                    </p:spPr>
                  </p:pic>
                </p:oleObj>
              </mc:Fallback>
            </mc:AlternateContent>
          </a:graphicData>
        </a:graphic>
      </p:graphicFrame>
    </p:spTree>
    <p:extLst>
      <p:ext uri="{BB962C8B-B14F-4D97-AF65-F5344CB8AC3E}">
        <p14:creationId xmlns:p14="http://schemas.microsoft.com/office/powerpoint/2010/main" val="10970227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1" y="548322"/>
            <a:ext cx="7992888" cy="4524315"/>
          </a:xfrm>
          <a:prstGeom prst="rect">
            <a:avLst/>
          </a:prstGeom>
          <a:noFill/>
        </p:spPr>
        <p:txBody>
          <a:bodyPr wrap="square">
            <a:spAutoFit/>
          </a:bodyPr>
          <a:lstStyle/>
          <a:p>
            <a:pPr indent="457200">
              <a:lnSpc>
                <a:spcPct val="200000"/>
              </a:lnSpc>
            </a:pPr>
            <a:r>
              <a:rPr lang="zh-CN" altLang="en-US" dirty="0"/>
              <a:t>若</a:t>
            </a:r>
            <a:r>
              <a:rPr lang="en-US" altLang="zh-CN" dirty="0"/>
              <a:t>A</a:t>
            </a:r>
            <a:r>
              <a:rPr lang="zh-CN" altLang="en-US" dirty="0"/>
              <a:t>矩阵中有若干个可供调节的参数</a:t>
            </a:r>
            <a:r>
              <a:rPr lang="en-US" altLang="zh-CN" dirty="0"/>
              <a:t>                            </a:t>
            </a:r>
            <a:r>
              <a:rPr lang="zh-CN" altLang="en-US" dirty="0"/>
              <a:t>，那么使</a:t>
            </a:r>
            <a:r>
              <a:rPr lang="en-US" altLang="zh-CN" dirty="0"/>
              <a:t>J</a:t>
            </a:r>
            <a:r>
              <a:rPr lang="zh-CN" altLang="en-US" dirty="0"/>
              <a:t>取极值的必要条件为</a:t>
            </a:r>
            <a:r>
              <a:rPr lang="en-US" altLang="zh-CN" dirty="0"/>
              <a:t>                                                                                                                                                                </a:t>
            </a:r>
          </a:p>
          <a:p>
            <a:pPr indent="457200">
              <a:lnSpc>
                <a:spcPct val="200000"/>
              </a:lnSpc>
            </a:pPr>
            <a:r>
              <a:rPr lang="en-US" altLang="zh-CN" dirty="0"/>
              <a:t>                                                                                                                             </a:t>
            </a:r>
            <a:r>
              <a:rPr lang="zh-CN" altLang="en-US" dirty="0"/>
              <a:t>（</a:t>
            </a:r>
            <a:r>
              <a:rPr lang="en-US" altLang="zh-CN" dirty="0"/>
              <a:t>3.23</a:t>
            </a:r>
            <a:r>
              <a:rPr lang="zh-CN" altLang="en-US" dirty="0"/>
              <a:t>）</a:t>
            </a:r>
          </a:p>
          <a:p>
            <a:pPr indent="457200">
              <a:lnSpc>
                <a:spcPct val="200000"/>
              </a:lnSpc>
            </a:pPr>
            <a:r>
              <a:rPr lang="zh-CN" altLang="en-US" dirty="0"/>
              <a:t>必要且充分条件为</a:t>
            </a:r>
            <a:r>
              <a:rPr lang="en-US" altLang="zh-CN" dirty="0"/>
              <a:t>                                                                                                                                       </a:t>
            </a:r>
          </a:p>
          <a:p>
            <a:pPr indent="457200">
              <a:lnSpc>
                <a:spcPct val="200000"/>
              </a:lnSpc>
            </a:pPr>
            <a:r>
              <a:rPr lang="en-US" altLang="zh-CN" dirty="0"/>
              <a:t>                                                                                                                              </a:t>
            </a:r>
            <a:r>
              <a:rPr lang="zh-CN" altLang="en-US" dirty="0"/>
              <a:t>（</a:t>
            </a:r>
            <a:r>
              <a:rPr lang="en-US" altLang="zh-CN" dirty="0"/>
              <a:t>3.24</a:t>
            </a:r>
            <a:r>
              <a:rPr lang="zh-CN" altLang="en-US" dirty="0"/>
              <a:t>）</a:t>
            </a:r>
          </a:p>
          <a:p>
            <a:pPr indent="457200">
              <a:lnSpc>
                <a:spcPct val="200000"/>
              </a:lnSpc>
            </a:pPr>
            <a:r>
              <a:rPr lang="zh-CN" altLang="en-US" dirty="0"/>
              <a:t>据此可以求出系统的最优参数。</a:t>
            </a:r>
          </a:p>
          <a:p>
            <a:pPr indent="457200">
              <a:lnSpc>
                <a:spcPct val="200000"/>
              </a:lnSpc>
            </a:pPr>
            <a:r>
              <a:rPr lang="zh-CN" altLang="en-US" dirty="0"/>
              <a:t>应强调的是，系统参数的最优值通常与初始条件</a:t>
            </a:r>
            <a:r>
              <a:rPr lang="en-US" altLang="zh-CN" dirty="0"/>
              <a:t>x(0)</a:t>
            </a:r>
            <a:r>
              <a:rPr lang="zh-CN" altLang="en-US" dirty="0"/>
              <a:t>有关，但当</a:t>
            </a:r>
            <a:r>
              <a:rPr lang="en-US" altLang="zh-CN" dirty="0"/>
              <a:t>x(0)</a:t>
            </a:r>
            <a:r>
              <a:rPr lang="zh-CN" altLang="en-US" dirty="0"/>
              <a:t>只包含一个不等于零的分量</a:t>
            </a:r>
            <a:r>
              <a:rPr lang="en-US" altLang="zh-CN" dirty="0"/>
              <a:t>                      </a:t>
            </a:r>
            <a:r>
              <a:rPr lang="zh-CN" altLang="en-US" dirty="0"/>
              <a:t>时，则参数最优值可以与</a:t>
            </a:r>
            <a:r>
              <a:rPr lang="en-US" altLang="zh-CN" dirty="0"/>
              <a:t>                 </a:t>
            </a:r>
            <a:r>
              <a:rPr lang="zh-CN" altLang="en-US" dirty="0"/>
              <a:t>的数值无关。</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745759413"/>
              </p:ext>
            </p:extLst>
          </p:nvPr>
        </p:nvGraphicFramePr>
        <p:xfrm>
          <a:off x="2771800" y="1491630"/>
          <a:ext cx="960106" cy="720080"/>
        </p:xfrm>
        <a:graphic>
          <a:graphicData uri="http://schemas.openxmlformats.org/presentationml/2006/ole">
            <mc:AlternateContent xmlns:mc="http://schemas.openxmlformats.org/markup-compatibility/2006">
              <mc:Choice xmlns:v="urn:schemas-microsoft-com:vml" Requires="v">
                <p:oleObj name="Equation" r:id="rId4" imgW="609480" imgH="457200" progId="Equation.DSMT4">
                  <p:embed/>
                </p:oleObj>
              </mc:Choice>
              <mc:Fallback>
                <p:oleObj name="Equation" r:id="rId4" imgW="609480" imgH="457200" progId="Equation.DSMT4">
                  <p:embed/>
                  <p:pic>
                    <p:nvPicPr>
                      <p:cNvPr id="0" name=""/>
                      <p:cNvPicPr/>
                      <p:nvPr/>
                    </p:nvPicPr>
                    <p:blipFill>
                      <a:blip r:embed="rId5"/>
                      <a:stretch>
                        <a:fillRect/>
                      </a:stretch>
                    </p:blipFill>
                    <p:spPr>
                      <a:xfrm>
                        <a:off x="2771800" y="1491630"/>
                        <a:ext cx="960106" cy="72008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58975801"/>
              </p:ext>
            </p:extLst>
          </p:nvPr>
        </p:nvGraphicFramePr>
        <p:xfrm>
          <a:off x="3995936" y="1476505"/>
          <a:ext cx="817388" cy="720080"/>
        </p:xfrm>
        <a:graphic>
          <a:graphicData uri="http://schemas.openxmlformats.org/presentationml/2006/ole">
            <mc:AlternateContent xmlns:mc="http://schemas.openxmlformats.org/markup-compatibility/2006">
              <mc:Choice xmlns:v="urn:schemas-microsoft-com:vml" Requires="v">
                <p:oleObj name="Equation" r:id="rId6" imgW="533160" imgH="469800" progId="Equation.DSMT4">
                  <p:embed/>
                </p:oleObj>
              </mc:Choice>
              <mc:Fallback>
                <p:oleObj name="Equation" r:id="rId6" imgW="533160" imgH="469800" progId="Equation.DSMT4">
                  <p:embed/>
                  <p:pic>
                    <p:nvPicPr>
                      <p:cNvPr id="0" name=""/>
                      <p:cNvPicPr/>
                      <p:nvPr/>
                    </p:nvPicPr>
                    <p:blipFill>
                      <a:blip r:embed="rId7"/>
                      <a:stretch>
                        <a:fillRect/>
                      </a:stretch>
                    </p:blipFill>
                    <p:spPr>
                      <a:xfrm>
                        <a:off x="3995936" y="1476505"/>
                        <a:ext cx="817388" cy="72008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4621978"/>
              </p:ext>
            </p:extLst>
          </p:nvPr>
        </p:nvGraphicFramePr>
        <p:xfrm>
          <a:off x="2771801" y="2564547"/>
          <a:ext cx="969712" cy="727284"/>
        </p:xfrm>
        <a:graphic>
          <a:graphicData uri="http://schemas.openxmlformats.org/presentationml/2006/ole">
            <mc:AlternateContent xmlns:mc="http://schemas.openxmlformats.org/markup-compatibility/2006">
              <mc:Choice xmlns:v="urn:schemas-microsoft-com:vml" Requires="v">
                <p:oleObj name="Equation" r:id="rId8" imgW="609480" imgH="457200" progId="Equation.DSMT4">
                  <p:embed/>
                </p:oleObj>
              </mc:Choice>
              <mc:Fallback>
                <p:oleObj name="Equation" r:id="rId8" imgW="609480" imgH="457200" progId="Equation.DSMT4">
                  <p:embed/>
                  <p:pic>
                    <p:nvPicPr>
                      <p:cNvPr id="0" name=""/>
                      <p:cNvPicPr/>
                      <p:nvPr/>
                    </p:nvPicPr>
                    <p:blipFill>
                      <a:blip r:embed="rId9"/>
                      <a:stretch>
                        <a:fillRect/>
                      </a:stretch>
                    </p:blipFill>
                    <p:spPr>
                      <a:xfrm>
                        <a:off x="2771801" y="2564547"/>
                        <a:ext cx="969712" cy="72728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4721623"/>
              </p:ext>
            </p:extLst>
          </p:nvPr>
        </p:nvGraphicFramePr>
        <p:xfrm>
          <a:off x="3923928" y="2551484"/>
          <a:ext cx="946683" cy="714842"/>
        </p:xfrm>
        <a:graphic>
          <a:graphicData uri="http://schemas.openxmlformats.org/presentationml/2006/ole">
            <mc:AlternateContent xmlns:mc="http://schemas.openxmlformats.org/markup-compatibility/2006">
              <mc:Choice xmlns:v="urn:schemas-microsoft-com:vml" Requires="v">
                <p:oleObj name="Equation" r:id="rId10" imgW="622080" imgH="469800" progId="Equation.DSMT4">
                  <p:embed/>
                </p:oleObj>
              </mc:Choice>
              <mc:Fallback>
                <p:oleObj name="Equation" r:id="rId10" imgW="622080" imgH="469800" progId="Equation.DSMT4">
                  <p:embed/>
                  <p:pic>
                    <p:nvPicPr>
                      <p:cNvPr id="0" name=""/>
                      <p:cNvPicPr/>
                      <p:nvPr/>
                    </p:nvPicPr>
                    <p:blipFill>
                      <a:blip r:embed="rId11"/>
                      <a:stretch>
                        <a:fillRect/>
                      </a:stretch>
                    </p:blipFill>
                    <p:spPr>
                      <a:xfrm>
                        <a:off x="3923928" y="2551484"/>
                        <a:ext cx="946683" cy="71484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18412791"/>
              </p:ext>
            </p:extLst>
          </p:nvPr>
        </p:nvGraphicFramePr>
        <p:xfrm>
          <a:off x="4407010" y="732215"/>
          <a:ext cx="1382135" cy="336674"/>
        </p:xfrm>
        <a:graphic>
          <a:graphicData uri="http://schemas.openxmlformats.org/presentationml/2006/ole">
            <mc:AlternateContent xmlns:mc="http://schemas.openxmlformats.org/markup-compatibility/2006">
              <mc:Choice xmlns:v="urn:schemas-microsoft-com:vml" Requires="v">
                <p:oleObj name="Equation" r:id="rId12" imgW="990360" imgH="241200" progId="Equation.DSMT4">
                  <p:embed/>
                </p:oleObj>
              </mc:Choice>
              <mc:Fallback>
                <p:oleObj name="Equation" r:id="rId12" imgW="990360" imgH="241200" progId="Equation.DSMT4">
                  <p:embed/>
                  <p:pic>
                    <p:nvPicPr>
                      <p:cNvPr id="0" name=""/>
                      <p:cNvPicPr/>
                      <p:nvPr/>
                    </p:nvPicPr>
                    <p:blipFill>
                      <a:blip r:embed="rId13"/>
                      <a:stretch>
                        <a:fillRect/>
                      </a:stretch>
                    </p:blipFill>
                    <p:spPr>
                      <a:xfrm>
                        <a:off x="4407010" y="732215"/>
                        <a:ext cx="1382135" cy="33667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681317623"/>
              </p:ext>
            </p:extLst>
          </p:nvPr>
        </p:nvGraphicFramePr>
        <p:xfrm>
          <a:off x="2411760" y="4539332"/>
          <a:ext cx="1140008" cy="408682"/>
        </p:xfrm>
        <a:graphic>
          <a:graphicData uri="http://schemas.openxmlformats.org/presentationml/2006/ole">
            <mc:AlternateContent xmlns:mc="http://schemas.openxmlformats.org/markup-compatibility/2006">
              <mc:Choice xmlns:v="urn:schemas-microsoft-com:vml" Requires="v">
                <p:oleObj name="Equation" r:id="rId14" imgW="672840" imgH="241200" progId="Equation.DSMT4">
                  <p:embed/>
                </p:oleObj>
              </mc:Choice>
              <mc:Fallback>
                <p:oleObj name="Equation" r:id="rId14" imgW="672840" imgH="241200" progId="Equation.DSMT4">
                  <p:embed/>
                  <p:pic>
                    <p:nvPicPr>
                      <p:cNvPr id="0" name=""/>
                      <p:cNvPicPr/>
                      <p:nvPr/>
                    </p:nvPicPr>
                    <p:blipFill>
                      <a:blip r:embed="rId15"/>
                      <a:stretch>
                        <a:fillRect/>
                      </a:stretch>
                    </p:blipFill>
                    <p:spPr>
                      <a:xfrm>
                        <a:off x="2411760" y="4539332"/>
                        <a:ext cx="1140008" cy="40868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97324753"/>
              </p:ext>
            </p:extLst>
          </p:nvPr>
        </p:nvGraphicFramePr>
        <p:xfrm>
          <a:off x="6084168" y="4522392"/>
          <a:ext cx="860383" cy="408682"/>
        </p:xfrm>
        <a:graphic>
          <a:graphicData uri="http://schemas.openxmlformats.org/presentationml/2006/ole">
            <mc:AlternateContent xmlns:mc="http://schemas.openxmlformats.org/markup-compatibility/2006">
              <mc:Choice xmlns:v="urn:schemas-microsoft-com:vml" Requires="v">
                <p:oleObj name="Equation" r:id="rId16" imgW="507960" imgH="241200" progId="Equation.DSMT4">
                  <p:embed/>
                </p:oleObj>
              </mc:Choice>
              <mc:Fallback>
                <p:oleObj name="Equation" r:id="rId16" imgW="507960" imgH="241200" progId="Equation.DSMT4">
                  <p:embed/>
                  <p:pic>
                    <p:nvPicPr>
                      <p:cNvPr id="0" name=""/>
                      <p:cNvPicPr/>
                      <p:nvPr/>
                    </p:nvPicPr>
                    <p:blipFill>
                      <a:blip r:embed="rId17"/>
                      <a:stretch>
                        <a:fillRect/>
                      </a:stretch>
                    </p:blipFill>
                    <p:spPr>
                      <a:xfrm>
                        <a:off x="6084168" y="4522392"/>
                        <a:ext cx="860383" cy="408682"/>
                      </a:xfrm>
                      <a:prstGeom prst="rect">
                        <a:avLst/>
                      </a:prstGeom>
                    </p:spPr>
                  </p:pic>
                </p:oleObj>
              </mc:Fallback>
            </mc:AlternateContent>
          </a:graphicData>
        </a:graphic>
      </p:graphicFrame>
    </p:spTree>
    <p:extLst>
      <p:ext uri="{BB962C8B-B14F-4D97-AF65-F5344CB8AC3E}">
        <p14:creationId xmlns:p14="http://schemas.microsoft.com/office/powerpoint/2010/main" val="35284703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843808" y="1851668"/>
            <a:ext cx="4242187" cy="1300356"/>
          </a:xfrm>
          <a:prstGeom prst="rect">
            <a:avLst/>
          </a:prstGeom>
          <a:noFill/>
        </p:spPr>
        <p:txBody>
          <a:bodyPr wrap="none" lIns="68580" tIns="34290" rIns="68580" bIns="34290" rtlCol="0">
            <a:spAutoFit/>
          </a:bodyPr>
          <a:lstStyle/>
          <a:p>
            <a:pPr algn="ctr"/>
            <a:r>
              <a:rPr lang="zh-CN" altLang="en-US" sz="4000" dirty="0">
                <a:solidFill>
                  <a:srgbClr val="112F70"/>
                </a:solidFill>
                <a:latin typeface="微软雅黑" pitchFamily="34" charset="-122"/>
                <a:ea typeface="微软雅黑" pitchFamily="34" charset="-122"/>
              </a:rPr>
              <a:t>判别系统稳定性的</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李雅普诺夫方法</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7324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97225" y="771550"/>
            <a:ext cx="7992888" cy="3416320"/>
          </a:xfrm>
          <a:prstGeom prst="rect">
            <a:avLst/>
          </a:prstGeom>
          <a:noFill/>
        </p:spPr>
        <p:txBody>
          <a:bodyPr wrap="square">
            <a:spAutoFit/>
          </a:bodyPr>
          <a:lstStyle/>
          <a:p>
            <a:pPr indent="457200">
              <a:lnSpc>
                <a:spcPct val="200000"/>
              </a:lnSpc>
            </a:pPr>
            <a:r>
              <a:rPr lang="zh-CN" altLang="en-US" dirty="0"/>
              <a:t>例</a:t>
            </a:r>
            <a:r>
              <a:rPr lang="en-US" altLang="zh-CN" dirty="0"/>
              <a:t>3.15 </a:t>
            </a:r>
            <a:r>
              <a:rPr lang="zh-CN" altLang="en-US" dirty="0"/>
              <a:t>已知系统如图</a:t>
            </a:r>
            <a:r>
              <a:rPr lang="en-US" altLang="zh-CN" dirty="0"/>
              <a:t>3.7</a:t>
            </a:r>
            <a:r>
              <a:rPr lang="zh-CN" altLang="en-US" dirty="0"/>
              <a:t>所示，试确定阻尼比</a:t>
            </a:r>
            <a:r>
              <a:rPr lang="en-US" altLang="zh-CN" dirty="0"/>
              <a:t>      &gt;0</a:t>
            </a:r>
            <a:r>
              <a:rPr lang="zh-CN" altLang="en-US" dirty="0"/>
              <a:t>的值，使得系统在单位阶跃输入</a:t>
            </a:r>
            <a:r>
              <a:rPr lang="en-US" altLang="zh-CN" dirty="0"/>
              <a:t>u(t)=1(t)</a:t>
            </a:r>
            <a:r>
              <a:rPr lang="zh-CN" altLang="en-US" dirty="0"/>
              <a:t>作用下，性能指标</a:t>
            </a:r>
            <a:endParaRPr lang="en-US" altLang="zh-CN" dirty="0"/>
          </a:p>
          <a:p>
            <a:pPr indent="457200">
              <a:lnSpc>
                <a:spcPct val="200000"/>
              </a:lnSpc>
            </a:pPr>
            <a:endParaRPr lang="en-US" altLang="zh-CN" dirty="0"/>
          </a:p>
          <a:p>
            <a:pPr indent="457200">
              <a:lnSpc>
                <a:spcPct val="200000"/>
              </a:lnSpc>
            </a:pPr>
            <a:r>
              <a:rPr lang="zh-CN" altLang="en-US" dirty="0"/>
              <a:t>达到极小。式中</a:t>
            </a:r>
            <a:r>
              <a:rPr lang="en-US" altLang="zh-CN" dirty="0"/>
              <a:t>e=u-y</a:t>
            </a:r>
            <a:r>
              <a:rPr lang="zh-CN" altLang="en-US" dirty="0"/>
              <a:t>，</a:t>
            </a:r>
            <a:r>
              <a:rPr lang="en-US" altLang="zh-CN" dirty="0"/>
              <a:t>e</a:t>
            </a:r>
            <a:r>
              <a:rPr lang="zh-CN" altLang="en-US" dirty="0"/>
              <a:t>为误差信号。假设系统开始时是静止的。</a:t>
            </a:r>
          </a:p>
          <a:p>
            <a:pPr indent="457200">
              <a:lnSpc>
                <a:spcPct val="200000"/>
              </a:lnSpc>
            </a:pPr>
            <a:endParaRPr lang="zh-CN" altLang="en-US" dirty="0"/>
          </a:p>
          <a:p>
            <a:pPr indent="457200">
              <a:lnSpc>
                <a:spcPct val="20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pic>
        <p:nvPicPr>
          <p:cNvPr id="2" name="图片 1"/>
          <p:cNvPicPr>
            <a:picLocks noChangeAspect="1"/>
          </p:cNvPicPr>
          <p:nvPr/>
        </p:nvPicPr>
        <p:blipFill>
          <a:blip r:embed="rId4"/>
          <a:stretch>
            <a:fillRect/>
          </a:stretch>
        </p:blipFill>
        <p:spPr>
          <a:xfrm>
            <a:off x="2483768" y="3003798"/>
            <a:ext cx="3067050" cy="1866900"/>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3357360945"/>
              </p:ext>
            </p:extLst>
          </p:nvPr>
        </p:nvGraphicFramePr>
        <p:xfrm>
          <a:off x="2555776" y="1851670"/>
          <a:ext cx="3510057" cy="627626"/>
        </p:xfrm>
        <a:graphic>
          <a:graphicData uri="http://schemas.openxmlformats.org/presentationml/2006/ole">
            <mc:AlternateContent xmlns:mc="http://schemas.openxmlformats.org/markup-compatibility/2006">
              <mc:Choice xmlns:v="urn:schemas-microsoft-com:vml" Requires="v">
                <p:oleObj name="Equation" r:id="rId5" imgW="1917360" imgH="342720" progId="Equation.DSMT4">
                  <p:embed/>
                </p:oleObj>
              </mc:Choice>
              <mc:Fallback>
                <p:oleObj name="Equation" r:id="rId5" imgW="1917360" imgH="342720" progId="Equation.DSMT4">
                  <p:embed/>
                  <p:pic>
                    <p:nvPicPr>
                      <p:cNvPr id="0" name=""/>
                      <p:cNvPicPr/>
                      <p:nvPr/>
                    </p:nvPicPr>
                    <p:blipFill>
                      <a:blip r:embed="rId6"/>
                      <a:stretch>
                        <a:fillRect/>
                      </a:stretch>
                    </p:blipFill>
                    <p:spPr>
                      <a:xfrm>
                        <a:off x="2555776" y="1851670"/>
                        <a:ext cx="3510057" cy="62762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9568352"/>
              </p:ext>
            </p:extLst>
          </p:nvPr>
        </p:nvGraphicFramePr>
        <p:xfrm>
          <a:off x="5364088" y="982184"/>
          <a:ext cx="258738" cy="344984"/>
        </p:xfrm>
        <a:graphic>
          <a:graphicData uri="http://schemas.openxmlformats.org/presentationml/2006/ole">
            <mc:AlternateContent xmlns:mc="http://schemas.openxmlformats.org/markup-compatibility/2006">
              <mc:Choice xmlns:v="urn:schemas-microsoft-com:vml" Requires="v">
                <p:oleObj name="Equation" r:id="rId7" imgW="152280" imgH="203040" progId="Equation.DSMT4">
                  <p:embed/>
                </p:oleObj>
              </mc:Choice>
              <mc:Fallback>
                <p:oleObj name="Equation" r:id="rId7" imgW="152280" imgH="203040" progId="Equation.DSMT4">
                  <p:embed/>
                  <p:pic>
                    <p:nvPicPr>
                      <p:cNvPr id="0" name=""/>
                      <p:cNvPicPr/>
                      <p:nvPr/>
                    </p:nvPicPr>
                    <p:blipFill>
                      <a:blip r:embed="rId8"/>
                      <a:stretch>
                        <a:fillRect/>
                      </a:stretch>
                    </p:blipFill>
                    <p:spPr>
                      <a:xfrm>
                        <a:off x="5364088" y="982184"/>
                        <a:ext cx="258738" cy="344984"/>
                      </a:xfrm>
                      <a:prstGeom prst="rect">
                        <a:avLst/>
                      </a:prstGeom>
                    </p:spPr>
                  </p:pic>
                </p:oleObj>
              </mc:Fallback>
            </mc:AlternateContent>
          </a:graphicData>
        </a:graphic>
      </p:graphicFrame>
    </p:spTree>
    <p:extLst>
      <p:ext uri="{BB962C8B-B14F-4D97-AF65-F5344CB8AC3E}">
        <p14:creationId xmlns:p14="http://schemas.microsoft.com/office/powerpoint/2010/main" val="6408507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697106"/>
            <a:ext cx="7992888" cy="3970318"/>
          </a:xfrm>
          <a:prstGeom prst="rect">
            <a:avLst/>
          </a:prstGeom>
          <a:noFill/>
        </p:spPr>
        <p:txBody>
          <a:bodyPr wrap="square">
            <a:spAutoFit/>
          </a:bodyPr>
          <a:lstStyle/>
          <a:p>
            <a:r>
              <a:rPr lang="zh-CN" altLang="en-US" b="1" dirty="0"/>
              <a:t>解</a:t>
            </a:r>
            <a:r>
              <a:rPr lang="zh-CN" altLang="en-US" dirty="0"/>
              <a:t> 由图</a:t>
            </a:r>
            <a:r>
              <a:rPr lang="en-US" altLang="zh-CN" dirty="0"/>
              <a:t>3.7</a:t>
            </a:r>
            <a:r>
              <a:rPr lang="zh-CN" altLang="en-US" dirty="0"/>
              <a:t>可得</a:t>
            </a:r>
          </a:p>
          <a:p>
            <a:endParaRPr lang="en-US" altLang="zh-CN" dirty="0"/>
          </a:p>
          <a:p>
            <a:r>
              <a:rPr lang="zh-CN" altLang="en-US" dirty="0"/>
              <a:t>或者</a:t>
            </a:r>
          </a:p>
          <a:p>
            <a:endParaRPr lang="en-US" altLang="zh-CN" dirty="0"/>
          </a:p>
          <a:p>
            <a:r>
              <a:rPr lang="zh-CN" altLang="en-US" dirty="0"/>
              <a:t>依据误差信号</a:t>
            </a:r>
            <a:r>
              <a:rPr lang="en-US" altLang="zh-CN" dirty="0"/>
              <a:t>e</a:t>
            </a:r>
            <a:r>
              <a:rPr lang="zh-CN" altLang="en-US" dirty="0"/>
              <a:t>的形式，可得</a:t>
            </a:r>
          </a:p>
          <a:p>
            <a:endParaRPr lang="en-US" altLang="zh-CN" dirty="0"/>
          </a:p>
          <a:p>
            <a:r>
              <a:rPr lang="zh-CN" altLang="en-US" dirty="0"/>
              <a:t>由于输入</a:t>
            </a:r>
            <a:r>
              <a:rPr lang="en-US" altLang="zh-CN" dirty="0"/>
              <a:t>u(t)</a:t>
            </a:r>
            <a:r>
              <a:rPr lang="zh-CN" altLang="en-US" dirty="0"/>
              <a:t>是单位阶跃函数，所以</a:t>
            </a:r>
            <a:r>
              <a:rPr lang="en-US" altLang="zh-CN" dirty="0"/>
              <a:t>                                             </a:t>
            </a:r>
            <a:r>
              <a:rPr lang="zh-CN" altLang="en-US" dirty="0"/>
              <a:t>。因此，对于</a:t>
            </a:r>
          </a:p>
          <a:p>
            <a:endParaRPr lang="en-US" altLang="zh-CN" dirty="0"/>
          </a:p>
          <a:p>
            <a:endParaRPr lang="en-US" altLang="zh-CN" dirty="0"/>
          </a:p>
          <a:p>
            <a:r>
              <a:rPr lang="zh-CN" altLang="en-US" dirty="0"/>
              <a:t>取状态变量</a:t>
            </a:r>
          </a:p>
          <a:p>
            <a:endParaRPr lang="en-US" altLang="zh-CN" dirty="0"/>
          </a:p>
          <a:p>
            <a:r>
              <a:rPr lang="zh-CN" altLang="en-US" dirty="0"/>
              <a:t>则状态方程为</a:t>
            </a:r>
            <a:endParaRPr lang="en-US" altLang="zh-CN" dirty="0"/>
          </a:p>
          <a:p>
            <a:endParaRPr lang="zh-CN" altLang="en-US" dirty="0"/>
          </a:p>
          <a:p>
            <a:r>
              <a:rPr lang="zh-CN" altLang="en-US" dirty="0"/>
              <a:t>式中：</a:t>
            </a:r>
            <a:endParaRPr lang="en-US" altLang="zh-CN"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917625650"/>
              </p:ext>
            </p:extLst>
          </p:nvPr>
        </p:nvGraphicFramePr>
        <p:xfrm>
          <a:off x="3087688" y="555625"/>
          <a:ext cx="2049462" cy="623888"/>
        </p:xfrm>
        <a:graphic>
          <a:graphicData uri="http://schemas.openxmlformats.org/presentationml/2006/ole">
            <mc:AlternateContent xmlns:mc="http://schemas.openxmlformats.org/markup-compatibility/2006">
              <mc:Choice xmlns:v="urn:schemas-microsoft-com:vml" Requires="v">
                <p:oleObj name="Equation" r:id="rId4" imgW="1460160" imgH="444240" progId="Equation.DSMT4">
                  <p:embed/>
                </p:oleObj>
              </mc:Choice>
              <mc:Fallback>
                <p:oleObj name="Equation" r:id="rId4" imgW="1460160" imgH="444240" progId="Equation.DSMT4">
                  <p:embed/>
                  <p:pic>
                    <p:nvPicPr>
                      <p:cNvPr id="0" name=""/>
                      <p:cNvPicPr/>
                      <p:nvPr/>
                    </p:nvPicPr>
                    <p:blipFill>
                      <a:blip r:embed="rId5"/>
                      <a:stretch>
                        <a:fillRect/>
                      </a:stretch>
                    </p:blipFill>
                    <p:spPr>
                      <a:xfrm>
                        <a:off x="3087688" y="555625"/>
                        <a:ext cx="2049462" cy="6238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378753546"/>
              </p:ext>
            </p:extLst>
          </p:nvPr>
        </p:nvGraphicFramePr>
        <p:xfrm>
          <a:off x="2899572" y="1275606"/>
          <a:ext cx="2236991" cy="368988"/>
        </p:xfrm>
        <a:graphic>
          <a:graphicData uri="http://schemas.openxmlformats.org/presentationml/2006/ole">
            <mc:AlternateContent xmlns:mc="http://schemas.openxmlformats.org/markup-compatibility/2006">
              <mc:Choice xmlns:v="urn:schemas-microsoft-com:vml" Requires="v">
                <p:oleObj name="Equation" r:id="rId6" imgW="1231560" imgH="203040" progId="Equation.DSMT4">
                  <p:embed/>
                </p:oleObj>
              </mc:Choice>
              <mc:Fallback>
                <p:oleObj name="Equation" r:id="rId6" imgW="1231560" imgH="203040" progId="Equation.DSMT4">
                  <p:embed/>
                  <p:pic>
                    <p:nvPicPr>
                      <p:cNvPr id="0" name=""/>
                      <p:cNvPicPr/>
                      <p:nvPr/>
                    </p:nvPicPr>
                    <p:blipFill>
                      <a:blip r:embed="rId7"/>
                      <a:stretch>
                        <a:fillRect/>
                      </a:stretch>
                    </p:blipFill>
                    <p:spPr>
                      <a:xfrm>
                        <a:off x="2899572" y="1275606"/>
                        <a:ext cx="2236991" cy="3689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141096179"/>
              </p:ext>
            </p:extLst>
          </p:nvPr>
        </p:nvGraphicFramePr>
        <p:xfrm>
          <a:off x="3732407" y="1779662"/>
          <a:ext cx="2808312" cy="351039"/>
        </p:xfrm>
        <a:graphic>
          <a:graphicData uri="http://schemas.openxmlformats.org/presentationml/2006/ole">
            <mc:AlternateContent xmlns:mc="http://schemas.openxmlformats.org/markup-compatibility/2006">
              <mc:Choice xmlns:v="urn:schemas-microsoft-com:vml" Requires="v">
                <p:oleObj name="Equation" r:id="rId8" imgW="1625400" imgH="203040" progId="Equation.DSMT4">
                  <p:embed/>
                </p:oleObj>
              </mc:Choice>
              <mc:Fallback>
                <p:oleObj name="Equation" r:id="rId8" imgW="1625400" imgH="203040" progId="Equation.DSMT4">
                  <p:embed/>
                  <p:pic>
                    <p:nvPicPr>
                      <p:cNvPr id="0" name=""/>
                      <p:cNvPicPr/>
                      <p:nvPr/>
                    </p:nvPicPr>
                    <p:blipFill>
                      <a:blip r:embed="rId9"/>
                      <a:stretch>
                        <a:fillRect/>
                      </a:stretch>
                    </p:blipFill>
                    <p:spPr>
                      <a:xfrm>
                        <a:off x="3732407" y="1779662"/>
                        <a:ext cx="2808312" cy="351039"/>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917774165"/>
              </p:ext>
            </p:extLst>
          </p:nvPr>
        </p:nvGraphicFramePr>
        <p:xfrm>
          <a:off x="4283968" y="2355726"/>
          <a:ext cx="2313641" cy="427732"/>
        </p:xfrm>
        <a:graphic>
          <a:graphicData uri="http://schemas.openxmlformats.org/presentationml/2006/ole">
            <mc:AlternateContent xmlns:mc="http://schemas.openxmlformats.org/markup-compatibility/2006">
              <mc:Choice xmlns:v="urn:schemas-microsoft-com:vml" Requires="v">
                <p:oleObj name="Equation" r:id="rId10" imgW="1511280" imgH="279360" progId="Equation.DSMT4">
                  <p:embed/>
                </p:oleObj>
              </mc:Choice>
              <mc:Fallback>
                <p:oleObj name="Equation" r:id="rId10" imgW="1511280" imgH="279360" progId="Equation.DSMT4">
                  <p:embed/>
                  <p:pic>
                    <p:nvPicPr>
                      <p:cNvPr id="0" name=""/>
                      <p:cNvPicPr/>
                      <p:nvPr/>
                    </p:nvPicPr>
                    <p:blipFill>
                      <a:blip r:embed="rId11"/>
                      <a:stretch>
                        <a:fillRect/>
                      </a:stretch>
                    </p:blipFill>
                    <p:spPr>
                      <a:xfrm>
                        <a:off x="4283968" y="2355726"/>
                        <a:ext cx="2313641" cy="42773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62032024"/>
              </p:ext>
            </p:extLst>
          </p:nvPr>
        </p:nvGraphicFramePr>
        <p:xfrm>
          <a:off x="8001578" y="2355726"/>
          <a:ext cx="493018" cy="321533"/>
        </p:xfrm>
        <a:graphic>
          <a:graphicData uri="http://schemas.openxmlformats.org/presentationml/2006/ole">
            <mc:AlternateContent xmlns:mc="http://schemas.openxmlformats.org/markup-compatibility/2006">
              <mc:Choice xmlns:v="urn:schemas-microsoft-com:vml" Requires="v">
                <p:oleObj name="Equation" r:id="rId12" imgW="291960" imgH="190440" progId="Equation.DSMT4">
                  <p:embed/>
                </p:oleObj>
              </mc:Choice>
              <mc:Fallback>
                <p:oleObj name="Equation" r:id="rId12" imgW="291960" imgH="190440" progId="Equation.DSMT4">
                  <p:embed/>
                  <p:pic>
                    <p:nvPicPr>
                      <p:cNvPr id="0" name=""/>
                      <p:cNvPicPr/>
                      <p:nvPr/>
                    </p:nvPicPr>
                    <p:blipFill>
                      <a:blip r:embed="rId13"/>
                      <a:stretch>
                        <a:fillRect/>
                      </a:stretch>
                    </p:blipFill>
                    <p:spPr>
                      <a:xfrm>
                        <a:off x="8001578" y="2355726"/>
                        <a:ext cx="493018" cy="32153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776935813"/>
              </p:ext>
            </p:extLst>
          </p:nvPr>
        </p:nvGraphicFramePr>
        <p:xfrm>
          <a:off x="2122741" y="2720512"/>
          <a:ext cx="4533525" cy="459620"/>
        </p:xfrm>
        <a:graphic>
          <a:graphicData uri="http://schemas.openxmlformats.org/presentationml/2006/ole">
            <mc:AlternateContent xmlns:mc="http://schemas.openxmlformats.org/markup-compatibility/2006">
              <mc:Choice xmlns:v="urn:schemas-microsoft-com:vml" Requires="v">
                <p:oleObj name="Equation" r:id="rId14" imgW="2755800" imgH="279360" progId="Equation.DSMT4">
                  <p:embed/>
                </p:oleObj>
              </mc:Choice>
              <mc:Fallback>
                <p:oleObj name="Equation" r:id="rId14" imgW="2755800" imgH="279360" progId="Equation.DSMT4">
                  <p:embed/>
                  <p:pic>
                    <p:nvPicPr>
                      <p:cNvPr id="0" name=""/>
                      <p:cNvPicPr/>
                      <p:nvPr/>
                    </p:nvPicPr>
                    <p:blipFill>
                      <a:blip r:embed="rId15"/>
                      <a:stretch>
                        <a:fillRect/>
                      </a:stretch>
                    </p:blipFill>
                    <p:spPr>
                      <a:xfrm>
                        <a:off x="2122741" y="2720512"/>
                        <a:ext cx="4533525" cy="45962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19720583"/>
              </p:ext>
            </p:extLst>
          </p:nvPr>
        </p:nvGraphicFramePr>
        <p:xfrm>
          <a:off x="3016224" y="3075806"/>
          <a:ext cx="2003686" cy="432614"/>
        </p:xfrm>
        <a:graphic>
          <a:graphicData uri="http://schemas.openxmlformats.org/presentationml/2006/ole">
            <mc:AlternateContent xmlns:mc="http://schemas.openxmlformats.org/markup-compatibility/2006">
              <mc:Choice xmlns:v="urn:schemas-microsoft-com:vml" Requires="v">
                <p:oleObj name="Equation" r:id="rId16" imgW="1117440" imgH="241200" progId="Equation.DSMT4">
                  <p:embed/>
                </p:oleObj>
              </mc:Choice>
              <mc:Fallback>
                <p:oleObj name="Equation" r:id="rId16" imgW="1117440" imgH="241200" progId="Equation.DSMT4">
                  <p:embed/>
                  <p:pic>
                    <p:nvPicPr>
                      <p:cNvPr id="0" name=""/>
                      <p:cNvPicPr/>
                      <p:nvPr/>
                    </p:nvPicPr>
                    <p:blipFill>
                      <a:blip r:embed="rId17"/>
                      <a:stretch>
                        <a:fillRect/>
                      </a:stretch>
                    </p:blipFill>
                    <p:spPr>
                      <a:xfrm>
                        <a:off x="3016224" y="3075806"/>
                        <a:ext cx="2003686" cy="43261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70032645"/>
              </p:ext>
            </p:extLst>
          </p:nvPr>
        </p:nvGraphicFramePr>
        <p:xfrm>
          <a:off x="3419872" y="3479708"/>
          <a:ext cx="969632" cy="520290"/>
        </p:xfrm>
        <a:graphic>
          <a:graphicData uri="http://schemas.openxmlformats.org/presentationml/2006/ole">
            <mc:AlternateContent xmlns:mc="http://schemas.openxmlformats.org/markup-compatibility/2006">
              <mc:Choice xmlns:v="urn:schemas-microsoft-com:vml" Requires="v">
                <p:oleObj name="Equation" r:id="rId18" imgW="520560" imgH="279360" progId="Equation.DSMT4">
                  <p:embed/>
                </p:oleObj>
              </mc:Choice>
              <mc:Fallback>
                <p:oleObj name="Equation" r:id="rId18" imgW="520560" imgH="279360" progId="Equation.DSMT4">
                  <p:embed/>
                  <p:pic>
                    <p:nvPicPr>
                      <p:cNvPr id="0" name=""/>
                      <p:cNvPicPr/>
                      <p:nvPr/>
                    </p:nvPicPr>
                    <p:blipFill>
                      <a:blip r:embed="rId19"/>
                      <a:stretch>
                        <a:fillRect/>
                      </a:stretch>
                    </p:blipFill>
                    <p:spPr>
                      <a:xfrm>
                        <a:off x="3419872" y="3479708"/>
                        <a:ext cx="969632" cy="52029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363940081"/>
              </p:ext>
            </p:extLst>
          </p:nvPr>
        </p:nvGraphicFramePr>
        <p:xfrm>
          <a:off x="3087064" y="4149416"/>
          <a:ext cx="1564224" cy="707625"/>
        </p:xfrm>
        <a:graphic>
          <a:graphicData uri="http://schemas.openxmlformats.org/presentationml/2006/ole">
            <mc:AlternateContent xmlns:mc="http://schemas.openxmlformats.org/markup-compatibility/2006">
              <mc:Choice xmlns:v="urn:schemas-microsoft-com:vml" Requires="v">
                <p:oleObj name="Equation" r:id="rId20" imgW="1066680" imgH="482400" progId="Equation.DSMT4">
                  <p:embed/>
                </p:oleObj>
              </mc:Choice>
              <mc:Fallback>
                <p:oleObj name="Equation" r:id="rId20" imgW="1066680" imgH="482400" progId="Equation.DSMT4">
                  <p:embed/>
                  <p:pic>
                    <p:nvPicPr>
                      <p:cNvPr id="0" name=""/>
                      <p:cNvPicPr/>
                      <p:nvPr/>
                    </p:nvPicPr>
                    <p:blipFill>
                      <a:blip r:embed="rId21"/>
                      <a:stretch>
                        <a:fillRect/>
                      </a:stretch>
                    </p:blipFill>
                    <p:spPr>
                      <a:xfrm>
                        <a:off x="3087064" y="4149416"/>
                        <a:ext cx="1564224" cy="707625"/>
                      </a:xfrm>
                      <a:prstGeom prst="rect">
                        <a:avLst/>
                      </a:prstGeom>
                    </p:spPr>
                  </p:pic>
                </p:oleObj>
              </mc:Fallback>
            </mc:AlternateContent>
          </a:graphicData>
        </a:graphic>
      </p:graphicFrame>
    </p:spTree>
    <p:extLst>
      <p:ext uri="{BB962C8B-B14F-4D97-AF65-F5344CB8AC3E}">
        <p14:creationId xmlns:p14="http://schemas.microsoft.com/office/powerpoint/2010/main" val="22653678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47045" y="483518"/>
            <a:ext cx="7992888" cy="4662815"/>
          </a:xfrm>
          <a:prstGeom prst="rect">
            <a:avLst/>
          </a:prstGeom>
          <a:noFill/>
        </p:spPr>
        <p:txBody>
          <a:bodyPr wrap="square">
            <a:spAutoFit/>
          </a:bodyPr>
          <a:lstStyle/>
          <a:p>
            <a:pPr>
              <a:lnSpc>
                <a:spcPct val="150000"/>
              </a:lnSpc>
            </a:pPr>
            <a:r>
              <a:rPr lang="zh-CN" altLang="en-US" dirty="0"/>
              <a:t>因此性能指标</a:t>
            </a:r>
            <a:r>
              <a:rPr lang="en-US" altLang="zh-CN" dirty="0"/>
              <a:t>J</a:t>
            </a:r>
            <a:r>
              <a:rPr lang="zh-CN" altLang="en-US" dirty="0"/>
              <a:t>可写为</a:t>
            </a:r>
            <a:endParaRPr lang="en-US" altLang="zh-CN" dirty="0"/>
          </a:p>
          <a:p>
            <a:pPr>
              <a:lnSpc>
                <a:spcPct val="150000"/>
              </a:lnSpc>
            </a:pPr>
            <a:endParaRPr lang="zh-CN" altLang="en-US" dirty="0"/>
          </a:p>
          <a:p>
            <a:pPr>
              <a:lnSpc>
                <a:spcPct val="150000"/>
              </a:lnSpc>
            </a:pPr>
            <a:endParaRPr lang="en-US" altLang="zh-CN" dirty="0"/>
          </a:p>
          <a:p>
            <a:pPr>
              <a:lnSpc>
                <a:spcPct val="150000"/>
              </a:lnSpc>
            </a:pPr>
            <a:endParaRPr lang="en-US" altLang="zh-CN" dirty="0"/>
          </a:p>
          <a:p>
            <a:pPr>
              <a:lnSpc>
                <a:spcPct val="150000"/>
              </a:lnSpc>
            </a:pPr>
            <a:r>
              <a:rPr lang="zh-CN" altLang="en-US" dirty="0"/>
              <a:t>式中：</a:t>
            </a:r>
            <a:endParaRPr lang="en-US" altLang="zh-CN" dirty="0"/>
          </a:p>
          <a:p>
            <a:pPr>
              <a:lnSpc>
                <a:spcPct val="150000"/>
              </a:lnSpc>
            </a:pPr>
            <a:endParaRPr lang="en-US" altLang="zh-CN" dirty="0"/>
          </a:p>
          <a:p>
            <a:pPr>
              <a:lnSpc>
                <a:spcPct val="150000"/>
              </a:lnSpc>
            </a:pPr>
            <a:r>
              <a:rPr lang="zh-CN" altLang="en-US" dirty="0"/>
              <a:t>由于</a:t>
            </a:r>
            <a:r>
              <a:rPr lang="en-US" altLang="zh-CN" dirty="0"/>
              <a:t>A</a:t>
            </a:r>
            <a:r>
              <a:rPr lang="zh-CN" altLang="en-US" dirty="0"/>
              <a:t>是稳定矩阵，所以参照方程（</a:t>
            </a:r>
            <a:r>
              <a:rPr lang="en-US" altLang="zh-CN" dirty="0"/>
              <a:t>3.22</a:t>
            </a:r>
            <a:r>
              <a:rPr lang="zh-CN" altLang="en-US" dirty="0"/>
              <a:t>），</a:t>
            </a:r>
            <a:r>
              <a:rPr lang="en-US" altLang="zh-CN" dirty="0"/>
              <a:t>J</a:t>
            </a:r>
            <a:r>
              <a:rPr lang="zh-CN" altLang="en-US" dirty="0"/>
              <a:t>的值为</a:t>
            </a: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式中的</a:t>
            </a:r>
            <a:r>
              <a:rPr lang="en-US" altLang="zh-CN" dirty="0"/>
              <a:t>P</a:t>
            </a:r>
            <a:r>
              <a:rPr lang="zh-CN" altLang="en-US" dirty="0"/>
              <a:t>由下式确定</a:t>
            </a:r>
            <a:endParaRPr lang="en-US" altLang="zh-CN" dirty="0"/>
          </a:p>
          <a:p>
            <a:pPr>
              <a:lnSpc>
                <a:spcPct val="150000"/>
              </a:lnSpc>
            </a:pPr>
            <a:r>
              <a:rPr lang="en-US" altLang="zh-CN" dirty="0"/>
              <a:t>                                                                                                                                </a:t>
            </a:r>
            <a:r>
              <a:rPr lang="zh-CN" altLang="en-US" dirty="0"/>
              <a:t>（</a:t>
            </a:r>
            <a:r>
              <a:rPr lang="en-US" altLang="zh-CN" dirty="0"/>
              <a:t>3.25</a:t>
            </a:r>
            <a:r>
              <a:rPr lang="zh-CN" altLang="en-US" dirty="0"/>
              <a:t>）</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805927059"/>
              </p:ext>
            </p:extLst>
          </p:nvPr>
        </p:nvGraphicFramePr>
        <p:xfrm>
          <a:off x="844550" y="890588"/>
          <a:ext cx="7138988" cy="1301750"/>
        </p:xfrm>
        <a:graphic>
          <a:graphicData uri="http://schemas.openxmlformats.org/presentationml/2006/ole">
            <mc:AlternateContent xmlns:mc="http://schemas.openxmlformats.org/markup-compatibility/2006">
              <mc:Choice xmlns:v="urn:schemas-microsoft-com:vml" Requires="v">
                <p:oleObj name="Equation" r:id="rId4" imgW="5295600" imgH="965160" progId="Equation.DSMT4">
                  <p:embed/>
                </p:oleObj>
              </mc:Choice>
              <mc:Fallback>
                <p:oleObj name="Equation" r:id="rId4" imgW="5295600" imgH="965160" progId="Equation.DSMT4">
                  <p:embed/>
                  <p:pic>
                    <p:nvPicPr>
                      <p:cNvPr id="0" name=""/>
                      <p:cNvPicPr/>
                      <p:nvPr/>
                    </p:nvPicPr>
                    <p:blipFill>
                      <a:blip r:embed="rId5"/>
                      <a:stretch>
                        <a:fillRect/>
                      </a:stretch>
                    </p:blipFill>
                    <p:spPr>
                      <a:xfrm>
                        <a:off x="844550" y="890588"/>
                        <a:ext cx="7138988" cy="13017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73737788"/>
              </p:ext>
            </p:extLst>
          </p:nvPr>
        </p:nvGraphicFramePr>
        <p:xfrm>
          <a:off x="2195736" y="2283718"/>
          <a:ext cx="3010876" cy="721168"/>
        </p:xfrm>
        <a:graphic>
          <a:graphicData uri="http://schemas.openxmlformats.org/presentationml/2006/ole">
            <mc:AlternateContent xmlns:mc="http://schemas.openxmlformats.org/markup-compatibility/2006">
              <mc:Choice xmlns:v="urn:schemas-microsoft-com:vml" Requires="v">
                <p:oleObj name="Equation" r:id="rId6" imgW="2120760" imgH="507960" progId="Equation.DSMT4">
                  <p:embed/>
                </p:oleObj>
              </mc:Choice>
              <mc:Fallback>
                <p:oleObj name="Equation" r:id="rId6" imgW="2120760" imgH="507960" progId="Equation.DSMT4">
                  <p:embed/>
                  <p:pic>
                    <p:nvPicPr>
                      <p:cNvPr id="0" name=""/>
                      <p:cNvPicPr/>
                      <p:nvPr/>
                    </p:nvPicPr>
                    <p:blipFill>
                      <a:blip r:embed="rId7"/>
                      <a:stretch>
                        <a:fillRect/>
                      </a:stretch>
                    </p:blipFill>
                    <p:spPr>
                      <a:xfrm>
                        <a:off x="2195736" y="2283718"/>
                        <a:ext cx="3010876" cy="72116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2758148"/>
              </p:ext>
            </p:extLst>
          </p:nvPr>
        </p:nvGraphicFramePr>
        <p:xfrm>
          <a:off x="2486025" y="3479800"/>
          <a:ext cx="2338388" cy="473075"/>
        </p:xfrm>
        <a:graphic>
          <a:graphicData uri="http://schemas.openxmlformats.org/presentationml/2006/ole">
            <mc:AlternateContent xmlns:mc="http://schemas.openxmlformats.org/markup-compatibility/2006">
              <mc:Choice xmlns:v="urn:schemas-microsoft-com:vml" Requires="v">
                <p:oleObj name="Equation" r:id="rId8" imgW="1384200" imgH="279360" progId="Equation.DSMT4">
                  <p:embed/>
                </p:oleObj>
              </mc:Choice>
              <mc:Fallback>
                <p:oleObj name="Equation" r:id="rId8" imgW="1384200" imgH="279360" progId="Equation.DSMT4">
                  <p:embed/>
                  <p:pic>
                    <p:nvPicPr>
                      <p:cNvPr id="0" name=""/>
                      <p:cNvPicPr/>
                      <p:nvPr/>
                    </p:nvPicPr>
                    <p:blipFill>
                      <a:blip r:embed="rId9"/>
                      <a:stretch>
                        <a:fillRect/>
                      </a:stretch>
                    </p:blipFill>
                    <p:spPr>
                      <a:xfrm>
                        <a:off x="2486025" y="3479800"/>
                        <a:ext cx="2338388" cy="4730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61616602"/>
              </p:ext>
            </p:extLst>
          </p:nvPr>
        </p:nvGraphicFramePr>
        <p:xfrm>
          <a:off x="2722874" y="4564132"/>
          <a:ext cx="1862447" cy="386117"/>
        </p:xfrm>
        <a:graphic>
          <a:graphicData uri="http://schemas.openxmlformats.org/presentationml/2006/ole">
            <mc:AlternateContent xmlns:mc="http://schemas.openxmlformats.org/markup-compatibility/2006">
              <mc:Choice xmlns:v="urn:schemas-microsoft-com:vml" Requires="v">
                <p:oleObj name="Equation" r:id="rId10" imgW="1041120" imgH="215640" progId="Equation.DSMT4">
                  <p:embed/>
                </p:oleObj>
              </mc:Choice>
              <mc:Fallback>
                <p:oleObj name="Equation" r:id="rId10" imgW="1041120" imgH="215640" progId="Equation.DSMT4">
                  <p:embed/>
                  <p:pic>
                    <p:nvPicPr>
                      <p:cNvPr id="0" name=""/>
                      <p:cNvPicPr/>
                      <p:nvPr/>
                    </p:nvPicPr>
                    <p:blipFill>
                      <a:blip r:embed="rId11"/>
                      <a:stretch>
                        <a:fillRect/>
                      </a:stretch>
                    </p:blipFill>
                    <p:spPr>
                      <a:xfrm>
                        <a:off x="2722874" y="4564132"/>
                        <a:ext cx="1862447" cy="386117"/>
                      </a:xfrm>
                      <a:prstGeom prst="rect">
                        <a:avLst/>
                      </a:prstGeom>
                    </p:spPr>
                  </p:pic>
                </p:oleObj>
              </mc:Fallback>
            </mc:AlternateContent>
          </a:graphicData>
        </a:graphic>
      </p:graphicFrame>
    </p:spTree>
    <p:extLst>
      <p:ext uri="{BB962C8B-B14F-4D97-AF65-F5344CB8AC3E}">
        <p14:creationId xmlns:p14="http://schemas.microsoft.com/office/powerpoint/2010/main" val="4859830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699542"/>
            <a:ext cx="7992888" cy="3416320"/>
          </a:xfrm>
          <a:prstGeom prst="rect">
            <a:avLst/>
          </a:prstGeom>
          <a:noFill/>
        </p:spPr>
        <p:txBody>
          <a:bodyPr wrap="square">
            <a:spAutoFit/>
          </a:bodyPr>
          <a:lstStyle/>
          <a:p>
            <a:r>
              <a:rPr lang="zh-CN" altLang="en-US" dirty="0"/>
              <a:t>方程（</a:t>
            </a:r>
            <a:r>
              <a:rPr lang="en-US" altLang="zh-CN" dirty="0"/>
              <a:t>3.25</a:t>
            </a:r>
            <a:r>
              <a:rPr lang="zh-CN" altLang="en-US" dirty="0"/>
              <a:t>）可写为</a:t>
            </a:r>
            <a:endParaRPr lang="en-US" altLang="zh-CN" dirty="0"/>
          </a:p>
          <a:p>
            <a:endParaRPr lang="en-US" altLang="zh-CN" dirty="0"/>
          </a:p>
          <a:p>
            <a:endParaRPr lang="en-US" altLang="zh-CN" dirty="0"/>
          </a:p>
          <a:p>
            <a:endParaRPr lang="en-US" altLang="zh-CN" dirty="0"/>
          </a:p>
          <a:p>
            <a:endParaRPr lang="en-US" altLang="zh-CN" dirty="0"/>
          </a:p>
          <a:p>
            <a:r>
              <a:rPr lang="zh-CN" altLang="en-US" dirty="0"/>
              <a:t>上式可化为以下</a:t>
            </a:r>
            <a:r>
              <a:rPr lang="en-US" altLang="zh-CN" dirty="0"/>
              <a:t>3</a:t>
            </a:r>
            <a:r>
              <a:rPr lang="zh-CN" altLang="en-US" dirty="0"/>
              <a:t>个方程：</a:t>
            </a:r>
          </a:p>
          <a:p>
            <a:endParaRPr lang="en-US" altLang="zh-CN" dirty="0"/>
          </a:p>
          <a:p>
            <a:endParaRPr lang="en-US" altLang="zh-CN" dirty="0"/>
          </a:p>
          <a:p>
            <a:endParaRPr lang="en-US" altLang="zh-CN" dirty="0"/>
          </a:p>
          <a:p>
            <a:endParaRPr lang="en-US" altLang="zh-CN" dirty="0"/>
          </a:p>
          <a:p>
            <a:r>
              <a:rPr lang="zh-CN" altLang="en-US" dirty="0"/>
              <a:t>解以上</a:t>
            </a:r>
            <a:r>
              <a:rPr lang="en-US" altLang="zh-CN" dirty="0"/>
              <a:t>3</a:t>
            </a:r>
            <a:r>
              <a:rPr lang="zh-CN" altLang="en-US" dirty="0"/>
              <a:t>个方程，可得</a:t>
            </a:r>
          </a:p>
          <a:p>
            <a:endParaRPr lang="en-US" altLang="zh-CN"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488694558"/>
              </p:ext>
            </p:extLst>
          </p:nvPr>
        </p:nvGraphicFramePr>
        <p:xfrm>
          <a:off x="1233089" y="1084004"/>
          <a:ext cx="6000067" cy="792088"/>
        </p:xfrm>
        <a:graphic>
          <a:graphicData uri="http://schemas.openxmlformats.org/presentationml/2006/ole">
            <mc:AlternateContent xmlns:mc="http://schemas.openxmlformats.org/markup-compatibility/2006">
              <mc:Choice xmlns:v="urn:schemas-microsoft-com:vml" Requires="v">
                <p:oleObj name="Equation" r:id="rId4" imgW="3848040" imgH="507960" progId="Equation.DSMT4">
                  <p:embed/>
                </p:oleObj>
              </mc:Choice>
              <mc:Fallback>
                <p:oleObj name="Equation" r:id="rId4" imgW="3848040" imgH="507960" progId="Equation.DSMT4">
                  <p:embed/>
                  <p:pic>
                    <p:nvPicPr>
                      <p:cNvPr id="0" name=""/>
                      <p:cNvPicPr/>
                      <p:nvPr/>
                    </p:nvPicPr>
                    <p:blipFill>
                      <a:blip r:embed="rId5"/>
                      <a:stretch>
                        <a:fillRect/>
                      </a:stretch>
                    </p:blipFill>
                    <p:spPr>
                      <a:xfrm>
                        <a:off x="1233089" y="1084004"/>
                        <a:ext cx="6000067" cy="7920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73794934"/>
              </p:ext>
            </p:extLst>
          </p:nvPr>
        </p:nvGraphicFramePr>
        <p:xfrm>
          <a:off x="3491879" y="2071084"/>
          <a:ext cx="1312084" cy="408682"/>
        </p:xfrm>
        <a:graphic>
          <a:graphicData uri="http://schemas.openxmlformats.org/presentationml/2006/ole">
            <mc:AlternateContent xmlns:mc="http://schemas.openxmlformats.org/markup-compatibility/2006">
              <mc:Choice xmlns:v="urn:schemas-microsoft-com:vml" Requires="v">
                <p:oleObj name="Equation" r:id="rId6" imgW="774360" imgH="241200" progId="Equation.DSMT4">
                  <p:embed/>
                </p:oleObj>
              </mc:Choice>
              <mc:Fallback>
                <p:oleObj name="Equation" r:id="rId6" imgW="774360" imgH="241200" progId="Equation.DSMT4">
                  <p:embed/>
                  <p:pic>
                    <p:nvPicPr>
                      <p:cNvPr id="0" name=""/>
                      <p:cNvPicPr/>
                      <p:nvPr/>
                    </p:nvPicPr>
                    <p:blipFill>
                      <a:blip r:embed="rId7"/>
                      <a:stretch>
                        <a:fillRect/>
                      </a:stretch>
                    </p:blipFill>
                    <p:spPr>
                      <a:xfrm>
                        <a:off x="3491879" y="2071084"/>
                        <a:ext cx="1312084" cy="40868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09734959"/>
              </p:ext>
            </p:extLst>
          </p:nvPr>
        </p:nvGraphicFramePr>
        <p:xfrm>
          <a:off x="3131839" y="2509029"/>
          <a:ext cx="2327931" cy="381299"/>
        </p:xfrm>
        <a:graphic>
          <a:graphicData uri="http://schemas.openxmlformats.org/presentationml/2006/ole">
            <mc:AlternateContent xmlns:mc="http://schemas.openxmlformats.org/markup-compatibility/2006">
              <mc:Choice xmlns:v="urn:schemas-microsoft-com:vml" Requires="v">
                <p:oleObj name="Equation" r:id="rId8" imgW="1473120" imgH="241200" progId="Equation.DSMT4">
                  <p:embed/>
                </p:oleObj>
              </mc:Choice>
              <mc:Fallback>
                <p:oleObj name="Equation" r:id="rId8" imgW="1473120" imgH="241200" progId="Equation.DSMT4">
                  <p:embed/>
                  <p:pic>
                    <p:nvPicPr>
                      <p:cNvPr id="0" name=""/>
                      <p:cNvPicPr/>
                      <p:nvPr/>
                    </p:nvPicPr>
                    <p:blipFill>
                      <a:blip r:embed="rId9"/>
                      <a:stretch>
                        <a:fillRect/>
                      </a:stretch>
                    </p:blipFill>
                    <p:spPr>
                      <a:xfrm>
                        <a:off x="3131839" y="2509029"/>
                        <a:ext cx="2327931" cy="381299"/>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098704887"/>
              </p:ext>
            </p:extLst>
          </p:nvPr>
        </p:nvGraphicFramePr>
        <p:xfrm>
          <a:off x="3358601" y="2998952"/>
          <a:ext cx="1874406" cy="349154"/>
        </p:xfrm>
        <a:graphic>
          <a:graphicData uri="http://schemas.openxmlformats.org/presentationml/2006/ole">
            <mc:AlternateContent xmlns:mc="http://schemas.openxmlformats.org/markup-compatibility/2006">
              <mc:Choice xmlns:v="urn:schemas-microsoft-com:vml" Requires="v">
                <p:oleObj name="Equation" r:id="rId10" imgW="1295280" imgH="241200" progId="Equation.DSMT4">
                  <p:embed/>
                </p:oleObj>
              </mc:Choice>
              <mc:Fallback>
                <p:oleObj name="Equation" r:id="rId10" imgW="1295280" imgH="241200" progId="Equation.DSMT4">
                  <p:embed/>
                  <p:pic>
                    <p:nvPicPr>
                      <p:cNvPr id="0" name=""/>
                      <p:cNvPicPr/>
                      <p:nvPr/>
                    </p:nvPicPr>
                    <p:blipFill>
                      <a:blip r:embed="rId11"/>
                      <a:stretch>
                        <a:fillRect/>
                      </a:stretch>
                    </p:blipFill>
                    <p:spPr>
                      <a:xfrm>
                        <a:off x="3358601" y="2998952"/>
                        <a:ext cx="1874406" cy="34915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285700"/>
              </p:ext>
            </p:extLst>
          </p:nvPr>
        </p:nvGraphicFramePr>
        <p:xfrm>
          <a:off x="2157223" y="3697209"/>
          <a:ext cx="3981397" cy="1378176"/>
        </p:xfrm>
        <a:graphic>
          <a:graphicData uri="http://schemas.openxmlformats.org/presentationml/2006/ole">
            <mc:AlternateContent xmlns:mc="http://schemas.openxmlformats.org/markup-compatibility/2006">
              <mc:Choice xmlns:v="urn:schemas-microsoft-com:vml" Requires="v">
                <p:oleObj name="Equation" r:id="rId12" imgW="2641320" imgH="914400" progId="Equation.DSMT4">
                  <p:embed/>
                </p:oleObj>
              </mc:Choice>
              <mc:Fallback>
                <p:oleObj name="Equation" r:id="rId12" imgW="2641320" imgH="914400" progId="Equation.DSMT4">
                  <p:embed/>
                  <p:pic>
                    <p:nvPicPr>
                      <p:cNvPr id="0" name=""/>
                      <p:cNvPicPr/>
                      <p:nvPr/>
                    </p:nvPicPr>
                    <p:blipFill>
                      <a:blip r:embed="rId13"/>
                      <a:stretch>
                        <a:fillRect/>
                      </a:stretch>
                    </p:blipFill>
                    <p:spPr>
                      <a:xfrm>
                        <a:off x="2157223" y="3697209"/>
                        <a:ext cx="3981397" cy="1378176"/>
                      </a:xfrm>
                      <a:prstGeom prst="rect">
                        <a:avLst/>
                      </a:prstGeom>
                    </p:spPr>
                  </p:pic>
                </p:oleObj>
              </mc:Fallback>
            </mc:AlternateContent>
          </a:graphicData>
        </a:graphic>
      </p:graphicFrame>
    </p:spTree>
    <p:extLst>
      <p:ext uri="{BB962C8B-B14F-4D97-AF65-F5344CB8AC3E}">
        <p14:creationId xmlns:p14="http://schemas.microsoft.com/office/powerpoint/2010/main" val="6219310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496" y="596741"/>
            <a:ext cx="7992888" cy="3970318"/>
          </a:xfrm>
          <a:prstGeom prst="rect">
            <a:avLst/>
          </a:prstGeom>
          <a:noFill/>
        </p:spPr>
        <p:txBody>
          <a:bodyPr wrap="square">
            <a:spAutoFit/>
          </a:bodyPr>
          <a:lstStyle/>
          <a:p>
            <a:pPr indent="457200">
              <a:lnSpc>
                <a:spcPct val="200000"/>
              </a:lnSpc>
            </a:pPr>
            <a:r>
              <a:rPr lang="zh-CN" altLang="en-US" dirty="0"/>
              <a:t>于是性能指标</a:t>
            </a:r>
            <a:r>
              <a:rPr lang="en-US" altLang="zh-CN" dirty="0"/>
              <a:t>J</a:t>
            </a:r>
            <a:r>
              <a:rPr lang="zh-CN" altLang="en-US" dirty="0"/>
              <a:t>为</a:t>
            </a:r>
          </a:p>
          <a:p>
            <a:pPr indent="457200">
              <a:lnSpc>
                <a:spcPct val="200000"/>
              </a:lnSpc>
            </a:pPr>
            <a:endParaRPr lang="en-US" altLang="zh-CN" dirty="0"/>
          </a:p>
          <a:p>
            <a:pPr indent="457200">
              <a:lnSpc>
                <a:spcPct val="200000"/>
              </a:lnSpc>
            </a:pPr>
            <a:r>
              <a:rPr lang="zh-CN" altLang="en-US" dirty="0"/>
              <a:t>将初始条件</a:t>
            </a:r>
            <a:r>
              <a:rPr lang="en-US" altLang="zh-CN" dirty="0"/>
              <a:t>                                        </a:t>
            </a:r>
            <a:r>
              <a:rPr lang="zh-CN" altLang="en-US" dirty="0"/>
              <a:t>代入上式，可得</a:t>
            </a:r>
            <a:endParaRPr lang="en-US" altLang="zh-CN" dirty="0"/>
          </a:p>
          <a:p>
            <a:pPr indent="457200">
              <a:lnSpc>
                <a:spcPct val="200000"/>
              </a:lnSpc>
            </a:pPr>
            <a:endParaRPr lang="en-US" altLang="zh-CN" dirty="0"/>
          </a:p>
          <a:p>
            <a:pPr indent="457200">
              <a:lnSpc>
                <a:spcPct val="200000"/>
              </a:lnSpc>
            </a:pPr>
            <a:r>
              <a:rPr lang="zh-CN" altLang="en-US" dirty="0"/>
              <a:t>为使</a:t>
            </a:r>
            <a:r>
              <a:rPr lang="en-US" altLang="zh-CN" dirty="0"/>
              <a:t>J</a:t>
            </a:r>
            <a:r>
              <a:rPr lang="zh-CN" altLang="en-US" dirty="0"/>
              <a:t>为极小，可令</a:t>
            </a:r>
            <a:r>
              <a:rPr lang="en-US" altLang="zh-CN" dirty="0"/>
              <a:t>                           </a:t>
            </a:r>
            <a:r>
              <a:rPr lang="zh-CN" altLang="en-US" dirty="0"/>
              <a:t>，即</a:t>
            </a:r>
            <a:endParaRPr lang="en-US" altLang="zh-CN" dirty="0"/>
          </a:p>
          <a:p>
            <a:pPr indent="457200">
              <a:lnSpc>
                <a:spcPct val="200000"/>
              </a:lnSpc>
            </a:pPr>
            <a:endParaRPr lang="en-US" altLang="zh-CN" dirty="0"/>
          </a:p>
          <a:p>
            <a:pPr indent="457200">
              <a:lnSpc>
                <a:spcPct val="200000"/>
              </a:lnSpc>
            </a:pPr>
            <a:r>
              <a:rPr lang="zh-CN" altLang="en-US" dirty="0"/>
              <a:t>可得</a:t>
            </a:r>
            <a:endParaRPr lang="en-US" altLang="zh-CN"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486524657"/>
              </p:ext>
            </p:extLst>
          </p:nvPr>
        </p:nvGraphicFramePr>
        <p:xfrm>
          <a:off x="683568" y="1111290"/>
          <a:ext cx="7452828" cy="648072"/>
        </p:xfrm>
        <a:graphic>
          <a:graphicData uri="http://schemas.openxmlformats.org/presentationml/2006/ole">
            <mc:AlternateContent xmlns:mc="http://schemas.openxmlformats.org/markup-compatibility/2006">
              <mc:Choice xmlns:v="urn:schemas-microsoft-com:vml" Requires="v">
                <p:oleObj name="Equation" r:id="rId4" imgW="5257800" imgH="457200" progId="Equation.DSMT4">
                  <p:embed/>
                </p:oleObj>
              </mc:Choice>
              <mc:Fallback>
                <p:oleObj name="Equation" r:id="rId4" imgW="5257800" imgH="457200" progId="Equation.DSMT4">
                  <p:embed/>
                  <p:pic>
                    <p:nvPicPr>
                      <p:cNvPr id="0" name=""/>
                      <p:cNvPicPr/>
                      <p:nvPr/>
                    </p:nvPicPr>
                    <p:blipFill>
                      <a:blip r:embed="rId5"/>
                      <a:stretch>
                        <a:fillRect/>
                      </a:stretch>
                    </p:blipFill>
                    <p:spPr>
                      <a:xfrm>
                        <a:off x="683568" y="1111290"/>
                        <a:ext cx="7452828" cy="64807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472110197"/>
              </p:ext>
            </p:extLst>
          </p:nvPr>
        </p:nvGraphicFramePr>
        <p:xfrm>
          <a:off x="1785353" y="1932737"/>
          <a:ext cx="1953997" cy="341174"/>
        </p:xfrm>
        <a:graphic>
          <a:graphicData uri="http://schemas.openxmlformats.org/presentationml/2006/ole">
            <mc:AlternateContent xmlns:mc="http://schemas.openxmlformats.org/markup-compatibility/2006">
              <mc:Choice xmlns:v="urn:schemas-microsoft-com:vml" Requires="v">
                <p:oleObj name="Equation" r:id="rId6" imgW="1600200" imgH="279360" progId="Equation.DSMT4">
                  <p:embed/>
                </p:oleObj>
              </mc:Choice>
              <mc:Fallback>
                <p:oleObj name="Equation" r:id="rId6" imgW="1600200" imgH="279360" progId="Equation.DSMT4">
                  <p:embed/>
                  <p:pic>
                    <p:nvPicPr>
                      <p:cNvPr id="0" name=""/>
                      <p:cNvPicPr/>
                      <p:nvPr/>
                    </p:nvPicPr>
                    <p:blipFill>
                      <a:blip r:embed="rId7"/>
                      <a:stretch>
                        <a:fillRect/>
                      </a:stretch>
                    </p:blipFill>
                    <p:spPr>
                      <a:xfrm>
                        <a:off x="1785353" y="1932737"/>
                        <a:ext cx="1953997" cy="34117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717363"/>
              </p:ext>
            </p:extLst>
          </p:nvPr>
        </p:nvGraphicFramePr>
        <p:xfrm>
          <a:off x="3049953" y="2230274"/>
          <a:ext cx="1829810" cy="731924"/>
        </p:xfrm>
        <a:graphic>
          <a:graphicData uri="http://schemas.openxmlformats.org/presentationml/2006/ole">
            <mc:AlternateContent xmlns:mc="http://schemas.openxmlformats.org/markup-compatibility/2006">
              <mc:Choice xmlns:v="urn:schemas-microsoft-com:vml" Requires="v">
                <p:oleObj name="Equation" r:id="rId8" imgW="1079280" imgH="431640" progId="Equation.DSMT4">
                  <p:embed/>
                </p:oleObj>
              </mc:Choice>
              <mc:Fallback>
                <p:oleObj name="Equation" r:id="rId8" imgW="1079280" imgH="431640" progId="Equation.DSMT4">
                  <p:embed/>
                  <p:pic>
                    <p:nvPicPr>
                      <p:cNvPr id="0" name=""/>
                      <p:cNvPicPr/>
                      <p:nvPr/>
                    </p:nvPicPr>
                    <p:blipFill>
                      <a:blip r:embed="rId9"/>
                      <a:stretch>
                        <a:fillRect/>
                      </a:stretch>
                    </p:blipFill>
                    <p:spPr>
                      <a:xfrm>
                        <a:off x="3049953" y="2230274"/>
                        <a:ext cx="1829810" cy="73192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733693615"/>
              </p:ext>
            </p:extLst>
          </p:nvPr>
        </p:nvGraphicFramePr>
        <p:xfrm>
          <a:off x="2504607" y="2992832"/>
          <a:ext cx="1265324" cy="298757"/>
        </p:xfrm>
        <a:graphic>
          <a:graphicData uri="http://schemas.openxmlformats.org/presentationml/2006/ole">
            <mc:AlternateContent xmlns:mc="http://schemas.openxmlformats.org/markup-compatibility/2006">
              <mc:Choice xmlns:v="urn:schemas-microsoft-com:vml" Requires="v">
                <p:oleObj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2504607" y="2992832"/>
                        <a:ext cx="1265324" cy="29875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55798742"/>
              </p:ext>
            </p:extLst>
          </p:nvPr>
        </p:nvGraphicFramePr>
        <p:xfrm>
          <a:off x="2915816" y="3445339"/>
          <a:ext cx="2061698" cy="638579"/>
        </p:xfrm>
        <a:graphic>
          <a:graphicData uri="http://schemas.openxmlformats.org/presentationml/2006/ole">
            <mc:AlternateContent xmlns:mc="http://schemas.openxmlformats.org/markup-compatibility/2006">
              <mc:Choice xmlns:v="urn:schemas-microsoft-com:vml" Requires="v">
                <p:oleObj name="Equation" r:id="rId12" imgW="1434960" imgH="444240" progId="Equation.DSMT4">
                  <p:embed/>
                </p:oleObj>
              </mc:Choice>
              <mc:Fallback>
                <p:oleObj name="Equation" r:id="rId12" imgW="1434960" imgH="444240" progId="Equation.DSMT4">
                  <p:embed/>
                  <p:pic>
                    <p:nvPicPr>
                      <p:cNvPr id="0" name=""/>
                      <p:cNvPicPr/>
                      <p:nvPr/>
                    </p:nvPicPr>
                    <p:blipFill>
                      <a:blip r:embed="rId13"/>
                      <a:stretch>
                        <a:fillRect/>
                      </a:stretch>
                    </p:blipFill>
                    <p:spPr>
                      <a:xfrm>
                        <a:off x="2915816" y="3445339"/>
                        <a:ext cx="2061698" cy="638579"/>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83049906"/>
              </p:ext>
            </p:extLst>
          </p:nvPr>
        </p:nvGraphicFramePr>
        <p:xfrm>
          <a:off x="2083676" y="4228754"/>
          <a:ext cx="1417970" cy="719260"/>
        </p:xfrm>
        <a:graphic>
          <a:graphicData uri="http://schemas.openxmlformats.org/presentationml/2006/ole">
            <mc:AlternateContent xmlns:mc="http://schemas.openxmlformats.org/markup-compatibility/2006">
              <mc:Choice xmlns:v="urn:schemas-microsoft-com:vml" Requires="v">
                <p:oleObj name="Equation" r:id="rId14" imgW="876240" imgH="444240" progId="Equation.DSMT4">
                  <p:embed/>
                </p:oleObj>
              </mc:Choice>
              <mc:Fallback>
                <p:oleObj name="Equation" r:id="rId14" imgW="876240" imgH="444240" progId="Equation.DSMT4">
                  <p:embed/>
                  <p:pic>
                    <p:nvPicPr>
                      <p:cNvPr id="0" name=""/>
                      <p:cNvPicPr/>
                      <p:nvPr/>
                    </p:nvPicPr>
                    <p:blipFill>
                      <a:blip r:embed="rId15"/>
                      <a:stretch>
                        <a:fillRect/>
                      </a:stretch>
                    </p:blipFill>
                    <p:spPr>
                      <a:xfrm>
                        <a:off x="2083676" y="4228754"/>
                        <a:ext cx="1417970" cy="71926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16747824"/>
              </p:ext>
            </p:extLst>
          </p:nvPr>
        </p:nvGraphicFramePr>
        <p:xfrm>
          <a:off x="4409982" y="4228754"/>
          <a:ext cx="1339308" cy="651555"/>
        </p:xfrm>
        <a:graphic>
          <a:graphicData uri="http://schemas.openxmlformats.org/presentationml/2006/ole">
            <mc:AlternateContent xmlns:mc="http://schemas.openxmlformats.org/markup-compatibility/2006">
              <mc:Choice xmlns:v="urn:schemas-microsoft-com:vml" Requires="v">
                <p:oleObj name="Equation" r:id="rId16" imgW="939600" imgH="457200" progId="Equation.DSMT4">
                  <p:embed/>
                </p:oleObj>
              </mc:Choice>
              <mc:Fallback>
                <p:oleObj name="Equation" r:id="rId16" imgW="939600" imgH="457200" progId="Equation.DSMT4">
                  <p:embed/>
                  <p:pic>
                    <p:nvPicPr>
                      <p:cNvPr id="0" name=""/>
                      <p:cNvPicPr/>
                      <p:nvPr/>
                    </p:nvPicPr>
                    <p:blipFill>
                      <a:blip r:embed="rId17"/>
                      <a:stretch>
                        <a:fillRect/>
                      </a:stretch>
                    </p:blipFill>
                    <p:spPr>
                      <a:xfrm>
                        <a:off x="4409982" y="4228754"/>
                        <a:ext cx="1339308" cy="651555"/>
                      </a:xfrm>
                      <a:prstGeom prst="rect">
                        <a:avLst/>
                      </a:prstGeom>
                    </p:spPr>
                  </p:pic>
                </p:oleObj>
              </mc:Fallback>
            </mc:AlternateContent>
          </a:graphicData>
        </a:graphic>
      </p:graphicFrame>
      <p:sp>
        <p:nvSpPr>
          <p:cNvPr id="9" name="文本框 8"/>
          <p:cNvSpPr txBox="1"/>
          <p:nvPr/>
        </p:nvSpPr>
        <p:spPr>
          <a:xfrm>
            <a:off x="3769931" y="4371950"/>
            <a:ext cx="194927"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36772579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系统参数最优的李雅普诺夫稳定性分析方法</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51372" y="981286"/>
            <a:ext cx="8813116" cy="3416320"/>
          </a:xfrm>
          <a:prstGeom prst="rect">
            <a:avLst/>
          </a:prstGeom>
          <a:noFill/>
        </p:spPr>
        <p:txBody>
          <a:bodyPr wrap="square">
            <a:spAutoFit/>
          </a:bodyPr>
          <a:lstStyle/>
          <a:p>
            <a:pPr indent="457200">
              <a:lnSpc>
                <a:spcPct val="200000"/>
              </a:lnSpc>
            </a:pPr>
            <a:r>
              <a:rPr lang="zh-CN" altLang="en-US" dirty="0"/>
              <a:t>在</a:t>
            </a:r>
            <a:r>
              <a:rPr lang="en-US" altLang="zh-CN" dirty="0"/>
              <a:t>              </a:t>
            </a:r>
            <a:r>
              <a:rPr lang="zh-CN" altLang="en-US" dirty="0"/>
              <a:t>下，当</a:t>
            </a:r>
            <a:r>
              <a:rPr lang="en-US" altLang="zh-CN" dirty="0"/>
              <a:t>                       </a:t>
            </a:r>
            <a:r>
              <a:rPr lang="zh-CN" altLang="en-US" dirty="0"/>
              <a:t>时，          </a:t>
            </a:r>
            <a:r>
              <a:rPr lang="en-US" altLang="zh-CN" dirty="0"/>
              <a:t>     </a:t>
            </a:r>
            <a:r>
              <a:rPr lang="zh-CN" altLang="en-US" dirty="0"/>
              <a:t>。</a:t>
            </a:r>
            <a:r>
              <a:rPr lang="en-US" altLang="zh-CN" dirty="0"/>
              <a:t>                       </a:t>
            </a:r>
            <a:r>
              <a:rPr lang="zh-CN" altLang="en-US" dirty="0"/>
              <a:t>的最优值必使</a:t>
            </a:r>
            <a:r>
              <a:rPr lang="en-US" altLang="zh-CN" dirty="0"/>
              <a:t>J</a:t>
            </a:r>
            <a:r>
              <a:rPr lang="zh-CN" altLang="en-US" dirty="0"/>
              <a:t>具有极小值。</a:t>
            </a:r>
          </a:p>
          <a:p>
            <a:pPr indent="457200">
              <a:lnSpc>
                <a:spcPct val="200000"/>
              </a:lnSpc>
            </a:pPr>
            <a:r>
              <a:rPr lang="zh-CN" altLang="en-US" dirty="0"/>
              <a:t>当</a:t>
            </a:r>
            <a:r>
              <a:rPr lang="en-US" altLang="zh-CN" dirty="0"/>
              <a:t>                   </a:t>
            </a:r>
            <a:r>
              <a:rPr lang="zh-CN" altLang="en-US" dirty="0"/>
              <a:t>时，系统的最优参数</a:t>
            </a:r>
            <a:r>
              <a:rPr lang="en-US" altLang="zh-CN" dirty="0"/>
              <a:t>                     </a:t>
            </a:r>
            <a:r>
              <a:rPr lang="zh-CN" altLang="en-US" dirty="0"/>
              <a:t>；</a:t>
            </a:r>
            <a:endParaRPr lang="en-US" altLang="zh-CN" dirty="0"/>
          </a:p>
          <a:p>
            <a:pPr indent="457200">
              <a:lnSpc>
                <a:spcPct val="200000"/>
              </a:lnSpc>
            </a:pPr>
            <a:r>
              <a:rPr lang="zh-CN" altLang="en-US" dirty="0"/>
              <a:t>当</a:t>
            </a:r>
            <a:r>
              <a:rPr lang="en-US" altLang="zh-CN" dirty="0"/>
              <a:t>                   </a:t>
            </a:r>
            <a:r>
              <a:rPr lang="zh-CN" altLang="en-US" dirty="0"/>
              <a:t>时，系统的最优参数</a:t>
            </a:r>
            <a:r>
              <a:rPr lang="en-US" altLang="zh-CN" dirty="0"/>
              <a:t>                         </a:t>
            </a:r>
            <a:r>
              <a:rPr lang="zh-CN" altLang="en-US" dirty="0"/>
              <a:t>；</a:t>
            </a:r>
            <a:endParaRPr lang="en-US" altLang="zh-CN" dirty="0"/>
          </a:p>
          <a:p>
            <a:pPr indent="457200">
              <a:lnSpc>
                <a:spcPct val="200000"/>
              </a:lnSpc>
            </a:pPr>
            <a:r>
              <a:rPr lang="zh-CN" altLang="en-US" dirty="0"/>
              <a:t>其余类推</a:t>
            </a:r>
            <a:r>
              <a:rPr lang="en-US" altLang="zh-CN" dirty="0"/>
              <a:t>……</a:t>
            </a:r>
            <a:r>
              <a:rPr lang="zh-CN" altLang="en-US" dirty="0"/>
              <a:t>。</a:t>
            </a:r>
          </a:p>
          <a:p>
            <a:pPr indent="457200">
              <a:lnSpc>
                <a:spcPct val="200000"/>
              </a:lnSpc>
            </a:pPr>
            <a:r>
              <a:rPr lang="zh-CN" altLang="en-US" dirty="0"/>
              <a:t>由于这里</a:t>
            </a:r>
            <a:r>
              <a:rPr lang="en-US" altLang="zh-CN" dirty="0"/>
              <a:t>x(0)</a:t>
            </a:r>
            <a:r>
              <a:rPr lang="zh-CN" altLang="en-US" dirty="0"/>
              <a:t>只包含一个不等于零的分量</a:t>
            </a:r>
            <a:r>
              <a:rPr lang="en-US" altLang="zh-CN" dirty="0"/>
              <a:t>                         </a:t>
            </a:r>
            <a:r>
              <a:rPr lang="zh-CN" altLang="en-US" dirty="0"/>
              <a:t>，其余分量全为零，从上述计算过程可见，参数的最优值与</a:t>
            </a:r>
            <a:r>
              <a:rPr lang="en-US" altLang="zh-CN" dirty="0"/>
              <a:t>            </a:t>
            </a:r>
            <a:r>
              <a:rPr lang="zh-CN" altLang="en-US" dirty="0"/>
              <a:t>的数值无关。</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805835006"/>
              </p:ext>
            </p:extLst>
          </p:nvPr>
        </p:nvGraphicFramePr>
        <p:xfrm>
          <a:off x="1043608" y="1131590"/>
          <a:ext cx="585065" cy="360040"/>
        </p:xfrm>
        <a:graphic>
          <a:graphicData uri="http://schemas.openxmlformats.org/presentationml/2006/ole">
            <mc:AlternateContent xmlns:mc="http://schemas.openxmlformats.org/markup-compatibility/2006">
              <mc:Choice xmlns:v="urn:schemas-microsoft-com:vml" Requires="v">
                <p:oleObj name="Equation" r:id="rId4" imgW="330120" imgH="203040" progId="Equation.DSMT4">
                  <p:embed/>
                </p:oleObj>
              </mc:Choice>
              <mc:Fallback>
                <p:oleObj name="Equation" r:id="rId4" imgW="330120" imgH="203040" progId="Equation.DSMT4">
                  <p:embed/>
                  <p:pic>
                    <p:nvPicPr>
                      <p:cNvPr id="0" name=""/>
                      <p:cNvPicPr/>
                      <p:nvPr/>
                    </p:nvPicPr>
                    <p:blipFill>
                      <a:blip r:embed="rId5"/>
                      <a:stretch>
                        <a:fillRect/>
                      </a:stretch>
                    </p:blipFill>
                    <p:spPr>
                      <a:xfrm>
                        <a:off x="1043608" y="1131590"/>
                        <a:ext cx="585065" cy="36004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976086879"/>
              </p:ext>
            </p:extLst>
          </p:nvPr>
        </p:nvGraphicFramePr>
        <p:xfrm>
          <a:off x="2387501" y="1053356"/>
          <a:ext cx="1147943" cy="582290"/>
        </p:xfrm>
        <a:graphic>
          <a:graphicData uri="http://schemas.openxmlformats.org/presentationml/2006/ole">
            <mc:AlternateContent xmlns:mc="http://schemas.openxmlformats.org/markup-compatibility/2006">
              <mc:Choice xmlns:v="urn:schemas-microsoft-com:vml" Requires="v">
                <p:oleObj name="Equation" r:id="rId6" imgW="876240" imgH="444240" progId="Equation.DSMT4">
                  <p:embed/>
                </p:oleObj>
              </mc:Choice>
              <mc:Fallback>
                <p:oleObj name="Equation" r:id="rId6" imgW="876240" imgH="444240" progId="Equation.DSMT4">
                  <p:embed/>
                  <p:pic>
                    <p:nvPicPr>
                      <p:cNvPr id="0" name=""/>
                      <p:cNvPicPr/>
                      <p:nvPr/>
                    </p:nvPicPr>
                    <p:blipFill>
                      <a:blip r:embed="rId7"/>
                      <a:stretch>
                        <a:fillRect/>
                      </a:stretch>
                    </p:blipFill>
                    <p:spPr>
                      <a:xfrm>
                        <a:off x="2387501" y="1053356"/>
                        <a:ext cx="1147943" cy="58229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18042521"/>
              </p:ext>
            </p:extLst>
          </p:nvPr>
        </p:nvGraphicFramePr>
        <p:xfrm>
          <a:off x="4911414" y="981348"/>
          <a:ext cx="1147943" cy="582290"/>
        </p:xfrm>
        <a:graphic>
          <a:graphicData uri="http://schemas.openxmlformats.org/presentationml/2006/ole">
            <mc:AlternateContent xmlns:mc="http://schemas.openxmlformats.org/markup-compatibility/2006">
              <mc:Choice xmlns:v="urn:schemas-microsoft-com:vml" Requires="v">
                <p:oleObj name="Equation" r:id="rId8" imgW="876240" imgH="444240" progId="Equation.DSMT4">
                  <p:embed/>
                </p:oleObj>
              </mc:Choice>
              <mc:Fallback>
                <p:oleObj name="Equation" r:id="rId8" imgW="876240" imgH="444240" progId="Equation.DSMT4">
                  <p:embed/>
                  <p:pic>
                    <p:nvPicPr>
                      <p:cNvPr id="3" name="对象 2"/>
                      <p:cNvPicPr/>
                      <p:nvPr/>
                    </p:nvPicPr>
                    <p:blipFill>
                      <a:blip r:embed="rId7"/>
                      <a:stretch>
                        <a:fillRect/>
                      </a:stretch>
                    </p:blipFill>
                    <p:spPr>
                      <a:xfrm>
                        <a:off x="4911414" y="981348"/>
                        <a:ext cx="1147943" cy="58229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0566274"/>
              </p:ext>
            </p:extLst>
          </p:nvPr>
        </p:nvGraphicFramePr>
        <p:xfrm>
          <a:off x="4026027" y="974998"/>
          <a:ext cx="801204" cy="588640"/>
        </p:xfrm>
        <a:graphic>
          <a:graphicData uri="http://schemas.openxmlformats.org/presentationml/2006/ole">
            <mc:AlternateContent xmlns:mc="http://schemas.openxmlformats.org/markup-compatibility/2006">
              <mc:Choice xmlns:v="urn:schemas-microsoft-com:vml" Requires="v">
                <p:oleObj name="Equation" r:id="rId9" imgW="622080" imgH="457200" progId="Equation.DSMT4">
                  <p:embed/>
                </p:oleObj>
              </mc:Choice>
              <mc:Fallback>
                <p:oleObj name="Equation" r:id="rId9" imgW="622080" imgH="457200" progId="Equation.DSMT4">
                  <p:embed/>
                  <p:pic>
                    <p:nvPicPr>
                      <p:cNvPr id="0" name=""/>
                      <p:cNvPicPr/>
                      <p:nvPr/>
                    </p:nvPicPr>
                    <p:blipFill>
                      <a:blip r:embed="rId10"/>
                      <a:stretch>
                        <a:fillRect/>
                      </a:stretch>
                    </p:blipFill>
                    <p:spPr>
                      <a:xfrm>
                        <a:off x="4026027" y="974998"/>
                        <a:ext cx="801204" cy="58864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556439772"/>
              </p:ext>
            </p:extLst>
          </p:nvPr>
        </p:nvGraphicFramePr>
        <p:xfrm>
          <a:off x="1043608" y="1753618"/>
          <a:ext cx="868689" cy="386084"/>
        </p:xfrm>
        <a:graphic>
          <a:graphicData uri="http://schemas.openxmlformats.org/presentationml/2006/ole">
            <mc:AlternateContent xmlns:mc="http://schemas.openxmlformats.org/markup-compatibility/2006">
              <mc:Choice xmlns:v="urn:schemas-microsoft-com:vml" Requires="v">
                <p:oleObj name="Equation" r:id="rId11" imgW="457200" imgH="203040" progId="Equation.DSMT4">
                  <p:embed/>
                </p:oleObj>
              </mc:Choice>
              <mc:Fallback>
                <p:oleObj name="Equation" r:id="rId11" imgW="457200" imgH="203040" progId="Equation.DSMT4">
                  <p:embed/>
                  <p:pic>
                    <p:nvPicPr>
                      <p:cNvPr id="0" name=""/>
                      <p:cNvPicPr/>
                      <p:nvPr/>
                    </p:nvPicPr>
                    <p:blipFill>
                      <a:blip r:embed="rId12"/>
                      <a:stretch>
                        <a:fillRect/>
                      </a:stretch>
                    </p:blipFill>
                    <p:spPr>
                      <a:xfrm>
                        <a:off x="1043608" y="1753618"/>
                        <a:ext cx="868689" cy="38608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99219202"/>
              </p:ext>
            </p:extLst>
          </p:nvPr>
        </p:nvGraphicFramePr>
        <p:xfrm>
          <a:off x="1043608" y="2254126"/>
          <a:ext cx="852320" cy="389632"/>
        </p:xfrm>
        <a:graphic>
          <a:graphicData uri="http://schemas.openxmlformats.org/presentationml/2006/ole">
            <mc:AlternateContent xmlns:mc="http://schemas.openxmlformats.org/markup-compatibility/2006">
              <mc:Choice xmlns:v="urn:schemas-microsoft-com:vml" Requires="v">
                <p:oleObj name="Equation" r:id="rId13" imgW="444240" imgH="203040" progId="Equation.DSMT4">
                  <p:embed/>
                </p:oleObj>
              </mc:Choice>
              <mc:Fallback>
                <p:oleObj name="Equation" r:id="rId13" imgW="444240" imgH="203040" progId="Equation.DSMT4">
                  <p:embed/>
                  <p:pic>
                    <p:nvPicPr>
                      <p:cNvPr id="0" name=""/>
                      <p:cNvPicPr/>
                      <p:nvPr/>
                    </p:nvPicPr>
                    <p:blipFill>
                      <a:blip r:embed="rId14"/>
                      <a:stretch>
                        <a:fillRect/>
                      </a:stretch>
                    </p:blipFill>
                    <p:spPr>
                      <a:xfrm>
                        <a:off x="1043608" y="2254126"/>
                        <a:ext cx="852320" cy="38963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830108823"/>
              </p:ext>
            </p:extLst>
          </p:nvPr>
        </p:nvGraphicFramePr>
        <p:xfrm>
          <a:off x="4081494" y="1750070"/>
          <a:ext cx="952872" cy="317624"/>
        </p:xfrm>
        <a:graphic>
          <a:graphicData uri="http://schemas.openxmlformats.org/presentationml/2006/ole">
            <mc:AlternateContent xmlns:mc="http://schemas.openxmlformats.org/markup-compatibility/2006">
              <mc:Choice xmlns:v="urn:schemas-microsoft-com:vml" Requires="v">
                <p:oleObj name="Equation" r:id="rId15" imgW="609480" imgH="203040" progId="Equation.DSMT4">
                  <p:embed/>
                </p:oleObj>
              </mc:Choice>
              <mc:Fallback>
                <p:oleObj name="Equation" r:id="rId15" imgW="609480" imgH="203040" progId="Equation.DSMT4">
                  <p:embed/>
                  <p:pic>
                    <p:nvPicPr>
                      <p:cNvPr id="0" name=""/>
                      <p:cNvPicPr/>
                      <p:nvPr/>
                    </p:nvPicPr>
                    <p:blipFill>
                      <a:blip r:embed="rId16"/>
                      <a:stretch>
                        <a:fillRect/>
                      </a:stretch>
                    </p:blipFill>
                    <p:spPr>
                      <a:xfrm>
                        <a:off x="4081494" y="1750070"/>
                        <a:ext cx="952872" cy="31762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25272231"/>
              </p:ext>
            </p:extLst>
          </p:nvPr>
        </p:nvGraphicFramePr>
        <p:xfrm>
          <a:off x="4026027" y="2317838"/>
          <a:ext cx="1222200" cy="325920"/>
        </p:xfrm>
        <a:graphic>
          <a:graphicData uri="http://schemas.openxmlformats.org/presentationml/2006/ole">
            <mc:AlternateContent xmlns:mc="http://schemas.openxmlformats.org/markup-compatibility/2006">
              <mc:Choice xmlns:v="urn:schemas-microsoft-com:vml" Requires="v">
                <p:oleObj name="Equation" r:id="rId17" imgW="761760" imgH="203040" progId="Equation.DSMT4">
                  <p:embed/>
                </p:oleObj>
              </mc:Choice>
              <mc:Fallback>
                <p:oleObj name="Equation" r:id="rId17" imgW="761760" imgH="203040" progId="Equation.DSMT4">
                  <p:embed/>
                  <p:pic>
                    <p:nvPicPr>
                      <p:cNvPr id="0" name=""/>
                      <p:cNvPicPr/>
                      <p:nvPr/>
                    </p:nvPicPr>
                    <p:blipFill>
                      <a:blip r:embed="rId18"/>
                      <a:stretch>
                        <a:fillRect/>
                      </a:stretch>
                    </p:blipFill>
                    <p:spPr>
                      <a:xfrm>
                        <a:off x="4026027" y="2317838"/>
                        <a:ext cx="1222200" cy="32592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5509854"/>
              </p:ext>
            </p:extLst>
          </p:nvPr>
        </p:nvGraphicFramePr>
        <p:xfrm>
          <a:off x="4801459" y="3315196"/>
          <a:ext cx="1096989" cy="408682"/>
        </p:xfrm>
        <a:graphic>
          <a:graphicData uri="http://schemas.openxmlformats.org/presentationml/2006/ole">
            <mc:AlternateContent xmlns:mc="http://schemas.openxmlformats.org/markup-compatibility/2006">
              <mc:Choice xmlns:v="urn:schemas-microsoft-com:vml" Requires="v">
                <p:oleObj name="Equation" r:id="rId19" imgW="647640" imgH="241200" progId="Equation.DSMT4">
                  <p:embed/>
                </p:oleObj>
              </mc:Choice>
              <mc:Fallback>
                <p:oleObj name="Equation" r:id="rId19" imgW="647640" imgH="241200" progId="Equation.DSMT4">
                  <p:embed/>
                  <p:pic>
                    <p:nvPicPr>
                      <p:cNvPr id="0" name=""/>
                      <p:cNvPicPr/>
                      <p:nvPr/>
                    </p:nvPicPr>
                    <p:blipFill>
                      <a:blip r:embed="rId20"/>
                      <a:stretch>
                        <a:fillRect/>
                      </a:stretch>
                    </p:blipFill>
                    <p:spPr>
                      <a:xfrm>
                        <a:off x="4801459" y="3315196"/>
                        <a:ext cx="1096989" cy="40868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70417824"/>
              </p:ext>
            </p:extLst>
          </p:nvPr>
        </p:nvGraphicFramePr>
        <p:xfrm>
          <a:off x="3452733" y="3886047"/>
          <a:ext cx="609950" cy="413895"/>
        </p:xfrm>
        <a:graphic>
          <a:graphicData uri="http://schemas.openxmlformats.org/presentationml/2006/ole">
            <mc:AlternateContent xmlns:mc="http://schemas.openxmlformats.org/markup-compatibility/2006">
              <mc:Choice xmlns:v="urn:schemas-microsoft-com:vml" Requires="v">
                <p:oleObj name="Equation" r:id="rId21" imgW="355320" imgH="241200" progId="Equation.DSMT4">
                  <p:embed/>
                </p:oleObj>
              </mc:Choice>
              <mc:Fallback>
                <p:oleObj name="Equation" r:id="rId21" imgW="355320" imgH="241200" progId="Equation.DSMT4">
                  <p:embed/>
                  <p:pic>
                    <p:nvPicPr>
                      <p:cNvPr id="0" name=""/>
                      <p:cNvPicPr/>
                      <p:nvPr/>
                    </p:nvPicPr>
                    <p:blipFill>
                      <a:blip r:embed="rId22"/>
                      <a:stretch>
                        <a:fillRect/>
                      </a:stretch>
                    </p:blipFill>
                    <p:spPr>
                      <a:xfrm>
                        <a:off x="3452733" y="3886047"/>
                        <a:ext cx="609950" cy="413895"/>
                      </a:xfrm>
                      <a:prstGeom prst="rect">
                        <a:avLst/>
                      </a:prstGeom>
                    </p:spPr>
                  </p:pic>
                </p:oleObj>
              </mc:Fallback>
            </mc:AlternateContent>
          </a:graphicData>
        </a:graphic>
      </p:graphicFrame>
    </p:spTree>
    <p:extLst>
      <p:ext uri="{BB962C8B-B14F-4D97-AF65-F5344CB8AC3E}">
        <p14:creationId xmlns:p14="http://schemas.microsoft.com/office/powerpoint/2010/main" val="8040191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3.6</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411760" y="2082501"/>
            <a:ext cx="5806974" cy="1300356"/>
          </a:xfrm>
          <a:prstGeom prst="rect">
            <a:avLst/>
          </a:prstGeom>
          <a:noFill/>
        </p:spPr>
        <p:txBody>
          <a:bodyPr wrap="none" lIns="68580" tIns="34290" rIns="68580" bIns="34290" rtlCol="0">
            <a:spAutoFit/>
          </a:bodyPr>
          <a:lstStyle/>
          <a:p>
            <a:pPr algn="ctr"/>
            <a:r>
              <a:rPr lang="zh-CN" altLang="en-US" sz="4000" dirty="0">
                <a:solidFill>
                  <a:srgbClr val="112F70"/>
                </a:solidFill>
                <a:latin typeface="微软雅黑" pitchFamily="34" charset="-122"/>
                <a:ea typeface="微软雅黑" pitchFamily="34" charset="-122"/>
              </a:rPr>
              <a:t>应用</a:t>
            </a:r>
            <a:r>
              <a:rPr lang="en-US" altLang="zh-CN" sz="4000" dirty="0">
                <a:solidFill>
                  <a:srgbClr val="112F70"/>
                </a:solidFill>
                <a:latin typeface="微软雅黑" pitchFamily="34" charset="-122"/>
                <a:ea typeface="微软雅黑" pitchFamily="34" charset="-122"/>
              </a:rPr>
              <a:t>MATLAB</a:t>
            </a:r>
            <a:r>
              <a:rPr lang="zh-CN" altLang="en-US" sz="4000" dirty="0">
                <a:solidFill>
                  <a:srgbClr val="112F70"/>
                </a:solidFill>
                <a:latin typeface="微软雅黑" pitchFamily="34" charset="-122"/>
                <a:ea typeface="微软雅黑" pitchFamily="34" charset="-122"/>
              </a:rPr>
              <a:t>分析系统的</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稳定性</a:t>
            </a:r>
          </a:p>
        </p:txBody>
      </p:sp>
    </p:spTree>
    <p:extLst>
      <p:ext uri="{BB962C8B-B14F-4D97-AF65-F5344CB8AC3E}">
        <p14:creationId xmlns:p14="http://schemas.microsoft.com/office/powerpoint/2010/main" val="26085563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25" y="543174"/>
            <a:ext cx="8467647" cy="4247317"/>
          </a:xfrm>
          <a:prstGeom prst="rect">
            <a:avLst/>
          </a:prstGeom>
          <a:noFill/>
        </p:spPr>
        <p:txBody>
          <a:bodyPr wrap="square">
            <a:spAutoFit/>
          </a:bodyPr>
          <a:lstStyle/>
          <a:p>
            <a:pPr indent="457200">
              <a:lnSpc>
                <a:spcPct val="150000"/>
              </a:lnSpc>
            </a:pPr>
            <a:r>
              <a:rPr lang="zh-CN" altLang="en-US" b="1" dirty="0"/>
              <a:t>例</a:t>
            </a:r>
            <a:r>
              <a:rPr lang="en-US" altLang="zh-CN" b="1" dirty="0"/>
              <a:t>3.16 </a:t>
            </a:r>
            <a:r>
              <a:rPr lang="zh-CN" altLang="en-US" dirty="0"/>
              <a:t>设某系统的状态方程为</a:t>
            </a:r>
          </a:p>
          <a:p>
            <a:pPr indent="457200">
              <a:lnSpc>
                <a:spcPct val="150000"/>
              </a:lnSpc>
            </a:pPr>
            <a:endParaRPr lang="en-US" altLang="zh-CN" dirty="0"/>
          </a:p>
          <a:p>
            <a:pPr indent="457200">
              <a:lnSpc>
                <a:spcPct val="150000"/>
              </a:lnSpc>
            </a:pPr>
            <a:endParaRPr lang="en-US" altLang="zh-CN" dirty="0"/>
          </a:p>
          <a:p>
            <a:pPr indent="457200">
              <a:lnSpc>
                <a:spcPct val="150000"/>
              </a:lnSpc>
            </a:pPr>
            <a:r>
              <a:rPr lang="zh-CN" altLang="en-US" dirty="0"/>
              <a:t>是                  系统的平衡状态。试应用</a:t>
            </a:r>
            <a:r>
              <a:rPr lang="en-US" altLang="zh-CN" dirty="0"/>
              <a:t>MATLAB</a:t>
            </a:r>
            <a:r>
              <a:rPr lang="zh-CN" altLang="en-US" dirty="0"/>
              <a:t>分析其平衡状态的稳定性。</a:t>
            </a:r>
          </a:p>
          <a:p>
            <a:pPr indent="457200">
              <a:lnSpc>
                <a:spcPct val="150000"/>
              </a:lnSpc>
            </a:pPr>
            <a:r>
              <a:rPr lang="zh-CN" altLang="en-US" b="1" dirty="0"/>
              <a:t>解</a:t>
            </a:r>
            <a:r>
              <a:rPr lang="zh-CN" altLang="en-US" dirty="0"/>
              <a:t> 在</a:t>
            </a:r>
            <a:r>
              <a:rPr lang="en-US" altLang="zh-CN" dirty="0"/>
              <a:t>MATLAB</a:t>
            </a:r>
            <a:r>
              <a:rPr lang="zh-CN" altLang="en-US" dirty="0"/>
              <a:t>工作空间输入下列命令：</a:t>
            </a:r>
            <a:endParaRPr lang="en-US" altLang="zh-CN" dirty="0"/>
          </a:p>
          <a:p>
            <a:pPr indent="457200"/>
            <a:r>
              <a:rPr lang="en-US" altLang="zh-CN" dirty="0"/>
              <a:t>&gt;&gt;</a:t>
            </a:r>
            <a:r>
              <a:rPr lang="pt-BR" altLang="zh-CN" dirty="0"/>
              <a:t>A=[0 1;-1 -1];</a:t>
            </a:r>
            <a:r>
              <a:rPr lang="en-US" altLang="zh-CN" dirty="0"/>
              <a:t>Q=[1 0;0 1];</a:t>
            </a:r>
          </a:p>
          <a:p>
            <a:pPr indent="457200"/>
            <a:r>
              <a:rPr lang="en-US" altLang="zh-CN" dirty="0"/>
              <a:t>&gt;&gt;P=</a:t>
            </a:r>
            <a:r>
              <a:rPr lang="en-US" altLang="zh-CN" dirty="0" err="1"/>
              <a:t>lyap</a:t>
            </a:r>
            <a:r>
              <a:rPr lang="en-US" altLang="zh-CN" dirty="0"/>
              <a:t>(A',Q);</a:t>
            </a:r>
          </a:p>
          <a:p>
            <a:pPr indent="457200"/>
            <a:endParaRPr lang="en-US" altLang="zh-CN" dirty="0"/>
          </a:p>
          <a:p>
            <a:pPr>
              <a:lnSpc>
                <a:spcPct val="150000"/>
              </a:lnSpc>
            </a:pPr>
            <a:r>
              <a:rPr lang="zh-CN" altLang="en-US" dirty="0"/>
              <a:t>注意，由于</a:t>
            </a:r>
            <a:r>
              <a:rPr lang="en-US" altLang="zh-CN" dirty="0"/>
              <a:t>MATLAB</a:t>
            </a:r>
            <a:r>
              <a:rPr lang="zh-CN" altLang="en-US" dirty="0"/>
              <a:t>中李雅普诺夫矩阵方程系数矩阵</a:t>
            </a:r>
            <a:r>
              <a:rPr lang="en-US" altLang="zh-CN" dirty="0"/>
              <a:t>A</a:t>
            </a:r>
            <a:r>
              <a:rPr lang="zh-CN" altLang="en-US" dirty="0"/>
              <a:t>与定理</a:t>
            </a:r>
            <a:r>
              <a:rPr lang="en-US" altLang="zh-CN" dirty="0"/>
              <a:t>5</a:t>
            </a:r>
            <a:r>
              <a:rPr lang="zh-CN" altLang="en-US" dirty="0"/>
              <a:t>（式</a:t>
            </a:r>
            <a:r>
              <a:rPr lang="en-US" altLang="zh-CN" dirty="0"/>
              <a:t>3.13</a:t>
            </a:r>
            <a:r>
              <a:rPr lang="zh-CN" altLang="en-US" dirty="0"/>
              <a:t>）中的矩阵</a:t>
            </a:r>
            <a:r>
              <a:rPr lang="en-US" altLang="zh-CN" dirty="0"/>
              <a:t>A</a:t>
            </a:r>
            <a:r>
              <a:rPr lang="zh-CN" altLang="en-US" dirty="0"/>
              <a:t>相差一个矩阵转置运算，因此上述</a:t>
            </a:r>
            <a:r>
              <a:rPr lang="en-US" altLang="zh-CN" dirty="0"/>
              <a:t>MATLAB</a:t>
            </a:r>
            <a:r>
              <a:rPr lang="zh-CN" altLang="en-US" dirty="0"/>
              <a:t>命令中应用</a:t>
            </a:r>
            <a:r>
              <a:rPr lang="en-US" altLang="zh-CN" dirty="0" err="1"/>
              <a:t>lyap</a:t>
            </a:r>
            <a:r>
              <a:rPr lang="zh-CN" altLang="en-US" dirty="0"/>
              <a:t>函数时，矩阵</a:t>
            </a:r>
            <a:r>
              <a:rPr lang="en-US" altLang="zh-CN" dirty="0"/>
              <a:t>A</a:t>
            </a:r>
            <a:r>
              <a:rPr lang="zh-CN" altLang="en-US" dirty="0"/>
              <a:t>加了转置运算符。</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781418542"/>
              </p:ext>
            </p:extLst>
          </p:nvPr>
        </p:nvGraphicFramePr>
        <p:xfrm>
          <a:off x="2987824" y="987574"/>
          <a:ext cx="2356462" cy="792088"/>
        </p:xfrm>
        <a:graphic>
          <a:graphicData uri="http://schemas.openxmlformats.org/presentationml/2006/ole">
            <mc:AlternateContent xmlns:mc="http://schemas.openxmlformats.org/markup-compatibility/2006">
              <mc:Choice xmlns:v="urn:schemas-microsoft-com:vml" Requires="v">
                <p:oleObj name="Equation" r:id="rId4" imgW="1511280" imgH="507960" progId="Equation.DSMT4">
                  <p:embed/>
                </p:oleObj>
              </mc:Choice>
              <mc:Fallback>
                <p:oleObj name="Equation" r:id="rId4" imgW="1511280" imgH="507960" progId="Equation.DSMT4">
                  <p:embed/>
                  <p:pic>
                    <p:nvPicPr>
                      <p:cNvPr id="0" name=""/>
                      <p:cNvPicPr/>
                      <p:nvPr/>
                    </p:nvPicPr>
                    <p:blipFill>
                      <a:blip r:embed="rId5"/>
                      <a:stretch>
                        <a:fillRect/>
                      </a:stretch>
                    </p:blipFill>
                    <p:spPr>
                      <a:xfrm>
                        <a:off x="2987824" y="987574"/>
                        <a:ext cx="2356462" cy="7920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48437662"/>
              </p:ext>
            </p:extLst>
          </p:nvPr>
        </p:nvGraphicFramePr>
        <p:xfrm>
          <a:off x="1187624" y="1815194"/>
          <a:ext cx="858548" cy="418267"/>
        </p:xfrm>
        <a:graphic>
          <a:graphicData uri="http://schemas.openxmlformats.org/presentationml/2006/ole">
            <mc:AlternateContent xmlns:mc="http://schemas.openxmlformats.org/markup-compatibility/2006">
              <mc:Choice xmlns:v="urn:schemas-microsoft-com:vml" Requires="v">
                <p:oleObj name="Equation" r:id="rId6" imgW="495000" imgH="241200" progId="Equation.DSMT4">
                  <p:embed/>
                </p:oleObj>
              </mc:Choice>
              <mc:Fallback>
                <p:oleObj name="Equation" r:id="rId6" imgW="495000" imgH="241200" progId="Equation.DSMT4">
                  <p:embed/>
                  <p:pic>
                    <p:nvPicPr>
                      <p:cNvPr id="0" name=""/>
                      <p:cNvPicPr/>
                      <p:nvPr/>
                    </p:nvPicPr>
                    <p:blipFill>
                      <a:blip r:embed="rId7"/>
                      <a:stretch>
                        <a:fillRect/>
                      </a:stretch>
                    </p:blipFill>
                    <p:spPr>
                      <a:xfrm>
                        <a:off x="1187624" y="1815194"/>
                        <a:ext cx="858548" cy="418267"/>
                      </a:xfrm>
                      <a:prstGeom prst="rect">
                        <a:avLst/>
                      </a:prstGeom>
                    </p:spPr>
                  </p:pic>
                </p:oleObj>
              </mc:Fallback>
            </mc:AlternateContent>
          </a:graphicData>
        </a:graphic>
      </p:graphicFrame>
    </p:spTree>
    <p:extLst>
      <p:ext uri="{BB962C8B-B14F-4D97-AF65-F5344CB8AC3E}">
        <p14:creationId xmlns:p14="http://schemas.microsoft.com/office/powerpoint/2010/main" val="38087435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
        <p:nvSpPr>
          <p:cNvPr id="3" name="矩形 2"/>
          <p:cNvSpPr/>
          <p:nvPr/>
        </p:nvSpPr>
        <p:spPr>
          <a:xfrm>
            <a:off x="611560" y="597467"/>
            <a:ext cx="7848872" cy="4801314"/>
          </a:xfrm>
          <a:prstGeom prst="rect">
            <a:avLst/>
          </a:prstGeom>
        </p:spPr>
        <p:txBody>
          <a:bodyPr wrap="square">
            <a:spAutoFit/>
          </a:bodyPr>
          <a:lstStyle/>
          <a:p>
            <a:r>
              <a:rPr lang="zh-CN" altLang="en-US" dirty="0"/>
              <a:t>上述命令执行结果如下：</a:t>
            </a:r>
            <a:endParaRPr lang="en-US" altLang="zh-CN" dirty="0"/>
          </a:p>
          <a:p>
            <a:r>
              <a:rPr lang="en-US" altLang="zh-CN" dirty="0"/>
              <a:t>                                                     P=</a:t>
            </a:r>
          </a:p>
          <a:p>
            <a:pPr algn="ctr"/>
            <a:r>
              <a:rPr lang="en-US" altLang="zh-CN" dirty="0"/>
              <a:t>     1.5000    0.5000</a:t>
            </a:r>
          </a:p>
          <a:p>
            <a:pPr algn="ctr"/>
            <a:r>
              <a:rPr lang="en-US" altLang="zh-CN" dirty="0"/>
              <a:t>     0.5000    1.0000</a:t>
            </a:r>
          </a:p>
          <a:p>
            <a:pPr indent="457200"/>
            <a:r>
              <a:rPr lang="zh-CN" altLang="en-US" dirty="0"/>
              <a:t>即求得的矩阵</a:t>
            </a:r>
          </a:p>
          <a:p>
            <a:pPr indent="457200"/>
            <a:endParaRPr lang="en-US" altLang="zh-CN" dirty="0"/>
          </a:p>
          <a:p>
            <a:pPr indent="457200"/>
            <a:endParaRPr lang="en-US" altLang="zh-CN" dirty="0"/>
          </a:p>
          <a:p>
            <a:pPr indent="457200"/>
            <a:endParaRPr lang="en-US" altLang="zh-CN" dirty="0"/>
          </a:p>
          <a:p>
            <a:pPr indent="457200"/>
            <a:r>
              <a:rPr lang="zh-CN" altLang="en-US" dirty="0"/>
              <a:t>为了确定矩阵</a:t>
            </a:r>
            <a:r>
              <a:rPr lang="en-US" altLang="zh-CN" dirty="0"/>
              <a:t>P</a:t>
            </a:r>
            <a:r>
              <a:rPr lang="zh-CN" altLang="en-US" dirty="0"/>
              <a:t>的正定性，可用</a:t>
            </a:r>
            <a:r>
              <a:rPr lang="en-US" altLang="zh-CN" dirty="0"/>
              <a:t>MATLAB</a:t>
            </a:r>
            <a:r>
              <a:rPr lang="zh-CN" altLang="en-US" dirty="0"/>
              <a:t>求取其特征值：</a:t>
            </a:r>
          </a:p>
          <a:p>
            <a:pPr indent="457200"/>
            <a:r>
              <a:rPr lang="en-US" altLang="zh-CN" dirty="0"/>
              <a:t> &gt;&gt;</a:t>
            </a:r>
            <a:r>
              <a:rPr lang="en-US" altLang="zh-CN" dirty="0" err="1"/>
              <a:t>eig</a:t>
            </a:r>
            <a:r>
              <a:rPr lang="zh-CN" altLang="en-US" dirty="0"/>
              <a:t>（</a:t>
            </a:r>
            <a:r>
              <a:rPr lang="en-US" altLang="zh-CN" dirty="0"/>
              <a:t>P</a:t>
            </a:r>
            <a:r>
              <a:rPr lang="zh-CN" altLang="en-US" dirty="0"/>
              <a:t>）</a:t>
            </a:r>
            <a:endParaRPr lang="en-US" altLang="zh-CN" dirty="0"/>
          </a:p>
          <a:p>
            <a:pPr indent="457200"/>
            <a:r>
              <a:rPr lang="zh-CN" altLang="en-US" dirty="0"/>
              <a:t>结果为</a:t>
            </a:r>
          </a:p>
          <a:p>
            <a:r>
              <a:rPr lang="en-US" altLang="zh-CN" dirty="0"/>
              <a:t>                                                     </a:t>
            </a:r>
            <a:r>
              <a:rPr lang="en-US" altLang="zh-CN" dirty="0" err="1"/>
              <a:t>ans</a:t>
            </a:r>
            <a:r>
              <a:rPr lang="en-US" altLang="zh-CN" dirty="0"/>
              <a:t> =</a:t>
            </a:r>
            <a:endParaRPr lang="zh-CN" altLang="en-US" dirty="0"/>
          </a:p>
          <a:p>
            <a:pPr algn="ctr"/>
            <a:r>
              <a:rPr lang="en-US" altLang="zh-CN" dirty="0"/>
              <a:t>0.6910</a:t>
            </a:r>
          </a:p>
          <a:p>
            <a:pPr algn="ctr"/>
            <a:r>
              <a:rPr lang="en-US" altLang="zh-CN" dirty="0"/>
              <a:t>1.8090</a:t>
            </a:r>
          </a:p>
          <a:p>
            <a:pPr indent="457200"/>
            <a:r>
              <a:rPr lang="zh-CN" altLang="en-US" dirty="0"/>
              <a:t>易见，</a:t>
            </a:r>
            <a:r>
              <a:rPr lang="en-US" altLang="zh-CN" dirty="0"/>
              <a:t>P</a:t>
            </a:r>
            <a:r>
              <a:rPr lang="zh-CN" altLang="en-US" dirty="0"/>
              <a:t>的特征值均大于</a:t>
            </a:r>
            <a:r>
              <a:rPr lang="en-US" altLang="zh-CN" dirty="0"/>
              <a:t>0</a:t>
            </a:r>
            <a:r>
              <a:rPr lang="zh-CN" altLang="en-US" dirty="0"/>
              <a:t>，即</a:t>
            </a:r>
            <a:r>
              <a:rPr lang="en-US" altLang="zh-CN" dirty="0"/>
              <a:t>P</a:t>
            </a:r>
            <a:r>
              <a:rPr lang="zh-CN" altLang="en-US" dirty="0"/>
              <a:t>为正定矩阵，因此系统在原点处的平衡状态是大范围渐近稳定的。</a:t>
            </a:r>
          </a:p>
          <a:p>
            <a:pPr algn="ctr"/>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1675248251"/>
              </p:ext>
            </p:extLst>
          </p:nvPr>
        </p:nvGraphicFramePr>
        <p:xfrm>
          <a:off x="3491880" y="1995686"/>
          <a:ext cx="1770585" cy="732656"/>
        </p:xfrm>
        <a:graphic>
          <a:graphicData uri="http://schemas.openxmlformats.org/presentationml/2006/ole">
            <mc:AlternateContent xmlns:mc="http://schemas.openxmlformats.org/markup-compatibility/2006">
              <mc:Choice xmlns:v="urn:schemas-microsoft-com:vml" Requires="v">
                <p:oleObj name="Equation" r:id="rId4" imgW="1104840" imgH="457200" progId="Equation.DSMT4">
                  <p:embed/>
                </p:oleObj>
              </mc:Choice>
              <mc:Fallback>
                <p:oleObj name="Equation" r:id="rId4" imgW="1104840" imgH="457200" progId="Equation.DSMT4">
                  <p:embed/>
                  <p:pic>
                    <p:nvPicPr>
                      <p:cNvPr id="0" name=""/>
                      <p:cNvPicPr/>
                      <p:nvPr/>
                    </p:nvPicPr>
                    <p:blipFill>
                      <a:blip r:embed="rId5"/>
                      <a:stretch>
                        <a:fillRect/>
                      </a:stretch>
                    </p:blipFill>
                    <p:spPr>
                      <a:xfrm>
                        <a:off x="3491880" y="1995686"/>
                        <a:ext cx="1770585" cy="732656"/>
                      </a:xfrm>
                      <a:prstGeom prst="rect">
                        <a:avLst/>
                      </a:prstGeom>
                    </p:spPr>
                  </p:pic>
                </p:oleObj>
              </mc:Fallback>
            </mc:AlternateContent>
          </a:graphicData>
        </a:graphic>
      </p:graphicFrame>
    </p:spTree>
    <p:extLst>
      <p:ext uri="{BB962C8B-B14F-4D97-AF65-F5344CB8AC3E}">
        <p14:creationId xmlns:p14="http://schemas.microsoft.com/office/powerpoint/2010/main" val="21701289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4680520"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应用</a:t>
            </a:r>
            <a:r>
              <a:rPr lang="en-US" altLang="zh-CN" dirty="0">
                <a:solidFill>
                  <a:srgbClr val="112F70"/>
                </a:solidFill>
                <a:latin typeface="微软雅黑" pitchFamily="34" charset="-122"/>
                <a:ea typeface="微软雅黑" pitchFamily="34" charset="-122"/>
              </a:rPr>
              <a:t>MATLAB</a:t>
            </a:r>
            <a:r>
              <a:rPr lang="zh-CN" altLang="en-US" dirty="0">
                <a:solidFill>
                  <a:srgbClr val="112F70"/>
                </a:solidFill>
                <a:latin typeface="微软雅黑" pitchFamily="34" charset="-122"/>
                <a:ea typeface="微软雅黑" pitchFamily="34" charset="-122"/>
              </a:rPr>
              <a:t>分析系统的稳定性</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25" y="543174"/>
            <a:ext cx="8467647" cy="3788858"/>
          </a:xfrm>
          <a:prstGeom prst="rect">
            <a:avLst/>
          </a:prstGeom>
          <a:noFill/>
        </p:spPr>
        <p:txBody>
          <a:bodyPr wrap="square">
            <a:spAutoFit/>
          </a:bodyPr>
          <a:lstStyle/>
          <a:p>
            <a:pPr indent="457200">
              <a:lnSpc>
                <a:spcPct val="150000"/>
              </a:lnSpc>
            </a:pPr>
            <a:r>
              <a:rPr lang="zh-CN" altLang="en-US" dirty="0"/>
              <a:t>若直接求取原系统的极点，可输入如下</a:t>
            </a:r>
            <a:r>
              <a:rPr lang="en-US" altLang="zh-CN" dirty="0"/>
              <a:t>MATLAB</a:t>
            </a:r>
            <a:r>
              <a:rPr lang="zh-CN" altLang="en-US" dirty="0"/>
              <a:t>命令：</a:t>
            </a:r>
            <a:endParaRPr lang="en-US" altLang="zh-CN" dirty="0"/>
          </a:p>
          <a:p>
            <a:pPr indent="457200">
              <a:lnSpc>
                <a:spcPct val="150000"/>
              </a:lnSpc>
            </a:pPr>
            <a:r>
              <a:rPr lang="en-US" altLang="zh-CN" dirty="0"/>
              <a:t>&gt;&gt;</a:t>
            </a:r>
            <a:r>
              <a:rPr lang="en-US" altLang="zh-CN" dirty="0" err="1"/>
              <a:t>sys_ss</a:t>
            </a:r>
            <a:r>
              <a:rPr lang="en-US" altLang="zh-CN" dirty="0"/>
              <a:t>=</a:t>
            </a:r>
            <a:r>
              <a:rPr lang="en-US" altLang="zh-CN" dirty="0" err="1"/>
              <a:t>ss</a:t>
            </a:r>
            <a:r>
              <a:rPr lang="en-US" altLang="zh-CN" dirty="0"/>
              <a:t>([0 1;-1 -1],[0;0],[0 0],[0]);</a:t>
            </a:r>
          </a:p>
          <a:p>
            <a:pPr indent="457200">
              <a:lnSpc>
                <a:spcPct val="150000"/>
              </a:lnSpc>
            </a:pPr>
            <a:r>
              <a:rPr lang="en-US" altLang="zh-CN" dirty="0"/>
              <a:t>&gt;&gt;p=pole(</a:t>
            </a:r>
            <a:r>
              <a:rPr lang="en-US" altLang="zh-CN" dirty="0" err="1"/>
              <a:t>sys_ss</a:t>
            </a:r>
            <a:r>
              <a:rPr lang="en-US" altLang="zh-CN" dirty="0"/>
              <a:t>)</a:t>
            </a:r>
          </a:p>
          <a:p>
            <a:pPr indent="457200">
              <a:lnSpc>
                <a:spcPct val="150000"/>
              </a:lnSpc>
            </a:pPr>
            <a:r>
              <a:rPr lang="zh-CN" altLang="en-US" dirty="0"/>
              <a:t>结果为</a:t>
            </a:r>
            <a:endParaRPr lang="en-US" altLang="zh-CN" dirty="0"/>
          </a:p>
          <a:p>
            <a:pPr indent="457200">
              <a:lnSpc>
                <a:spcPct val="150000"/>
              </a:lnSpc>
            </a:pPr>
            <a:r>
              <a:rPr lang="en-US" altLang="zh-CN" dirty="0"/>
              <a:t>                                                    p=</a:t>
            </a:r>
          </a:p>
          <a:p>
            <a:pPr indent="457200" algn="ctr">
              <a:lnSpc>
                <a:spcPct val="150000"/>
              </a:lnSpc>
            </a:pPr>
            <a:r>
              <a:rPr lang="en-US" altLang="zh-CN" dirty="0"/>
              <a:t>-0.5000+0.8660i</a:t>
            </a:r>
          </a:p>
          <a:p>
            <a:pPr indent="457200" algn="ctr">
              <a:lnSpc>
                <a:spcPct val="150000"/>
              </a:lnSpc>
            </a:pPr>
            <a:r>
              <a:rPr lang="en-US" altLang="zh-CN" dirty="0"/>
              <a:t>-0.5000-0.8660i</a:t>
            </a:r>
          </a:p>
          <a:p>
            <a:pPr indent="457200">
              <a:lnSpc>
                <a:spcPct val="150000"/>
              </a:lnSpc>
            </a:pPr>
            <a:r>
              <a:rPr lang="zh-CN" altLang="en-US" dirty="0"/>
              <a:t>可见，所有极点均具有负实部，系统原点处的平衡状态是大范围渐近稳定的。</a:t>
            </a:r>
          </a:p>
          <a:p>
            <a:pPr indent="457200">
              <a:lnSpc>
                <a:spcPct val="150000"/>
              </a:lnSpc>
            </a:pPr>
            <a:endParaRPr lang="zh-CN" altLang="en-US" dirty="0"/>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0356"/>
            <a:ext cx="725636" cy="725636"/>
          </a:xfrm>
          <a:prstGeom prst="rect">
            <a:avLst/>
          </a:prstGeom>
        </p:spPr>
      </p:pic>
    </p:spTree>
    <p:extLst>
      <p:ext uri="{BB962C8B-B14F-4D97-AF65-F5344CB8AC3E}">
        <p14:creationId xmlns:p14="http://schemas.microsoft.com/office/powerpoint/2010/main" val="29978515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论文答辩PPT.p"/>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6839</Words>
  <Application>Microsoft Office PowerPoint</Application>
  <PresentationFormat>全屏显示(16:9)</PresentationFormat>
  <Paragraphs>988</Paragraphs>
  <Slides>103</Slides>
  <Notes>103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103</vt:i4>
      </vt:variant>
    </vt:vector>
  </HeadingPairs>
  <TitlesOfParts>
    <vt:vector size="112" baseType="lpstr">
      <vt:lpstr>宋体</vt:lpstr>
      <vt:lpstr>微软雅黑</vt:lpstr>
      <vt:lpstr>Arial</vt:lpstr>
      <vt:lpstr>Calibri</vt:lpstr>
      <vt:lpstr>Cambria Math</vt:lpstr>
      <vt:lpstr>Times New Roman</vt:lpstr>
      <vt:lpstr>Office 主题​​</vt:lpstr>
      <vt:lpstr>MathType 7.0 Equation</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毕业论文答辩PPT.p</dc:title>
  <dc:subject/>
  <dc:creator/>
  <cp:keywords/>
  <dc:description/>
  <cp:lastModifiedBy/>
  <cp:revision>1</cp:revision>
  <dcterms:created xsi:type="dcterms:W3CDTF">2017-04-17T14:29:21Z</dcterms:created>
  <dcterms:modified xsi:type="dcterms:W3CDTF">2023-10-31T12:20:46Z</dcterms:modified>
  <cp:category/>
</cp:coreProperties>
</file>