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61" r:id="rId3"/>
    <p:sldId id="362" r:id="rId4"/>
    <p:sldId id="363" r:id="rId5"/>
    <p:sldId id="364" r:id="rId6"/>
    <p:sldId id="365" r:id="rId7"/>
    <p:sldId id="370" r:id="rId8"/>
    <p:sldId id="371" r:id="rId9"/>
    <p:sldId id="372" r:id="rId10"/>
    <p:sldId id="366" r:id="rId11"/>
    <p:sldId id="367" r:id="rId12"/>
    <p:sldId id="368" r:id="rId13"/>
    <p:sldId id="369" r:id="rId14"/>
    <p:sldId id="374" r:id="rId15"/>
    <p:sldId id="375" r:id="rId16"/>
    <p:sldId id="376" r:id="rId17"/>
    <p:sldId id="377" r:id="rId18"/>
    <p:sldId id="373" r:id="rId19"/>
    <p:sldId id="383" r:id="rId20"/>
    <p:sldId id="384" r:id="rId21"/>
    <p:sldId id="385" r:id="rId22"/>
    <p:sldId id="386" r:id="rId23"/>
    <p:sldId id="396" r:id="rId24"/>
    <p:sldId id="268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00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FFF473-01D6-42DA-92A1-1478A32F8CDC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E540E2-FC6E-4457-B99E-7E452074C1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EF666E23-6997-4BA0-8557-59F390A0154C}" type="slidenum">
              <a:rPr lang="zh-CN" altLang="en-US">
                <a:latin typeface="Times New Roman" pitchFamily="18" charset="0"/>
                <a:ea typeface="楷体_GB2312" pitchFamily="49" charset="-122"/>
              </a:rPr>
              <a:pPr/>
              <a:t>1</a:t>
            </a:fld>
            <a:endParaRPr lang="zh-CN" altLang="en-US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283200"/>
            <a:ext cx="3325813" cy="536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机械设计制造及其自动化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20554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23011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-4763" y="0"/>
            <a:ext cx="554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机械制图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制图基本知识和基本技能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17145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eaLnBrk="1" hangingPunct="1">
              <a:defRPr/>
            </a:pP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1</a:t>
            </a: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2987675" y="668338"/>
            <a:ext cx="53292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制图基本知识和基本技能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830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57070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曲线板（绘制非圆曲线）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Picture 6" descr="cur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111" r="4074" b="2592"/>
          <a:stretch>
            <a:fillRect/>
          </a:stretch>
        </p:blipFill>
        <p:spPr bwMode="auto">
          <a:xfrm>
            <a:off x="2581275" y="2081213"/>
            <a:ext cx="3644900" cy="40147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933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文本占位符 1"/>
          <p:cNvSpPr txBox="1">
            <a:spLocks/>
          </p:cNvSpPr>
          <p:nvPr/>
        </p:nvSpPr>
        <p:spPr bwMode="auto">
          <a:xfrm>
            <a:off x="711200" y="1343025"/>
            <a:ext cx="57070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曲线板（绘制非圆曲线）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9463" y="2308225"/>
            <a:ext cx="7810500" cy="37480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568575"/>
            <a:ext cx="53403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432050"/>
            <a:ext cx="3721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100355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57070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铅笔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1413" y="3649663"/>
            <a:ext cx="432435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ea typeface="宋体" pitchFamily="2" charset="-122"/>
              </a:rPr>
              <a:t>    B</a:t>
            </a:r>
            <a:r>
              <a:rPr lang="zh-CN" altLang="en-US" sz="2800" b="1">
                <a:ea typeface="宋体" pitchFamily="2" charset="-122"/>
              </a:rPr>
              <a:t>或</a:t>
            </a:r>
            <a:r>
              <a:rPr lang="en-US" altLang="zh-CN" sz="2800" b="1">
                <a:ea typeface="宋体" pitchFamily="2" charset="-122"/>
              </a:rPr>
              <a:t>2B</a:t>
            </a:r>
            <a:r>
              <a:rPr lang="zh-CN" altLang="en-US" sz="2800" b="1">
                <a:ea typeface="宋体" pitchFamily="2" charset="-122"/>
              </a:rPr>
              <a:t>：画粗线；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ea typeface="宋体" pitchFamily="2" charset="-122"/>
              </a:rPr>
              <a:t>H</a:t>
            </a:r>
            <a:r>
              <a:rPr lang="zh-CN" altLang="en-US" sz="2800" b="1">
                <a:ea typeface="宋体" pitchFamily="2" charset="-122"/>
              </a:rPr>
              <a:t>或</a:t>
            </a:r>
            <a:r>
              <a:rPr lang="en-US" altLang="zh-CN" sz="2800" b="1">
                <a:ea typeface="宋体" pitchFamily="2" charset="-122"/>
              </a:rPr>
              <a:t>HB</a:t>
            </a:r>
            <a:r>
              <a:rPr lang="zh-CN" altLang="en-US" sz="2800" b="1">
                <a:ea typeface="宋体" pitchFamily="2" charset="-122"/>
              </a:rPr>
              <a:t>：写字；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ea typeface="宋体" pitchFamily="2" charset="-122"/>
              </a:rPr>
              <a:t>2H</a:t>
            </a:r>
            <a:r>
              <a:rPr lang="zh-CN" altLang="en-US" sz="2800" b="1">
                <a:ea typeface="宋体" pitchFamily="2" charset="-122"/>
              </a:rPr>
              <a:t>或</a:t>
            </a:r>
            <a:r>
              <a:rPr lang="en-US" altLang="zh-CN" sz="2800" b="1">
                <a:ea typeface="宋体" pitchFamily="2" charset="-122"/>
              </a:rPr>
              <a:t>H</a:t>
            </a:r>
            <a:r>
              <a:rPr lang="zh-CN" altLang="en-US" sz="2800" b="1">
                <a:ea typeface="宋体" pitchFamily="2" charset="-122"/>
              </a:rPr>
              <a:t>：画细线及底稿。</a:t>
            </a:r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876300" y="2176463"/>
          <a:ext cx="80597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位图图像" r:id="rId4" imgW="8059275" imgH="847843" progId="Paint.Picture">
                  <p:embed/>
                </p:oleObj>
              </mc:Choice>
              <mc:Fallback>
                <p:oleObj name="位图图像" r:id="rId4" imgW="8059275" imgH="847843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176463"/>
                        <a:ext cx="8059738" cy="847725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101379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－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905375"/>
            <a:ext cx="3711575" cy="17637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782638" y="2149475"/>
          <a:ext cx="79597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位图图像" r:id="rId5" imgW="7811590" imgH="752381" progId="Paint.Picture">
                  <p:embed/>
                </p:oleObj>
              </mc:Choice>
              <mc:Fallback>
                <p:oleObj name="位图图像" r:id="rId5" imgW="7811590" imgH="752381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149475"/>
                        <a:ext cx="7959725" cy="766763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35300"/>
            <a:ext cx="2971800" cy="17621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543300"/>
            <a:ext cx="3917950" cy="2413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725738" y="1412875"/>
            <a:ext cx="3562350" cy="525463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铅笔的削法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102403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57070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擦图片（修改图线）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14388" y="2276475"/>
            <a:ext cx="7915275" cy="39433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786063"/>
            <a:ext cx="45608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219450"/>
            <a:ext cx="31242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1034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57070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 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其他工具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63713" y="2281238"/>
            <a:ext cx="60991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削铅笔刀；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橡皮；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透明胶纸（固定图纸）；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量角器（测量角度）；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砂纸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(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磨铅笔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)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小刷（清除图面上橡皮屑等）。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6775" y="1412875"/>
            <a:ext cx="6099175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铅笔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(2B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、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HB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、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2H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各一支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)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圆规（大、小圆规各一套）；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三角板一付（规格为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15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至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20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厘米）； 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削铅笔刀；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橡皮；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透明胶纸（固定图纸）；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量角器（测量角度）；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擦图片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(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修改图线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)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；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曲线板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(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绘制非圆曲线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)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楷体_GB2312" pitchFamily="49" charset="-122"/>
              </a:rPr>
              <a:t>。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88988" y="1644650"/>
            <a:ext cx="1282700" cy="103663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zh-CN" altLang="en-US" sz="2800">
                <a:solidFill>
                  <a:srgbClr val="FFFF66"/>
                </a:solidFill>
                <a:ea typeface="华文行楷" pitchFamily="2" charset="-122"/>
              </a:rPr>
              <a:t>买</a:t>
            </a: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2843213" y="417513"/>
            <a:ext cx="356235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需购买的绘图用品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AutoShape 5"/>
          <p:cNvSpPr>
            <a:spLocks noChangeArrowheads="1"/>
          </p:cNvSpPr>
          <p:nvPr/>
        </p:nvSpPr>
        <p:spPr bwMode="auto">
          <a:xfrm>
            <a:off x="788988" y="1644650"/>
            <a:ext cx="1282700" cy="103663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zh-CN" altLang="en-US" sz="2800">
                <a:solidFill>
                  <a:srgbClr val="FFFF66"/>
                </a:solidFill>
                <a:ea typeface="华文行楷" pitchFamily="2" charset="-122"/>
              </a:rPr>
              <a:t>买</a:t>
            </a:r>
          </a:p>
        </p:txBody>
      </p:sp>
      <p:sp>
        <p:nvSpPr>
          <p:cNvPr id="105476" name="Rectangle 11"/>
          <p:cNvSpPr>
            <a:spLocks noChangeArrowheads="1"/>
          </p:cNvSpPr>
          <p:nvPr/>
        </p:nvSpPr>
        <p:spPr bwMode="auto">
          <a:xfrm>
            <a:off x="2843213" y="417513"/>
            <a:ext cx="356235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需购买的绘图用品</a:t>
            </a:r>
          </a:p>
        </p:txBody>
      </p:sp>
      <p:pic>
        <p:nvPicPr>
          <p:cNvPr id="10" name="Picture 4" descr="http://img01.hc360.cn/01/busin/175/899/b/01-1758995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51" t="3741" r="4430" b="5403"/>
          <a:stretch>
            <a:fillRect/>
          </a:stretch>
        </p:blipFill>
        <p:spPr bwMode="auto">
          <a:xfrm>
            <a:off x="2262188" y="1844675"/>
            <a:ext cx="6269037" cy="43211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尺规绘图方法和步骤</a:t>
            </a:r>
          </a:p>
        </p:txBody>
      </p:sp>
      <p:pic>
        <p:nvPicPr>
          <p:cNvPr id="106499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8675" y="3213100"/>
            <a:ext cx="45815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准备工作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50913" y="1484313"/>
            <a:ext cx="7737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/>
              <a:t>    </a:t>
            </a:r>
            <a:r>
              <a:rPr lang="zh-CN" altLang="en-US" dirty="0"/>
              <a:t>要使图样绘制的又快又好，除了必须熟悉制图标准、掌握几何作图方法和正确使用绘图工具外，还需要有一定的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工作程序</a:t>
            </a:r>
            <a:r>
              <a:rPr lang="zh-CN" altLang="en-US" dirty="0"/>
              <a:t>：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25513" y="3940175"/>
            <a:ext cx="7696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准备绘图用的图板、丁字尺、三角板、仪器及其他工具、用品；再把铅笔按线型要求削好，圆规中的铅芯应准备几根备用；擦净图板、丁字尺和三角板，然后把手洗干净。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3" grpId="0" build="p"/>
      <p:bldP spid="8" grpId="0" autoUpdateAnimBg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尺规绘图方法和步骤</a:t>
            </a:r>
          </a:p>
        </p:txBody>
      </p:sp>
      <p:pic>
        <p:nvPicPr>
          <p:cNvPr id="107523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792163" y="1484313"/>
            <a:ext cx="4581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固定图纸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03263" y="2244725"/>
            <a:ext cx="40846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根据所绘图形的大小和比例，选取合适的图纸幅面。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4932363" y="1511300"/>
          <a:ext cx="321627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位图图像" r:id="rId4" imgW="3172268" imgH="2523810" progId="Paint.Picture">
                  <p:embed/>
                </p:oleObj>
              </mc:Choice>
              <mc:Fallback>
                <p:oleObj name="位图图像" r:id="rId4" imgW="3172268" imgH="252381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511300"/>
                        <a:ext cx="3216275" cy="2559050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6438" y="4154488"/>
            <a:ext cx="83058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先用橡皮检查图纸的正反面（易起毛的是反面），然后把图纸铺在图板的左方，图纸下方留有放丁字尺的余地，用丁字尺找正后，用胶带固定图纸。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755650" y="260350"/>
            <a:ext cx="78486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尺规绘图的绘图仪器和绘图步骤</a:t>
            </a:r>
          </a:p>
        </p:txBody>
      </p:sp>
      <p:pic>
        <p:nvPicPr>
          <p:cNvPr id="9011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27088" y="4241800"/>
            <a:ext cx="79930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尺规绘图是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基础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，具备良好的尺规绘图能力，才有可能借助其他绘图手段和工具绘制高质量的工程图。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19250" y="2365375"/>
            <a:ext cx="22590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绘制机械图样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的方法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81538" y="1954213"/>
            <a:ext cx="18923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尺规</a:t>
            </a:r>
            <a:r>
              <a:rPr lang="zh-CN" altLang="en-US" dirty="0"/>
              <a:t>绘图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81538" y="2633663"/>
            <a:ext cx="21939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徒手</a:t>
            </a:r>
            <a:r>
              <a:rPr lang="zh-CN" altLang="en-US" dirty="0"/>
              <a:t>绘图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81538" y="3313113"/>
            <a:ext cx="18923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计算机</a:t>
            </a:r>
            <a:r>
              <a:rPr lang="zh-CN" altLang="en-US" dirty="0"/>
              <a:t>绘图</a:t>
            </a:r>
          </a:p>
        </p:txBody>
      </p:sp>
      <p:sp>
        <p:nvSpPr>
          <p:cNvPr id="16" name="AutoShape 35"/>
          <p:cNvSpPr>
            <a:spLocks/>
          </p:cNvSpPr>
          <p:nvPr/>
        </p:nvSpPr>
        <p:spPr bwMode="auto">
          <a:xfrm>
            <a:off x="4067175" y="1982788"/>
            <a:ext cx="288925" cy="1806575"/>
          </a:xfrm>
          <a:prstGeom prst="leftBrace">
            <a:avLst>
              <a:gd name="adj1" fmla="val 70604"/>
              <a:gd name="adj2" fmla="val 50000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 autoUpdateAnimBg="0"/>
      <p:bldP spid="12" grpId="0" autoUpdateAnimBg="0"/>
      <p:bldP spid="13" grpId="0" autoUpdateAnimBg="0"/>
      <p:bldP spid="14" grpId="0" autoUpdateAnimBg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尺规绘图方法和步骤</a:t>
            </a:r>
          </a:p>
        </p:txBody>
      </p:sp>
      <p:pic>
        <p:nvPicPr>
          <p:cNvPr id="108547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792163" y="1484313"/>
            <a:ext cx="4581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 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绘图框和标题栏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85838" y="4724400"/>
            <a:ext cx="76787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按国标规定的幅面和周边，先用细实线画出图框和标题栏（采用图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1-4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教学中使用的格式），留待以后加深。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897188" y="2084388"/>
            <a:ext cx="3132137" cy="2641600"/>
            <a:chOff x="266" y="1794"/>
            <a:chExt cx="2562" cy="2031"/>
          </a:xfrm>
        </p:grpSpPr>
        <p:graphicFrame>
          <p:nvGraphicFramePr>
            <p:cNvPr id="108551" name="Object 17"/>
            <p:cNvGraphicFramePr>
              <a:graphicFrameLocks noChangeAspect="1"/>
            </p:cNvGraphicFramePr>
            <p:nvPr/>
          </p:nvGraphicFramePr>
          <p:xfrm>
            <a:off x="266" y="1794"/>
            <a:ext cx="2562" cy="2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60" name="位图图像" r:id="rId4" imgW="3123810" imgH="2476190" progId="Paint.Picture">
                    <p:embed/>
                  </p:oleObj>
                </mc:Choice>
                <mc:Fallback>
                  <p:oleObj name="位图图像" r:id="rId4" imgW="3123810" imgH="2476190" progId="Paint.Picture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" y="1794"/>
                          <a:ext cx="2562" cy="2031"/>
                        </a:xfrm>
                        <a:prstGeom prst="rect">
                          <a:avLst/>
                        </a:prstGeom>
                        <a:noFill/>
                        <a:ln w="38100" algn="ctr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52" name="Line 18"/>
            <p:cNvSpPr>
              <a:spLocks noChangeShapeType="1"/>
            </p:cNvSpPr>
            <p:nvPr/>
          </p:nvSpPr>
          <p:spPr bwMode="auto">
            <a:xfrm>
              <a:off x="1607" y="2052"/>
              <a:ext cx="265" cy="1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53" name="Line 19"/>
            <p:cNvSpPr>
              <a:spLocks noChangeShapeType="1"/>
            </p:cNvSpPr>
            <p:nvPr/>
          </p:nvSpPr>
          <p:spPr bwMode="auto">
            <a:xfrm flipH="1" flipV="1">
              <a:off x="1165" y="2276"/>
              <a:ext cx="91" cy="2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尺规绘图方法和步骤</a:t>
            </a:r>
          </a:p>
        </p:txBody>
      </p:sp>
      <p:pic>
        <p:nvPicPr>
          <p:cNvPr id="1095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792163" y="1484313"/>
            <a:ext cx="4581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 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布置图形的位置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350" y="2060575"/>
            <a:ext cx="47307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布置图形要匀称、美观。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4630738" y="2852738"/>
          <a:ext cx="3910012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name="位图图像" r:id="rId4" imgW="2057143" imgH="1590897" progId="Paint.Picture">
                  <p:embed/>
                </p:oleObj>
              </mc:Choice>
              <mc:Fallback>
                <p:oleObj name="位图图像" r:id="rId4" imgW="2057143" imgH="1590897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852738"/>
                        <a:ext cx="3910012" cy="3022600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4213" y="3068638"/>
            <a:ext cx="37433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图形位置确定后，画出各图的基准线。画图时只把要画图的地方露出来，其余地方用一张洁净的纸盖好。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尺规绘图方法和步骤</a:t>
            </a:r>
          </a:p>
        </p:txBody>
      </p:sp>
      <p:pic>
        <p:nvPicPr>
          <p:cNvPr id="11059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2938" y="1412875"/>
            <a:ext cx="7783512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 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绘制底稿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根据各图的基准线，用细实线画  底稿。先画主要轮廓线，最后画细节。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7538" y="2600325"/>
            <a:ext cx="77835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6. 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检查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检查、修改底稿作图线。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3213100"/>
            <a:ext cx="80645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 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描深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按先曲线后直线、先实线后其他线的顺序描深。尽量使同类线的粗细、浓淡一致。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938" y="4437063"/>
            <a:ext cx="8105775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 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标注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标注尺寸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书写其他文字、符号，填写标题栏。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6113" y="5621338"/>
            <a:ext cx="8102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 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整理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检查，改正错误，清洁图面，完成全图。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9"/>
          <p:cNvSpPr>
            <a:spLocks noChangeArrowheads="1"/>
          </p:cNvSpPr>
          <p:nvPr/>
        </p:nvSpPr>
        <p:spPr bwMode="auto">
          <a:xfrm>
            <a:off x="1458913" y="3206735"/>
            <a:ext cx="2036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3600" b="1">
                <a:solidFill>
                  <a:srgbClr val="FFFF66"/>
                </a:solidFill>
                <a:latin typeface="楷体_GB2312" pitchFamily="49" charset="-122"/>
              </a:rPr>
              <a:t>大作业：</a:t>
            </a:r>
          </a:p>
        </p:txBody>
      </p:sp>
      <p:pic>
        <p:nvPicPr>
          <p:cNvPr id="118789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文本占位符 1"/>
          <p:cNvSpPr txBox="1">
            <a:spLocks/>
          </p:cNvSpPr>
          <p:nvPr/>
        </p:nvSpPr>
        <p:spPr bwMode="auto">
          <a:xfrm>
            <a:off x="1335088" y="260350"/>
            <a:ext cx="3168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</a:p>
        </p:txBody>
      </p:sp>
      <p:sp>
        <p:nvSpPr>
          <p:cNvPr id="118791" name="Rectangle 4"/>
          <p:cNvSpPr>
            <a:spLocks noChangeArrowheads="1"/>
          </p:cNvSpPr>
          <p:nvPr/>
        </p:nvSpPr>
        <p:spPr bwMode="auto">
          <a:xfrm>
            <a:off x="1335088" y="1697022"/>
            <a:ext cx="3427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3600" b="1">
                <a:solidFill>
                  <a:srgbClr val="FFFF66"/>
                </a:solidFill>
                <a:latin typeface="楷体_GB2312" pitchFamily="49" charset="-122"/>
              </a:rPr>
              <a:t>第二次课作业：</a:t>
            </a:r>
          </a:p>
        </p:txBody>
      </p:sp>
      <p:sp>
        <p:nvSpPr>
          <p:cNvPr id="118792" name="Rectangle 5"/>
          <p:cNvSpPr>
            <a:spLocks noChangeArrowheads="1"/>
          </p:cNvSpPr>
          <p:nvPr/>
        </p:nvSpPr>
        <p:spPr bwMode="auto">
          <a:xfrm>
            <a:off x="1920876" y="2414572"/>
            <a:ext cx="2041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P3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</a:rPr>
              <a:t>：</a:t>
            </a: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3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</a:rPr>
              <a:t>，</a:t>
            </a: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5</a:t>
            </a:r>
          </a:p>
        </p:txBody>
      </p:sp>
      <p:sp>
        <p:nvSpPr>
          <p:cNvPr id="118793" name="Rectangle 5"/>
          <p:cNvSpPr>
            <a:spLocks noChangeArrowheads="1"/>
          </p:cNvSpPr>
          <p:nvPr/>
        </p:nvSpPr>
        <p:spPr bwMode="auto">
          <a:xfrm>
            <a:off x="1954213" y="3984610"/>
            <a:ext cx="6492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P4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1139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图板和丁字尺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50925" y="2205038"/>
          <a:ext cx="37528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位图图像" r:id="rId4" imgW="3924848" imgH="2457143" progId="PBrush">
                  <p:embed/>
                </p:oleObj>
              </mc:Choice>
              <mc:Fallback>
                <p:oleObj name="位图图像" r:id="rId4" imgW="3924848" imgH="2457143" progId="PBrush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205038"/>
                        <a:ext cx="3752850" cy="2349500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57788" y="2492375"/>
            <a:ext cx="3517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图板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供铺放图纸用，它的表面须平整，左右两导边须平直。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27088" y="4800600"/>
            <a:ext cx="79930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丁字尺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由尺头和尺身组成，使用时尺头的内侧边紧贴图板左侧的导向边，可上下移动。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3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2163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图板和丁字尺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67" name="ShockwaveFlash1" r:id="rId2" imgW="7201905" imgH="4032839"/>
        </mc:Choice>
        <mc:Fallback>
          <p:control name="ShockwaveFlash1" r:id="rId2" imgW="7201905" imgH="4032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2060575"/>
                  <a:ext cx="7200900" cy="4032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318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图板和丁字尺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191" name="ShockwaveFlash1" r:id="rId2" imgW="7344800" imgH="4032839"/>
        </mc:Choice>
        <mc:Fallback>
          <p:control name="ShockwaveFlash1" r:id="rId2" imgW="7344800" imgH="4032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2133600"/>
                  <a:ext cx="7345362" cy="4032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421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圆规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54188" y="1854200"/>
            <a:ext cx="32416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用于画圆或圆弧。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4775" y="5695950"/>
            <a:ext cx="26209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圆规及其附件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963613" y="2500313"/>
          <a:ext cx="3254375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6" name="位图图像" r:id="rId4" imgW="2685714" imgH="2467319" progId="Paint.Picture">
                  <p:embed/>
                </p:oleObj>
              </mc:Choice>
              <mc:Fallback>
                <p:oleObj name="位图图像" r:id="rId4" imgW="2685714" imgH="24673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500313"/>
                        <a:ext cx="3254375" cy="2989262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813300" y="2808288"/>
          <a:ext cx="13874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位图图像" r:id="rId6" imgW="1142857" imgH="2200582" progId="Paint.Picture">
                  <p:embed/>
                </p:oleObj>
              </mc:Choice>
              <mc:Fallback>
                <p:oleObj name="位图图像" r:id="rId6" imgW="1142857" imgH="2200582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2808288"/>
                        <a:ext cx="1387475" cy="2670175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742113" y="3586163"/>
          <a:ext cx="1728787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位图图像" r:id="rId8" imgW="1552792" imgH="1685714" progId="Paint.Picture">
                  <p:embed/>
                </p:oleObj>
              </mc:Choice>
              <mc:Fallback>
                <p:oleObj name="位图图像" r:id="rId8" imgW="1552792" imgH="1685714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3586163"/>
                        <a:ext cx="1728787" cy="1874837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841875" y="5665788"/>
            <a:ext cx="119538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点圆规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554788" y="5665788"/>
            <a:ext cx="24812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圆规中的铅芯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5235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圆规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2116138"/>
            <a:ext cx="356235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圆规的用法</a:t>
            </a: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658813" y="3062288"/>
            <a:ext cx="8262937" cy="2914650"/>
            <a:chOff x="442" y="1992"/>
            <a:chExt cx="5205" cy="1836"/>
          </a:xfrm>
        </p:grpSpPr>
        <p:sp>
          <p:nvSpPr>
            <p:cNvPr id="95242" name="Rectangle 22"/>
            <p:cNvSpPr>
              <a:spLocks noChangeArrowheads="1"/>
            </p:cNvSpPr>
            <p:nvPr/>
          </p:nvSpPr>
          <p:spPr bwMode="auto">
            <a:xfrm>
              <a:off x="442" y="1992"/>
              <a:ext cx="5205" cy="18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95243" name="Object 18"/>
            <p:cNvGraphicFramePr>
              <a:graphicFrameLocks noChangeAspect="1"/>
            </p:cNvGraphicFramePr>
            <p:nvPr/>
          </p:nvGraphicFramePr>
          <p:xfrm>
            <a:off x="510" y="2129"/>
            <a:ext cx="1259" cy="1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5" name="位图图像" r:id="rId4" imgW="1867161" imgH="2247619" progId="Paint.Picture">
                    <p:embed/>
                  </p:oleObj>
                </mc:Choice>
                <mc:Fallback>
                  <p:oleObj name="位图图像" r:id="rId4" imgW="1867161" imgH="2247619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129"/>
                          <a:ext cx="1259" cy="1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2833688" y="3683000"/>
          <a:ext cx="20478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位图图像" r:id="rId6" imgW="1914286" imgH="1876190" progId="Paint.Picture">
                  <p:embed/>
                </p:oleObj>
              </mc:Choice>
              <mc:Fallback>
                <p:oleObj name="位图图像" r:id="rId6" imgW="1914286" imgH="1876190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3683000"/>
                        <a:ext cx="20478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4843463" y="3752850"/>
          <a:ext cx="167005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位图图像" r:id="rId8" imgW="1580952" imgH="1819529" progId="Paint.Picture">
                  <p:embed/>
                </p:oleObj>
              </mc:Choice>
              <mc:Fallback>
                <p:oleObj name="位图图像" r:id="rId8" imgW="1580952" imgH="1819529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752850"/>
                        <a:ext cx="1670050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6611938" y="3659188"/>
          <a:ext cx="222250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位图图像" r:id="rId10" imgW="2048161" imgH="1886213" progId="Paint.Picture">
                  <p:embed/>
                </p:oleObj>
              </mc:Choice>
              <mc:Fallback>
                <p:oleObj name="位图图像" r:id="rId10" imgW="2048161" imgH="1886213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3659188"/>
                        <a:ext cx="2222500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6259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圆规</a:t>
            </a:r>
          </a:p>
        </p:txBody>
      </p:sp>
      <p:sp>
        <p:nvSpPr>
          <p:cNvPr id="96261" name="Rectangle 12"/>
          <p:cNvSpPr>
            <a:spLocks noChangeArrowheads="1"/>
          </p:cNvSpPr>
          <p:nvPr/>
        </p:nvSpPr>
        <p:spPr bwMode="auto">
          <a:xfrm>
            <a:off x="2743200" y="2116138"/>
            <a:ext cx="356235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圆规的用法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25688" y="2959100"/>
          <a:ext cx="4600575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位图图像" r:id="rId4" imgW="2257740" imgH="1200318" progId="Paint.Picture">
                  <p:embed/>
                </p:oleObj>
              </mc:Choice>
              <mc:Fallback>
                <p:oleObj name="位图图像" r:id="rId4" imgW="2257740" imgH="120031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959100"/>
                        <a:ext cx="4600575" cy="2446338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211513" y="5662613"/>
            <a:ext cx="31210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接延长杆画大圆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文本占位符 1"/>
          <p:cNvSpPr txBox="1">
            <a:spLocks/>
          </p:cNvSpPr>
          <p:nvPr/>
        </p:nvSpPr>
        <p:spPr bwMode="auto">
          <a:xfrm>
            <a:off x="971550" y="260350"/>
            <a:ext cx="6985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1.4.1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尺规绘图仪器及其用法</a:t>
            </a:r>
          </a:p>
        </p:txBody>
      </p:sp>
      <p:pic>
        <p:nvPicPr>
          <p:cNvPr id="97283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"/>
          <p:cNvSpPr txBox="1">
            <a:spLocks/>
          </p:cNvSpPr>
          <p:nvPr/>
        </p:nvSpPr>
        <p:spPr bwMode="auto">
          <a:xfrm>
            <a:off x="711200" y="1343025"/>
            <a:ext cx="375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 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分规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74825" y="1955800"/>
            <a:ext cx="6135688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分规是用来量取尺寸和等分线段 。</a:t>
            </a:r>
          </a:p>
        </p:txBody>
      </p:sp>
      <p:pic>
        <p:nvPicPr>
          <p:cNvPr id="15" name="Picture 11" descr="t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641600"/>
            <a:ext cx="7813675" cy="24923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09638" y="5313363"/>
            <a:ext cx="1719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>
                <a:latin typeface="宋体" pitchFamily="2" charset="-122"/>
                <a:ea typeface="宋体" pitchFamily="2" charset="-122"/>
              </a:rPr>
              <a:t>(a)</a:t>
            </a:r>
            <a:r>
              <a:rPr lang="zh-CN" altLang="en-US" sz="2000">
                <a:latin typeface="宋体" pitchFamily="2" charset="-122"/>
                <a:ea typeface="宋体" pitchFamily="2" charset="-122"/>
              </a:rPr>
              <a:t>量取长度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29138" y="5326063"/>
            <a:ext cx="2097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>
                <a:latin typeface="宋体" pitchFamily="2" charset="-122"/>
                <a:ea typeface="宋体" pitchFamily="2" charset="-122"/>
              </a:rPr>
              <a:t>c)</a:t>
            </a:r>
            <a:r>
              <a:rPr lang="zh-CN" altLang="en-US" sz="2000">
                <a:latin typeface="宋体" pitchFamily="2" charset="-122"/>
                <a:ea typeface="宋体" pitchFamily="2" charset="-122"/>
              </a:rPr>
              <a:t>用弹簧分规</a:t>
            </a:r>
          </a:p>
          <a:p>
            <a:pPr algn="ctr" eaLnBrk="1" hangingPunct="1"/>
            <a:r>
              <a:rPr lang="zh-CN" altLang="en-US" sz="2000">
                <a:latin typeface="宋体" pitchFamily="2" charset="-122"/>
                <a:ea typeface="宋体" pitchFamily="2" charset="-122"/>
              </a:rPr>
              <a:t>    量精确距离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752725" y="5313363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>
                <a:latin typeface="宋体" pitchFamily="2" charset="-122"/>
                <a:ea typeface="宋体" pitchFamily="2" charset="-122"/>
              </a:rPr>
              <a:t>(b)</a:t>
            </a:r>
            <a:r>
              <a:rPr lang="zh-CN" altLang="en-US" sz="2000">
                <a:latin typeface="宋体" pitchFamily="2" charset="-122"/>
                <a:ea typeface="宋体" pitchFamily="2" charset="-122"/>
              </a:rPr>
              <a:t>两针尖对齐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648450" y="5327650"/>
            <a:ext cx="227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>
                <a:latin typeface="宋体" pitchFamily="2" charset="-122"/>
                <a:ea typeface="宋体" pitchFamily="2" charset="-122"/>
              </a:rPr>
              <a:t>(d)</a:t>
            </a:r>
            <a:r>
              <a:rPr lang="zh-CN" altLang="en-US" sz="2000">
                <a:latin typeface="宋体" pitchFamily="2" charset="-122"/>
                <a:ea typeface="宋体" pitchFamily="2" charset="-122"/>
              </a:rPr>
              <a:t>分割线段时分</a:t>
            </a:r>
            <a:endParaRPr lang="zh-CN" altLang="en-US" sz="2000">
              <a:ea typeface="宋体" pitchFamily="2" charset="-122"/>
            </a:endParaRPr>
          </a:p>
          <a:p>
            <a:pPr algn="ctr"/>
            <a:r>
              <a:rPr lang="zh-CN" altLang="en-US" sz="2000">
                <a:latin typeface="宋体" pitchFamily="2" charset="-122"/>
                <a:ea typeface="宋体" pitchFamily="2" charset="-122"/>
              </a:rPr>
              <a:t>   规摆动的方法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609</Words>
  <Application>Microsoft Office PowerPoint</Application>
  <PresentationFormat>全屏显示(4:3)</PresentationFormat>
  <Paragraphs>100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默认设计模板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163</cp:revision>
  <dcterms:created xsi:type="dcterms:W3CDTF">2003-08-24T06:37:01Z</dcterms:created>
  <dcterms:modified xsi:type="dcterms:W3CDTF">2017-12-28T03:13:04Z</dcterms:modified>
</cp:coreProperties>
</file>