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1" r:id="rId2"/>
    <p:sldId id="387" r:id="rId3"/>
    <p:sldId id="388" r:id="rId4"/>
    <p:sldId id="390" r:id="rId5"/>
    <p:sldId id="391" r:id="rId6"/>
    <p:sldId id="393" r:id="rId7"/>
    <p:sldId id="394" r:id="rId8"/>
    <p:sldId id="395" r:id="rId9"/>
    <p:sldId id="268" r:id="rId10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9933"/>
    <a:srgbClr val="00CCFF"/>
    <a:srgbClr val="00FF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24" autoAdjust="0"/>
  </p:normalViewPr>
  <p:slideViewPr>
    <p:cSldViewPr>
      <p:cViewPr varScale="1">
        <p:scale>
          <a:sx n="79" d="100"/>
          <a:sy n="79" d="100"/>
        </p:scale>
        <p:origin x="-1061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5FFF473-01D6-42DA-92A1-1478A32F8CDC}" type="datetimeFigureOut">
              <a:rPr lang="zh-CN" altLang="en-US"/>
              <a:pPr>
                <a:defRPr/>
              </a:pPr>
              <a:t>2017/12/28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CE540E2-FC6E-4457-B99E-7E452074C1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93447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71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fld id="{EF666E23-6997-4BA0-8557-59F390A0154C}" type="slidenum">
              <a:rPr lang="zh-CN" altLang="en-US">
                <a:latin typeface="Times New Roman" pitchFamily="18" charset="0"/>
                <a:ea typeface="楷体_GB2312" pitchFamily="49" charset="-122"/>
              </a:rPr>
              <a:pPr/>
              <a:t>1</a:t>
            </a:fld>
            <a:endParaRPr lang="zh-CN" altLang="en-US">
              <a:latin typeface="Times New Roman" pitchFamily="18" charset="0"/>
              <a:ea typeface="楷体_GB2312" pitchFamily="49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uchio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2339975"/>
            <a:ext cx="32766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26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1600200" y="4038600"/>
            <a:ext cx="2362200" cy="1905000"/>
            <a:chOff x="960" y="2640"/>
            <a:chExt cx="1488" cy="1200"/>
          </a:xfrm>
        </p:grpSpPr>
        <p:sp>
          <p:nvSpPr>
            <p:cNvPr id="5" name="Oval 10"/>
            <p:cNvSpPr>
              <a:spLocks noChangeArrowheads="1"/>
            </p:cNvSpPr>
            <p:nvPr/>
          </p:nvSpPr>
          <p:spPr bwMode="auto">
            <a:xfrm>
              <a:off x="1344" y="2976"/>
              <a:ext cx="672" cy="672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 eaLnBrk="1" hangingPunct="1"/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1728" y="3360"/>
              <a:ext cx="720" cy="480"/>
            </a:xfrm>
            <a:prstGeom prst="rect">
              <a:avLst/>
            </a:prstGeom>
            <a:solidFill>
              <a:srgbClr val="FF99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 eaLnBrk="1" hangingPunct="1"/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7" name="AutoShape 12"/>
            <p:cNvSpPr>
              <a:spLocks noChangeArrowheads="1"/>
            </p:cNvSpPr>
            <p:nvPr/>
          </p:nvSpPr>
          <p:spPr bwMode="auto">
            <a:xfrm>
              <a:off x="960" y="2640"/>
              <a:ext cx="720" cy="672"/>
            </a:xfrm>
            <a:prstGeom prst="triangle">
              <a:avLst>
                <a:gd name="adj" fmla="val 50000"/>
              </a:avLst>
            </a:prstGeom>
            <a:solidFill>
              <a:srgbClr val="FFFF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 eaLnBrk="1" hangingPunct="1"/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8" name="WordArt 17"/>
          <p:cNvSpPr>
            <a:spLocks noChangeArrowheads="1" noChangeShapeType="1" noTextEdit="1"/>
          </p:cNvSpPr>
          <p:nvPr userDrawn="1"/>
        </p:nvSpPr>
        <p:spPr bwMode="auto">
          <a:xfrm>
            <a:off x="4283075" y="5283200"/>
            <a:ext cx="3325813" cy="5365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8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机械设计制造及其自动化</a:t>
            </a:r>
          </a:p>
        </p:txBody>
      </p:sp>
      <p:sp>
        <p:nvSpPr>
          <p:cNvPr id="9" name="WordArt 18"/>
          <p:cNvSpPr>
            <a:spLocks noChangeArrowheads="1" noChangeShapeType="1" noTextEdit="1"/>
          </p:cNvSpPr>
          <p:nvPr userDrawn="1"/>
        </p:nvSpPr>
        <p:spPr bwMode="auto">
          <a:xfrm>
            <a:off x="7783513" y="5292725"/>
            <a:ext cx="771525" cy="4095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8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专业</a:t>
            </a:r>
          </a:p>
        </p:txBody>
      </p:sp>
    </p:spTree>
    <p:extLst>
      <p:ext uri="{BB962C8B-B14F-4D97-AF65-F5344CB8AC3E}">
        <p14:creationId xmlns:p14="http://schemas.microsoft.com/office/powerpoint/2010/main" val="205548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 descr="下一页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400800"/>
            <a:ext cx="8382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2" descr="目录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400800"/>
            <a:ext cx="83820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3" descr="上一页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400800"/>
            <a:ext cx="8382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5760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 userDrawn="1"/>
        </p:nvSpPr>
        <p:spPr bwMode="auto">
          <a:xfrm>
            <a:off x="1403350" y="549275"/>
            <a:ext cx="6858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/>
            <a:r>
              <a:rPr lang="zh-CN" altLang="en-US" sz="5400">
                <a:solidFill>
                  <a:srgbClr val="0000FF"/>
                </a:solidFill>
                <a:latin typeface="隶书" pitchFamily="49" charset="-122"/>
                <a:ea typeface="隶书" pitchFamily="49" charset="-122"/>
              </a:rPr>
              <a:t>本  章  结  束</a:t>
            </a:r>
          </a:p>
        </p:txBody>
      </p:sp>
      <p:pic>
        <p:nvPicPr>
          <p:cNvPr id="3" name="Picture 4" descr="26"/>
          <p:cNvPicPr>
            <a:picLocks noChangeAspect="1" noChangeArrowheads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tuchiok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2286000"/>
            <a:ext cx="35814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275263"/>
            <a:ext cx="4176712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WordArt 7"/>
          <p:cNvSpPr>
            <a:spLocks noChangeArrowheads="1" noChangeShapeType="1" noTextEdit="1"/>
          </p:cNvSpPr>
          <p:nvPr userDrawn="1"/>
        </p:nvSpPr>
        <p:spPr bwMode="auto">
          <a:xfrm>
            <a:off x="5853113" y="5516563"/>
            <a:ext cx="2376487" cy="265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zh-CN" altLang="en-US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2700000" scaled="1"/>
                </a:gradFill>
                <a:latin typeface="宋体"/>
                <a:ea typeface="宋体"/>
              </a:rPr>
              <a:t>机电工程学院</a:t>
            </a:r>
          </a:p>
        </p:txBody>
      </p:sp>
    </p:spTree>
    <p:extLst>
      <p:ext uri="{BB962C8B-B14F-4D97-AF65-F5344CB8AC3E}">
        <p14:creationId xmlns:p14="http://schemas.microsoft.com/office/powerpoint/2010/main" val="2301190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99"/>
            </a:gs>
            <a:gs pos="100000">
              <a:srgbClr val="00CCF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0"/>
          <p:cNvSpPr txBox="1">
            <a:spLocks noChangeArrowheads="1"/>
          </p:cNvSpPr>
          <p:nvPr userDrawn="1"/>
        </p:nvSpPr>
        <p:spPr bwMode="auto">
          <a:xfrm>
            <a:off x="-4763" y="0"/>
            <a:ext cx="55403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800" b="1" dirty="0" smtClean="0">
                <a:ea typeface="华文新魏" pitchFamily="2" charset="-122"/>
              </a:rPr>
              <a:t> 机械制图</a:t>
            </a:r>
            <a:r>
              <a:rPr lang="zh-CN" altLang="en-US" dirty="0" smtClean="0">
                <a:ea typeface="宋体" charset="-122"/>
              </a:rPr>
              <a:t>  </a:t>
            </a:r>
            <a:r>
              <a:rPr lang="zh-CN" altLang="en-US" sz="1800" dirty="0" smtClean="0">
                <a:latin typeface="仿宋_GB2312" pitchFamily="49" charset="-122"/>
                <a:ea typeface="仿宋_GB2312" pitchFamily="49" charset="-122"/>
              </a:rPr>
              <a:t>第</a:t>
            </a:r>
            <a:r>
              <a:rPr lang="en-US" altLang="zh-CN" sz="1800" dirty="0" smtClean="0">
                <a:latin typeface="仿宋_GB2312" pitchFamily="49" charset="-122"/>
                <a:ea typeface="仿宋_GB2312" pitchFamily="49" charset="-122"/>
              </a:rPr>
              <a:t>1</a:t>
            </a:r>
            <a:r>
              <a:rPr lang="zh-CN" altLang="en-US" sz="1800" dirty="0" smtClean="0">
                <a:latin typeface="仿宋_GB2312" pitchFamily="49" charset="-122"/>
                <a:ea typeface="仿宋_GB2312" pitchFamily="49" charset="-122"/>
              </a:rPr>
              <a:t>章　制图基本知识和基本技能</a:t>
            </a:r>
            <a:r>
              <a:rPr lang="zh-CN" altLang="en-US" dirty="0" smtClean="0">
                <a:ea typeface="宋体" charset="-122"/>
              </a:rPr>
              <a:t>  </a:t>
            </a:r>
            <a:r>
              <a:rPr lang="zh-CN" altLang="en-US" sz="1800" dirty="0" smtClean="0">
                <a:latin typeface="华文新魏" pitchFamily="2" charset="-122"/>
                <a:ea typeface="华文新魏" pitchFamily="2" charset="-122"/>
              </a:rPr>
              <a:t>佛山科学技术学院</a:t>
            </a:r>
            <a:r>
              <a:rPr lang="zh-CN" altLang="en-US" sz="1200" dirty="0" smtClean="0">
                <a:latin typeface="宋体" charset="-122"/>
                <a:ea typeface="宋体" charset="-122"/>
              </a:rPr>
              <a:t> </a:t>
            </a:r>
          </a:p>
        </p:txBody>
      </p:sp>
      <p:sp>
        <p:nvSpPr>
          <p:cNvPr id="1027" name="Rectangle 21"/>
          <p:cNvSpPr>
            <a:spLocks noChangeArrowheads="1"/>
          </p:cNvSpPr>
          <p:nvPr userDrawn="1"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00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png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5.png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0"/>
          <p:cNvSpPr txBox="1">
            <a:spLocks noChangeArrowheads="1"/>
          </p:cNvSpPr>
          <p:nvPr/>
        </p:nvSpPr>
        <p:spPr bwMode="auto">
          <a:xfrm>
            <a:off x="3717925" y="630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 eaLnBrk="1" hangingPunct="1"/>
            <a:endParaRPr lang="zh-CN" altLang="zh-CN">
              <a:ea typeface="宋体" pitchFamily="2" charset="-122"/>
            </a:endParaRPr>
          </a:p>
        </p:txBody>
      </p:sp>
      <p:sp>
        <p:nvSpPr>
          <p:cNvPr id="6147" name="Text Box 52"/>
          <p:cNvSpPr txBox="1">
            <a:spLocks noChangeArrowheads="1"/>
          </p:cNvSpPr>
          <p:nvPr/>
        </p:nvSpPr>
        <p:spPr bwMode="auto">
          <a:xfrm>
            <a:off x="3717925" y="630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eaLnBrk="1" hangingPunct="1"/>
            <a:endParaRPr lang="zh-CN" altLang="zh-CN">
              <a:ea typeface="宋体" pitchFamily="2" charset="-122"/>
            </a:endParaRPr>
          </a:p>
        </p:txBody>
      </p:sp>
      <p:sp>
        <p:nvSpPr>
          <p:cNvPr id="5" name="WordArt 53"/>
          <p:cNvSpPr>
            <a:spLocks noChangeArrowheads="1" noChangeShapeType="1" noTextEdit="1"/>
          </p:cNvSpPr>
          <p:nvPr/>
        </p:nvSpPr>
        <p:spPr bwMode="auto">
          <a:xfrm>
            <a:off x="1043608" y="698500"/>
            <a:ext cx="1714500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 eaLnBrk="1" hangingPunct="1">
              <a:defRPr/>
            </a:pPr>
            <a:r>
              <a:rPr lang="zh-CN" altLang="en-US" sz="44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</a:rPr>
              <a:t>第</a:t>
            </a:r>
            <a:r>
              <a:rPr lang="en-US" altLang="zh-CN" sz="44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</a:rPr>
              <a:t>1</a:t>
            </a:r>
            <a:r>
              <a:rPr lang="zh-CN" altLang="en-US" sz="44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</a:rPr>
              <a:t>章</a:t>
            </a:r>
          </a:p>
        </p:txBody>
      </p:sp>
      <p:sp>
        <p:nvSpPr>
          <p:cNvPr id="6149" name="WordArt 54" descr="白色大理石"/>
          <p:cNvSpPr>
            <a:spLocks noChangeArrowheads="1" noChangeShapeType="1" noTextEdit="1"/>
          </p:cNvSpPr>
          <p:nvPr/>
        </p:nvSpPr>
        <p:spPr bwMode="auto">
          <a:xfrm>
            <a:off x="2987675" y="668338"/>
            <a:ext cx="5329238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zh-CN" altLang="en-US" sz="48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隶书"/>
                <a:ea typeface="隶书"/>
              </a:rPr>
              <a:t>制图基本知识和基本技能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 bwMode="auto">
          <a:xfrm>
            <a:off x="755650" y="260350"/>
            <a:ext cx="784860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zh-CN" sz="3600" b="1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1.5</a:t>
            </a:r>
            <a:r>
              <a:rPr lang="zh-CN" altLang="en-US" sz="3600" b="1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徒 手 绘 图</a:t>
            </a:r>
          </a:p>
        </p:txBody>
      </p:sp>
      <p:pic>
        <p:nvPicPr>
          <p:cNvPr id="111619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817563" y="1412875"/>
            <a:ext cx="8110537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在实际工作中，由于受现场条件或时间的限制，经常绘制草图。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685800" y="2549525"/>
            <a:ext cx="82073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草图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是指以目测估计比例，用徒手方式绘制的图形。</a:t>
            </a: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503238" y="3789363"/>
            <a:ext cx="7885112" cy="215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徒手绘制草图的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要求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：</a:t>
            </a:r>
            <a:b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</a:b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（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） 画线要稳，图线清晰；</a:t>
            </a:r>
            <a:b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</a:b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（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） 目测尺寸尽量准确，各部分比例均匀；</a:t>
            </a:r>
            <a:b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</a:b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（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） 标注尺寸无误，字体工整。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5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2" name="Picture 3" descr="26"/>
          <p:cNvPicPr>
            <a:picLocks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本占位符 1"/>
          <p:cNvSpPr txBox="1">
            <a:spLocks/>
          </p:cNvSpPr>
          <p:nvPr/>
        </p:nvSpPr>
        <p:spPr bwMode="auto">
          <a:xfrm>
            <a:off x="971550" y="260350"/>
            <a:ext cx="6985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1.5.1</a:t>
            </a: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徒手绘图的方法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898525" y="1943100"/>
            <a:ext cx="7921625" cy="163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　　手握笔的位置要比尺规作图高些，以利于运笔和观察目标。笔杆与纸面成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45°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～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60°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角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执笔稳而有力。   </a:t>
            </a:r>
          </a:p>
        </p:txBody>
      </p:sp>
      <p:graphicFrame>
        <p:nvGraphicFramePr>
          <p:cNvPr id="10" name="Object 10"/>
          <p:cNvGraphicFramePr>
            <a:graphicFrameLocks noChangeAspect="1"/>
          </p:cNvGraphicFramePr>
          <p:nvPr/>
        </p:nvGraphicFramePr>
        <p:xfrm>
          <a:off x="3024188" y="3255963"/>
          <a:ext cx="3527425" cy="298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4" name="位图图像" r:id="rId4" imgW="1848108" imgH="1561905" progId="Paint.Picture">
                  <p:embed/>
                </p:oleObj>
              </mc:Choice>
              <mc:Fallback>
                <p:oleObj name="位图图像" r:id="rId4" imgW="1848108" imgH="1561905" progId="Paint.Picture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188" y="3255963"/>
                        <a:ext cx="3527425" cy="2981325"/>
                      </a:xfrm>
                      <a:prstGeom prst="rect">
                        <a:avLst/>
                      </a:prstGeom>
                      <a:noFill/>
                      <a:ln w="38100" algn="ctr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本占位符 1"/>
          <p:cNvSpPr txBox="1">
            <a:spLocks/>
          </p:cNvSpPr>
          <p:nvPr/>
        </p:nvSpPr>
        <p:spPr bwMode="auto">
          <a:xfrm>
            <a:off x="992188" y="1333500"/>
            <a:ext cx="4579937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2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 </a:t>
            </a:r>
            <a:r>
              <a:rPr lang="zh-CN" altLang="en-US" sz="32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握笔的方法</a:t>
            </a:r>
          </a:p>
          <a:p>
            <a:pPr algn="l">
              <a:spcBef>
                <a:spcPct val="20000"/>
              </a:spcBef>
            </a:pPr>
            <a:endParaRPr lang="zh-CN" altLang="en-US" sz="3200" b="1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Picture 3" descr="2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5095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09" name="Rectangle 9"/>
          <p:cNvSpPr>
            <a:spLocks noChangeArrowheads="1"/>
          </p:cNvSpPr>
          <p:nvPr/>
        </p:nvSpPr>
        <p:spPr bwMode="auto">
          <a:xfrm>
            <a:off x="708025" y="1916113"/>
            <a:ext cx="8027988" cy="163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画直线时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眼睛看着画线的终点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轻轻移动手腕和手臂。画水平线时为顺手，图纸可斜放。画竖直线时上下运笔。</a:t>
            </a:r>
          </a:p>
        </p:txBody>
      </p:sp>
      <p:graphicFrame>
        <p:nvGraphicFramePr>
          <p:cNvPr id="153611" name="Object 11"/>
          <p:cNvGraphicFramePr>
            <a:graphicFrameLocks noChangeAspect="1"/>
          </p:cNvGraphicFramePr>
          <p:nvPr/>
        </p:nvGraphicFramePr>
        <p:xfrm>
          <a:off x="863600" y="3752850"/>
          <a:ext cx="3529013" cy="253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5" name="位图图像" r:id="rId4" imgW="2066667" imgH="1486107" progId="Paint.Picture">
                  <p:embed/>
                </p:oleObj>
              </mc:Choice>
              <mc:Fallback>
                <p:oleObj name="位图图像" r:id="rId4" imgW="2066667" imgH="1486107" progId="Paint.Picture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3752850"/>
                        <a:ext cx="3529013" cy="2536825"/>
                      </a:xfrm>
                      <a:prstGeom prst="rect">
                        <a:avLst/>
                      </a:prstGeom>
                      <a:noFill/>
                      <a:ln w="38100" algn="ctr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12" name="Object 12"/>
          <p:cNvGraphicFramePr>
            <a:graphicFrameLocks noChangeAspect="1"/>
          </p:cNvGraphicFramePr>
          <p:nvPr/>
        </p:nvGraphicFramePr>
        <p:xfrm>
          <a:off x="4787900" y="3752850"/>
          <a:ext cx="3887788" cy="252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6" name="位图图像" r:id="rId6" imgW="2495238" imgH="1619476" progId="Paint.Picture">
                  <p:embed/>
                </p:oleObj>
              </mc:Choice>
              <mc:Fallback>
                <p:oleObj name="位图图像" r:id="rId6" imgW="2495238" imgH="1619476" progId="Paint.Picture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3752850"/>
                        <a:ext cx="3887788" cy="2522538"/>
                      </a:xfrm>
                      <a:prstGeom prst="rect">
                        <a:avLst/>
                      </a:prstGeom>
                      <a:noFill/>
                      <a:ln w="38100" algn="ctr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本占位符 1"/>
          <p:cNvSpPr txBox="1">
            <a:spLocks/>
          </p:cNvSpPr>
          <p:nvPr/>
        </p:nvSpPr>
        <p:spPr bwMode="auto">
          <a:xfrm>
            <a:off x="992188" y="1333500"/>
            <a:ext cx="4579937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2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2. </a:t>
            </a:r>
            <a:r>
              <a:rPr lang="zh-CN" altLang="en-US" sz="32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直线的画法 </a:t>
            </a:r>
          </a:p>
          <a:p>
            <a:pPr algn="l">
              <a:spcBef>
                <a:spcPct val="20000"/>
              </a:spcBef>
            </a:pPr>
            <a:endParaRPr lang="zh-CN" altLang="en-US" sz="3200" b="1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13671" name="文本占位符 1"/>
          <p:cNvSpPr txBox="1">
            <a:spLocks/>
          </p:cNvSpPr>
          <p:nvPr/>
        </p:nvSpPr>
        <p:spPr bwMode="auto">
          <a:xfrm>
            <a:off x="971550" y="260350"/>
            <a:ext cx="6985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1.5.1</a:t>
            </a: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徒手绘图的方法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9" grpId="0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2" descr="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5095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684213" y="1938338"/>
            <a:ext cx="8027987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先定圆心及画中心线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再根据半径大小用目测在中心线上定出四点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过这四点画圆。</a:t>
            </a:r>
          </a:p>
        </p:txBody>
      </p:sp>
      <p:grpSp>
        <p:nvGrpSpPr>
          <p:cNvPr id="155671" name="Group 23"/>
          <p:cNvGrpSpPr>
            <a:grpSpLocks/>
          </p:cNvGrpSpPr>
          <p:nvPr/>
        </p:nvGrpSpPr>
        <p:grpSpPr bwMode="auto">
          <a:xfrm>
            <a:off x="1114425" y="4184650"/>
            <a:ext cx="7273925" cy="1981200"/>
            <a:chOff x="702" y="2636"/>
            <a:chExt cx="4582" cy="1248"/>
          </a:xfrm>
        </p:grpSpPr>
        <p:sp>
          <p:nvSpPr>
            <p:cNvPr id="114699" name="Rectangle 13"/>
            <p:cNvSpPr>
              <a:spLocks noChangeArrowheads="1"/>
            </p:cNvSpPr>
            <p:nvPr/>
          </p:nvSpPr>
          <p:spPr bwMode="auto">
            <a:xfrm>
              <a:off x="702" y="2636"/>
              <a:ext cx="4582" cy="1248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anchor="ctr">
              <a:spAutoFit/>
            </a:bodyPr>
            <a:lstStyle/>
            <a:p>
              <a:pPr algn="ctr" eaLnBrk="1" hangingPunct="1"/>
              <a:endParaRPr lang="zh-CN" altLang="en-US"/>
            </a:p>
          </p:txBody>
        </p:sp>
        <p:pic>
          <p:nvPicPr>
            <p:cNvPr id="114700" name="Picture 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9" y="2977"/>
              <a:ext cx="462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5667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63" y="4725988"/>
            <a:ext cx="8096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68" name="Picture 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588" y="4257675"/>
            <a:ext cx="165735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69" name="Picture 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4257675"/>
            <a:ext cx="17621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5670" name="Rectangle 22"/>
          <p:cNvSpPr>
            <a:spLocks noChangeArrowheads="1"/>
          </p:cNvSpPr>
          <p:nvPr/>
        </p:nvSpPr>
        <p:spPr bwMode="auto">
          <a:xfrm>
            <a:off x="755650" y="3033713"/>
            <a:ext cx="7993063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当圆的直径较大时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可过圆心增画两条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45°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斜线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在线上再定四点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过这八点画圆。</a:t>
            </a:r>
          </a:p>
        </p:txBody>
      </p:sp>
      <p:sp>
        <p:nvSpPr>
          <p:cNvPr id="13" name="文本占位符 1"/>
          <p:cNvSpPr txBox="1">
            <a:spLocks/>
          </p:cNvSpPr>
          <p:nvPr/>
        </p:nvSpPr>
        <p:spPr bwMode="auto">
          <a:xfrm>
            <a:off x="992188" y="1333500"/>
            <a:ext cx="53435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2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3. </a:t>
            </a:r>
            <a:r>
              <a:rPr lang="zh-CN" altLang="en-US" sz="32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圆及圆角的画法</a:t>
            </a:r>
          </a:p>
          <a:p>
            <a:pPr algn="l">
              <a:spcBef>
                <a:spcPct val="20000"/>
              </a:spcBef>
            </a:pPr>
            <a:r>
              <a:rPr lang="en-US" altLang="zh-CN" sz="32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 </a:t>
            </a:r>
            <a:endParaRPr lang="zh-CN" altLang="en-US" sz="3200" b="1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  <a:p>
            <a:pPr algn="l">
              <a:spcBef>
                <a:spcPct val="20000"/>
              </a:spcBef>
            </a:pPr>
            <a:endParaRPr lang="zh-CN" altLang="en-US" sz="3200" b="1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14698" name="文本占位符 1"/>
          <p:cNvSpPr txBox="1">
            <a:spLocks/>
          </p:cNvSpPr>
          <p:nvPr/>
        </p:nvSpPr>
        <p:spPr bwMode="auto">
          <a:xfrm>
            <a:off x="971550" y="260350"/>
            <a:ext cx="6985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1.5.1</a:t>
            </a: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徒手绘图的方法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5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5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3" grpId="0"/>
      <p:bldP spid="155670" grpId="0"/>
      <p:bldP spid="1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4" name="Picture 2" descr="2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5095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701" name="Rectangle 5"/>
          <p:cNvSpPr>
            <a:spLocks noChangeArrowheads="1"/>
          </p:cNvSpPr>
          <p:nvPr/>
        </p:nvSpPr>
        <p:spPr bwMode="auto">
          <a:xfrm>
            <a:off x="684213" y="2060575"/>
            <a:ext cx="8027987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可按画圆的方法先画出椭圆的长短轴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并用目测定出其端点位置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过这四点画一矩形；</a:t>
            </a:r>
          </a:p>
        </p:txBody>
      </p:sp>
      <p:sp>
        <p:nvSpPr>
          <p:cNvPr id="157708" name="Rectangle 12"/>
          <p:cNvSpPr>
            <a:spLocks noChangeArrowheads="1"/>
          </p:cNvSpPr>
          <p:nvPr/>
        </p:nvSpPr>
        <p:spPr bwMode="auto">
          <a:xfrm>
            <a:off x="755650" y="3303588"/>
            <a:ext cx="61214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然后徒手作椭圆与此矩形相切。</a:t>
            </a:r>
          </a:p>
        </p:txBody>
      </p:sp>
      <p:sp>
        <p:nvSpPr>
          <p:cNvPr id="157709" name="Rectangle 13"/>
          <p:cNvSpPr>
            <a:spLocks noChangeArrowheads="1"/>
          </p:cNvSpPr>
          <p:nvPr/>
        </p:nvSpPr>
        <p:spPr bwMode="auto">
          <a:xfrm>
            <a:off x="792163" y="4041775"/>
            <a:ext cx="3132137" cy="163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也可先画适当的外切菱形，再根据此菱形画出椭圆。</a:t>
            </a:r>
          </a:p>
        </p:txBody>
      </p:sp>
      <p:grpSp>
        <p:nvGrpSpPr>
          <p:cNvPr id="157714" name="Group 18"/>
          <p:cNvGrpSpPr>
            <a:grpSpLocks/>
          </p:cNvGrpSpPr>
          <p:nvPr/>
        </p:nvGrpSpPr>
        <p:grpSpPr bwMode="auto">
          <a:xfrm>
            <a:off x="4319588" y="3933825"/>
            <a:ext cx="4283075" cy="1908175"/>
            <a:chOff x="2721" y="2478"/>
            <a:chExt cx="2698" cy="1202"/>
          </a:xfrm>
        </p:grpSpPr>
        <p:sp>
          <p:nvSpPr>
            <p:cNvPr id="115722" name="Rectangle 7"/>
            <p:cNvSpPr>
              <a:spLocks noChangeArrowheads="1"/>
            </p:cNvSpPr>
            <p:nvPr/>
          </p:nvSpPr>
          <p:spPr bwMode="auto">
            <a:xfrm>
              <a:off x="2721" y="2478"/>
              <a:ext cx="2698" cy="1202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anchor="ctr">
              <a:spAutoFit/>
            </a:bodyPr>
            <a:lstStyle/>
            <a:p>
              <a:pPr algn="ctr" eaLnBrk="1" hangingPunct="1"/>
              <a:endParaRPr lang="zh-CN" altLang="en-US"/>
            </a:p>
          </p:txBody>
        </p:sp>
        <p:graphicFrame>
          <p:nvGraphicFramePr>
            <p:cNvPr id="115723" name="Object 16"/>
            <p:cNvGraphicFramePr>
              <a:graphicFrameLocks noChangeAspect="1"/>
            </p:cNvGraphicFramePr>
            <p:nvPr/>
          </p:nvGraphicFramePr>
          <p:xfrm>
            <a:off x="2834" y="2614"/>
            <a:ext cx="1202" cy="9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737" name="位图图像" r:id="rId4" imgW="2209524" imgH="1743318" progId="Paint.Picture">
                    <p:embed/>
                  </p:oleObj>
                </mc:Choice>
                <mc:Fallback>
                  <p:oleObj name="位图图像" r:id="rId4" imgW="2209524" imgH="1743318" progId="Paint.Picture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4" y="2614"/>
                          <a:ext cx="1202" cy="9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7713" name="Object 17"/>
          <p:cNvGraphicFramePr>
            <a:graphicFrameLocks noChangeAspect="1"/>
          </p:cNvGraphicFramePr>
          <p:nvPr/>
        </p:nvGraphicFramePr>
        <p:xfrm>
          <a:off x="6588125" y="4113213"/>
          <a:ext cx="1895475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38" name="位图图像" r:id="rId6" imgW="1895238" imgH="1561905" progId="Paint.Picture">
                  <p:embed/>
                </p:oleObj>
              </mc:Choice>
              <mc:Fallback>
                <p:oleObj name="位图图像" r:id="rId6" imgW="1895238" imgH="1561905" progId="Paint.Picture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4113213"/>
                        <a:ext cx="1895475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占位符 1"/>
          <p:cNvSpPr txBox="1">
            <a:spLocks/>
          </p:cNvSpPr>
          <p:nvPr/>
        </p:nvSpPr>
        <p:spPr bwMode="auto">
          <a:xfrm>
            <a:off x="992188" y="1333500"/>
            <a:ext cx="4579937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2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2.</a:t>
            </a:r>
            <a:r>
              <a:rPr lang="zh-CN" altLang="en-US" sz="32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椭圆的画法</a:t>
            </a:r>
          </a:p>
          <a:p>
            <a:pPr algn="l">
              <a:spcBef>
                <a:spcPct val="20000"/>
              </a:spcBef>
            </a:pPr>
            <a:endParaRPr lang="zh-CN" altLang="en-US" sz="3200" b="1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15721" name="文本占位符 1"/>
          <p:cNvSpPr txBox="1">
            <a:spLocks/>
          </p:cNvSpPr>
          <p:nvPr/>
        </p:nvSpPr>
        <p:spPr bwMode="auto">
          <a:xfrm>
            <a:off x="971550" y="260350"/>
            <a:ext cx="6985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1.5.1</a:t>
            </a: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徒手绘图的方法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7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1" grpId="0"/>
      <p:bldP spid="157708" grpId="0"/>
      <p:bldP spid="157709" grpId="0"/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38" name="Picture 3" descr="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5095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2585" name="Rectangle 9"/>
          <p:cNvSpPr>
            <a:spLocks noChangeArrowheads="1"/>
          </p:cNvSpPr>
          <p:nvPr/>
        </p:nvSpPr>
        <p:spPr bwMode="auto">
          <a:xfrm>
            <a:off x="900113" y="1341438"/>
            <a:ext cx="7848600" cy="215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画中、小物体时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可用铅笔当尺直接放在实物上测各部分的大小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然后按测量的大体尺寸画出草图。也可用此方法估计出各部分的相对比例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,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画出缩小的草图。 </a:t>
            </a:r>
          </a:p>
        </p:txBody>
      </p:sp>
      <p:pic>
        <p:nvPicPr>
          <p:cNvPr id="152588" name="Picture 12" descr="Animation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3" b="35536"/>
          <a:stretch>
            <a:fillRect/>
          </a:stretch>
        </p:blipFill>
        <p:spPr bwMode="auto">
          <a:xfrm>
            <a:off x="1727200" y="3573463"/>
            <a:ext cx="5832475" cy="24574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本占位符 1"/>
          <p:cNvSpPr txBox="1">
            <a:spLocks/>
          </p:cNvSpPr>
          <p:nvPr/>
        </p:nvSpPr>
        <p:spPr bwMode="auto">
          <a:xfrm>
            <a:off x="971550" y="260350"/>
            <a:ext cx="6985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1.5.2</a:t>
            </a: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目测的方法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5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5" grpId="0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2" name="Picture 2" descr="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5095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798" name="Rectangle 6"/>
          <p:cNvSpPr>
            <a:spLocks noChangeArrowheads="1"/>
          </p:cNvSpPr>
          <p:nvPr/>
        </p:nvSpPr>
        <p:spPr bwMode="auto">
          <a:xfrm>
            <a:off x="719138" y="1262063"/>
            <a:ext cx="7993062" cy="215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画较大的物体时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用手握一铅笔进行目测度量。目测时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人的位置保持不动。人和物体的距离大小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应根据所需图形的大小来确定。在绘制及确定各部分相对比例时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建议先画大体轮廓。</a:t>
            </a:r>
          </a:p>
        </p:txBody>
      </p:sp>
      <p:pic>
        <p:nvPicPr>
          <p:cNvPr id="161799" name="Picture 7" descr="Animation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37" b="7599"/>
          <a:stretch>
            <a:fillRect/>
          </a:stretch>
        </p:blipFill>
        <p:spPr bwMode="auto">
          <a:xfrm>
            <a:off x="1584325" y="3476625"/>
            <a:ext cx="6048375" cy="28321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765" name="文本占位符 1"/>
          <p:cNvSpPr txBox="1">
            <a:spLocks/>
          </p:cNvSpPr>
          <p:nvPr/>
        </p:nvSpPr>
        <p:spPr bwMode="auto">
          <a:xfrm>
            <a:off x="971550" y="260350"/>
            <a:ext cx="6985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1.5.2</a:t>
            </a: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目测的方法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5016</TotalTime>
  <Words>349</Words>
  <Application>Microsoft Office PowerPoint</Application>
  <PresentationFormat>全屏显示(4:3)</PresentationFormat>
  <Paragraphs>27</Paragraphs>
  <Slides>9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1" baseType="lpstr">
      <vt:lpstr>默认设计模板</vt:lpstr>
      <vt:lpstr>位图图像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888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CM</dc:creator>
  <cp:lastModifiedBy>Admin</cp:lastModifiedBy>
  <cp:revision>164</cp:revision>
  <dcterms:created xsi:type="dcterms:W3CDTF">2003-08-24T06:37:01Z</dcterms:created>
  <dcterms:modified xsi:type="dcterms:W3CDTF">2017-12-28T03:54:13Z</dcterms:modified>
</cp:coreProperties>
</file>