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activeX/activeX2.xml" ContentType="application/vnd.ms-office.activeX+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activeX/activeX3.xml" ContentType="application/vnd.ms-office.activeX+xml"/>
  <Override PartName="/ppt/notesSlides/notesSlide5.xml" ContentType="application/vnd.openxmlformats-officedocument.presentationml.notesSlide+xml"/>
  <Override PartName="/ppt/activeX/activeX4.xml" ContentType="application/vnd.ms-office.activeX+xml"/>
  <Override PartName="/ppt/activeX/activeX5.xml" ContentType="application/vnd.ms-office.activeX+xml"/>
  <Override PartName="/ppt/notesSlides/notesSlide6.xml" ContentType="application/vnd.openxmlformats-officedocument.presentationml.notesSlide+xml"/>
  <Override PartName="/ppt/activeX/activeX6.xml" ContentType="application/vnd.ms-office.activeX+xml"/>
  <Override PartName="/ppt/activeX/activeX7.xml" ContentType="application/vnd.ms-office.activeX+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activeX/activeX8.xml" ContentType="application/vnd.ms-office.activeX+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1" r:id="rId2"/>
    <p:sldId id="439" r:id="rId3"/>
    <p:sldId id="442" r:id="rId4"/>
    <p:sldId id="443" r:id="rId5"/>
    <p:sldId id="444" r:id="rId6"/>
    <p:sldId id="446" r:id="rId7"/>
    <p:sldId id="447" r:id="rId8"/>
    <p:sldId id="449" r:id="rId9"/>
    <p:sldId id="450" r:id="rId10"/>
    <p:sldId id="451" r:id="rId11"/>
    <p:sldId id="453" r:id="rId12"/>
    <p:sldId id="454" r:id="rId13"/>
    <p:sldId id="455" r:id="rId14"/>
    <p:sldId id="456" r:id="rId15"/>
    <p:sldId id="458" r:id="rId16"/>
    <p:sldId id="459" r:id="rId17"/>
    <p:sldId id="460" r:id="rId18"/>
    <p:sldId id="461" r:id="rId19"/>
    <p:sldId id="462" r:id="rId20"/>
    <p:sldId id="463" r:id="rId21"/>
    <p:sldId id="464" r:id="rId22"/>
    <p:sldId id="470" r:id="rId23"/>
    <p:sldId id="440" r:id="rId24"/>
    <p:sldId id="471" r:id="rId25"/>
    <p:sldId id="472" r:id="rId26"/>
    <p:sldId id="466" r:id="rId27"/>
    <p:sldId id="473" r:id="rId28"/>
    <p:sldId id="467" r:id="rId29"/>
    <p:sldId id="468" r:id="rId30"/>
    <p:sldId id="469" r:id="rId31"/>
    <p:sldId id="474" r:id="rId32"/>
    <p:sldId id="475" r:id="rId33"/>
    <p:sldId id="476" r:id="rId34"/>
    <p:sldId id="477" r:id="rId35"/>
    <p:sldId id="478" r:id="rId36"/>
    <p:sldId id="479" r:id="rId37"/>
    <p:sldId id="480" r:id="rId38"/>
    <p:sldId id="485" r:id="rId39"/>
    <p:sldId id="481" r:id="rId40"/>
    <p:sldId id="482" r:id="rId41"/>
    <p:sldId id="483" r:id="rId42"/>
    <p:sldId id="484" r:id="rId43"/>
    <p:sldId id="486" r:id="rId44"/>
    <p:sldId id="488" r:id="rId45"/>
    <p:sldId id="489" r:id="rId46"/>
    <p:sldId id="490" r:id="rId47"/>
    <p:sldId id="491" r:id="rId48"/>
    <p:sldId id="492" r:id="rId49"/>
    <p:sldId id="493" r:id="rId50"/>
    <p:sldId id="494" r:id="rId51"/>
    <p:sldId id="495" r:id="rId52"/>
    <p:sldId id="496" r:id="rId53"/>
    <p:sldId id="396" r:id="rId54"/>
    <p:sldId id="268" r:id="rId55"/>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kumimoji="1" sz="2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kumimoji="1" sz="2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kumimoji="1" sz="2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kumimoji="1" sz="2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3300"/>
    <a:srgbClr val="FF9933"/>
    <a:srgbClr val="00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4" autoAdjust="0"/>
  </p:normalViewPr>
  <p:slideViewPr>
    <p:cSldViewPr>
      <p:cViewPr varScale="1">
        <p:scale>
          <a:sx n="83" d="100"/>
          <a:sy n="83" d="100"/>
        </p:scale>
        <p:origin x="-141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E57B61-DCB0-4C04-8032-CA56A597FCCA}" type="datetimeFigureOut">
              <a:rPr lang="zh-CN" altLang="en-US"/>
              <a:pPr>
                <a:defRPr/>
              </a:pPr>
              <a:t>2017/10/19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54DD2A-D627-4EEC-B116-BA341915D463}" type="slidenum">
              <a:rPr lang="zh-CN" altLang="en-US"/>
              <a:pPr>
                <a:defRPr/>
              </a:pPr>
              <a:t>‹#›</a:t>
            </a:fld>
            <a:endParaRPr lang="zh-CN" altLang="en-US"/>
          </a:p>
        </p:txBody>
      </p:sp>
    </p:spTree>
    <p:extLst>
      <p:ext uri="{BB962C8B-B14F-4D97-AF65-F5344CB8AC3E}">
        <p14:creationId xmlns:p14="http://schemas.microsoft.com/office/powerpoint/2010/main" val="1448714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fld id="{1772650C-DD4C-452C-BFC8-11490067D39E}" type="slidenum">
              <a:rPr lang="zh-CN" altLang="en-US" sz="1200" smtClean="0"/>
              <a:pPr eaLnBrk="1" hangingPunct="1"/>
              <a:t>1</a:t>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EA97B-1FC7-49EE-A06D-36BB30A7F827}" type="slidenum">
              <a:rPr lang="en-US" altLang="zh-CN"/>
              <a:pPr/>
              <a:t>8</a:t>
            </a:fld>
            <a:endParaRPr lang="en-US" altLang="zh-C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578D7-90A4-4ED5-9A66-5E121CB440A1}" type="slidenum">
              <a:rPr lang="en-US" altLang="zh-CN"/>
              <a:pPr/>
              <a:t>9</a:t>
            </a:fld>
            <a:endParaRPr lang="en-US" altLang="zh-CN"/>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EA97B-1FC7-49EE-A06D-36BB30A7F827}" type="slidenum">
              <a:rPr lang="en-US" altLang="zh-CN"/>
              <a:pPr/>
              <a:t>10</a:t>
            </a:fld>
            <a:endParaRPr lang="en-US" altLang="zh-C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08186-969B-4B02-9D8B-4B33FD997308}" type="slidenum">
              <a:rPr lang="en-US" altLang="zh-CN"/>
              <a:pPr/>
              <a:t>22</a:t>
            </a:fld>
            <a:endParaRPr lang="en-US" altLang="zh-CN"/>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39C4D-C2FD-4B12-9252-DC6DA1F16292}" type="slidenum">
              <a:rPr lang="en-US" altLang="zh-CN"/>
              <a:pPr/>
              <a:t>26</a:t>
            </a:fld>
            <a:endParaRPr lang="en-US" altLang="zh-CN"/>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1" descr="下一页">
            <a:hlinkClick r:id="" action="ppaction://hlinkshowjump?jump=nextslide"/>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目录">
            <a:hlinkClick r:id="" action="ppaction://hlinkshowjump?jump=endshow"/>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6400800"/>
            <a:ext cx="838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上一页">
            <a:hlinkClick r:id="" action="ppaction://hlinkshowjump?jump=previousslide"/>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826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tuchio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0" y="2339975"/>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26"/>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1600200" y="4038600"/>
            <a:ext cx="2362200" cy="1905000"/>
            <a:chOff x="960" y="2640"/>
            <a:chExt cx="1488" cy="1200"/>
          </a:xfrm>
        </p:grpSpPr>
        <p:sp>
          <p:nvSpPr>
            <p:cNvPr id="5" name="Oval 10"/>
            <p:cNvSpPr>
              <a:spLocks noChangeArrowheads="1"/>
            </p:cNvSpPr>
            <p:nvPr/>
          </p:nvSpPr>
          <p:spPr bwMode="auto">
            <a:xfrm>
              <a:off x="1344" y="2976"/>
              <a:ext cx="672" cy="672"/>
            </a:xfrm>
            <a:prstGeom prst="ellipse">
              <a:avLst/>
            </a:prstGeom>
            <a:solidFill>
              <a:srgbClr val="33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6" name="Rectangle 11"/>
            <p:cNvSpPr>
              <a:spLocks noChangeArrowheads="1"/>
            </p:cNvSpPr>
            <p:nvPr/>
          </p:nvSpPr>
          <p:spPr bwMode="auto">
            <a:xfrm>
              <a:off x="1728" y="3360"/>
              <a:ext cx="720" cy="480"/>
            </a:xfrm>
            <a:prstGeom prst="rect">
              <a:avLst/>
            </a:prstGeom>
            <a:solidFill>
              <a:srgbClr val="FF99FF">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7" name="AutoShape 12"/>
            <p:cNvSpPr>
              <a:spLocks noChangeArrowheads="1"/>
            </p:cNvSpPr>
            <p:nvPr/>
          </p:nvSpPr>
          <p:spPr bwMode="auto">
            <a:xfrm>
              <a:off x="960" y="2640"/>
              <a:ext cx="720" cy="672"/>
            </a:xfrm>
            <a:prstGeom prst="triangle">
              <a:avLst>
                <a:gd name="adj" fmla="val 50000"/>
              </a:avLst>
            </a:prstGeom>
            <a:solidFill>
              <a:srgbClr val="FFFF00">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grpSp>
      <p:sp>
        <p:nvSpPr>
          <p:cNvPr id="8" name="WordArt 17"/>
          <p:cNvSpPr>
            <a:spLocks noChangeArrowheads="1" noChangeShapeType="1" noTextEdit="1"/>
          </p:cNvSpPr>
          <p:nvPr userDrawn="1"/>
        </p:nvSpPr>
        <p:spPr bwMode="auto">
          <a:xfrm>
            <a:off x="4279841" y="5229200"/>
            <a:ext cx="3325813" cy="5729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机械设计制造及其</a:t>
            </a:r>
            <a:r>
              <a:rPr lang="zh-CN" altLang="en-US" sz="28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自动化</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endParaRPr>
          </a:p>
        </p:txBody>
      </p:sp>
      <p:sp>
        <p:nvSpPr>
          <p:cNvPr id="9" name="WordArt 18"/>
          <p:cNvSpPr>
            <a:spLocks noChangeArrowheads="1" noChangeShapeType="1" noTextEdit="1"/>
          </p:cNvSpPr>
          <p:nvPr userDrawn="1"/>
        </p:nvSpPr>
        <p:spPr bwMode="auto">
          <a:xfrm>
            <a:off x="7783513" y="5292725"/>
            <a:ext cx="771525" cy="40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专业</a:t>
            </a:r>
          </a:p>
        </p:txBody>
      </p:sp>
    </p:spTree>
    <p:extLst>
      <p:ext uri="{BB962C8B-B14F-4D97-AF65-F5344CB8AC3E}">
        <p14:creationId xmlns:p14="http://schemas.microsoft.com/office/powerpoint/2010/main" val="195103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269289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473986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403350" y="549275"/>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5400">
                <a:solidFill>
                  <a:srgbClr val="0000FF"/>
                </a:solidFill>
                <a:latin typeface="隶书" pitchFamily="49" charset="-122"/>
                <a:ea typeface="隶书" pitchFamily="49" charset="-122"/>
              </a:rPr>
              <a:t>本  章  结  束</a:t>
            </a:r>
          </a:p>
        </p:txBody>
      </p:sp>
      <p:pic>
        <p:nvPicPr>
          <p:cNvPr id="3" name="Picture 4" descr="26"/>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tuchio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7025" y="2286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275263"/>
            <a:ext cx="41767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7"/>
          <p:cNvSpPr>
            <a:spLocks noChangeArrowheads="1" noChangeShapeType="1" noTextEdit="1"/>
          </p:cNvSpPr>
          <p:nvPr userDrawn="1"/>
        </p:nvSpPr>
        <p:spPr bwMode="auto">
          <a:xfrm>
            <a:off x="5853113" y="5516563"/>
            <a:ext cx="2376487" cy="26511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zh-CN" altLang="en-US" kern="10">
                <a:ln w="9525">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宋体"/>
                <a:ea typeface="宋体"/>
              </a:rPr>
              <a:t>机电工程学院</a:t>
            </a:r>
          </a:p>
        </p:txBody>
      </p:sp>
    </p:spTree>
    <p:extLst>
      <p:ext uri="{BB962C8B-B14F-4D97-AF65-F5344CB8AC3E}">
        <p14:creationId xmlns:p14="http://schemas.microsoft.com/office/powerpoint/2010/main" val="383337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a:p>
            <a:pPr>
              <a:defRPr/>
            </a:pPr>
            <a:endParaRPr lang="en-US" altLang="zh-CN"/>
          </a:p>
        </p:txBody>
      </p:sp>
      <p:sp>
        <p:nvSpPr>
          <p:cNvPr id="5" name="Rectangle 6"/>
          <p:cNvSpPr>
            <a:spLocks noGrp="1" noChangeArrowheads="1"/>
          </p:cNvSpPr>
          <p:nvPr>
            <p:ph type="sldNum" sz="quarter" idx="12"/>
          </p:nvPr>
        </p:nvSpPr>
        <p:spPr>
          <a:xfrm>
            <a:off x="7113588" y="6248400"/>
            <a:ext cx="1905000" cy="457200"/>
          </a:xfrm>
          <a:prstGeom prst="rect">
            <a:avLst/>
          </a:prstGeom>
          <a:ln/>
        </p:spPr>
        <p:txBody>
          <a:bodyPr/>
          <a:lstStyle>
            <a:lvl1pPr>
              <a:defRPr/>
            </a:lvl1pPr>
          </a:lstStyle>
          <a:p>
            <a:pPr>
              <a:defRPr/>
            </a:pPr>
            <a:fld id="{93E07E33-6273-4BF9-A790-E913EFE8D223}" type="slidenum">
              <a:rPr lang="en-US" altLang="zh-CN"/>
              <a:pPr>
                <a:defRPr/>
              </a:pPr>
              <a:t>‹#›</a:t>
            </a:fld>
            <a:endParaRPr lang="en-US" altLang="zh-CN"/>
          </a:p>
        </p:txBody>
      </p:sp>
    </p:spTree>
    <p:extLst>
      <p:ext uri="{BB962C8B-B14F-4D97-AF65-F5344CB8AC3E}">
        <p14:creationId xmlns:p14="http://schemas.microsoft.com/office/powerpoint/2010/main" val="425104083"/>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0479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54000" y="457200"/>
            <a:ext cx="3733800" cy="381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48200" y="38100"/>
            <a:ext cx="1943100" cy="30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743700" y="38100"/>
            <a:ext cx="1943100" cy="30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81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99"/>
            </a:gs>
            <a:gs pos="100000">
              <a:srgbClr val="00CCFF"/>
            </a:gs>
          </a:gsLst>
          <a:path path="rect">
            <a:fillToRect l="100000" t="100000"/>
          </a:path>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0" y="0"/>
            <a:ext cx="5539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spcBef>
                <a:spcPct val="50000"/>
              </a:spcBef>
              <a:defRPr/>
            </a:pPr>
            <a:r>
              <a:rPr lang="zh-CN" altLang="en-US" sz="1800" b="1" dirty="0" smtClean="0">
                <a:ea typeface="华文新魏" pitchFamily="2" charset="-122"/>
              </a:rPr>
              <a:t> 机械制图</a:t>
            </a:r>
            <a:r>
              <a:rPr lang="zh-CN" altLang="en-US" dirty="0" smtClean="0">
                <a:ea typeface="宋体" charset="-122"/>
              </a:rPr>
              <a:t> 　 </a:t>
            </a:r>
            <a:r>
              <a:rPr lang="zh-CN" altLang="en-US" sz="1800" dirty="0" smtClean="0">
                <a:latin typeface="仿宋_GB2312" pitchFamily="49" charset="-122"/>
                <a:ea typeface="仿宋_GB2312" pitchFamily="49" charset="-122"/>
              </a:rPr>
              <a:t>第</a:t>
            </a:r>
            <a:r>
              <a:rPr lang="en-US" altLang="zh-CN" sz="1800" dirty="0" smtClean="0">
                <a:latin typeface="仿宋_GB2312" pitchFamily="49" charset="-122"/>
                <a:ea typeface="仿宋_GB2312" pitchFamily="49" charset="-122"/>
              </a:rPr>
              <a:t>2</a:t>
            </a:r>
            <a:r>
              <a:rPr lang="zh-CN" altLang="en-US" sz="1800" dirty="0" smtClean="0">
                <a:latin typeface="仿宋_GB2312" pitchFamily="49" charset="-122"/>
                <a:ea typeface="仿宋_GB2312" pitchFamily="49" charset="-122"/>
              </a:rPr>
              <a:t>章　投影的基础知识　　</a:t>
            </a:r>
            <a:r>
              <a:rPr lang="zh-CN" altLang="en-US" dirty="0" smtClean="0">
                <a:ea typeface="宋体" charset="-122"/>
              </a:rPr>
              <a:t>  </a:t>
            </a:r>
            <a:r>
              <a:rPr lang="zh-CN" altLang="en-US" sz="1800" dirty="0" smtClean="0">
                <a:latin typeface="华文新魏" pitchFamily="2" charset="-122"/>
                <a:ea typeface="华文新魏" pitchFamily="2" charset="-122"/>
              </a:rPr>
              <a:t>佛山科学技术学院</a:t>
            </a:r>
            <a:r>
              <a:rPr lang="zh-CN" altLang="en-US" sz="1200" dirty="0" smtClean="0">
                <a:latin typeface="宋体" charset="-122"/>
                <a:ea typeface="宋体" charset="-122"/>
              </a:rPr>
              <a:t> </a:t>
            </a:r>
          </a:p>
        </p:txBody>
      </p:sp>
      <p:sp>
        <p:nvSpPr>
          <p:cNvPr id="2051" name="Rectangle 21"/>
          <p:cNvSpPr>
            <a:spLocks noChangeArrowheads="1"/>
          </p:cNvSpPr>
          <p:nvPr userDrawn="1"/>
        </p:nvSpPr>
        <p:spPr bwMode="auto">
          <a:xfrm>
            <a:off x="0" y="0"/>
            <a:ext cx="457200" cy="6858000"/>
          </a:xfrm>
          <a:prstGeom prst="rect">
            <a:avLst/>
          </a:prstGeom>
          <a:solidFill>
            <a:srgbClr val="00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70" r:id="rId3"/>
    <p:sldLayoutId id="2147483669" r:id="rId4"/>
    <p:sldLayoutId id="2147483671" r:id="rId5"/>
    <p:sldLayoutId id="2147483672" r:id="rId6"/>
    <p:sldLayoutId id="2147483673" r:id="rId7"/>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3.bin"/><Relationship Id="rId10" Type="http://schemas.openxmlformats.org/officeDocument/2006/relationships/image" Target="../media/image14.png"/><Relationship Id="rId4" Type="http://schemas.openxmlformats.org/officeDocument/2006/relationships/image" Target="../media/image5.gi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oleObject" Target="../embeddings/oleObject7.bin"/><Relationship Id="rId4" Type="http://schemas.openxmlformats.org/officeDocument/2006/relationships/image" Target="../media/image17.png"/><Relationship Id="rId9" Type="http://schemas.openxmlformats.org/officeDocument/2006/relationships/image" Target="../media/image5.gif"/></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7.vml"/><Relationship Id="rId5" Type="http://schemas.openxmlformats.org/officeDocument/2006/relationships/image" Target="../media/image21.png"/><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8.vml"/><Relationship Id="rId5" Type="http://schemas.openxmlformats.org/officeDocument/2006/relationships/image" Target="../media/image25.pn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9.vml"/><Relationship Id="rId5" Type="http://schemas.openxmlformats.org/officeDocument/2006/relationships/image" Target="../media/image27.png"/><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10.vml"/><Relationship Id="rId5" Type="http://schemas.openxmlformats.org/officeDocument/2006/relationships/image" Target="../media/image29.png"/><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slide" Target="slide42.xml"/><Relationship Id="rId2" Type="http://schemas.openxmlformats.org/officeDocument/2006/relationships/control" Target="../activeX/activeX7.xml"/><Relationship Id="rId1" Type="http://schemas.openxmlformats.org/officeDocument/2006/relationships/vmlDrawing" Target="../drawings/vmlDrawing11.vml"/><Relationship Id="rId6" Type="http://schemas.openxmlformats.org/officeDocument/2006/relationships/slide" Target="slide39.xml"/><Relationship Id="rId5" Type="http://schemas.openxmlformats.org/officeDocument/2006/relationships/slide" Target="slide35.xml"/><Relationship Id="rId4" Type="http://schemas.openxmlformats.org/officeDocument/2006/relationships/slide" Target="slide32.xml"/><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5.gif"/><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slide" Target="slide31.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gif"/><Relationship Id="rId5" Type="http://schemas.openxmlformats.org/officeDocument/2006/relationships/image" Target="../media/image37.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38.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8.xml"/><Relationship Id="rId1" Type="http://schemas.openxmlformats.org/officeDocument/2006/relationships/vmlDrawing" Target="../drawings/vmlDrawing16.v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42.png"/><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5.gif"/><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5.gif"/><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49.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slide" Target="slide48.xml"/><Relationship Id="rId5" Type="http://schemas.openxmlformats.org/officeDocument/2006/relationships/image" Target="../media/image5.gif"/><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gi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endParaRPr lang="zh-CN" altLang="zh-CN">
              <a:ea typeface="宋体" charset="-122"/>
            </a:endParaRPr>
          </a:p>
        </p:txBody>
      </p:sp>
      <p:sp>
        <p:nvSpPr>
          <p:cNvPr id="6147" name="Text Box 52"/>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endParaRPr lang="zh-CN" altLang="zh-CN">
              <a:ea typeface="宋体" charset="-122"/>
            </a:endParaRPr>
          </a:p>
        </p:txBody>
      </p:sp>
      <p:sp>
        <p:nvSpPr>
          <p:cNvPr id="5" name="WordArt 53"/>
          <p:cNvSpPr>
            <a:spLocks noChangeArrowheads="1" noChangeShapeType="1" noTextEdit="1"/>
          </p:cNvSpPr>
          <p:nvPr/>
        </p:nvSpPr>
        <p:spPr bwMode="auto">
          <a:xfrm>
            <a:off x="1043608" y="698500"/>
            <a:ext cx="1714500" cy="561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defRPr/>
            </a:pP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第</a:t>
            </a:r>
            <a:r>
              <a:rPr lang="en-US" altLang="zh-CN"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2</a:t>
            </a: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章</a:t>
            </a:r>
            <a:endParaRPr lang="zh-CN" altLang="en-US" sz="4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endParaRPr>
          </a:p>
        </p:txBody>
      </p:sp>
      <p:sp>
        <p:nvSpPr>
          <p:cNvPr id="6149" name="WordArt 54" descr="白色大理石"/>
          <p:cNvSpPr>
            <a:spLocks noChangeArrowheads="1" noChangeShapeType="1" noTextEdit="1"/>
          </p:cNvSpPr>
          <p:nvPr/>
        </p:nvSpPr>
        <p:spPr bwMode="auto">
          <a:xfrm>
            <a:off x="3131840" y="668338"/>
            <a:ext cx="4824685"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4800" kern="10" dirty="0" smtClean="0">
                <a:ln w="9525">
                  <a:round/>
                  <a:headEnd/>
                  <a:tailEnd/>
                </a:ln>
                <a:blipFill dpi="0" rotWithShape="0">
                  <a:blip r:embed="rId3"/>
                  <a:srcRect/>
                  <a:tile tx="0" ty="0" sx="100000" sy="100000" flip="none" algn="tl"/>
                </a:blipFill>
                <a:latin typeface="隶书"/>
                <a:ea typeface="隶书"/>
              </a:rPr>
              <a:t>投影</a:t>
            </a:r>
            <a:r>
              <a:rPr lang="zh-CN" altLang="en-US" sz="4800" kern="10" dirty="0">
                <a:ln w="9525">
                  <a:round/>
                  <a:headEnd/>
                  <a:tailEnd/>
                </a:ln>
                <a:blipFill dpi="0" rotWithShape="0">
                  <a:blip r:embed="rId3"/>
                  <a:srcRect/>
                  <a:tile tx="0" ty="0" sx="100000" sy="100000" flip="none" algn="tl"/>
                </a:blipFill>
                <a:latin typeface="隶书"/>
                <a:ea typeface="隶书"/>
              </a:rPr>
              <a:t>的基础知识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525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179" name="文本占位符 1"/>
          <p:cNvSpPr txBox="1">
            <a:spLocks/>
          </p:cNvSpPr>
          <p:nvPr/>
        </p:nvSpPr>
        <p:spPr bwMode="auto">
          <a:xfrm>
            <a:off x="831068" y="260648"/>
            <a:ext cx="7842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投影面平行线</a:t>
            </a:r>
            <a:endParaRPr lang="zh-CN" altLang="en-US" sz="3200" b="1" dirty="0">
              <a:solidFill>
                <a:schemeClr val="accent2"/>
              </a:solidFill>
              <a:latin typeface="隶书" pitchFamily="49" charset="-122"/>
              <a:ea typeface="隶书" pitchFamily="49" charset="-122"/>
            </a:endParaRPr>
          </a:p>
        </p:txBody>
      </p:sp>
      <p:sp>
        <p:nvSpPr>
          <p:cNvPr id="176" name="Text Box 5"/>
          <p:cNvSpPr txBox="1">
            <a:spLocks noChangeArrowheads="1"/>
          </p:cNvSpPr>
          <p:nvPr/>
        </p:nvSpPr>
        <p:spPr bwMode="auto">
          <a:xfrm>
            <a:off x="762000" y="1628800"/>
            <a:ext cx="1266693" cy="95410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dirty="0" smtClean="0">
                <a:solidFill>
                  <a:srgbClr val="0000FF"/>
                </a:solidFill>
                <a:latin typeface="楷体_GB2312" pitchFamily="49" charset="-122"/>
                <a:ea typeface="楷体_GB2312" pitchFamily="49" charset="-122"/>
              </a:rPr>
              <a:t>投影面</a:t>
            </a:r>
            <a:endParaRPr lang="en-US" altLang="zh-CN" sz="2800" b="1" dirty="0" smtClean="0">
              <a:solidFill>
                <a:srgbClr val="0000FF"/>
              </a:solidFill>
              <a:latin typeface="楷体_GB2312" pitchFamily="49" charset="-122"/>
              <a:ea typeface="楷体_GB2312" pitchFamily="49" charset="-122"/>
            </a:endParaRPr>
          </a:p>
          <a:p>
            <a:r>
              <a:rPr lang="zh-CN" altLang="en-US" sz="2800" b="1" dirty="0" smtClean="0">
                <a:solidFill>
                  <a:srgbClr val="0000FF"/>
                </a:solidFill>
                <a:latin typeface="楷体_GB2312" pitchFamily="49" charset="-122"/>
                <a:ea typeface="楷体_GB2312" pitchFamily="49" charset="-122"/>
              </a:rPr>
              <a:t>平行线</a:t>
            </a:r>
            <a:endParaRPr lang="zh-CN" altLang="en-US" sz="2800" b="1" dirty="0">
              <a:solidFill>
                <a:srgbClr val="0000FF"/>
              </a:solidFill>
              <a:latin typeface="楷体_GB2312" pitchFamily="49" charset="-122"/>
              <a:ea typeface="楷体_GB2312" pitchFamily="49" charset="-122"/>
            </a:endParaRPr>
          </a:p>
        </p:txBody>
      </p:sp>
      <p:grpSp>
        <p:nvGrpSpPr>
          <p:cNvPr id="177" name="Group 6"/>
          <p:cNvGrpSpPr>
            <a:grpSpLocks/>
          </p:cNvGrpSpPr>
          <p:nvPr/>
        </p:nvGrpSpPr>
        <p:grpSpPr bwMode="auto">
          <a:xfrm>
            <a:off x="5884415" y="1196752"/>
            <a:ext cx="3440113" cy="1730375"/>
            <a:chOff x="3593" y="864"/>
            <a:chExt cx="2167" cy="1090"/>
          </a:xfrm>
        </p:grpSpPr>
        <p:sp>
          <p:nvSpPr>
            <p:cNvPr id="178" name="AutoShape 7"/>
            <p:cNvSpPr>
              <a:spLocks noChangeArrowheads="1"/>
            </p:cNvSpPr>
            <p:nvPr/>
          </p:nvSpPr>
          <p:spPr bwMode="auto">
            <a:xfrm>
              <a:off x="3603" y="864"/>
              <a:ext cx="1955" cy="1090"/>
            </a:xfrm>
            <a:prstGeom prst="leftArrow">
              <a:avLst>
                <a:gd name="adj1" fmla="val 50000"/>
                <a:gd name="adj2" fmla="val 44839"/>
              </a:avLst>
            </a:prstGeom>
            <a:gradFill rotWithShape="0">
              <a:gsLst>
                <a:gs pos="0">
                  <a:srgbClr val="FFCCFF"/>
                </a:gs>
                <a:gs pos="50000">
                  <a:srgbClr val="FFFFFF"/>
                </a:gs>
                <a:gs pos="100000">
                  <a:srgbClr val="FFCCFF"/>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80" name="Text Box 8"/>
            <p:cNvSpPr txBox="1">
              <a:spLocks noChangeArrowheads="1"/>
            </p:cNvSpPr>
            <p:nvPr/>
          </p:nvSpPr>
          <p:spPr bwMode="auto">
            <a:xfrm>
              <a:off x="3593" y="1170"/>
              <a:ext cx="2167" cy="518"/>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平行于某一投影面而</a:t>
              </a:r>
            </a:p>
            <a:p>
              <a:r>
                <a:rPr lang="zh-CN" altLang="en-US" b="1">
                  <a:latin typeface="楷体_GB2312" pitchFamily="49" charset="-122"/>
                  <a:ea typeface="楷体_GB2312" pitchFamily="49" charset="-122"/>
                </a:rPr>
                <a:t>与其余两投影面倾斜</a:t>
              </a:r>
            </a:p>
          </p:txBody>
        </p:sp>
      </p:grpSp>
      <p:sp>
        <p:nvSpPr>
          <p:cNvPr id="181" name="Text Box 9"/>
          <p:cNvSpPr txBox="1">
            <a:spLocks noChangeArrowheads="1"/>
          </p:cNvSpPr>
          <p:nvPr/>
        </p:nvSpPr>
        <p:spPr bwMode="auto">
          <a:xfrm>
            <a:off x="2503884" y="1231539"/>
            <a:ext cx="3354388" cy="538609"/>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latin typeface="楷体" pitchFamily="49" charset="-122"/>
                <a:ea typeface="楷体" pitchFamily="49" charset="-122"/>
              </a:defRPr>
            </a:lvl1pPr>
          </a:lstStyle>
          <a:p>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正平线</a:t>
            </a:r>
            <a:r>
              <a:rPr lang="zh-CN" altLang="en-US" dirty="0"/>
              <a:t>（平行于Ｖ面）</a:t>
            </a:r>
          </a:p>
        </p:txBody>
      </p:sp>
      <p:sp>
        <p:nvSpPr>
          <p:cNvPr id="182" name="Text Box 10"/>
          <p:cNvSpPr txBox="1">
            <a:spLocks noChangeArrowheads="1"/>
          </p:cNvSpPr>
          <p:nvPr/>
        </p:nvSpPr>
        <p:spPr bwMode="auto">
          <a:xfrm>
            <a:off x="2503884" y="1836548"/>
            <a:ext cx="3464917" cy="538609"/>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latin typeface="楷体" pitchFamily="49" charset="-122"/>
                <a:ea typeface="楷体" pitchFamily="49" charset="-122"/>
              </a:defRPr>
            </a:lvl1pPr>
          </a:lstStyle>
          <a:p>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侧平线</a:t>
            </a:r>
            <a:r>
              <a:rPr lang="zh-CN" altLang="en-US" dirty="0"/>
              <a:t>（平行于Ｗ面）</a:t>
            </a:r>
          </a:p>
        </p:txBody>
      </p:sp>
      <p:sp>
        <p:nvSpPr>
          <p:cNvPr id="183" name="Text Box 11"/>
          <p:cNvSpPr txBox="1">
            <a:spLocks noChangeArrowheads="1"/>
          </p:cNvSpPr>
          <p:nvPr/>
        </p:nvSpPr>
        <p:spPr bwMode="auto">
          <a:xfrm>
            <a:off x="2503884" y="2429734"/>
            <a:ext cx="3560763" cy="55688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latin typeface="楷体" pitchFamily="49" charset="-122"/>
                <a:ea typeface="楷体" pitchFamily="49" charset="-122"/>
              </a:defRPr>
            </a:lvl1pPr>
          </a:lstStyle>
          <a:p>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水平线</a:t>
            </a:r>
            <a:r>
              <a:rPr lang="zh-CN" altLang="en-US" dirty="0"/>
              <a:t>（平行于Ｈ面）</a:t>
            </a:r>
          </a:p>
        </p:txBody>
      </p:sp>
      <p:sp>
        <p:nvSpPr>
          <p:cNvPr id="184" name="AutoShape 12"/>
          <p:cNvSpPr>
            <a:spLocks/>
          </p:cNvSpPr>
          <p:nvPr/>
        </p:nvSpPr>
        <p:spPr bwMode="auto">
          <a:xfrm>
            <a:off x="2036814" y="1500844"/>
            <a:ext cx="288032" cy="1150277"/>
          </a:xfrm>
          <a:prstGeom prst="leftBrace">
            <a:avLst>
              <a:gd name="adj1" fmla="val 50000"/>
              <a:gd name="adj2" fmla="val 50000"/>
            </a:avLst>
          </a:prstGeom>
          <a:noFill/>
          <a:ln w="3810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a:p>
        </p:txBody>
      </p:sp>
      <p:grpSp>
        <p:nvGrpSpPr>
          <p:cNvPr id="185" name="Group 21"/>
          <p:cNvGrpSpPr>
            <a:grpSpLocks/>
          </p:cNvGrpSpPr>
          <p:nvPr/>
        </p:nvGrpSpPr>
        <p:grpSpPr bwMode="auto">
          <a:xfrm>
            <a:off x="762000" y="3376959"/>
            <a:ext cx="2362200" cy="1828800"/>
            <a:chOff x="1200" y="864"/>
            <a:chExt cx="1740" cy="1350"/>
          </a:xfrm>
        </p:grpSpPr>
        <p:graphicFrame>
          <p:nvGraphicFramePr>
            <p:cNvPr id="186" name="Object 22"/>
            <p:cNvGraphicFramePr>
              <a:graphicFrameLocks noChangeAspect="1"/>
            </p:cNvGraphicFramePr>
            <p:nvPr/>
          </p:nvGraphicFramePr>
          <p:xfrm>
            <a:off x="1200" y="864"/>
            <a:ext cx="1740" cy="1350"/>
          </p:xfrm>
          <a:graphic>
            <a:graphicData uri="http://schemas.openxmlformats.org/presentationml/2006/ole">
              <mc:AlternateContent xmlns:mc="http://schemas.openxmlformats.org/markup-compatibility/2006">
                <mc:Choice xmlns:v="urn:schemas-microsoft-com:vml" Requires="v">
                  <p:oleObj spid="_x0000_s128143" name="BMP 图象" r:id="rId5" imgW="2762636" imgH="2142857" progId="Paint.Picture">
                    <p:embed/>
                  </p:oleObj>
                </mc:Choice>
                <mc:Fallback>
                  <p:oleObj name="BMP 图象" r:id="rId5" imgW="2762636" imgH="214285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864"/>
                          <a:ext cx="1740"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 name="Rectangle 23"/>
            <p:cNvSpPr>
              <a:spLocks noChangeArrowheads="1"/>
            </p:cNvSpPr>
            <p:nvPr/>
          </p:nvSpPr>
          <p:spPr bwMode="auto">
            <a:xfrm>
              <a:off x="1200" y="864"/>
              <a:ext cx="1728" cy="134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8" name="Group 24"/>
          <p:cNvGrpSpPr>
            <a:grpSpLocks/>
          </p:cNvGrpSpPr>
          <p:nvPr/>
        </p:nvGrpSpPr>
        <p:grpSpPr bwMode="auto">
          <a:xfrm>
            <a:off x="3505200" y="3376959"/>
            <a:ext cx="2362200" cy="1828800"/>
            <a:chOff x="3408" y="576"/>
            <a:chExt cx="1776" cy="1392"/>
          </a:xfrm>
        </p:grpSpPr>
        <p:graphicFrame>
          <p:nvGraphicFramePr>
            <p:cNvPr id="189" name="Object 25"/>
            <p:cNvGraphicFramePr>
              <a:graphicFrameLocks noChangeAspect="1"/>
            </p:cNvGraphicFramePr>
            <p:nvPr/>
          </p:nvGraphicFramePr>
          <p:xfrm>
            <a:off x="3408" y="576"/>
            <a:ext cx="1764" cy="1380"/>
          </p:xfrm>
          <a:graphic>
            <a:graphicData uri="http://schemas.openxmlformats.org/presentationml/2006/ole">
              <mc:AlternateContent xmlns:mc="http://schemas.openxmlformats.org/markup-compatibility/2006">
                <mc:Choice xmlns:v="urn:schemas-microsoft-com:vml" Requires="v">
                  <p:oleObj spid="_x0000_s128144" name="BMP 图象" r:id="rId7" imgW="2800741" imgH="2190476" progId="Paint.Picture">
                    <p:embed/>
                  </p:oleObj>
                </mc:Choice>
                <mc:Fallback>
                  <p:oleObj name="BMP 图象" r:id="rId7" imgW="2800741" imgH="2190476"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576"/>
                          <a:ext cx="1764" cy="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 name="Rectangle 26"/>
            <p:cNvSpPr>
              <a:spLocks noChangeArrowheads="1"/>
            </p:cNvSpPr>
            <p:nvPr/>
          </p:nvSpPr>
          <p:spPr bwMode="auto">
            <a:xfrm>
              <a:off x="3408" y="576"/>
              <a:ext cx="1776" cy="139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1" name="Group 27"/>
          <p:cNvGrpSpPr>
            <a:grpSpLocks/>
          </p:cNvGrpSpPr>
          <p:nvPr/>
        </p:nvGrpSpPr>
        <p:grpSpPr bwMode="auto">
          <a:xfrm>
            <a:off x="6172200" y="3376959"/>
            <a:ext cx="2362200" cy="1828800"/>
            <a:chOff x="1920" y="2352"/>
            <a:chExt cx="1836" cy="1440"/>
          </a:xfrm>
        </p:grpSpPr>
        <p:graphicFrame>
          <p:nvGraphicFramePr>
            <p:cNvPr id="192" name="Object 28"/>
            <p:cNvGraphicFramePr>
              <a:graphicFrameLocks noChangeAspect="1"/>
            </p:cNvGraphicFramePr>
            <p:nvPr/>
          </p:nvGraphicFramePr>
          <p:xfrm>
            <a:off x="1920" y="2352"/>
            <a:ext cx="1836" cy="1428"/>
          </p:xfrm>
          <a:graphic>
            <a:graphicData uri="http://schemas.openxmlformats.org/presentationml/2006/ole">
              <mc:AlternateContent xmlns:mc="http://schemas.openxmlformats.org/markup-compatibility/2006">
                <mc:Choice xmlns:v="urn:schemas-microsoft-com:vml" Requires="v">
                  <p:oleObj spid="_x0000_s128145" name="BMP 图象" r:id="rId9" imgW="2914286" imgH="2266667" progId="Paint.Picture">
                    <p:embed/>
                  </p:oleObj>
                </mc:Choice>
                <mc:Fallback>
                  <p:oleObj name="BMP 图象" r:id="rId9" imgW="2914286" imgH="2266667"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0" y="2352"/>
                          <a:ext cx="1836" cy="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 name="Rectangle 29"/>
            <p:cNvSpPr>
              <a:spLocks noChangeArrowheads="1"/>
            </p:cNvSpPr>
            <p:nvPr/>
          </p:nvSpPr>
          <p:spPr bwMode="auto">
            <a:xfrm>
              <a:off x="1920" y="2352"/>
              <a:ext cx="1824" cy="144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4" name="Text Box 30"/>
          <p:cNvSpPr txBox="1">
            <a:spLocks noChangeArrowheads="1"/>
          </p:cNvSpPr>
          <p:nvPr/>
        </p:nvSpPr>
        <p:spPr bwMode="auto">
          <a:xfrm>
            <a:off x="1295400" y="5358159"/>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正平线</a:t>
            </a:r>
          </a:p>
        </p:txBody>
      </p:sp>
      <p:sp>
        <p:nvSpPr>
          <p:cNvPr id="195" name="Text Box 31"/>
          <p:cNvSpPr txBox="1">
            <a:spLocks noChangeArrowheads="1"/>
          </p:cNvSpPr>
          <p:nvPr/>
        </p:nvSpPr>
        <p:spPr bwMode="auto">
          <a:xfrm>
            <a:off x="4038600" y="5358159"/>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侧平线</a:t>
            </a:r>
          </a:p>
        </p:txBody>
      </p:sp>
      <p:sp>
        <p:nvSpPr>
          <p:cNvPr id="196" name="Text Box 32"/>
          <p:cNvSpPr txBox="1">
            <a:spLocks noChangeArrowheads="1"/>
          </p:cNvSpPr>
          <p:nvPr/>
        </p:nvSpPr>
        <p:spPr bwMode="auto">
          <a:xfrm>
            <a:off x="6705600" y="5358159"/>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水平线</a:t>
            </a:r>
          </a:p>
        </p:txBody>
      </p:sp>
    </p:spTree>
    <p:extLst>
      <p:ext uri="{BB962C8B-B14F-4D97-AF65-F5344CB8AC3E}">
        <p14:creationId xmlns:p14="http://schemas.microsoft.com/office/powerpoint/2010/main" val="216906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79">
                                            <p:txEl>
                                              <p:pRg st="0" end="0"/>
                                            </p:txEl>
                                          </p:spTgt>
                                        </p:tgtEl>
                                        <p:attrNameLst>
                                          <p:attrName>style.color</p:attrName>
                                        </p:attrNameLst>
                                      </p:cBhvr>
                                      <p:to>
                                        <a:srgbClr val="FF0000"/>
                                      </p:to>
                                    </p:animClr>
                                    <p:animClr clrSpc="rgb" dir="cw">
                                      <p:cBhvr>
                                        <p:cTn id="7" dur="250" autoRev="1" fill="remove"/>
                                        <p:tgtEl>
                                          <p:spTgt spid="179">
                                            <p:txEl>
                                              <p:pRg st="0" end="0"/>
                                            </p:txEl>
                                          </p:spTgt>
                                        </p:tgtEl>
                                        <p:attrNameLst>
                                          <p:attrName>fillcolor</p:attrName>
                                        </p:attrNameLst>
                                      </p:cBhvr>
                                      <p:to>
                                        <a:srgbClr val="FF0000"/>
                                      </p:to>
                                    </p:animClr>
                                    <p:set>
                                      <p:cBhvr>
                                        <p:cTn id="8" dur="250" autoRev="1" fill="remove"/>
                                        <p:tgtEl>
                                          <p:spTgt spid="179">
                                            <p:txEl>
                                              <p:pRg st="0" end="0"/>
                                            </p:txEl>
                                          </p:spTgt>
                                        </p:tgtEl>
                                        <p:attrNameLst>
                                          <p:attrName>fill.type</p:attrName>
                                        </p:attrNameLst>
                                      </p:cBhvr>
                                      <p:to>
                                        <p:strVal val="solid"/>
                                      </p:to>
                                    </p:set>
                                    <p:set>
                                      <p:cBhvr>
                                        <p:cTn id="9" dur="250" autoRev="1" fill="remove"/>
                                        <p:tgtEl>
                                          <p:spTgt spid="179">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6">
                                            <p:txEl>
                                              <p:pRg st="0" end="0"/>
                                            </p:txEl>
                                          </p:spTgt>
                                        </p:tgtEl>
                                        <p:attrNameLst>
                                          <p:attrName>style.visibility</p:attrName>
                                        </p:attrNameLst>
                                      </p:cBhvr>
                                      <p:to>
                                        <p:strVal val="visible"/>
                                      </p:to>
                                    </p:set>
                                    <p:animEffect transition="in" filter="wipe(left)">
                                      <p:cBhvr>
                                        <p:cTn id="14" dur="500"/>
                                        <p:tgtEl>
                                          <p:spTgt spid="176">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76">
                                            <p:txEl>
                                              <p:pRg st="1" end="1"/>
                                            </p:txEl>
                                          </p:spTgt>
                                        </p:tgtEl>
                                        <p:attrNameLst>
                                          <p:attrName>style.visibility</p:attrName>
                                        </p:attrNameLst>
                                      </p:cBhvr>
                                      <p:to>
                                        <p:strVal val="visible"/>
                                      </p:to>
                                    </p:set>
                                    <p:animEffect transition="in" filter="wipe(left)">
                                      <p:cBhvr>
                                        <p:cTn id="18" dur="500"/>
                                        <p:tgtEl>
                                          <p:spTgt spid="17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wipe(right)">
                                      <p:cBhvr>
                                        <p:cTn id="23" dur="500"/>
                                        <p:tgtEl>
                                          <p:spTgt spid="17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barn(outHorizontal)">
                                      <p:cBhvr>
                                        <p:cTn id="28" dur="500"/>
                                        <p:tgtEl>
                                          <p:spTgt spid="18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1">
                                            <p:txEl>
                                              <p:pRg st="0" end="0"/>
                                            </p:txEl>
                                          </p:spTgt>
                                        </p:tgtEl>
                                        <p:attrNameLst>
                                          <p:attrName>style.visibility</p:attrName>
                                        </p:attrNameLst>
                                      </p:cBhvr>
                                      <p:to>
                                        <p:strVal val="visible"/>
                                      </p:to>
                                    </p:set>
                                    <p:animEffect transition="in" filter="wipe(left)">
                                      <p:cBhvr>
                                        <p:cTn id="33" dur="500"/>
                                        <p:tgtEl>
                                          <p:spTgt spid="181">
                                            <p:txEl>
                                              <p:pRg st="0" end="0"/>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dissolve">
                                      <p:cBhvr>
                                        <p:cTn id="37" dur="500"/>
                                        <p:tgtEl>
                                          <p:spTgt spid="185"/>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94">
                                            <p:txEl>
                                              <p:pRg st="0" end="0"/>
                                            </p:txEl>
                                          </p:spTgt>
                                        </p:tgtEl>
                                        <p:attrNameLst>
                                          <p:attrName>style.visibility</p:attrName>
                                        </p:attrNameLst>
                                      </p:cBhvr>
                                      <p:to>
                                        <p:strVal val="visible"/>
                                      </p:to>
                                    </p:set>
                                    <p:animEffect transition="in" filter="wipe(left)">
                                      <p:cBhvr>
                                        <p:cTn id="41" dur="500"/>
                                        <p:tgtEl>
                                          <p:spTgt spid="19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2">
                                            <p:txEl>
                                              <p:pRg st="0" end="0"/>
                                            </p:txEl>
                                          </p:spTgt>
                                        </p:tgtEl>
                                        <p:attrNameLst>
                                          <p:attrName>style.visibility</p:attrName>
                                        </p:attrNameLst>
                                      </p:cBhvr>
                                      <p:to>
                                        <p:strVal val="visible"/>
                                      </p:to>
                                    </p:set>
                                    <p:animEffect transition="in" filter="wipe(left)">
                                      <p:cBhvr>
                                        <p:cTn id="46" dur="500"/>
                                        <p:tgtEl>
                                          <p:spTgt spid="182">
                                            <p:txEl>
                                              <p:pRg st="0" end="0"/>
                                            </p:txEl>
                                          </p:spTgt>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88"/>
                                        </p:tgtEl>
                                        <p:attrNameLst>
                                          <p:attrName>style.visibility</p:attrName>
                                        </p:attrNameLst>
                                      </p:cBhvr>
                                      <p:to>
                                        <p:strVal val="visible"/>
                                      </p:to>
                                    </p:set>
                                    <p:animEffect transition="in" filter="dissolve">
                                      <p:cBhvr>
                                        <p:cTn id="50" dur="500"/>
                                        <p:tgtEl>
                                          <p:spTgt spid="188"/>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95">
                                            <p:txEl>
                                              <p:pRg st="0" end="0"/>
                                            </p:txEl>
                                          </p:spTgt>
                                        </p:tgtEl>
                                        <p:attrNameLst>
                                          <p:attrName>style.visibility</p:attrName>
                                        </p:attrNameLst>
                                      </p:cBhvr>
                                      <p:to>
                                        <p:strVal val="visible"/>
                                      </p:to>
                                    </p:set>
                                    <p:animEffect transition="in" filter="wipe(left)">
                                      <p:cBhvr>
                                        <p:cTn id="54" dur="500"/>
                                        <p:tgtEl>
                                          <p:spTgt spid="19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3">
                                            <p:txEl>
                                              <p:pRg st="0" end="0"/>
                                            </p:txEl>
                                          </p:spTgt>
                                        </p:tgtEl>
                                        <p:attrNameLst>
                                          <p:attrName>style.visibility</p:attrName>
                                        </p:attrNameLst>
                                      </p:cBhvr>
                                      <p:to>
                                        <p:strVal val="visible"/>
                                      </p:to>
                                    </p:set>
                                    <p:animEffect transition="in" filter="wipe(left)">
                                      <p:cBhvr>
                                        <p:cTn id="59" dur="500"/>
                                        <p:tgtEl>
                                          <p:spTgt spid="183">
                                            <p:txEl>
                                              <p:pRg st="0" end="0"/>
                                            </p:txEl>
                                          </p:spTgt>
                                        </p:tgtEl>
                                      </p:cBhvr>
                                    </p:animEffect>
                                  </p:childTnLst>
                                </p:cTn>
                              </p:par>
                            </p:childTnLst>
                          </p:cTn>
                        </p:par>
                        <p:par>
                          <p:cTn id="60" fill="hold">
                            <p:stCondLst>
                              <p:cond delay="500"/>
                            </p:stCondLst>
                            <p:childTnLst>
                              <p:par>
                                <p:cTn id="61" presetID="9" presetClass="entr" presetSubtype="0" fill="hold" nodeType="afterEffect">
                                  <p:stCondLst>
                                    <p:cond delay="0"/>
                                  </p:stCondLst>
                                  <p:childTnLst>
                                    <p:set>
                                      <p:cBhvr>
                                        <p:cTn id="62" dur="1" fill="hold">
                                          <p:stCondLst>
                                            <p:cond delay="0"/>
                                          </p:stCondLst>
                                        </p:cTn>
                                        <p:tgtEl>
                                          <p:spTgt spid="191"/>
                                        </p:tgtEl>
                                        <p:attrNameLst>
                                          <p:attrName>style.visibility</p:attrName>
                                        </p:attrNameLst>
                                      </p:cBhvr>
                                      <p:to>
                                        <p:strVal val="visible"/>
                                      </p:to>
                                    </p:set>
                                    <p:animEffect transition="in" filter="dissolve">
                                      <p:cBhvr>
                                        <p:cTn id="63" dur="500"/>
                                        <p:tgtEl>
                                          <p:spTgt spid="191"/>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96">
                                            <p:txEl>
                                              <p:pRg st="0" end="0"/>
                                            </p:txEl>
                                          </p:spTgt>
                                        </p:tgtEl>
                                        <p:attrNameLst>
                                          <p:attrName>style.visibility</p:attrName>
                                        </p:attrNameLst>
                                      </p:cBhvr>
                                      <p:to>
                                        <p:strVal val="visible"/>
                                      </p:to>
                                    </p:set>
                                    <p:animEffect transition="in" filter="wipe(left)">
                                      <p:cBhvr>
                                        <p:cTn id="67" dur="5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uiExpand="1" build="p" autoUpdateAnimBg="0"/>
      <p:bldP spid="181" grpId="0" build="p" autoUpdateAnimBg="0"/>
      <p:bldP spid="182" grpId="0" build="p" autoUpdateAnimBg="0"/>
      <p:bldP spid="183" grpId="0" build="p" autoUpdateAnimBg="0"/>
      <p:bldP spid="184" grpId="0" animBg="1"/>
      <p:bldP spid="194" grpId="0" build="p" autoUpdateAnimBg="0" advAuto="0"/>
      <p:bldP spid="195" grpId="0" build="p" autoUpdateAnimBg="0" advAuto="0"/>
      <p:bldP spid="196"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Text Box 14"/>
          <p:cNvSpPr txBox="1">
            <a:spLocks noChangeArrowheads="1"/>
          </p:cNvSpPr>
          <p:nvPr/>
        </p:nvSpPr>
        <p:spPr bwMode="auto">
          <a:xfrm>
            <a:off x="938213" y="115888"/>
            <a:ext cx="7754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水平线</a:t>
            </a:r>
            <a:r>
              <a:rPr lang="zh-CN" altLang="en-US" sz="3200" b="1">
                <a:solidFill>
                  <a:schemeClr val="accent2"/>
                </a:solidFill>
                <a:latin typeface="隶书" pitchFamily="49" charset="-122"/>
                <a:ea typeface="隶书" pitchFamily="49" charset="-122"/>
              </a:rPr>
              <a:t>－平行</a:t>
            </a:r>
            <a:r>
              <a:rPr lang="en-US" altLang="zh-CN" sz="3200" b="1">
                <a:solidFill>
                  <a:schemeClr val="accent2"/>
                </a:solidFill>
                <a:latin typeface="隶书" pitchFamily="49" charset="-122"/>
                <a:ea typeface="隶书" pitchFamily="49" charset="-122"/>
              </a:rPr>
              <a:t>H</a:t>
            </a:r>
            <a:r>
              <a:rPr lang="zh-CN" altLang="en-US" sz="3200" b="1">
                <a:solidFill>
                  <a:schemeClr val="accent2"/>
                </a:solidFill>
                <a:latin typeface="隶书" pitchFamily="49" charset="-122"/>
                <a:ea typeface="隶书" pitchFamily="49" charset="-122"/>
              </a:rPr>
              <a:t>面但倾斜于</a:t>
            </a:r>
            <a:r>
              <a:rPr lang="en-US" altLang="zh-CN" sz="3200" b="1">
                <a:solidFill>
                  <a:schemeClr val="accent2"/>
                </a:solidFill>
                <a:latin typeface="隶书" pitchFamily="49" charset="-122"/>
                <a:ea typeface="隶书" pitchFamily="49" charset="-122"/>
              </a:rPr>
              <a:t>V</a:t>
            </a:r>
            <a:r>
              <a:rPr lang="zh-CN" altLang="en-US" sz="3200" b="1">
                <a:solidFill>
                  <a:schemeClr val="accent2"/>
                </a:solidFill>
                <a:latin typeface="隶书" pitchFamily="49" charset="-122"/>
                <a:ea typeface="隶书" pitchFamily="49" charset="-122"/>
              </a:rPr>
              <a:t>、</a:t>
            </a:r>
            <a:r>
              <a:rPr lang="en-US" altLang="zh-CN" sz="3200" b="1">
                <a:solidFill>
                  <a:schemeClr val="accent2"/>
                </a:solidFill>
                <a:latin typeface="隶书" pitchFamily="49" charset="-122"/>
                <a:ea typeface="隶书" pitchFamily="49" charset="-122"/>
              </a:rPr>
              <a:t>W</a:t>
            </a:r>
            <a:r>
              <a:rPr lang="zh-CN" altLang="en-US" sz="3200" b="1">
                <a:solidFill>
                  <a:schemeClr val="accent2"/>
                </a:solidFill>
                <a:latin typeface="隶书" pitchFamily="49" charset="-122"/>
                <a:ea typeface="隶书" pitchFamily="49" charset="-122"/>
              </a:rPr>
              <a:t>面的直线</a:t>
            </a:r>
          </a:p>
        </p:txBody>
      </p:sp>
      <p:sp>
        <p:nvSpPr>
          <p:cNvPr id="9232" name="Rectangle 16"/>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240" name="Picture 2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9241" name="Group 25"/>
          <p:cNvGrpSpPr>
            <a:grpSpLocks/>
          </p:cNvGrpSpPr>
          <p:nvPr/>
        </p:nvGrpSpPr>
        <p:grpSpPr bwMode="auto">
          <a:xfrm>
            <a:off x="665163" y="1143000"/>
            <a:ext cx="4159250" cy="3405188"/>
            <a:chOff x="164" y="720"/>
            <a:chExt cx="2620" cy="2145"/>
          </a:xfrm>
        </p:grpSpPr>
        <p:grpSp>
          <p:nvGrpSpPr>
            <p:cNvPr id="9242" name="Group 26"/>
            <p:cNvGrpSpPr>
              <a:grpSpLocks/>
            </p:cNvGrpSpPr>
            <p:nvPr/>
          </p:nvGrpSpPr>
          <p:grpSpPr bwMode="auto">
            <a:xfrm>
              <a:off x="164" y="960"/>
              <a:ext cx="2413" cy="1764"/>
              <a:chOff x="164" y="960"/>
              <a:chExt cx="2413" cy="1764"/>
            </a:xfrm>
          </p:grpSpPr>
          <p:sp>
            <p:nvSpPr>
              <p:cNvPr id="9243" name="Rectangle 27"/>
              <p:cNvSpPr>
                <a:spLocks noChangeArrowheads="1"/>
              </p:cNvSpPr>
              <p:nvPr/>
            </p:nvSpPr>
            <p:spPr bwMode="auto">
              <a:xfrm>
                <a:off x="368" y="960"/>
                <a:ext cx="1540" cy="1103"/>
              </a:xfrm>
              <a:prstGeom prst="rect">
                <a:avLst/>
              </a:prstGeom>
              <a:gradFill rotWithShape="0">
                <a:gsLst>
                  <a:gs pos="0">
                    <a:schemeClr val="accent1"/>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4" name="AutoShape 28"/>
              <p:cNvSpPr>
                <a:spLocks noChangeArrowheads="1"/>
              </p:cNvSpPr>
              <p:nvPr/>
            </p:nvSpPr>
            <p:spPr bwMode="auto">
              <a:xfrm flipH="1">
                <a:off x="368" y="2064"/>
                <a:ext cx="2209" cy="655"/>
              </a:xfrm>
              <a:prstGeom prst="parallelogram">
                <a:avLst>
                  <a:gd name="adj" fmla="val 102831"/>
                </a:avLst>
              </a:prstGeom>
              <a:gradFill rotWithShape="0">
                <a:gsLst>
                  <a:gs pos="0">
                    <a:schemeClr val="accent1"/>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5" name="Freeform 29"/>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46" name="Group 30"/>
              <p:cNvGrpSpPr>
                <a:grpSpLocks/>
              </p:cNvGrpSpPr>
              <p:nvPr/>
            </p:nvGrpSpPr>
            <p:grpSpPr bwMode="auto">
              <a:xfrm>
                <a:off x="2149" y="2520"/>
                <a:ext cx="234" cy="122"/>
                <a:chOff x="2149" y="2904"/>
                <a:chExt cx="234" cy="122"/>
              </a:xfrm>
            </p:grpSpPr>
            <p:sp>
              <p:nvSpPr>
                <p:cNvPr id="9247" name="Line 31"/>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 name="Line 32"/>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9" name="Line 33"/>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50" name="Freeform 34"/>
              <p:cNvSpPr>
                <a:spLocks/>
              </p:cNvSpPr>
              <p:nvPr/>
            </p:nvSpPr>
            <p:spPr bwMode="auto">
              <a:xfrm>
                <a:off x="1908" y="964"/>
                <a:ext cx="668" cy="1760"/>
              </a:xfrm>
              <a:custGeom>
                <a:avLst/>
                <a:gdLst>
                  <a:gd name="T0" fmla="*/ 0 w 668"/>
                  <a:gd name="T1" fmla="*/ 0 h 1760"/>
                  <a:gd name="T2" fmla="*/ 0 w 668"/>
                  <a:gd name="T3" fmla="*/ 1104 h 1760"/>
                  <a:gd name="T4" fmla="*/ 668 w 668"/>
                  <a:gd name="T5" fmla="*/ 1760 h 1760"/>
                  <a:gd name="T6" fmla="*/ 668 w 668"/>
                  <a:gd name="T7" fmla="*/ 640 h 1760"/>
                  <a:gd name="T8" fmla="*/ 0 w 668"/>
                  <a:gd name="T9" fmla="*/ 0 h 1760"/>
                </a:gdLst>
                <a:ahLst/>
                <a:cxnLst>
                  <a:cxn ang="0">
                    <a:pos x="T0" y="T1"/>
                  </a:cxn>
                  <a:cxn ang="0">
                    <a:pos x="T2" y="T3"/>
                  </a:cxn>
                  <a:cxn ang="0">
                    <a:pos x="T4" y="T5"/>
                  </a:cxn>
                  <a:cxn ang="0">
                    <a:pos x="T6" y="T7"/>
                  </a:cxn>
                  <a:cxn ang="0">
                    <a:pos x="T8" y="T9"/>
                  </a:cxn>
                </a:cxnLst>
                <a:rect l="0" t="0" r="r" b="b"/>
                <a:pathLst>
                  <a:path w="668" h="1760">
                    <a:moveTo>
                      <a:pt x="0" y="0"/>
                    </a:moveTo>
                    <a:lnTo>
                      <a:pt x="0" y="1104"/>
                    </a:lnTo>
                    <a:lnTo>
                      <a:pt x="668" y="1760"/>
                    </a:lnTo>
                    <a:lnTo>
                      <a:pt x="668" y="640"/>
                    </a:lnTo>
                    <a:lnTo>
                      <a:pt x="0" y="0"/>
                    </a:lnTo>
                    <a:close/>
                  </a:path>
                </a:pathLst>
              </a:custGeom>
              <a:gradFill rotWithShape="0">
                <a:gsLst>
                  <a:gs pos="0">
                    <a:schemeClr val="bg1"/>
                  </a:gs>
                  <a:gs pos="100000">
                    <a:schemeClr val="accent1"/>
                  </a:gs>
                </a:gsLst>
                <a:lin ang="18900000" scaled="1"/>
              </a:gradFill>
              <a:ln w="9525" cap="flat" cmpd="sng">
                <a:solidFill>
                  <a:srgbClr val="FF999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251" name="Group 35"/>
              <p:cNvGrpSpPr>
                <a:grpSpLocks/>
              </p:cNvGrpSpPr>
              <p:nvPr/>
            </p:nvGrpSpPr>
            <p:grpSpPr bwMode="auto">
              <a:xfrm>
                <a:off x="164" y="1960"/>
                <a:ext cx="1868" cy="189"/>
                <a:chOff x="164" y="1960"/>
                <a:chExt cx="1868" cy="189"/>
              </a:xfrm>
            </p:grpSpPr>
            <p:grpSp>
              <p:nvGrpSpPr>
                <p:cNvPr id="9252" name="Group 36"/>
                <p:cNvGrpSpPr>
                  <a:grpSpLocks/>
                </p:cNvGrpSpPr>
                <p:nvPr/>
              </p:nvGrpSpPr>
              <p:grpSpPr bwMode="auto">
                <a:xfrm>
                  <a:off x="164" y="2013"/>
                  <a:ext cx="124" cy="136"/>
                  <a:chOff x="96" y="2374"/>
                  <a:chExt cx="155" cy="159"/>
                </a:xfrm>
              </p:grpSpPr>
              <p:sp>
                <p:nvSpPr>
                  <p:cNvPr id="9253" name="Line 37"/>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54" name="Line 38"/>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55" name="Line 39"/>
                <p:cNvSpPr>
                  <a:spLocks noChangeShapeType="1"/>
                </p:cNvSpPr>
                <p:nvPr/>
              </p:nvSpPr>
              <p:spPr bwMode="auto">
                <a:xfrm flipV="1">
                  <a:off x="1943" y="1992"/>
                  <a:ext cx="17"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56" name="Freeform 40"/>
                <p:cNvSpPr>
                  <a:spLocks/>
                </p:cNvSpPr>
                <p:nvPr/>
              </p:nvSpPr>
              <p:spPr bwMode="auto">
                <a:xfrm>
                  <a:off x="1960" y="1960"/>
                  <a:ext cx="72" cy="32"/>
                </a:xfrm>
                <a:custGeom>
                  <a:avLst/>
                  <a:gdLst>
                    <a:gd name="T0" fmla="*/ 233 w 233"/>
                    <a:gd name="T1" fmla="*/ 117 h 117"/>
                    <a:gd name="T2" fmla="*/ 222 w 233"/>
                    <a:gd name="T3" fmla="*/ 35 h 117"/>
                    <a:gd name="T4" fmla="*/ 148 w 233"/>
                    <a:gd name="T5" fmla="*/ 0 h 117"/>
                    <a:gd name="T6" fmla="*/ 57 w 233"/>
                    <a:gd name="T7" fmla="*/ 35 h 117"/>
                    <a:gd name="T8" fmla="*/ 0 w 233"/>
                    <a:gd name="T9" fmla="*/ 117 h 117"/>
                  </a:gdLst>
                  <a:ahLst/>
                  <a:cxnLst>
                    <a:cxn ang="0">
                      <a:pos x="T0" y="T1"/>
                    </a:cxn>
                    <a:cxn ang="0">
                      <a:pos x="T2" y="T3"/>
                    </a:cxn>
                    <a:cxn ang="0">
                      <a:pos x="T4" y="T5"/>
                    </a:cxn>
                    <a:cxn ang="0">
                      <a:pos x="T6" y="T7"/>
                    </a:cxn>
                    <a:cxn ang="0">
                      <a:pos x="T8" y="T9"/>
                    </a:cxn>
                  </a:cxnLst>
                  <a:rect l="0" t="0" r="r" b="b"/>
                  <a:pathLst>
                    <a:path w="233" h="117">
                      <a:moveTo>
                        <a:pt x="233" y="117"/>
                      </a:moveTo>
                      <a:lnTo>
                        <a:pt x="222" y="35"/>
                      </a:lnTo>
                      <a:lnTo>
                        <a:pt x="148" y="0"/>
                      </a:lnTo>
                      <a:lnTo>
                        <a:pt x="57" y="35"/>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57" name="Line 41"/>
                <p:cNvSpPr>
                  <a:spLocks noChangeShapeType="1"/>
                </p:cNvSpPr>
                <p:nvPr/>
              </p:nvSpPr>
              <p:spPr bwMode="auto">
                <a:xfrm flipH="1">
                  <a:off x="2017" y="1992"/>
                  <a:ext cx="15"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58" name="Freeform 42"/>
                <p:cNvSpPr>
                  <a:spLocks/>
                </p:cNvSpPr>
                <p:nvPr/>
              </p:nvSpPr>
              <p:spPr bwMode="auto">
                <a:xfrm>
                  <a:off x="1943" y="2040"/>
                  <a:ext cx="74" cy="32"/>
                </a:xfrm>
                <a:custGeom>
                  <a:avLst/>
                  <a:gdLst>
                    <a:gd name="T0" fmla="*/ 0 w 234"/>
                    <a:gd name="T1" fmla="*/ 0 h 117"/>
                    <a:gd name="T2" fmla="*/ 12 w 234"/>
                    <a:gd name="T3" fmla="*/ 83 h 117"/>
                    <a:gd name="T4" fmla="*/ 85 w 234"/>
                    <a:gd name="T5" fmla="*/ 117 h 117"/>
                    <a:gd name="T6" fmla="*/ 177 w 234"/>
                    <a:gd name="T7" fmla="*/ 83 h 117"/>
                    <a:gd name="T8" fmla="*/ 234 w 234"/>
                    <a:gd name="T9" fmla="*/ 0 h 117"/>
                  </a:gdLst>
                  <a:ahLst/>
                  <a:cxnLst>
                    <a:cxn ang="0">
                      <a:pos x="T0" y="T1"/>
                    </a:cxn>
                    <a:cxn ang="0">
                      <a:pos x="T2" y="T3"/>
                    </a:cxn>
                    <a:cxn ang="0">
                      <a:pos x="T4" y="T5"/>
                    </a:cxn>
                    <a:cxn ang="0">
                      <a:pos x="T6" y="T7"/>
                    </a:cxn>
                    <a:cxn ang="0">
                      <a:pos x="T8" y="T9"/>
                    </a:cxn>
                  </a:cxnLst>
                  <a:rect l="0" t="0" r="r" b="b"/>
                  <a:pathLst>
                    <a:path w="234" h="117">
                      <a:moveTo>
                        <a:pt x="0" y="0"/>
                      </a:moveTo>
                      <a:lnTo>
                        <a:pt x="12" y="83"/>
                      </a:lnTo>
                      <a:lnTo>
                        <a:pt x="85" y="117"/>
                      </a:lnTo>
                      <a:lnTo>
                        <a:pt x="177" y="83"/>
                      </a:lnTo>
                      <a:lnTo>
                        <a:pt x="23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9259" name="Freeform 43"/>
            <p:cNvSpPr>
              <a:spLocks/>
            </p:cNvSpPr>
            <p:nvPr/>
          </p:nvSpPr>
          <p:spPr bwMode="auto">
            <a:xfrm>
              <a:off x="2384" y="1496"/>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60" name="Group 44"/>
            <p:cNvGrpSpPr>
              <a:grpSpLocks/>
            </p:cNvGrpSpPr>
            <p:nvPr/>
          </p:nvGrpSpPr>
          <p:grpSpPr bwMode="auto">
            <a:xfrm>
              <a:off x="2673" y="2704"/>
              <a:ext cx="111" cy="161"/>
              <a:chOff x="2673" y="3088"/>
              <a:chExt cx="111" cy="161"/>
            </a:xfrm>
          </p:grpSpPr>
          <p:sp>
            <p:nvSpPr>
              <p:cNvPr id="9261" name="Freeform 45"/>
              <p:cNvSpPr>
                <a:spLocks/>
              </p:cNvSpPr>
              <p:nvPr/>
            </p:nvSpPr>
            <p:spPr bwMode="auto">
              <a:xfrm>
                <a:off x="2673" y="3088"/>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62" name="Line 46"/>
              <p:cNvSpPr>
                <a:spLocks noChangeShapeType="1"/>
              </p:cNvSpPr>
              <p:nvPr/>
            </p:nvSpPr>
            <p:spPr bwMode="auto">
              <a:xfrm flipH="1">
                <a:off x="2684" y="3168"/>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63" name="Freeform 47"/>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64" name="Text Box 48"/>
          <p:cNvSpPr txBox="1">
            <a:spLocks noChangeArrowheads="1"/>
          </p:cNvSpPr>
          <p:nvPr/>
        </p:nvSpPr>
        <p:spPr bwMode="auto">
          <a:xfrm>
            <a:off x="706438" y="4706938"/>
            <a:ext cx="443706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zh-CN" altLang="en-US" sz="2800"/>
              <a:t>：</a:t>
            </a:r>
            <a:r>
              <a:rPr lang="en-US" altLang="zh-CN" sz="2800"/>
              <a:t>1</a:t>
            </a:r>
            <a:r>
              <a:rPr lang="zh-CN" altLang="en-US" sz="2800"/>
              <a:t>． </a:t>
            </a:r>
            <a:r>
              <a:rPr lang="en-US" altLang="zh-CN" sz="2800" i="1"/>
              <a:t>ab</a:t>
            </a:r>
            <a:r>
              <a:rPr lang="en-US" altLang="zh-CN" sz="2800"/>
              <a:t>=</a:t>
            </a:r>
            <a:r>
              <a:rPr lang="en-US" altLang="zh-CN" sz="2800" i="1"/>
              <a:t>AB</a:t>
            </a:r>
            <a:endParaRPr lang="en-US" altLang="zh-CN" sz="2800">
              <a:ea typeface="隶书" pitchFamily="49" charset="-122"/>
              <a:sym typeface="Math1" pitchFamily="2" charset="2"/>
            </a:endParaRPr>
          </a:p>
        </p:txBody>
      </p:sp>
      <p:grpSp>
        <p:nvGrpSpPr>
          <p:cNvPr id="9265" name="Group 49"/>
          <p:cNvGrpSpPr>
            <a:grpSpLocks/>
          </p:cNvGrpSpPr>
          <p:nvPr/>
        </p:nvGrpSpPr>
        <p:grpSpPr bwMode="auto">
          <a:xfrm>
            <a:off x="1758950" y="2286000"/>
            <a:ext cx="1349375" cy="711200"/>
            <a:chOff x="853" y="1440"/>
            <a:chExt cx="850" cy="448"/>
          </a:xfrm>
        </p:grpSpPr>
        <p:sp>
          <p:nvSpPr>
            <p:cNvPr id="9266" name="Line 50"/>
            <p:cNvSpPr>
              <a:spLocks noChangeShapeType="1"/>
            </p:cNvSpPr>
            <p:nvPr/>
          </p:nvSpPr>
          <p:spPr bwMode="auto">
            <a:xfrm>
              <a:off x="1263" y="1448"/>
              <a:ext cx="440" cy="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67" name="Line 51"/>
            <p:cNvSpPr>
              <a:spLocks noChangeShapeType="1"/>
            </p:cNvSpPr>
            <p:nvPr/>
          </p:nvSpPr>
          <p:spPr bwMode="auto">
            <a:xfrm>
              <a:off x="853" y="1440"/>
              <a:ext cx="196" cy="19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68" name="Group 52"/>
          <p:cNvGrpSpPr>
            <a:grpSpLocks/>
          </p:cNvGrpSpPr>
          <p:nvPr/>
        </p:nvGrpSpPr>
        <p:grpSpPr bwMode="auto">
          <a:xfrm>
            <a:off x="2070100" y="2595563"/>
            <a:ext cx="2074863" cy="407987"/>
            <a:chOff x="1049" y="1635"/>
            <a:chExt cx="1307" cy="257"/>
          </a:xfrm>
        </p:grpSpPr>
        <p:sp>
          <p:nvSpPr>
            <p:cNvPr id="9269" name="Line 53"/>
            <p:cNvSpPr>
              <a:spLocks noChangeShapeType="1"/>
            </p:cNvSpPr>
            <p:nvPr/>
          </p:nvSpPr>
          <p:spPr bwMode="auto">
            <a:xfrm>
              <a:off x="1049" y="1635"/>
              <a:ext cx="1050"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0" name="Line 54"/>
            <p:cNvSpPr>
              <a:spLocks noChangeShapeType="1"/>
            </p:cNvSpPr>
            <p:nvPr/>
          </p:nvSpPr>
          <p:spPr bwMode="auto">
            <a:xfrm>
              <a:off x="1703" y="1888"/>
              <a:ext cx="653"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71" name="Group 55"/>
          <p:cNvGrpSpPr>
            <a:grpSpLocks/>
          </p:cNvGrpSpPr>
          <p:nvPr/>
        </p:nvGrpSpPr>
        <p:grpSpPr bwMode="auto">
          <a:xfrm>
            <a:off x="2063750" y="2595563"/>
            <a:ext cx="1044575" cy="1385887"/>
            <a:chOff x="1049" y="1635"/>
            <a:chExt cx="658" cy="873"/>
          </a:xfrm>
        </p:grpSpPr>
        <p:sp>
          <p:nvSpPr>
            <p:cNvPr id="9272" name="Line 56"/>
            <p:cNvSpPr>
              <a:spLocks noChangeShapeType="1"/>
            </p:cNvSpPr>
            <p:nvPr/>
          </p:nvSpPr>
          <p:spPr bwMode="auto">
            <a:xfrm flipV="1">
              <a:off x="1049" y="1635"/>
              <a:ext cx="4" cy="62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3" name="Line 57"/>
            <p:cNvSpPr>
              <a:spLocks noChangeShapeType="1"/>
            </p:cNvSpPr>
            <p:nvPr/>
          </p:nvSpPr>
          <p:spPr bwMode="auto">
            <a:xfrm flipV="1">
              <a:off x="1703" y="1888"/>
              <a:ext cx="4" cy="6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74" name="Group 58"/>
          <p:cNvGrpSpPr>
            <a:grpSpLocks/>
          </p:cNvGrpSpPr>
          <p:nvPr/>
        </p:nvGrpSpPr>
        <p:grpSpPr bwMode="auto">
          <a:xfrm>
            <a:off x="1881188" y="2605088"/>
            <a:ext cx="1438275" cy="652462"/>
            <a:chOff x="930" y="1641"/>
            <a:chExt cx="906" cy="411"/>
          </a:xfrm>
        </p:grpSpPr>
        <p:sp>
          <p:nvSpPr>
            <p:cNvPr id="9275" name="Line 59"/>
            <p:cNvSpPr>
              <a:spLocks noChangeShapeType="1"/>
            </p:cNvSpPr>
            <p:nvPr/>
          </p:nvSpPr>
          <p:spPr bwMode="auto">
            <a:xfrm>
              <a:off x="1056" y="1641"/>
              <a:ext cx="654" cy="25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76" name="Group 60"/>
            <p:cNvGrpSpPr>
              <a:grpSpLocks/>
            </p:cNvGrpSpPr>
            <p:nvPr/>
          </p:nvGrpSpPr>
          <p:grpSpPr bwMode="auto">
            <a:xfrm>
              <a:off x="930" y="1642"/>
              <a:ext cx="906" cy="410"/>
              <a:chOff x="930" y="1642"/>
              <a:chExt cx="906" cy="410"/>
            </a:xfrm>
          </p:grpSpPr>
          <p:grpSp>
            <p:nvGrpSpPr>
              <p:cNvPr id="9277" name="Group 61"/>
              <p:cNvGrpSpPr>
                <a:grpSpLocks/>
              </p:cNvGrpSpPr>
              <p:nvPr/>
            </p:nvGrpSpPr>
            <p:grpSpPr bwMode="auto">
              <a:xfrm>
                <a:off x="930" y="1642"/>
                <a:ext cx="87" cy="114"/>
                <a:chOff x="3363" y="1586"/>
                <a:chExt cx="102" cy="153"/>
              </a:xfrm>
            </p:grpSpPr>
            <p:sp>
              <p:nvSpPr>
                <p:cNvPr id="9278" name="Freeform 62"/>
                <p:cNvSpPr>
                  <a:spLocks/>
                </p:cNvSpPr>
                <p:nvPr/>
              </p:nvSpPr>
              <p:spPr bwMode="auto">
                <a:xfrm>
                  <a:off x="3363" y="1586"/>
                  <a:ext cx="102" cy="153"/>
                </a:xfrm>
                <a:custGeom>
                  <a:avLst/>
                  <a:gdLst>
                    <a:gd name="T0" fmla="*/ 0 w 210"/>
                    <a:gd name="T1" fmla="*/ 316 h 316"/>
                    <a:gd name="T2" fmla="*/ 190 w 210"/>
                    <a:gd name="T3" fmla="*/ 0 h 316"/>
                    <a:gd name="T4" fmla="*/ 210 w 210"/>
                    <a:gd name="T5" fmla="*/ 316 h 316"/>
                  </a:gdLst>
                  <a:ahLst/>
                  <a:cxnLst>
                    <a:cxn ang="0">
                      <a:pos x="T0" y="T1"/>
                    </a:cxn>
                    <a:cxn ang="0">
                      <a:pos x="T2" y="T3"/>
                    </a:cxn>
                    <a:cxn ang="0">
                      <a:pos x="T4" y="T5"/>
                    </a:cxn>
                  </a:cxnLst>
                  <a:rect l="0" t="0" r="r" b="b"/>
                  <a:pathLst>
                    <a:path w="210" h="316">
                      <a:moveTo>
                        <a:pt x="0" y="316"/>
                      </a:moveTo>
                      <a:lnTo>
                        <a:pt x="190" y="0"/>
                      </a:lnTo>
                      <a:lnTo>
                        <a:pt x="210" y="31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79" name="Line 63"/>
                <p:cNvSpPr>
                  <a:spLocks noChangeShapeType="1"/>
                </p:cNvSpPr>
                <p:nvPr/>
              </p:nvSpPr>
              <p:spPr bwMode="auto">
                <a:xfrm flipH="1">
                  <a:off x="3387" y="1697"/>
                  <a:ext cx="74"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80" name="Group 64"/>
              <p:cNvGrpSpPr>
                <a:grpSpLocks/>
              </p:cNvGrpSpPr>
              <p:nvPr/>
            </p:nvGrpSpPr>
            <p:grpSpPr bwMode="auto">
              <a:xfrm>
                <a:off x="1749" y="1929"/>
                <a:ext cx="87" cy="123"/>
                <a:chOff x="4205" y="1654"/>
                <a:chExt cx="110" cy="153"/>
              </a:xfrm>
            </p:grpSpPr>
            <p:sp>
              <p:nvSpPr>
                <p:cNvPr id="9281" name="Freeform 65"/>
                <p:cNvSpPr>
                  <a:spLocks/>
                </p:cNvSpPr>
                <p:nvPr/>
              </p:nvSpPr>
              <p:spPr bwMode="auto">
                <a:xfrm>
                  <a:off x="4205" y="1721"/>
                  <a:ext cx="100" cy="86"/>
                </a:xfrm>
                <a:custGeom>
                  <a:avLst/>
                  <a:gdLst>
                    <a:gd name="T0" fmla="*/ 0 w 199"/>
                    <a:gd name="T1" fmla="*/ 175 h 175"/>
                    <a:gd name="T2" fmla="*/ 89 w 199"/>
                    <a:gd name="T3" fmla="*/ 175 h 175"/>
                    <a:gd name="T4" fmla="*/ 158 w 199"/>
                    <a:gd name="T5" fmla="*/ 149 h 175"/>
                    <a:gd name="T6" fmla="*/ 199 w 199"/>
                    <a:gd name="T7" fmla="*/ 88 h 175"/>
                    <a:gd name="T8" fmla="*/ 191 w 199"/>
                    <a:gd name="T9" fmla="*/ 25 h 175"/>
                    <a:gd name="T10" fmla="*/ 135 w 199"/>
                    <a:gd name="T11" fmla="*/ 0 h 175"/>
                    <a:gd name="T12" fmla="*/ 48 w 199"/>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99" h="175">
                      <a:moveTo>
                        <a:pt x="0" y="175"/>
                      </a:moveTo>
                      <a:lnTo>
                        <a:pt x="89" y="175"/>
                      </a:lnTo>
                      <a:lnTo>
                        <a:pt x="158" y="149"/>
                      </a:lnTo>
                      <a:lnTo>
                        <a:pt x="199" y="88"/>
                      </a:lnTo>
                      <a:lnTo>
                        <a:pt x="191" y="25"/>
                      </a:lnTo>
                      <a:lnTo>
                        <a:pt x="135" y="0"/>
                      </a:lnTo>
                      <a:lnTo>
                        <a:pt x="4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82" name="Freeform 66"/>
                <p:cNvSpPr>
                  <a:spLocks/>
                </p:cNvSpPr>
                <p:nvPr/>
              </p:nvSpPr>
              <p:spPr bwMode="auto">
                <a:xfrm>
                  <a:off x="4205" y="1654"/>
                  <a:ext cx="110" cy="153"/>
                </a:xfrm>
                <a:custGeom>
                  <a:avLst/>
                  <a:gdLst>
                    <a:gd name="T0" fmla="*/ 135 w 224"/>
                    <a:gd name="T1" fmla="*/ 141 h 316"/>
                    <a:gd name="T2" fmla="*/ 191 w 224"/>
                    <a:gd name="T3" fmla="*/ 120 h 316"/>
                    <a:gd name="T4" fmla="*/ 224 w 224"/>
                    <a:gd name="T5" fmla="*/ 70 h 316"/>
                    <a:gd name="T6" fmla="*/ 217 w 224"/>
                    <a:gd name="T7" fmla="*/ 21 h 316"/>
                    <a:gd name="T8" fmla="*/ 172 w 224"/>
                    <a:gd name="T9" fmla="*/ 0 h 316"/>
                    <a:gd name="T10" fmla="*/ 85 w 224"/>
                    <a:gd name="T11" fmla="*/ 0 h 316"/>
                    <a:gd name="T12" fmla="*/ 0 w 224"/>
                    <a:gd name="T13" fmla="*/ 316 h 316"/>
                  </a:gdLst>
                  <a:ahLst/>
                  <a:cxnLst>
                    <a:cxn ang="0">
                      <a:pos x="T0" y="T1"/>
                    </a:cxn>
                    <a:cxn ang="0">
                      <a:pos x="T2" y="T3"/>
                    </a:cxn>
                    <a:cxn ang="0">
                      <a:pos x="T4" y="T5"/>
                    </a:cxn>
                    <a:cxn ang="0">
                      <a:pos x="T6" y="T7"/>
                    </a:cxn>
                    <a:cxn ang="0">
                      <a:pos x="T8" y="T9"/>
                    </a:cxn>
                    <a:cxn ang="0">
                      <a:pos x="T10" y="T11"/>
                    </a:cxn>
                    <a:cxn ang="0">
                      <a:pos x="T12" y="T13"/>
                    </a:cxn>
                  </a:cxnLst>
                  <a:rect l="0" t="0" r="r" b="b"/>
                  <a:pathLst>
                    <a:path w="224" h="316">
                      <a:moveTo>
                        <a:pt x="135" y="141"/>
                      </a:moveTo>
                      <a:lnTo>
                        <a:pt x="191" y="120"/>
                      </a:lnTo>
                      <a:lnTo>
                        <a:pt x="224" y="70"/>
                      </a:lnTo>
                      <a:lnTo>
                        <a:pt x="217" y="21"/>
                      </a:lnTo>
                      <a:lnTo>
                        <a:pt x="172" y="0"/>
                      </a:lnTo>
                      <a:lnTo>
                        <a:pt x="85" y="0"/>
                      </a:lnTo>
                      <a:lnTo>
                        <a:pt x="0" y="31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9283" name="Group 67"/>
          <p:cNvGrpSpPr>
            <a:grpSpLocks/>
          </p:cNvGrpSpPr>
          <p:nvPr/>
        </p:nvGrpSpPr>
        <p:grpSpPr bwMode="auto">
          <a:xfrm>
            <a:off x="1879600" y="3581400"/>
            <a:ext cx="1255713" cy="685800"/>
            <a:chOff x="929" y="2256"/>
            <a:chExt cx="791" cy="432"/>
          </a:xfrm>
        </p:grpSpPr>
        <p:sp>
          <p:nvSpPr>
            <p:cNvPr id="9284" name="Line 68"/>
            <p:cNvSpPr>
              <a:spLocks noChangeShapeType="1"/>
            </p:cNvSpPr>
            <p:nvPr/>
          </p:nvSpPr>
          <p:spPr bwMode="auto">
            <a:xfrm>
              <a:off x="1049" y="2256"/>
              <a:ext cx="654" cy="252"/>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85" name="Group 69"/>
            <p:cNvGrpSpPr>
              <a:grpSpLocks/>
            </p:cNvGrpSpPr>
            <p:nvPr/>
          </p:nvGrpSpPr>
          <p:grpSpPr bwMode="auto">
            <a:xfrm>
              <a:off x="929" y="2291"/>
              <a:ext cx="791" cy="397"/>
              <a:chOff x="929" y="2291"/>
              <a:chExt cx="791" cy="397"/>
            </a:xfrm>
          </p:grpSpPr>
          <p:sp>
            <p:nvSpPr>
              <p:cNvPr id="9286" name="Freeform 70"/>
              <p:cNvSpPr>
                <a:spLocks/>
              </p:cNvSpPr>
              <p:nvPr/>
            </p:nvSpPr>
            <p:spPr bwMode="auto">
              <a:xfrm>
                <a:off x="1632" y="2534"/>
                <a:ext cx="88" cy="154"/>
              </a:xfrm>
              <a:custGeom>
                <a:avLst/>
                <a:gdLst>
                  <a:gd name="T0" fmla="*/ 85 w 181"/>
                  <a:gd name="T1" fmla="*/ 0 h 316"/>
                  <a:gd name="T2" fmla="*/ 0 w 181"/>
                  <a:gd name="T3" fmla="*/ 316 h 316"/>
                  <a:gd name="T4" fmla="*/ 80 w 181"/>
                  <a:gd name="T5" fmla="*/ 316 h 316"/>
                  <a:gd name="T6" fmla="*/ 128 w 181"/>
                  <a:gd name="T7" fmla="*/ 298 h 316"/>
                  <a:gd name="T8" fmla="*/ 157 w 181"/>
                  <a:gd name="T9" fmla="*/ 254 h 316"/>
                  <a:gd name="T10" fmla="*/ 181 w 181"/>
                  <a:gd name="T11" fmla="*/ 167 h 316"/>
                  <a:gd name="T12" fmla="*/ 174 w 181"/>
                  <a:gd name="T13" fmla="*/ 124 h 316"/>
                  <a:gd name="T14" fmla="*/ 136 w 181"/>
                  <a:gd name="T15" fmla="*/ 106 h 316"/>
                  <a:gd name="T16" fmla="*/ 56 w 181"/>
                  <a:gd name="T17" fmla="*/ 1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6">
                    <a:moveTo>
                      <a:pt x="85" y="0"/>
                    </a:moveTo>
                    <a:lnTo>
                      <a:pt x="0" y="316"/>
                    </a:lnTo>
                    <a:lnTo>
                      <a:pt x="80" y="316"/>
                    </a:lnTo>
                    <a:lnTo>
                      <a:pt x="128" y="298"/>
                    </a:lnTo>
                    <a:lnTo>
                      <a:pt x="157" y="254"/>
                    </a:lnTo>
                    <a:lnTo>
                      <a:pt x="181" y="167"/>
                    </a:lnTo>
                    <a:lnTo>
                      <a:pt x="174" y="124"/>
                    </a:lnTo>
                    <a:lnTo>
                      <a:pt x="136" y="106"/>
                    </a:lnTo>
                    <a:lnTo>
                      <a:pt x="56" y="10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87" name="Group 71"/>
              <p:cNvGrpSpPr>
                <a:grpSpLocks/>
              </p:cNvGrpSpPr>
              <p:nvPr/>
            </p:nvGrpSpPr>
            <p:grpSpPr bwMode="auto">
              <a:xfrm>
                <a:off x="929" y="2291"/>
                <a:ext cx="92" cy="106"/>
                <a:chOff x="3393" y="2238"/>
                <a:chExt cx="92" cy="106"/>
              </a:xfrm>
            </p:grpSpPr>
            <p:sp>
              <p:nvSpPr>
                <p:cNvPr id="9288" name="Freeform 72"/>
                <p:cNvSpPr>
                  <a:spLocks/>
                </p:cNvSpPr>
                <p:nvPr/>
              </p:nvSpPr>
              <p:spPr bwMode="auto">
                <a:xfrm>
                  <a:off x="3461" y="2322"/>
                  <a:ext cx="8" cy="22"/>
                </a:xfrm>
                <a:custGeom>
                  <a:avLst/>
                  <a:gdLst>
                    <a:gd name="T0" fmla="*/ 0 w 16"/>
                    <a:gd name="T1" fmla="*/ 0 h 41"/>
                    <a:gd name="T2" fmla="*/ 1 w 16"/>
                    <a:gd name="T3" fmla="*/ 23 h 41"/>
                    <a:gd name="T4" fmla="*/ 16 w 16"/>
                    <a:gd name="T5" fmla="*/ 41 h 41"/>
                  </a:gdLst>
                  <a:ahLst/>
                  <a:cxnLst>
                    <a:cxn ang="0">
                      <a:pos x="T0" y="T1"/>
                    </a:cxn>
                    <a:cxn ang="0">
                      <a:pos x="T2" y="T3"/>
                    </a:cxn>
                    <a:cxn ang="0">
                      <a:pos x="T4" y="T5"/>
                    </a:cxn>
                  </a:cxnLst>
                  <a:rect l="0" t="0" r="r" b="b"/>
                  <a:pathLst>
                    <a:path w="16" h="41">
                      <a:moveTo>
                        <a:pt x="0" y="0"/>
                      </a:moveTo>
                      <a:lnTo>
                        <a:pt x="1" y="23"/>
                      </a:lnTo>
                      <a:lnTo>
                        <a:pt x="16"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89" name="Freeform 73"/>
                <p:cNvSpPr>
                  <a:spLocks/>
                </p:cNvSpPr>
                <p:nvPr/>
              </p:nvSpPr>
              <p:spPr bwMode="auto">
                <a:xfrm>
                  <a:off x="3393" y="2238"/>
                  <a:ext cx="68" cy="102"/>
                </a:xfrm>
                <a:custGeom>
                  <a:avLst/>
                  <a:gdLst>
                    <a:gd name="T0" fmla="*/ 107 w 144"/>
                    <a:gd name="T1" fmla="*/ 0 h 212"/>
                    <a:gd name="T2" fmla="*/ 75 w 144"/>
                    <a:gd name="T3" fmla="*/ 0 h 212"/>
                    <a:gd name="T4" fmla="*/ 50 w 144"/>
                    <a:gd name="T5" fmla="*/ 10 h 212"/>
                    <a:gd name="T6" fmla="*/ 35 w 144"/>
                    <a:gd name="T7" fmla="*/ 33 h 212"/>
                    <a:gd name="T8" fmla="*/ 0 w 144"/>
                    <a:gd name="T9" fmla="*/ 166 h 212"/>
                    <a:gd name="T10" fmla="*/ 6 w 144"/>
                    <a:gd name="T11" fmla="*/ 198 h 212"/>
                    <a:gd name="T12" fmla="*/ 35 w 144"/>
                    <a:gd name="T13" fmla="*/ 212 h 212"/>
                    <a:gd name="T14" fmla="*/ 68 w 144"/>
                    <a:gd name="T15" fmla="*/ 212 h 212"/>
                    <a:gd name="T16" fmla="*/ 144 w 144"/>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2">
                      <a:moveTo>
                        <a:pt x="107" y="0"/>
                      </a:moveTo>
                      <a:lnTo>
                        <a:pt x="75" y="0"/>
                      </a:lnTo>
                      <a:lnTo>
                        <a:pt x="50" y="10"/>
                      </a:lnTo>
                      <a:lnTo>
                        <a:pt x="35" y="33"/>
                      </a:lnTo>
                      <a:lnTo>
                        <a:pt x="0" y="166"/>
                      </a:lnTo>
                      <a:lnTo>
                        <a:pt x="6" y="198"/>
                      </a:lnTo>
                      <a:lnTo>
                        <a:pt x="35" y="212"/>
                      </a:lnTo>
                      <a:lnTo>
                        <a:pt x="68" y="212"/>
                      </a:lnTo>
                      <a:lnTo>
                        <a:pt x="144"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90" name="Line 74"/>
                <p:cNvSpPr>
                  <a:spLocks noChangeShapeType="1"/>
                </p:cNvSpPr>
                <p:nvPr/>
              </p:nvSpPr>
              <p:spPr bwMode="auto">
                <a:xfrm flipH="1">
                  <a:off x="3461" y="2238"/>
                  <a:ext cx="24" cy="8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1" name="Line 75"/>
                <p:cNvSpPr>
                  <a:spLocks noChangeShapeType="1"/>
                </p:cNvSpPr>
                <p:nvPr/>
              </p:nvSpPr>
              <p:spPr bwMode="auto">
                <a:xfrm flipH="1">
                  <a:off x="3445" y="2238"/>
                  <a:ext cx="40"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9292" name="Group 76"/>
          <p:cNvGrpSpPr>
            <a:grpSpLocks/>
          </p:cNvGrpSpPr>
          <p:nvPr/>
        </p:nvGrpSpPr>
        <p:grpSpPr bwMode="auto">
          <a:xfrm>
            <a:off x="1611313" y="1982788"/>
            <a:ext cx="1030287" cy="315912"/>
            <a:chOff x="760" y="1249"/>
            <a:chExt cx="649" cy="199"/>
          </a:xfrm>
        </p:grpSpPr>
        <p:sp>
          <p:nvSpPr>
            <p:cNvPr id="9293" name="Line 77"/>
            <p:cNvSpPr>
              <a:spLocks noChangeShapeType="1"/>
            </p:cNvSpPr>
            <p:nvPr/>
          </p:nvSpPr>
          <p:spPr bwMode="auto">
            <a:xfrm>
              <a:off x="861" y="1444"/>
              <a:ext cx="410" cy="4"/>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94" name="Group 78"/>
            <p:cNvGrpSpPr>
              <a:grpSpLocks/>
            </p:cNvGrpSpPr>
            <p:nvPr/>
          </p:nvGrpSpPr>
          <p:grpSpPr bwMode="auto">
            <a:xfrm>
              <a:off x="760" y="1249"/>
              <a:ext cx="649" cy="161"/>
              <a:chOff x="760" y="1249"/>
              <a:chExt cx="649" cy="161"/>
            </a:xfrm>
          </p:grpSpPr>
          <p:grpSp>
            <p:nvGrpSpPr>
              <p:cNvPr id="9295" name="Group 79"/>
              <p:cNvGrpSpPr>
                <a:grpSpLocks/>
              </p:cNvGrpSpPr>
              <p:nvPr/>
            </p:nvGrpSpPr>
            <p:grpSpPr bwMode="auto">
              <a:xfrm>
                <a:off x="1242" y="1249"/>
                <a:ext cx="167" cy="153"/>
                <a:chOff x="3698" y="1200"/>
                <a:chExt cx="167" cy="153"/>
              </a:xfrm>
            </p:grpSpPr>
            <p:sp>
              <p:nvSpPr>
                <p:cNvPr id="9296" name="Freeform 80"/>
                <p:cNvSpPr>
                  <a:spLocks/>
                </p:cNvSpPr>
                <p:nvPr/>
              </p:nvSpPr>
              <p:spPr bwMode="auto">
                <a:xfrm>
                  <a:off x="3698" y="1200"/>
                  <a:ext cx="85" cy="153"/>
                </a:xfrm>
                <a:custGeom>
                  <a:avLst/>
                  <a:gdLst>
                    <a:gd name="T0" fmla="*/ 85 w 181"/>
                    <a:gd name="T1" fmla="*/ 0 h 315"/>
                    <a:gd name="T2" fmla="*/ 0 w 181"/>
                    <a:gd name="T3" fmla="*/ 315 h 315"/>
                    <a:gd name="T4" fmla="*/ 79 w 181"/>
                    <a:gd name="T5" fmla="*/ 315 h 315"/>
                    <a:gd name="T6" fmla="*/ 128 w 181"/>
                    <a:gd name="T7" fmla="*/ 297 h 315"/>
                    <a:gd name="T8" fmla="*/ 156 w 181"/>
                    <a:gd name="T9" fmla="*/ 254 h 315"/>
                    <a:gd name="T10" fmla="*/ 181 w 181"/>
                    <a:gd name="T11" fmla="*/ 166 h 315"/>
                    <a:gd name="T12" fmla="*/ 174 w 181"/>
                    <a:gd name="T13" fmla="*/ 122 h 315"/>
                    <a:gd name="T14" fmla="*/ 135 w 181"/>
                    <a:gd name="T15" fmla="*/ 105 h 315"/>
                    <a:gd name="T16" fmla="*/ 56 w 181"/>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85" y="0"/>
                      </a:moveTo>
                      <a:lnTo>
                        <a:pt x="0" y="315"/>
                      </a:lnTo>
                      <a:lnTo>
                        <a:pt x="79" y="315"/>
                      </a:lnTo>
                      <a:lnTo>
                        <a:pt x="128" y="297"/>
                      </a:lnTo>
                      <a:lnTo>
                        <a:pt x="156" y="254"/>
                      </a:lnTo>
                      <a:lnTo>
                        <a:pt x="181" y="166"/>
                      </a:lnTo>
                      <a:lnTo>
                        <a:pt x="174" y="122"/>
                      </a:lnTo>
                      <a:lnTo>
                        <a:pt x="135"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97" name="Line 81"/>
                <p:cNvSpPr>
                  <a:spLocks noChangeShapeType="1"/>
                </p:cNvSpPr>
                <p:nvPr/>
              </p:nvSpPr>
              <p:spPr bwMode="auto">
                <a:xfrm flipV="1">
                  <a:off x="3847" y="1200"/>
                  <a:ext cx="18"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98" name="Group 82"/>
              <p:cNvGrpSpPr>
                <a:grpSpLocks/>
              </p:cNvGrpSpPr>
              <p:nvPr/>
            </p:nvGrpSpPr>
            <p:grpSpPr bwMode="auto">
              <a:xfrm>
                <a:off x="760" y="1259"/>
                <a:ext cx="159" cy="151"/>
                <a:chOff x="3216" y="1210"/>
                <a:chExt cx="159" cy="151"/>
              </a:xfrm>
            </p:grpSpPr>
            <p:sp>
              <p:nvSpPr>
                <p:cNvPr id="9299" name="Line 83"/>
                <p:cNvSpPr>
                  <a:spLocks noChangeShapeType="1"/>
                </p:cNvSpPr>
                <p:nvPr/>
              </p:nvSpPr>
              <p:spPr bwMode="auto">
                <a:xfrm flipH="1">
                  <a:off x="3284" y="1256"/>
                  <a:ext cx="24" cy="8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0" name="Freeform 84"/>
                <p:cNvSpPr>
                  <a:spLocks/>
                </p:cNvSpPr>
                <p:nvPr/>
              </p:nvSpPr>
              <p:spPr bwMode="auto">
                <a:xfrm>
                  <a:off x="3284" y="1343"/>
                  <a:ext cx="8" cy="18"/>
                </a:xfrm>
                <a:custGeom>
                  <a:avLst/>
                  <a:gdLst>
                    <a:gd name="T0" fmla="*/ 0 w 16"/>
                    <a:gd name="T1" fmla="*/ 0 h 41"/>
                    <a:gd name="T2" fmla="*/ 1 w 16"/>
                    <a:gd name="T3" fmla="*/ 23 h 41"/>
                    <a:gd name="T4" fmla="*/ 16 w 16"/>
                    <a:gd name="T5" fmla="*/ 41 h 41"/>
                  </a:gdLst>
                  <a:ahLst/>
                  <a:cxnLst>
                    <a:cxn ang="0">
                      <a:pos x="T0" y="T1"/>
                    </a:cxn>
                    <a:cxn ang="0">
                      <a:pos x="T2" y="T3"/>
                    </a:cxn>
                    <a:cxn ang="0">
                      <a:pos x="T4" y="T5"/>
                    </a:cxn>
                  </a:cxnLst>
                  <a:rect l="0" t="0" r="r" b="b"/>
                  <a:pathLst>
                    <a:path w="16" h="41">
                      <a:moveTo>
                        <a:pt x="0" y="0"/>
                      </a:moveTo>
                      <a:lnTo>
                        <a:pt x="1" y="23"/>
                      </a:lnTo>
                      <a:lnTo>
                        <a:pt x="16"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01" name="Line 85"/>
                <p:cNvSpPr>
                  <a:spLocks noChangeShapeType="1"/>
                </p:cNvSpPr>
                <p:nvPr/>
              </p:nvSpPr>
              <p:spPr bwMode="auto">
                <a:xfrm flipH="1">
                  <a:off x="3268" y="1256"/>
                  <a:ext cx="40"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2" name="Line 86"/>
                <p:cNvSpPr>
                  <a:spLocks noChangeShapeType="1"/>
                </p:cNvSpPr>
                <p:nvPr/>
              </p:nvSpPr>
              <p:spPr bwMode="auto">
                <a:xfrm flipV="1">
                  <a:off x="3359" y="1210"/>
                  <a:ext cx="16"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3" name="Freeform 87"/>
                <p:cNvSpPr>
                  <a:spLocks/>
                </p:cNvSpPr>
                <p:nvPr/>
              </p:nvSpPr>
              <p:spPr bwMode="auto">
                <a:xfrm>
                  <a:off x="3216" y="1256"/>
                  <a:ext cx="68" cy="105"/>
                </a:xfrm>
                <a:custGeom>
                  <a:avLst/>
                  <a:gdLst>
                    <a:gd name="T0" fmla="*/ 107 w 145"/>
                    <a:gd name="T1" fmla="*/ 0 h 211"/>
                    <a:gd name="T2" fmla="*/ 76 w 145"/>
                    <a:gd name="T3" fmla="*/ 0 h 211"/>
                    <a:gd name="T4" fmla="*/ 49 w 145"/>
                    <a:gd name="T5" fmla="*/ 8 h 211"/>
                    <a:gd name="T6" fmla="*/ 36 w 145"/>
                    <a:gd name="T7" fmla="*/ 33 h 211"/>
                    <a:gd name="T8" fmla="*/ 0 w 145"/>
                    <a:gd name="T9" fmla="*/ 165 h 211"/>
                    <a:gd name="T10" fmla="*/ 6 w 145"/>
                    <a:gd name="T11" fmla="*/ 197 h 211"/>
                    <a:gd name="T12" fmla="*/ 35 w 145"/>
                    <a:gd name="T13" fmla="*/ 211 h 211"/>
                    <a:gd name="T14" fmla="*/ 69 w 145"/>
                    <a:gd name="T15" fmla="*/ 211 h 211"/>
                    <a:gd name="T16" fmla="*/ 145 w 145"/>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1">
                      <a:moveTo>
                        <a:pt x="107" y="0"/>
                      </a:moveTo>
                      <a:lnTo>
                        <a:pt x="76" y="0"/>
                      </a:lnTo>
                      <a:lnTo>
                        <a:pt x="49" y="8"/>
                      </a:lnTo>
                      <a:lnTo>
                        <a:pt x="36" y="33"/>
                      </a:lnTo>
                      <a:lnTo>
                        <a:pt x="0" y="165"/>
                      </a:lnTo>
                      <a:lnTo>
                        <a:pt x="6" y="197"/>
                      </a:lnTo>
                      <a:lnTo>
                        <a:pt x="35" y="211"/>
                      </a:lnTo>
                      <a:lnTo>
                        <a:pt x="69" y="211"/>
                      </a:lnTo>
                      <a:lnTo>
                        <a:pt x="145"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9304" name="Group 88"/>
          <p:cNvGrpSpPr>
            <a:grpSpLocks/>
          </p:cNvGrpSpPr>
          <p:nvPr/>
        </p:nvGrpSpPr>
        <p:grpSpPr bwMode="auto">
          <a:xfrm>
            <a:off x="5319713" y="3508375"/>
            <a:ext cx="357187" cy="457200"/>
            <a:chOff x="3096" y="2210"/>
            <a:chExt cx="225" cy="288"/>
          </a:xfrm>
        </p:grpSpPr>
        <p:sp>
          <p:nvSpPr>
            <p:cNvPr id="9305" name="Line 89"/>
            <p:cNvSpPr>
              <a:spLocks noChangeShapeType="1"/>
            </p:cNvSpPr>
            <p:nvPr/>
          </p:nvSpPr>
          <p:spPr bwMode="auto">
            <a:xfrm flipV="1">
              <a:off x="3289" y="2210"/>
              <a:ext cx="32" cy="8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306" name="Group 90"/>
            <p:cNvGrpSpPr>
              <a:grpSpLocks/>
            </p:cNvGrpSpPr>
            <p:nvPr/>
          </p:nvGrpSpPr>
          <p:grpSpPr bwMode="auto">
            <a:xfrm>
              <a:off x="3096" y="2297"/>
              <a:ext cx="152" cy="201"/>
              <a:chOff x="3298" y="2148"/>
              <a:chExt cx="152" cy="201"/>
            </a:xfrm>
          </p:grpSpPr>
          <p:sp>
            <p:nvSpPr>
              <p:cNvPr id="9307" name="Freeform 91"/>
              <p:cNvSpPr>
                <a:spLocks/>
              </p:cNvSpPr>
              <p:nvPr/>
            </p:nvSpPr>
            <p:spPr bwMode="auto">
              <a:xfrm>
                <a:off x="3298" y="2148"/>
                <a:ext cx="125" cy="201"/>
              </a:xfrm>
              <a:custGeom>
                <a:avLst/>
                <a:gdLst>
                  <a:gd name="T0" fmla="*/ 266 w 266"/>
                  <a:gd name="T1" fmla="*/ 0 h 426"/>
                  <a:gd name="T2" fmla="*/ 232 w 266"/>
                  <a:gd name="T3" fmla="*/ 15 h 426"/>
                  <a:gd name="T4" fmla="*/ 194 w 266"/>
                  <a:gd name="T5" fmla="*/ 46 h 426"/>
                  <a:gd name="T6" fmla="*/ 147 w 266"/>
                  <a:gd name="T7" fmla="*/ 106 h 426"/>
                  <a:gd name="T8" fmla="*/ 119 w 266"/>
                  <a:gd name="T9" fmla="*/ 152 h 426"/>
                  <a:gd name="T10" fmla="*/ 88 w 266"/>
                  <a:gd name="T11" fmla="*/ 213 h 426"/>
                  <a:gd name="T12" fmla="*/ 48 w 266"/>
                  <a:gd name="T13" fmla="*/ 304 h 426"/>
                  <a:gd name="T14" fmla="*/ 0 w 266"/>
                  <a:gd name="T15" fmla="*/ 426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426">
                    <a:moveTo>
                      <a:pt x="266" y="0"/>
                    </a:moveTo>
                    <a:lnTo>
                      <a:pt x="232" y="15"/>
                    </a:lnTo>
                    <a:lnTo>
                      <a:pt x="194" y="46"/>
                    </a:lnTo>
                    <a:lnTo>
                      <a:pt x="147" y="106"/>
                    </a:lnTo>
                    <a:lnTo>
                      <a:pt x="119" y="152"/>
                    </a:lnTo>
                    <a:lnTo>
                      <a:pt x="88" y="213"/>
                    </a:lnTo>
                    <a:lnTo>
                      <a:pt x="48" y="304"/>
                    </a:lnTo>
                    <a:lnTo>
                      <a:pt x="0" y="4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08" name="Freeform 92"/>
              <p:cNvSpPr>
                <a:spLocks/>
              </p:cNvSpPr>
              <p:nvPr/>
            </p:nvSpPr>
            <p:spPr bwMode="auto">
              <a:xfrm>
                <a:off x="3338" y="2148"/>
                <a:ext cx="112" cy="148"/>
              </a:xfrm>
              <a:custGeom>
                <a:avLst/>
                <a:gdLst>
                  <a:gd name="T0" fmla="*/ 186 w 239"/>
                  <a:gd name="T1" fmla="*/ 0 h 319"/>
                  <a:gd name="T2" fmla="*/ 217 w 239"/>
                  <a:gd name="T3" fmla="*/ 0 h 319"/>
                  <a:gd name="T4" fmla="*/ 239 w 239"/>
                  <a:gd name="T5" fmla="*/ 31 h 319"/>
                  <a:gd name="T6" fmla="*/ 226 w 239"/>
                  <a:gd name="T7" fmla="*/ 77 h 319"/>
                  <a:gd name="T8" fmla="*/ 203 w 239"/>
                  <a:gd name="T9" fmla="*/ 106 h 319"/>
                  <a:gd name="T10" fmla="*/ 184 w 239"/>
                  <a:gd name="T11" fmla="*/ 121 h 319"/>
                  <a:gd name="T12" fmla="*/ 150 w 239"/>
                  <a:gd name="T13" fmla="*/ 137 h 319"/>
                  <a:gd name="T14" fmla="*/ 104 w 239"/>
                  <a:gd name="T15" fmla="*/ 137 h 319"/>
                  <a:gd name="T16" fmla="*/ 131 w 239"/>
                  <a:gd name="T17" fmla="*/ 152 h 319"/>
                  <a:gd name="T18" fmla="*/ 153 w 239"/>
                  <a:gd name="T19" fmla="*/ 183 h 319"/>
                  <a:gd name="T20" fmla="*/ 159 w 239"/>
                  <a:gd name="T21" fmla="*/ 213 h 319"/>
                  <a:gd name="T22" fmla="*/ 148 w 239"/>
                  <a:gd name="T23" fmla="*/ 258 h 319"/>
                  <a:gd name="T24" fmla="*/ 124 w 239"/>
                  <a:gd name="T25" fmla="*/ 289 h 319"/>
                  <a:gd name="T26" fmla="*/ 105 w 239"/>
                  <a:gd name="T27" fmla="*/ 304 h 319"/>
                  <a:gd name="T28" fmla="*/ 70 w 239"/>
                  <a:gd name="T29" fmla="*/ 319 h 319"/>
                  <a:gd name="T30" fmla="*/ 40 w 239"/>
                  <a:gd name="T31" fmla="*/ 319 h 319"/>
                  <a:gd name="T32" fmla="*/ 14 w 239"/>
                  <a:gd name="T33" fmla="*/ 304 h 319"/>
                  <a:gd name="T34" fmla="*/ 3 w 239"/>
                  <a:gd name="T35" fmla="*/ 289 h 319"/>
                  <a:gd name="T36" fmla="*/ 0 w 239"/>
                  <a:gd name="T37" fmla="*/ 2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319">
                    <a:moveTo>
                      <a:pt x="186" y="0"/>
                    </a:moveTo>
                    <a:lnTo>
                      <a:pt x="217" y="0"/>
                    </a:lnTo>
                    <a:lnTo>
                      <a:pt x="239" y="31"/>
                    </a:lnTo>
                    <a:lnTo>
                      <a:pt x="226" y="77"/>
                    </a:lnTo>
                    <a:lnTo>
                      <a:pt x="203" y="106"/>
                    </a:lnTo>
                    <a:lnTo>
                      <a:pt x="184" y="121"/>
                    </a:lnTo>
                    <a:lnTo>
                      <a:pt x="150" y="137"/>
                    </a:lnTo>
                    <a:lnTo>
                      <a:pt x="104" y="137"/>
                    </a:lnTo>
                    <a:lnTo>
                      <a:pt x="131" y="152"/>
                    </a:lnTo>
                    <a:lnTo>
                      <a:pt x="153" y="183"/>
                    </a:lnTo>
                    <a:lnTo>
                      <a:pt x="159" y="213"/>
                    </a:lnTo>
                    <a:lnTo>
                      <a:pt x="148" y="258"/>
                    </a:lnTo>
                    <a:lnTo>
                      <a:pt x="124" y="289"/>
                    </a:lnTo>
                    <a:lnTo>
                      <a:pt x="105" y="304"/>
                    </a:lnTo>
                    <a:lnTo>
                      <a:pt x="70" y="319"/>
                    </a:lnTo>
                    <a:lnTo>
                      <a:pt x="40" y="319"/>
                    </a:lnTo>
                    <a:lnTo>
                      <a:pt x="14" y="304"/>
                    </a:lnTo>
                    <a:lnTo>
                      <a:pt x="3" y="289"/>
                    </a:lnTo>
                    <a:lnTo>
                      <a:pt x="0" y="24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309" name="Group 93"/>
          <p:cNvGrpSpPr>
            <a:grpSpLocks/>
          </p:cNvGrpSpPr>
          <p:nvPr/>
        </p:nvGrpSpPr>
        <p:grpSpPr bwMode="auto">
          <a:xfrm>
            <a:off x="5932488" y="3686175"/>
            <a:ext cx="384175" cy="236538"/>
            <a:chOff x="3482" y="2322"/>
            <a:chExt cx="242" cy="149"/>
          </a:xfrm>
        </p:grpSpPr>
        <p:sp>
          <p:nvSpPr>
            <p:cNvPr id="9310" name="Line 94"/>
            <p:cNvSpPr>
              <a:spLocks noChangeShapeType="1"/>
            </p:cNvSpPr>
            <p:nvPr/>
          </p:nvSpPr>
          <p:spPr bwMode="auto">
            <a:xfrm flipH="1">
              <a:off x="3482" y="2408"/>
              <a:ext cx="104" cy="4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1" name="Freeform 95"/>
            <p:cNvSpPr>
              <a:spLocks/>
            </p:cNvSpPr>
            <p:nvPr/>
          </p:nvSpPr>
          <p:spPr bwMode="auto">
            <a:xfrm>
              <a:off x="3605" y="2322"/>
              <a:ext cx="59" cy="99"/>
            </a:xfrm>
            <a:custGeom>
              <a:avLst/>
              <a:gdLst>
                <a:gd name="T0" fmla="*/ 0 w 129"/>
                <a:gd name="T1" fmla="*/ 45 h 212"/>
                <a:gd name="T2" fmla="*/ 39 w 129"/>
                <a:gd name="T3" fmla="*/ 16 h 212"/>
                <a:gd name="T4" fmla="*/ 74 w 129"/>
                <a:gd name="T5" fmla="*/ 0 h 212"/>
                <a:gd name="T6" fmla="*/ 89 w 129"/>
                <a:gd name="T7" fmla="*/ 0 h 212"/>
                <a:gd name="T8" fmla="*/ 115 w 129"/>
                <a:gd name="T9" fmla="*/ 16 h 212"/>
                <a:gd name="T10" fmla="*/ 126 w 129"/>
                <a:gd name="T11" fmla="*/ 31 h 212"/>
                <a:gd name="T12" fmla="*/ 129 w 129"/>
                <a:gd name="T13" fmla="*/ 76 h 212"/>
                <a:gd name="T14" fmla="*/ 113 w 129"/>
                <a:gd name="T15" fmla="*/ 137 h 212"/>
                <a:gd name="T16" fmla="*/ 77 w 129"/>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12">
                  <a:moveTo>
                    <a:pt x="0" y="45"/>
                  </a:moveTo>
                  <a:lnTo>
                    <a:pt x="39" y="16"/>
                  </a:lnTo>
                  <a:lnTo>
                    <a:pt x="74" y="0"/>
                  </a:lnTo>
                  <a:lnTo>
                    <a:pt x="89" y="0"/>
                  </a:lnTo>
                  <a:lnTo>
                    <a:pt x="115" y="16"/>
                  </a:lnTo>
                  <a:lnTo>
                    <a:pt x="126" y="31"/>
                  </a:lnTo>
                  <a:lnTo>
                    <a:pt x="129" y="76"/>
                  </a:lnTo>
                  <a:lnTo>
                    <a:pt x="113" y="137"/>
                  </a:lnTo>
                  <a:lnTo>
                    <a:pt x="77" y="21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12" name="Freeform 96"/>
            <p:cNvSpPr>
              <a:spLocks/>
            </p:cNvSpPr>
            <p:nvPr/>
          </p:nvSpPr>
          <p:spPr bwMode="auto">
            <a:xfrm>
              <a:off x="3609" y="2322"/>
              <a:ext cx="115" cy="149"/>
            </a:xfrm>
            <a:custGeom>
              <a:avLst/>
              <a:gdLst>
                <a:gd name="T0" fmla="*/ 251 w 251"/>
                <a:gd name="T1" fmla="*/ 0 h 319"/>
                <a:gd name="T2" fmla="*/ 224 w 251"/>
                <a:gd name="T3" fmla="*/ 45 h 319"/>
                <a:gd name="T4" fmla="*/ 200 w 251"/>
                <a:gd name="T5" fmla="*/ 76 h 319"/>
                <a:gd name="T6" fmla="*/ 73 w 251"/>
                <a:gd name="T7" fmla="*/ 212 h 319"/>
                <a:gd name="T8" fmla="*/ 26 w 251"/>
                <a:gd name="T9" fmla="*/ 274 h 319"/>
                <a:gd name="T10" fmla="*/ 0 w 251"/>
                <a:gd name="T11" fmla="*/ 319 h 319"/>
              </a:gdLst>
              <a:ahLst/>
              <a:cxnLst>
                <a:cxn ang="0">
                  <a:pos x="T0" y="T1"/>
                </a:cxn>
                <a:cxn ang="0">
                  <a:pos x="T2" y="T3"/>
                </a:cxn>
                <a:cxn ang="0">
                  <a:pos x="T4" y="T5"/>
                </a:cxn>
                <a:cxn ang="0">
                  <a:pos x="T6" y="T7"/>
                </a:cxn>
                <a:cxn ang="0">
                  <a:pos x="T8" y="T9"/>
                </a:cxn>
                <a:cxn ang="0">
                  <a:pos x="T10" y="T11"/>
                </a:cxn>
              </a:cxnLst>
              <a:rect l="0" t="0" r="r" b="b"/>
              <a:pathLst>
                <a:path w="251" h="319">
                  <a:moveTo>
                    <a:pt x="251" y="0"/>
                  </a:moveTo>
                  <a:lnTo>
                    <a:pt x="224" y="45"/>
                  </a:lnTo>
                  <a:lnTo>
                    <a:pt x="200" y="76"/>
                  </a:lnTo>
                  <a:lnTo>
                    <a:pt x="73" y="212"/>
                  </a:lnTo>
                  <a:lnTo>
                    <a:pt x="26" y="274"/>
                  </a:lnTo>
                  <a:lnTo>
                    <a:pt x="0" y="31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313" name="Group 97"/>
          <p:cNvGrpSpPr>
            <a:grpSpLocks/>
          </p:cNvGrpSpPr>
          <p:nvPr/>
        </p:nvGrpSpPr>
        <p:grpSpPr bwMode="auto">
          <a:xfrm>
            <a:off x="4900613" y="1279525"/>
            <a:ext cx="3906837" cy="3063875"/>
            <a:chOff x="2832" y="806"/>
            <a:chExt cx="2461" cy="1930"/>
          </a:xfrm>
        </p:grpSpPr>
        <p:sp>
          <p:nvSpPr>
            <p:cNvPr id="9314" name="Line 98"/>
            <p:cNvSpPr>
              <a:spLocks noChangeShapeType="1"/>
            </p:cNvSpPr>
            <p:nvPr/>
          </p:nvSpPr>
          <p:spPr bwMode="auto">
            <a:xfrm>
              <a:off x="3186" y="2218"/>
              <a:ext cx="400" cy="32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5" name="Line 99"/>
            <p:cNvSpPr>
              <a:spLocks noChangeShapeType="1"/>
            </p:cNvSpPr>
            <p:nvPr/>
          </p:nvSpPr>
          <p:spPr bwMode="auto">
            <a:xfrm>
              <a:off x="3191" y="1345"/>
              <a:ext cx="395" cy="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6" name="Line 100"/>
            <p:cNvSpPr>
              <a:spLocks noChangeShapeType="1"/>
            </p:cNvSpPr>
            <p:nvPr/>
          </p:nvSpPr>
          <p:spPr bwMode="auto">
            <a:xfrm>
              <a:off x="4474" y="1345"/>
              <a:ext cx="328" cy="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317" name="Group 101"/>
            <p:cNvGrpSpPr>
              <a:grpSpLocks/>
            </p:cNvGrpSpPr>
            <p:nvPr/>
          </p:nvGrpSpPr>
          <p:grpSpPr bwMode="auto">
            <a:xfrm>
              <a:off x="2832" y="806"/>
              <a:ext cx="2461" cy="1930"/>
              <a:chOff x="2832" y="806"/>
              <a:chExt cx="2461" cy="1930"/>
            </a:xfrm>
          </p:grpSpPr>
          <p:sp>
            <p:nvSpPr>
              <p:cNvPr id="9318" name="Line 102"/>
              <p:cNvSpPr>
                <a:spLocks noChangeShapeType="1"/>
              </p:cNvSpPr>
              <p:nvPr/>
            </p:nvSpPr>
            <p:spPr bwMode="auto">
              <a:xfrm>
                <a:off x="3026" y="1944"/>
                <a:ext cx="20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 name="Line 103"/>
              <p:cNvSpPr>
                <a:spLocks noChangeShapeType="1"/>
              </p:cNvSpPr>
              <p:nvPr/>
            </p:nvSpPr>
            <p:spPr bwMode="auto">
              <a:xfrm>
                <a:off x="3586" y="1345"/>
                <a:ext cx="2" cy="1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0" name="Line 104"/>
              <p:cNvSpPr>
                <a:spLocks noChangeShapeType="1"/>
              </p:cNvSpPr>
              <p:nvPr/>
            </p:nvSpPr>
            <p:spPr bwMode="auto">
              <a:xfrm>
                <a:off x="3191" y="1345"/>
                <a:ext cx="2" cy="8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1" name="Freeform 105"/>
              <p:cNvSpPr>
                <a:spLocks/>
              </p:cNvSpPr>
              <p:nvPr/>
            </p:nvSpPr>
            <p:spPr bwMode="auto">
              <a:xfrm>
                <a:off x="3555" y="2588"/>
                <a:ext cx="86" cy="148"/>
              </a:xfrm>
              <a:custGeom>
                <a:avLst/>
                <a:gdLst>
                  <a:gd name="T0" fmla="*/ 84 w 180"/>
                  <a:gd name="T1" fmla="*/ 0 h 315"/>
                  <a:gd name="T2" fmla="*/ 0 w 180"/>
                  <a:gd name="T3" fmla="*/ 315 h 315"/>
                  <a:gd name="T4" fmla="*/ 79 w 180"/>
                  <a:gd name="T5" fmla="*/ 315 h 315"/>
                  <a:gd name="T6" fmla="*/ 127 w 180"/>
                  <a:gd name="T7" fmla="*/ 297 h 315"/>
                  <a:gd name="T8" fmla="*/ 156 w 180"/>
                  <a:gd name="T9" fmla="*/ 254 h 315"/>
                  <a:gd name="T10" fmla="*/ 180 w 180"/>
                  <a:gd name="T11" fmla="*/ 167 h 315"/>
                  <a:gd name="T12" fmla="*/ 173 w 180"/>
                  <a:gd name="T13" fmla="*/ 123 h 315"/>
                  <a:gd name="T14" fmla="*/ 135 w 180"/>
                  <a:gd name="T15" fmla="*/ 105 h 315"/>
                  <a:gd name="T16" fmla="*/ 56 w 180"/>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5">
                    <a:moveTo>
                      <a:pt x="84" y="0"/>
                    </a:moveTo>
                    <a:lnTo>
                      <a:pt x="0" y="315"/>
                    </a:lnTo>
                    <a:lnTo>
                      <a:pt x="79" y="315"/>
                    </a:lnTo>
                    <a:lnTo>
                      <a:pt x="127" y="297"/>
                    </a:lnTo>
                    <a:lnTo>
                      <a:pt x="156" y="254"/>
                    </a:lnTo>
                    <a:lnTo>
                      <a:pt x="180" y="167"/>
                    </a:lnTo>
                    <a:lnTo>
                      <a:pt x="173" y="123"/>
                    </a:lnTo>
                    <a:lnTo>
                      <a:pt x="135" y="105"/>
                    </a:lnTo>
                    <a:lnTo>
                      <a:pt x="56"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22" name="Group 106"/>
              <p:cNvGrpSpPr>
                <a:grpSpLocks/>
              </p:cNvGrpSpPr>
              <p:nvPr/>
            </p:nvGrpSpPr>
            <p:grpSpPr bwMode="auto">
              <a:xfrm>
                <a:off x="3569" y="1147"/>
                <a:ext cx="161" cy="148"/>
                <a:chOff x="3569" y="1025"/>
                <a:chExt cx="161" cy="148"/>
              </a:xfrm>
            </p:grpSpPr>
            <p:sp>
              <p:nvSpPr>
                <p:cNvPr id="9323" name="Freeform 107"/>
                <p:cNvSpPr>
                  <a:spLocks/>
                </p:cNvSpPr>
                <p:nvPr/>
              </p:nvSpPr>
              <p:spPr bwMode="auto">
                <a:xfrm>
                  <a:off x="3569" y="1025"/>
                  <a:ext cx="82" cy="148"/>
                </a:xfrm>
                <a:custGeom>
                  <a:avLst/>
                  <a:gdLst>
                    <a:gd name="T0" fmla="*/ 85 w 180"/>
                    <a:gd name="T1" fmla="*/ 0 h 315"/>
                    <a:gd name="T2" fmla="*/ 0 w 180"/>
                    <a:gd name="T3" fmla="*/ 315 h 315"/>
                    <a:gd name="T4" fmla="*/ 78 w 180"/>
                    <a:gd name="T5" fmla="*/ 315 h 315"/>
                    <a:gd name="T6" fmla="*/ 127 w 180"/>
                    <a:gd name="T7" fmla="*/ 297 h 315"/>
                    <a:gd name="T8" fmla="*/ 157 w 180"/>
                    <a:gd name="T9" fmla="*/ 254 h 315"/>
                    <a:gd name="T10" fmla="*/ 180 w 180"/>
                    <a:gd name="T11" fmla="*/ 167 h 315"/>
                    <a:gd name="T12" fmla="*/ 174 w 180"/>
                    <a:gd name="T13" fmla="*/ 123 h 315"/>
                    <a:gd name="T14" fmla="*/ 135 w 180"/>
                    <a:gd name="T15" fmla="*/ 105 h 315"/>
                    <a:gd name="T16" fmla="*/ 56 w 180"/>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5">
                      <a:moveTo>
                        <a:pt x="85" y="0"/>
                      </a:moveTo>
                      <a:lnTo>
                        <a:pt x="0" y="315"/>
                      </a:lnTo>
                      <a:lnTo>
                        <a:pt x="78" y="315"/>
                      </a:lnTo>
                      <a:lnTo>
                        <a:pt x="127" y="297"/>
                      </a:lnTo>
                      <a:lnTo>
                        <a:pt x="157" y="254"/>
                      </a:lnTo>
                      <a:lnTo>
                        <a:pt x="180" y="167"/>
                      </a:lnTo>
                      <a:lnTo>
                        <a:pt x="174" y="123"/>
                      </a:lnTo>
                      <a:lnTo>
                        <a:pt x="135" y="105"/>
                      </a:lnTo>
                      <a:lnTo>
                        <a:pt x="56"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24" name="Line 108"/>
                <p:cNvSpPr>
                  <a:spLocks noChangeShapeType="1"/>
                </p:cNvSpPr>
                <p:nvPr/>
              </p:nvSpPr>
              <p:spPr bwMode="auto">
                <a:xfrm flipV="1">
                  <a:off x="3712" y="1025"/>
                  <a:ext cx="18"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325" name="Line 109"/>
              <p:cNvSpPr>
                <a:spLocks noChangeShapeType="1"/>
              </p:cNvSpPr>
              <p:nvPr/>
            </p:nvSpPr>
            <p:spPr bwMode="auto">
              <a:xfrm>
                <a:off x="4474" y="1345"/>
                <a:ext cx="2" cy="8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6" name="Line 110"/>
              <p:cNvSpPr>
                <a:spLocks noChangeShapeType="1"/>
              </p:cNvSpPr>
              <p:nvPr/>
            </p:nvSpPr>
            <p:spPr bwMode="auto">
              <a:xfrm>
                <a:off x="4802" y="1345"/>
                <a:ext cx="4" cy="1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7" name="Line 111"/>
              <p:cNvSpPr>
                <a:spLocks noChangeShapeType="1"/>
              </p:cNvSpPr>
              <p:nvPr/>
            </p:nvSpPr>
            <p:spPr bwMode="auto">
              <a:xfrm>
                <a:off x="4213" y="1940"/>
                <a:ext cx="672" cy="6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328" name="Group 112"/>
              <p:cNvGrpSpPr>
                <a:grpSpLocks/>
              </p:cNvGrpSpPr>
              <p:nvPr/>
            </p:nvGrpSpPr>
            <p:grpSpPr bwMode="auto">
              <a:xfrm>
                <a:off x="4798" y="1157"/>
                <a:ext cx="205" cy="150"/>
                <a:chOff x="4798" y="1035"/>
                <a:chExt cx="205" cy="150"/>
              </a:xfrm>
            </p:grpSpPr>
            <p:sp>
              <p:nvSpPr>
                <p:cNvPr id="9329" name="Freeform 113"/>
                <p:cNvSpPr>
                  <a:spLocks/>
                </p:cNvSpPr>
                <p:nvPr/>
              </p:nvSpPr>
              <p:spPr bwMode="auto">
                <a:xfrm>
                  <a:off x="4798" y="1035"/>
                  <a:ext cx="86" cy="150"/>
                </a:xfrm>
                <a:custGeom>
                  <a:avLst/>
                  <a:gdLst>
                    <a:gd name="T0" fmla="*/ 85 w 180"/>
                    <a:gd name="T1" fmla="*/ 0 h 316"/>
                    <a:gd name="T2" fmla="*/ 0 w 180"/>
                    <a:gd name="T3" fmla="*/ 316 h 316"/>
                    <a:gd name="T4" fmla="*/ 79 w 180"/>
                    <a:gd name="T5" fmla="*/ 316 h 316"/>
                    <a:gd name="T6" fmla="*/ 127 w 180"/>
                    <a:gd name="T7" fmla="*/ 298 h 316"/>
                    <a:gd name="T8" fmla="*/ 157 w 180"/>
                    <a:gd name="T9" fmla="*/ 254 h 316"/>
                    <a:gd name="T10" fmla="*/ 180 w 180"/>
                    <a:gd name="T11" fmla="*/ 167 h 316"/>
                    <a:gd name="T12" fmla="*/ 174 w 180"/>
                    <a:gd name="T13" fmla="*/ 124 h 316"/>
                    <a:gd name="T14" fmla="*/ 136 w 180"/>
                    <a:gd name="T15" fmla="*/ 105 h 316"/>
                    <a:gd name="T16" fmla="*/ 56 w 180"/>
                    <a:gd name="T17" fmla="*/ 1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6">
                      <a:moveTo>
                        <a:pt x="85" y="0"/>
                      </a:moveTo>
                      <a:lnTo>
                        <a:pt x="0" y="316"/>
                      </a:lnTo>
                      <a:lnTo>
                        <a:pt x="79" y="316"/>
                      </a:lnTo>
                      <a:lnTo>
                        <a:pt x="127" y="298"/>
                      </a:lnTo>
                      <a:lnTo>
                        <a:pt x="157" y="254"/>
                      </a:lnTo>
                      <a:lnTo>
                        <a:pt x="180" y="167"/>
                      </a:lnTo>
                      <a:lnTo>
                        <a:pt x="174" y="124"/>
                      </a:lnTo>
                      <a:lnTo>
                        <a:pt x="136" y="105"/>
                      </a:lnTo>
                      <a:lnTo>
                        <a:pt x="56"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30" name="Line 114"/>
                <p:cNvSpPr>
                  <a:spLocks noChangeShapeType="1"/>
                </p:cNvSpPr>
                <p:nvPr/>
              </p:nvSpPr>
              <p:spPr bwMode="auto">
                <a:xfrm flipV="1">
                  <a:off x="4944" y="1035"/>
                  <a:ext cx="15"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1" name="Line 115"/>
                <p:cNvSpPr>
                  <a:spLocks noChangeShapeType="1"/>
                </p:cNvSpPr>
                <p:nvPr/>
              </p:nvSpPr>
              <p:spPr bwMode="auto">
                <a:xfrm flipH="1">
                  <a:off x="4986" y="1035"/>
                  <a:ext cx="17"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332" name="Group 116"/>
              <p:cNvGrpSpPr>
                <a:grpSpLocks/>
              </p:cNvGrpSpPr>
              <p:nvPr/>
            </p:nvGrpSpPr>
            <p:grpSpPr bwMode="auto">
              <a:xfrm>
                <a:off x="4052" y="1997"/>
                <a:ext cx="98" cy="148"/>
                <a:chOff x="4052" y="1875"/>
                <a:chExt cx="98" cy="148"/>
              </a:xfrm>
            </p:grpSpPr>
            <p:sp>
              <p:nvSpPr>
                <p:cNvPr id="9333" name="Line 117"/>
                <p:cNvSpPr>
                  <a:spLocks noChangeShapeType="1"/>
                </p:cNvSpPr>
                <p:nvPr/>
              </p:nvSpPr>
              <p:spPr bwMode="auto">
                <a:xfrm flipV="1">
                  <a:off x="4052" y="1914"/>
                  <a:ext cx="17"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4" name="Freeform 118"/>
                <p:cNvSpPr>
                  <a:spLocks/>
                </p:cNvSpPr>
                <p:nvPr/>
              </p:nvSpPr>
              <p:spPr bwMode="auto">
                <a:xfrm>
                  <a:off x="4069" y="1875"/>
                  <a:ext cx="81" cy="39"/>
                </a:xfrm>
                <a:custGeom>
                  <a:avLst/>
                  <a:gdLst>
                    <a:gd name="T0" fmla="*/ 175 w 175"/>
                    <a:gd name="T1" fmla="*/ 88 h 88"/>
                    <a:gd name="T2" fmla="*/ 167 w 175"/>
                    <a:gd name="T3" fmla="*/ 27 h 88"/>
                    <a:gd name="T4" fmla="*/ 112 w 175"/>
                    <a:gd name="T5" fmla="*/ 0 h 88"/>
                    <a:gd name="T6" fmla="*/ 43 w 175"/>
                    <a:gd name="T7" fmla="*/ 27 h 88"/>
                    <a:gd name="T8" fmla="*/ 0 w 175"/>
                    <a:gd name="T9" fmla="*/ 88 h 88"/>
                  </a:gdLst>
                  <a:ahLst/>
                  <a:cxnLst>
                    <a:cxn ang="0">
                      <a:pos x="T0" y="T1"/>
                    </a:cxn>
                    <a:cxn ang="0">
                      <a:pos x="T2" y="T3"/>
                    </a:cxn>
                    <a:cxn ang="0">
                      <a:pos x="T4" y="T5"/>
                    </a:cxn>
                    <a:cxn ang="0">
                      <a:pos x="T6" y="T7"/>
                    </a:cxn>
                    <a:cxn ang="0">
                      <a:pos x="T8" y="T9"/>
                    </a:cxn>
                  </a:cxnLst>
                  <a:rect l="0" t="0" r="r" b="b"/>
                  <a:pathLst>
                    <a:path w="175" h="88">
                      <a:moveTo>
                        <a:pt x="175" y="88"/>
                      </a:moveTo>
                      <a:lnTo>
                        <a:pt x="167" y="27"/>
                      </a:lnTo>
                      <a:lnTo>
                        <a:pt x="112" y="0"/>
                      </a:lnTo>
                      <a:lnTo>
                        <a:pt x="43" y="27"/>
                      </a:lnTo>
                      <a:lnTo>
                        <a:pt x="0" y="8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35" name="Line 119"/>
                <p:cNvSpPr>
                  <a:spLocks noChangeShapeType="1"/>
                </p:cNvSpPr>
                <p:nvPr/>
              </p:nvSpPr>
              <p:spPr bwMode="auto">
                <a:xfrm flipH="1">
                  <a:off x="4134" y="1914"/>
                  <a:ext cx="16"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6" name="Freeform 120"/>
                <p:cNvSpPr>
                  <a:spLocks/>
                </p:cNvSpPr>
                <p:nvPr/>
              </p:nvSpPr>
              <p:spPr bwMode="auto">
                <a:xfrm>
                  <a:off x="4052" y="1981"/>
                  <a:ext cx="82" cy="42"/>
                </a:xfrm>
                <a:custGeom>
                  <a:avLst/>
                  <a:gdLst>
                    <a:gd name="T0" fmla="*/ 0 w 175"/>
                    <a:gd name="T1" fmla="*/ 0 h 88"/>
                    <a:gd name="T2" fmla="*/ 8 w 175"/>
                    <a:gd name="T3" fmla="*/ 61 h 88"/>
                    <a:gd name="T4" fmla="*/ 64 w 175"/>
                    <a:gd name="T5" fmla="*/ 88 h 88"/>
                    <a:gd name="T6" fmla="*/ 133 w 175"/>
                    <a:gd name="T7" fmla="*/ 61 h 88"/>
                    <a:gd name="T8" fmla="*/ 175 w 175"/>
                    <a:gd name="T9" fmla="*/ 0 h 88"/>
                  </a:gdLst>
                  <a:ahLst/>
                  <a:cxnLst>
                    <a:cxn ang="0">
                      <a:pos x="T0" y="T1"/>
                    </a:cxn>
                    <a:cxn ang="0">
                      <a:pos x="T2" y="T3"/>
                    </a:cxn>
                    <a:cxn ang="0">
                      <a:pos x="T4" y="T5"/>
                    </a:cxn>
                    <a:cxn ang="0">
                      <a:pos x="T6" y="T7"/>
                    </a:cxn>
                    <a:cxn ang="0">
                      <a:pos x="T8" y="T9"/>
                    </a:cxn>
                  </a:cxnLst>
                  <a:rect l="0" t="0" r="r" b="b"/>
                  <a:pathLst>
                    <a:path w="175" h="88">
                      <a:moveTo>
                        <a:pt x="0" y="0"/>
                      </a:moveTo>
                      <a:lnTo>
                        <a:pt x="8" y="61"/>
                      </a:lnTo>
                      <a:lnTo>
                        <a:pt x="64" y="88"/>
                      </a:lnTo>
                      <a:lnTo>
                        <a:pt x="133" y="61"/>
                      </a:lnTo>
                      <a:lnTo>
                        <a:pt x="175"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337" name="Group 121"/>
              <p:cNvGrpSpPr>
                <a:grpSpLocks/>
              </p:cNvGrpSpPr>
              <p:nvPr/>
            </p:nvGrpSpPr>
            <p:grpSpPr bwMode="auto">
              <a:xfrm>
                <a:off x="3045" y="2174"/>
                <a:ext cx="90" cy="102"/>
                <a:chOff x="3045" y="2052"/>
                <a:chExt cx="90" cy="102"/>
              </a:xfrm>
            </p:grpSpPr>
            <p:sp>
              <p:nvSpPr>
                <p:cNvPr id="9338" name="Freeform 122"/>
                <p:cNvSpPr>
                  <a:spLocks/>
                </p:cNvSpPr>
                <p:nvPr/>
              </p:nvSpPr>
              <p:spPr bwMode="auto">
                <a:xfrm>
                  <a:off x="3112" y="2134"/>
                  <a:ext cx="6" cy="20"/>
                </a:xfrm>
                <a:custGeom>
                  <a:avLst/>
                  <a:gdLst>
                    <a:gd name="T0" fmla="*/ 0 w 16"/>
                    <a:gd name="T1" fmla="*/ 0 h 40"/>
                    <a:gd name="T2" fmla="*/ 1 w 16"/>
                    <a:gd name="T3" fmla="*/ 22 h 40"/>
                    <a:gd name="T4" fmla="*/ 16 w 16"/>
                    <a:gd name="T5" fmla="*/ 40 h 40"/>
                  </a:gdLst>
                  <a:ahLst/>
                  <a:cxnLst>
                    <a:cxn ang="0">
                      <a:pos x="T0" y="T1"/>
                    </a:cxn>
                    <a:cxn ang="0">
                      <a:pos x="T2" y="T3"/>
                    </a:cxn>
                    <a:cxn ang="0">
                      <a:pos x="T4" y="T5"/>
                    </a:cxn>
                  </a:cxnLst>
                  <a:rect l="0" t="0" r="r" b="b"/>
                  <a:pathLst>
                    <a:path w="16" h="40">
                      <a:moveTo>
                        <a:pt x="0" y="0"/>
                      </a:moveTo>
                      <a:lnTo>
                        <a:pt x="1" y="22"/>
                      </a:lnTo>
                      <a:lnTo>
                        <a:pt x="16" y="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39" name="Freeform 123"/>
                <p:cNvSpPr>
                  <a:spLocks/>
                </p:cNvSpPr>
                <p:nvPr/>
              </p:nvSpPr>
              <p:spPr bwMode="auto">
                <a:xfrm>
                  <a:off x="3045" y="2052"/>
                  <a:ext cx="67" cy="100"/>
                </a:xfrm>
                <a:custGeom>
                  <a:avLst/>
                  <a:gdLst>
                    <a:gd name="T0" fmla="*/ 107 w 144"/>
                    <a:gd name="T1" fmla="*/ 0 h 212"/>
                    <a:gd name="T2" fmla="*/ 75 w 144"/>
                    <a:gd name="T3" fmla="*/ 0 h 212"/>
                    <a:gd name="T4" fmla="*/ 50 w 144"/>
                    <a:gd name="T5" fmla="*/ 10 h 212"/>
                    <a:gd name="T6" fmla="*/ 35 w 144"/>
                    <a:gd name="T7" fmla="*/ 33 h 212"/>
                    <a:gd name="T8" fmla="*/ 0 w 144"/>
                    <a:gd name="T9" fmla="*/ 167 h 212"/>
                    <a:gd name="T10" fmla="*/ 5 w 144"/>
                    <a:gd name="T11" fmla="*/ 198 h 212"/>
                    <a:gd name="T12" fmla="*/ 34 w 144"/>
                    <a:gd name="T13" fmla="*/ 212 h 212"/>
                    <a:gd name="T14" fmla="*/ 68 w 144"/>
                    <a:gd name="T15" fmla="*/ 212 h 212"/>
                    <a:gd name="T16" fmla="*/ 144 w 144"/>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2">
                      <a:moveTo>
                        <a:pt x="107" y="0"/>
                      </a:moveTo>
                      <a:lnTo>
                        <a:pt x="75" y="0"/>
                      </a:lnTo>
                      <a:lnTo>
                        <a:pt x="50" y="10"/>
                      </a:lnTo>
                      <a:lnTo>
                        <a:pt x="35" y="33"/>
                      </a:lnTo>
                      <a:lnTo>
                        <a:pt x="0" y="167"/>
                      </a:lnTo>
                      <a:lnTo>
                        <a:pt x="5" y="198"/>
                      </a:lnTo>
                      <a:lnTo>
                        <a:pt x="34" y="212"/>
                      </a:lnTo>
                      <a:lnTo>
                        <a:pt x="68" y="212"/>
                      </a:lnTo>
                      <a:lnTo>
                        <a:pt x="144"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40" name="Line 124"/>
                <p:cNvSpPr>
                  <a:spLocks noChangeShapeType="1"/>
                </p:cNvSpPr>
                <p:nvPr/>
              </p:nvSpPr>
              <p:spPr bwMode="auto">
                <a:xfrm flipH="1">
                  <a:off x="3112" y="2052"/>
                  <a:ext cx="23"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1" name="Line 125"/>
                <p:cNvSpPr>
                  <a:spLocks noChangeShapeType="1"/>
                </p:cNvSpPr>
                <p:nvPr/>
              </p:nvSpPr>
              <p:spPr bwMode="auto">
                <a:xfrm flipH="1">
                  <a:off x="3095" y="2052"/>
                  <a:ext cx="40"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342" name="Group 126"/>
              <p:cNvGrpSpPr>
                <a:grpSpLocks/>
              </p:cNvGrpSpPr>
              <p:nvPr/>
            </p:nvGrpSpPr>
            <p:grpSpPr bwMode="auto">
              <a:xfrm>
                <a:off x="3095" y="1155"/>
                <a:ext cx="155" cy="144"/>
                <a:chOff x="3095" y="1033"/>
                <a:chExt cx="155" cy="144"/>
              </a:xfrm>
            </p:grpSpPr>
            <p:sp>
              <p:nvSpPr>
                <p:cNvPr id="9343" name="Line 127"/>
                <p:cNvSpPr>
                  <a:spLocks noChangeShapeType="1"/>
                </p:cNvSpPr>
                <p:nvPr/>
              </p:nvSpPr>
              <p:spPr bwMode="auto">
                <a:xfrm flipH="1">
                  <a:off x="3160" y="1075"/>
                  <a:ext cx="23" cy="8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4" name="Freeform 128"/>
                <p:cNvSpPr>
                  <a:spLocks/>
                </p:cNvSpPr>
                <p:nvPr/>
              </p:nvSpPr>
              <p:spPr bwMode="auto">
                <a:xfrm>
                  <a:off x="3160" y="1158"/>
                  <a:ext cx="8" cy="19"/>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45" name="Line 129"/>
                <p:cNvSpPr>
                  <a:spLocks noChangeShapeType="1"/>
                </p:cNvSpPr>
                <p:nvPr/>
              </p:nvSpPr>
              <p:spPr bwMode="auto">
                <a:xfrm flipH="1">
                  <a:off x="3145" y="1075"/>
                  <a:ext cx="3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6" name="Line 130"/>
                <p:cNvSpPr>
                  <a:spLocks noChangeShapeType="1"/>
                </p:cNvSpPr>
                <p:nvPr/>
              </p:nvSpPr>
              <p:spPr bwMode="auto">
                <a:xfrm flipV="1">
                  <a:off x="3233" y="1033"/>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7" name="Freeform 131"/>
                <p:cNvSpPr>
                  <a:spLocks/>
                </p:cNvSpPr>
                <p:nvPr/>
              </p:nvSpPr>
              <p:spPr bwMode="auto">
                <a:xfrm>
                  <a:off x="3095" y="1075"/>
                  <a:ext cx="65" cy="98"/>
                </a:xfrm>
                <a:custGeom>
                  <a:avLst/>
                  <a:gdLst>
                    <a:gd name="T0" fmla="*/ 107 w 144"/>
                    <a:gd name="T1" fmla="*/ 0 h 212"/>
                    <a:gd name="T2" fmla="*/ 76 w 144"/>
                    <a:gd name="T3" fmla="*/ 0 h 212"/>
                    <a:gd name="T4" fmla="*/ 50 w 144"/>
                    <a:gd name="T5" fmla="*/ 10 h 212"/>
                    <a:gd name="T6" fmla="*/ 35 w 144"/>
                    <a:gd name="T7" fmla="*/ 33 h 212"/>
                    <a:gd name="T8" fmla="*/ 0 w 144"/>
                    <a:gd name="T9" fmla="*/ 166 h 212"/>
                    <a:gd name="T10" fmla="*/ 6 w 144"/>
                    <a:gd name="T11" fmla="*/ 198 h 212"/>
                    <a:gd name="T12" fmla="*/ 35 w 144"/>
                    <a:gd name="T13" fmla="*/ 212 h 212"/>
                    <a:gd name="T14" fmla="*/ 69 w 144"/>
                    <a:gd name="T15" fmla="*/ 212 h 212"/>
                    <a:gd name="T16" fmla="*/ 144 w 144"/>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2">
                      <a:moveTo>
                        <a:pt x="107" y="0"/>
                      </a:moveTo>
                      <a:lnTo>
                        <a:pt x="76" y="0"/>
                      </a:lnTo>
                      <a:lnTo>
                        <a:pt x="50" y="10"/>
                      </a:lnTo>
                      <a:lnTo>
                        <a:pt x="35" y="33"/>
                      </a:lnTo>
                      <a:lnTo>
                        <a:pt x="0" y="166"/>
                      </a:lnTo>
                      <a:lnTo>
                        <a:pt x="6" y="198"/>
                      </a:lnTo>
                      <a:lnTo>
                        <a:pt x="35" y="212"/>
                      </a:lnTo>
                      <a:lnTo>
                        <a:pt x="69" y="212"/>
                      </a:lnTo>
                      <a:lnTo>
                        <a:pt x="144"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348" name="Group 132"/>
              <p:cNvGrpSpPr>
                <a:grpSpLocks/>
              </p:cNvGrpSpPr>
              <p:nvPr/>
            </p:nvGrpSpPr>
            <p:grpSpPr bwMode="auto">
              <a:xfrm>
                <a:off x="5141" y="1892"/>
                <a:ext cx="152" cy="163"/>
                <a:chOff x="5141" y="1770"/>
                <a:chExt cx="152" cy="163"/>
              </a:xfrm>
            </p:grpSpPr>
            <p:sp>
              <p:nvSpPr>
                <p:cNvPr id="9349" name="Freeform 133"/>
                <p:cNvSpPr>
                  <a:spLocks/>
                </p:cNvSpPr>
                <p:nvPr/>
              </p:nvSpPr>
              <p:spPr bwMode="auto">
                <a:xfrm>
                  <a:off x="5262" y="1835"/>
                  <a:ext cx="31" cy="98"/>
                </a:xfrm>
                <a:custGeom>
                  <a:avLst/>
                  <a:gdLst>
                    <a:gd name="T0" fmla="*/ 2 w 59"/>
                    <a:gd name="T1" fmla="*/ 215 h 215"/>
                    <a:gd name="T2" fmla="*/ 59 w 59"/>
                    <a:gd name="T3" fmla="*/ 0 h 215"/>
                    <a:gd name="T4" fmla="*/ 0 w 59"/>
                    <a:gd name="T5" fmla="*/ 48 h 215"/>
                  </a:gdLst>
                  <a:ahLst/>
                  <a:cxnLst>
                    <a:cxn ang="0">
                      <a:pos x="T0" y="T1"/>
                    </a:cxn>
                    <a:cxn ang="0">
                      <a:pos x="T2" y="T3"/>
                    </a:cxn>
                    <a:cxn ang="0">
                      <a:pos x="T4" y="T5"/>
                    </a:cxn>
                  </a:cxnLst>
                  <a:rect l="0" t="0" r="r" b="b"/>
                  <a:pathLst>
                    <a:path w="59" h="215">
                      <a:moveTo>
                        <a:pt x="2" y="215"/>
                      </a:moveTo>
                      <a:lnTo>
                        <a:pt x="59" y="0"/>
                      </a:lnTo>
                      <a:lnTo>
                        <a:pt x="0" y="4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50" name="Freeform 134"/>
                <p:cNvSpPr>
                  <a:spLocks/>
                </p:cNvSpPr>
                <p:nvPr/>
              </p:nvSpPr>
              <p:spPr bwMode="auto">
                <a:xfrm>
                  <a:off x="5141" y="1770"/>
                  <a:ext cx="98" cy="71"/>
                </a:xfrm>
                <a:custGeom>
                  <a:avLst/>
                  <a:gdLst>
                    <a:gd name="T0" fmla="*/ 0 w 210"/>
                    <a:gd name="T1" fmla="*/ 0 h 157"/>
                    <a:gd name="T2" fmla="*/ 64 w 210"/>
                    <a:gd name="T3" fmla="*/ 157 h 157"/>
                    <a:gd name="T4" fmla="*/ 210 w 210"/>
                    <a:gd name="T5" fmla="*/ 0 h 157"/>
                  </a:gdLst>
                  <a:ahLst/>
                  <a:cxnLst>
                    <a:cxn ang="0">
                      <a:pos x="T0" y="T1"/>
                    </a:cxn>
                    <a:cxn ang="0">
                      <a:pos x="T2" y="T3"/>
                    </a:cxn>
                    <a:cxn ang="0">
                      <a:pos x="T4" y="T5"/>
                    </a:cxn>
                  </a:cxnLst>
                  <a:rect l="0" t="0" r="r" b="b"/>
                  <a:pathLst>
                    <a:path w="210" h="157">
                      <a:moveTo>
                        <a:pt x="0" y="0"/>
                      </a:moveTo>
                      <a:lnTo>
                        <a:pt x="64" y="157"/>
                      </a:lnTo>
                      <a:lnTo>
                        <a:pt x="21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51" name="Line 135"/>
                <p:cNvSpPr>
                  <a:spLocks noChangeShapeType="1"/>
                </p:cNvSpPr>
                <p:nvPr/>
              </p:nvSpPr>
              <p:spPr bwMode="auto">
                <a:xfrm flipH="1">
                  <a:off x="5151" y="1841"/>
                  <a:ext cx="19"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352" name="Freeform 136"/>
              <p:cNvSpPr>
                <a:spLocks/>
              </p:cNvSpPr>
              <p:nvPr/>
            </p:nvSpPr>
            <p:spPr bwMode="auto">
              <a:xfrm>
                <a:off x="4198" y="806"/>
                <a:ext cx="121" cy="148"/>
              </a:xfrm>
              <a:custGeom>
                <a:avLst/>
                <a:gdLst>
                  <a:gd name="T0" fmla="*/ 85 w 260"/>
                  <a:gd name="T1" fmla="*/ 0 h 315"/>
                  <a:gd name="T2" fmla="*/ 260 w 260"/>
                  <a:gd name="T3" fmla="*/ 0 h 315"/>
                  <a:gd name="T4" fmla="*/ 0 w 260"/>
                  <a:gd name="T5" fmla="*/ 315 h 315"/>
                  <a:gd name="T6" fmla="*/ 175 w 260"/>
                  <a:gd name="T7" fmla="*/ 315 h 315"/>
                </a:gdLst>
                <a:ahLst/>
                <a:cxnLst>
                  <a:cxn ang="0">
                    <a:pos x="T0" y="T1"/>
                  </a:cxn>
                  <a:cxn ang="0">
                    <a:pos x="T2" y="T3"/>
                  </a:cxn>
                  <a:cxn ang="0">
                    <a:pos x="T4" y="T5"/>
                  </a:cxn>
                  <a:cxn ang="0">
                    <a:pos x="T6" y="T7"/>
                  </a:cxn>
                </a:cxnLst>
                <a:rect l="0" t="0" r="r" b="b"/>
                <a:pathLst>
                  <a:path w="260" h="315">
                    <a:moveTo>
                      <a:pt x="85" y="0"/>
                    </a:moveTo>
                    <a:lnTo>
                      <a:pt x="260" y="0"/>
                    </a:lnTo>
                    <a:lnTo>
                      <a:pt x="0" y="315"/>
                    </a:lnTo>
                    <a:lnTo>
                      <a:pt x="175" y="3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353" name="Group 137"/>
              <p:cNvGrpSpPr>
                <a:grpSpLocks/>
              </p:cNvGrpSpPr>
              <p:nvPr/>
            </p:nvGrpSpPr>
            <p:grpSpPr bwMode="auto">
              <a:xfrm>
                <a:off x="2832" y="1878"/>
                <a:ext cx="138" cy="148"/>
                <a:chOff x="2832" y="1756"/>
                <a:chExt cx="138" cy="148"/>
              </a:xfrm>
            </p:grpSpPr>
            <p:sp>
              <p:nvSpPr>
                <p:cNvPr id="9354" name="Line 138"/>
                <p:cNvSpPr>
                  <a:spLocks noChangeShapeType="1"/>
                </p:cNvSpPr>
                <p:nvPr/>
              </p:nvSpPr>
              <p:spPr bwMode="auto">
                <a:xfrm>
                  <a:off x="2870" y="1756"/>
                  <a:ext cx="60"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5" name="Line 139"/>
                <p:cNvSpPr>
                  <a:spLocks noChangeShapeType="1"/>
                </p:cNvSpPr>
                <p:nvPr/>
              </p:nvSpPr>
              <p:spPr bwMode="auto">
                <a:xfrm flipH="1">
                  <a:off x="2832" y="1756"/>
                  <a:ext cx="138"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356" name="Group 140"/>
              <p:cNvGrpSpPr>
                <a:grpSpLocks/>
              </p:cNvGrpSpPr>
              <p:nvPr/>
            </p:nvGrpSpPr>
            <p:grpSpPr bwMode="auto">
              <a:xfrm>
                <a:off x="4296" y="2584"/>
                <a:ext cx="97" cy="150"/>
                <a:chOff x="4296" y="2462"/>
                <a:chExt cx="97" cy="150"/>
              </a:xfrm>
            </p:grpSpPr>
            <p:sp>
              <p:nvSpPr>
                <p:cNvPr id="9357" name="Freeform 141"/>
                <p:cNvSpPr>
                  <a:spLocks/>
                </p:cNvSpPr>
                <p:nvPr/>
              </p:nvSpPr>
              <p:spPr bwMode="auto">
                <a:xfrm>
                  <a:off x="4296" y="2462"/>
                  <a:ext cx="97" cy="77"/>
                </a:xfrm>
                <a:custGeom>
                  <a:avLst/>
                  <a:gdLst>
                    <a:gd name="T0" fmla="*/ 0 w 211"/>
                    <a:gd name="T1" fmla="*/ 0 h 158"/>
                    <a:gd name="T2" fmla="*/ 63 w 211"/>
                    <a:gd name="T3" fmla="*/ 158 h 158"/>
                    <a:gd name="T4" fmla="*/ 211 w 211"/>
                    <a:gd name="T5" fmla="*/ 0 h 158"/>
                  </a:gdLst>
                  <a:ahLst/>
                  <a:cxnLst>
                    <a:cxn ang="0">
                      <a:pos x="T0" y="T1"/>
                    </a:cxn>
                    <a:cxn ang="0">
                      <a:pos x="T2" y="T3"/>
                    </a:cxn>
                    <a:cxn ang="0">
                      <a:pos x="T4" y="T5"/>
                    </a:cxn>
                  </a:cxnLst>
                  <a:rect l="0" t="0" r="r" b="b"/>
                  <a:pathLst>
                    <a:path w="211" h="158">
                      <a:moveTo>
                        <a:pt x="0" y="0"/>
                      </a:moveTo>
                      <a:lnTo>
                        <a:pt x="63" y="158"/>
                      </a:lnTo>
                      <a:lnTo>
                        <a:pt x="21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58" name="Line 142"/>
                <p:cNvSpPr>
                  <a:spLocks noChangeShapeType="1"/>
                </p:cNvSpPr>
                <p:nvPr/>
              </p:nvSpPr>
              <p:spPr bwMode="auto">
                <a:xfrm flipH="1">
                  <a:off x="4305" y="2539"/>
                  <a:ext cx="19" cy="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359" name="Group 143"/>
              <p:cNvGrpSpPr>
                <a:grpSpLocks/>
              </p:cNvGrpSpPr>
              <p:nvPr/>
            </p:nvGrpSpPr>
            <p:grpSpPr bwMode="auto">
              <a:xfrm>
                <a:off x="4384" y="1144"/>
                <a:ext cx="201" cy="155"/>
                <a:chOff x="4384" y="1022"/>
                <a:chExt cx="201" cy="155"/>
              </a:xfrm>
            </p:grpSpPr>
            <p:sp>
              <p:nvSpPr>
                <p:cNvPr id="9360" name="Freeform 144"/>
                <p:cNvSpPr>
                  <a:spLocks/>
                </p:cNvSpPr>
                <p:nvPr/>
              </p:nvSpPr>
              <p:spPr bwMode="auto">
                <a:xfrm>
                  <a:off x="4384" y="1075"/>
                  <a:ext cx="69" cy="98"/>
                </a:xfrm>
                <a:custGeom>
                  <a:avLst/>
                  <a:gdLst>
                    <a:gd name="T0" fmla="*/ 108 w 145"/>
                    <a:gd name="T1" fmla="*/ 0 h 211"/>
                    <a:gd name="T2" fmla="*/ 76 w 145"/>
                    <a:gd name="T3" fmla="*/ 0 h 211"/>
                    <a:gd name="T4" fmla="*/ 50 w 145"/>
                    <a:gd name="T5" fmla="*/ 10 h 211"/>
                    <a:gd name="T6" fmla="*/ 36 w 145"/>
                    <a:gd name="T7" fmla="*/ 33 h 211"/>
                    <a:gd name="T8" fmla="*/ 0 w 145"/>
                    <a:gd name="T9" fmla="*/ 166 h 211"/>
                    <a:gd name="T10" fmla="*/ 7 w 145"/>
                    <a:gd name="T11" fmla="*/ 198 h 211"/>
                    <a:gd name="T12" fmla="*/ 36 w 145"/>
                    <a:gd name="T13" fmla="*/ 211 h 211"/>
                    <a:gd name="T14" fmla="*/ 68 w 145"/>
                    <a:gd name="T15" fmla="*/ 211 h 211"/>
                    <a:gd name="T16" fmla="*/ 145 w 145"/>
                    <a:gd name="T17"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1">
                      <a:moveTo>
                        <a:pt x="108" y="0"/>
                      </a:moveTo>
                      <a:lnTo>
                        <a:pt x="76" y="0"/>
                      </a:lnTo>
                      <a:lnTo>
                        <a:pt x="50" y="10"/>
                      </a:lnTo>
                      <a:lnTo>
                        <a:pt x="36" y="33"/>
                      </a:lnTo>
                      <a:lnTo>
                        <a:pt x="0" y="166"/>
                      </a:lnTo>
                      <a:lnTo>
                        <a:pt x="7" y="198"/>
                      </a:lnTo>
                      <a:lnTo>
                        <a:pt x="36" y="211"/>
                      </a:lnTo>
                      <a:lnTo>
                        <a:pt x="68" y="211"/>
                      </a:lnTo>
                      <a:lnTo>
                        <a:pt x="145"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1" name="Freeform 145"/>
                <p:cNvSpPr>
                  <a:spLocks/>
                </p:cNvSpPr>
                <p:nvPr/>
              </p:nvSpPr>
              <p:spPr bwMode="auto">
                <a:xfrm>
                  <a:off x="4384" y="1075"/>
                  <a:ext cx="69" cy="98"/>
                </a:xfrm>
                <a:custGeom>
                  <a:avLst/>
                  <a:gdLst>
                    <a:gd name="T0" fmla="*/ 108 w 145"/>
                    <a:gd name="T1" fmla="*/ 0 h 211"/>
                    <a:gd name="T2" fmla="*/ 76 w 145"/>
                    <a:gd name="T3" fmla="*/ 0 h 211"/>
                    <a:gd name="T4" fmla="*/ 50 w 145"/>
                    <a:gd name="T5" fmla="*/ 10 h 211"/>
                    <a:gd name="T6" fmla="*/ 36 w 145"/>
                    <a:gd name="T7" fmla="*/ 33 h 211"/>
                    <a:gd name="T8" fmla="*/ 0 w 145"/>
                    <a:gd name="T9" fmla="*/ 166 h 211"/>
                    <a:gd name="T10" fmla="*/ 7 w 145"/>
                    <a:gd name="T11" fmla="*/ 198 h 211"/>
                    <a:gd name="T12" fmla="*/ 36 w 145"/>
                    <a:gd name="T13" fmla="*/ 211 h 211"/>
                    <a:gd name="T14" fmla="*/ 68 w 145"/>
                    <a:gd name="T15" fmla="*/ 211 h 211"/>
                    <a:gd name="T16" fmla="*/ 145 w 145"/>
                    <a:gd name="T17"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1">
                      <a:moveTo>
                        <a:pt x="108" y="0"/>
                      </a:moveTo>
                      <a:lnTo>
                        <a:pt x="76" y="0"/>
                      </a:lnTo>
                      <a:lnTo>
                        <a:pt x="50" y="10"/>
                      </a:lnTo>
                      <a:lnTo>
                        <a:pt x="36" y="33"/>
                      </a:lnTo>
                      <a:lnTo>
                        <a:pt x="0" y="166"/>
                      </a:lnTo>
                      <a:lnTo>
                        <a:pt x="7" y="198"/>
                      </a:lnTo>
                      <a:lnTo>
                        <a:pt x="36" y="211"/>
                      </a:lnTo>
                      <a:lnTo>
                        <a:pt x="68" y="211"/>
                      </a:lnTo>
                      <a:lnTo>
                        <a:pt x="145"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2" name="Line 146"/>
                <p:cNvSpPr>
                  <a:spLocks noChangeShapeType="1"/>
                </p:cNvSpPr>
                <p:nvPr/>
              </p:nvSpPr>
              <p:spPr bwMode="auto">
                <a:xfrm flipH="1">
                  <a:off x="4453" y="1075"/>
                  <a:ext cx="23" cy="8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3" name="Line 147"/>
                <p:cNvSpPr>
                  <a:spLocks noChangeShapeType="1"/>
                </p:cNvSpPr>
                <p:nvPr/>
              </p:nvSpPr>
              <p:spPr bwMode="auto">
                <a:xfrm flipH="1">
                  <a:off x="4453" y="1075"/>
                  <a:ext cx="23" cy="8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4" name="Freeform 148"/>
                <p:cNvSpPr>
                  <a:spLocks/>
                </p:cNvSpPr>
                <p:nvPr/>
              </p:nvSpPr>
              <p:spPr bwMode="auto">
                <a:xfrm>
                  <a:off x="4453" y="1158"/>
                  <a:ext cx="8" cy="19"/>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5" name="Freeform 149"/>
                <p:cNvSpPr>
                  <a:spLocks/>
                </p:cNvSpPr>
                <p:nvPr/>
              </p:nvSpPr>
              <p:spPr bwMode="auto">
                <a:xfrm>
                  <a:off x="4453" y="1158"/>
                  <a:ext cx="8" cy="19"/>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6" name="Line 150"/>
                <p:cNvSpPr>
                  <a:spLocks noChangeShapeType="1"/>
                </p:cNvSpPr>
                <p:nvPr/>
              </p:nvSpPr>
              <p:spPr bwMode="auto">
                <a:xfrm flipH="1">
                  <a:off x="4438" y="1075"/>
                  <a:ext cx="3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7" name="Line 151"/>
                <p:cNvSpPr>
                  <a:spLocks noChangeShapeType="1"/>
                </p:cNvSpPr>
                <p:nvPr/>
              </p:nvSpPr>
              <p:spPr bwMode="auto">
                <a:xfrm flipH="1">
                  <a:off x="4438" y="1075"/>
                  <a:ext cx="3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8" name="Line 152"/>
                <p:cNvSpPr>
                  <a:spLocks noChangeShapeType="1"/>
                </p:cNvSpPr>
                <p:nvPr/>
              </p:nvSpPr>
              <p:spPr bwMode="auto">
                <a:xfrm flipV="1">
                  <a:off x="4526" y="1022"/>
                  <a:ext cx="17"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9" name="Line 153"/>
                <p:cNvSpPr>
                  <a:spLocks noChangeShapeType="1"/>
                </p:cNvSpPr>
                <p:nvPr/>
              </p:nvSpPr>
              <p:spPr bwMode="auto">
                <a:xfrm flipH="1">
                  <a:off x="4568" y="1022"/>
                  <a:ext cx="17"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370" name="Line 154"/>
              <p:cNvSpPr>
                <a:spLocks noChangeShapeType="1"/>
              </p:cNvSpPr>
              <p:nvPr/>
            </p:nvSpPr>
            <p:spPr bwMode="auto">
              <a:xfrm flipH="1">
                <a:off x="3192" y="2214"/>
                <a:ext cx="12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371" name="Line 155"/>
              <p:cNvSpPr>
                <a:spLocks noChangeShapeType="1"/>
              </p:cNvSpPr>
              <p:nvPr/>
            </p:nvSpPr>
            <p:spPr bwMode="auto">
              <a:xfrm>
                <a:off x="3588" y="1350"/>
                <a:ext cx="8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372" name="Line 156"/>
              <p:cNvSpPr>
                <a:spLocks noChangeShapeType="1"/>
              </p:cNvSpPr>
              <p:nvPr/>
            </p:nvSpPr>
            <p:spPr bwMode="auto">
              <a:xfrm>
                <a:off x="4216" y="1034"/>
                <a:ext cx="0" cy="16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373" name="Line 157"/>
              <p:cNvSpPr>
                <a:spLocks noChangeShapeType="1"/>
              </p:cNvSpPr>
              <p:nvPr/>
            </p:nvSpPr>
            <p:spPr bwMode="auto">
              <a:xfrm flipH="1">
                <a:off x="3588" y="2538"/>
                <a:ext cx="12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sp>
        <p:nvSpPr>
          <p:cNvPr id="9374" name="Line 158"/>
          <p:cNvSpPr>
            <a:spLocks noChangeShapeType="1"/>
          </p:cNvSpPr>
          <p:nvPr/>
        </p:nvSpPr>
        <p:spPr bwMode="auto">
          <a:xfrm>
            <a:off x="5459413" y="3519488"/>
            <a:ext cx="635000" cy="50800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5" name="Line 159"/>
          <p:cNvSpPr>
            <a:spLocks noChangeShapeType="1"/>
          </p:cNvSpPr>
          <p:nvPr/>
        </p:nvSpPr>
        <p:spPr bwMode="auto">
          <a:xfrm>
            <a:off x="5467350" y="2133600"/>
            <a:ext cx="627063" cy="635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6" name="Line 160"/>
          <p:cNvSpPr>
            <a:spLocks noChangeShapeType="1"/>
          </p:cNvSpPr>
          <p:nvPr/>
        </p:nvSpPr>
        <p:spPr bwMode="auto">
          <a:xfrm>
            <a:off x="7504113" y="2133600"/>
            <a:ext cx="520700" cy="635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7" name="Text Box 161"/>
          <p:cNvSpPr txBox="1">
            <a:spLocks noChangeArrowheads="1"/>
          </p:cNvSpPr>
          <p:nvPr/>
        </p:nvSpPr>
        <p:spPr bwMode="auto">
          <a:xfrm>
            <a:off x="2470150" y="5157788"/>
            <a:ext cx="52197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t>2</a:t>
            </a:r>
            <a:r>
              <a:rPr lang="zh-CN" altLang="en-US" sz="2800"/>
              <a:t>． </a:t>
            </a:r>
            <a:r>
              <a:rPr lang="en-US" altLang="zh-CN" sz="2800" i="1"/>
              <a:t>a</a:t>
            </a:r>
            <a:r>
              <a:rPr lang="en-US" altLang="zh-CN" sz="2800" i="1">
                <a:sym typeface="Symbol" pitchFamily="18" charset="2"/>
              </a:rPr>
              <a:t></a:t>
            </a:r>
            <a:r>
              <a:rPr lang="en-US" altLang="zh-CN" sz="2800" i="1"/>
              <a:t>b</a:t>
            </a:r>
            <a:r>
              <a:rPr lang="en-US" altLang="zh-CN" sz="2800" i="1">
                <a:sym typeface="Symbol" pitchFamily="18" charset="2"/>
              </a:rPr>
              <a:t> </a:t>
            </a:r>
            <a:r>
              <a:rPr lang="en-US" altLang="zh-CN" sz="2800" i="1"/>
              <a:t>OX </a:t>
            </a:r>
            <a:r>
              <a:rPr lang="en-US" altLang="zh-CN" sz="2800"/>
              <a:t>;</a:t>
            </a:r>
            <a:r>
              <a:rPr lang="en-US" altLang="zh-CN" sz="2800" i="1"/>
              <a:t>  a</a:t>
            </a:r>
            <a:r>
              <a:rPr lang="en-US" altLang="zh-CN" sz="2800" i="1">
                <a:sym typeface="Symbol" pitchFamily="18" charset="2"/>
              </a:rPr>
              <a:t></a:t>
            </a:r>
            <a:r>
              <a:rPr lang="en-US" altLang="zh-CN" sz="2800" i="1"/>
              <a:t>b</a:t>
            </a:r>
            <a:r>
              <a:rPr lang="en-US" altLang="zh-CN" sz="2800" i="1">
                <a:sym typeface="Symbol" pitchFamily="18" charset="2"/>
              </a:rPr>
              <a:t> </a:t>
            </a:r>
            <a:r>
              <a:rPr lang="en-US" altLang="zh-CN" sz="2800" i="1"/>
              <a:t>OY</a:t>
            </a:r>
            <a:r>
              <a:rPr lang="en-US" altLang="zh-CN" sz="2800" i="1" baseline="-25000"/>
              <a:t>1</a:t>
            </a:r>
            <a:endParaRPr lang="en-US" altLang="zh-CN" sz="2800">
              <a:ea typeface="隶书" pitchFamily="49" charset="-122"/>
              <a:sym typeface="Math1" pitchFamily="2" charset="2"/>
            </a:endParaRPr>
          </a:p>
        </p:txBody>
      </p:sp>
      <p:sp>
        <p:nvSpPr>
          <p:cNvPr id="9378" name="Text Box 162"/>
          <p:cNvSpPr txBox="1">
            <a:spLocks noChangeArrowheads="1"/>
          </p:cNvSpPr>
          <p:nvPr/>
        </p:nvSpPr>
        <p:spPr bwMode="auto">
          <a:xfrm>
            <a:off x="2238375" y="5662613"/>
            <a:ext cx="52387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t>   3</a:t>
            </a:r>
            <a:r>
              <a:rPr lang="zh-CN" altLang="en-US" sz="2800"/>
              <a:t>．</a:t>
            </a:r>
            <a:r>
              <a:rPr lang="zh-CN" altLang="zh-CN" sz="2800">
                <a:ea typeface="隶书" pitchFamily="49" charset="-122"/>
              </a:rPr>
              <a:t>反映</a:t>
            </a:r>
            <a:r>
              <a:rPr lang="zh-CN" altLang="zh-CN" sz="2800" i="1">
                <a:sym typeface="Symbol" pitchFamily="18" charset="2"/>
              </a:rPr>
              <a:t></a:t>
            </a:r>
            <a:r>
              <a:rPr lang="zh-CN" altLang="en-US" sz="2800">
                <a:sym typeface="Math1" pitchFamily="2" charset="2"/>
              </a:rPr>
              <a:t>、</a:t>
            </a:r>
            <a:r>
              <a:rPr lang="zh-CN" altLang="zh-CN" sz="2800" i="1">
                <a:sym typeface="Symbol" pitchFamily="18" charset="2"/>
              </a:rPr>
              <a:t></a:t>
            </a:r>
            <a:r>
              <a:rPr lang="zh-CN" altLang="en-US" sz="2800" i="1">
                <a:sym typeface="Math1" pitchFamily="2" charset="2"/>
              </a:rPr>
              <a:t> </a:t>
            </a:r>
            <a:r>
              <a:rPr lang="zh-CN" altLang="en-US" sz="2800">
                <a:ea typeface="隶书" pitchFamily="49" charset="-122"/>
                <a:sym typeface="Math1" pitchFamily="2" charset="2"/>
              </a:rPr>
              <a:t>角的真实大小</a:t>
            </a:r>
          </a:p>
        </p:txBody>
      </p:sp>
      <p:grpSp>
        <p:nvGrpSpPr>
          <p:cNvPr id="9379" name="Group 163"/>
          <p:cNvGrpSpPr>
            <a:grpSpLocks/>
          </p:cNvGrpSpPr>
          <p:nvPr/>
        </p:nvGrpSpPr>
        <p:grpSpPr bwMode="auto">
          <a:xfrm>
            <a:off x="3579813" y="2247900"/>
            <a:ext cx="954087" cy="955675"/>
            <a:chOff x="2000" y="1416"/>
            <a:chExt cx="601" cy="602"/>
          </a:xfrm>
        </p:grpSpPr>
        <p:sp>
          <p:nvSpPr>
            <p:cNvPr id="9380" name="Line 164"/>
            <p:cNvSpPr>
              <a:spLocks noChangeShapeType="1"/>
            </p:cNvSpPr>
            <p:nvPr/>
          </p:nvSpPr>
          <p:spPr bwMode="auto">
            <a:xfrm>
              <a:off x="2095" y="1637"/>
              <a:ext cx="257" cy="253"/>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381" name="Group 165"/>
            <p:cNvGrpSpPr>
              <a:grpSpLocks/>
            </p:cNvGrpSpPr>
            <p:nvPr/>
          </p:nvGrpSpPr>
          <p:grpSpPr bwMode="auto">
            <a:xfrm>
              <a:off x="2000" y="1416"/>
              <a:ext cx="601" cy="602"/>
              <a:chOff x="2000" y="1416"/>
              <a:chExt cx="601" cy="602"/>
            </a:xfrm>
          </p:grpSpPr>
          <p:grpSp>
            <p:nvGrpSpPr>
              <p:cNvPr id="9382" name="Group 166"/>
              <p:cNvGrpSpPr>
                <a:grpSpLocks/>
              </p:cNvGrpSpPr>
              <p:nvPr/>
            </p:nvGrpSpPr>
            <p:grpSpPr bwMode="auto">
              <a:xfrm>
                <a:off x="2000" y="1416"/>
                <a:ext cx="201" cy="163"/>
                <a:chOff x="4468" y="1361"/>
                <a:chExt cx="201" cy="163"/>
              </a:xfrm>
            </p:grpSpPr>
            <p:sp>
              <p:nvSpPr>
                <p:cNvPr id="9383" name="Freeform 167"/>
                <p:cNvSpPr>
                  <a:spLocks/>
                </p:cNvSpPr>
                <p:nvPr/>
              </p:nvSpPr>
              <p:spPr bwMode="auto">
                <a:xfrm>
                  <a:off x="4468" y="1419"/>
                  <a:ext cx="71" cy="101"/>
                </a:xfrm>
                <a:custGeom>
                  <a:avLst/>
                  <a:gdLst>
                    <a:gd name="T0" fmla="*/ 107 w 145"/>
                    <a:gd name="T1" fmla="*/ 0 h 212"/>
                    <a:gd name="T2" fmla="*/ 76 w 145"/>
                    <a:gd name="T3" fmla="*/ 0 h 212"/>
                    <a:gd name="T4" fmla="*/ 50 w 145"/>
                    <a:gd name="T5" fmla="*/ 10 h 212"/>
                    <a:gd name="T6" fmla="*/ 36 w 145"/>
                    <a:gd name="T7" fmla="*/ 33 h 212"/>
                    <a:gd name="T8" fmla="*/ 0 w 145"/>
                    <a:gd name="T9" fmla="*/ 167 h 212"/>
                    <a:gd name="T10" fmla="*/ 6 w 145"/>
                    <a:gd name="T11" fmla="*/ 198 h 212"/>
                    <a:gd name="T12" fmla="*/ 35 w 145"/>
                    <a:gd name="T13" fmla="*/ 212 h 212"/>
                    <a:gd name="T14" fmla="*/ 69 w 145"/>
                    <a:gd name="T15" fmla="*/ 212 h 212"/>
                    <a:gd name="T16" fmla="*/ 145 w 145"/>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7" y="0"/>
                      </a:moveTo>
                      <a:lnTo>
                        <a:pt x="76" y="0"/>
                      </a:lnTo>
                      <a:lnTo>
                        <a:pt x="50" y="10"/>
                      </a:lnTo>
                      <a:lnTo>
                        <a:pt x="36" y="33"/>
                      </a:lnTo>
                      <a:lnTo>
                        <a:pt x="0" y="167"/>
                      </a:lnTo>
                      <a:lnTo>
                        <a:pt x="6" y="198"/>
                      </a:lnTo>
                      <a:lnTo>
                        <a:pt x="35" y="212"/>
                      </a:lnTo>
                      <a:lnTo>
                        <a:pt x="69" y="212"/>
                      </a:lnTo>
                      <a:lnTo>
                        <a:pt x="145"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84" name="Freeform 168"/>
                <p:cNvSpPr>
                  <a:spLocks/>
                </p:cNvSpPr>
                <p:nvPr/>
              </p:nvSpPr>
              <p:spPr bwMode="auto">
                <a:xfrm>
                  <a:off x="4468" y="1419"/>
                  <a:ext cx="71" cy="101"/>
                </a:xfrm>
                <a:custGeom>
                  <a:avLst/>
                  <a:gdLst>
                    <a:gd name="T0" fmla="*/ 107 w 145"/>
                    <a:gd name="T1" fmla="*/ 0 h 212"/>
                    <a:gd name="T2" fmla="*/ 76 w 145"/>
                    <a:gd name="T3" fmla="*/ 0 h 212"/>
                    <a:gd name="T4" fmla="*/ 50 w 145"/>
                    <a:gd name="T5" fmla="*/ 10 h 212"/>
                    <a:gd name="T6" fmla="*/ 36 w 145"/>
                    <a:gd name="T7" fmla="*/ 33 h 212"/>
                    <a:gd name="T8" fmla="*/ 0 w 145"/>
                    <a:gd name="T9" fmla="*/ 167 h 212"/>
                    <a:gd name="T10" fmla="*/ 6 w 145"/>
                    <a:gd name="T11" fmla="*/ 198 h 212"/>
                    <a:gd name="T12" fmla="*/ 35 w 145"/>
                    <a:gd name="T13" fmla="*/ 212 h 212"/>
                    <a:gd name="T14" fmla="*/ 69 w 145"/>
                    <a:gd name="T15" fmla="*/ 212 h 212"/>
                    <a:gd name="T16" fmla="*/ 145 w 145"/>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7" y="0"/>
                      </a:moveTo>
                      <a:lnTo>
                        <a:pt x="76" y="0"/>
                      </a:lnTo>
                      <a:lnTo>
                        <a:pt x="50" y="10"/>
                      </a:lnTo>
                      <a:lnTo>
                        <a:pt x="36" y="33"/>
                      </a:lnTo>
                      <a:lnTo>
                        <a:pt x="0" y="167"/>
                      </a:lnTo>
                      <a:lnTo>
                        <a:pt x="6" y="198"/>
                      </a:lnTo>
                      <a:lnTo>
                        <a:pt x="35" y="212"/>
                      </a:lnTo>
                      <a:lnTo>
                        <a:pt x="69" y="212"/>
                      </a:lnTo>
                      <a:lnTo>
                        <a:pt x="145"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85" name="Line 169"/>
                <p:cNvSpPr>
                  <a:spLocks noChangeShapeType="1"/>
                </p:cNvSpPr>
                <p:nvPr/>
              </p:nvSpPr>
              <p:spPr bwMode="auto">
                <a:xfrm flipH="1">
                  <a:off x="4537" y="1419"/>
                  <a:ext cx="24" cy="8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6" name="Line 170"/>
                <p:cNvSpPr>
                  <a:spLocks noChangeShapeType="1"/>
                </p:cNvSpPr>
                <p:nvPr/>
              </p:nvSpPr>
              <p:spPr bwMode="auto">
                <a:xfrm flipH="1">
                  <a:off x="4537" y="1419"/>
                  <a:ext cx="24" cy="8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7" name="Freeform 171"/>
                <p:cNvSpPr>
                  <a:spLocks/>
                </p:cNvSpPr>
                <p:nvPr/>
              </p:nvSpPr>
              <p:spPr bwMode="auto">
                <a:xfrm>
                  <a:off x="4537" y="1506"/>
                  <a:ext cx="10" cy="18"/>
                </a:xfrm>
                <a:custGeom>
                  <a:avLst/>
                  <a:gdLst>
                    <a:gd name="T0" fmla="*/ 0 w 16"/>
                    <a:gd name="T1" fmla="*/ 0 h 40"/>
                    <a:gd name="T2" fmla="*/ 1 w 16"/>
                    <a:gd name="T3" fmla="*/ 22 h 40"/>
                    <a:gd name="T4" fmla="*/ 16 w 16"/>
                    <a:gd name="T5" fmla="*/ 40 h 40"/>
                  </a:gdLst>
                  <a:ahLst/>
                  <a:cxnLst>
                    <a:cxn ang="0">
                      <a:pos x="T0" y="T1"/>
                    </a:cxn>
                    <a:cxn ang="0">
                      <a:pos x="T2" y="T3"/>
                    </a:cxn>
                    <a:cxn ang="0">
                      <a:pos x="T4" y="T5"/>
                    </a:cxn>
                  </a:cxnLst>
                  <a:rect l="0" t="0" r="r" b="b"/>
                  <a:pathLst>
                    <a:path w="16" h="40">
                      <a:moveTo>
                        <a:pt x="0" y="0"/>
                      </a:moveTo>
                      <a:lnTo>
                        <a:pt x="1" y="22"/>
                      </a:lnTo>
                      <a:lnTo>
                        <a:pt x="16" y="4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88" name="Freeform 172"/>
                <p:cNvSpPr>
                  <a:spLocks/>
                </p:cNvSpPr>
                <p:nvPr/>
              </p:nvSpPr>
              <p:spPr bwMode="auto">
                <a:xfrm>
                  <a:off x="4537" y="1506"/>
                  <a:ext cx="10" cy="18"/>
                </a:xfrm>
                <a:custGeom>
                  <a:avLst/>
                  <a:gdLst>
                    <a:gd name="T0" fmla="*/ 0 w 16"/>
                    <a:gd name="T1" fmla="*/ 0 h 40"/>
                    <a:gd name="T2" fmla="*/ 1 w 16"/>
                    <a:gd name="T3" fmla="*/ 22 h 40"/>
                    <a:gd name="T4" fmla="*/ 16 w 16"/>
                    <a:gd name="T5" fmla="*/ 40 h 40"/>
                  </a:gdLst>
                  <a:ahLst/>
                  <a:cxnLst>
                    <a:cxn ang="0">
                      <a:pos x="T0" y="T1"/>
                    </a:cxn>
                    <a:cxn ang="0">
                      <a:pos x="T2" y="T3"/>
                    </a:cxn>
                    <a:cxn ang="0">
                      <a:pos x="T4" y="T5"/>
                    </a:cxn>
                  </a:cxnLst>
                  <a:rect l="0" t="0" r="r" b="b"/>
                  <a:pathLst>
                    <a:path w="16" h="40">
                      <a:moveTo>
                        <a:pt x="0" y="0"/>
                      </a:moveTo>
                      <a:lnTo>
                        <a:pt x="1" y="22"/>
                      </a:lnTo>
                      <a:lnTo>
                        <a:pt x="16" y="4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89" name="Line 173"/>
                <p:cNvSpPr>
                  <a:spLocks noChangeShapeType="1"/>
                </p:cNvSpPr>
                <p:nvPr/>
              </p:nvSpPr>
              <p:spPr bwMode="auto">
                <a:xfrm flipH="1">
                  <a:off x="4520" y="1419"/>
                  <a:ext cx="41"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0" name="Line 174"/>
                <p:cNvSpPr>
                  <a:spLocks noChangeShapeType="1"/>
                </p:cNvSpPr>
                <p:nvPr/>
              </p:nvSpPr>
              <p:spPr bwMode="auto">
                <a:xfrm flipH="1">
                  <a:off x="4520" y="1419"/>
                  <a:ext cx="41"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1" name="Line 175"/>
                <p:cNvSpPr>
                  <a:spLocks noChangeShapeType="1"/>
                </p:cNvSpPr>
                <p:nvPr/>
              </p:nvSpPr>
              <p:spPr bwMode="auto">
                <a:xfrm flipV="1">
                  <a:off x="4609" y="1361"/>
                  <a:ext cx="16"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2" name="Line 176"/>
                <p:cNvSpPr>
                  <a:spLocks noChangeShapeType="1"/>
                </p:cNvSpPr>
                <p:nvPr/>
              </p:nvSpPr>
              <p:spPr bwMode="auto">
                <a:xfrm flipH="1">
                  <a:off x="4653" y="1361"/>
                  <a:ext cx="16"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393" name="Group 177"/>
              <p:cNvGrpSpPr>
                <a:grpSpLocks/>
              </p:cNvGrpSpPr>
              <p:nvPr/>
            </p:nvGrpSpPr>
            <p:grpSpPr bwMode="auto">
              <a:xfrm>
                <a:off x="2396" y="1868"/>
                <a:ext cx="205" cy="150"/>
                <a:chOff x="4798" y="1035"/>
                <a:chExt cx="205" cy="150"/>
              </a:xfrm>
            </p:grpSpPr>
            <p:sp>
              <p:nvSpPr>
                <p:cNvPr id="9394" name="Freeform 178"/>
                <p:cNvSpPr>
                  <a:spLocks/>
                </p:cNvSpPr>
                <p:nvPr/>
              </p:nvSpPr>
              <p:spPr bwMode="auto">
                <a:xfrm>
                  <a:off x="4798" y="1035"/>
                  <a:ext cx="86" cy="150"/>
                </a:xfrm>
                <a:custGeom>
                  <a:avLst/>
                  <a:gdLst>
                    <a:gd name="T0" fmla="*/ 85 w 180"/>
                    <a:gd name="T1" fmla="*/ 0 h 316"/>
                    <a:gd name="T2" fmla="*/ 0 w 180"/>
                    <a:gd name="T3" fmla="*/ 316 h 316"/>
                    <a:gd name="T4" fmla="*/ 79 w 180"/>
                    <a:gd name="T5" fmla="*/ 316 h 316"/>
                    <a:gd name="T6" fmla="*/ 127 w 180"/>
                    <a:gd name="T7" fmla="*/ 298 h 316"/>
                    <a:gd name="T8" fmla="*/ 157 w 180"/>
                    <a:gd name="T9" fmla="*/ 254 h 316"/>
                    <a:gd name="T10" fmla="*/ 180 w 180"/>
                    <a:gd name="T11" fmla="*/ 167 h 316"/>
                    <a:gd name="T12" fmla="*/ 174 w 180"/>
                    <a:gd name="T13" fmla="*/ 124 h 316"/>
                    <a:gd name="T14" fmla="*/ 136 w 180"/>
                    <a:gd name="T15" fmla="*/ 105 h 316"/>
                    <a:gd name="T16" fmla="*/ 56 w 180"/>
                    <a:gd name="T17" fmla="*/ 1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6">
                      <a:moveTo>
                        <a:pt x="85" y="0"/>
                      </a:moveTo>
                      <a:lnTo>
                        <a:pt x="0" y="316"/>
                      </a:lnTo>
                      <a:lnTo>
                        <a:pt x="79" y="316"/>
                      </a:lnTo>
                      <a:lnTo>
                        <a:pt x="127" y="298"/>
                      </a:lnTo>
                      <a:lnTo>
                        <a:pt x="157" y="254"/>
                      </a:lnTo>
                      <a:lnTo>
                        <a:pt x="180" y="167"/>
                      </a:lnTo>
                      <a:lnTo>
                        <a:pt x="174" y="124"/>
                      </a:lnTo>
                      <a:lnTo>
                        <a:pt x="136"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95" name="Line 179"/>
                <p:cNvSpPr>
                  <a:spLocks noChangeShapeType="1"/>
                </p:cNvSpPr>
                <p:nvPr/>
              </p:nvSpPr>
              <p:spPr bwMode="auto">
                <a:xfrm flipV="1">
                  <a:off x="4944" y="1035"/>
                  <a:ext cx="15" cy="3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6" name="Line 180"/>
                <p:cNvSpPr>
                  <a:spLocks noChangeShapeType="1"/>
                </p:cNvSpPr>
                <p:nvPr/>
              </p:nvSpPr>
              <p:spPr bwMode="auto">
                <a:xfrm flipH="1">
                  <a:off x="4986" y="1035"/>
                  <a:ext cx="17" cy="3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9398" name="Line 182"/>
          <p:cNvSpPr>
            <a:spLocks noChangeShapeType="1"/>
          </p:cNvSpPr>
          <p:nvPr/>
        </p:nvSpPr>
        <p:spPr bwMode="auto">
          <a:xfrm>
            <a:off x="1036638" y="2209800"/>
            <a:ext cx="1038225" cy="401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9" name="Line 183"/>
          <p:cNvSpPr>
            <a:spLocks noChangeShapeType="1"/>
          </p:cNvSpPr>
          <p:nvPr/>
        </p:nvSpPr>
        <p:spPr bwMode="auto">
          <a:xfrm>
            <a:off x="1038225" y="2206625"/>
            <a:ext cx="4889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9400" name="Group 184"/>
          <p:cNvGrpSpPr>
            <a:grpSpLocks/>
          </p:cNvGrpSpPr>
          <p:nvPr/>
        </p:nvGrpSpPr>
        <p:grpSpPr bwMode="auto">
          <a:xfrm>
            <a:off x="1243013" y="1828800"/>
            <a:ext cx="241300" cy="500063"/>
            <a:chOff x="528" y="1152"/>
            <a:chExt cx="152" cy="315"/>
          </a:xfrm>
        </p:grpSpPr>
        <p:sp>
          <p:nvSpPr>
            <p:cNvPr id="9401" name="Line 185"/>
            <p:cNvSpPr>
              <a:spLocks noChangeShapeType="1"/>
            </p:cNvSpPr>
            <p:nvPr/>
          </p:nvSpPr>
          <p:spPr bwMode="auto">
            <a:xfrm flipV="1">
              <a:off x="600" y="1384"/>
              <a:ext cx="32" cy="8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402" name="Group 186"/>
            <p:cNvGrpSpPr>
              <a:grpSpLocks/>
            </p:cNvGrpSpPr>
            <p:nvPr/>
          </p:nvGrpSpPr>
          <p:grpSpPr bwMode="auto">
            <a:xfrm>
              <a:off x="528" y="1152"/>
              <a:ext cx="152" cy="201"/>
              <a:chOff x="3298" y="2148"/>
              <a:chExt cx="152" cy="201"/>
            </a:xfrm>
          </p:grpSpPr>
          <p:sp>
            <p:nvSpPr>
              <p:cNvPr id="9403" name="Freeform 187"/>
              <p:cNvSpPr>
                <a:spLocks/>
              </p:cNvSpPr>
              <p:nvPr/>
            </p:nvSpPr>
            <p:spPr bwMode="auto">
              <a:xfrm>
                <a:off x="3298" y="2148"/>
                <a:ext cx="125" cy="201"/>
              </a:xfrm>
              <a:custGeom>
                <a:avLst/>
                <a:gdLst>
                  <a:gd name="T0" fmla="*/ 266 w 266"/>
                  <a:gd name="T1" fmla="*/ 0 h 426"/>
                  <a:gd name="T2" fmla="*/ 232 w 266"/>
                  <a:gd name="T3" fmla="*/ 15 h 426"/>
                  <a:gd name="T4" fmla="*/ 194 w 266"/>
                  <a:gd name="T5" fmla="*/ 46 h 426"/>
                  <a:gd name="T6" fmla="*/ 147 w 266"/>
                  <a:gd name="T7" fmla="*/ 106 h 426"/>
                  <a:gd name="T8" fmla="*/ 119 w 266"/>
                  <a:gd name="T9" fmla="*/ 152 h 426"/>
                  <a:gd name="T10" fmla="*/ 88 w 266"/>
                  <a:gd name="T11" fmla="*/ 213 h 426"/>
                  <a:gd name="T12" fmla="*/ 48 w 266"/>
                  <a:gd name="T13" fmla="*/ 304 h 426"/>
                  <a:gd name="T14" fmla="*/ 0 w 266"/>
                  <a:gd name="T15" fmla="*/ 426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426">
                    <a:moveTo>
                      <a:pt x="266" y="0"/>
                    </a:moveTo>
                    <a:lnTo>
                      <a:pt x="232" y="15"/>
                    </a:lnTo>
                    <a:lnTo>
                      <a:pt x="194" y="46"/>
                    </a:lnTo>
                    <a:lnTo>
                      <a:pt x="147" y="106"/>
                    </a:lnTo>
                    <a:lnTo>
                      <a:pt x="119" y="152"/>
                    </a:lnTo>
                    <a:lnTo>
                      <a:pt x="88" y="213"/>
                    </a:lnTo>
                    <a:lnTo>
                      <a:pt x="48" y="304"/>
                    </a:lnTo>
                    <a:lnTo>
                      <a:pt x="0" y="4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04" name="Freeform 188"/>
              <p:cNvSpPr>
                <a:spLocks/>
              </p:cNvSpPr>
              <p:nvPr/>
            </p:nvSpPr>
            <p:spPr bwMode="auto">
              <a:xfrm>
                <a:off x="3338" y="2148"/>
                <a:ext cx="112" cy="148"/>
              </a:xfrm>
              <a:custGeom>
                <a:avLst/>
                <a:gdLst>
                  <a:gd name="T0" fmla="*/ 186 w 239"/>
                  <a:gd name="T1" fmla="*/ 0 h 319"/>
                  <a:gd name="T2" fmla="*/ 217 w 239"/>
                  <a:gd name="T3" fmla="*/ 0 h 319"/>
                  <a:gd name="T4" fmla="*/ 239 w 239"/>
                  <a:gd name="T5" fmla="*/ 31 h 319"/>
                  <a:gd name="T6" fmla="*/ 226 w 239"/>
                  <a:gd name="T7" fmla="*/ 77 h 319"/>
                  <a:gd name="T8" fmla="*/ 203 w 239"/>
                  <a:gd name="T9" fmla="*/ 106 h 319"/>
                  <a:gd name="T10" fmla="*/ 184 w 239"/>
                  <a:gd name="T11" fmla="*/ 121 h 319"/>
                  <a:gd name="T12" fmla="*/ 150 w 239"/>
                  <a:gd name="T13" fmla="*/ 137 h 319"/>
                  <a:gd name="T14" fmla="*/ 104 w 239"/>
                  <a:gd name="T15" fmla="*/ 137 h 319"/>
                  <a:gd name="T16" fmla="*/ 131 w 239"/>
                  <a:gd name="T17" fmla="*/ 152 h 319"/>
                  <a:gd name="T18" fmla="*/ 153 w 239"/>
                  <a:gd name="T19" fmla="*/ 183 h 319"/>
                  <a:gd name="T20" fmla="*/ 159 w 239"/>
                  <a:gd name="T21" fmla="*/ 213 h 319"/>
                  <a:gd name="T22" fmla="*/ 148 w 239"/>
                  <a:gd name="T23" fmla="*/ 258 h 319"/>
                  <a:gd name="T24" fmla="*/ 124 w 239"/>
                  <a:gd name="T25" fmla="*/ 289 h 319"/>
                  <a:gd name="T26" fmla="*/ 105 w 239"/>
                  <a:gd name="T27" fmla="*/ 304 h 319"/>
                  <a:gd name="T28" fmla="*/ 70 w 239"/>
                  <a:gd name="T29" fmla="*/ 319 h 319"/>
                  <a:gd name="T30" fmla="*/ 40 w 239"/>
                  <a:gd name="T31" fmla="*/ 319 h 319"/>
                  <a:gd name="T32" fmla="*/ 14 w 239"/>
                  <a:gd name="T33" fmla="*/ 304 h 319"/>
                  <a:gd name="T34" fmla="*/ 3 w 239"/>
                  <a:gd name="T35" fmla="*/ 289 h 319"/>
                  <a:gd name="T36" fmla="*/ 0 w 239"/>
                  <a:gd name="T37" fmla="*/ 2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319">
                    <a:moveTo>
                      <a:pt x="186" y="0"/>
                    </a:moveTo>
                    <a:lnTo>
                      <a:pt x="217" y="0"/>
                    </a:lnTo>
                    <a:lnTo>
                      <a:pt x="239" y="31"/>
                    </a:lnTo>
                    <a:lnTo>
                      <a:pt x="226" y="77"/>
                    </a:lnTo>
                    <a:lnTo>
                      <a:pt x="203" y="106"/>
                    </a:lnTo>
                    <a:lnTo>
                      <a:pt x="184" y="121"/>
                    </a:lnTo>
                    <a:lnTo>
                      <a:pt x="150" y="137"/>
                    </a:lnTo>
                    <a:lnTo>
                      <a:pt x="104" y="137"/>
                    </a:lnTo>
                    <a:lnTo>
                      <a:pt x="131" y="152"/>
                    </a:lnTo>
                    <a:lnTo>
                      <a:pt x="153" y="183"/>
                    </a:lnTo>
                    <a:lnTo>
                      <a:pt x="159" y="213"/>
                    </a:lnTo>
                    <a:lnTo>
                      <a:pt x="148" y="258"/>
                    </a:lnTo>
                    <a:lnTo>
                      <a:pt x="124" y="289"/>
                    </a:lnTo>
                    <a:lnTo>
                      <a:pt x="105" y="304"/>
                    </a:lnTo>
                    <a:lnTo>
                      <a:pt x="70" y="319"/>
                    </a:lnTo>
                    <a:lnTo>
                      <a:pt x="40" y="319"/>
                    </a:lnTo>
                    <a:lnTo>
                      <a:pt x="14" y="304"/>
                    </a:lnTo>
                    <a:lnTo>
                      <a:pt x="3" y="289"/>
                    </a:lnTo>
                    <a:lnTo>
                      <a:pt x="0" y="24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9405" name="Line 189"/>
          <p:cNvSpPr>
            <a:spLocks noChangeShapeType="1"/>
          </p:cNvSpPr>
          <p:nvPr/>
        </p:nvSpPr>
        <p:spPr bwMode="auto">
          <a:xfrm>
            <a:off x="3117850" y="3008313"/>
            <a:ext cx="1071563" cy="414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6" name="Line 190"/>
          <p:cNvSpPr>
            <a:spLocks noChangeShapeType="1"/>
          </p:cNvSpPr>
          <p:nvPr/>
        </p:nvSpPr>
        <p:spPr bwMode="auto">
          <a:xfrm flipH="1" flipV="1">
            <a:off x="3817938" y="3108325"/>
            <a:ext cx="377825" cy="330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9407" name="Group 191"/>
          <p:cNvGrpSpPr>
            <a:grpSpLocks/>
          </p:cNvGrpSpPr>
          <p:nvPr/>
        </p:nvGrpSpPr>
        <p:grpSpPr bwMode="auto">
          <a:xfrm>
            <a:off x="3656013" y="3184525"/>
            <a:ext cx="266700" cy="434975"/>
            <a:chOff x="2048" y="2006"/>
            <a:chExt cx="168" cy="274"/>
          </a:xfrm>
        </p:grpSpPr>
        <p:sp>
          <p:nvSpPr>
            <p:cNvPr id="9408" name="Line 192"/>
            <p:cNvSpPr>
              <a:spLocks noChangeShapeType="1"/>
            </p:cNvSpPr>
            <p:nvPr/>
          </p:nvSpPr>
          <p:spPr bwMode="auto">
            <a:xfrm flipH="1">
              <a:off x="2112" y="2006"/>
              <a:ext cx="104" cy="4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409" name="Group 193"/>
            <p:cNvGrpSpPr>
              <a:grpSpLocks/>
            </p:cNvGrpSpPr>
            <p:nvPr/>
          </p:nvGrpSpPr>
          <p:grpSpPr bwMode="auto">
            <a:xfrm>
              <a:off x="2048" y="2131"/>
              <a:ext cx="119" cy="149"/>
              <a:chOff x="2235" y="1920"/>
              <a:chExt cx="119" cy="149"/>
            </a:xfrm>
          </p:grpSpPr>
          <p:sp>
            <p:nvSpPr>
              <p:cNvPr id="9410" name="Freeform 194"/>
              <p:cNvSpPr>
                <a:spLocks/>
              </p:cNvSpPr>
              <p:nvPr/>
            </p:nvSpPr>
            <p:spPr bwMode="auto">
              <a:xfrm>
                <a:off x="2235" y="1920"/>
                <a:ext cx="59" cy="99"/>
              </a:xfrm>
              <a:custGeom>
                <a:avLst/>
                <a:gdLst>
                  <a:gd name="T0" fmla="*/ 0 w 129"/>
                  <a:gd name="T1" fmla="*/ 45 h 212"/>
                  <a:gd name="T2" fmla="*/ 39 w 129"/>
                  <a:gd name="T3" fmla="*/ 16 h 212"/>
                  <a:gd name="T4" fmla="*/ 74 w 129"/>
                  <a:gd name="T5" fmla="*/ 0 h 212"/>
                  <a:gd name="T6" fmla="*/ 89 w 129"/>
                  <a:gd name="T7" fmla="*/ 0 h 212"/>
                  <a:gd name="T8" fmla="*/ 115 w 129"/>
                  <a:gd name="T9" fmla="*/ 16 h 212"/>
                  <a:gd name="T10" fmla="*/ 126 w 129"/>
                  <a:gd name="T11" fmla="*/ 31 h 212"/>
                  <a:gd name="T12" fmla="*/ 129 w 129"/>
                  <a:gd name="T13" fmla="*/ 76 h 212"/>
                  <a:gd name="T14" fmla="*/ 113 w 129"/>
                  <a:gd name="T15" fmla="*/ 137 h 212"/>
                  <a:gd name="T16" fmla="*/ 77 w 129"/>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12">
                    <a:moveTo>
                      <a:pt x="0" y="45"/>
                    </a:moveTo>
                    <a:lnTo>
                      <a:pt x="39" y="16"/>
                    </a:lnTo>
                    <a:lnTo>
                      <a:pt x="74" y="0"/>
                    </a:lnTo>
                    <a:lnTo>
                      <a:pt x="89" y="0"/>
                    </a:lnTo>
                    <a:lnTo>
                      <a:pt x="115" y="16"/>
                    </a:lnTo>
                    <a:lnTo>
                      <a:pt x="126" y="31"/>
                    </a:lnTo>
                    <a:lnTo>
                      <a:pt x="129" y="76"/>
                    </a:lnTo>
                    <a:lnTo>
                      <a:pt x="113" y="137"/>
                    </a:lnTo>
                    <a:lnTo>
                      <a:pt x="77" y="21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11" name="Freeform 195"/>
              <p:cNvSpPr>
                <a:spLocks/>
              </p:cNvSpPr>
              <p:nvPr/>
            </p:nvSpPr>
            <p:spPr bwMode="auto">
              <a:xfrm>
                <a:off x="2239" y="1920"/>
                <a:ext cx="115" cy="149"/>
              </a:xfrm>
              <a:custGeom>
                <a:avLst/>
                <a:gdLst>
                  <a:gd name="T0" fmla="*/ 251 w 251"/>
                  <a:gd name="T1" fmla="*/ 0 h 319"/>
                  <a:gd name="T2" fmla="*/ 224 w 251"/>
                  <a:gd name="T3" fmla="*/ 45 h 319"/>
                  <a:gd name="T4" fmla="*/ 200 w 251"/>
                  <a:gd name="T5" fmla="*/ 76 h 319"/>
                  <a:gd name="T6" fmla="*/ 73 w 251"/>
                  <a:gd name="T7" fmla="*/ 212 h 319"/>
                  <a:gd name="T8" fmla="*/ 26 w 251"/>
                  <a:gd name="T9" fmla="*/ 274 h 319"/>
                  <a:gd name="T10" fmla="*/ 0 w 251"/>
                  <a:gd name="T11" fmla="*/ 319 h 319"/>
                </a:gdLst>
                <a:ahLst/>
                <a:cxnLst>
                  <a:cxn ang="0">
                    <a:pos x="T0" y="T1"/>
                  </a:cxn>
                  <a:cxn ang="0">
                    <a:pos x="T2" y="T3"/>
                  </a:cxn>
                  <a:cxn ang="0">
                    <a:pos x="T4" y="T5"/>
                  </a:cxn>
                  <a:cxn ang="0">
                    <a:pos x="T6" y="T7"/>
                  </a:cxn>
                  <a:cxn ang="0">
                    <a:pos x="T8" y="T9"/>
                  </a:cxn>
                  <a:cxn ang="0">
                    <a:pos x="T10" y="T11"/>
                  </a:cxn>
                </a:cxnLst>
                <a:rect l="0" t="0" r="r" b="b"/>
                <a:pathLst>
                  <a:path w="251" h="319">
                    <a:moveTo>
                      <a:pt x="251" y="0"/>
                    </a:moveTo>
                    <a:lnTo>
                      <a:pt x="224" y="45"/>
                    </a:lnTo>
                    <a:lnTo>
                      <a:pt x="200" y="76"/>
                    </a:lnTo>
                    <a:lnTo>
                      <a:pt x="73" y="212"/>
                    </a:lnTo>
                    <a:lnTo>
                      <a:pt x="26" y="274"/>
                    </a:lnTo>
                    <a:lnTo>
                      <a:pt x="0" y="31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9412" name="Line 196"/>
          <p:cNvSpPr>
            <a:spLocks noChangeShapeType="1"/>
          </p:cNvSpPr>
          <p:nvPr/>
        </p:nvSpPr>
        <p:spPr bwMode="auto">
          <a:xfrm>
            <a:off x="3221038" y="5748338"/>
            <a:ext cx="30305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413" name="Text Box 197"/>
          <p:cNvSpPr txBox="1">
            <a:spLocks noChangeArrowheads="1"/>
          </p:cNvSpPr>
          <p:nvPr/>
        </p:nvSpPr>
        <p:spPr bwMode="auto">
          <a:xfrm>
            <a:off x="6642100" y="5216525"/>
            <a:ext cx="1828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zh-CN" altLang="en-US" sz="2800" b="1">
                <a:solidFill>
                  <a:srgbClr val="FF0000"/>
                </a:solidFill>
                <a:ea typeface="华文行楷" pitchFamily="2" charset="-122"/>
              </a:rPr>
              <a:t>为什么？</a:t>
            </a:r>
          </a:p>
        </p:txBody>
      </p:sp>
    </p:spTree>
    <p:extLst>
      <p:ext uri="{BB962C8B-B14F-4D97-AF65-F5344CB8AC3E}">
        <p14:creationId xmlns:p14="http://schemas.microsoft.com/office/powerpoint/2010/main" val="2788887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274"/>
                                        </p:tgtEl>
                                        <p:attrNameLst>
                                          <p:attrName>style.visibility</p:attrName>
                                        </p:attrNameLst>
                                      </p:cBhvr>
                                      <p:to>
                                        <p:strVal val="visible"/>
                                      </p:to>
                                    </p:set>
                                    <p:animEffect transition="in" filter="strips(downRight)">
                                      <p:cBhvr>
                                        <p:cTn id="7" dur="500"/>
                                        <p:tgtEl>
                                          <p:spTgt spid="9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271"/>
                                        </p:tgtEl>
                                        <p:attrNameLst>
                                          <p:attrName>style.visibility</p:attrName>
                                        </p:attrNameLst>
                                      </p:cBhvr>
                                      <p:to>
                                        <p:strVal val="visible"/>
                                      </p:to>
                                    </p:set>
                                    <p:animEffect transition="in" filter="wipe(up)">
                                      <p:cBhvr>
                                        <p:cTn id="12" dur="500"/>
                                        <p:tgtEl>
                                          <p:spTgt spid="9271"/>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9283"/>
                                        </p:tgtEl>
                                        <p:attrNameLst>
                                          <p:attrName>style.visibility</p:attrName>
                                        </p:attrNameLst>
                                      </p:cBhvr>
                                      <p:to>
                                        <p:strVal val="visible"/>
                                      </p:to>
                                    </p:set>
                                    <p:animEffect transition="in" filter="strips(downRight)">
                                      <p:cBhvr>
                                        <p:cTn id="16" dur="500"/>
                                        <p:tgtEl>
                                          <p:spTgt spid="92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9" fill="hold" nodeType="clickEffect">
                                  <p:stCondLst>
                                    <p:cond delay="0"/>
                                  </p:stCondLst>
                                  <p:childTnLst>
                                    <p:set>
                                      <p:cBhvr>
                                        <p:cTn id="20" dur="1" fill="hold">
                                          <p:stCondLst>
                                            <p:cond delay="0"/>
                                          </p:stCondLst>
                                        </p:cTn>
                                        <p:tgtEl>
                                          <p:spTgt spid="9265"/>
                                        </p:tgtEl>
                                        <p:attrNameLst>
                                          <p:attrName>style.visibility</p:attrName>
                                        </p:attrNameLst>
                                      </p:cBhvr>
                                      <p:to>
                                        <p:strVal val="visible"/>
                                      </p:to>
                                    </p:set>
                                    <p:animEffect transition="in" filter="strips(upLeft)">
                                      <p:cBhvr>
                                        <p:cTn id="21" dur="500"/>
                                        <p:tgtEl>
                                          <p:spTgt spid="9265"/>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9292"/>
                                        </p:tgtEl>
                                        <p:attrNameLst>
                                          <p:attrName>style.visibility</p:attrName>
                                        </p:attrNameLst>
                                      </p:cBhvr>
                                      <p:to>
                                        <p:strVal val="visible"/>
                                      </p:to>
                                    </p:set>
                                    <p:animEffect transition="in" filter="wipe(down)">
                                      <p:cBhvr>
                                        <p:cTn id="25" dur="500"/>
                                        <p:tgtEl>
                                          <p:spTgt spid="92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268"/>
                                        </p:tgtEl>
                                        <p:attrNameLst>
                                          <p:attrName>style.visibility</p:attrName>
                                        </p:attrNameLst>
                                      </p:cBhvr>
                                      <p:to>
                                        <p:strVal val="visible"/>
                                      </p:to>
                                    </p:set>
                                    <p:animEffect transition="in" filter="wipe(left)">
                                      <p:cBhvr>
                                        <p:cTn id="30" dur="500"/>
                                        <p:tgtEl>
                                          <p:spTgt spid="9268"/>
                                        </p:tgtEl>
                                      </p:cBhvr>
                                    </p:animEffect>
                                  </p:childTnLst>
                                </p:cTn>
                              </p:par>
                            </p:childTnLst>
                          </p:cTn>
                        </p:par>
                        <p:par>
                          <p:cTn id="31" fill="hold" nodeType="afterGroup">
                            <p:stCondLst>
                              <p:cond delay="500"/>
                            </p:stCondLst>
                            <p:childTnLst>
                              <p:par>
                                <p:cTn id="32" presetID="18" presetClass="entr" presetSubtype="6" fill="hold" nodeType="afterEffect">
                                  <p:stCondLst>
                                    <p:cond delay="0"/>
                                  </p:stCondLst>
                                  <p:childTnLst>
                                    <p:set>
                                      <p:cBhvr>
                                        <p:cTn id="33" dur="1" fill="hold">
                                          <p:stCondLst>
                                            <p:cond delay="0"/>
                                          </p:stCondLst>
                                        </p:cTn>
                                        <p:tgtEl>
                                          <p:spTgt spid="9379"/>
                                        </p:tgtEl>
                                        <p:attrNameLst>
                                          <p:attrName>style.visibility</p:attrName>
                                        </p:attrNameLst>
                                      </p:cBhvr>
                                      <p:to>
                                        <p:strVal val="visible"/>
                                      </p:to>
                                    </p:set>
                                    <p:animEffect transition="in" filter="strips(downRight)">
                                      <p:cBhvr>
                                        <p:cTn id="34" dur="500"/>
                                        <p:tgtEl>
                                          <p:spTgt spid="93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313"/>
                                        </p:tgtEl>
                                        <p:attrNameLst>
                                          <p:attrName>style.visibility</p:attrName>
                                        </p:attrNameLst>
                                      </p:cBhvr>
                                      <p:to>
                                        <p:strVal val="visible"/>
                                      </p:to>
                                    </p:set>
                                    <p:animEffect transition="in" filter="wipe(left)">
                                      <p:cBhvr>
                                        <p:cTn id="39" dur="500"/>
                                        <p:tgtEl>
                                          <p:spTgt spid="9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9374"/>
                                        </p:tgtEl>
                                        <p:attrNameLst>
                                          <p:attrName>style.visibility</p:attrName>
                                        </p:attrNameLst>
                                      </p:cBhvr>
                                      <p:to>
                                        <p:strVal val="visible"/>
                                      </p:to>
                                    </p:set>
                                    <p:animEffect transition="in" filter="strips(downRight)">
                                      <p:cBhvr>
                                        <p:cTn id="44" dur="500"/>
                                        <p:tgtEl>
                                          <p:spTgt spid="9374"/>
                                        </p:tgtEl>
                                      </p:cBhvr>
                                    </p:animEffect>
                                  </p:childTnLst>
                                </p:cTn>
                              </p:par>
                            </p:childTnLst>
                          </p:cTn>
                        </p:par>
                        <p:par>
                          <p:cTn id="45" fill="hold" nodeType="afterGroup">
                            <p:stCondLst>
                              <p:cond delay="500"/>
                            </p:stCondLst>
                            <p:childTnLst>
                              <p:par>
                                <p:cTn id="46" presetID="18" presetClass="entr" presetSubtype="6" fill="hold" grpId="0" nodeType="afterEffect">
                                  <p:stCondLst>
                                    <p:cond delay="0"/>
                                  </p:stCondLst>
                                  <p:childTnLst>
                                    <p:set>
                                      <p:cBhvr>
                                        <p:cTn id="47" dur="1" fill="hold">
                                          <p:stCondLst>
                                            <p:cond delay="0"/>
                                          </p:stCondLst>
                                        </p:cTn>
                                        <p:tgtEl>
                                          <p:spTgt spid="9264"/>
                                        </p:tgtEl>
                                        <p:attrNameLst>
                                          <p:attrName>style.visibility</p:attrName>
                                        </p:attrNameLst>
                                      </p:cBhvr>
                                      <p:to>
                                        <p:strVal val="visible"/>
                                      </p:to>
                                    </p:set>
                                    <p:animEffect transition="in" filter="strips(downRight)">
                                      <p:cBhvr>
                                        <p:cTn id="48" dur="500"/>
                                        <p:tgtEl>
                                          <p:spTgt spid="926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375"/>
                                        </p:tgtEl>
                                        <p:attrNameLst>
                                          <p:attrName>style.visibility</p:attrName>
                                        </p:attrNameLst>
                                      </p:cBhvr>
                                      <p:to>
                                        <p:strVal val="visible"/>
                                      </p:to>
                                    </p:set>
                                    <p:animEffect transition="in" filter="wipe(left)">
                                      <p:cBhvr>
                                        <p:cTn id="53" dur="500"/>
                                        <p:tgtEl>
                                          <p:spTgt spid="9375"/>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376"/>
                                        </p:tgtEl>
                                        <p:attrNameLst>
                                          <p:attrName>style.visibility</p:attrName>
                                        </p:attrNameLst>
                                      </p:cBhvr>
                                      <p:to>
                                        <p:strVal val="visible"/>
                                      </p:to>
                                    </p:set>
                                    <p:animEffect transition="in" filter="wipe(left)">
                                      <p:cBhvr>
                                        <p:cTn id="57" dur="500"/>
                                        <p:tgtEl>
                                          <p:spTgt spid="9376"/>
                                        </p:tgtEl>
                                      </p:cBhvr>
                                    </p:animEffect>
                                  </p:childTnLst>
                                </p:cTn>
                              </p:par>
                            </p:childTnLst>
                          </p:cTn>
                        </p:par>
                        <p:par>
                          <p:cTn id="58" fill="hold" nodeType="afterGroup">
                            <p:stCondLst>
                              <p:cond delay="1000"/>
                            </p:stCondLst>
                            <p:childTnLst>
                              <p:par>
                                <p:cTn id="59" presetID="18" presetClass="entr" presetSubtype="6" fill="hold" grpId="0" nodeType="afterEffect">
                                  <p:stCondLst>
                                    <p:cond delay="0"/>
                                  </p:stCondLst>
                                  <p:childTnLst>
                                    <p:set>
                                      <p:cBhvr>
                                        <p:cTn id="60" dur="1" fill="hold">
                                          <p:stCondLst>
                                            <p:cond delay="0"/>
                                          </p:stCondLst>
                                        </p:cTn>
                                        <p:tgtEl>
                                          <p:spTgt spid="9377"/>
                                        </p:tgtEl>
                                        <p:attrNameLst>
                                          <p:attrName>style.visibility</p:attrName>
                                        </p:attrNameLst>
                                      </p:cBhvr>
                                      <p:to>
                                        <p:strVal val="visible"/>
                                      </p:to>
                                    </p:set>
                                    <p:animEffect transition="in" filter="strips(downRight)">
                                      <p:cBhvr>
                                        <p:cTn id="61" dur="500"/>
                                        <p:tgtEl>
                                          <p:spTgt spid="937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412"/>
                                        </p:tgtEl>
                                        <p:attrNameLst>
                                          <p:attrName>style.visibility</p:attrName>
                                        </p:attrNameLst>
                                      </p:cBhvr>
                                      <p:to>
                                        <p:strVal val="visible"/>
                                      </p:to>
                                    </p:set>
                                    <p:animEffect transition="in" filter="wipe(left)">
                                      <p:cBhvr>
                                        <p:cTn id="66" dur="500"/>
                                        <p:tgtEl>
                                          <p:spTgt spid="94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9413"/>
                                        </p:tgtEl>
                                        <p:attrNameLst>
                                          <p:attrName>style.visibility</p:attrName>
                                        </p:attrNameLst>
                                      </p:cBhvr>
                                      <p:to>
                                        <p:strVal val="visible"/>
                                      </p:to>
                                    </p:set>
                                    <p:anim calcmode="lin" valueType="num">
                                      <p:cBhvr>
                                        <p:cTn id="71" dur="1000" fill="hold"/>
                                        <p:tgtEl>
                                          <p:spTgt spid="9413"/>
                                        </p:tgtEl>
                                        <p:attrNameLst>
                                          <p:attrName>ppt_w</p:attrName>
                                        </p:attrNameLst>
                                      </p:cBhvr>
                                      <p:tavLst>
                                        <p:tav tm="0" fmla="#ppt_w*sin(2.5*pi*$)">
                                          <p:val>
                                            <p:fltVal val="0"/>
                                          </p:val>
                                        </p:tav>
                                        <p:tav tm="100000">
                                          <p:val>
                                            <p:fltVal val="1"/>
                                          </p:val>
                                        </p:tav>
                                      </p:tavLst>
                                    </p:anim>
                                    <p:anim calcmode="lin" valueType="num">
                                      <p:cBhvr>
                                        <p:cTn id="72" dur="1000" fill="hold"/>
                                        <p:tgtEl>
                                          <p:spTgt spid="9413"/>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8" fill="hold" nodeType="clickEffect">
                                  <p:stCondLst>
                                    <p:cond delay="0"/>
                                  </p:stCondLst>
                                  <p:childTnLst>
                                    <p:set>
                                      <p:cBhvr>
                                        <p:cTn id="76" dur="1" fill="hold">
                                          <p:stCondLst>
                                            <p:cond delay="0"/>
                                          </p:stCondLst>
                                        </p:cTn>
                                        <p:tgtEl>
                                          <p:spTgt spid="9304"/>
                                        </p:tgtEl>
                                        <p:attrNameLst>
                                          <p:attrName>style.visibility</p:attrName>
                                        </p:attrNameLst>
                                      </p:cBhvr>
                                      <p:to>
                                        <p:strVal val="visible"/>
                                      </p:to>
                                    </p:set>
                                    <p:animEffect transition="in" filter="slide(fromLeft)">
                                      <p:cBhvr>
                                        <p:cTn id="77" dur="500"/>
                                        <p:tgtEl>
                                          <p:spTgt spid="9304"/>
                                        </p:tgtEl>
                                      </p:cBhvr>
                                    </p:animEffect>
                                  </p:childTnLst>
                                </p:cTn>
                              </p:par>
                            </p:childTnLst>
                          </p:cTn>
                        </p:par>
                        <p:par>
                          <p:cTn id="78" fill="hold" nodeType="afterGroup">
                            <p:stCondLst>
                              <p:cond delay="500"/>
                            </p:stCondLst>
                            <p:childTnLst>
                              <p:par>
                                <p:cTn id="79" presetID="12" presetClass="entr" presetSubtype="2" fill="hold" nodeType="afterEffect">
                                  <p:stCondLst>
                                    <p:cond delay="0"/>
                                  </p:stCondLst>
                                  <p:childTnLst>
                                    <p:set>
                                      <p:cBhvr>
                                        <p:cTn id="80" dur="1" fill="hold">
                                          <p:stCondLst>
                                            <p:cond delay="0"/>
                                          </p:stCondLst>
                                        </p:cTn>
                                        <p:tgtEl>
                                          <p:spTgt spid="9309"/>
                                        </p:tgtEl>
                                        <p:attrNameLst>
                                          <p:attrName>style.visibility</p:attrName>
                                        </p:attrNameLst>
                                      </p:cBhvr>
                                      <p:to>
                                        <p:strVal val="visible"/>
                                      </p:to>
                                    </p:set>
                                    <p:animEffect transition="in" filter="slide(fromRight)">
                                      <p:cBhvr>
                                        <p:cTn id="81" dur="500"/>
                                        <p:tgtEl>
                                          <p:spTgt spid="9309"/>
                                        </p:tgtEl>
                                      </p:cBhvr>
                                    </p:animEffect>
                                  </p:childTnLst>
                                </p:cTn>
                              </p:par>
                            </p:childTnLst>
                          </p:cTn>
                        </p:par>
                        <p:par>
                          <p:cTn id="82" fill="hold" nodeType="afterGroup">
                            <p:stCondLst>
                              <p:cond delay="1000"/>
                            </p:stCondLst>
                            <p:childTnLst>
                              <p:par>
                                <p:cTn id="83" presetID="18" presetClass="entr" presetSubtype="6" fill="hold" grpId="0" nodeType="afterEffect">
                                  <p:stCondLst>
                                    <p:cond delay="0"/>
                                  </p:stCondLst>
                                  <p:childTnLst>
                                    <p:set>
                                      <p:cBhvr>
                                        <p:cTn id="84" dur="1" fill="hold">
                                          <p:stCondLst>
                                            <p:cond delay="0"/>
                                          </p:stCondLst>
                                        </p:cTn>
                                        <p:tgtEl>
                                          <p:spTgt spid="9378"/>
                                        </p:tgtEl>
                                        <p:attrNameLst>
                                          <p:attrName>style.visibility</p:attrName>
                                        </p:attrNameLst>
                                      </p:cBhvr>
                                      <p:to>
                                        <p:strVal val="visible"/>
                                      </p:to>
                                    </p:set>
                                    <p:animEffect transition="in" filter="strips(downRight)">
                                      <p:cBhvr>
                                        <p:cTn id="85" dur="500"/>
                                        <p:tgtEl>
                                          <p:spTgt spid="937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9398"/>
                                        </p:tgtEl>
                                        <p:attrNameLst>
                                          <p:attrName>style.visibility</p:attrName>
                                        </p:attrNameLst>
                                      </p:cBhvr>
                                      <p:to>
                                        <p:strVal val="visible"/>
                                      </p:to>
                                    </p:set>
                                    <p:animEffect transition="in" filter="wipe(right)">
                                      <p:cBhvr>
                                        <p:cTn id="90" dur="500"/>
                                        <p:tgtEl>
                                          <p:spTgt spid="9398"/>
                                        </p:tgtEl>
                                      </p:cBhvr>
                                    </p:animEffect>
                                  </p:childTnLst>
                                </p:cTn>
                              </p:par>
                            </p:childTnLst>
                          </p:cTn>
                        </p:par>
                        <p:par>
                          <p:cTn id="91" fill="hold" nodeType="afterGroup">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399"/>
                                        </p:tgtEl>
                                        <p:attrNameLst>
                                          <p:attrName>style.visibility</p:attrName>
                                        </p:attrNameLst>
                                      </p:cBhvr>
                                      <p:to>
                                        <p:strVal val="visible"/>
                                      </p:to>
                                    </p:set>
                                    <p:animEffect transition="in" filter="wipe(left)">
                                      <p:cBhvr>
                                        <p:cTn id="94" dur="500"/>
                                        <p:tgtEl>
                                          <p:spTgt spid="9399"/>
                                        </p:tgtEl>
                                      </p:cBhvr>
                                    </p:animEffect>
                                  </p:childTnLst>
                                </p:cTn>
                              </p:par>
                            </p:childTnLst>
                          </p:cTn>
                        </p:par>
                        <p:par>
                          <p:cTn id="95" fill="hold" nodeType="afterGroup">
                            <p:stCondLst>
                              <p:cond delay="1000"/>
                            </p:stCondLst>
                            <p:childTnLst>
                              <p:par>
                                <p:cTn id="96" presetID="22" presetClass="entr" presetSubtype="4" fill="hold" nodeType="afterEffect">
                                  <p:stCondLst>
                                    <p:cond delay="0"/>
                                  </p:stCondLst>
                                  <p:childTnLst>
                                    <p:set>
                                      <p:cBhvr>
                                        <p:cTn id="97" dur="1" fill="hold">
                                          <p:stCondLst>
                                            <p:cond delay="0"/>
                                          </p:stCondLst>
                                        </p:cTn>
                                        <p:tgtEl>
                                          <p:spTgt spid="9400"/>
                                        </p:tgtEl>
                                        <p:attrNameLst>
                                          <p:attrName>style.visibility</p:attrName>
                                        </p:attrNameLst>
                                      </p:cBhvr>
                                      <p:to>
                                        <p:strVal val="visible"/>
                                      </p:to>
                                    </p:set>
                                    <p:animEffect transition="in" filter="wipe(down)">
                                      <p:cBhvr>
                                        <p:cTn id="98" dur="500"/>
                                        <p:tgtEl>
                                          <p:spTgt spid="940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405"/>
                                        </p:tgtEl>
                                        <p:attrNameLst>
                                          <p:attrName>style.visibility</p:attrName>
                                        </p:attrNameLst>
                                      </p:cBhvr>
                                      <p:to>
                                        <p:strVal val="visible"/>
                                      </p:to>
                                    </p:set>
                                    <p:animEffect transition="in" filter="wipe(left)">
                                      <p:cBhvr>
                                        <p:cTn id="103" dur="500"/>
                                        <p:tgtEl>
                                          <p:spTgt spid="9405"/>
                                        </p:tgtEl>
                                      </p:cBhvr>
                                    </p:animEffect>
                                  </p:childTnLst>
                                </p:cTn>
                              </p:par>
                            </p:childTnLst>
                          </p:cTn>
                        </p:par>
                        <p:par>
                          <p:cTn id="104" fill="hold" nodeType="afterGroup">
                            <p:stCondLst>
                              <p:cond delay="500"/>
                            </p:stCondLst>
                            <p:childTnLst>
                              <p:par>
                                <p:cTn id="105" presetID="18" presetClass="entr" presetSubtype="9" fill="hold" grpId="0" nodeType="afterEffect">
                                  <p:stCondLst>
                                    <p:cond delay="0"/>
                                  </p:stCondLst>
                                  <p:childTnLst>
                                    <p:set>
                                      <p:cBhvr>
                                        <p:cTn id="106" dur="1" fill="hold">
                                          <p:stCondLst>
                                            <p:cond delay="0"/>
                                          </p:stCondLst>
                                        </p:cTn>
                                        <p:tgtEl>
                                          <p:spTgt spid="9406"/>
                                        </p:tgtEl>
                                        <p:attrNameLst>
                                          <p:attrName>style.visibility</p:attrName>
                                        </p:attrNameLst>
                                      </p:cBhvr>
                                      <p:to>
                                        <p:strVal val="visible"/>
                                      </p:to>
                                    </p:set>
                                    <p:animEffect transition="in" filter="strips(upLeft)">
                                      <p:cBhvr>
                                        <p:cTn id="107" dur="500"/>
                                        <p:tgtEl>
                                          <p:spTgt spid="9406"/>
                                        </p:tgtEl>
                                      </p:cBhvr>
                                    </p:animEffect>
                                  </p:childTnLst>
                                </p:cTn>
                              </p:par>
                            </p:childTnLst>
                          </p:cTn>
                        </p:par>
                        <p:par>
                          <p:cTn id="108" fill="hold" nodeType="afterGroup">
                            <p:stCondLst>
                              <p:cond delay="1000"/>
                            </p:stCondLst>
                            <p:childTnLst>
                              <p:par>
                                <p:cTn id="109" presetID="22" presetClass="entr" presetSubtype="1" fill="hold" nodeType="afterEffect">
                                  <p:stCondLst>
                                    <p:cond delay="0"/>
                                  </p:stCondLst>
                                  <p:childTnLst>
                                    <p:set>
                                      <p:cBhvr>
                                        <p:cTn id="110" dur="1" fill="hold">
                                          <p:stCondLst>
                                            <p:cond delay="0"/>
                                          </p:stCondLst>
                                        </p:cTn>
                                        <p:tgtEl>
                                          <p:spTgt spid="9407"/>
                                        </p:tgtEl>
                                        <p:attrNameLst>
                                          <p:attrName>style.visibility</p:attrName>
                                        </p:attrNameLst>
                                      </p:cBhvr>
                                      <p:to>
                                        <p:strVal val="visible"/>
                                      </p:to>
                                    </p:set>
                                    <p:animEffect transition="in" filter="wipe(up)">
                                      <p:cBhvr>
                                        <p:cTn id="111" dur="500"/>
                                        <p:tgtEl>
                                          <p:spTgt spid="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autoUpdateAnimBg="0"/>
      <p:bldP spid="9374" grpId="0" animBg="1"/>
      <p:bldP spid="9375" grpId="0" animBg="1"/>
      <p:bldP spid="9376" grpId="0" animBg="1"/>
      <p:bldP spid="9377" grpId="0" autoUpdateAnimBg="0"/>
      <p:bldP spid="9378" grpId="0" autoUpdateAnimBg="0"/>
      <p:bldP spid="9398" grpId="0" animBg="1"/>
      <p:bldP spid="9399" grpId="0" animBg="1"/>
      <p:bldP spid="9405" grpId="0" animBg="1"/>
      <p:bldP spid="9406" grpId="0" animBg="1"/>
      <p:bldP spid="9412" grpId="0" animBg="1"/>
      <p:bldP spid="94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938213" y="115888"/>
            <a:ext cx="7754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正平线</a:t>
            </a:r>
            <a:r>
              <a:rPr lang="zh-CN" altLang="en-US" sz="3200" b="1">
                <a:solidFill>
                  <a:schemeClr val="accent2"/>
                </a:solidFill>
                <a:latin typeface="隶书" pitchFamily="49" charset="-122"/>
                <a:ea typeface="隶书" pitchFamily="49" charset="-122"/>
              </a:rPr>
              <a:t>－平行</a:t>
            </a:r>
            <a:r>
              <a:rPr lang="en-US" altLang="zh-CN" sz="3200" b="1">
                <a:solidFill>
                  <a:schemeClr val="accent2"/>
                </a:solidFill>
                <a:latin typeface="隶书" pitchFamily="49" charset="-122"/>
                <a:ea typeface="隶书" pitchFamily="49" charset="-122"/>
              </a:rPr>
              <a:t>V</a:t>
            </a:r>
            <a:r>
              <a:rPr lang="zh-CN" altLang="en-US" sz="3200" b="1">
                <a:solidFill>
                  <a:schemeClr val="accent2"/>
                </a:solidFill>
                <a:latin typeface="隶书" pitchFamily="49" charset="-122"/>
                <a:ea typeface="隶书" pitchFamily="49" charset="-122"/>
              </a:rPr>
              <a:t>面但倾斜于</a:t>
            </a:r>
            <a:r>
              <a:rPr lang="en-US" altLang="zh-CN" sz="3200" b="1">
                <a:solidFill>
                  <a:schemeClr val="accent2"/>
                </a:solidFill>
                <a:latin typeface="隶书" pitchFamily="49" charset="-122"/>
                <a:ea typeface="隶书" pitchFamily="49" charset="-122"/>
              </a:rPr>
              <a:t>H </a:t>
            </a:r>
            <a:r>
              <a:rPr lang="zh-CN" altLang="en-US" sz="3200" b="1">
                <a:solidFill>
                  <a:schemeClr val="accent2"/>
                </a:solidFill>
                <a:latin typeface="隶书" pitchFamily="49" charset="-122"/>
                <a:ea typeface="隶书" pitchFamily="49" charset="-122"/>
              </a:rPr>
              <a:t>、</a:t>
            </a:r>
            <a:r>
              <a:rPr lang="en-US" altLang="zh-CN" sz="3200" b="1">
                <a:solidFill>
                  <a:schemeClr val="accent2"/>
                </a:solidFill>
                <a:latin typeface="隶书" pitchFamily="49" charset="-122"/>
                <a:ea typeface="隶书" pitchFamily="49" charset="-122"/>
              </a:rPr>
              <a:t>W</a:t>
            </a:r>
            <a:r>
              <a:rPr lang="zh-CN" altLang="en-US" sz="3200" b="1">
                <a:solidFill>
                  <a:schemeClr val="accent2"/>
                </a:solidFill>
                <a:latin typeface="隶书" pitchFamily="49" charset="-122"/>
                <a:ea typeface="隶书" pitchFamily="49" charset="-122"/>
              </a:rPr>
              <a:t>面的直线</a:t>
            </a:r>
          </a:p>
        </p:txBody>
      </p:sp>
      <p:sp>
        <p:nvSpPr>
          <p:cNvPr id="92163" name="Rectangle 3"/>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2164"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92335" name="Line 175"/>
          <p:cNvSpPr>
            <a:spLocks noChangeShapeType="1"/>
          </p:cNvSpPr>
          <p:nvPr/>
        </p:nvSpPr>
        <p:spPr bwMode="auto">
          <a:xfrm>
            <a:off x="3221038" y="5748338"/>
            <a:ext cx="30305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2336" name="Text Box 176"/>
          <p:cNvSpPr txBox="1">
            <a:spLocks noChangeArrowheads="1"/>
          </p:cNvSpPr>
          <p:nvPr/>
        </p:nvSpPr>
        <p:spPr bwMode="auto">
          <a:xfrm>
            <a:off x="6642100" y="5216525"/>
            <a:ext cx="1828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zh-CN" altLang="en-US" sz="2800" b="1">
                <a:solidFill>
                  <a:srgbClr val="FF0000"/>
                </a:solidFill>
                <a:ea typeface="华文行楷" pitchFamily="2" charset="-122"/>
              </a:rPr>
              <a:t>为什么？</a:t>
            </a:r>
          </a:p>
        </p:txBody>
      </p:sp>
      <p:grpSp>
        <p:nvGrpSpPr>
          <p:cNvPr id="92341" name="Group 181"/>
          <p:cNvGrpSpPr>
            <a:grpSpLocks/>
          </p:cNvGrpSpPr>
          <p:nvPr/>
        </p:nvGrpSpPr>
        <p:grpSpPr bwMode="auto">
          <a:xfrm>
            <a:off x="623888" y="1282700"/>
            <a:ext cx="4159250" cy="3405188"/>
            <a:chOff x="164" y="720"/>
            <a:chExt cx="2620" cy="2145"/>
          </a:xfrm>
        </p:grpSpPr>
        <p:grpSp>
          <p:nvGrpSpPr>
            <p:cNvPr id="92342" name="Group 182"/>
            <p:cNvGrpSpPr>
              <a:grpSpLocks/>
            </p:cNvGrpSpPr>
            <p:nvPr/>
          </p:nvGrpSpPr>
          <p:grpSpPr bwMode="auto">
            <a:xfrm>
              <a:off x="164" y="720"/>
              <a:ext cx="2620" cy="2145"/>
              <a:chOff x="164" y="720"/>
              <a:chExt cx="2620" cy="2145"/>
            </a:xfrm>
          </p:grpSpPr>
          <p:sp>
            <p:nvSpPr>
              <p:cNvPr id="92343" name="Rectangle 183"/>
              <p:cNvSpPr>
                <a:spLocks noChangeArrowheads="1"/>
              </p:cNvSpPr>
              <p:nvPr/>
            </p:nvSpPr>
            <p:spPr bwMode="auto">
              <a:xfrm>
                <a:off x="368" y="960"/>
                <a:ext cx="1540" cy="1103"/>
              </a:xfrm>
              <a:prstGeom prst="rect">
                <a:avLst/>
              </a:prstGeom>
              <a:gradFill rotWithShape="0">
                <a:gsLst>
                  <a:gs pos="0">
                    <a:schemeClr val="accent1"/>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344" name="AutoShape 184"/>
              <p:cNvSpPr>
                <a:spLocks noChangeArrowheads="1"/>
              </p:cNvSpPr>
              <p:nvPr/>
            </p:nvSpPr>
            <p:spPr bwMode="auto">
              <a:xfrm flipH="1">
                <a:off x="368" y="2064"/>
                <a:ext cx="2209" cy="655"/>
              </a:xfrm>
              <a:prstGeom prst="parallelogram">
                <a:avLst>
                  <a:gd name="adj" fmla="val 102831"/>
                </a:avLst>
              </a:prstGeom>
              <a:gradFill rotWithShape="0">
                <a:gsLst>
                  <a:gs pos="0">
                    <a:schemeClr val="accent1"/>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345" name="Freeform 185"/>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346" name="Group 186"/>
              <p:cNvGrpSpPr>
                <a:grpSpLocks/>
              </p:cNvGrpSpPr>
              <p:nvPr/>
            </p:nvGrpSpPr>
            <p:grpSpPr bwMode="auto">
              <a:xfrm>
                <a:off x="2149" y="2520"/>
                <a:ext cx="234" cy="122"/>
                <a:chOff x="2149" y="2904"/>
                <a:chExt cx="234" cy="122"/>
              </a:xfrm>
            </p:grpSpPr>
            <p:sp>
              <p:nvSpPr>
                <p:cNvPr id="92347" name="Line 187"/>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48" name="Line 188"/>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49" name="Line 189"/>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350" name="Freeform 190"/>
              <p:cNvSpPr>
                <a:spLocks/>
              </p:cNvSpPr>
              <p:nvPr/>
            </p:nvSpPr>
            <p:spPr bwMode="auto">
              <a:xfrm>
                <a:off x="1908" y="964"/>
                <a:ext cx="668" cy="1760"/>
              </a:xfrm>
              <a:custGeom>
                <a:avLst/>
                <a:gdLst>
                  <a:gd name="T0" fmla="*/ 0 w 668"/>
                  <a:gd name="T1" fmla="*/ 0 h 1760"/>
                  <a:gd name="T2" fmla="*/ 0 w 668"/>
                  <a:gd name="T3" fmla="*/ 1104 h 1760"/>
                  <a:gd name="T4" fmla="*/ 668 w 668"/>
                  <a:gd name="T5" fmla="*/ 1760 h 1760"/>
                  <a:gd name="T6" fmla="*/ 668 w 668"/>
                  <a:gd name="T7" fmla="*/ 640 h 1760"/>
                  <a:gd name="T8" fmla="*/ 0 w 668"/>
                  <a:gd name="T9" fmla="*/ 0 h 1760"/>
                </a:gdLst>
                <a:ahLst/>
                <a:cxnLst>
                  <a:cxn ang="0">
                    <a:pos x="T0" y="T1"/>
                  </a:cxn>
                  <a:cxn ang="0">
                    <a:pos x="T2" y="T3"/>
                  </a:cxn>
                  <a:cxn ang="0">
                    <a:pos x="T4" y="T5"/>
                  </a:cxn>
                  <a:cxn ang="0">
                    <a:pos x="T6" y="T7"/>
                  </a:cxn>
                  <a:cxn ang="0">
                    <a:pos x="T8" y="T9"/>
                  </a:cxn>
                </a:cxnLst>
                <a:rect l="0" t="0" r="r" b="b"/>
                <a:pathLst>
                  <a:path w="668" h="1760">
                    <a:moveTo>
                      <a:pt x="0" y="0"/>
                    </a:moveTo>
                    <a:lnTo>
                      <a:pt x="0" y="1104"/>
                    </a:lnTo>
                    <a:lnTo>
                      <a:pt x="668" y="1760"/>
                    </a:lnTo>
                    <a:lnTo>
                      <a:pt x="668" y="640"/>
                    </a:lnTo>
                    <a:lnTo>
                      <a:pt x="0" y="0"/>
                    </a:lnTo>
                    <a:close/>
                  </a:path>
                </a:pathLst>
              </a:custGeom>
              <a:gradFill rotWithShape="0">
                <a:gsLst>
                  <a:gs pos="0">
                    <a:schemeClr val="bg1"/>
                  </a:gs>
                  <a:gs pos="100000">
                    <a:schemeClr val="accent1"/>
                  </a:gs>
                </a:gsLst>
                <a:lin ang="18900000" scaled="1"/>
              </a:gradFill>
              <a:ln w="9525" cap="flat" cmpd="sng">
                <a:solidFill>
                  <a:srgbClr val="FF999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2351" name="Group 191"/>
              <p:cNvGrpSpPr>
                <a:grpSpLocks/>
              </p:cNvGrpSpPr>
              <p:nvPr/>
            </p:nvGrpSpPr>
            <p:grpSpPr bwMode="auto">
              <a:xfrm>
                <a:off x="164" y="1960"/>
                <a:ext cx="1868" cy="189"/>
                <a:chOff x="164" y="1960"/>
                <a:chExt cx="1868" cy="189"/>
              </a:xfrm>
            </p:grpSpPr>
            <p:grpSp>
              <p:nvGrpSpPr>
                <p:cNvPr id="92352" name="Group 192"/>
                <p:cNvGrpSpPr>
                  <a:grpSpLocks/>
                </p:cNvGrpSpPr>
                <p:nvPr/>
              </p:nvGrpSpPr>
              <p:grpSpPr bwMode="auto">
                <a:xfrm>
                  <a:off x="164" y="2013"/>
                  <a:ext cx="124" cy="136"/>
                  <a:chOff x="96" y="2374"/>
                  <a:chExt cx="155" cy="159"/>
                </a:xfrm>
              </p:grpSpPr>
              <p:sp>
                <p:nvSpPr>
                  <p:cNvPr id="92353" name="Line 193"/>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54" name="Line 194"/>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355" name="Line 195"/>
                <p:cNvSpPr>
                  <a:spLocks noChangeShapeType="1"/>
                </p:cNvSpPr>
                <p:nvPr/>
              </p:nvSpPr>
              <p:spPr bwMode="auto">
                <a:xfrm flipV="1">
                  <a:off x="1943" y="1992"/>
                  <a:ext cx="17"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56" name="Freeform 196"/>
                <p:cNvSpPr>
                  <a:spLocks/>
                </p:cNvSpPr>
                <p:nvPr/>
              </p:nvSpPr>
              <p:spPr bwMode="auto">
                <a:xfrm>
                  <a:off x="1960" y="1960"/>
                  <a:ext cx="72" cy="32"/>
                </a:xfrm>
                <a:custGeom>
                  <a:avLst/>
                  <a:gdLst>
                    <a:gd name="T0" fmla="*/ 233 w 233"/>
                    <a:gd name="T1" fmla="*/ 117 h 117"/>
                    <a:gd name="T2" fmla="*/ 222 w 233"/>
                    <a:gd name="T3" fmla="*/ 35 h 117"/>
                    <a:gd name="T4" fmla="*/ 148 w 233"/>
                    <a:gd name="T5" fmla="*/ 0 h 117"/>
                    <a:gd name="T6" fmla="*/ 57 w 233"/>
                    <a:gd name="T7" fmla="*/ 35 h 117"/>
                    <a:gd name="T8" fmla="*/ 0 w 233"/>
                    <a:gd name="T9" fmla="*/ 117 h 117"/>
                  </a:gdLst>
                  <a:ahLst/>
                  <a:cxnLst>
                    <a:cxn ang="0">
                      <a:pos x="T0" y="T1"/>
                    </a:cxn>
                    <a:cxn ang="0">
                      <a:pos x="T2" y="T3"/>
                    </a:cxn>
                    <a:cxn ang="0">
                      <a:pos x="T4" y="T5"/>
                    </a:cxn>
                    <a:cxn ang="0">
                      <a:pos x="T6" y="T7"/>
                    </a:cxn>
                    <a:cxn ang="0">
                      <a:pos x="T8" y="T9"/>
                    </a:cxn>
                  </a:cxnLst>
                  <a:rect l="0" t="0" r="r" b="b"/>
                  <a:pathLst>
                    <a:path w="233" h="117">
                      <a:moveTo>
                        <a:pt x="233" y="117"/>
                      </a:moveTo>
                      <a:lnTo>
                        <a:pt x="222" y="35"/>
                      </a:lnTo>
                      <a:lnTo>
                        <a:pt x="148" y="0"/>
                      </a:lnTo>
                      <a:lnTo>
                        <a:pt x="57" y="35"/>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57" name="Line 197"/>
                <p:cNvSpPr>
                  <a:spLocks noChangeShapeType="1"/>
                </p:cNvSpPr>
                <p:nvPr/>
              </p:nvSpPr>
              <p:spPr bwMode="auto">
                <a:xfrm flipH="1">
                  <a:off x="2017" y="1992"/>
                  <a:ext cx="15"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58" name="Freeform 198"/>
                <p:cNvSpPr>
                  <a:spLocks/>
                </p:cNvSpPr>
                <p:nvPr/>
              </p:nvSpPr>
              <p:spPr bwMode="auto">
                <a:xfrm>
                  <a:off x="1943" y="2040"/>
                  <a:ext cx="74" cy="32"/>
                </a:xfrm>
                <a:custGeom>
                  <a:avLst/>
                  <a:gdLst>
                    <a:gd name="T0" fmla="*/ 0 w 234"/>
                    <a:gd name="T1" fmla="*/ 0 h 117"/>
                    <a:gd name="T2" fmla="*/ 12 w 234"/>
                    <a:gd name="T3" fmla="*/ 83 h 117"/>
                    <a:gd name="T4" fmla="*/ 85 w 234"/>
                    <a:gd name="T5" fmla="*/ 117 h 117"/>
                    <a:gd name="T6" fmla="*/ 177 w 234"/>
                    <a:gd name="T7" fmla="*/ 83 h 117"/>
                    <a:gd name="T8" fmla="*/ 234 w 234"/>
                    <a:gd name="T9" fmla="*/ 0 h 117"/>
                  </a:gdLst>
                  <a:ahLst/>
                  <a:cxnLst>
                    <a:cxn ang="0">
                      <a:pos x="T0" y="T1"/>
                    </a:cxn>
                    <a:cxn ang="0">
                      <a:pos x="T2" y="T3"/>
                    </a:cxn>
                    <a:cxn ang="0">
                      <a:pos x="T4" y="T5"/>
                    </a:cxn>
                    <a:cxn ang="0">
                      <a:pos x="T6" y="T7"/>
                    </a:cxn>
                    <a:cxn ang="0">
                      <a:pos x="T8" y="T9"/>
                    </a:cxn>
                  </a:cxnLst>
                  <a:rect l="0" t="0" r="r" b="b"/>
                  <a:pathLst>
                    <a:path w="234" h="117">
                      <a:moveTo>
                        <a:pt x="0" y="0"/>
                      </a:moveTo>
                      <a:lnTo>
                        <a:pt x="12" y="83"/>
                      </a:lnTo>
                      <a:lnTo>
                        <a:pt x="85" y="117"/>
                      </a:lnTo>
                      <a:lnTo>
                        <a:pt x="177" y="83"/>
                      </a:lnTo>
                      <a:lnTo>
                        <a:pt x="23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359" name="Freeform 199"/>
              <p:cNvSpPr>
                <a:spLocks/>
              </p:cNvSpPr>
              <p:nvPr/>
            </p:nvSpPr>
            <p:spPr bwMode="auto">
              <a:xfrm>
                <a:off x="2673" y="2704"/>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60" name="Line 200"/>
              <p:cNvSpPr>
                <a:spLocks noChangeShapeType="1"/>
              </p:cNvSpPr>
              <p:nvPr/>
            </p:nvSpPr>
            <p:spPr bwMode="auto">
              <a:xfrm flipH="1">
                <a:off x="2684" y="2784"/>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61" name="Freeform 201"/>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362" name="Freeform 202"/>
            <p:cNvSpPr>
              <a:spLocks/>
            </p:cNvSpPr>
            <p:nvPr/>
          </p:nvSpPr>
          <p:spPr bwMode="auto">
            <a:xfrm>
              <a:off x="2411" y="1512"/>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2363" name="Group 203"/>
          <p:cNvGrpSpPr>
            <a:grpSpLocks/>
          </p:cNvGrpSpPr>
          <p:nvPr/>
        </p:nvGrpSpPr>
        <p:grpSpPr bwMode="auto">
          <a:xfrm>
            <a:off x="5551488" y="2282825"/>
            <a:ext cx="203200" cy="320675"/>
            <a:chOff x="3268" y="1350"/>
            <a:chExt cx="128" cy="202"/>
          </a:xfrm>
        </p:grpSpPr>
        <p:sp>
          <p:nvSpPr>
            <p:cNvPr id="92364" name="Line 204"/>
            <p:cNvSpPr>
              <a:spLocks noChangeShapeType="1"/>
            </p:cNvSpPr>
            <p:nvPr/>
          </p:nvSpPr>
          <p:spPr bwMode="auto">
            <a:xfrm flipH="1" flipV="1">
              <a:off x="3382" y="1481"/>
              <a:ext cx="14" cy="7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365" name="Group 205"/>
            <p:cNvGrpSpPr>
              <a:grpSpLocks/>
            </p:cNvGrpSpPr>
            <p:nvPr/>
          </p:nvGrpSpPr>
          <p:grpSpPr bwMode="auto">
            <a:xfrm>
              <a:off x="3268" y="1350"/>
              <a:ext cx="110" cy="94"/>
              <a:chOff x="3434" y="1358"/>
              <a:chExt cx="133" cy="102"/>
            </a:xfrm>
          </p:grpSpPr>
          <p:sp>
            <p:nvSpPr>
              <p:cNvPr id="92366" name="Freeform 206"/>
              <p:cNvSpPr>
                <a:spLocks/>
              </p:cNvSpPr>
              <p:nvPr/>
            </p:nvSpPr>
            <p:spPr bwMode="auto">
              <a:xfrm>
                <a:off x="3434" y="1358"/>
                <a:ext cx="133" cy="102"/>
              </a:xfrm>
              <a:custGeom>
                <a:avLst/>
                <a:gdLst>
                  <a:gd name="T0" fmla="*/ 136 w 273"/>
                  <a:gd name="T1" fmla="*/ 0 h 214"/>
                  <a:gd name="T2" fmla="*/ 102 w 273"/>
                  <a:gd name="T3" fmla="*/ 16 h 214"/>
                  <a:gd name="T4" fmla="*/ 63 w 273"/>
                  <a:gd name="T5" fmla="*/ 46 h 214"/>
                  <a:gd name="T6" fmla="*/ 39 w 273"/>
                  <a:gd name="T7" fmla="*/ 77 h 214"/>
                  <a:gd name="T8" fmla="*/ 13 w 273"/>
                  <a:gd name="T9" fmla="*/ 123 h 214"/>
                  <a:gd name="T10" fmla="*/ 0 w 273"/>
                  <a:gd name="T11" fmla="*/ 168 h 214"/>
                  <a:gd name="T12" fmla="*/ 8 w 273"/>
                  <a:gd name="T13" fmla="*/ 198 h 214"/>
                  <a:gd name="T14" fmla="*/ 34 w 273"/>
                  <a:gd name="T15" fmla="*/ 214 h 214"/>
                  <a:gd name="T16" fmla="*/ 64 w 273"/>
                  <a:gd name="T17" fmla="*/ 214 h 214"/>
                  <a:gd name="T18" fmla="*/ 99 w 273"/>
                  <a:gd name="T19" fmla="*/ 198 h 214"/>
                  <a:gd name="T20" fmla="*/ 156 w 273"/>
                  <a:gd name="T21" fmla="*/ 152 h 214"/>
                  <a:gd name="T22" fmla="*/ 199 w 273"/>
                  <a:gd name="T23" fmla="*/ 107 h 214"/>
                  <a:gd name="T24" fmla="*/ 245 w 273"/>
                  <a:gd name="T25" fmla="*/ 46 h 214"/>
                  <a:gd name="T26" fmla="*/ 273 w 273"/>
                  <a:gd name="T2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214">
                    <a:moveTo>
                      <a:pt x="136" y="0"/>
                    </a:moveTo>
                    <a:lnTo>
                      <a:pt x="102" y="16"/>
                    </a:lnTo>
                    <a:lnTo>
                      <a:pt x="63" y="46"/>
                    </a:lnTo>
                    <a:lnTo>
                      <a:pt x="39" y="77"/>
                    </a:lnTo>
                    <a:lnTo>
                      <a:pt x="13" y="123"/>
                    </a:lnTo>
                    <a:lnTo>
                      <a:pt x="0" y="168"/>
                    </a:lnTo>
                    <a:lnTo>
                      <a:pt x="8" y="198"/>
                    </a:lnTo>
                    <a:lnTo>
                      <a:pt x="34" y="214"/>
                    </a:lnTo>
                    <a:lnTo>
                      <a:pt x="64" y="214"/>
                    </a:lnTo>
                    <a:lnTo>
                      <a:pt x="99" y="198"/>
                    </a:lnTo>
                    <a:lnTo>
                      <a:pt x="156" y="152"/>
                    </a:lnTo>
                    <a:lnTo>
                      <a:pt x="199" y="107"/>
                    </a:lnTo>
                    <a:lnTo>
                      <a:pt x="245" y="46"/>
                    </a:lnTo>
                    <a:lnTo>
                      <a:pt x="273"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67" name="Freeform 207"/>
              <p:cNvSpPr>
                <a:spLocks/>
              </p:cNvSpPr>
              <p:nvPr/>
            </p:nvSpPr>
            <p:spPr bwMode="auto">
              <a:xfrm>
                <a:off x="3501" y="1358"/>
                <a:ext cx="38" cy="102"/>
              </a:xfrm>
              <a:custGeom>
                <a:avLst/>
                <a:gdLst>
                  <a:gd name="T0" fmla="*/ 0 w 80"/>
                  <a:gd name="T1" fmla="*/ 0 h 214"/>
                  <a:gd name="T2" fmla="*/ 31 w 80"/>
                  <a:gd name="T3" fmla="*/ 0 h 214"/>
                  <a:gd name="T4" fmla="*/ 41 w 80"/>
                  <a:gd name="T5" fmla="*/ 16 h 214"/>
                  <a:gd name="T6" fmla="*/ 49 w 80"/>
                  <a:gd name="T7" fmla="*/ 46 h 214"/>
                  <a:gd name="T8" fmla="*/ 47 w 80"/>
                  <a:gd name="T9" fmla="*/ 168 h 214"/>
                  <a:gd name="T10" fmla="*/ 53 w 80"/>
                  <a:gd name="T11" fmla="*/ 198 h 214"/>
                  <a:gd name="T12" fmla="*/ 65 w 80"/>
                  <a:gd name="T13" fmla="*/ 214 h 214"/>
                  <a:gd name="T14" fmla="*/ 80 w 80"/>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14">
                    <a:moveTo>
                      <a:pt x="0" y="0"/>
                    </a:moveTo>
                    <a:lnTo>
                      <a:pt x="31" y="0"/>
                    </a:lnTo>
                    <a:lnTo>
                      <a:pt x="41" y="16"/>
                    </a:lnTo>
                    <a:lnTo>
                      <a:pt x="49" y="46"/>
                    </a:lnTo>
                    <a:lnTo>
                      <a:pt x="47" y="168"/>
                    </a:lnTo>
                    <a:lnTo>
                      <a:pt x="53" y="198"/>
                    </a:lnTo>
                    <a:lnTo>
                      <a:pt x="65" y="214"/>
                    </a:lnTo>
                    <a:lnTo>
                      <a:pt x="80" y="214"/>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2368" name="Group 208"/>
          <p:cNvGrpSpPr>
            <a:grpSpLocks/>
          </p:cNvGrpSpPr>
          <p:nvPr/>
        </p:nvGrpSpPr>
        <p:grpSpPr bwMode="auto">
          <a:xfrm>
            <a:off x="5972175" y="2120900"/>
            <a:ext cx="323850" cy="376238"/>
            <a:chOff x="3533" y="1248"/>
            <a:chExt cx="204" cy="237"/>
          </a:xfrm>
        </p:grpSpPr>
        <p:sp>
          <p:nvSpPr>
            <p:cNvPr id="92369" name="Freeform 209"/>
            <p:cNvSpPr>
              <a:spLocks/>
            </p:cNvSpPr>
            <p:nvPr/>
          </p:nvSpPr>
          <p:spPr bwMode="auto">
            <a:xfrm>
              <a:off x="3607" y="1397"/>
              <a:ext cx="130" cy="88"/>
            </a:xfrm>
            <a:custGeom>
              <a:avLst/>
              <a:gdLst>
                <a:gd name="T0" fmla="*/ 0 w 262"/>
                <a:gd name="T1" fmla="*/ 0 h 181"/>
                <a:gd name="T2" fmla="*/ 103 w 262"/>
                <a:gd name="T3" fmla="*/ 132 h 181"/>
                <a:gd name="T4" fmla="*/ 262 w 262"/>
                <a:gd name="T5" fmla="*/ 181 h 181"/>
              </a:gdLst>
              <a:ahLst/>
              <a:cxnLst>
                <a:cxn ang="0">
                  <a:pos x="T0" y="T1"/>
                </a:cxn>
                <a:cxn ang="0">
                  <a:pos x="T2" y="T3"/>
                </a:cxn>
                <a:cxn ang="0">
                  <a:pos x="T4" y="T5"/>
                </a:cxn>
              </a:cxnLst>
              <a:rect l="0" t="0" r="r" b="b"/>
              <a:pathLst>
                <a:path w="262" h="181">
                  <a:moveTo>
                    <a:pt x="0" y="0"/>
                  </a:moveTo>
                  <a:lnTo>
                    <a:pt x="103" y="132"/>
                  </a:lnTo>
                  <a:lnTo>
                    <a:pt x="262" y="18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370" name="Group 210"/>
            <p:cNvGrpSpPr>
              <a:grpSpLocks/>
            </p:cNvGrpSpPr>
            <p:nvPr/>
          </p:nvGrpSpPr>
          <p:grpSpPr bwMode="auto">
            <a:xfrm>
              <a:off x="3533" y="1248"/>
              <a:ext cx="115" cy="124"/>
              <a:chOff x="3765" y="1265"/>
              <a:chExt cx="123" cy="155"/>
            </a:xfrm>
          </p:grpSpPr>
          <p:sp>
            <p:nvSpPr>
              <p:cNvPr id="92371" name="Freeform 211"/>
              <p:cNvSpPr>
                <a:spLocks/>
              </p:cNvSpPr>
              <p:nvPr/>
            </p:nvSpPr>
            <p:spPr bwMode="auto">
              <a:xfrm>
                <a:off x="3765" y="1265"/>
                <a:ext cx="61" cy="103"/>
              </a:xfrm>
              <a:custGeom>
                <a:avLst/>
                <a:gdLst>
                  <a:gd name="T0" fmla="*/ 0 w 128"/>
                  <a:gd name="T1" fmla="*/ 46 h 213"/>
                  <a:gd name="T2" fmla="*/ 38 w 128"/>
                  <a:gd name="T3" fmla="*/ 15 h 213"/>
                  <a:gd name="T4" fmla="*/ 72 w 128"/>
                  <a:gd name="T5" fmla="*/ 0 h 213"/>
                  <a:gd name="T6" fmla="*/ 87 w 128"/>
                  <a:gd name="T7" fmla="*/ 0 h 213"/>
                  <a:gd name="T8" fmla="*/ 113 w 128"/>
                  <a:gd name="T9" fmla="*/ 15 h 213"/>
                  <a:gd name="T10" fmla="*/ 125 w 128"/>
                  <a:gd name="T11" fmla="*/ 30 h 213"/>
                  <a:gd name="T12" fmla="*/ 128 w 128"/>
                  <a:gd name="T13" fmla="*/ 76 h 213"/>
                  <a:gd name="T14" fmla="*/ 111 w 128"/>
                  <a:gd name="T15" fmla="*/ 136 h 213"/>
                  <a:gd name="T16" fmla="*/ 76 w 128"/>
                  <a:gd name="T1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3">
                    <a:moveTo>
                      <a:pt x="0" y="46"/>
                    </a:moveTo>
                    <a:lnTo>
                      <a:pt x="38" y="15"/>
                    </a:lnTo>
                    <a:lnTo>
                      <a:pt x="72" y="0"/>
                    </a:lnTo>
                    <a:lnTo>
                      <a:pt x="87" y="0"/>
                    </a:lnTo>
                    <a:lnTo>
                      <a:pt x="113" y="15"/>
                    </a:lnTo>
                    <a:lnTo>
                      <a:pt x="125" y="30"/>
                    </a:lnTo>
                    <a:lnTo>
                      <a:pt x="128" y="76"/>
                    </a:lnTo>
                    <a:lnTo>
                      <a:pt x="111" y="136"/>
                    </a:lnTo>
                    <a:lnTo>
                      <a:pt x="76" y="21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2" name="Freeform 212"/>
              <p:cNvSpPr>
                <a:spLocks/>
              </p:cNvSpPr>
              <p:nvPr/>
            </p:nvSpPr>
            <p:spPr bwMode="auto">
              <a:xfrm>
                <a:off x="3765" y="1265"/>
                <a:ext cx="123" cy="155"/>
              </a:xfrm>
              <a:custGeom>
                <a:avLst/>
                <a:gdLst>
                  <a:gd name="T0" fmla="*/ 252 w 252"/>
                  <a:gd name="T1" fmla="*/ 0 h 319"/>
                  <a:gd name="T2" fmla="*/ 225 w 252"/>
                  <a:gd name="T3" fmla="*/ 46 h 319"/>
                  <a:gd name="T4" fmla="*/ 202 w 252"/>
                  <a:gd name="T5" fmla="*/ 76 h 319"/>
                  <a:gd name="T6" fmla="*/ 74 w 252"/>
                  <a:gd name="T7" fmla="*/ 213 h 319"/>
                  <a:gd name="T8" fmla="*/ 27 w 252"/>
                  <a:gd name="T9" fmla="*/ 273 h 319"/>
                  <a:gd name="T10" fmla="*/ 0 w 252"/>
                  <a:gd name="T11" fmla="*/ 319 h 319"/>
                </a:gdLst>
                <a:ahLst/>
                <a:cxnLst>
                  <a:cxn ang="0">
                    <a:pos x="T0" y="T1"/>
                  </a:cxn>
                  <a:cxn ang="0">
                    <a:pos x="T2" y="T3"/>
                  </a:cxn>
                  <a:cxn ang="0">
                    <a:pos x="T4" y="T5"/>
                  </a:cxn>
                  <a:cxn ang="0">
                    <a:pos x="T6" y="T7"/>
                  </a:cxn>
                  <a:cxn ang="0">
                    <a:pos x="T8" y="T9"/>
                  </a:cxn>
                  <a:cxn ang="0">
                    <a:pos x="T10" y="T11"/>
                  </a:cxn>
                </a:cxnLst>
                <a:rect l="0" t="0" r="r" b="b"/>
                <a:pathLst>
                  <a:path w="252" h="319">
                    <a:moveTo>
                      <a:pt x="252" y="0"/>
                    </a:moveTo>
                    <a:lnTo>
                      <a:pt x="225" y="46"/>
                    </a:lnTo>
                    <a:lnTo>
                      <a:pt x="202" y="76"/>
                    </a:lnTo>
                    <a:lnTo>
                      <a:pt x="74" y="213"/>
                    </a:lnTo>
                    <a:lnTo>
                      <a:pt x="27" y="273"/>
                    </a:lnTo>
                    <a:lnTo>
                      <a:pt x="0" y="31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2373" name="Group 213"/>
          <p:cNvGrpSpPr>
            <a:grpSpLocks/>
          </p:cNvGrpSpPr>
          <p:nvPr/>
        </p:nvGrpSpPr>
        <p:grpSpPr bwMode="auto">
          <a:xfrm>
            <a:off x="4783138" y="1379538"/>
            <a:ext cx="4059237" cy="3179762"/>
            <a:chOff x="2784" y="781"/>
            <a:chExt cx="2557" cy="2003"/>
          </a:xfrm>
        </p:grpSpPr>
        <p:sp>
          <p:nvSpPr>
            <p:cNvPr id="92374" name="Line 214"/>
            <p:cNvSpPr>
              <a:spLocks noChangeShapeType="1"/>
            </p:cNvSpPr>
            <p:nvPr/>
          </p:nvSpPr>
          <p:spPr bwMode="auto">
            <a:xfrm>
              <a:off x="3149" y="2377"/>
              <a:ext cx="580" cy="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75" name="Freeform 215"/>
            <p:cNvSpPr>
              <a:spLocks/>
            </p:cNvSpPr>
            <p:nvPr/>
          </p:nvSpPr>
          <p:spPr bwMode="auto">
            <a:xfrm>
              <a:off x="3689" y="2425"/>
              <a:ext cx="86" cy="154"/>
            </a:xfrm>
            <a:custGeom>
              <a:avLst/>
              <a:gdLst>
                <a:gd name="T0" fmla="*/ 85 w 181"/>
                <a:gd name="T1" fmla="*/ 0 h 315"/>
                <a:gd name="T2" fmla="*/ 0 w 181"/>
                <a:gd name="T3" fmla="*/ 315 h 315"/>
                <a:gd name="T4" fmla="*/ 79 w 181"/>
                <a:gd name="T5" fmla="*/ 315 h 315"/>
                <a:gd name="T6" fmla="*/ 128 w 181"/>
                <a:gd name="T7" fmla="*/ 297 h 315"/>
                <a:gd name="T8" fmla="*/ 158 w 181"/>
                <a:gd name="T9" fmla="*/ 254 h 315"/>
                <a:gd name="T10" fmla="*/ 181 w 181"/>
                <a:gd name="T11" fmla="*/ 165 h 315"/>
                <a:gd name="T12" fmla="*/ 175 w 181"/>
                <a:gd name="T13" fmla="*/ 122 h 315"/>
                <a:gd name="T14" fmla="*/ 135 w 181"/>
                <a:gd name="T15" fmla="*/ 105 h 315"/>
                <a:gd name="T16" fmla="*/ 57 w 181"/>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85" y="0"/>
                  </a:moveTo>
                  <a:lnTo>
                    <a:pt x="0" y="315"/>
                  </a:lnTo>
                  <a:lnTo>
                    <a:pt x="79" y="315"/>
                  </a:lnTo>
                  <a:lnTo>
                    <a:pt x="128" y="297"/>
                  </a:lnTo>
                  <a:lnTo>
                    <a:pt x="158" y="254"/>
                  </a:lnTo>
                  <a:lnTo>
                    <a:pt x="181" y="165"/>
                  </a:lnTo>
                  <a:lnTo>
                    <a:pt x="175" y="122"/>
                  </a:lnTo>
                  <a:lnTo>
                    <a:pt x="135" y="105"/>
                  </a:lnTo>
                  <a:lnTo>
                    <a:pt x="57"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6" name="Line 216"/>
            <p:cNvSpPr>
              <a:spLocks noChangeShapeType="1"/>
            </p:cNvSpPr>
            <p:nvPr/>
          </p:nvSpPr>
          <p:spPr bwMode="auto">
            <a:xfrm flipV="1">
              <a:off x="3149" y="1349"/>
              <a:ext cx="580" cy="20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377" name="Group 217"/>
            <p:cNvGrpSpPr>
              <a:grpSpLocks/>
            </p:cNvGrpSpPr>
            <p:nvPr/>
          </p:nvGrpSpPr>
          <p:grpSpPr bwMode="auto">
            <a:xfrm>
              <a:off x="3699" y="1144"/>
              <a:ext cx="171" cy="153"/>
              <a:chOff x="3699" y="1000"/>
              <a:chExt cx="171" cy="153"/>
            </a:xfrm>
          </p:grpSpPr>
          <p:sp>
            <p:nvSpPr>
              <p:cNvPr id="92378" name="Freeform 218"/>
              <p:cNvSpPr>
                <a:spLocks/>
              </p:cNvSpPr>
              <p:nvPr/>
            </p:nvSpPr>
            <p:spPr bwMode="auto">
              <a:xfrm>
                <a:off x="3699" y="1000"/>
                <a:ext cx="89" cy="153"/>
              </a:xfrm>
              <a:custGeom>
                <a:avLst/>
                <a:gdLst>
                  <a:gd name="T0" fmla="*/ 84 w 179"/>
                  <a:gd name="T1" fmla="*/ 0 h 316"/>
                  <a:gd name="T2" fmla="*/ 0 w 179"/>
                  <a:gd name="T3" fmla="*/ 316 h 316"/>
                  <a:gd name="T4" fmla="*/ 78 w 179"/>
                  <a:gd name="T5" fmla="*/ 316 h 316"/>
                  <a:gd name="T6" fmla="*/ 126 w 179"/>
                  <a:gd name="T7" fmla="*/ 298 h 316"/>
                  <a:gd name="T8" fmla="*/ 156 w 179"/>
                  <a:gd name="T9" fmla="*/ 254 h 316"/>
                  <a:gd name="T10" fmla="*/ 179 w 179"/>
                  <a:gd name="T11" fmla="*/ 166 h 316"/>
                  <a:gd name="T12" fmla="*/ 173 w 179"/>
                  <a:gd name="T13" fmla="*/ 124 h 316"/>
                  <a:gd name="T14" fmla="*/ 135 w 179"/>
                  <a:gd name="T15" fmla="*/ 106 h 316"/>
                  <a:gd name="T16" fmla="*/ 56 w 179"/>
                  <a:gd name="T17" fmla="*/ 1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16">
                    <a:moveTo>
                      <a:pt x="84" y="0"/>
                    </a:moveTo>
                    <a:lnTo>
                      <a:pt x="0" y="316"/>
                    </a:lnTo>
                    <a:lnTo>
                      <a:pt x="78" y="316"/>
                    </a:lnTo>
                    <a:lnTo>
                      <a:pt x="126" y="298"/>
                    </a:lnTo>
                    <a:lnTo>
                      <a:pt x="156" y="254"/>
                    </a:lnTo>
                    <a:lnTo>
                      <a:pt x="179" y="166"/>
                    </a:lnTo>
                    <a:lnTo>
                      <a:pt x="173" y="124"/>
                    </a:lnTo>
                    <a:lnTo>
                      <a:pt x="135" y="106"/>
                    </a:lnTo>
                    <a:lnTo>
                      <a:pt x="56"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9" name="Line 219"/>
              <p:cNvSpPr>
                <a:spLocks noChangeShapeType="1"/>
              </p:cNvSpPr>
              <p:nvPr/>
            </p:nvSpPr>
            <p:spPr bwMode="auto">
              <a:xfrm flipV="1">
                <a:off x="3854" y="1000"/>
                <a:ext cx="16"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380" name="Line 220"/>
            <p:cNvSpPr>
              <a:spLocks noChangeShapeType="1"/>
            </p:cNvSpPr>
            <p:nvPr/>
          </p:nvSpPr>
          <p:spPr bwMode="auto">
            <a:xfrm flipV="1">
              <a:off x="4626" y="1552"/>
              <a:ext cx="4" cy="8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81" name="Line 221"/>
            <p:cNvSpPr>
              <a:spLocks noChangeShapeType="1"/>
            </p:cNvSpPr>
            <p:nvPr/>
          </p:nvSpPr>
          <p:spPr bwMode="auto">
            <a:xfrm>
              <a:off x="4215" y="1963"/>
              <a:ext cx="630" cy="6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82" name="Line 222"/>
            <p:cNvSpPr>
              <a:spLocks noChangeShapeType="1"/>
            </p:cNvSpPr>
            <p:nvPr/>
          </p:nvSpPr>
          <p:spPr bwMode="auto">
            <a:xfrm>
              <a:off x="4626" y="1963"/>
              <a:ext cx="4" cy="4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383" name="Group 223"/>
            <p:cNvGrpSpPr>
              <a:grpSpLocks/>
            </p:cNvGrpSpPr>
            <p:nvPr/>
          </p:nvGrpSpPr>
          <p:grpSpPr bwMode="auto">
            <a:xfrm>
              <a:off x="4687" y="1249"/>
              <a:ext cx="212" cy="154"/>
              <a:chOff x="4687" y="1105"/>
              <a:chExt cx="212" cy="154"/>
            </a:xfrm>
          </p:grpSpPr>
          <p:sp>
            <p:nvSpPr>
              <p:cNvPr id="92384" name="Freeform 224"/>
              <p:cNvSpPr>
                <a:spLocks/>
              </p:cNvSpPr>
              <p:nvPr/>
            </p:nvSpPr>
            <p:spPr bwMode="auto">
              <a:xfrm>
                <a:off x="4687" y="1105"/>
                <a:ext cx="86" cy="154"/>
              </a:xfrm>
              <a:custGeom>
                <a:avLst/>
                <a:gdLst>
                  <a:gd name="T0" fmla="*/ 85 w 180"/>
                  <a:gd name="T1" fmla="*/ 0 h 316"/>
                  <a:gd name="T2" fmla="*/ 0 w 180"/>
                  <a:gd name="T3" fmla="*/ 316 h 316"/>
                  <a:gd name="T4" fmla="*/ 79 w 180"/>
                  <a:gd name="T5" fmla="*/ 316 h 316"/>
                  <a:gd name="T6" fmla="*/ 127 w 180"/>
                  <a:gd name="T7" fmla="*/ 298 h 316"/>
                  <a:gd name="T8" fmla="*/ 157 w 180"/>
                  <a:gd name="T9" fmla="*/ 254 h 316"/>
                  <a:gd name="T10" fmla="*/ 180 w 180"/>
                  <a:gd name="T11" fmla="*/ 167 h 316"/>
                  <a:gd name="T12" fmla="*/ 174 w 180"/>
                  <a:gd name="T13" fmla="*/ 124 h 316"/>
                  <a:gd name="T14" fmla="*/ 136 w 180"/>
                  <a:gd name="T15" fmla="*/ 106 h 316"/>
                  <a:gd name="T16" fmla="*/ 56 w 180"/>
                  <a:gd name="T17" fmla="*/ 1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6">
                    <a:moveTo>
                      <a:pt x="85" y="0"/>
                    </a:moveTo>
                    <a:lnTo>
                      <a:pt x="0" y="316"/>
                    </a:lnTo>
                    <a:lnTo>
                      <a:pt x="79" y="316"/>
                    </a:lnTo>
                    <a:lnTo>
                      <a:pt x="127" y="298"/>
                    </a:lnTo>
                    <a:lnTo>
                      <a:pt x="157" y="254"/>
                    </a:lnTo>
                    <a:lnTo>
                      <a:pt x="180" y="167"/>
                    </a:lnTo>
                    <a:lnTo>
                      <a:pt x="174" y="124"/>
                    </a:lnTo>
                    <a:lnTo>
                      <a:pt x="136" y="106"/>
                    </a:lnTo>
                    <a:lnTo>
                      <a:pt x="56"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85" name="Line 225"/>
              <p:cNvSpPr>
                <a:spLocks noChangeShapeType="1"/>
              </p:cNvSpPr>
              <p:nvPr/>
            </p:nvSpPr>
            <p:spPr bwMode="auto">
              <a:xfrm flipV="1">
                <a:off x="4839" y="1105"/>
                <a:ext cx="16"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86" name="Line 226"/>
              <p:cNvSpPr>
                <a:spLocks noChangeShapeType="1"/>
              </p:cNvSpPr>
              <p:nvPr/>
            </p:nvSpPr>
            <p:spPr bwMode="auto">
              <a:xfrm flipH="1">
                <a:off x="4883" y="1105"/>
                <a:ext cx="16"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387" name="Line 227"/>
            <p:cNvSpPr>
              <a:spLocks noChangeShapeType="1"/>
            </p:cNvSpPr>
            <p:nvPr/>
          </p:nvSpPr>
          <p:spPr bwMode="auto">
            <a:xfrm>
              <a:off x="4618" y="1349"/>
              <a:ext cx="4" cy="20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388" name="Group 228"/>
            <p:cNvGrpSpPr>
              <a:grpSpLocks/>
            </p:cNvGrpSpPr>
            <p:nvPr/>
          </p:nvGrpSpPr>
          <p:grpSpPr bwMode="auto">
            <a:xfrm>
              <a:off x="4052" y="2019"/>
              <a:ext cx="101" cy="153"/>
              <a:chOff x="4052" y="1875"/>
              <a:chExt cx="101" cy="153"/>
            </a:xfrm>
          </p:grpSpPr>
          <p:sp>
            <p:nvSpPr>
              <p:cNvPr id="92389" name="Line 229"/>
              <p:cNvSpPr>
                <a:spLocks noChangeShapeType="1"/>
              </p:cNvSpPr>
              <p:nvPr/>
            </p:nvSpPr>
            <p:spPr bwMode="auto">
              <a:xfrm flipV="1">
                <a:off x="4052" y="1915"/>
                <a:ext cx="17"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0" name="Freeform 230"/>
              <p:cNvSpPr>
                <a:spLocks/>
              </p:cNvSpPr>
              <p:nvPr/>
            </p:nvSpPr>
            <p:spPr bwMode="auto">
              <a:xfrm>
                <a:off x="4069" y="1875"/>
                <a:ext cx="84" cy="40"/>
              </a:xfrm>
              <a:custGeom>
                <a:avLst/>
                <a:gdLst>
                  <a:gd name="T0" fmla="*/ 175 w 175"/>
                  <a:gd name="T1" fmla="*/ 87 h 87"/>
                  <a:gd name="T2" fmla="*/ 167 w 175"/>
                  <a:gd name="T3" fmla="*/ 26 h 87"/>
                  <a:gd name="T4" fmla="*/ 112 w 175"/>
                  <a:gd name="T5" fmla="*/ 0 h 87"/>
                  <a:gd name="T6" fmla="*/ 43 w 175"/>
                  <a:gd name="T7" fmla="*/ 26 h 87"/>
                  <a:gd name="T8" fmla="*/ 0 w 175"/>
                  <a:gd name="T9" fmla="*/ 87 h 87"/>
                </a:gdLst>
                <a:ahLst/>
                <a:cxnLst>
                  <a:cxn ang="0">
                    <a:pos x="T0" y="T1"/>
                  </a:cxn>
                  <a:cxn ang="0">
                    <a:pos x="T2" y="T3"/>
                  </a:cxn>
                  <a:cxn ang="0">
                    <a:pos x="T4" y="T5"/>
                  </a:cxn>
                  <a:cxn ang="0">
                    <a:pos x="T6" y="T7"/>
                  </a:cxn>
                  <a:cxn ang="0">
                    <a:pos x="T8" y="T9"/>
                  </a:cxn>
                </a:cxnLst>
                <a:rect l="0" t="0" r="r" b="b"/>
                <a:pathLst>
                  <a:path w="175" h="87">
                    <a:moveTo>
                      <a:pt x="175" y="87"/>
                    </a:moveTo>
                    <a:lnTo>
                      <a:pt x="167" y="26"/>
                    </a:lnTo>
                    <a:lnTo>
                      <a:pt x="112" y="0"/>
                    </a:lnTo>
                    <a:lnTo>
                      <a:pt x="43" y="26"/>
                    </a:lnTo>
                    <a:lnTo>
                      <a:pt x="0" y="8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91" name="Line 231"/>
              <p:cNvSpPr>
                <a:spLocks noChangeShapeType="1"/>
              </p:cNvSpPr>
              <p:nvPr/>
            </p:nvSpPr>
            <p:spPr bwMode="auto">
              <a:xfrm flipH="1">
                <a:off x="4137" y="1915"/>
                <a:ext cx="16"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2" name="Freeform 232"/>
              <p:cNvSpPr>
                <a:spLocks/>
              </p:cNvSpPr>
              <p:nvPr/>
            </p:nvSpPr>
            <p:spPr bwMode="auto">
              <a:xfrm>
                <a:off x="4052" y="1984"/>
                <a:ext cx="85" cy="44"/>
              </a:xfrm>
              <a:custGeom>
                <a:avLst/>
                <a:gdLst>
                  <a:gd name="T0" fmla="*/ 0 w 175"/>
                  <a:gd name="T1" fmla="*/ 0 h 88"/>
                  <a:gd name="T2" fmla="*/ 8 w 175"/>
                  <a:gd name="T3" fmla="*/ 63 h 88"/>
                  <a:gd name="T4" fmla="*/ 64 w 175"/>
                  <a:gd name="T5" fmla="*/ 88 h 88"/>
                  <a:gd name="T6" fmla="*/ 133 w 175"/>
                  <a:gd name="T7" fmla="*/ 63 h 88"/>
                  <a:gd name="T8" fmla="*/ 175 w 175"/>
                  <a:gd name="T9" fmla="*/ 0 h 88"/>
                </a:gdLst>
                <a:ahLst/>
                <a:cxnLst>
                  <a:cxn ang="0">
                    <a:pos x="T0" y="T1"/>
                  </a:cxn>
                  <a:cxn ang="0">
                    <a:pos x="T2" y="T3"/>
                  </a:cxn>
                  <a:cxn ang="0">
                    <a:pos x="T4" y="T5"/>
                  </a:cxn>
                  <a:cxn ang="0">
                    <a:pos x="T6" y="T7"/>
                  </a:cxn>
                  <a:cxn ang="0">
                    <a:pos x="T8" y="T9"/>
                  </a:cxn>
                </a:cxnLst>
                <a:rect l="0" t="0" r="r" b="b"/>
                <a:pathLst>
                  <a:path w="175" h="88">
                    <a:moveTo>
                      <a:pt x="0" y="0"/>
                    </a:moveTo>
                    <a:lnTo>
                      <a:pt x="8" y="63"/>
                    </a:lnTo>
                    <a:lnTo>
                      <a:pt x="64" y="88"/>
                    </a:lnTo>
                    <a:lnTo>
                      <a:pt x="133" y="63"/>
                    </a:lnTo>
                    <a:lnTo>
                      <a:pt x="175"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393" name="Line 233"/>
            <p:cNvSpPr>
              <a:spLocks noChangeShapeType="1"/>
            </p:cNvSpPr>
            <p:nvPr/>
          </p:nvSpPr>
          <p:spPr bwMode="auto">
            <a:xfrm flipH="1">
              <a:off x="3085" y="1479"/>
              <a:ext cx="24" cy="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4" name="Freeform 234"/>
            <p:cNvSpPr>
              <a:spLocks/>
            </p:cNvSpPr>
            <p:nvPr/>
          </p:nvSpPr>
          <p:spPr bwMode="auto">
            <a:xfrm>
              <a:off x="3085" y="1566"/>
              <a:ext cx="6" cy="18"/>
            </a:xfrm>
            <a:custGeom>
              <a:avLst/>
              <a:gdLst>
                <a:gd name="T0" fmla="*/ 0 w 16"/>
                <a:gd name="T1" fmla="*/ 0 h 40"/>
                <a:gd name="T2" fmla="*/ 1 w 16"/>
                <a:gd name="T3" fmla="*/ 23 h 40"/>
                <a:gd name="T4" fmla="*/ 16 w 16"/>
                <a:gd name="T5" fmla="*/ 40 h 40"/>
              </a:gdLst>
              <a:ahLst/>
              <a:cxnLst>
                <a:cxn ang="0">
                  <a:pos x="T0" y="T1"/>
                </a:cxn>
                <a:cxn ang="0">
                  <a:pos x="T2" y="T3"/>
                </a:cxn>
                <a:cxn ang="0">
                  <a:pos x="T4" y="T5"/>
                </a:cxn>
              </a:cxnLst>
              <a:rect l="0" t="0" r="r" b="b"/>
              <a:pathLst>
                <a:path w="16" h="40">
                  <a:moveTo>
                    <a:pt x="0" y="0"/>
                  </a:moveTo>
                  <a:lnTo>
                    <a:pt x="1" y="23"/>
                  </a:lnTo>
                  <a:lnTo>
                    <a:pt x="16" y="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95" name="Line 235"/>
            <p:cNvSpPr>
              <a:spLocks noChangeShapeType="1"/>
            </p:cNvSpPr>
            <p:nvPr/>
          </p:nvSpPr>
          <p:spPr bwMode="auto">
            <a:xfrm flipH="1">
              <a:off x="3067" y="1479"/>
              <a:ext cx="4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6" name="Line 236"/>
            <p:cNvSpPr>
              <a:spLocks noChangeShapeType="1"/>
            </p:cNvSpPr>
            <p:nvPr/>
          </p:nvSpPr>
          <p:spPr bwMode="auto">
            <a:xfrm flipV="1">
              <a:off x="3159" y="1433"/>
              <a:ext cx="18"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7" name="Freeform 237"/>
            <p:cNvSpPr>
              <a:spLocks/>
            </p:cNvSpPr>
            <p:nvPr/>
          </p:nvSpPr>
          <p:spPr bwMode="auto">
            <a:xfrm>
              <a:off x="3015" y="1479"/>
              <a:ext cx="70" cy="105"/>
            </a:xfrm>
            <a:custGeom>
              <a:avLst/>
              <a:gdLst>
                <a:gd name="T0" fmla="*/ 107 w 145"/>
                <a:gd name="T1" fmla="*/ 0 h 212"/>
                <a:gd name="T2" fmla="*/ 76 w 145"/>
                <a:gd name="T3" fmla="*/ 0 h 212"/>
                <a:gd name="T4" fmla="*/ 50 w 145"/>
                <a:gd name="T5" fmla="*/ 9 h 212"/>
                <a:gd name="T6" fmla="*/ 36 w 145"/>
                <a:gd name="T7" fmla="*/ 33 h 212"/>
                <a:gd name="T8" fmla="*/ 0 w 145"/>
                <a:gd name="T9" fmla="*/ 166 h 212"/>
                <a:gd name="T10" fmla="*/ 6 w 145"/>
                <a:gd name="T11" fmla="*/ 197 h 212"/>
                <a:gd name="T12" fmla="*/ 35 w 145"/>
                <a:gd name="T13" fmla="*/ 212 h 212"/>
                <a:gd name="T14" fmla="*/ 69 w 145"/>
                <a:gd name="T15" fmla="*/ 212 h 212"/>
                <a:gd name="T16" fmla="*/ 145 w 145"/>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7" y="0"/>
                  </a:moveTo>
                  <a:lnTo>
                    <a:pt x="76" y="0"/>
                  </a:lnTo>
                  <a:lnTo>
                    <a:pt x="50" y="9"/>
                  </a:lnTo>
                  <a:lnTo>
                    <a:pt x="36" y="33"/>
                  </a:lnTo>
                  <a:lnTo>
                    <a:pt x="0" y="166"/>
                  </a:lnTo>
                  <a:lnTo>
                    <a:pt x="6" y="197"/>
                  </a:lnTo>
                  <a:lnTo>
                    <a:pt x="35" y="212"/>
                  </a:lnTo>
                  <a:lnTo>
                    <a:pt x="69" y="212"/>
                  </a:lnTo>
                  <a:lnTo>
                    <a:pt x="145"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398" name="Group 238"/>
            <p:cNvGrpSpPr>
              <a:grpSpLocks/>
            </p:cNvGrpSpPr>
            <p:nvPr/>
          </p:nvGrpSpPr>
          <p:grpSpPr bwMode="auto">
            <a:xfrm>
              <a:off x="3057" y="2465"/>
              <a:ext cx="92" cy="106"/>
              <a:chOff x="3057" y="2321"/>
              <a:chExt cx="92" cy="106"/>
            </a:xfrm>
          </p:grpSpPr>
          <p:sp>
            <p:nvSpPr>
              <p:cNvPr id="92399" name="Freeform 239"/>
              <p:cNvSpPr>
                <a:spLocks/>
              </p:cNvSpPr>
              <p:nvPr/>
            </p:nvSpPr>
            <p:spPr bwMode="auto">
              <a:xfrm>
                <a:off x="3129" y="2407"/>
                <a:ext cx="6" cy="20"/>
              </a:xfrm>
              <a:custGeom>
                <a:avLst/>
                <a:gdLst>
                  <a:gd name="T0" fmla="*/ 0 w 16"/>
                  <a:gd name="T1" fmla="*/ 0 h 40"/>
                  <a:gd name="T2" fmla="*/ 1 w 16"/>
                  <a:gd name="T3" fmla="*/ 22 h 40"/>
                  <a:gd name="T4" fmla="*/ 16 w 16"/>
                  <a:gd name="T5" fmla="*/ 40 h 40"/>
                </a:gdLst>
                <a:ahLst/>
                <a:cxnLst>
                  <a:cxn ang="0">
                    <a:pos x="T0" y="T1"/>
                  </a:cxn>
                  <a:cxn ang="0">
                    <a:pos x="T2" y="T3"/>
                  </a:cxn>
                  <a:cxn ang="0">
                    <a:pos x="T4" y="T5"/>
                  </a:cxn>
                </a:cxnLst>
                <a:rect l="0" t="0" r="r" b="b"/>
                <a:pathLst>
                  <a:path w="16" h="40">
                    <a:moveTo>
                      <a:pt x="0" y="0"/>
                    </a:moveTo>
                    <a:lnTo>
                      <a:pt x="1" y="22"/>
                    </a:lnTo>
                    <a:lnTo>
                      <a:pt x="16" y="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0" name="Freeform 240"/>
              <p:cNvSpPr>
                <a:spLocks/>
              </p:cNvSpPr>
              <p:nvPr/>
            </p:nvSpPr>
            <p:spPr bwMode="auto">
              <a:xfrm>
                <a:off x="3057" y="2321"/>
                <a:ext cx="72" cy="104"/>
              </a:xfrm>
              <a:custGeom>
                <a:avLst/>
                <a:gdLst>
                  <a:gd name="T0" fmla="*/ 107 w 144"/>
                  <a:gd name="T1" fmla="*/ 0 h 211"/>
                  <a:gd name="T2" fmla="*/ 77 w 144"/>
                  <a:gd name="T3" fmla="*/ 0 h 211"/>
                  <a:gd name="T4" fmla="*/ 50 w 144"/>
                  <a:gd name="T5" fmla="*/ 9 h 211"/>
                  <a:gd name="T6" fmla="*/ 35 w 144"/>
                  <a:gd name="T7" fmla="*/ 33 h 211"/>
                  <a:gd name="T8" fmla="*/ 0 w 144"/>
                  <a:gd name="T9" fmla="*/ 166 h 211"/>
                  <a:gd name="T10" fmla="*/ 6 w 144"/>
                  <a:gd name="T11" fmla="*/ 197 h 211"/>
                  <a:gd name="T12" fmla="*/ 35 w 144"/>
                  <a:gd name="T13" fmla="*/ 211 h 211"/>
                  <a:gd name="T14" fmla="*/ 69 w 144"/>
                  <a:gd name="T15" fmla="*/ 211 h 211"/>
                  <a:gd name="T16" fmla="*/ 144 w 144"/>
                  <a:gd name="T17"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1">
                    <a:moveTo>
                      <a:pt x="107" y="0"/>
                    </a:moveTo>
                    <a:lnTo>
                      <a:pt x="77" y="0"/>
                    </a:lnTo>
                    <a:lnTo>
                      <a:pt x="50" y="9"/>
                    </a:lnTo>
                    <a:lnTo>
                      <a:pt x="35" y="33"/>
                    </a:lnTo>
                    <a:lnTo>
                      <a:pt x="0" y="166"/>
                    </a:lnTo>
                    <a:lnTo>
                      <a:pt x="6" y="197"/>
                    </a:lnTo>
                    <a:lnTo>
                      <a:pt x="35" y="211"/>
                    </a:lnTo>
                    <a:lnTo>
                      <a:pt x="69" y="211"/>
                    </a:lnTo>
                    <a:lnTo>
                      <a:pt x="144"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1" name="Line 241"/>
              <p:cNvSpPr>
                <a:spLocks noChangeShapeType="1"/>
              </p:cNvSpPr>
              <p:nvPr/>
            </p:nvSpPr>
            <p:spPr bwMode="auto">
              <a:xfrm flipH="1">
                <a:off x="3129" y="2321"/>
                <a:ext cx="20" cy="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02" name="Line 242"/>
              <p:cNvSpPr>
                <a:spLocks noChangeShapeType="1"/>
              </p:cNvSpPr>
              <p:nvPr/>
            </p:nvSpPr>
            <p:spPr bwMode="auto">
              <a:xfrm flipH="1">
                <a:off x="3109" y="2321"/>
                <a:ext cx="40"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03" name="Group 243"/>
            <p:cNvGrpSpPr>
              <a:grpSpLocks/>
            </p:cNvGrpSpPr>
            <p:nvPr/>
          </p:nvGrpSpPr>
          <p:grpSpPr bwMode="auto">
            <a:xfrm>
              <a:off x="5184" y="1905"/>
              <a:ext cx="157" cy="173"/>
              <a:chOff x="5184" y="1761"/>
              <a:chExt cx="157" cy="173"/>
            </a:xfrm>
          </p:grpSpPr>
          <p:sp>
            <p:nvSpPr>
              <p:cNvPr id="92404" name="Freeform 244"/>
              <p:cNvSpPr>
                <a:spLocks/>
              </p:cNvSpPr>
              <p:nvPr/>
            </p:nvSpPr>
            <p:spPr bwMode="auto">
              <a:xfrm>
                <a:off x="5309" y="1829"/>
                <a:ext cx="32" cy="105"/>
              </a:xfrm>
              <a:custGeom>
                <a:avLst/>
                <a:gdLst>
                  <a:gd name="T0" fmla="*/ 2 w 59"/>
                  <a:gd name="T1" fmla="*/ 215 h 215"/>
                  <a:gd name="T2" fmla="*/ 59 w 59"/>
                  <a:gd name="T3" fmla="*/ 0 h 215"/>
                  <a:gd name="T4" fmla="*/ 0 w 59"/>
                  <a:gd name="T5" fmla="*/ 48 h 215"/>
                </a:gdLst>
                <a:ahLst/>
                <a:cxnLst>
                  <a:cxn ang="0">
                    <a:pos x="T0" y="T1"/>
                  </a:cxn>
                  <a:cxn ang="0">
                    <a:pos x="T2" y="T3"/>
                  </a:cxn>
                  <a:cxn ang="0">
                    <a:pos x="T4" y="T5"/>
                  </a:cxn>
                </a:cxnLst>
                <a:rect l="0" t="0" r="r" b="b"/>
                <a:pathLst>
                  <a:path w="59" h="215">
                    <a:moveTo>
                      <a:pt x="2" y="215"/>
                    </a:moveTo>
                    <a:lnTo>
                      <a:pt x="59" y="0"/>
                    </a:lnTo>
                    <a:lnTo>
                      <a:pt x="0" y="4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5" name="Freeform 245"/>
              <p:cNvSpPr>
                <a:spLocks/>
              </p:cNvSpPr>
              <p:nvPr/>
            </p:nvSpPr>
            <p:spPr bwMode="auto">
              <a:xfrm>
                <a:off x="5184" y="1761"/>
                <a:ext cx="101" cy="78"/>
              </a:xfrm>
              <a:custGeom>
                <a:avLst/>
                <a:gdLst>
                  <a:gd name="T0" fmla="*/ 0 w 210"/>
                  <a:gd name="T1" fmla="*/ 0 h 157"/>
                  <a:gd name="T2" fmla="*/ 64 w 210"/>
                  <a:gd name="T3" fmla="*/ 157 h 157"/>
                  <a:gd name="T4" fmla="*/ 210 w 210"/>
                  <a:gd name="T5" fmla="*/ 0 h 157"/>
                </a:gdLst>
                <a:ahLst/>
                <a:cxnLst>
                  <a:cxn ang="0">
                    <a:pos x="T0" y="T1"/>
                  </a:cxn>
                  <a:cxn ang="0">
                    <a:pos x="T2" y="T3"/>
                  </a:cxn>
                  <a:cxn ang="0">
                    <a:pos x="T4" y="T5"/>
                  </a:cxn>
                </a:cxnLst>
                <a:rect l="0" t="0" r="r" b="b"/>
                <a:pathLst>
                  <a:path w="210" h="157">
                    <a:moveTo>
                      <a:pt x="0" y="0"/>
                    </a:moveTo>
                    <a:lnTo>
                      <a:pt x="64" y="157"/>
                    </a:lnTo>
                    <a:lnTo>
                      <a:pt x="21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6" name="Line 246"/>
              <p:cNvSpPr>
                <a:spLocks noChangeShapeType="1"/>
              </p:cNvSpPr>
              <p:nvPr/>
            </p:nvSpPr>
            <p:spPr bwMode="auto">
              <a:xfrm flipH="1">
                <a:off x="5194" y="1839"/>
                <a:ext cx="19" cy="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407" name="Freeform 247"/>
            <p:cNvSpPr>
              <a:spLocks/>
            </p:cNvSpPr>
            <p:nvPr/>
          </p:nvSpPr>
          <p:spPr bwMode="auto">
            <a:xfrm>
              <a:off x="4203" y="781"/>
              <a:ext cx="126" cy="153"/>
            </a:xfrm>
            <a:custGeom>
              <a:avLst/>
              <a:gdLst>
                <a:gd name="T0" fmla="*/ 85 w 260"/>
                <a:gd name="T1" fmla="*/ 0 h 316"/>
                <a:gd name="T2" fmla="*/ 260 w 260"/>
                <a:gd name="T3" fmla="*/ 0 h 316"/>
                <a:gd name="T4" fmla="*/ 0 w 260"/>
                <a:gd name="T5" fmla="*/ 316 h 316"/>
                <a:gd name="T6" fmla="*/ 175 w 260"/>
                <a:gd name="T7" fmla="*/ 316 h 316"/>
              </a:gdLst>
              <a:ahLst/>
              <a:cxnLst>
                <a:cxn ang="0">
                  <a:pos x="T0" y="T1"/>
                </a:cxn>
                <a:cxn ang="0">
                  <a:pos x="T2" y="T3"/>
                </a:cxn>
                <a:cxn ang="0">
                  <a:pos x="T4" y="T5"/>
                </a:cxn>
                <a:cxn ang="0">
                  <a:pos x="T6" y="T7"/>
                </a:cxn>
              </a:cxnLst>
              <a:rect l="0" t="0" r="r" b="b"/>
              <a:pathLst>
                <a:path w="260" h="316">
                  <a:moveTo>
                    <a:pt x="85" y="0"/>
                  </a:moveTo>
                  <a:lnTo>
                    <a:pt x="260" y="0"/>
                  </a:lnTo>
                  <a:lnTo>
                    <a:pt x="0" y="316"/>
                  </a:lnTo>
                  <a:lnTo>
                    <a:pt x="175" y="31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408" name="Group 248"/>
            <p:cNvGrpSpPr>
              <a:grpSpLocks/>
            </p:cNvGrpSpPr>
            <p:nvPr/>
          </p:nvGrpSpPr>
          <p:grpSpPr bwMode="auto">
            <a:xfrm>
              <a:off x="2784" y="1895"/>
              <a:ext cx="143" cy="154"/>
              <a:chOff x="2784" y="1751"/>
              <a:chExt cx="143" cy="154"/>
            </a:xfrm>
          </p:grpSpPr>
          <p:sp>
            <p:nvSpPr>
              <p:cNvPr id="92409" name="Line 249"/>
              <p:cNvSpPr>
                <a:spLocks noChangeShapeType="1"/>
              </p:cNvSpPr>
              <p:nvPr/>
            </p:nvSpPr>
            <p:spPr bwMode="auto">
              <a:xfrm>
                <a:off x="2824" y="1751"/>
                <a:ext cx="62" cy="1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10" name="Line 250"/>
              <p:cNvSpPr>
                <a:spLocks noChangeShapeType="1"/>
              </p:cNvSpPr>
              <p:nvPr/>
            </p:nvSpPr>
            <p:spPr bwMode="auto">
              <a:xfrm flipH="1">
                <a:off x="2784" y="1751"/>
                <a:ext cx="143" cy="1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11" name="Group 251"/>
            <p:cNvGrpSpPr>
              <a:grpSpLocks/>
            </p:cNvGrpSpPr>
            <p:nvPr/>
          </p:nvGrpSpPr>
          <p:grpSpPr bwMode="auto">
            <a:xfrm>
              <a:off x="4305" y="2631"/>
              <a:ext cx="101" cy="153"/>
              <a:chOff x="4305" y="2487"/>
              <a:chExt cx="101" cy="153"/>
            </a:xfrm>
          </p:grpSpPr>
          <p:sp>
            <p:nvSpPr>
              <p:cNvPr id="92412" name="Freeform 252"/>
              <p:cNvSpPr>
                <a:spLocks/>
              </p:cNvSpPr>
              <p:nvPr/>
            </p:nvSpPr>
            <p:spPr bwMode="auto">
              <a:xfrm>
                <a:off x="4305" y="2487"/>
                <a:ext cx="101" cy="77"/>
              </a:xfrm>
              <a:custGeom>
                <a:avLst/>
                <a:gdLst>
                  <a:gd name="T0" fmla="*/ 0 w 211"/>
                  <a:gd name="T1" fmla="*/ 0 h 159"/>
                  <a:gd name="T2" fmla="*/ 63 w 211"/>
                  <a:gd name="T3" fmla="*/ 159 h 159"/>
                  <a:gd name="T4" fmla="*/ 211 w 211"/>
                  <a:gd name="T5" fmla="*/ 0 h 159"/>
                </a:gdLst>
                <a:ahLst/>
                <a:cxnLst>
                  <a:cxn ang="0">
                    <a:pos x="T0" y="T1"/>
                  </a:cxn>
                  <a:cxn ang="0">
                    <a:pos x="T2" y="T3"/>
                  </a:cxn>
                  <a:cxn ang="0">
                    <a:pos x="T4" y="T5"/>
                  </a:cxn>
                </a:cxnLst>
                <a:rect l="0" t="0" r="r" b="b"/>
                <a:pathLst>
                  <a:path w="211" h="159">
                    <a:moveTo>
                      <a:pt x="0" y="0"/>
                    </a:moveTo>
                    <a:lnTo>
                      <a:pt x="63" y="159"/>
                    </a:lnTo>
                    <a:lnTo>
                      <a:pt x="21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13" name="Line 253"/>
              <p:cNvSpPr>
                <a:spLocks noChangeShapeType="1"/>
              </p:cNvSpPr>
              <p:nvPr/>
            </p:nvSpPr>
            <p:spPr bwMode="auto">
              <a:xfrm flipH="1">
                <a:off x="4315" y="2564"/>
                <a:ext cx="20" cy="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14" name="Group 254"/>
            <p:cNvGrpSpPr>
              <a:grpSpLocks/>
            </p:cNvGrpSpPr>
            <p:nvPr/>
          </p:nvGrpSpPr>
          <p:grpSpPr bwMode="auto">
            <a:xfrm>
              <a:off x="4687" y="1485"/>
              <a:ext cx="206" cy="161"/>
              <a:chOff x="4687" y="1341"/>
              <a:chExt cx="206" cy="161"/>
            </a:xfrm>
          </p:grpSpPr>
          <p:sp>
            <p:nvSpPr>
              <p:cNvPr id="92415" name="Freeform 255"/>
              <p:cNvSpPr>
                <a:spLocks/>
              </p:cNvSpPr>
              <p:nvPr/>
            </p:nvSpPr>
            <p:spPr bwMode="auto">
              <a:xfrm>
                <a:off x="4687" y="1396"/>
                <a:ext cx="68" cy="102"/>
              </a:xfrm>
              <a:custGeom>
                <a:avLst/>
                <a:gdLst>
                  <a:gd name="T0" fmla="*/ 107 w 144"/>
                  <a:gd name="T1" fmla="*/ 0 h 211"/>
                  <a:gd name="T2" fmla="*/ 76 w 144"/>
                  <a:gd name="T3" fmla="*/ 0 h 211"/>
                  <a:gd name="T4" fmla="*/ 50 w 144"/>
                  <a:gd name="T5" fmla="*/ 9 h 211"/>
                  <a:gd name="T6" fmla="*/ 35 w 144"/>
                  <a:gd name="T7" fmla="*/ 33 h 211"/>
                  <a:gd name="T8" fmla="*/ 0 w 144"/>
                  <a:gd name="T9" fmla="*/ 166 h 211"/>
                  <a:gd name="T10" fmla="*/ 6 w 144"/>
                  <a:gd name="T11" fmla="*/ 197 h 211"/>
                  <a:gd name="T12" fmla="*/ 35 w 144"/>
                  <a:gd name="T13" fmla="*/ 211 h 211"/>
                  <a:gd name="T14" fmla="*/ 69 w 144"/>
                  <a:gd name="T15" fmla="*/ 211 h 211"/>
                  <a:gd name="T16" fmla="*/ 144 w 144"/>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1">
                    <a:moveTo>
                      <a:pt x="107" y="0"/>
                    </a:moveTo>
                    <a:lnTo>
                      <a:pt x="76" y="0"/>
                    </a:lnTo>
                    <a:lnTo>
                      <a:pt x="50" y="9"/>
                    </a:lnTo>
                    <a:lnTo>
                      <a:pt x="35" y="33"/>
                    </a:lnTo>
                    <a:lnTo>
                      <a:pt x="0" y="166"/>
                    </a:lnTo>
                    <a:lnTo>
                      <a:pt x="6" y="197"/>
                    </a:lnTo>
                    <a:lnTo>
                      <a:pt x="35" y="211"/>
                    </a:lnTo>
                    <a:lnTo>
                      <a:pt x="69" y="211"/>
                    </a:lnTo>
                    <a:lnTo>
                      <a:pt x="144" y="16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16" name="Freeform 256"/>
              <p:cNvSpPr>
                <a:spLocks/>
              </p:cNvSpPr>
              <p:nvPr/>
            </p:nvSpPr>
            <p:spPr bwMode="auto">
              <a:xfrm>
                <a:off x="4687" y="1396"/>
                <a:ext cx="68" cy="102"/>
              </a:xfrm>
              <a:custGeom>
                <a:avLst/>
                <a:gdLst>
                  <a:gd name="T0" fmla="*/ 107 w 144"/>
                  <a:gd name="T1" fmla="*/ 0 h 211"/>
                  <a:gd name="T2" fmla="*/ 76 w 144"/>
                  <a:gd name="T3" fmla="*/ 0 h 211"/>
                  <a:gd name="T4" fmla="*/ 50 w 144"/>
                  <a:gd name="T5" fmla="*/ 9 h 211"/>
                  <a:gd name="T6" fmla="*/ 35 w 144"/>
                  <a:gd name="T7" fmla="*/ 33 h 211"/>
                  <a:gd name="T8" fmla="*/ 0 w 144"/>
                  <a:gd name="T9" fmla="*/ 166 h 211"/>
                  <a:gd name="T10" fmla="*/ 6 w 144"/>
                  <a:gd name="T11" fmla="*/ 197 h 211"/>
                  <a:gd name="T12" fmla="*/ 35 w 144"/>
                  <a:gd name="T13" fmla="*/ 211 h 211"/>
                  <a:gd name="T14" fmla="*/ 69 w 144"/>
                  <a:gd name="T15" fmla="*/ 211 h 211"/>
                  <a:gd name="T16" fmla="*/ 144 w 144"/>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1">
                    <a:moveTo>
                      <a:pt x="107" y="0"/>
                    </a:moveTo>
                    <a:lnTo>
                      <a:pt x="76" y="0"/>
                    </a:lnTo>
                    <a:lnTo>
                      <a:pt x="50" y="9"/>
                    </a:lnTo>
                    <a:lnTo>
                      <a:pt x="35" y="33"/>
                    </a:lnTo>
                    <a:lnTo>
                      <a:pt x="0" y="166"/>
                    </a:lnTo>
                    <a:lnTo>
                      <a:pt x="6" y="197"/>
                    </a:lnTo>
                    <a:lnTo>
                      <a:pt x="35" y="211"/>
                    </a:lnTo>
                    <a:lnTo>
                      <a:pt x="69" y="211"/>
                    </a:lnTo>
                    <a:lnTo>
                      <a:pt x="144" y="16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17" name="Line 257"/>
              <p:cNvSpPr>
                <a:spLocks noChangeShapeType="1"/>
              </p:cNvSpPr>
              <p:nvPr/>
            </p:nvSpPr>
            <p:spPr bwMode="auto">
              <a:xfrm flipH="1">
                <a:off x="4755" y="1396"/>
                <a:ext cx="24"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18" name="Line 258"/>
              <p:cNvSpPr>
                <a:spLocks noChangeShapeType="1"/>
              </p:cNvSpPr>
              <p:nvPr/>
            </p:nvSpPr>
            <p:spPr bwMode="auto">
              <a:xfrm flipH="1">
                <a:off x="4755" y="1396"/>
                <a:ext cx="24"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19" name="Freeform 259"/>
              <p:cNvSpPr>
                <a:spLocks/>
              </p:cNvSpPr>
              <p:nvPr/>
            </p:nvSpPr>
            <p:spPr bwMode="auto">
              <a:xfrm>
                <a:off x="4755" y="1480"/>
                <a:ext cx="8"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20" name="Freeform 260"/>
              <p:cNvSpPr>
                <a:spLocks/>
              </p:cNvSpPr>
              <p:nvPr/>
            </p:nvSpPr>
            <p:spPr bwMode="auto">
              <a:xfrm>
                <a:off x="4755" y="1480"/>
                <a:ext cx="8"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21" name="Line 261"/>
              <p:cNvSpPr>
                <a:spLocks noChangeShapeType="1"/>
              </p:cNvSpPr>
              <p:nvPr/>
            </p:nvSpPr>
            <p:spPr bwMode="auto">
              <a:xfrm flipH="1">
                <a:off x="4739" y="1396"/>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22" name="Line 262"/>
              <p:cNvSpPr>
                <a:spLocks noChangeShapeType="1"/>
              </p:cNvSpPr>
              <p:nvPr/>
            </p:nvSpPr>
            <p:spPr bwMode="auto">
              <a:xfrm flipH="1">
                <a:off x="4739" y="1396"/>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23" name="Line 263"/>
              <p:cNvSpPr>
                <a:spLocks noChangeShapeType="1"/>
              </p:cNvSpPr>
              <p:nvPr/>
            </p:nvSpPr>
            <p:spPr bwMode="auto">
              <a:xfrm flipV="1">
                <a:off x="4835" y="1341"/>
                <a:ext cx="16"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24" name="Line 264"/>
              <p:cNvSpPr>
                <a:spLocks noChangeShapeType="1"/>
              </p:cNvSpPr>
              <p:nvPr/>
            </p:nvSpPr>
            <p:spPr bwMode="auto">
              <a:xfrm flipH="1">
                <a:off x="4875" y="1341"/>
                <a:ext cx="18"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425" name="Line 265"/>
            <p:cNvSpPr>
              <a:spLocks noChangeShapeType="1"/>
            </p:cNvSpPr>
            <p:nvPr/>
          </p:nvSpPr>
          <p:spPr bwMode="auto">
            <a:xfrm>
              <a:off x="3160" y="1552"/>
              <a:ext cx="14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26" name="Line 266"/>
            <p:cNvSpPr>
              <a:spLocks noChangeShapeType="1"/>
            </p:cNvSpPr>
            <p:nvPr/>
          </p:nvSpPr>
          <p:spPr bwMode="auto">
            <a:xfrm flipV="1">
              <a:off x="4220" y="1068"/>
              <a:ext cx="0" cy="165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27" name="Line 267"/>
            <p:cNvSpPr>
              <a:spLocks noChangeShapeType="1"/>
            </p:cNvSpPr>
            <p:nvPr/>
          </p:nvSpPr>
          <p:spPr bwMode="auto">
            <a:xfrm flipH="1">
              <a:off x="3024" y="1968"/>
              <a:ext cx="20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28" name="Line 268"/>
            <p:cNvSpPr>
              <a:spLocks noChangeShapeType="1"/>
            </p:cNvSpPr>
            <p:nvPr/>
          </p:nvSpPr>
          <p:spPr bwMode="auto">
            <a:xfrm>
              <a:off x="3740" y="1348"/>
              <a:ext cx="8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29" name="Line 269"/>
            <p:cNvSpPr>
              <a:spLocks noChangeShapeType="1"/>
            </p:cNvSpPr>
            <p:nvPr/>
          </p:nvSpPr>
          <p:spPr bwMode="auto">
            <a:xfrm>
              <a:off x="3736" y="1352"/>
              <a:ext cx="0" cy="10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30" name="Line 270"/>
            <p:cNvSpPr>
              <a:spLocks noChangeShapeType="1"/>
            </p:cNvSpPr>
            <p:nvPr/>
          </p:nvSpPr>
          <p:spPr bwMode="auto">
            <a:xfrm>
              <a:off x="3156" y="1552"/>
              <a:ext cx="0" cy="8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2431" name="Line 271"/>
            <p:cNvSpPr>
              <a:spLocks noChangeShapeType="1"/>
            </p:cNvSpPr>
            <p:nvPr/>
          </p:nvSpPr>
          <p:spPr bwMode="auto">
            <a:xfrm flipH="1">
              <a:off x="3736" y="2380"/>
              <a:ext cx="8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92432" name="Group 272"/>
          <p:cNvGrpSpPr>
            <a:grpSpLocks/>
          </p:cNvGrpSpPr>
          <p:nvPr/>
        </p:nvGrpSpPr>
        <p:grpSpPr bwMode="auto">
          <a:xfrm>
            <a:off x="2038350" y="2868613"/>
            <a:ext cx="1014413" cy="1063625"/>
            <a:chOff x="1055" y="1719"/>
            <a:chExt cx="639" cy="670"/>
          </a:xfrm>
        </p:grpSpPr>
        <p:sp>
          <p:nvSpPr>
            <p:cNvPr id="92433" name="Line 273"/>
            <p:cNvSpPr>
              <a:spLocks noChangeShapeType="1"/>
            </p:cNvSpPr>
            <p:nvPr/>
          </p:nvSpPr>
          <p:spPr bwMode="auto">
            <a:xfrm>
              <a:off x="1055" y="1943"/>
              <a:ext cx="4" cy="4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34" name="Line 274"/>
            <p:cNvSpPr>
              <a:spLocks noChangeShapeType="1"/>
            </p:cNvSpPr>
            <p:nvPr/>
          </p:nvSpPr>
          <p:spPr bwMode="auto">
            <a:xfrm>
              <a:off x="1692" y="1719"/>
              <a:ext cx="2" cy="6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35" name="Group 275"/>
          <p:cNvGrpSpPr>
            <a:grpSpLocks/>
          </p:cNvGrpSpPr>
          <p:nvPr/>
        </p:nvGrpSpPr>
        <p:grpSpPr bwMode="auto">
          <a:xfrm>
            <a:off x="2038350" y="2868613"/>
            <a:ext cx="1857375" cy="361950"/>
            <a:chOff x="1055" y="1719"/>
            <a:chExt cx="1170" cy="228"/>
          </a:xfrm>
        </p:grpSpPr>
        <p:sp>
          <p:nvSpPr>
            <p:cNvPr id="92436" name="Line 276"/>
            <p:cNvSpPr>
              <a:spLocks noChangeShapeType="1"/>
            </p:cNvSpPr>
            <p:nvPr/>
          </p:nvSpPr>
          <p:spPr bwMode="auto">
            <a:xfrm>
              <a:off x="1055" y="1943"/>
              <a:ext cx="1170"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37" name="Line 277"/>
            <p:cNvSpPr>
              <a:spLocks noChangeShapeType="1"/>
            </p:cNvSpPr>
            <p:nvPr/>
          </p:nvSpPr>
          <p:spPr bwMode="auto">
            <a:xfrm>
              <a:off x="1692" y="1719"/>
              <a:ext cx="533" cy="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38" name="Group 278"/>
          <p:cNvGrpSpPr>
            <a:grpSpLocks/>
          </p:cNvGrpSpPr>
          <p:nvPr/>
        </p:nvGrpSpPr>
        <p:grpSpPr bwMode="auto">
          <a:xfrm>
            <a:off x="1535113" y="2366963"/>
            <a:ext cx="1514475" cy="857250"/>
            <a:chOff x="738" y="1403"/>
            <a:chExt cx="954" cy="540"/>
          </a:xfrm>
        </p:grpSpPr>
        <p:sp>
          <p:nvSpPr>
            <p:cNvPr id="92439" name="Line 279"/>
            <p:cNvSpPr>
              <a:spLocks noChangeShapeType="1"/>
            </p:cNvSpPr>
            <p:nvPr/>
          </p:nvSpPr>
          <p:spPr bwMode="auto">
            <a:xfrm>
              <a:off x="738" y="1626"/>
              <a:ext cx="317" cy="31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40" name="Line 280"/>
            <p:cNvSpPr>
              <a:spLocks noChangeShapeType="1"/>
            </p:cNvSpPr>
            <p:nvPr/>
          </p:nvSpPr>
          <p:spPr bwMode="auto">
            <a:xfrm>
              <a:off x="1375" y="1403"/>
              <a:ext cx="317" cy="3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41" name="Group 281"/>
          <p:cNvGrpSpPr>
            <a:grpSpLocks/>
          </p:cNvGrpSpPr>
          <p:nvPr/>
        </p:nvGrpSpPr>
        <p:grpSpPr bwMode="auto">
          <a:xfrm>
            <a:off x="1784350" y="2584450"/>
            <a:ext cx="1422400" cy="806450"/>
            <a:chOff x="895" y="1540"/>
            <a:chExt cx="896" cy="508"/>
          </a:xfrm>
        </p:grpSpPr>
        <p:sp>
          <p:nvSpPr>
            <p:cNvPr id="92442" name="Line 282"/>
            <p:cNvSpPr>
              <a:spLocks noChangeShapeType="1"/>
            </p:cNvSpPr>
            <p:nvPr/>
          </p:nvSpPr>
          <p:spPr bwMode="auto">
            <a:xfrm flipV="1">
              <a:off x="1055" y="1719"/>
              <a:ext cx="637" cy="224"/>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443" name="Group 283"/>
            <p:cNvGrpSpPr>
              <a:grpSpLocks/>
            </p:cNvGrpSpPr>
            <p:nvPr/>
          </p:nvGrpSpPr>
          <p:grpSpPr bwMode="auto">
            <a:xfrm>
              <a:off x="895" y="1540"/>
              <a:ext cx="896" cy="508"/>
              <a:chOff x="895" y="1540"/>
              <a:chExt cx="896" cy="508"/>
            </a:xfrm>
          </p:grpSpPr>
          <p:grpSp>
            <p:nvGrpSpPr>
              <p:cNvPr id="92444" name="Group 284"/>
              <p:cNvGrpSpPr>
                <a:grpSpLocks/>
              </p:cNvGrpSpPr>
              <p:nvPr/>
            </p:nvGrpSpPr>
            <p:grpSpPr bwMode="auto">
              <a:xfrm>
                <a:off x="895" y="1920"/>
                <a:ext cx="97" cy="128"/>
                <a:chOff x="1014" y="1682"/>
                <a:chExt cx="112" cy="167"/>
              </a:xfrm>
            </p:grpSpPr>
            <p:sp>
              <p:nvSpPr>
                <p:cNvPr id="92445" name="Freeform 285"/>
                <p:cNvSpPr>
                  <a:spLocks/>
                </p:cNvSpPr>
                <p:nvPr/>
              </p:nvSpPr>
              <p:spPr bwMode="auto">
                <a:xfrm>
                  <a:off x="1014" y="1682"/>
                  <a:ext cx="112" cy="167"/>
                </a:xfrm>
                <a:custGeom>
                  <a:avLst/>
                  <a:gdLst>
                    <a:gd name="T0" fmla="*/ 0 w 211"/>
                    <a:gd name="T1" fmla="*/ 316 h 316"/>
                    <a:gd name="T2" fmla="*/ 191 w 211"/>
                    <a:gd name="T3" fmla="*/ 0 h 316"/>
                    <a:gd name="T4" fmla="*/ 211 w 211"/>
                    <a:gd name="T5" fmla="*/ 316 h 316"/>
                  </a:gdLst>
                  <a:ahLst/>
                  <a:cxnLst>
                    <a:cxn ang="0">
                      <a:pos x="T0" y="T1"/>
                    </a:cxn>
                    <a:cxn ang="0">
                      <a:pos x="T2" y="T3"/>
                    </a:cxn>
                    <a:cxn ang="0">
                      <a:pos x="T4" y="T5"/>
                    </a:cxn>
                  </a:cxnLst>
                  <a:rect l="0" t="0" r="r" b="b"/>
                  <a:pathLst>
                    <a:path w="211" h="316">
                      <a:moveTo>
                        <a:pt x="0" y="316"/>
                      </a:moveTo>
                      <a:lnTo>
                        <a:pt x="191" y="0"/>
                      </a:lnTo>
                      <a:lnTo>
                        <a:pt x="211" y="31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46" name="Line 286"/>
                <p:cNvSpPr>
                  <a:spLocks noChangeShapeType="1"/>
                </p:cNvSpPr>
                <p:nvPr/>
              </p:nvSpPr>
              <p:spPr bwMode="auto">
                <a:xfrm flipH="1">
                  <a:off x="1040" y="1802"/>
                  <a:ext cx="8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47" name="Group 287"/>
              <p:cNvGrpSpPr>
                <a:grpSpLocks/>
              </p:cNvGrpSpPr>
              <p:nvPr/>
            </p:nvGrpSpPr>
            <p:grpSpPr bwMode="auto">
              <a:xfrm>
                <a:off x="1695" y="1540"/>
                <a:ext cx="96" cy="136"/>
                <a:chOff x="1672" y="1485"/>
                <a:chExt cx="119" cy="167"/>
              </a:xfrm>
            </p:grpSpPr>
            <p:sp>
              <p:nvSpPr>
                <p:cNvPr id="92448" name="Freeform 288"/>
                <p:cNvSpPr>
                  <a:spLocks/>
                </p:cNvSpPr>
                <p:nvPr/>
              </p:nvSpPr>
              <p:spPr bwMode="auto">
                <a:xfrm>
                  <a:off x="1672" y="1559"/>
                  <a:ext cx="104" cy="93"/>
                </a:xfrm>
                <a:custGeom>
                  <a:avLst/>
                  <a:gdLst>
                    <a:gd name="T0" fmla="*/ 0 w 198"/>
                    <a:gd name="T1" fmla="*/ 175 h 175"/>
                    <a:gd name="T2" fmla="*/ 88 w 198"/>
                    <a:gd name="T3" fmla="*/ 175 h 175"/>
                    <a:gd name="T4" fmla="*/ 157 w 198"/>
                    <a:gd name="T5" fmla="*/ 150 h 175"/>
                    <a:gd name="T6" fmla="*/ 198 w 198"/>
                    <a:gd name="T7" fmla="*/ 88 h 175"/>
                    <a:gd name="T8" fmla="*/ 190 w 198"/>
                    <a:gd name="T9" fmla="*/ 26 h 175"/>
                    <a:gd name="T10" fmla="*/ 135 w 198"/>
                    <a:gd name="T11" fmla="*/ 0 h 175"/>
                    <a:gd name="T12" fmla="*/ 48 w 198"/>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98" h="175">
                      <a:moveTo>
                        <a:pt x="0" y="175"/>
                      </a:moveTo>
                      <a:lnTo>
                        <a:pt x="88" y="175"/>
                      </a:lnTo>
                      <a:lnTo>
                        <a:pt x="157" y="150"/>
                      </a:lnTo>
                      <a:lnTo>
                        <a:pt x="198" y="88"/>
                      </a:lnTo>
                      <a:lnTo>
                        <a:pt x="190" y="26"/>
                      </a:lnTo>
                      <a:lnTo>
                        <a:pt x="135" y="0"/>
                      </a:lnTo>
                      <a:lnTo>
                        <a:pt x="4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49" name="Freeform 289"/>
                <p:cNvSpPr>
                  <a:spLocks/>
                </p:cNvSpPr>
                <p:nvPr/>
              </p:nvSpPr>
              <p:spPr bwMode="auto">
                <a:xfrm>
                  <a:off x="1672" y="1485"/>
                  <a:ext cx="119" cy="167"/>
                </a:xfrm>
                <a:custGeom>
                  <a:avLst/>
                  <a:gdLst>
                    <a:gd name="T0" fmla="*/ 135 w 224"/>
                    <a:gd name="T1" fmla="*/ 140 h 315"/>
                    <a:gd name="T2" fmla="*/ 190 w 224"/>
                    <a:gd name="T3" fmla="*/ 120 h 315"/>
                    <a:gd name="T4" fmla="*/ 224 w 224"/>
                    <a:gd name="T5" fmla="*/ 70 h 315"/>
                    <a:gd name="T6" fmla="*/ 217 w 224"/>
                    <a:gd name="T7" fmla="*/ 20 h 315"/>
                    <a:gd name="T8" fmla="*/ 172 w 224"/>
                    <a:gd name="T9" fmla="*/ 0 h 315"/>
                    <a:gd name="T10" fmla="*/ 85 w 224"/>
                    <a:gd name="T11" fmla="*/ 0 h 315"/>
                    <a:gd name="T12" fmla="*/ 0 w 224"/>
                    <a:gd name="T13" fmla="*/ 315 h 315"/>
                  </a:gdLst>
                  <a:ahLst/>
                  <a:cxnLst>
                    <a:cxn ang="0">
                      <a:pos x="T0" y="T1"/>
                    </a:cxn>
                    <a:cxn ang="0">
                      <a:pos x="T2" y="T3"/>
                    </a:cxn>
                    <a:cxn ang="0">
                      <a:pos x="T4" y="T5"/>
                    </a:cxn>
                    <a:cxn ang="0">
                      <a:pos x="T6" y="T7"/>
                    </a:cxn>
                    <a:cxn ang="0">
                      <a:pos x="T8" y="T9"/>
                    </a:cxn>
                    <a:cxn ang="0">
                      <a:pos x="T10" y="T11"/>
                    </a:cxn>
                    <a:cxn ang="0">
                      <a:pos x="T12" y="T13"/>
                    </a:cxn>
                  </a:cxnLst>
                  <a:rect l="0" t="0" r="r" b="b"/>
                  <a:pathLst>
                    <a:path w="224" h="315">
                      <a:moveTo>
                        <a:pt x="135" y="140"/>
                      </a:moveTo>
                      <a:lnTo>
                        <a:pt x="190" y="120"/>
                      </a:lnTo>
                      <a:lnTo>
                        <a:pt x="224" y="70"/>
                      </a:lnTo>
                      <a:lnTo>
                        <a:pt x="217" y="20"/>
                      </a:lnTo>
                      <a:lnTo>
                        <a:pt x="172" y="0"/>
                      </a:lnTo>
                      <a:lnTo>
                        <a:pt x="85" y="0"/>
                      </a:lnTo>
                      <a:lnTo>
                        <a:pt x="0" y="3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92450" name="Group 290"/>
          <p:cNvGrpSpPr>
            <a:grpSpLocks/>
          </p:cNvGrpSpPr>
          <p:nvPr/>
        </p:nvGrpSpPr>
        <p:grpSpPr bwMode="auto">
          <a:xfrm>
            <a:off x="1290638" y="2032000"/>
            <a:ext cx="1485900" cy="736600"/>
            <a:chOff x="584" y="1192"/>
            <a:chExt cx="936" cy="464"/>
          </a:xfrm>
        </p:grpSpPr>
        <p:sp>
          <p:nvSpPr>
            <p:cNvPr id="92451" name="Line 291"/>
            <p:cNvSpPr>
              <a:spLocks noChangeShapeType="1"/>
            </p:cNvSpPr>
            <p:nvPr/>
          </p:nvSpPr>
          <p:spPr bwMode="auto">
            <a:xfrm flipV="1">
              <a:off x="746" y="1411"/>
              <a:ext cx="637" cy="223"/>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452" name="Group 292"/>
            <p:cNvGrpSpPr>
              <a:grpSpLocks/>
            </p:cNvGrpSpPr>
            <p:nvPr/>
          </p:nvGrpSpPr>
          <p:grpSpPr bwMode="auto">
            <a:xfrm>
              <a:off x="584" y="1192"/>
              <a:ext cx="936" cy="464"/>
              <a:chOff x="584" y="1192"/>
              <a:chExt cx="936" cy="464"/>
            </a:xfrm>
          </p:grpSpPr>
          <p:grpSp>
            <p:nvGrpSpPr>
              <p:cNvPr id="92453" name="Group 293"/>
              <p:cNvGrpSpPr>
                <a:grpSpLocks/>
              </p:cNvGrpSpPr>
              <p:nvPr/>
            </p:nvGrpSpPr>
            <p:grpSpPr bwMode="auto">
              <a:xfrm>
                <a:off x="1334" y="1192"/>
                <a:ext cx="186" cy="167"/>
                <a:chOff x="1326" y="1184"/>
                <a:chExt cx="186" cy="167"/>
              </a:xfrm>
            </p:grpSpPr>
            <p:sp>
              <p:nvSpPr>
                <p:cNvPr id="92454" name="Freeform 294"/>
                <p:cNvSpPr>
                  <a:spLocks/>
                </p:cNvSpPr>
                <p:nvPr/>
              </p:nvSpPr>
              <p:spPr bwMode="auto">
                <a:xfrm>
                  <a:off x="1326" y="1184"/>
                  <a:ext cx="97" cy="167"/>
                </a:xfrm>
                <a:custGeom>
                  <a:avLst/>
                  <a:gdLst>
                    <a:gd name="T0" fmla="*/ 84 w 179"/>
                    <a:gd name="T1" fmla="*/ 0 h 315"/>
                    <a:gd name="T2" fmla="*/ 0 w 179"/>
                    <a:gd name="T3" fmla="*/ 315 h 315"/>
                    <a:gd name="T4" fmla="*/ 79 w 179"/>
                    <a:gd name="T5" fmla="*/ 315 h 315"/>
                    <a:gd name="T6" fmla="*/ 126 w 179"/>
                    <a:gd name="T7" fmla="*/ 297 h 315"/>
                    <a:gd name="T8" fmla="*/ 156 w 179"/>
                    <a:gd name="T9" fmla="*/ 254 h 315"/>
                    <a:gd name="T10" fmla="*/ 179 w 179"/>
                    <a:gd name="T11" fmla="*/ 166 h 315"/>
                    <a:gd name="T12" fmla="*/ 173 w 179"/>
                    <a:gd name="T13" fmla="*/ 123 h 315"/>
                    <a:gd name="T14" fmla="*/ 135 w 179"/>
                    <a:gd name="T15" fmla="*/ 105 h 315"/>
                    <a:gd name="T16" fmla="*/ 56 w 179"/>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15">
                      <a:moveTo>
                        <a:pt x="84" y="0"/>
                      </a:moveTo>
                      <a:lnTo>
                        <a:pt x="0" y="315"/>
                      </a:lnTo>
                      <a:lnTo>
                        <a:pt x="79" y="315"/>
                      </a:lnTo>
                      <a:lnTo>
                        <a:pt x="126" y="297"/>
                      </a:lnTo>
                      <a:lnTo>
                        <a:pt x="156" y="254"/>
                      </a:lnTo>
                      <a:lnTo>
                        <a:pt x="179" y="166"/>
                      </a:lnTo>
                      <a:lnTo>
                        <a:pt x="173" y="123"/>
                      </a:lnTo>
                      <a:lnTo>
                        <a:pt x="135"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55" name="Line 295"/>
                <p:cNvSpPr>
                  <a:spLocks noChangeShapeType="1"/>
                </p:cNvSpPr>
                <p:nvPr/>
              </p:nvSpPr>
              <p:spPr bwMode="auto">
                <a:xfrm flipV="1">
                  <a:off x="1494" y="1184"/>
                  <a:ext cx="18" cy="3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56" name="Group 296"/>
              <p:cNvGrpSpPr>
                <a:grpSpLocks/>
              </p:cNvGrpSpPr>
              <p:nvPr/>
            </p:nvGrpSpPr>
            <p:grpSpPr bwMode="auto">
              <a:xfrm>
                <a:off x="584" y="1493"/>
                <a:ext cx="175" cy="163"/>
                <a:chOff x="576" y="1485"/>
                <a:chExt cx="175" cy="163"/>
              </a:xfrm>
            </p:grpSpPr>
            <p:sp>
              <p:nvSpPr>
                <p:cNvPr id="92457" name="Line 297"/>
                <p:cNvSpPr>
                  <a:spLocks noChangeShapeType="1"/>
                </p:cNvSpPr>
                <p:nvPr/>
              </p:nvSpPr>
              <p:spPr bwMode="auto">
                <a:xfrm flipH="1">
                  <a:off x="650" y="1533"/>
                  <a:ext cx="26" cy="9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58" name="Freeform 298"/>
                <p:cNvSpPr>
                  <a:spLocks/>
                </p:cNvSpPr>
                <p:nvPr/>
              </p:nvSpPr>
              <p:spPr bwMode="auto">
                <a:xfrm>
                  <a:off x="650" y="1626"/>
                  <a:ext cx="8" cy="22"/>
                </a:xfrm>
                <a:custGeom>
                  <a:avLst/>
                  <a:gdLst>
                    <a:gd name="T0" fmla="*/ 0 w 15"/>
                    <a:gd name="T1" fmla="*/ 0 h 41"/>
                    <a:gd name="T2" fmla="*/ 1 w 15"/>
                    <a:gd name="T3" fmla="*/ 23 h 41"/>
                    <a:gd name="T4" fmla="*/ 15 w 15"/>
                    <a:gd name="T5" fmla="*/ 41 h 41"/>
                  </a:gdLst>
                  <a:ahLst/>
                  <a:cxnLst>
                    <a:cxn ang="0">
                      <a:pos x="T0" y="T1"/>
                    </a:cxn>
                    <a:cxn ang="0">
                      <a:pos x="T2" y="T3"/>
                    </a:cxn>
                    <a:cxn ang="0">
                      <a:pos x="T4" y="T5"/>
                    </a:cxn>
                  </a:cxnLst>
                  <a:rect l="0" t="0" r="r" b="b"/>
                  <a:pathLst>
                    <a:path w="15" h="41">
                      <a:moveTo>
                        <a:pt x="0" y="0"/>
                      </a:moveTo>
                      <a:lnTo>
                        <a:pt x="1" y="23"/>
                      </a:lnTo>
                      <a:lnTo>
                        <a:pt x="15"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59" name="Line 299"/>
                <p:cNvSpPr>
                  <a:spLocks noChangeShapeType="1"/>
                </p:cNvSpPr>
                <p:nvPr/>
              </p:nvSpPr>
              <p:spPr bwMode="auto">
                <a:xfrm flipH="1">
                  <a:off x="632" y="1533"/>
                  <a:ext cx="44"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60" name="Line 300"/>
                <p:cNvSpPr>
                  <a:spLocks noChangeShapeType="1"/>
                </p:cNvSpPr>
                <p:nvPr/>
              </p:nvSpPr>
              <p:spPr bwMode="auto">
                <a:xfrm flipV="1">
                  <a:off x="732" y="1485"/>
                  <a:ext cx="19" cy="3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61" name="Freeform 301"/>
                <p:cNvSpPr>
                  <a:spLocks/>
                </p:cNvSpPr>
                <p:nvPr/>
              </p:nvSpPr>
              <p:spPr bwMode="auto">
                <a:xfrm>
                  <a:off x="576" y="1533"/>
                  <a:ext cx="74" cy="113"/>
                </a:xfrm>
                <a:custGeom>
                  <a:avLst/>
                  <a:gdLst>
                    <a:gd name="T0" fmla="*/ 107 w 145"/>
                    <a:gd name="T1" fmla="*/ 0 h 212"/>
                    <a:gd name="T2" fmla="*/ 76 w 145"/>
                    <a:gd name="T3" fmla="*/ 0 h 212"/>
                    <a:gd name="T4" fmla="*/ 50 w 145"/>
                    <a:gd name="T5" fmla="*/ 9 h 212"/>
                    <a:gd name="T6" fmla="*/ 35 w 145"/>
                    <a:gd name="T7" fmla="*/ 33 h 212"/>
                    <a:gd name="T8" fmla="*/ 0 w 145"/>
                    <a:gd name="T9" fmla="*/ 166 h 212"/>
                    <a:gd name="T10" fmla="*/ 5 w 145"/>
                    <a:gd name="T11" fmla="*/ 198 h 212"/>
                    <a:gd name="T12" fmla="*/ 34 w 145"/>
                    <a:gd name="T13" fmla="*/ 212 h 212"/>
                    <a:gd name="T14" fmla="*/ 68 w 145"/>
                    <a:gd name="T15" fmla="*/ 212 h 212"/>
                    <a:gd name="T16" fmla="*/ 145 w 145"/>
                    <a:gd name="T17" fmla="*/ 16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7" y="0"/>
                      </a:moveTo>
                      <a:lnTo>
                        <a:pt x="76" y="0"/>
                      </a:lnTo>
                      <a:lnTo>
                        <a:pt x="50" y="9"/>
                      </a:lnTo>
                      <a:lnTo>
                        <a:pt x="35" y="33"/>
                      </a:lnTo>
                      <a:lnTo>
                        <a:pt x="0" y="166"/>
                      </a:lnTo>
                      <a:lnTo>
                        <a:pt x="5" y="198"/>
                      </a:lnTo>
                      <a:lnTo>
                        <a:pt x="34" y="212"/>
                      </a:lnTo>
                      <a:lnTo>
                        <a:pt x="68" y="212"/>
                      </a:lnTo>
                      <a:lnTo>
                        <a:pt x="145"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92462" name="Group 302"/>
          <p:cNvGrpSpPr>
            <a:grpSpLocks/>
          </p:cNvGrpSpPr>
          <p:nvPr/>
        </p:nvGrpSpPr>
        <p:grpSpPr bwMode="auto">
          <a:xfrm>
            <a:off x="1985963" y="3932238"/>
            <a:ext cx="1203325" cy="341312"/>
            <a:chOff x="1022" y="2389"/>
            <a:chExt cx="758" cy="215"/>
          </a:xfrm>
        </p:grpSpPr>
        <p:sp>
          <p:nvSpPr>
            <p:cNvPr id="92463" name="Line 303"/>
            <p:cNvSpPr>
              <a:spLocks noChangeShapeType="1"/>
            </p:cNvSpPr>
            <p:nvPr/>
          </p:nvSpPr>
          <p:spPr bwMode="auto">
            <a:xfrm>
              <a:off x="1049" y="2389"/>
              <a:ext cx="649" cy="2"/>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464" name="Group 304"/>
            <p:cNvGrpSpPr>
              <a:grpSpLocks/>
            </p:cNvGrpSpPr>
            <p:nvPr/>
          </p:nvGrpSpPr>
          <p:grpSpPr bwMode="auto">
            <a:xfrm>
              <a:off x="1022" y="2437"/>
              <a:ext cx="758" cy="167"/>
              <a:chOff x="1022" y="2437"/>
              <a:chExt cx="758" cy="167"/>
            </a:xfrm>
          </p:grpSpPr>
          <p:sp>
            <p:nvSpPr>
              <p:cNvPr id="92465" name="Freeform 305"/>
              <p:cNvSpPr>
                <a:spLocks/>
              </p:cNvSpPr>
              <p:nvPr/>
            </p:nvSpPr>
            <p:spPr bwMode="auto">
              <a:xfrm>
                <a:off x="1682" y="2437"/>
                <a:ext cx="98" cy="167"/>
              </a:xfrm>
              <a:custGeom>
                <a:avLst/>
                <a:gdLst>
                  <a:gd name="T0" fmla="*/ 85 w 181"/>
                  <a:gd name="T1" fmla="*/ 0 h 315"/>
                  <a:gd name="T2" fmla="*/ 0 w 181"/>
                  <a:gd name="T3" fmla="*/ 315 h 315"/>
                  <a:gd name="T4" fmla="*/ 79 w 181"/>
                  <a:gd name="T5" fmla="*/ 315 h 315"/>
                  <a:gd name="T6" fmla="*/ 128 w 181"/>
                  <a:gd name="T7" fmla="*/ 298 h 315"/>
                  <a:gd name="T8" fmla="*/ 158 w 181"/>
                  <a:gd name="T9" fmla="*/ 254 h 315"/>
                  <a:gd name="T10" fmla="*/ 181 w 181"/>
                  <a:gd name="T11" fmla="*/ 166 h 315"/>
                  <a:gd name="T12" fmla="*/ 175 w 181"/>
                  <a:gd name="T13" fmla="*/ 123 h 315"/>
                  <a:gd name="T14" fmla="*/ 135 w 181"/>
                  <a:gd name="T15" fmla="*/ 105 h 315"/>
                  <a:gd name="T16" fmla="*/ 57 w 181"/>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85" y="0"/>
                    </a:moveTo>
                    <a:lnTo>
                      <a:pt x="0" y="315"/>
                    </a:lnTo>
                    <a:lnTo>
                      <a:pt x="79" y="315"/>
                    </a:lnTo>
                    <a:lnTo>
                      <a:pt x="128" y="298"/>
                    </a:lnTo>
                    <a:lnTo>
                      <a:pt x="158" y="254"/>
                    </a:lnTo>
                    <a:lnTo>
                      <a:pt x="181" y="166"/>
                    </a:lnTo>
                    <a:lnTo>
                      <a:pt x="175" y="123"/>
                    </a:lnTo>
                    <a:lnTo>
                      <a:pt x="135" y="105"/>
                    </a:lnTo>
                    <a:lnTo>
                      <a:pt x="57"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2466" name="Group 306"/>
              <p:cNvGrpSpPr>
                <a:grpSpLocks/>
              </p:cNvGrpSpPr>
              <p:nvPr/>
            </p:nvGrpSpPr>
            <p:grpSpPr bwMode="auto">
              <a:xfrm>
                <a:off x="1022" y="2478"/>
                <a:ext cx="104" cy="115"/>
                <a:chOff x="1029" y="2478"/>
                <a:chExt cx="102" cy="115"/>
              </a:xfrm>
            </p:grpSpPr>
            <p:sp>
              <p:nvSpPr>
                <p:cNvPr id="92467" name="Freeform 307"/>
                <p:cNvSpPr>
                  <a:spLocks/>
                </p:cNvSpPr>
                <p:nvPr/>
              </p:nvSpPr>
              <p:spPr bwMode="auto">
                <a:xfrm>
                  <a:off x="1105" y="2571"/>
                  <a:ext cx="10" cy="22"/>
                </a:xfrm>
                <a:custGeom>
                  <a:avLst/>
                  <a:gdLst>
                    <a:gd name="T0" fmla="*/ 0 w 15"/>
                    <a:gd name="T1" fmla="*/ 0 h 42"/>
                    <a:gd name="T2" fmla="*/ 1 w 15"/>
                    <a:gd name="T3" fmla="*/ 24 h 42"/>
                    <a:gd name="T4" fmla="*/ 15 w 15"/>
                    <a:gd name="T5" fmla="*/ 42 h 42"/>
                  </a:gdLst>
                  <a:ahLst/>
                  <a:cxnLst>
                    <a:cxn ang="0">
                      <a:pos x="T0" y="T1"/>
                    </a:cxn>
                    <a:cxn ang="0">
                      <a:pos x="T2" y="T3"/>
                    </a:cxn>
                    <a:cxn ang="0">
                      <a:pos x="T4" y="T5"/>
                    </a:cxn>
                  </a:cxnLst>
                  <a:rect l="0" t="0" r="r" b="b"/>
                  <a:pathLst>
                    <a:path w="15" h="42">
                      <a:moveTo>
                        <a:pt x="0" y="0"/>
                      </a:moveTo>
                      <a:lnTo>
                        <a:pt x="1" y="24"/>
                      </a:lnTo>
                      <a:lnTo>
                        <a:pt x="15" y="4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68" name="Freeform 308"/>
                <p:cNvSpPr>
                  <a:spLocks/>
                </p:cNvSpPr>
                <p:nvPr/>
              </p:nvSpPr>
              <p:spPr bwMode="auto">
                <a:xfrm>
                  <a:off x="1029" y="2478"/>
                  <a:ext cx="78" cy="110"/>
                </a:xfrm>
                <a:custGeom>
                  <a:avLst/>
                  <a:gdLst>
                    <a:gd name="T0" fmla="*/ 107 w 145"/>
                    <a:gd name="T1" fmla="*/ 0 h 211"/>
                    <a:gd name="T2" fmla="*/ 77 w 145"/>
                    <a:gd name="T3" fmla="*/ 0 h 211"/>
                    <a:gd name="T4" fmla="*/ 50 w 145"/>
                    <a:gd name="T5" fmla="*/ 9 h 211"/>
                    <a:gd name="T6" fmla="*/ 36 w 145"/>
                    <a:gd name="T7" fmla="*/ 33 h 211"/>
                    <a:gd name="T8" fmla="*/ 0 w 145"/>
                    <a:gd name="T9" fmla="*/ 166 h 211"/>
                    <a:gd name="T10" fmla="*/ 7 w 145"/>
                    <a:gd name="T11" fmla="*/ 197 h 211"/>
                    <a:gd name="T12" fmla="*/ 35 w 145"/>
                    <a:gd name="T13" fmla="*/ 211 h 211"/>
                    <a:gd name="T14" fmla="*/ 69 w 145"/>
                    <a:gd name="T15" fmla="*/ 211 h 211"/>
                    <a:gd name="T16" fmla="*/ 145 w 145"/>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1">
                      <a:moveTo>
                        <a:pt x="107" y="0"/>
                      </a:moveTo>
                      <a:lnTo>
                        <a:pt x="77" y="0"/>
                      </a:lnTo>
                      <a:lnTo>
                        <a:pt x="50" y="9"/>
                      </a:lnTo>
                      <a:lnTo>
                        <a:pt x="36" y="33"/>
                      </a:lnTo>
                      <a:lnTo>
                        <a:pt x="0" y="166"/>
                      </a:lnTo>
                      <a:lnTo>
                        <a:pt x="7" y="197"/>
                      </a:lnTo>
                      <a:lnTo>
                        <a:pt x="35" y="211"/>
                      </a:lnTo>
                      <a:lnTo>
                        <a:pt x="69" y="211"/>
                      </a:lnTo>
                      <a:lnTo>
                        <a:pt x="145"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69" name="Line 309"/>
                <p:cNvSpPr>
                  <a:spLocks noChangeShapeType="1"/>
                </p:cNvSpPr>
                <p:nvPr/>
              </p:nvSpPr>
              <p:spPr bwMode="auto">
                <a:xfrm flipH="1">
                  <a:off x="1105" y="2478"/>
                  <a:ext cx="26" cy="9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70" name="Line 310"/>
                <p:cNvSpPr>
                  <a:spLocks noChangeShapeType="1"/>
                </p:cNvSpPr>
                <p:nvPr/>
              </p:nvSpPr>
              <p:spPr bwMode="auto">
                <a:xfrm flipH="1">
                  <a:off x="1085" y="2478"/>
                  <a:ext cx="46"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92471" name="Group 311"/>
          <p:cNvGrpSpPr>
            <a:grpSpLocks/>
          </p:cNvGrpSpPr>
          <p:nvPr/>
        </p:nvGrpSpPr>
        <p:grpSpPr bwMode="auto">
          <a:xfrm>
            <a:off x="3736975" y="2471738"/>
            <a:ext cx="368300" cy="1044575"/>
            <a:chOff x="2125" y="1469"/>
            <a:chExt cx="232" cy="658"/>
          </a:xfrm>
        </p:grpSpPr>
        <p:sp>
          <p:nvSpPr>
            <p:cNvPr id="92472" name="Line 312"/>
            <p:cNvSpPr>
              <a:spLocks noChangeShapeType="1"/>
            </p:cNvSpPr>
            <p:nvPr/>
          </p:nvSpPr>
          <p:spPr bwMode="auto">
            <a:xfrm>
              <a:off x="2225" y="1715"/>
              <a:ext cx="4" cy="235"/>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473" name="Group 313"/>
            <p:cNvGrpSpPr>
              <a:grpSpLocks/>
            </p:cNvGrpSpPr>
            <p:nvPr/>
          </p:nvGrpSpPr>
          <p:grpSpPr bwMode="auto">
            <a:xfrm>
              <a:off x="2125" y="1469"/>
              <a:ext cx="232" cy="658"/>
              <a:chOff x="2125" y="1469"/>
              <a:chExt cx="232" cy="658"/>
            </a:xfrm>
          </p:grpSpPr>
          <p:sp>
            <p:nvSpPr>
              <p:cNvPr id="92474" name="Freeform 314"/>
              <p:cNvSpPr>
                <a:spLocks/>
              </p:cNvSpPr>
              <p:nvPr/>
            </p:nvSpPr>
            <p:spPr bwMode="auto">
              <a:xfrm>
                <a:off x="2125" y="1469"/>
                <a:ext cx="97" cy="175"/>
              </a:xfrm>
              <a:custGeom>
                <a:avLst/>
                <a:gdLst>
                  <a:gd name="T0" fmla="*/ 85 w 180"/>
                  <a:gd name="T1" fmla="*/ 0 h 315"/>
                  <a:gd name="T2" fmla="*/ 0 w 180"/>
                  <a:gd name="T3" fmla="*/ 315 h 315"/>
                  <a:gd name="T4" fmla="*/ 78 w 180"/>
                  <a:gd name="T5" fmla="*/ 315 h 315"/>
                  <a:gd name="T6" fmla="*/ 127 w 180"/>
                  <a:gd name="T7" fmla="*/ 297 h 315"/>
                  <a:gd name="T8" fmla="*/ 157 w 180"/>
                  <a:gd name="T9" fmla="*/ 254 h 315"/>
                  <a:gd name="T10" fmla="*/ 180 w 180"/>
                  <a:gd name="T11" fmla="*/ 167 h 315"/>
                  <a:gd name="T12" fmla="*/ 174 w 180"/>
                  <a:gd name="T13" fmla="*/ 123 h 315"/>
                  <a:gd name="T14" fmla="*/ 135 w 180"/>
                  <a:gd name="T15" fmla="*/ 105 h 315"/>
                  <a:gd name="T16" fmla="*/ 56 w 180"/>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5">
                    <a:moveTo>
                      <a:pt x="85" y="0"/>
                    </a:moveTo>
                    <a:lnTo>
                      <a:pt x="0" y="315"/>
                    </a:lnTo>
                    <a:lnTo>
                      <a:pt x="78" y="315"/>
                    </a:lnTo>
                    <a:lnTo>
                      <a:pt x="127" y="297"/>
                    </a:lnTo>
                    <a:lnTo>
                      <a:pt x="157" y="254"/>
                    </a:lnTo>
                    <a:lnTo>
                      <a:pt x="180" y="167"/>
                    </a:lnTo>
                    <a:lnTo>
                      <a:pt x="174" y="123"/>
                    </a:lnTo>
                    <a:lnTo>
                      <a:pt x="135"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75" name="Line 315"/>
              <p:cNvSpPr>
                <a:spLocks noChangeShapeType="1"/>
              </p:cNvSpPr>
              <p:nvPr/>
            </p:nvSpPr>
            <p:spPr bwMode="auto">
              <a:xfrm flipV="1">
                <a:off x="2290" y="1469"/>
                <a:ext cx="17" cy="3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76" name="Line 316"/>
              <p:cNvSpPr>
                <a:spLocks noChangeShapeType="1"/>
              </p:cNvSpPr>
              <p:nvPr/>
            </p:nvSpPr>
            <p:spPr bwMode="auto">
              <a:xfrm flipH="1">
                <a:off x="2337" y="1469"/>
                <a:ext cx="20" cy="3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2477" name="Group 317"/>
              <p:cNvGrpSpPr>
                <a:grpSpLocks/>
              </p:cNvGrpSpPr>
              <p:nvPr/>
            </p:nvGrpSpPr>
            <p:grpSpPr bwMode="auto">
              <a:xfrm>
                <a:off x="2144" y="1958"/>
                <a:ext cx="206" cy="169"/>
                <a:chOff x="4687" y="1341"/>
                <a:chExt cx="206" cy="161"/>
              </a:xfrm>
            </p:grpSpPr>
            <p:sp>
              <p:nvSpPr>
                <p:cNvPr id="92478" name="Freeform 318"/>
                <p:cNvSpPr>
                  <a:spLocks/>
                </p:cNvSpPr>
                <p:nvPr/>
              </p:nvSpPr>
              <p:spPr bwMode="auto">
                <a:xfrm>
                  <a:off x="4687" y="1396"/>
                  <a:ext cx="68" cy="102"/>
                </a:xfrm>
                <a:custGeom>
                  <a:avLst/>
                  <a:gdLst>
                    <a:gd name="T0" fmla="*/ 107 w 144"/>
                    <a:gd name="T1" fmla="*/ 0 h 211"/>
                    <a:gd name="T2" fmla="*/ 76 w 144"/>
                    <a:gd name="T3" fmla="*/ 0 h 211"/>
                    <a:gd name="T4" fmla="*/ 50 w 144"/>
                    <a:gd name="T5" fmla="*/ 9 h 211"/>
                    <a:gd name="T6" fmla="*/ 35 w 144"/>
                    <a:gd name="T7" fmla="*/ 33 h 211"/>
                    <a:gd name="T8" fmla="*/ 0 w 144"/>
                    <a:gd name="T9" fmla="*/ 166 h 211"/>
                    <a:gd name="T10" fmla="*/ 6 w 144"/>
                    <a:gd name="T11" fmla="*/ 197 h 211"/>
                    <a:gd name="T12" fmla="*/ 35 w 144"/>
                    <a:gd name="T13" fmla="*/ 211 h 211"/>
                    <a:gd name="T14" fmla="*/ 69 w 144"/>
                    <a:gd name="T15" fmla="*/ 211 h 211"/>
                    <a:gd name="T16" fmla="*/ 144 w 144"/>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1">
                      <a:moveTo>
                        <a:pt x="107" y="0"/>
                      </a:moveTo>
                      <a:lnTo>
                        <a:pt x="76" y="0"/>
                      </a:lnTo>
                      <a:lnTo>
                        <a:pt x="50" y="9"/>
                      </a:lnTo>
                      <a:lnTo>
                        <a:pt x="35" y="33"/>
                      </a:lnTo>
                      <a:lnTo>
                        <a:pt x="0" y="166"/>
                      </a:lnTo>
                      <a:lnTo>
                        <a:pt x="6" y="197"/>
                      </a:lnTo>
                      <a:lnTo>
                        <a:pt x="35" y="211"/>
                      </a:lnTo>
                      <a:lnTo>
                        <a:pt x="69" y="211"/>
                      </a:lnTo>
                      <a:lnTo>
                        <a:pt x="144"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79" name="Freeform 319"/>
                <p:cNvSpPr>
                  <a:spLocks/>
                </p:cNvSpPr>
                <p:nvPr/>
              </p:nvSpPr>
              <p:spPr bwMode="auto">
                <a:xfrm>
                  <a:off x="4687" y="1396"/>
                  <a:ext cx="68" cy="102"/>
                </a:xfrm>
                <a:custGeom>
                  <a:avLst/>
                  <a:gdLst>
                    <a:gd name="T0" fmla="*/ 107 w 144"/>
                    <a:gd name="T1" fmla="*/ 0 h 211"/>
                    <a:gd name="T2" fmla="*/ 76 w 144"/>
                    <a:gd name="T3" fmla="*/ 0 h 211"/>
                    <a:gd name="T4" fmla="*/ 50 w 144"/>
                    <a:gd name="T5" fmla="*/ 9 h 211"/>
                    <a:gd name="T6" fmla="*/ 35 w 144"/>
                    <a:gd name="T7" fmla="*/ 33 h 211"/>
                    <a:gd name="T8" fmla="*/ 0 w 144"/>
                    <a:gd name="T9" fmla="*/ 166 h 211"/>
                    <a:gd name="T10" fmla="*/ 6 w 144"/>
                    <a:gd name="T11" fmla="*/ 197 h 211"/>
                    <a:gd name="T12" fmla="*/ 35 w 144"/>
                    <a:gd name="T13" fmla="*/ 211 h 211"/>
                    <a:gd name="T14" fmla="*/ 69 w 144"/>
                    <a:gd name="T15" fmla="*/ 211 h 211"/>
                    <a:gd name="T16" fmla="*/ 144 w 144"/>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1">
                      <a:moveTo>
                        <a:pt x="107" y="0"/>
                      </a:moveTo>
                      <a:lnTo>
                        <a:pt x="76" y="0"/>
                      </a:lnTo>
                      <a:lnTo>
                        <a:pt x="50" y="9"/>
                      </a:lnTo>
                      <a:lnTo>
                        <a:pt x="35" y="33"/>
                      </a:lnTo>
                      <a:lnTo>
                        <a:pt x="0" y="166"/>
                      </a:lnTo>
                      <a:lnTo>
                        <a:pt x="6" y="197"/>
                      </a:lnTo>
                      <a:lnTo>
                        <a:pt x="35" y="211"/>
                      </a:lnTo>
                      <a:lnTo>
                        <a:pt x="69" y="211"/>
                      </a:lnTo>
                      <a:lnTo>
                        <a:pt x="144"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80" name="Line 320"/>
                <p:cNvSpPr>
                  <a:spLocks noChangeShapeType="1"/>
                </p:cNvSpPr>
                <p:nvPr/>
              </p:nvSpPr>
              <p:spPr bwMode="auto">
                <a:xfrm flipH="1">
                  <a:off x="4755" y="1396"/>
                  <a:ext cx="24" cy="8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1" name="Line 321"/>
                <p:cNvSpPr>
                  <a:spLocks noChangeShapeType="1"/>
                </p:cNvSpPr>
                <p:nvPr/>
              </p:nvSpPr>
              <p:spPr bwMode="auto">
                <a:xfrm flipH="1">
                  <a:off x="4755" y="1396"/>
                  <a:ext cx="24" cy="8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2" name="Freeform 322"/>
                <p:cNvSpPr>
                  <a:spLocks/>
                </p:cNvSpPr>
                <p:nvPr/>
              </p:nvSpPr>
              <p:spPr bwMode="auto">
                <a:xfrm>
                  <a:off x="4755" y="1480"/>
                  <a:ext cx="8"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83" name="Freeform 323"/>
                <p:cNvSpPr>
                  <a:spLocks/>
                </p:cNvSpPr>
                <p:nvPr/>
              </p:nvSpPr>
              <p:spPr bwMode="auto">
                <a:xfrm>
                  <a:off x="4755" y="1480"/>
                  <a:ext cx="8"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84" name="Line 324"/>
                <p:cNvSpPr>
                  <a:spLocks noChangeShapeType="1"/>
                </p:cNvSpPr>
                <p:nvPr/>
              </p:nvSpPr>
              <p:spPr bwMode="auto">
                <a:xfrm flipH="1">
                  <a:off x="4739" y="1396"/>
                  <a:ext cx="40"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5" name="Line 325"/>
                <p:cNvSpPr>
                  <a:spLocks noChangeShapeType="1"/>
                </p:cNvSpPr>
                <p:nvPr/>
              </p:nvSpPr>
              <p:spPr bwMode="auto">
                <a:xfrm flipH="1">
                  <a:off x="4739" y="1396"/>
                  <a:ext cx="40"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6" name="Line 326"/>
                <p:cNvSpPr>
                  <a:spLocks noChangeShapeType="1"/>
                </p:cNvSpPr>
                <p:nvPr/>
              </p:nvSpPr>
              <p:spPr bwMode="auto">
                <a:xfrm flipV="1">
                  <a:off x="4835" y="1341"/>
                  <a:ext cx="16" cy="3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7" name="Line 327"/>
                <p:cNvSpPr>
                  <a:spLocks noChangeShapeType="1"/>
                </p:cNvSpPr>
                <p:nvPr/>
              </p:nvSpPr>
              <p:spPr bwMode="auto">
                <a:xfrm flipH="1">
                  <a:off x="4875" y="1341"/>
                  <a:ext cx="18" cy="3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92488" name="Line 328"/>
          <p:cNvSpPr>
            <a:spLocks noChangeShapeType="1"/>
          </p:cNvSpPr>
          <p:nvPr/>
        </p:nvSpPr>
        <p:spPr bwMode="auto">
          <a:xfrm>
            <a:off x="5367338" y="3905250"/>
            <a:ext cx="933450" cy="317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89" name="Line 329"/>
          <p:cNvSpPr>
            <a:spLocks noChangeShapeType="1"/>
          </p:cNvSpPr>
          <p:nvPr/>
        </p:nvSpPr>
        <p:spPr bwMode="auto">
          <a:xfrm flipV="1">
            <a:off x="5345113" y="2273300"/>
            <a:ext cx="955675" cy="334963"/>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90" name="Line 330"/>
          <p:cNvSpPr>
            <a:spLocks noChangeShapeType="1"/>
          </p:cNvSpPr>
          <p:nvPr/>
        </p:nvSpPr>
        <p:spPr bwMode="auto">
          <a:xfrm>
            <a:off x="7693025" y="2279650"/>
            <a:ext cx="6350" cy="322263"/>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91" name="Text Box 331"/>
          <p:cNvSpPr txBox="1">
            <a:spLocks noChangeArrowheads="1"/>
          </p:cNvSpPr>
          <p:nvPr/>
        </p:nvSpPr>
        <p:spPr bwMode="auto">
          <a:xfrm>
            <a:off x="827088" y="4765675"/>
            <a:ext cx="452596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en-US" altLang="zh-CN" sz="2800">
                <a:ea typeface="隶书" pitchFamily="49" charset="-122"/>
              </a:rPr>
              <a:t>1</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=AB</a:t>
            </a:r>
          </a:p>
        </p:txBody>
      </p:sp>
      <p:sp>
        <p:nvSpPr>
          <p:cNvPr id="92492" name="Text Box 332"/>
          <p:cNvSpPr txBox="1">
            <a:spLocks noChangeArrowheads="1"/>
          </p:cNvSpPr>
          <p:nvPr/>
        </p:nvSpPr>
        <p:spPr bwMode="auto">
          <a:xfrm>
            <a:off x="2603500" y="5232400"/>
            <a:ext cx="3657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2</a:t>
            </a:r>
            <a:r>
              <a:rPr lang="zh-CN" altLang="en-US" sz="2800">
                <a:ea typeface="隶书" pitchFamily="49" charset="-122"/>
              </a:rPr>
              <a:t>． </a:t>
            </a:r>
            <a:r>
              <a:rPr lang="en-US" altLang="zh-CN" sz="2800" i="1">
                <a:ea typeface="隶书" pitchFamily="49" charset="-122"/>
              </a:rPr>
              <a:t>ab</a:t>
            </a:r>
            <a:r>
              <a:rPr lang="en-US" altLang="zh-CN" sz="2800" i="1">
                <a:ea typeface="隶书" pitchFamily="49" charset="-122"/>
                <a:sym typeface="Symbol" pitchFamily="18" charset="2"/>
              </a:rPr>
              <a:t> </a:t>
            </a:r>
            <a:r>
              <a:rPr lang="en-US" altLang="zh-CN" sz="2800" i="1">
                <a:ea typeface="隶书" pitchFamily="49" charset="-122"/>
              </a:rPr>
              <a:t>OX ;  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 </a:t>
            </a:r>
            <a:r>
              <a:rPr lang="en-US" altLang="zh-CN" sz="2800" i="1">
                <a:ea typeface="隶书" pitchFamily="49" charset="-122"/>
              </a:rPr>
              <a:t>OZ</a:t>
            </a:r>
            <a:endParaRPr lang="en-US" altLang="zh-CN" sz="2800" i="1">
              <a:ea typeface="隶书" pitchFamily="49" charset="-122"/>
              <a:sym typeface="Math1" pitchFamily="2" charset="2"/>
            </a:endParaRPr>
          </a:p>
        </p:txBody>
      </p:sp>
      <p:sp>
        <p:nvSpPr>
          <p:cNvPr id="92493" name="Text Box 333"/>
          <p:cNvSpPr txBox="1">
            <a:spLocks noChangeArrowheads="1"/>
          </p:cNvSpPr>
          <p:nvPr/>
        </p:nvSpPr>
        <p:spPr bwMode="auto">
          <a:xfrm>
            <a:off x="2519363" y="5751513"/>
            <a:ext cx="47005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 3</a:t>
            </a:r>
            <a:r>
              <a:rPr lang="zh-CN" altLang="en-US" sz="2800">
                <a:ea typeface="隶书" pitchFamily="49" charset="-122"/>
              </a:rPr>
              <a:t>．</a:t>
            </a:r>
            <a:r>
              <a:rPr lang="zh-CN" altLang="zh-CN" sz="2800">
                <a:ea typeface="隶书" pitchFamily="49" charset="-122"/>
              </a:rPr>
              <a:t>反映</a:t>
            </a:r>
            <a:r>
              <a:rPr lang="en-US" altLang="zh-CN" sz="2800" i="1">
                <a:ea typeface="隶书" pitchFamily="49" charset="-122"/>
                <a:sym typeface="Symbol" pitchFamily="18" charset="2"/>
              </a:rPr>
              <a:t>a</a:t>
            </a:r>
            <a:r>
              <a:rPr lang="zh-CN" altLang="en-US" sz="2800" i="1">
                <a:ea typeface="隶书" pitchFamily="49" charset="-122"/>
                <a:sym typeface="Math1" pitchFamily="2" charset="2"/>
              </a:rPr>
              <a:t>、</a:t>
            </a:r>
            <a:r>
              <a:rPr lang="zh-CN" altLang="en-US" sz="2800" i="1">
                <a:ea typeface="隶书" pitchFamily="49" charset="-122"/>
                <a:sym typeface="Symbol" pitchFamily="18" charset="2"/>
              </a:rPr>
              <a:t></a:t>
            </a:r>
            <a:r>
              <a:rPr lang="zh-CN" altLang="en-US" sz="2800">
                <a:ea typeface="隶书" pitchFamily="49" charset="-122"/>
                <a:sym typeface="Math1" pitchFamily="2" charset="2"/>
              </a:rPr>
              <a:t> 角的真实大小</a:t>
            </a:r>
          </a:p>
        </p:txBody>
      </p:sp>
    </p:spTree>
    <p:extLst>
      <p:ext uri="{BB962C8B-B14F-4D97-AF65-F5344CB8AC3E}">
        <p14:creationId xmlns:p14="http://schemas.microsoft.com/office/powerpoint/2010/main" val="83468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2441"/>
                                        </p:tgtEl>
                                        <p:attrNameLst>
                                          <p:attrName>style.visibility</p:attrName>
                                        </p:attrNameLst>
                                      </p:cBhvr>
                                      <p:to>
                                        <p:strVal val="visible"/>
                                      </p:to>
                                    </p:set>
                                    <p:animEffect transition="in" filter="strips(upRight)">
                                      <p:cBhvr>
                                        <p:cTn id="7" dur="500"/>
                                        <p:tgtEl>
                                          <p:spTgt spid="92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92438"/>
                                        </p:tgtEl>
                                        <p:attrNameLst>
                                          <p:attrName>style.visibility</p:attrName>
                                        </p:attrNameLst>
                                      </p:cBhvr>
                                      <p:to>
                                        <p:strVal val="visible"/>
                                      </p:to>
                                    </p:set>
                                    <p:animEffect transition="in" filter="strips(upLeft)">
                                      <p:cBhvr>
                                        <p:cTn id="12" dur="500"/>
                                        <p:tgtEl>
                                          <p:spTgt spid="92438"/>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2450"/>
                                        </p:tgtEl>
                                        <p:attrNameLst>
                                          <p:attrName>style.visibility</p:attrName>
                                        </p:attrNameLst>
                                      </p:cBhvr>
                                      <p:to>
                                        <p:strVal val="visible"/>
                                      </p:to>
                                    </p:set>
                                    <p:animEffect transition="in" filter="wipe(left)">
                                      <p:cBhvr>
                                        <p:cTn id="16" dur="500"/>
                                        <p:tgtEl>
                                          <p:spTgt spid="924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92432"/>
                                        </p:tgtEl>
                                        <p:attrNameLst>
                                          <p:attrName>style.visibility</p:attrName>
                                        </p:attrNameLst>
                                      </p:cBhvr>
                                      <p:to>
                                        <p:strVal val="visible"/>
                                      </p:to>
                                    </p:set>
                                    <p:animEffect transition="in" filter="wipe(up)">
                                      <p:cBhvr>
                                        <p:cTn id="21" dur="500"/>
                                        <p:tgtEl>
                                          <p:spTgt spid="92432"/>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92462"/>
                                        </p:tgtEl>
                                        <p:attrNameLst>
                                          <p:attrName>style.visibility</p:attrName>
                                        </p:attrNameLst>
                                      </p:cBhvr>
                                      <p:to>
                                        <p:strVal val="visible"/>
                                      </p:to>
                                    </p:set>
                                    <p:animEffect transition="in" filter="wipe(left)">
                                      <p:cBhvr>
                                        <p:cTn id="25" dur="500"/>
                                        <p:tgtEl>
                                          <p:spTgt spid="924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2435"/>
                                        </p:tgtEl>
                                        <p:attrNameLst>
                                          <p:attrName>style.visibility</p:attrName>
                                        </p:attrNameLst>
                                      </p:cBhvr>
                                      <p:to>
                                        <p:strVal val="visible"/>
                                      </p:to>
                                    </p:set>
                                    <p:animEffect transition="in" filter="wipe(left)">
                                      <p:cBhvr>
                                        <p:cTn id="30" dur="500"/>
                                        <p:tgtEl>
                                          <p:spTgt spid="92435"/>
                                        </p:tgtEl>
                                      </p:cBhvr>
                                    </p:animEffec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92471"/>
                                        </p:tgtEl>
                                        <p:attrNameLst>
                                          <p:attrName>style.visibility</p:attrName>
                                        </p:attrNameLst>
                                      </p:cBhvr>
                                      <p:to>
                                        <p:strVal val="visible"/>
                                      </p:to>
                                    </p:set>
                                    <p:animEffect transition="in" filter="wipe(down)">
                                      <p:cBhvr>
                                        <p:cTn id="34" dur="500"/>
                                        <p:tgtEl>
                                          <p:spTgt spid="9247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2373"/>
                                        </p:tgtEl>
                                        <p:attrNameLst>
                                          <p:attrName>style.visibility</p:attrName>
                                        </p:attrNameLst>
                                      </p:cBhvr>
                                      <p:to>
                                        <p:strVal val="visible"/>
                                      </p:to>
                                    </p:set>
                                    <p:animEffect transition="in" filter="wipe(left)">
                                      <p:cBhvr>
                                        <p:cTn id="39" dur="500"/>
                                        <p:tgtEl>
                                          <p:spTgt spid="923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92491"/>
                                        </p:tgtEl>
                                        <p:attrNameLst>
                                          <p:attrName>style.visibility</p:attrName>
                                        </p:attrNameLst>
                                      </p:cBhvr>
                                      <p:to>
                                        <p:strVal val="visible"/>
                                      </p:to>
                                    </p:set>
                                    <p:animEffect transition="in" filter="strips(downRight)">
                                      <p:cBhvr>
                                        <p:cTn id="44" dur="500"/>
                                        <p:tgtEl>
                                          <p:spTgt spid="924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2489"/>
                                        </p:tgtEl>
                                        <p:attrNameLst>
                                          <p:attrName>style.visibility</p:attrName>
                                        </p:attrNameLst>
                                      </p:cBhvr>
                                      <p:to>
                                        <p:strVal val="visible"/>
                                      </p:to>
                                    </p:set>
                                    <p:animEffect transition="in" filter="strips(upRight)">
                                      <p:cBhvr>
                                        <p:cTn id="49" dur="500"/>
                                        <p:tgtEl>
                                          <p:spTgt spid="9248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92492"/>
                                        </p:tgtEl>
                                        <p:attrNameLst>
                                          <p:attrName>style.visibility</p:attrName>
                                        </p:attrNameLst>
                                      </p:cBhvr>
                                      <p:to>
                                        <p:strVal val="visible"/>
                                      </p:to>
                                    </p:set>
                                    <p:animEffect transition="in" filter="strips(downRight)">
                                      <p:cBhvr>
                                        <p:cTn id="54" dur="500"/>
                                        <p:tgtEl>
                                          <p:spTgt spid="9249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2488"/>
                                        </p:tgtEl>
                                        <p:attrNameLst>
                                          <p:attrName>style.visibility</p:attrName>
                                        </p:attrNameLst>
                                      </p:cBhvr>
                                      <p:to>
                                        <p:strVal val="visible"/>
                                      </p:to>
                                    </p:set>
                                    <p:animEffect transition="in" filter="wipe(left)">
                                      <p:cBhvr>
                                        <p:cTn id="59" dur="500"/>
                                        <p:tgtEl>
                                          <p:spTgt spid="92488"/>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92490"/>
                                        </p:tgtEl>
                                        <p:attrNameLst>
                                          <p:attrName>style.visibility</p:attrName>
                                        </p:attrNameLst>
                                      </p:cBhvr>
                                      <p:to>
                                        <p:strVal val="visible"/>
                                      </p:to>
                                    </p:set>
                                    <p:animEffect transition="in" filter="wipe(up)">
                                      <p:cBhvr>
                                        <p:cTn id="63" dur="500"/>
                                        <p:tgtEl>
                                          <p:spTgt spid="9249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2335"/>
                                        </p:tgtEl>
                                        <p:attrNameLst>
                                          <p:attrName>style.visibility</p:attrName>
                                        </p:attrNameLst>
                                      </p:cBhvr>
                                      <p:to>
                                        <p:strVal val="visible"/>
                                      </p:to>
                                    </p:set>
                                    <p:animEffect transition="in" filter="wipe(left)">
                                      <p:cBhvr>
                                        <p:cTn id="68" dur="500"/>
                                        <p:tgtEl>
                                          <p:spTgt spid="9233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9" presetClass="entr" presetSubtype="10" fill="hold" grpId="0" nodeType="clickEffect">
                                  <p:stCondLst>
                                    <p:cond delay="0"/>
                                  </p:stCondLst>
                                  <p:childTnLst>
                                    <p:set>
                                      <p:cBhvr>
                                        <p:cTn id="72" dur="1" fill="hold">
                                          <p:stCondLst>
                                            <p:cond delay="0"/>
                                          </p:stCondLst>
                                        </p:cTn>
                                        <p:tgtEl>
                                          <p:spTgt spid="92336"/>
                                        </p:tgtEl>
                                        <p:attrNameLst>
                                          <p:attrName>style.visibility</p:attrName>
                                        </p:attrNameLst>
                                      </p:cBhvr>
                                      <p:to>
                                        <p:strVal val="visible"/>
                                      </p:to>
                                    </p:set>
                                    <p:anim calcmode="lin" valueType="num">
                                      <p:cBhvr>
                                        <p:cTn id="73" dur="1000" fill="hold"/>
                                        <p:tgtEl>
                                          <p:spTgt spid="92336"/>
                                        </p:tgtEl>
                                        <p:attrNameLst>
                                          <p:attrName>ppt_w</p:attrName>
                                        </p:attrNameLst>
                                      </p:cBhvr>
                                      <p:tavLst>
                                        <p:tav tm="0" fmla="#ppt_w*sin(2.5*pi*$)">
                                          <p:val>
                                            <p:fltVal val="0"/>
                                          </p:val>
                                        </p:tav>
                                        <p:tav tm="100000">
                                          <p:val>
                                            <p:fltVal val="1"/>
                                          </p:val>
                                        </p:tav>
                                      </p:tavLst>
                                    </p:anim>
                                    <p:anim calcmode="lin" valueType="num">
                                      <p:cBhvr>
                                        <p:cTn id="74" dur="1000" fill="hold"/>
                                        <p:tgtEl>
                                          <p:spTgt spid="92336"/>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92493"/>
                                        </p:tgtEl>
                                        <p:attrNameLst>
                                          <p:attrName>style.visibility</p:attrName>
                                        </p:attrNameLst>
                                      </p:cBhvr>
                                      <p:to>
                                        <p:strVal val="visible"/>
                                      </p:to>
                                    </p:set>
                                    <p:animEffect transition="in" filter="strips(downRight)">
                                      <p:cBhvr>
                                        <p:cTn id="79" dur="500"/>
                                        <p:tgtEl>
                                          <p:spTgt spid="9249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8" fill="hold" nodeType="clickEffect">
                                  <p:stCondLst>
                                    <p:cond delay="0"/>
                                  </p:stCondLst>
                                  <p:childTnLst>
                                    <p:set>
                                      <p:cBhvr>
                                        <p:cTn id="83" dur="1" fill="hold">
                                          <p:stCondLst>
                                            <p:cond delay="0"/>
                                          </p:stCondLst>
                                        </p:cTn>
                                        <p:tgtEl>
                                          <p:spTgt spid="92363"/>
                                        </p:tgtEl>
                                        <p:attrNameLst>
                                          <p:attrName>style.visibility</p:attrName>
                                        </p:attrNameLst>
                                      </p:cBhvr>
                                      <p:to>
                                        <p:strVal val="visible"/>
                                      </p:to>
                                    </p:set>
                                    <p:animEffect transition="in" filter="slide(fromLeft)">
                                      <p:cBhvr>
                                        <p:cTn id="84" dur="500"/>
                                        <p:tgtEl>
                                          <p:spTgt spid="92363"/>
                                        </p:tgtEl>
                                      </p:cBhvr>
                                    </p:animEffect>
                                  </p:childTnLst>
                                </p:cTn>
                              </p:par>
                            </p:childTnLst>
                          </p:cTn>
                        </p:par>
                        <p:par>
                          <p:cTn id="85" fill="hold" nodeType="afterGroup">
                            <p:stCondLst>
                              <p:cond delay="500"/>
                            </p:stCondLst>
                            <p:childTnLst>
                              <p:par>
                                <p:cTn id="86" presetID="12" presetClass="entr" presetSubtype="1" fill="hold" nodeType="afterEffect">
                                  <p:stCondLst>
                                    <p:cond delay="0"/>
                                  </p:stCondLst>
                                  <p:childTnLst>
                                    <p:set>
                                      <p:cBhvr>
                                        <p:cTn id="87" dur="1" fill="hold">
                                          <p:stCondLst>
                                            <p:cond delay="0"/>
                                          </p:stCondLst>
                                        </p:cTn>
                                        <p:tgtEl>
                                          <p:spTgt spid="92368"/>
                                        </p:tgtEl>
                                        <p:attrNameLst>
                                          <p:attrName>style.visibility</p:attrName>
                                        </p:attrNameLst>
                                      </p:cBhvr>
                                      <p:to>
                                        <p:strVal val="visible"/>
                                      </p:to>
                                    </p:set>
                                    <p:animEffect transition="in" filter="slide(fromTop)">
                                      <p:cBhvr>
                                        <p:cTn id="88" dur="500"/>
                                        <p:tgtEl>
                                          <p:spTgt spid="92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5" grpId="0" animBg="1"/>
      <p:bldP spid="92336" grpId="0" autoUpdateAnimBg="0"/>
      <p:bldP spid="92488" grpId="0" animBg="1"/>
      <p:bldP spid="92489" grpId="0" animBg="1"/>
      <p:bldP spid="92490" grpId="0" animBg="1"/>
      <p:bldP spid="92491" grpId="0" autoUpdateAnimBg="0"/>
      <p:bldP spid="92492" grpId="0" autoUpdateAnimBg="0"/>
      <p:bldP spid="9249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938213" y="115888"/>
            <a:ext cx="7754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侧平线</a:t>
            </a:r>
            <a:r>
              <a:rPr lang="zh-CN" altLang="en-US" sz="3200" b="1">
                <a:solidFill>
                  <a:schemeClr val="accent2"/>
                </a:solidFill>
                <a:latin typeface="隶书" pitchFamily="49" charset="-122"/>
                <a:ea typeface="隶书" pitchFamily="49" charset="-122"/>
              </a:rPr>
              <a:t>－平行</a:t>
            </a:r>
            <a:r>
              <a:rPr lang="en-US" altLang="zh-CN" sz="3200" b="1">
                <a:solidFill>
                  <a:schemeClr val="accent2"/>
                </a:solidFill>
                <a:latin typeface="隶书" pitchFamily="49" charset="-122"/>
                <a:ea typeface="隶书" pitchFamily="49" charset="-122"/>
              </a:rPr>
              <a:t>W</a:t>
            </a:r>
            <a:r>
              <a:rPr lang="zh-CN" altLang="en-US" sz="3200" b="1">
                <a:solidFill>
                  <a:schemeClr val="accent2"/>
                </a:solidFill>
                <a:latin typeface="隶书" pitchFamily="49" charset="-122"/>
                <a:ea typeface="隶书" pitchFamily="49" charset="-122"/>
              </a:rPr>
              <a:t>面但倾斜于</a:t>
            </a:r>
            <a:r>
              <a:rPr lang="en-US" altLang="zh-CN" sz="3200" b="1">
                <a:solidFill>
                  <a:schemeClr val="accent2"/>
                </a:solidFill>
                <a:latin typeface="隶书" pitchFamily="49" charset="-122"/>
                <a:ea typeface="隶书" pitchFamily="49" charset="-122"/>
              </a:rPr>
              <a:t>H </a:t>
            </a:r>
            <a:r>
              <a:rPr lang="zh-CN" altLang="en-US" sz="3200" b="1">
                <a:solidFill>
                  <a:schemeClr val="accent2"/>
                </a:solidFill>
                <a:latin typeface="隶书" pitchFamily="49" charset="-122"/>
                <a:ea typeface="隶书" pitchFamily="49" charset="-122"/>
              </a:rPr>
              <a:t>、</a:t>
            </a:r>
            <a:r>
              <a:rPr lang="en-US" altLang="zh-CN" sz="3200" b="1">
                <a:solidFill>
                  <a:schemeClr val="accent2"/>
                </a:solidFill>
                <a:latin typeface="隶书" pitchFamily="49" charset="-122"/>
                <a:ea typeface="隶书" pitchFamily="49" charset="-122"/>
              </a:rPr>
              <a:t>V</a:t>
            </a:r>
            <a:r>
              <a:rPr lang="zh-CN" altLang="en-US" sz="3200" b="1">
                <a:solidFill>
                  <a:schemeClr val="accent2"/>
                </a:solidFill>
                <a:latin typeface="隶书" pitchFamily="49" charset="-122"/>
                <a:ea typeface="隶书" pitchFamily="49" charset="-122"/>
              </a:rPr>
              <a:t>面的直线</a:t>
            </a:r>
          </a:p>
        </p:txBody>
      </p:sp>
      <p:sp>
        <p:nvSpPr>
          <p:cNvPr id="95235" name="Rectangle 3"/>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5236"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95237" name="Line 5"/>
          <p:cNvSpPr>
            <a:spLocks noChangeShapeType="1"/>
          </p:cNvSpPr>
          <p:nvPr/>
        </p:nvSpPr>
        <p:spPr bwMode="auto">
          <a:xfrm>
            <a:off x="3221038" y="5748338"/>
            <a:ext cx="30305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5238" name="Text Box 6"/>
          <p:cNvSpPr txBox="1">
            <a:spLocks noChangeArrowheads="1"/>
          </p:cNvSpPr>
          <p:nvPr/>
        </p:nvSpPr>
        <p:spPr bwMode="auto">
          <a:xfrm>
            <a:off x="6642100" y="5216525"/>
            <a:ext cx="1828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zh-CN" altLang="en-US" sz="2800" b="1">
                <a:solidFill>
                  <a:srgbClr val="FF0000"/>
                </a:solidFill>
                <a:ea typeface="华文行楷" pitchFamily="2" charset="-122"/>
              </a:rPr>
              <a:t>为什么？</a:t>
            </a:r>
          </a:p>
        </p:txBody>
      </p:sp>
      <p:grpSp>
        <p:nvGrpSpPr>
          <p:cNvPr id="95396" name="Group 164"/>
          <p:cNvGrpSpPr>
            <a:grpSpLocks/>
          </p:cNvGrpSpPr>
          <p:nvPr/>
        </p:nvGrpSpPr>
        <p:grpSpPr bwMode="auto">
          <a:xfrm>
            <a:off x="665163" y="1157288"/>
            <a:ext cx="4159250" cy="3405187"/>
            <a:chOff x="164" y="720"/>
            <a:chExt cx="2620" cy="2145"/>
          </a:xfrm>
        </p:grpSpPr>
        <p:grpSp>
          <p:nvGrpSpPr>
            <p:cNvPr id="95397" name="Group 165"/>
            <p:cNvGrpSpPr>
              <a:grpSpLocks/>
            </p:cNvGrpSpPr>
            <p:nvPr/>
          </p:nvGrpSpPr>
          <p:grpSpPr bwMode="auto">
            <a:xfrm>
              <a:off x="164" y="720"/>
              <a:ext cx="2620" cy="2145"/>
              <a:chOff x="164" y="720"/>
              <a:chExt cx="2620" cy="2145"/>
            </a:xfrm>
          </p:grpSpPr>
          <p:sp>
            <p:nvSpPr>
              <p:cNvPr id="95398" name="Rectangle 166"/>
              <p:cNvSpPr>
                <a:spLocks noChangeArrowheads="1"/>
              </p:cNvSpPr>
              <p:nvPr/>
            </p:nvSpPr>
            <p:spPr bwMode="auto">
              <a:xfrm>
                <a:off x="368" y="960"/>
                <a:ext cx="1540" cy="1103"/>
              </a:xfrm>
              <a:prstGeom prst="rect">
                <a:avLst/>
              </a:prstGeom>
              <a:gradFill rotWithShape="0">
                <a:gsLst>
                  <a:gs pos="0">
                    <a:schemeClr val="accent1"/>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5399" name="AutoShape 167"/>
              <p:cNvSpPr>
                <a:spLocks noChangeArrowheads="1"/>
              </p:cNvSpPr>
              <p:nvPr/>
            </p:nvSpPr>
            <p:spPr bwMode="auto">
              <a:xfrm flipH="1">
                <a:off x="368" y="2064"/>
                <a:ext cx="2209" cy="655"/>
              </a:xfrm>
              <a:prstGeom prst="parallelogram">
                <a:avLst>
                  <a:gd name="adj" fmla="val 102831"/>
                </a:avLst>
              </a:prstGeom>
              <a:gradFill rotWithShape="0">
                <a:gsLst>
                  <a:gs pos="0">
                    <a:schemeClr val="accent1"/>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5400" name="Freeform 168"/>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5401" name="Group 169"/>
              <p:cNvGrpSpPr>
                <a:grpSpLocks/>
              </p:cNvGrpSpPr>
              <p:nvPr/>
            </p:nvGrpSpPr>
            <p:grpSpPr bwMode="auto">
              <a:xfrm>
                <a:off x="2149" y="2520"/>
                <a:ext cx="234" cy="122"/>
                <a:chOff x="2149" y="2904"/>
                <a:chExt cx="234" cy="122"/>
              </a:xfrm>
            </p:grpSpPr>
            <p:sp>
              <p:nvSpPr>
                <p:cNvPr id="95402" name="Line 170"/>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03" name="Line 171"/>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04" name="Line 172"/>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5405" name="Freeform 173"/>
              <p:cNvSpPr>
                <a:spLocks/>
              </p:cNvSpPr>
              <p:nvPr/>
            </p:nvSpPr>
            <p:spPr bwMode="auto">
              <a:xfrm>
                <a:off x="1908" y="964"/>
                <a:ext cx="668" cy="1760"/>
              </a:xfrm>
              <a:custGeom>
                <a:avLst/>
                <a:gdLst>
                  <a:gd name="T0" fmla="*/ 0 w 668"/>
                  <a:gd name="T1" fmla="*/ 0 h 1760"/>
                  <a:gd name="T2" fmla="*/ 0 w 668"/>
                  <a:gd name="T3" fmla="*/ 1104 h 1760"/>
                  <a:gd name="T4" fmla="*/ 668 w 668"/>
                  <a:gd name="T5" fmla="*/ 1760 h 1760"/>
                  <a:gd name="T6" fmla="*/ 668 w 668"/>
                  <a:gd name="T7" fmla="*/ 640 h 1760"/>
                  <a:gd name="T8" fmla="*/ 0 w 668"/>
                  <a:gd name="T9" fmla="*/ 0 h 1760"/>
                </a:gdLst>
                <a:ahLst/>
                <a:cxnLst>
                  <a:cxn ang="0">
                    <a:pos x="T0" y="T1"/>
                  </a:cxn>
                  <a:cxn ang="0">
                    <a:pos x="T2" y="T3"/>
                  </a:cxn>
                  <a:cxn ang="0">
                    <a:pos x="T4" y="T5"/>
                  </a:cxn>
                  <a:cxn ang="0">
                    <a:pos x="T6" y="T7"/>
                  </a:cxn>
                  <a:cxn ang="0">
                    <a:pos x="T8" y="T9"/>
                  </a:cxn>
                </a:cxnLst>
                <a:rect l="0" t="0" r="r" b="b"/>
                <a:pathLst>
                  <a:path w="668" h="1760">
                    <a:moveTo>
                      <a:pt x="0" y="0"/>
                    </a:moveTo>
                    <a:lnTo>
                      <a:pt x="0" y="1104"/>
                    </a:lnTo>
                    <a:lnTo>
                      <a:pt x="668" y="1760"/>
                    </a:lnTo>
                    <a:lnTo>
                      <a:pt x="668" y="640"/>
                    </a:lnTo>
                    <a:lnTo>
                      <a:pt x="0" y="0"/>
                    </a:lnTo>
                    <a:close/>
                  </a:path>
                </a:pathLst>
              </a:custGeom>
              <a:gradFill rotWithShape="0">
                <a:gsLst>
                  <a:gs pos="0">
                    <a:schemeClr val="bg1"/>
                  </a:gs>
                  <a:gs pos="100000">
                    <a:schemeClr val="accent1"/>
                  </a:gs>
                </a:gsLst>
                <a:lin ang="18900000" scaled="1"/>
              </a:gradFill>
              <a:ln w="9525" cap="flat" cmpd="sng">
                <a:solidFill>
                  <a:srgbClr val="FF999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5406" name="Group 174"/>
              <p:cNvGrpSpPr>
                <a:grpSpLocks/>
              </p:cNvGrpSpPr>
              <p:nvPr/>
            </p:nvGrpSpPr>
            <p:grpSpPr bwMode="auto">
              <a:xfrm>
                <a:off x="164" y="1960"/>
                <a:ext cx="1868" cy="189"/>
                <a:chOff x="164" y="1960"/>
                <a:chExt cx="1868" cy="189"/>
              </a:xfrm>
            </p:grpSpPr>
            <p:grpSp>
              <p:nvGrpSpPr>
                <p:cNvPr id="95407" name="Group 175"/>
                <p:cNvGrpSpPr>
                  <a:grpSpLocks/>
                </p:cNvGrpSpPr>
                <p:nvPr/>
              </p:nvGrpSpPr>
              <p:grpSpPr bwMode="auto">
                <a:xfrm>
                  <a:off x="164" y="2013"/>
                  <a:ext cx="124" cy="136"/>
                  <a:chOff x="96" y="2374"/>
                  <a:chExt cx="155" cy="159"/>
                </a:xfrm>
              </p:grpSpPr>
              <p:sp>
                <p:nvSpPr>
                  <p:cNvPr id="95408" name="Line 176"/>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09" name="Line 177"/>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5410" name="Line 178"/>
                <p:cNvSpPr>
                  <a:spLocks noChangeShapeType="1"/>
                </p:cNvSpPr>
                <p:nvPr/>
              </p:nvSpPr>
              <p:spPr bwMode="auto">
                <a:xfrm flipV="1">
                  <a:off x="1943" y="1992"/>
                  <a:ext cx="17"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11" name="Freeform 179"/>
                <p:cNvSpPr>
                  <a:spLocks/>
                </p:cNvSpPr>
                <p:nvPr/>
              </p:nvSpPr>
              <p:spPr bwMode="auto">
                <a:xfrm>
                  <a:off x="1960" y="1960"/>
                  <a:ext cx="72" cy="32"/>
                </a:xfrm>
                <a:custGeom>
                  <a:avLst/>
                  <a:gdLst>
                    <a:gd name="T0" fmla="*/ 233 w 233"/>
                    <a:gd name="T1" fmla="*/ 117 h 117"/>
                    <a:gd name="T2" fmla="*/ 222 w 233"/>
                    <a:gd name="T3" fmla="*/ 35 h 117"/>
                    <a:gd name="T4" fmla="*/ 148 w 233"/>
                    <a:gd name="T5" fmla="*/ 0 h 117"/>
                    <a:gd name="T6" fmla="*/ 57 w 233"/>
                    <a:gd name="T7" fmla="*/ 35 h 117"/>
                    <a:gd name="T8" fmla="*/ 0 w 233"/>
                    <a:gd name="T9" fmla="*/ 117 h 117"/>
                  </a:gdLst>
                  <a:ahLst/>
                  <a:cxnLst>
                    <a:cxn ang="0">
                      <a:pos x="T0" y="T1"/>
                    </a:cxn>
                    <a:cxn ang="0">
                      <a:pos x="T2" y="T3"/>
                    </a:cxn>
                    <a:cxn ang="0">
                      <a:pos x="T4" y="T5"/>
                    </a:cxn>
                    <a:cxn ang="0">
                      <a:pos x="T6" y="T7"/>
                    </a:cxn>
                    <a:cxn ang="0">
                      <a:pos x="T8" y="T9"/>
                    </a:cxn>
                  </a:cxnLst>
                  <a:rect l="0" t="0" r="r" b="b"/>
                  <a:pathLst>
                    <a:path w="233" h="117">
                      <a:moveTo>
                        <a:pt x="233" y="117"/>
                      </a:moveTo>
                      <a:lnTo>
                        <a:pt x="222" y="35"/>
                      </a:lnTo>
                      <a:lnTo>
                        <a:pt x="148" y="0"/>
                      </a:lnTo>
                      <a:lnTo>
                        <a:pt x="57" y="35"/>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12" name="Line 180"/>
                <p:cNvSpPr>
                  <a:spLocks noChangeShapeType="1"/>
                </p:cNvSpPr>
                <p:nvPr/>
              </p:nvSpPr>
              <p:spPr bwMode="auto">
                <a:xfrm flipH="1">
                  <a:off x="2017" y="1992"/>
                  <a:ext cx="15"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13" name="Freeform 181"/>
                <p:cNvSpPr>
                  <a:spLocks/>
                </p:cNvSpPr>
                <p:nvPr/>
              </p:nvSpPr>
              <p:spPr bwMode="auto">
                <a:xfrm>
                  <a:off x="1943" y="2040"/>
                  <a:ext cx="74" cy="32"/>
                </a:xfrm>
                <a:custGeom>
                  <a:avLst/>
                  <a:gdLst>
                    <a:gd name="T0" fmla="*/ 0 w 234"/>
                    <a:gd name="T1" fmla="*/ 0 h 117"/>
                    <a:gd name="T2" fmla="*/ 12 w 234"/>
                    <a:gd name="T3" fmla="*/ 83 h 117"/>
                    <a:gd name="T4" fmla="*/ 85 w 234"/>
                    <a:gd name="T5" fmla="*/ 117 h 117"/>
                    <a:gd name="T6" fmla="*/ 177 w 234"/>
                    <a:gd name="T7" fmla="*/ 83 h 117"/>
                    <a:gd name="T8" fmla="*/ 234 w 234"/>
                    <a:gd name="T9" fmla="*/ 0 h 117"/>
                  </a:gdLst>
                  <a:ahLst/>
                  <a:cxnLst>
                    <a:cxn ang="0">
                      <a:pos x="T0" y="T1"/>
                    </a:cxn>
                    <a:cxn ang="0">
                      <a:pos x="T2" y="T3"/>
                    </a:cxn>
                    <a:cxn ang="0">
                      <a:pos x="T4" y="T5"/>
                    </a:cxn>
                    <a:cxn ang="0">
                      <a:pos x="T6" y="T7"/>
                    </a:cxn>
                    <a:cxn ang="0">
                      <a:pos x="T8" y="T9"/>
                    </a:cxn>
                  </a:cxnLst>
                  <a:rect l="0" t="0" r="r" b="b"/>
                  <a:pathLst>
                    <a:path w="234" h="117">
                      <a:moveTo>
                        <a:pt x="0" y="0"/>
                      </a:moveTo>
                      <a:lnTo>
                        <a:pt x="12" y="83"/>
                      </a:lnTo>
                      <a:lnTo>
                        <a:pt x="85" y="117"/>
                      </a:lnTo>
                      <a:lnTo>
                        <a:pt x="177" y="83"/>
                      </a:lnTo>
                      <a:lnTo>
                        <a:pt x="23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5414" name="Freeform 182"/>
              <p:cNvSpPr>
                <a:spLocks/>
              </p:cNvSpPr>
              <p:nvPr/>
            </p:nvSpPr>
            <p:spPr bwMode="auto">
              <a:xfrm>
                <a:off x="2673" y="2704"/>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15" name="Line 183"/>
              <p:cNvSpPr>
                <a:spLocks noChangeShapeType="1"/>
              </p:cNvSpPr>
              <p:nvPr/>
            </p:nvSpPr>
            <p:spPr bwMode="auto">
              <a:xfrm flipH="1">
                <a:off x="2684" y="2784"/>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16" name="Freeform 184"/>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5417" name="Freeform 185"/>
            <p:cNvSpPr>
              <a:spLocks/>
            </p:cNvSpPr>
            <p:nvPr/>
          </p:nvSpPr>
          <p:spPr bwMode="auto">
            <a:xfrm>
              <a:off x="2411" y="1512"/>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5418" name="Group 186"/>
          <p:cNvGrpSpPr>
            <a:grpSpLocks/>
          </p:cNvGrpSpPr>
          <p:nvPr/>
        </p:nvGrpSpPr>
        <p:grpSpPr bwMode="auto">
          <a:xfrm>
            <a:off x="1916113" y="2225675"/>
            <a:ext cx="741362" cy="1331913"/>
            <a:chOff x="952" y="1393"/>
            <a:chExt cx="467" cy="839"/>
          </a:xfrm>
        </p:grpSpPr>
        <p:sp>
          <p:nvSpPr>
            <p:cNvPr id="95419" name="Line 187"/>
            <p:cNvSpPr>
              <a:spLocks noChangeShapeType="1"/>
            </p:cNvSpPr>
            <p:nvPr/>
          </p:nvSpPr>
          <p:spPr bwMode="auto">
            <a:xfrm>
              <a:off x="952" y="1760"/>
              <a:ext cx="467" cy="4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20" name="Line 188"/>
            <p:cNvSpPr>
              <a:spLocks noChangeShapeType="1"/>
            </p:cNvSpPr>
            <p:nvPr/>
          </p:nvSpPr>
          <p:spPr bwMode="auto">
            <a:xfrm>
              <a:off x="952" y="1393"/>
              <a:ext cx="257" cy="2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421" name="Group 189"/>
          <p:cNvGrpSpPr>
            <a:grpSpLocks/>
          </p:cNvGrpSpPr>
          <p:nvPr/>
        </p:nvGrpSpPr>
        <p:grpSpPr bwMode="auto">
          <a:xfrm>
            <a:off x="2324100" y="2638425"/>
            <a:ext cx="1852613" cy="922338"/>
            <a:chOff x="1209" y="1653"/>
            <a:chExt cx="1167" cy="581"/>
          </a:xfrm>
        </p:grpSpPr>
        <p:sp>
          <p:nvSpPr>
            <p:cNvPr id="95422" name="Line 190"/>
            <p:cNvSpPr>
              <a:spLocks noChangeShapeType="1"/>
            </p:cNvSpPr>
            <p:nvPr/>
          </p:nvSpPr>
          <p:spPr bwMode="auto">
            <a:xfrm>
              <a:off x="1209" y="1653"/>
              <a:ext cx="957"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23" name="Line 191"/>
            <p:cNvSpPr>
              <a:spLocks noChangeShapeType="1"/>
            </p:cNvSpPr>
            <p:nvPr/>
          </p:nvSpPr>
          <p:spPr bwMode="auto">
            <a:xfrm>
              <a:off x="1419" y="2232"/>
              <a:ext cx="95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424" name="Group 192"/>
          <p:cNvGrpSpPr>
            <a:grpSpLocks/>
          </p:cNvGrpSpPr>
          <p:nvPr/>
        </p:nvGrpSpPr>
        <p:grpSpPr bwMode="auto">
          <a:xfrm>
            <a:off x="2324100" y="2638425"/>
            <a:ext cx="336550" cy="1385888"/>
            <a:chOff x="1209" y="1653"/>
            <a:chExt cx="212" cy="873"/>
          </a:xfrm>
        </p:grpSpPr>
        <p:sp>
          <p:nvSpPr>
            <p:cNvPr id="95425" name="Line 193"/>
            <p:cNvSpPr>
              <a:spLocks noChangeShapeType="1"/>
            </p:cNvSpPr>
            <p:nvPr/>
          </p:nvSpPr>
          <p:spPr bwMode="auto">
            <a:xfrm flipV="1">
              <a:off x="1209" y="1653"/>
              <a:ext cx="4" cy="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26" name="Line 194"/>
            <p:cNvSpPr>
              <a:spLocks noChangeShapeType="1"/>
            </p:cNvSpPr>
            <p:nvPr/>
          </p:nvSpPr>
          <p:spPr bwMode="auto">
            <a:xfrm flipV="1">
              <a:off x="1419" y="2232"/>
              <a:ext cx="2" cy="2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427" name="Group 195"/>
          <p:cNvGrpSpPr>
            <a:grpSpLocks/>
          </p:cNvGrpSpPr>
          <p:nvPr/>
        </p:nvGrpSpPr>
        <p:grpSpPr bwMode="auto">
          <a:xfrm>
            <a:off x="3730625" y="2246313"/>
            <a:ext cx="865188" cy="1412875"/>
            <a:chOff x="2095" y="1406"/>
            <a:chExt cx="545" cy="890"/>
          </a:xfrm>
        </p:grpSpPr>
        <p:sp>
          <p:nvSpPr>
            <p:cNvPr id="95428" name="Line 196"/>
            <p:cNvSpPr>
              <a:spLocks noChangeShapeType="1"/>
            </p:cNvSpPr>
            <p:nvPr/>
          </p:nvSpPr>
          <p:spPr bwMode="auto">
            <a:xfrm>
              <a:off x="2166" y="1653"/>
              <a:ext cx="210" cy="579"/>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429" name="Group 197"/>
            <p:cNvGrpSpPr>
              <a:grpSpLocks/>
            </p:cNvGrpSpPr>
            <p:nvPr/>
          </p:nvGrpSpPr>
          <p:grpSpPr bwMode="auto">
            <a:xfrm>
              <a:off x="2095" y="1406"/>
              <a:ext cx="545" cy="890"/>
              <a:chOff x="2095" y="1406"/>
              <a:chExt cx="545" cy="890"/>
            </a:xfrm>
          </p:grpSpPr>
          <p:grpSp>
            <p:nvGrpSpPr>
              <p:cNvPr id="95430" name="Group 198"/>
              <p:cNvGrpSpPr>
                <a:grpSpLocks/>
              </p:cNvGrpSpPr>
              <p:nvPr/>
            </p:nvGrpSpPr>
            <p:grpSpPr bwMode="auto">
              <a:xfrm>
                <a:off x="2413" y="2131"/>
                <a:ext cx="227" cy="165"/>
                <a:chOff x="2413" y="2131"/>
                <a:chExt cx="227" cy="165"/>
              </a:xfrm>
            </p:grpSpPr>
            <p:sp>
              <p:nvSpPr>
                <p:cNvPr id="95431" name="Freeform 199"/>
                <p:cNvSpPr>
                  <a:spLocks/>
                </p:cNvSpPr>
                <p:nvPr/>
              </p:nvSpPr>
              <p:spPr bwMode="auto">
                <a:xfrm>
                  <a:off x="2413" y="2131"/>
                  <a:ext cx="94" cy="165"/>
                </a:xfrm>
                <a:custGeom>
                  <a:avLst/>
                  <a:gdLst>
                    <a:gd name="T0" fmla="*/ 85 w 181"/>
                    <a:gd name="T1" fmla="*/ 0 h 316"/>
                    <a:gd name="T2" fmla="*/ 0 w 181"/>
                    <a:gd name="T3" fmla="*/ 316 h 316"/>
                    <a:gd name="T4" fmla="*/ 79 w 181"/>
                    <a:gd name="T5" fmla="*/ 316 h 316"/>
                    <a:gd name="T6" fmla="*/ 128 w 181"/>
                    <a:gd name="T7" fmla="*/ 298 h 316"/>
                    <a:gd name="T8" fmla="*/ 156 w 181"/>
                    <a:gd name="T9" fmla="*/ 255 h 316"/>
                    <a:gd name="T10" fmla="*/ 181 w 181"/>
                    <a:gd name="T11" fmla="*/ 166 h 316"/>
                    <a:gd name="T12" fmla="*/ 174 w 181"/>
                    <a:gd name="T13" fmla="*/ 123 h 316"/>
                    <a:gd name="T14" fmla="*/ 135 w 181"/>
                    <a:gd name="T15" fmla="*/ 106 h 316"/>
                    <a:gd name="T16" fmla="*/ 56 w 181"/>
                    <a:gd name="T17" fmla="*/ 1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6">
                      <a:moveTo>
                        <a:pt x="85" y="0"/>
                      </a:moveTo>
                      <a:lnTo>
                        <a:pt x="0" y="316"/>
                      </a:lnTo>
                      <a:lnTo>
                        <a:pt x="79" y="316"/>
                      </a:lnTo>
                      <a:lnTo>
                        <a:pt x="128" y="298"/>
                      </a:lnTo>
                      <a:lnTo>
                        <a:pt x="156" y="255"/>
                      </a:lnTo>
                      <a:lnTo>
                        <a:pt x="181" y="166"/>
                      </a:lnTo>
                      <a:lnTo>
                        <a:pt x="174" y="123"/>
                      </a:lnTo>
                      <a:lnTo>
                        <a:pt x="135" y="106"/>
                      </a:lnTo>
                      <a:lnTo>
                        <a:pt x="56" y="10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32" name="Line 200"/>
                <p:cNvSpPr>
                  <a:spLocks noChangeShapeType="1"/>
                </p:cNvSpPr>
                <p:nvPr/>
              </p:nvSpPr>
              <p:spPr bwMode="auto">
                <a:xfrm flipV="1">
                  <a:off x="2573" y="2131"/>
                  <a:ext cx="20"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33" name="Line 201"/>
                <p:cNvSpPr>
                  <a:spLocks noChangeShapeType="1"/>
                </p:cNvSpPr>
                <p:nvPr/>
              </p:nvSpPr>
              <p:spPr bwMode="auto">
                <a:xfrm flipH="1">
                  <a:off x="2621" y="2131"/>
                  <a:ext cx="19"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434" name="Group 202"/>
              <p:cNvGrpSpPr>
                <a:grpSpLocks/>
              </p:cNvGrpSpPr>
              <p:nvPr/>
            </p:nvGrpSpPr>
            <p:grpSpPr bwMode="auto">
              <a:xfrm>
                <a:off x="2095" y="1406"/>
                <a:ext cx="217" cy="178"/>
                <a:chOff x="2095" y="1406"/>
                <a:chExt cx="217" cy="178"/>
              </a:xfrm>
            </p:grpSpPr>
            <p:sp>
              <p:nvSpPr>
                <p:cNvPr id="95435" name="Freeform 203"/>
                <p:cNvSpPr>
                  <a:spLocks/>
                </p:cNvSpPr>
                <p:nvPr/>
              </p:nvSpPr>
              <p:spPr bwMode="auto">
                <a:xfrm>
                  <a:off x="2095" y="1470"/>
                  <a:ext cx="73" cy="110"/>
                </a:xfrm>
                <a:custGeom>
                  <a:avLst/>
                  <a:gdLst>
                    <a:gd name="T0" fmla="*/ 108 w 145"/>
                    <a:gd name="T1" fmla="*/ 0 h 212"/>
                    <a:gd name="T2" fmla="*/ 76 w 145"/>
                    <a:gd name="T3" fmla="*/ 0 h 212"/>
                    <a:gd name="T4" fmla="*/ 51 w 145"/>
                    <a:gd name="T5" fmla="*/ 10 h 212"/>
                    <a:gd name="T6" fmla="*/ 36 w 145"/>
                    <a:gd name="T7" fmla="*/ 33 h 212"/>
                    <a:gd name="T8" fmla="*/ 0 w 145"/>
                    <a:gd name="T9" fmla="*/ 167 h 212"/>
                    <a:gd name="T10" fmla="*/ 6 w 145"/>
                    <a:gd name="T11" fmla="*/ 198 h 212"/>
                    <a:gd name="T12" fmla="*/ 35 w 145"/>
                    <a:gd name="T13" fmla="*/ 212 h 212"/>
                    <a:gd name="T14" fmla="*/ 69 w 145"/>
                    <a:gd name="T15" fmla="*/ 212 h 212"/>
                    <a:gd name="T16" fmla="*/ 145 w 145"/>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8" y="0"/>
                      </a:moveTo>
                      <a:lnTo>
                        <a:pt x="76" y="0"/>
                      </a:lnTo>
                      <a:lnTo>
                        <a:pt x="51" y="10"/>
                      </a:lnTo>
                      <a:lnTo>
                        <a:pt x="36" y="33"/>
                      </a:lnTo>
                      <a:lnTo>
                        <a:pt x="0" y="167"/>
                      </a:lnTo>
                      <a:lnTo>
                        <a:pt x="6" y="198"/>
                      </a:lnTo>
                      <a:lnTo>
                        <a:pt x="35" y="212"/>
                      </a:lnTo>
                      <a:lnTo>
                        <a:pt x="69" y="212"/>
                      </a:lnTo>
                      <a:lnTo>
                        <a:pt x="145"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36" name="Freeform 204"/>
                <p:cNvSpPr>
                  <a:spLocks/>
                </p:cNvSpPr>
                <p:nvPr/>
              </p:nvSpPr>
              <p:spPr bwMode="auto">
                <a:xfrm>
                  <a:off x="2095" y="1470"/>
                  <a:ext cx="73" cy="110"/>
                </a:xfrm>
                <a:custGeom>
                  <a:avLst/>
                  <a:gdLst>
                    <a:gd name="T0" fmla="*/ 108 w 145"/>
                    <a:gd name="T1" fmla="*/ 0 h 212"/>
                    <a:gd name="T2" fmla="*/ 76 w 145"/>
                    <a:gd name="T3" fmla="*/ 0 h 212"/>
                    <a:gd name="T4" fmla="*/ 51 w 145"/>
                    <a:gd name="T5" fmla="*/ 10 h 212"/>
                    <a:gd name="T6" fmla="*/ 36 w 145"/>
                    <a:gd name="T7" fmla="*/ 33 h 212"/>
                    <a:gd name="T8" fmla="*/ 0 w 145"/>
                    <a:gd name="T9" fmla="*/ 167 h 212"/>
                    <a:gd name="T10" fmla="*/ 6 w 145"/>
                    <a:gd name="T11" fmla="*/ 198 h 212"/>
                    <a:gd name="T12" fmla="*/ 35 w 145"/>
                    <a:gd name="T13" fmla="*/ 212 h 212"/>
                    <a:gd name="T14" fmla="*/ 69 w 145"/>
                    <a:gd name="T15" fmla="*/ 212 h 212"/>
                    <a:gd name="T16" fmla="*/ 145 w 145"/>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2">
                      <a:moveTo>
                        <a:pt x="108" y="0"/>
                      </a:moveTo>
                      <a:lnTo>
                        <a:pt x="76" y="0"/>
                      </a:lnTo>
                      <a:lnTo>
                        <a:pt x="51" y="10"/>
                      </a:lnTo>
                      <a:lnTo>
                        <a:pt x="36" y="33"/>
                      </a:lnTo>
                      <a:lnTo>
                        <a:pt x="0" y="167"/>
                      </a:lnTo>
                      <a:lnTo>
                        <a:pt x="6" y="198"/>
                      </a:lnTo>
                      <a:lnTo>
                        <a:pt x="35" y="212"/>
                      </a:lnTo>
                      <a:lnTo>
                        <a:pt x="69" y="212"/>
                      </a:lnTo>
                      <a:lnTo>
                        <a:pt x="145"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37" name="Line 205"/>
                <p:cNvSpPr>
                  <a:spLocks noChangeShapeType="1"/>
                </p:cNvSpPr>
                <p:nvPr/>
              </p:nvSpPr>
              <p:spPr bwMode="auto">
                <a:xfrm flipH="1">
                  <a:off x="2168" y="1470"/>
                  <a:ext cx="26" cy="9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38" name="Line 206"/>
                <p:cNvSpPr>
                  <a:spLocks noChangeShapeType="1"/>
                </p:cNvSpPr>
                <p:nvPr/>
              </p:nvSpPr>
              <p:spPr bwMode="auto">
                <a:xfrm flipH="1">
                  <a:off x="2168" y="1470"/>
                  <a:ext cx="26" cy="9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39" name="Freeform 207"/>
                <p:cNvSpPr>
                  <a:spLocks/>
                </p:cNvSpPr>
                <p:nvPr/>
              </p:nvSpPr>
              <p:spPr bwMode="auto">
                <a:xfrm>
                  <a:off x="2168" y="1561"/>
                  <a:ext cx="13" cy="23"/>
                </a:xfrm>
                <a:custGeom>
                  <a:avLst/>
                  <a:gdLst>
                    <a:gd name="T0" fmla="*/ 0 w 17"/>
                    <a:gd name="T1" fmla="*/ 0 h 41"/>
                    <a:gd name="T2" fmla="*/ 2 w 17"/>
                    <a:gd name="T3" fmla="*/ 24 h 41"/>
                    <a:gd name="T4" fmla="*/ 17 w 17"/>
                    <a:gd name="T5" fmla="*/ 41 h 41"/>
                  </a:gdLst>
                  <a:ahLst/>
                  <a:cxnLst>
                    <a:cxn ang="0">
                      <a:pos x="T0" y="T1"/>
                    </a:cxn>
                    <a:cxn ang="0">
                      <a:pos x="T2" y="T3"/>
                    </a:cxn>
                    <a:cxn ang="0">
                      <a:pos x="T4" y="T5"/>
                    </a:cxn>
                  </a:cxnLst>
                  <a:rect l="0" t="0" r="r" b="b"/>
                  <a:pathLst>
                    <a:path w="17" h="41">
                      <a:moveTo>
                        <a:pt x="0" y="0"/>
                      </a:moveTo>
                      <a:lnTo>
                        <a:pt x="2" y="24"/>
                      </a:lnTo>
                      <a:lnTo>
                        <a:pt x="17"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40" name="Freeform 208"/>
                <p:cNvSpPr>
                  <a:spLocks/>
                </p:cNvSpPr>
                <p:nvPr/>
              </p:nvSpPr>
              <p:spPr bwMode="auto">
                <a:xfrm>
                  <a:off x="2168" y="1561"/>
                  <a:ext cx="13" cy="23"/>
                </a:xfrm>
                <a:custGeom>
                  <a:avLst/>
                  <a:gdLst>
                    <a:gd name="T0" fmla="*/ 0 w 17"/>
                    <a:gd name="T1" fmla="*/ 0 h 41"/>
                    <a:gd name="T2" fmla="*/ 2 w 17"/>
                    <a:gd name="T3" fmla="*/ 24 h 41"/>
                    <a:gd name="T4" fmla="*/ 17 w 17"/>
                    <a:gd name="T5" fmla="*/ 41 h 41"/>
                  </a:gdLst>
                  <a:ahLst/>
                  <a:cxnLst>
                    <a:cxn ang="0">
                      <a:pos x="T0" y="T1"/>
                    </a:cxn>
                    <a:cxn ang="0">
                      <a:pos x="T2" y="T3"/>
                    </a:cxn>
                    <a:cxn ang="0">
                      <a:pos x="T4" y="T5"/>
                    </a:cxn>
                  </a:cxnLst>
                  <a:rect l="0" t="0" r="r" b="b"/>
                  <a:pathLst>
                    <a:path w="17" h="41">
                      <a:moveTo>
                        <a:pt x="0" y="0"/>
                      </a:moveTo>
                      <a:lnTo>
                        <a:pt x="2" y="24"/>
                      </a:lnTo>
                      <a:lnTo>
                        <a:pt x="17"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41" name="Line 209"/>
                <p:cNvSpPr>
                  <a:spLocks noChangeShapeType="1"/>
                </p:cNvSpPr>
                <p:nvPr/>
              </p:nvSpPr>
              <p:spPr bwMode="auto">
                <a:xfrm flipH="1">
                  <a:off x="2151" y="1470"/>
                  <a:ext cx="43" cy="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42" name="Line 210"/>
                <p:cNvSpPr>
                  <a:spLocks noChangeShapeType="1"/>
                </p:cNvSpPr>
                <p:nvPr/>
              </p:nvSpPr>
              <p:spPr bwMode="auto">
                <a:xfrm flipH="1">
                  <a:off x="2151" y="1470"/>
                  <a:ext cx="43" cy="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43" name="Line 211"/>
                <p:cNvSpPr>
                  <a:spLocks noChangeShapeType="1"/>
                </p:cNvSpPr>
                <p:nvPr/>
              </p:nvSpPr>
              <p:spPr bwMode="auto">
                <a:xfrm flipV="1">
                  <a:off x="2250" y="1406"/>
                  <a:ext cx="19" cy="3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44" name="Line 212"/>
                <p:cNvSpPr>
                  <a:spLocks noChangeShapeType="1"/>
                </p:cNvSpPr>
                <p:nvPr/>
              </p:nvSpPr>
              <p:spPr bwMode="auto">
                <a:xfrm flipH="1">
                  <a:off x="2295" y="1406"/>
                  <a:ext cx="17" cy="3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95445" name="Group 213"/>
          <p:cNvGrpSpPr>
            <a:grpSpLocks/>
          </p:cNvGrpSpPr>
          <p:nvPr/>
        </p:nvGrpSpPr>
        <p:grpSpPr bwMode="auto">
          <a:xfrm>
            <a:off x="1547813" y="2020888"/>
            <a:ext cx="374650" cy="912812"/>
            <a:chOff x="720" y="1264"/>
            <a:chExt cx="236" cy="575"/>
          </a:xfrm>
        </p:grpSpPr>
        <p:sp>
          <p:nvSpPr>
            <p:cNvPr id="95446" name="Line 214"/>
            <p:cNvSpPr>
              <a:spLocks noChangeShapeType="1"/>
            </p:cNvSpPr>
            <p:nvPr/>
          </p:nvSpPr>
          <p:spPr bwMode="auto">
            <a:xfrm flipV="1">
              <a:off x="952" y="1401"/>
              <a:ext cx="4" cy="367"/>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447" name="Group 215"/>
            <p:cNvGrpSpPr>
              <a:grpSpLocks/>
            </p:cNvGrpSpPr>
            <p:nvPr/>
          </p:nvGrpSpPr>
          <p:grpSpPr bwMode="auto">
            <a:xfrm>
              <a:off x="720" y="1264"/>
              <a:ext cx="195" cy="575"/>
              <a:chOff x="720" y="1264"/>
              <a:chExt cx="195" cy="575"/>
            </a:xfrm>
          </p:grpSpPr>
          <p:sp>
            <p:nvSpPr>
              <p:cNvPr id="95448" name="Freeform 216"/>
              <p:cNvSpPr>
                <a:spLocks/>
              </p:cNvSpPr>
              <p:nvPr/>
            </p:nvSpPr>
            <p:spPr bwMode="auto">
              <a:xfrm>
                <a:off x="720" y="1674"/>
                <a:ext cx="94" cy="165"/>
              </a:xfrm>
              <a:custGeom>
                <a:avLst/>
                <a:gdLst>
                  <a:gd name="T0" fmla="*/ 85 w 181"/>
                  <a:gd name="T1" fmla="*/ 0 h 315"/>
                  <a:gd name="T2" fmla="*/ 0 w 181"/>
                  <a:gd name="T3" fmla="*/ 315 h 315"/>
                  <a:gd name="T4" fmla="*/ 80 w 181"/>
                  <a:gd name="T5" fmla="*/ 315 h 315"/>
                  <a:gd name="T6" fmla="*/ 127 w 181"/>
                  <a:gd name="T7" fmla="*/ 297 h 315"/>
                  <a:gd name="T8" fmla="*/ 157 w 181"/>
                  <a:gd name="T9" fmla="*/ 255 h 315"/>
                  <a:gd name="T10" fmla="*/ 181 w 181"/>
                  <a:gd name="T11" fmla="*/ 166 h 315"/>
                  <a:gd name="T12" fmla="*/ 174 w 181"/>
                  <a:gd name="T13" fmla="*/ 123 h 315"/>
                  <a:gd name="T14" fmla="*/ 136 w 181"/>
                  <a:gd name="T15" fmla="*/ 105 h 315"/>
                  <a:gd name="T16" fmla="*/ 56 w 181"/>
                  <a:gd name="T17" fmla="*/ 1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85" y="0"/>
                    </a:moveTo>
                    <a:lnTo>
                      <a:pt x="0" y="315"/>
                    </a:lnTo>
                    <a:lnTo>
                      <a:pt x="80" y="315"/>
                    </a:lnTo>
                    <a:lnTo>
                      <a:pt x="127" y="297"/>
                    </a:lnTo>
                    <a:lnTo>
                      <a:pt x="157" y="255"/>
                    </a:lnTo>
                    <a:lnTo>
                      <a:pt x="181" y="166"/>
                    </a:lnTo>
                    <a:lnTo>
                      <a:pt x="174" y="123"/>
                    </a:lnTo>
                    <a:lnTo>
                      <a:pt x="136"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49" name="Line 217"/>
              <p:cNvSpPr>
                <a:spLocks noChangeShapeType="1"/>
              </p:cNvSpPr>
              <p:nvPr/>
            </p:nvSpPr>
            <p:spPr bwMode="auto">
              <a:xfrm flipV="1">
                <a:off x="881" y="1674"/>
                <a:ext cx="23"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50" name="Line 218"/>
              <p:cNvSpPr>
                <a:spLocks noChangeShapeType="1"/>
              </p:cNvSpPr>
              <p:nvPr/>
            </p:nvSpPr>
            <p:spPr bwMode="auto">
              <a:xfrm flipH="1">
                <a:off x="812" y="1311"/>
                <a:ext cx="26" cy="9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51" name="Freeform 219"/>
              <p:cNvSpPr>
                <a:spLocks/>
              </p:cNvSpPr>
              <p:nvPr/>
            </p:nvSpPr>
            <p:spPr bwMode="auto">
              <a:xfrm>
                <a:off x="812" y="1403"/>
                <a:ext cx="11" cy="24"/>
              </a:xfrm>
              <a:custGeom>
                <a:avLst/>
                <a:gdLst>
                  <a:gd name="T0" fmla="*/ 0 w 17"/>
                  <a:gd name="T1" fmla="*/ 0 h 41"/>
                  <a:gd name="T2" fmla="*/ 2 w 17"/>
                  <a:gd name="T3" fmla="*/ 23 h 41"/>
                  <a:gd name="T4" fmla="*/ 17 w 17"/>
                  <a:gd name="T5" fmla="*/ 41 h 41"/>
                </a:gdLst>
                <a:ahLst/>
                <a:cxnLst>
                  <a:cxn ang="0">
                    <a:pos x="T0" y="T1"/>
                  </a:cxn>
                  <a:cxn ang="0">
                    <a:pos x="T2" y="T3"/>
                  </a:cxn>
                  <a:cxn ang="0">
                    <a:pos x="T4" y="T5"/>
                  </a:cxn>
                </a:cxnLst>
                <a:rect l="0" t="0" r="r" b="b"/>
                <a:pathLst>
                  <a:path w="17" h="41">
                    <a:moveTo>
                      <a:pt x="0" y="0"/>
                    </a:moveTo>
                    <a:lnTo>
                      <a:pt x="2" y="23"/>
                    </a:lnTo>
                    <a:lnTo>
                      <a:pt x="17"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52" name="Line 220"/>
              <p:cNvSpPr>
                <a:spLocks noChangeShapeType="1"/>
              </p:cNvSpPr>
              <p:nvPr/>
            </p:nvSpPr>
            <p:spPr bwMode="auto">
              <a:xfrm flipH="1">
                <a:off x="793" y="1311"/>
                <a:ext cx="45"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53" name="Line 221"/>
              <p:cNvSpPr>
                <a:spLocks noChangeShapeType="1"/>
              </p:cNvSpPr>
              <p:nvPr/>
            </p:nvSpPr>
            <p:spPr bwMode="auto">
              <a:xfrm flipV="1">
                <a:off x="892" y="1264"/>
                <a:ext cx="23"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54" name="Freeform 222"/>
              <p:cNvSpPr>
                <a:spLocks/>
              </p:cNvSpPr>
              <p:nvPr/>
            </p:nvSpPr>
            <p:spPr bwMode="auto">
              <a:xfrm>
                <a:off x="737" y="1311"/>
                <a:ext cx="75" cy="112"/>
              </a:xfrm>
              <a:custGeom>
                <a:avLst/>
                <a:gdLst>
                  <a:gd name="T0" fmla="*/ 107 w 145"/>
                  <a:gd name="T1" fmla="*/ 0 h 211"/>
                  <a:gd name="T2" fmla="*/ 76 w 145"/>
                  <a:gd name="T3" fmla="*/ 0 h 211"/>
                  <a:gd name="T4" fmla="*/ 51 w 145"/>
                  <a:gd name="T5" fmla="*/ 8 h 211"/>
                  <a:gd name="T6" fmla="*/ 36 w 145"/>
                  <a:gd name="T7" fmla="*/ 33 h 211"/>
                  <a:gd name="T8" fmla="*/ 0 w 145"/>
                  <a:gd name="T9" fmla="*/ 165 h 211"/>
                  <a:gd name="T10" fmla="*/ 6 w 145"/>
                  <a:gd name="T11" fmla="*/ 197 h 211"/>
                  <a:gd name="T12" fmla="*/ 35 w 145"/>
                  <a:gd name="T13" fmla="*/ 211 h 211"/>
                  <a:gd name="T14" fmla="*/ 69 w 145"/>
                  <a:gd name="T15" fmla="*/ 211 h 211"/>
                  <a:gd name="T16" fmla="*/ 145 w 145"/>
                  <a:gd name="T17"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1">
                    <a:moveTo>
                      <a:pt x="107" y="0"/>
                    </a:moveTo>
                    <a:lnTo>
                      <a:pt x="76" y="0"/>
                    </a:lnTo>
                    <a:lnTo>
                      <a:pt x="51" y="8"/>
                    </a:lnTo>
                    <a:lnTo>
                      <a:pt x="36" y="33"/>
                    </a:lnTo>
                    <a:lnTo>
                      <a:pt x="0" y="165"/>
                    </a:lnTo>
                    <a:lnTo>
                      <a:pt x="6" y="197"/>
                    </a:lnTo>
                    <a:lnTo>
                      <a:pt x="35" y="211"/>
                    </a:lnTo>
                    <a:lnTo>
                      <a:pt x="69" y="211"/>
                    </a:lnTo>
                    <a:lnTo>
                      <a:pt x="145" y="16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5455" name="Group 223"/>
          <p:cNvGrpSpPr>
            <a:grpSpLocks/>
          </p:cNvGrpSpPr>
          <p:nvPr/>
        </p:nvGrpSpPr>
        <p:grpSpPr bwMode="auto">
          <a:xfrm>
            <a:off x="2071688" y="3676650"/>
            <a:ext cx="585787" cy="612775"/>
            <a:chOff x="1050" y="2307"/>
            <a:chExt cx="369" cy="386"/>
          </a:xfrm>
        </p:grpSpPr>
        <p:sp>
          <p:nvSpPr>
            <p:cNvPr id="95456" name="Line 224"/>
            <p:cNvSpPr>
              <a:spLocks noChangeShapeType="1"/>
            </p:cNvSpPr>
            <p:nvPr/>
          </p:nvSpPr>
          <p:spPr bwMode="auto">
            <a:xfrm>
              <a:off x="1209" y="2307"/>
              <a:ext cx="210" cy="211"/>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457" name="Group 225"/>
            <p:cNvGrpSpPr>
              <a:grpSpLocks/>
            </p:cNvGrpSpPr>
            <p:nvPr/>
          </p:nvGrpSpPr>
          <p:grpSpPr bwMode="auto">
            <a:xfrm>
              <a:off x="1050" y="2314"/>
              <a:ext cx="318" cy="379"/>
              <a:chOff x="1050" y="2314"/>
              <a:chExt cx="318" cy="379"/>
            </a:xfrm>
          </p:grpSpPr>
          <p:sp>
            <p:nvSpPr>
              <p:cNvPr id="95458" name="Freeform 226"/>
              <p:cNvSpPr>
                <a:spLocks/>
              </p:cNvSpPr>
              <p:nvPr/>
            </p:nvSpPr>
            <p:spPr bwMode="auto">
              <a:xfrm>
                <a:off x="1128" y="2406"/>
                <a:ext cx="8" cy="24"/>
              </a:xfrm>
              <a:custGeom>
                <a:avLst/>
                <a:gdLst>
                  <a:gd name="T0" fmla="*/ 0 w 16"/>
                  <a:gd name="T1" fmla="*/ 0 h 41"/>
                  <a:gd name="T2" fmla="*/ 1 w 16"/>
                  <a:gd name="T3" fmla="*/ 24 h 41"/>
                  <a:gd name="T4" fmla="*/ 16 w 16"/>
                  <a:gd name="T5" fmla="*/ 41 h 41"/>
                </a:gdLst>
                <a:ahLst/>
                <a:cxnLst>
                  <a:cxn ang="0">
                    <a:pos x="T0" y="T1"/>
                  </a:cxn>
                  <a:cxn ang="0">
                    <a:pos x="T2" y="T3"/>
                  </a:cxn>
                  <a:cxn ang="0">
                    <a:pos x="T4" y="T5"/>
                  </a:cxn>
                </a:cxnLst>
                <a:rect l="0" t="0" r="r" b="b"/>
                <a:pathLst>
                  <a:path w="16" h="41">
                    <a:moveTo>
                      <a:pt x="0" y="0"/>
                    </a:moveTo>
                    <a:lnTo>
                      <a:pt x="1" y="24"/>
                    </a:lnTo>
                    <a:lnTo>
                      <a:pt x="16" y="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59" name="Freeform 227"/>
              <p:cNvSpPr>
                <a:spLocks/>
              </p:cNvSpPr>
              <p:nvPr/>
            </p:nvSpPr>
            <p:spPr bwMode="auto">
              <a:xfrm>
                <a:off x="1050" y="2314"/>
                <a:ext cx="78" cy="111"/>
              </a:xfrm>
              <a:custGeom>
                <a:avLst/>
                <a:gdLst>
                  <a:gd name="T0" fmla="*/ 107 w 144"/>
                  <a:gd name="T1" fmla="*/ 0 h 212"/>
                  <a:gd name="T2" fmla="*/ 75 w 144"/>
                  <a:gd name="T3" fmla="*/ 0 h 212"/>
                  <a:gd name="T4" fmla="*/ 50 w 144"/>
                  <a:gd name="T5" fmla="*/ 9 h 212"/>
                  <a:gd name="T6" fmla="*/ 35 w 144"/>
                  <a:gd name="T7" fmla="*/ 33 h 212"/>
                  <a:gd name="T8" fmla="*/ 0 w 144"/>
                  <a:gd name="T9" fmla="*/ 167 h 212"/>
                  <a:gd name="T10" fmla="*/ 6 w 144"/>
                  <a:gd name="T11" fmla="*/ 197 h 212"/>
                  <a:gd name="T12" fmla="*/ 34 w 144"/>
                  <a:gd name="T13" fmla="*/ 212 h 212"/>
                  <a:gd name="T14" fmla="*/ 68 w 144"/>
                  <a:gd name="T15" fmla="*/ 212 h 212"/>
                  <a:gd name="T16" fmla="*/ 144 w 144"/>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2">
                    <a:moveTo>
                      <a:pt x="107" y="0"/>
                    </a:moveTo>
                    <a:lnTo>
                      <a:pt x="75" y="0"/>
                    </a:lnTo>
                    <a:lnTo>
                      <a:pt x="50" y="9"/>
                    </a:lnTo>
                    <a:lnTo>
                      <a:pt x="35" y="33"/>
                    </a:lnTo>
                    <a:lnTo>
                      <a:pt x="0" y="167"/>
                    </a:lnTo>
                    <a:lnTo>
                      <a:pt x="6" y="197"/>
                    </a:lnTo>
                    <a:lnTo>
                      <a:pt x="34" y="212"/>
                    </a:lnTo>
                    <a:lnTo>
                      <a:pt x="68" y="212"/>
                    </a:lnTo>
                    <a:lnTo>
                      <a:pt x="144" y="1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60" name="Line 228"/>
              <p:cNvSpPr>
                <a:spLocks noChangeShapeType="1"/>
              </p:cNvSpPr>
              <p:nvPr/>
            </p:nvSpPr>
            <p:spPr bwMode="auto">
              <a:xfrm flipH="1">
                <a:off x="1128" y="2314"/>
                <a:ext cx="25" cy="9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61" name="Line 229"/>
              <p:cNvSpPr>
                <a:spLocks noChangeShapeType="1"/>
              </p:cNvSpPr>
              <p:nvPr/>
            </p:nvSpPr>
            <p:spPr bwMode="auto">
              <a:xfrm flipH="1">
                <a:off x="1110" y="2314"/>
                <a:ext cx="43" cy="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62" name="Freeform 230"/>
              <p:cNvSpPr>
                <a:spLocks/>
              </p:cNvSpPr>
              <p:nvPr/>
            </p:nvSpPr>
            <p:spPr bwMode="auto">
              <a:xfrm>
                <a:off x="1272" y="2528"/>
                <a:ext cx="96" cy="165"/>
              </a:xfrm>
              <a:custGeom>
                <a:avLst/>
                <a:gdLst>
                  <a:gd name="T0" fmla="*/ 84 w 179"/>
                  <a:gd name="T1" fmla="*/ 0 h 316"/>
                  <a:gd name="T2" fmla="*/ 0 w 179"/>
                  <a:gd name="T3" fmla="*/ 316 h 316"/>
                  <a:gd name="T4" fmla="*/ 78 w 179"/>
                  <a:gd name="T5" fmla="*/ 316 h 316"/>
                  <a:gd name="T6" fmla="*/ 126 w 179"/>
                  <a:gd name="T7" fmla="*/ 298 h 316"/>
                  <a:gd name="T8" fmla="*/ 156 w 179"/>
                  <a:gd name="T9" fmla="*/ 254 h 316"/>
                  <a:gd name="T10" fmla="*/ 179 w 179"/>
                  <a:gd name="T11" fmla="*/ 167 h 316"/>
                  <a:gd name="T12" fmla="*/ 173 w 179"/>
                  <a:gd name="T13" fmla="*/ 123 h 316"/>
                  <a:gd name="T14" fmla="*/ 135 w 179"/>
                  <a:gd name="T15" fmla="*/ 105 h 316"/>
                  <a:gd name="T16" fmla="*/ 56 w 179"/>
                  <a:gd name="T17" fmla="*/ 1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16">
                    <a:moveTo>
                      <a:pt x="84" y="0"/>
                    </a:moveTo>
                    <a:lnTo>
                      <a:pt x="0" y="316"/>
                    </a:lnTo>
                    <a:lnTo>
                      <a:pt x="78" y="316"/>
                    </a:lnTo>
                    <a:lnTo>
                      <a:pt x="126" y="298"/>
                    </a:lnTo>
                    <a:lnTo>
                      <a:pt x="156" y="254"/>
                    </a:lnTo>
                    <a:lnTo>
                      <a:pt x="179" y="167"/>
                    </a:lnTo>
                    <a:lnTo>
                      <a:pt x="173" y="123"/>
                    </a:lnTo>
                    <a:lnTo>
                      <a:pt x="135" y="105"/>
                    </a:lnTo>
                    <a:lnTo>
                      <a:pt x="56" y="10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5463" name="Group 231"/>
          <p:cNvGrpSpPr>
            <a:grpSpLocks/>
          </p:cNvGrpSpPr>
          <p:nvPr/>
        </p:nvGrpSpPr>
        <p:grpSpPr bwMode="auto">
          <a:xfrm>
            <a:off x="7686675" y="2481263"/>
            <a:ext cx="207963" cy="393700"/>
            <a:chOff x="4587" y="1554"/>
            <a:chExt cx="131" cy="248"/>
          </a:xfrm>
        </p:grpSpPr>
        <p:sp>
          <p:nvSpPr>
            <p:cNvPr id="95464" name="Line 232"/>
            <p:cNvSpPr>
              <a:spLocks noChangeShapeType="1"/>
            </p:cNvSpPr>
            <p:nvPr/>
          </p:nvSpPr>
          <p:spPr bwMode="auto">
            <a:xfrm flipH="1">
              <a:off x="4657" y="1554"/>
              <a:ext cx="55" cy="10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65" name="Freeform 233"/>
            <p:cNvSpPr>
              <a:spLocks/>
            </p:cNvSpPr>
            <p:nvPr/>
          </p:nvSpPr>
          <p:spPr bwMode="auto">
            <a:xfrm>
              <a:off x="4587" y="1697"/>
              <a:ext cx="131" cy="105"/>
            </a:xfrm>
            <a:custGeom>
              <a:avLst/>
              <a:gdLst>
                <a:gd name="T0" fmla="*/ 136 w 273"/>
                <a:gd name="T1" fmla="*/ 0 h 213"/>
                <a:gd name="T2" fmla="*/ 102 w 273"/>
                <a:gd name="T3" fmla="*/ 16 h 213"/>
                <a:gd name="T4" fmla="*/ 64 w 273"/>
                <a:gd name="T5" fmla="*/ 45 h 213"/>
                <a:gd name="T6" fmla="*/ 40 w 273"/>
                <a:gd name="T7" fmla="*/ 76 h 213"/>
                <a:gd name="T8" fmla="*/ 13 w 273"/>
                <a:gd name="T9" fmla="*/ 122 h 213"/>
                <a:gd name="T10" fmla="*/ 0 w 273"/>
                <a:gd name="T11" fmla="*/ 167 h 213"/>
                <a:gd name="T12" fmla="*/ 8 w 273"/>
                <a:gd name="T13" fmla="*/ 197 h 213"/>
                <a:gd name="T14" fmla="*/ 34 w 273"/>
                <a:gd name="T15" fmla="*/ 213 h 213"/>
                <a:gd name="T16" fmla="*/ 64 w 273"/>
                <a:gd name="T17" fmla="*/ 213 h 213"/>
                <a:gd name="T18" fmla="*/ 99 w 273"/>
                <a:gd name="T19" fmla="*/ 197 h 213"/>
                <a:gd name="T20" fmla="*/ 156 w 273"/>
                <a:gd name="T21" fmla="*/ 152 h 213"/>
                <a:gd name="T22" fmla="*/ 199 w 273"/>
                <a:gd name="T23" fmla="*/ 106 h 213"/>
                <a:gd name="T24" fmla="*/ 245 w 273"/>
                <a:gd name="T25" fmla="*/ 45 h 213"/>
                <a:gd name="T26" fmla="*/ 273 w 273"/>
                <a:gd name="T2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213">
                  <a:moveTo>
                    <a:pt x="136" y="0"/>
                  </a:moveTo>
                  <a:lnTo>
                    <a:pt x="102" y="16"/>
                  </a:lnTo>
                  <a:lnTo>
                    <a:pt x="64" y="45"/>
                  </a:lnTo>
                  <a:lnTo>
                    <a:pt x="40" y="76"/>
                  </a:lnTo>
                  <a:lnTo>
                    <a:pt x="13" y="122"/>
                  </a:lnTo>
                  <a:lnTo>
                    <a:pt x="0" y="167"/>
                  </a:lnTo>
                  <a:lnTo>
                    <a:pt x="8" y="197"/>
                  </a:lnTo>
                  <a:lnTo>
                    <a:pt x="34" y="213"/>
                  </a:lnTo>
                  <a:lnTo>
                    <a:pt x="64" y="213"/>
                  </a:lnTo>
                  <a:lnTo>
                    <a:pt x="99" y="197"/>
                  </a:lnTo>
                  <a:lnTo>
                    <a:pt x="156" y="152"/>
                  </a:lnTo>
                  <a:lnTo>
                    <a:pt x="199" y="106"/>
                  </a:lnTo>
                  <a:lnTo>
                    <a:pt x="245" y="45"/>
                  </a:lnTo>
                  <a:lnTo>
                    <a:pt x="273"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66" name="Freeform 234"/>
            <p:cNvSpPr>
              <a:spLocks/>
            </p:cNvSpPr>
            <p:nvPr/>
          </p:nvSpPr>
          <p:spPr bwMode="auto">
            <a:xfrm>
              <a:off x="4652" y="1697"/>
              <a:ext cx="37" cy="105"/>
            </a:xfrm>
            <a:custGeom>
              <a:avLst/>
              <a:gdLst>
                <a:gd name="T0" fmla="*/ 0 w 80"/>
                <a:gd name="T1" fmla="*/ 0 h 213"/>
                <a:gd name="T2" fmla="*/ 31 w 80"/>
                <a:gd name="T3" fmla="*/ 0 h 213"/>
                <a:gd name="T4" fmla="*/ 41 w 80"/>
                <a:gd name="T5" fmla="*/ 16 h 213"/>
                <a:gd name="T6" fmla="*/ 49 w 80"/>
                <a:gd name="T7" fmla="*/ 45 h 213"/>
                <a:gd name="T8" fmla="*/ 47 w 80"/>
                <a:gd name="T9" fmla="*/ 167 h 213"/>
                <a:gd name="T10" fmla="*/ 54 w 80"/>
                <a:gd name="T11" fmla="*/ 197 h 213"/>
                <a:gd name="T12" fmla="*/ 65 w 80"/>
                <a:gd name="T13" fmla="*/ 213 h 213"/>
                <a:gd name="T14" fmla="*/ 80 w 80"/>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13">
                  <a:moveTo>
                    <a:pt x="0" y="0"/>
                  </a:moveTo>
                  <a:lnTo>
                    <a:pt x="31" y="0"/>
                  </a:lnTo>
                  <a:lnTo>
                    <a:pt x="41" y="16"/>
                  </a:lnTo>
                  <a:lnTo>
                    <a:pt x="49" y="45"/>
                  </a:lnTo>
                  <a:lnTo>
                    <a:pt x="47" y="167"/>
                  </a:lnTo>
                  <a:lnTo>
                    <a:pt x="54" y="197"/>
                  </a:lnTo>
                  <a:lnTo>
                    <a:pt x="65" y="213"/>
                  </a:lnTo>
                  <a:lnTo>
                    <a:pt x="80" y="21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5467" name="Group 235"/>
          <p:cNvGrpSpPr>
            <a:grpSpLocks/>
          </p:cNvGrpSpPr>
          <p:nvPr/>
        </p:nvGrpSpPr>
        <p:grpSpPr bwMode="auto">
          <a:xfrm>
            <a:off x="7296150" y="2157413"/>
            <a:ext cx="419100" cy="325437"/>
            <a:chOff x="4341" y="1350"/>
            <a:chExt cx="264" cy="205"/>
          </a:xfrm>
        </p:grpSpPr>
        <p:sp>
          <p:nvSpPr>
            <p:cNvPr id="95468" name="Line 236"/>
            <p:cNvSpPr>
              <a:spLocks noChangeShapeType="1"/>
            </p:cNvSpPr>
            <p:nvPr/>
          </p:nvSpPr>
          <p:spPr bwMode="auto">
            <a:xfrm flipV="1">
              <a:off x="4524" y="1415"/>
              <a:ext cx="81" cy="2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469" name="Group 237"/>
            <p:cNvGrpSpPr>
              <a:grpSpLocks/>
            </p:cNvGrpSpPr>
            <p:nvPr/>
          </p:nvGrpSpPr>
          <p:grpSpPr bwMode="auto">
            <a:xfrm>
              <a:off x="4341" y="1350"/>
              <a:ext cx="155" cy="205"/>
              <a:chOff x="4262" y="1382"/>
              <a:chExt cx="155" cy="205"/>
            </a:xfrm>
          </p:grpSpPr>
          <p:sp>
            <p:nvSpPr>
              <p:cNvPr id="95470" name="Freeform 238"/>
              <p:cNvSpPr>
                <a:spLocks/>
              </p:cNvSpPr>
              <p:nvPr/>
            </p:nvSpPr>
            <p:spPr bwMode="auto">
              <a:xfrm>
                <a:off x="4262" y="1382"/>
                <a:ext cx="128" cy="205"/>
              </a:xfrm>
              <a:custGeom>
                <a:avLst/>
                <a:gdLst>
                  <a:gd name="T0" fmla="*/ 265 w 265"/>
                  <a:gd name="T1" fmla="*/ 0 h 426"/>
                  <a:gd name="T2" fmla="*/ 231 w 265"/>
                  <a:gd name="T3" fmla="*/ 16 h 426"/>
                  <a:gd name="T4" fmla="*/ 193 w 265"/>
                  <a:gd name="T5" fmla="*/ 46 h 426"/>
                  <a:gd name="T6" fmla="*/ 146 w 265"/>
                  <a:gd name="T7" fmla="*/ 108 h 426"/>
                  <a:gd name="T8" fmla="*/ 119 w 265"/>
                  <a:gd name="T9" fmla="*/ 152 h 426"/>
                  <a:gd name="T10" fmla="*/ 87 w 265"/>
                  <a:gd name="T11" fmla="*/ 214 h 426"/>
                  <a:gd name="T12" fmla="*/ 47 w 265"/>
                  <a:gd name="T13" fmla="*/ 304 h 426"/>
                  <a:gd name="T14" fmla="*/ 0 w 265"/>
                  <a:gd name="T15" fmla="*/ 426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26">
                    <a:moveTo>
                      <a:pt x="265" y="0"/>
                    </a:moveTo>
                    <a:lnTo>
                      <a:pt x="231" y="16"/>
                    </a:lnTo>
                    <a:lnTo>
                      <a:pt x="193" y="46"/>
                    </a:lnTo>
                    <a:lnTo>
                      <a:pt x="146" y="108"/>
                    </a:lnTo>
                    <a:lnTo>
                      <a:pt x="119" y="152"/>
                    </a:lnTo>
                    <a:lnTo>
                      <a:pt x="87" y="214"/>
                    </a:lnTo>
                    <a:lnTo>
                      <a:pt x="47" y="304"/>
                    </a:lnTo>
                    <a:lnTo>
                      <a:pt x="0" y="4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71" name="Freeform 239"/>
              <p:cNvSpPr>
                <a:spLocks/>
              </p:cNvSpPr>
              <p:nvPr/>
            </p:nvSpPr>
            <p:spPr bwMode="auto">
              <a:xfrm>
                <a:off x="4303" y="1382"/>
                <a:ext cx="114" cy="154"/>
              </a:xfrm>
              <a:custGeom>
                <a:avLst/>
                <a:gdLst>
                  <a:gd name="T0" fmla="*/ 186 w 239"/>
                  <a:gd name="T1" fmla="*/ 0 h 320"/>
                  <a:gd name="T2" fmla="*/ 217 w 239"/>
                  <a:gd name="T3" fmla="*/ 0 h 320"/>
                  <a:gd name="T4" fmla="*/ 239 w 239"/>
                  <a:gd name="T5" fmla="*/ 31 h 320"/>
                  <a:gd name="T6" fmla="*/ 227 w 239"/>
                  <a:gd name="T7" fmla="*/ 77 h 320"/>
                  <a:gd name="T8" fmla="*/ 203 w 239"/>
                  <a:gd name="T9" fmla="*/ 108 h 320"/>
                  <a:gd name="T10" fmla="*/ 184 w 239"/>
                  <a:gd name="T11" fmla="*/ 122 h 320"/>
                  <a:gd name="T12" fmla="*/ 150 w 239"/>
                  <a:gd name="T13" fmla="*/ 137 h 320"/>
                  <a:gd name="T14" fmla="*/ 104 w 239"/>
                  <a:gd name="T15" fmla="*/ 137 h 320"/>
                  <a:gd name="T16" fmla="*/ 131 w 239"/>
                  <a:gd name="T17" fmla="*/ 152 h 320"/>
                  <a:gd name="T18" fmla="*/ 153 w 239"/>
                  <a:gd name="T19" fmla="*/ 183 h 320"/>
                  <a:gd name="T20" fmla="*/ 160 w 239"/>
                  <a:gd name="T21" fmla="*/ 214 h 320"/>
                  <a:gd name="T22" fmla="*/ 148 w 239"/>
                  <a:gd name="T23" fmla="*/ 259 h 320"/>
                  <a:gd name="T24" fmla="*/ 125 w 239"/>
                  <a:gd name="T25" fmla="*/ 289 h 320"/>
                  <a:gd name="T26" fmla="*/ 105 w 239"/>
                  <a:gd name="T27" fmla="*/ 304 h 320"/>
                  <a:gd name="T28" fmla="*/ 70 w 239"/>
                  <a:gd name="T29" fmla="*/ 320 h 320"/>
                  <a:gd name="T30" fmla="*/ 41 w 239"/>
                  <a:gd name="T31" fmla="*/ 320 h 320"/>
                  <a:gd name="T32" fmla="*/ 14 w 239"/>
                  <a:gd name="T33" fmla="*/ 304 h 320"/>
                  <a:gd name="T34" fmla="*/ 4 w 239"/>
                  <a:gd name="T35" fmla="*/ 289 h 320"/>
                  <a:gd name="T36" fmla="*/ 0 w 239"/>
                  <a:gd name="T37" fmla="*/ 24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320">
                    <a:moveTo>
                      <a:pt x="186" y="0"/>
                    </a:moveTo>
                    <a:lnTo>
                      <a:pt x="217" y="0"/>
                    </a:lnTo>
                    <a:lnTo>
                      <a:pt x="239" y="31"/>
                    </a:lnTo>
                    <a:lnTo>
                      <a:pt x="227" y="77"/>
                    </a:lnTo>
                    <a:lnTo>
                      <a:pt x="203" y="108"/>
                    </a:lnTo>
                    <a:lnTo>
                      <a:pt x="184" y="122"/>
                    </a:lnTo>
                    <a:lnTo>
                      <a:pt x="150" y="137"/>
                    </a:lnTo>
                    <a:lnTo>
                      <a:pt x="104" y="137"/>
                    </a:lnTo>
                    <a:lnTo>
                      <a:pt x="131" y="152"/>
                    </a:lnTo>
                    <a:lnTo>
                      <a:pt x="153" y="183"/>
                    </a:lnTo>
                    <a:lnTo>
                      <a:pt x="160" y="214"/>
                    </a:lnTo>
                    <a:lnTo>
                      <a:pt x="148" y="259"/>
                    </a:lnTo>
                    <a:lnTo>
                      <a:pt x="125" y="289"/>
                    </a:lnTo>
                    <a:lnTo>
                      <a:pt x="105" y="304"/>
                    </a:lnTo>
                    <a:lnTo>
                      <a:pt x="70" y="320"/>
                    </a:lnTo>
                    <a:lnTo>
                      <a:pt x="41" y="320"/>
                    </a:lnTo>
                    <a:lnTo>
                      <a:pt x="14" y="304"/>
                    </a:lnTo>
                    <a:lnTo>
                      <a:pt x="4" y="289"/>
                    </a:lnTo>
                    <a:lnTo>
                      <a:pt x="0" y="244"/>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95472" name="Group 240"/>
          <p:cNvGrpSpPr>
            <a:grpSpLocks/>
          </p:cNvGrpSpPr>
          <p:nvPr/>
        </p:nvGrpSpPr>
        <p:grpSpPr bwMode="auto">
          <a:xfrm>
            <a:off x="4824413" y="1233488"/>
            <a:ext cx="3983037" cy="3200400"/>
            <a:chOff x="2784" y="768"/>
            <a:chExt cx="2509" cy="2016"/>
          </a:xfrm>
        </p:grpSpPr>
        <p:sp>
          <p:nvSpPr>
            <p:cNvPr id="95473" name="Line 241"/>
            <p:cNvSpPr>
              <a:spLocks noChangeShapeType="1"/>
            </p:cNvSpPr>
            <p:nvPr/>
          </p:nvSpPr>
          <p:spPr bwMode="auto">
            <a:xfrm flipH="1">
              <a:off x="3316" y="2264"/>
              <a:ext cx="4" cy="268"/>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74" name="Line 242"/>
            <p:cNvSpPr>
              <a:spLocks noChangeShapeType="1"/>
            </p:cNvSpPr>
            <p:nvPr/>
          </p:nvSpPr>
          <p:spPr bwMode="auto">
            <a:xfrm flipV="1">
              <a:off x="3320" y="1308"/>
              <a:ext cx="4" cy="35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75" name="Line 243"/>
            <p:cNvSpPr>
              <a:spLocks noChangeShapeType="1"/>
            </p:cNvSpPr>
            <p:nvPr/>
          </p:nvSpPr>
          <p:spPr bwMode="auto">
            <a:xfrm>
              <a:off x="4524" y="1308"/>
              <a:ext cx="268" cy="35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476" name="Group 244"/>
            <p:cNvGrpSpPr>
              <a:grpSpLocks/>
            </p:cNvGrpSpPr>
            <p:nvPr/>
          </p:nvGrpSpPr>
          <p:grpSpPr bwMode="auto">
            <a:xfrm>
              <a:off x="2784" y="768"/>
              <a:ext cx="2509" cy="2016"/>
              <a:chOff x="2784" y="768"/>
              <a:chExt cx="2509" cy="2016"/>
            </a:xfrm>
          </p:grpSpPr>
          <p:sp>
            <p:nvSpPr>
              <p:cNvPr id="95477" name="Line 245"/>
              <p:cNvSpPr>
                <a:spLocks noChangeShapeType="1"/>
              </p:cNvSpPr>
              <p:nvPr/>
            </p:nvSpPr>
            <p:spPr bwMode="auto">
              <a:xfrm flipH="1">
                <a:off x="3320" y="2264"/>
                <a:ext cx="1204"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78" name="Line 246"/>
              <p:cNvSpPr>
                <a:spLocks noChangeShapeType="1"/>
              </p:cNvSpPr>
              <p:nvPr/>
            </p:nvSpPr>
            <p:spPr bwMode="auto">
              <a:xfrm>
                <a:off x="3320" y="1308"/>
                <a:ext cx="1204"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79" name="Line 247"/>
              <p:cNvSpPr>
                <a:spLocks noChangeShapeType="1"/>
              </p:cNvSpPr>
              <p:nvPr/>
            </p:nvSpPr>
            <p:spPr bwMode="auto">
              <a:xfrm>
                <a:off x="3320" y="1658"/>
                <a:ext cx="1234"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0" name="Line 248"/>
              <p:cNvSpPr>
                <a:spLocks noChangeShapeType="1"/>
              </p:cNvSpPr>
              <p:nvPr/>
            </p:nvSpPr>
            <p:spPr bwMode="auto">
              <a:xfrm>
                <a:off x="3316" y="2532"/>
                <a:ext cx="1476"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1" name="Line 249"/>
              <p:cNvSpPr>
                <a:spLocks noChangeShapeType="1"/>
              </p:cNvSpPr>
              <p:nvPr/>
            </p:nvSpPr>
            <p:spPr bwMode="auto">
              <a:xfrm>
                <a:off x="2982" y="1929"/>
                <a:ext cx="207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2" name="Line 250"/>
              <p:cNvSpPr>
                <a:spLocks noChangeShapeType="1"/>
              </p:cNvSpPr>
              <p:nvPr/>
            </p:nvSpPr>
            <p:spPr bwMode="auto">
              <a:xfrm flipV="1">
                <a:off x="3320" y="1658"/>
                <a:ext cx="4" cy="2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3" name="Freeform 251"/>
              <p:cNvSpPr>
                <a:spLocks/>
              </p:cNvSpPr>
              <p:nvPr/>
            </p:nvSpPr>
            <p:spPr bwMode="auto">
              <a:xfrm>
                <a:off x="3175" y="2446"/>
                <a:ext cx="88" cy="150"/>
              </a:xfrm>
              <a:custGeom>
                <a:avLst/>
                <a:gdLst>
                  <a:gd name="T0" fmla="*/ 84 w 180"/>
                  <a:gd name="T1" fmla="*/ 0 h 316"/>
                  <a:gd name="T2" fmla="*/ 0 w 180"/>
                  <a:gd name="T3" fmla="*/ 316 h 316"/>
                  <a:gd name="T4" fmla="*/ 79 w 180"/>
                  <a:gd name="T5" fmla="*/ 316 h 316"/>
                  <a:gd name="T6" fmla="*/ 127 w 180"/>
                  <a:gd name="T7" fmla="*/ 298 h 316"/>
                  <a:gd name="T8" fmla="*/ 156 w 180"/>
                  <a:gd name="T9" fmla="*/ 254 h 316"/>
                  <a:gd name="T10" fmla="*/ 180 w 180"/>
                  <a:gd name="T11" fmla="*/ 166 h 316"/>
                  <a:gd name="T12" fmla="*/ 173 w 180"/>
                  <a:gd name="T13" fmla="*/ 123 h 316"/>
                  <a:gd name="T14" fmla="*/ 135 w 180"/>
                  <a:gd name="T15" fmla="*/ 105 h 316"/>
                  <a:gd name="T16" fmla="*/ 57 w 180"/>
                  <a:gd name="T17" fmla="*/ 1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6">
                    <a:moveTo>
                      <a:pt x="84" y="0"/>
                    </a:moveTo>
                    <a:lnTo>
                      <a:pt x="0" y="316"/>
                    </a:lnTo>
                    <a:lnTo>
                      <a:pt x="79" y="316"/>
                    </a:lnTo>
                    <a:lnTo>
                      <a:pt x="127" y="298"/>
                    </a:lnTo>
                    <a:lnTo>
                      <a:pt x="156" y="254"/>
                    </a:lnTo>
                    <a:lnTo>
                      <a:pt x="180" y="166"/>
                    </a:lnTo>
                    <a:lnTo>
                      <a:pt x="173" y="123"/>
                    </a:lnTo>
                    <a:lnTo>
                      <a:pt x="135" y="105"/>
                    </a:lnTo>
                    <a:lnTo>
                      <a:pt x="57"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84" name="Line 252"/>
              <p:cNvSpPr>
                <a:spLocks noChangeShapeType="1"/>
              </p:cNvSpPr>
              <p:nvPr/>
            </p:nvSpPr>
            <p:spPr bwMode="auto">
              <a:xfrm flipV="1">
                <a:off x="3320" y="1929"/>
                <a:ext cx="4" cy="3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5" name="Freeform 253"/>
              <p:cNvSpPr>
                <a:spLocks/>
              </p:cNvSpPr>
              <p:nvPr/>
            </p:nvSpPr>
            <p:spPr bwMode="auto">
              <a:xfrm>
                <a:off x="3113" y="1556"/>
                <a:ext cx="84" cy="153"/>
              </a:xfrm>
              <a:custGeom>
                <a:avLst/>
                <a:gdLst>
                  <a:gd name="T0" fmla="*/ 84 w 180"/>
                  <a:gd name="T1" fmla="*/ 0 h 317"/>
                  <a:gd name="T2" fmla="*/ 0 w 180"/>
                  <a:gd name="T3" fmla="*/ 317 h 317"/>
                  <a:gd name="T4" fmla="*/ 79 w 180"/>
                  <a:gd name="T5" fmla="*/ 317 h 317"/>
                  <a:gd name="T6" fmla="*/ 127 w 180"/>
                  <a:gd name="T7" fmla="*/ 299 h 317"/>
                  <a:gd name="T8" fmla="*/ 156 w 180"/>
                  <a:gd name="T9" fmla="*/ 255 h 317"/>
                  <a:gd name="T10" fmla="*/ 180 w 180"/>
                  <a:gd name="T11" fmla="*/ 167 h 317"/>
                  <a:gd name="T12" fmla="*/ 173 w 180"/>
                  <a:gd name="T13" fmla="*/ 124 h 317"/>
                  <a:gd name="T14" fmla="*/ 135 w 180"/>
                  <a:gd name="T15" fmla="*/ 105 h 317"/>
                  <a:gd name="T16" fmla="*/ 56 w 180"/>
                  <a:gd name="T17" fmla="*/ 10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7">
                    <a:moveTo>
                      <a:pt x="84" y="0"/>
                    </a:moveTo>
                    <a:lnTo>
                      <a:pt x="0" y="317"/>
                    </a:lnTo>
                    <a:lnTo>
                      <a:pt x="79" y="317"/>
                    </a:lnTo>
                    <a:lnTo>
                      <a:pt x="127" y="299"/>
                    </a:lnTo>
                    <a:lnTo>
                      <a:pt x="156" y="255"/>
                    </a:lnTo>
                    <a:lnTo>
                      <a:pt x="180" y="167"/>
                    </a:lnTo>
                    <a:lnTo>
                      <a:pt x="173" y="124"/>
                    </a:lnTo>
                    <a:lnTo>
                      <a:pt x="135" y="105"/>
                    </a:lnTo>
                    <a:lnTo>
                      <a:pt x="56"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86" name="Line 254"/>
              <p:cNvSpPr>
                <a:spLocks noChangeShapeType="1"/>
              </p:cNvSpPr>
              <p:nvPr/>
            </p:nvSpPr>
            <p:spPr bwMode="auto">
              <a:xfrm flipV="1">
                <a:off x="3259" y="1556"/>
                <a:ext cx="18"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7" name="Line 255"/>
              <p:cNvSpPr>
                <a:spLocks noChangeShapeType="1"/>
              </p:cNvSpPr>
              <p:nvPr/>
            </p:nvSpPr>
            <p:spPr bwMode="auto">
              <a:xfrm flipV="1">
                <a:off x="4524" y="1658"/>
                <a:ext cx="4" cy="2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8" name="Line 256"/>
              <p:cNvSpPr>
                <a:spLocks noChangeShapeType="1"/>
              </p:cNvSpPr>
              <p:nvPr/>
            </p:nvSpPr>
            <p:spPr bwMode="auto">
              <a:xfrm flipV="1">
                <a:off x="4792" y="1658"/>
                <a:ext cx="4" cy="8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89" name="Line 257"/>
              <p:cNvSpPr>
                <a:spLocks noChangeShapeType="1"/>
              </p:cNvSpPr>
              <p:nvPr/>
            </p:nvSpPr>
            <p:spPr bwMode="auto">
              <a:xfrm>
                <a:off x="4188" y="987"/>
                <a:ext cx="4" cy="9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0" name="Line 258"/>
              <p:cNvSpPr>
                <a:spLocks noChangeShapeType="1"/>
              </p:cNvSpPr>
              <p:nvPr/>
            </p:nvSpPr>
            <p:spPr bwMode="auto">
              <a:xfrm>
                <a:off x="4188" y="1929"/>
                <a:ext cx="788" cy="7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1" name="Line 259"/>
              <p:cNvSpPr>
                <a:spLocks noChangeShapeType="1"/>
              </p:cNvSpPr>
              <p:nvPr/>
            </p:nvSpPr>
            <p:spPr bwMode="auto">
              <a:xfrm>
                <a:off x="4188" y="1929"/>
                <a:ext cx="4" cy="7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2" name="Line 260"/>
              <p:cNvSpPr>
                <a:spLocks noChangeShapeType="1"/>
              </p:cNvSpPr>
              <p:nvPr/>
            </p:nvSpPr>
            <p:spPr bwMode="auto">
              <a:xfrm flipV="1">
                <a:off x="4028" y="2023"/>
                <a:ext cx="17"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3" name="Freeform 261"/>
              <p:cNvSpPr>
                <a:spLocks/>
              </p:cNvSpPr>
              <p:nvPr/>
            </p:nvSpPr>
            <p:spPr bwMode="auto">
              <a:xfrm>
                <a:off x="4045" y="1978"/>
                <a:ext cx="82" cy="45"/>
              </a:xfrm>
              <a:custGeom>
                <a:avLst/>
                <a:gdLst>
                  <a:gd name="T0" fmla="*/ 175 w 175"/>
                  <a:gd name="T1" fmla="*/ 87 h 87"/>
                  <a:gd name="T2" fmla="*/ 167 w 175"/>
                  <a:gd name="T3" fmla="*/ 25 h 87"/>
                  <a:gd name="T4" fmla="*/ 112 w 175"/>
                  <a:gd name="T5" fmla="*/ 0 h 87"/>
                  <a:gd name="T6" fmla="*/ 43 w 175"/>
                  <a:gd name="T7" fmla="*/ 25 h 87"/>
                  <a:gd name="T8" fmla="*/ 0 w 175"/>
                  <a:gd name="T9" fmla="*/ 87 h 87"/>
                </a:gdLst>
                <a:ahLst/>
                <a:cxnLst>
                  <a:cxn ang="0">
                    <a:pos x="T0" y="T1"/>
                  </a:cxn>
                  <a:cxn ang="0">
                    <a:pos x="T2" y="T3"/>
                  </a:cxn>
                  <a:cxn ang="0">
                    <a:pos x="T4" y="T5"/>
                  </a:cxn>
                  <a:cxn ang="0">
                    <a:pos x="T6" y="T7"/>
                  </a:cxn>
                  <a:cxn ang="0">
                    <a:pos x="T8" y="T9"/>
                  </a:cxn>
                </a:cxnLst>
                <a:rect l="0" t="0" r="r" b="b"/>
                <a:pathLst>
                  <a:path w="175" h="87">
                    <a:moveTo>
                      <a:pt x="175" y="87"/>
                    </a:moveTo>
                    <a:lnTo>
                      <a:pt x="167" y="25"/>
                    </a:lnTo>
                    <a:lnTo>
                      <a:pt x="112" y="0"/>
                    </a:lnTo>
                    <a:lnTo>
                      <a:pt x="43" y="25"/>
                    </a:lnTo>
                    <a:lnTo>
                      <a:pt x="0" y="8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94" name="Line 262"/>
              <p:cNvSpPr>
                <a:spLocks noChangeShapeType="1"/>
              </p:cNvSpPr>
              <p:nvPr/>
            </p:nvSpPr>
            <p:spPr bwMode="auto">
              <a:xfrm flipH="1">
                <a:off x="4112" y="2023"/>
                <a:ext cx="15"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5" name="Freeform 263"/>
              <p:cNvSpPr>
                <a:spLocks/>
              </p:cNvSpPr>
              <p:nvPr/>
            </p:nvSpPr>
            <p:spPr bwMode="auto">
              <a:xfrm>
                <a:off x="4028" y="2090"/>
                <a:ext cx="84" cy="41"/>
              </a:xfrm>
              <a:custGeom>
                <a:avLst/>
                <a:gdLst>
                  <a:gd name="T0" fmla="*/ 0 w 175"/>
                  <a:gd name="T1" fmla="*/ 0 h 87"/>
                  <a:gd name="T2" fmla="*/ 8 w 175"/>
                  <a:gd name="T3" fmla="*/ 62 h 87"/>
                  <a:gd name="T4" fmla="*/ 64 w 175"/>
                  <a:gd name="T5" fmla="*/ 87 h 87"/>
                  <a:gd name="T6" fmla="*/ 133 w 175"/>
                  <a:gd name="T7" fmla="*/ 62 h 87"/>
                  <a:gd name="T8" fmla="*/ 175 w 175"/>
                  <a:gd name="T9" fmla="*/ 0 h 87"/>
                </a:gdLst>
                <a:ahLst/>
                <a:cxnLst>
                  <a:cxn ang="0">
                    <a:pos x="T0" y="T1"/>
                  </a:cxn>
                  <a:cxn ang="0">
                    <a:pos x="T2" y="T3"/>
                  </a:cxn>
                  <a:cxn ang="0">
                    <a:pos x="T4" y="T5"/>
                  </a:cxn>
                  <a:cxn ang="0">
                    <a:pos x="T6" y="T7"/>
                  </a:cxn>
                  <a:cxn ang="0">
                    <a:pos x="T8" y="T9"/>
                  </a:cxn>
                </a:cxnLst>
                <a:rect l="0" t="0" r="r" b="b"/>
                <a:pathLst>
                  <a:path w="175" h="87">
                    <a:moveTo>
                      <a:pt x="0" y="0"/>
                    </a:moveTo>
                    <a:lnTo>
                      <a:pt x="8" y="62"/>
                    </a:lnTo>
                    <a:lnTo>
                      <a:pt x="64" y="87"/>
                    </a:lnTo>
                    <a:lnTo>
                      <a:pt x="133" y="62"/>
                    </a:lnTo>
                    <a:lnTo>
                      <a:pt x="175"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96" name="Line 264"/>
              <p:cNvSpPr>
                <a:spLocks noChangeShapeType="1"/>
              </p:cNvSpPr>
              <p:nvPr/>
            </p:nvSpPr>
            <p:spPr bwMode="auto">
              <a:xfrm>
                <a:off x="4524" y="1929"/>
                <a:ext cx="4" cy="3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7" name="Freeform 265"/>
              <p:cNvSpPr>
                <a:spLocks/>
              </p:cNvSpPr>
              <p:nvPr/>
            </p:nvSpPr>
            <p:spPr bwMode="auto">
              <a:xfrm>
                <a:off x="4847" y="1546"/>
                <a:ext cx="86" cy="151"/>
              </a:xfrm>
              <a:custGeom>
                <a:avLst/>
                <a:gdLst>
                  <a:gd name="T0" fmla="*/ 85 w 180"/>
                  <a:gd name="T1" fmla="*/ 0 h 316"/>
                  <a:gd name="T2" fmla="*/ 0 w 180"/>
                  <a:gd name="T3" fmla="*/ 316 h 316"/>
                  <a:gd name="T4" fmla="*/ 79 w 180"/>
                  <a:gd name="T5" fmla="*/ 316 h 316"/>
                  <a:gd name="T6" fmla="*/ 127 w 180"/>
                  <a:gd name="T7" fmla="*/ 298 h 316"/>
                  <a:gd name="T8" fmla="*/ 157 w 180"/>
                  <a:gd name="T9" fmla="*/ 254 h 316"/>
                  <a:gd name="T10" fmla="*/ 180 w 180"/>
                  <a:gd name="T11" fmla="*/ 166 h 316"/>
                  <a:gd name="T12" fmla="*/ 174 w 180"/>
                  <a:gd name="T13" fmla="*/ 122 h 316"/>
                  <a:gd name="T14" fmla="*/ 136 w 180"/>
                  <a:gd name="T15" fmla="*/ 105 h 316"/>
                  <a:gd name="T16" fmla="*/ 56 w 180"/>
                  <a:gd name="T17" fmla="*/ 1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6">
                    <a:moveTo>
                      <a:pt x="85" y="0"/>
                    </a:moveTo>
                    <a:lnTo>
                      <a:pt x="0" y="316"/>
                    </a:lnTo>
                    <a:lnTo>
                      <a:pt x="79" y="316"/>
                    </a:lnTo>
                    <a:lnTo>
                      <a:pt x="127" y="298"/>
                    </a:lnTo>
                    <a:lnTo>
                      <a:pt x="157" y="254"/>
                    </a:lnTo>
                    <a:lnTo>
                      <a:pt x="180" y="166"/>
                    </a:lnTo>
                    <a:lnTo>
                      <a:pt x="174" y="122"/>
                    </a:lnTo>
                    <a:lnTo>
                      <a:pt x="136" y="105"/>
                    </a:lnTo>
                    <a:lnTo>
                      <a:pt x="56"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498" name="Line 266"/>
              <p:cNvSpPr>
                <a:spLocks noChangeShapeType="1"/>
              </p:cNvSpPr>
              <p:nvPr/>
            </p:nvSpPr>
            <p:spPr bwMode="auto">
              <a:xfrm flipV="1">
                <a:off x="4998" y="1546"/>
                <a:ext cx="15"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99" name="Line 267"/>
              <p:cNvSpPr>
                <a:spLocks noChangeShapeType="1"/>
              </p:cNvSpPr>
              <p:nvPr/>
            </p:nvSpPr>
            <p:spPr bwMode="auto">
              <a:xfrm flipH="1">
                <a:off x="5037" y="1546"/>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0" name="Line 268"/>
              <p:cNvSpPr>
                <a:spLocks noChangeShapeType="1"/>
              </p:cNvSpPr>
              <p:nvPr/>
            </p:nvSpPr>
            <p:spPr bwMode="auto">
              <a:xfrm flipV="1">
                <a:off x="4524" y="1308"/>
                <a:ext cx="4" cy="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1" name="Line 269"/>
              <p:cNvSpPr>
                <a:spLocks noChangeShapeType="1"/>
              </p:cNvSpPr>
              <p:nvPr/>
            </p:nvSpPr>
            <p:spPr bwMode="auto">
              <a:xfrm>
                <a:off x="4554" y="1658"/>
                <a:ext cx="23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2" name="Line 270"/>
              <p:cNvSpPr>
                <a:spLocks noChangeShapeType="1"/>
              </p:cNvSpPr>
              <p:nvPr/>
            </p:nvSpPr>
            <p:spPr bwMode="auto">
              <a:xfrm flipH="1">
                <a:off x="3226" y="1235"/>
                <a:ext cx="20"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3" name="Freeform 271"/>
              <p:cNvSpPr>
                <a:spLocks/>
              </p:cNvSpPr>
              <p:nvPr/>
            </p:nvSpPr>
            <p:spPr bwMode="auto">
              <a:xfrm>
                <a:off x="3226" y="1319"/>
                <a:ext cx="8" cy="20"/>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04" name="Line 272"/>
              <p:cNvSpPr>
                <a:spLocks noChangeShapeType="1"/>
              </p:cNvSpPr>
              <p:nvPr/>
            </p:nvSpPr>
            <p:spPr bwMode="auto">
              <a:xfrm flipH="1">
                <a:off x="3206" y="1235"/>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5" name="Line 273"/>
              <p:cNvSpPr>
                <a:spLocks noChangeShapeType="1"/>
              </p:cNvSpPr>
              <p:nvPr/>
            </p:nvSpPr>
            <p:spPr bwMode="auto">
              <a:xfrm flipV="1">
                <a:off x="3300" y="1190"/>
                <a:ext cx="16"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06" name="Freeform 274"/>
              <p:cNvSpPr>
                <a:spLocks/>
              </p:cNvSpPr>
              <p:nvPr/>
            </p:nvSpPr>
            <p:spPr bwMode="auto">
              <a:xfrm>
                <a:off x="3156" y="1235"/>
                <a:ext cx="70" cy="100"/>
              </a:xfrm>
              <a:custGeom>
                <a:avLst/>
                <a:gdLst>
                  <a:gd name="T0" fmla="*/ 107 w 144"/>
                  <a:gd name="T1" fmla="*/ 0 h 212"/>
                  <a:gd name="T2" fmla="*/ 75 w 144"/>
                  <a:gd name="T3" fmla="*/ 0 h 212"/>
                  <a:gd name="T4" fmla="*/ 50 w 144"/>
                  <a:gd name="T5" fmla="*/ 10 h 212"/>
                  <a:gd name="T6" fmla="*/ 35 w 144"/>
                  <a:gd name="T7" fmla="*/ 33 h 212"/>
                  <a:gd name="T8" fmla="*/ 0 w 144"/>
                  <a:gd name="T9" fmla="*/ 166 h 212"/>
                  <a:gd name="T10" fmla="*/ 6 w 144"/>
                  <a:gd name="T11" fmla="*/ 198 h 212"/>
                  <a:gd name="T12" fmla="*/ 34 w 144"/>
                  <a:gd name="T13" fmla="*/ 212 h 212"/>
                  <a:gd name="T14" fmla="*/ 68 w 144"/>
                  <a:gd name="T15" fmla="*/ 212 h 212"/>
                  <a:gd name="T16" fmla="*/ 144 w 144"/>
                  <a:gd name="T17" fmla="*/ 1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2">
                    <a:moveTo>
                      <a:pt x="107" y="0"/>
                    </a:moveTo>
                    <a:lnTo>
                      <a:pt x="75" y="0"/>
                    </a:lnTo>
                    <a:lnTo>
                      <a:pt x="50" y="10"/>
                    </a:lnTo>
                    <a:lnTo>
                      <a:pt x="35" y="33"/>
                    </a:lnTo>
                    <a:lnTo>
                      <a:pt x="0" y="166"/>
                    </a:lnTo>
                    <a:lnTo>
                      <a:pt x="6" y="198"/>
                    </a:lnTo>
                    <a:lnTo>
                      <a:pt x="34" y="212"/>
                    </a:lnTo>
                    <a:lnTo>
                      <a:pt x="68" y="212"/>
                    </a:lnTo>
                    <a:lnTo>
                      <a:pt x="144"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07" name="Freeform 275"/>
              <p:cNvSpPr>
                <a:spLocks/>
              </p:cNvSpPr>
              <p:nvPr/>
            </p:nvSpPr>
            <p:spPr bwMode="auto">
              <a:xfrm>
                <a:off x="3230" y="2321"/>
                <a:ext cx="6" cy="21"/>
              </a:xfrm>
              <a:custGeom>
                <a:avLst/>
                <a:gdLst>
                  <a:gd name="T0" fmla="*/ 0 w 16"/>
                  <a:gd name="T1" fmla="*/ 0 h 40"/>
                  <a:gd name="T2" fmla="*/ 1 w 16"/>
                  <a:gd name="T3" fmla="*/ 22 h 40"/>
                  <a:gd name="T4" fmla="*/ 16 w 16"/>
                  <a:gd name="T5" fmla="*/ 40 h 40"/>
                </a:gdLst>
                <a:ahLst/>
                <a:cxnLst>
                  <a:cxn ang="0">
                    <a:pos x="T0" y="T1"/>
                  </a:cxn>
                  <a:cxn ang="0">
                    <a:pos x="T2" y="T3"/>
                  </a:cxn>
                  <a:cxn ang="0">
                    <a:pos x="T4" y="T5"/>
                  </a:cxn>
                </a:cxnLst>
                <a:rect l="0" t="0" r="r" b="b"/>
                <a:pathLst>
                  <a:path w="16" h="40">
                    <a:moveTo>
                      <a:pt x="0" y="0"/>
                    </a:moveTo>
                    <a:lnTo>
                      <a:pt x="1" y="22"/>
                    </a:lnTo>
                    <a:lnTo>
                      <a:pt x="16" y="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08" name="Freeform 276"/>
              <p:cNvSpPr>
                <a:spLocks/>
              </p:cNvSpPr>
              <p:nvPr/>
            </p:nvSpPr>
            <p:spPr bwMode="auto">
              <a:xfrm>
                <a:off x="3159" y="2235"/>
                <a:ext cx="71" cy="103"/>
              </a:xfrm>
              <a:custGeom>
                <a:avLst/>
                <a:gdLst>
                  <a:gd name="T0" fmla="*/ 108 w 145"/>
                  <a:gd name="T1" fmla="*/ 0 h 213"/>
                  <a:gd name="T2" fmla="*/ 77 w 145"/>
                  <a:gd name="T3" fmla="*/ 0 h 213"/>
                  <a:gd name="T4" fmla="*/ 50 w 145"/>
                  <a:gd name="T5" fmla="*/ 10 h 213"/>
                  <a:gd name="T6" fmla="*/ 36 w 145"/>
                  <a:gd name="T7" fmla="*/ 33 h 213"/>
                  <a:gd name="T8" fmla="*/ 0 w 145"/>
                  <a:gd name="T9" fmla="*/ 167 h 213"/>
                  <a:gd name="T10" fmla="*/ 7 w 145"/>
                  <a:gd name="T11" fmla="*/ 198 h 213"/>
                  <a:gd name="T12" fmla="*/ 35 w 145"/>
                  <a:gd name="T13" fmla="*/ 213 h 213"/>
                  <a:gd name="T14" fmla="*/ 69 w 145"/>
                  <a:gd name="T15" fmla="*/ 213 h 213"/>
                  <a:gd name="T16" fmla="*/ 145 w 145"/>
                  <a:gd name="T17"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213">
                    <a:moveTo>
                      <a:pt x="108" y="0"/>
                    </a:moveTo>
                    <a:lnTo>
                      <a:pt x="77" y="0"/>
                    </a:lnTo>
                    <a:lnTo>
                      <a:pt x="50" y="10"/>
                    </a:lnTo>
                    <a:lnTo>
                      <a:pt x="36" y="33"/>
                    </a:lnTo>
                    <a:lnTo>
                      <a:pt x="0" y="167"/>
                    </a:lnTo>
                    <a:lnTo>
                      <a:pt x="7" y="198"/>
                    </a:lnTo>
                    <a:lnTo>
                      <a:pt x="35" y="213"/>
                    </a:lnTo>
                    <a:lnTo>
                      <a:pt x="69" y="213"/>
                    </a:lnTo>
                    <a:lnTo>
                      <a:pt x="145"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09" name="Line 277"/>
              <p:cNvSpPr>
                <a:spLocks noChangeShapeType="1"/>
              </p:cNvSpPr>
              <p:nvPr/>
            </p:nvSpPr>
            <p:spPr bwMode="auto">
              <a:xfrm flipH="1">
                <a:off x="3230" y="2235"/>
                <a:ext cx="23" cy="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0" name="Line 278"/>
              <p:cNvSpPr>
                <a:spLocks noChangeShapeType="1"/>
              </p:cNvSpPr>
              <p:nvPr/>
            </p:nvSpPr>
            <p:spPr bwMode="auto">
              <a:xfrm flipH="1">
                <a:off x="3212" y="2235"/>
                <a:ext cx="4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1" name="Freeform 279"/>
              <p:cNvSpPr>
                <a:spLocks/>
              </p:cNvSpPr>
              <p:nvPr/>
            </p:nvSpPr>
            <p:spPr bwMode="auto">
              <a:xfrm>
                <a:off x="4581" y="1198"/>
                <a:ext cx="71" cy="104"/>
              </a:xfrm>
              <a:custGeom>
                <a:avLst/>
                <a:gdLst>
                  <a:gd name="T0" fmla="*/ 108 w 146"/>
                  <a:gd name="T1" fmla="*/ 0 h 211"/>
                  <a:gd name="T2" fmla="*/ 77 w 146"/>
                  <a:gd name="T3" fmla="*/ 0 h 211"/>
                  <a:gd name="T4" fmla="*/ 50 w 146"/>
                  <a:gd name="T5" fmla="*/ 9 h 211"/>
                  <a:gd name="T6" fmla="*/ 36 w 146"/>
                  <a:gd name="T7" fmla="*/ 33 h 211"/>
                  <a:gd name="T8" fmla="*/ 0 w 146"/>
                  <a:gd name="T9" fmla="*/ 166 h 211"/>
                  <a:gd name="T10" fmla="*/ 7 w 146"/>
                  <a:gd name="T11" fmla="*/ 197 h 211"/>
                  <a:gd name="T12" fmla="*/ 35 w 146"/>
                  <a:gd name="T13" fmla="*/ 211 h 211"/>
                  <a:gd name="T14" fmla="*/ 69 w 146"/>
                  <a:gd name="T15" fmla="*/ 211 h 211"/>
                  <a:gd name="T16" fmla="*/ 146 w 146"/>
                  <a:gd name="T17"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11">
                    <a:moveTo>
                      <a:pt x="108" y="0"/>
                    </a:moveTo>
                    <a:lnTo>
                      <a:pt x="77" y="0"/>
                    </a:lnTo>
                    <a:lnTo>
                      <a:pt x="50" y="9"/>
                    </a:lnTo>
                    <a:lnTo>
                      <a:pt x="36" y="33"/>
                    </a:lnTo>
                    <a:lnTo>
                      <a:pt x="0" y="166"/>
                    </a:lnTo>
                    <a:lnTo>
                      <a:pt x="7" y="197"/>
                    </a:lnTo>
                    <a:lnTo>
                      <a:pt x="35" y="211"/>
                    </a:lnTo>
                    <a:lnTo>
                      <a:pt x="69" y="211"/>
                    </a:lnTo>
                    <a:lnTo>
                      <a:pt x="146"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12" name="Freeform 280"/>
              <p:cNvSpPr>
                <a:spLocks/>
              </p:cNvSpPr>
              <p:nvPr/>
            </p:nvSpPr>
            <p:spPr bwMode="auto">
              <a:xfrm>
                <a:off x="4581" y="1198"/>
                <a:ext cx="71" cy="104"/>
              </a:xfrm>
              <a:custGeom>
                <a:avLst/>
                <a:gdLst>
                  <a:gd name="T0" fmla="*/ 108 w 146"/>
                  <a:gd name="T1" fmla="*/ 0 h 211"/>
                  <a:gd name="T2" fmla="*/ 77 w 146"/>
                  <a:gd name="T3" fmla="*/ 0 h 211"/>
                  <a:gd name="T4" fmla="*/ 50 w 146"/>
                  <a:gd name="T5" fmla="*/ 9 h 211"/>
                  <a:gd name="T6" fmla="*/ 36 w 146"/>
                  <a:gd name="T7" fmla="*/ 33 h 211"/>
                  <a:gd name="T8" fmla="*/ 0 w 146"/>
                  <a:gd name="T9" fmla="*/ 166 h 211"/>
                  <a:gd name="T10" fmla="*/ 7 w 146"/>
                  <a:gd name="T11" fmla="*/ 197 h 211"/>
                  <a:gd name="T12" fmla="*/ 35 w 146"/>
                  <a:gd name="T13" fmla="*/ 211 h 211"/>
                  <a:gd name="T14" fmla="*/ 69 w 146"/>
                  <a:gd name="T15" fmla="*/ 211 h 211"/>
                  <a:gd name="T16" fmla="*/ 146 w 146"/>
                  <a:gd name="T17" fmla="*/ 1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11">
                    <a:moveTo>
                      <a:pt x="108" y="0"/>
                    </a:moveTo>
                    <a:lnTo>
                      <a:pt x="77" y="0"/>
                    </a:lnTo>
                    <a:lnTo>
                      <a:pt x="50" y="9"/>
                    </a:lnTo>
                    <a:lnTo>
                      <a:pt x="36" y="33"/>
                    </a:lnTo>
                    <a:lnTo>
                      <a:pt x="0" y="166"/>
                    </a:lnTo>
                    <a:lnTo>
                      <a:pt x="7" y="197"/>
                    </a:lnTo>
                    <a:lnTo>
                      <a:pt x="35" y="211"/>
                    </a:lnTo>
                    <a:lnTo>
                      <a:pt x="69" y="211"/>
                    </a:lnTo>
                    <a:lnTo>
                      <a:pt x="146"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13" name="Line 281"/>
              <p:cNvSpPr>
                <a:spLocks noChangeShapeType="1"/>
              </p:cNvSpPr>
              <p:nvPr/>
            </p:nvSpPr>
            <p:spPr bwMode="auto">
              <a:xfrm flipH="1">
                <a:off x="4648" y="1198"/>
                <a:ext cx="23" cy="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4" name="Line 282"/>
              <p:cNvSpPr>
                <a:spLocks noChangeShapeType="1"/>
              </p:cNvSpPr>
              <p:nvPr/>
            </p:nvSpPr>
            <p:spPr bwMode="auto">
              <a:xfrm flipH="1">
                <a:off x="4648" y="1198"/>
                <a:ext cx="23" cy="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5" name="Freeform 283"/>
              <p:cNvSpPr>
                <a:spLocks/>
              </p:cNvSpPr>
              <p:nvPr/>
            </p:nvSpPr>
            <p:spPr bwMode="auto">
              <a:xfrm>
                <a:off x="4648" y="1284"/>
                <a:ext cx="9"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16" name="Freeform 284"/>
              <p:cNvSpPr>
                <a:spLocks/>
              </p:cNvSpPr>
              <p:nvPr/>
            </p:nvSpPr>
            <p:spPr bwMode="auto">
              <a:xfrm>
                <a:off x="4648" y="1284"/>
                <a:ext cx="9" cy="22"/>
              </a:xfrm>
              <a:custGeom>
                <a:avLst/>
                <a:gdLst>
                  <a:gd name="T0" fmla="*/ 0 w 16"/>
                  <a:gd name="T1" fmla="*/ 0 h 42"/>
                  <a:gd name="T2" fmla="*/ 1 w 16"/>
                  <a:gd name="T3" fmla="*/ 24 h 42"/>
                  <a:gd name="T4" fmla="*/ 16 w 16"/>
                  <a:gd name="T5" fmla="*/ 42 h 42"/>
                </a:gdLst>
                <a:ahLst/>
                <a:cxnLst>
                  <a:cxn ang="0">
                    <a:pos x="T0" y="T1"/>
                  </a:cxn>
                  <a:cxn ang="0">
                    <a:pos x="T2" y="T3"/>
                  </a:cxn>
                  <a:cxn ang="0">
                    <a:pos x="T4" y="T5"/>
                  </a:cxn>
                </a:cxnLst>
                <a:rect l="0" t="0" r="r" b="b"/>
                <a:pathLst>
                  <a:path w="16" h="42">
                    <a:moveTo>
                      <a:pt x="0" y="0"/>
                    </a:moveTo>
                    <a:lnTo>
                      <a:pt x="1" y="24"/>
                    </a:lnTo>
                    <a:lnTo>
                      <a:pt x="16" y="4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17" name="Line 285"/>
              <p:cNvSpPr>
                <a:spLocks noChangeShapeType="1"/>
              </p:cNvSpPr>
              <p:nvPr/>
            </p:nvSpPr>
            <p:spPr bwMode="auto">
              <a:xfrm flipH="1">
                <a:off x="4632" y="1198"/>
                <a:ext cx="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8" name="Line 286"/>
              <p:cNvSpPr>
                <a:spLocks noChangeShapeType="1"/>
              </p:cNvSpPr>
              <p:nvPr/>
            </p:nvSpPr>
            <p:spPr bwMode="auto">
              <a:xfrm flipH="1">
                <a:off x="4632" y="1198"/>
                <a:ext cx="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19" name="Freeform 287"/>
              <p:cNvSpPr>
                <a:spLocks/>
              </p:cNvSpPr>
              <p:nvPr/>
            </p:nvSpPr>
            <p:spPr bwMode="auto">
              <a:xfrm>
                <a:off x="5262" y="1939"/>
                <a:ext cx="31" cy="104"/>
              </a:xfrm>
              <a:custGeom>
                <a:avLst/>
                <a:gdLst>
                  <a:gd name="T0" fmla="*/ 2 w 59"/>
                  <a:gd name="T1" fmla="*/ 215 h 215"/>
                  <a:gd name="T2" fmla="*/ 59 w 59"/>
                  <a:gd name="T3" fmla="*/ 0 h 215"/>
                  <a:gd name="T4" fmla="*/ 0 w 59"/>
                  <a:gd name="T5" fmla="*/ 48 h 215"/>
                </a:gdLst>
                <a:ahLst/>
                <a:cxnLst>
                  <a:cxn ang="0">
                    <a:pos x="T0" y="T1"/>
                  </a:cxn>
                  <a:cxn ang="0">
                    <a:pos x="T2" y="T3"/>
                  </a:cxn>
                  <a:cxn ang="0">
                    <a:pos x="T4" y="T5"/>
                  </a:cxn>
                </a:cxnLst>
                <a:rect l="0" t="0" r="r" b="b"/>
                <a:pathLst>
                  <a:path w="59" h="215">
                    <a:moveTo>
                      <a:pt x="2" y="215"/>
                    </a:moveTo>
                    <a:lnTo>
                      <a:pt x="59" y="0"/>
                    </a:lnTo>
                    <a:lnTo>
                      <a:pt x="0" y="4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20" name="Freeform 288"/>
              <p:cNvSpPr>
                <a:spLocks/>
              </p:cNvSpPr>
              <p:nvPr/>
            </p:nvSpPr>
            <p:spPr bwMode="auto">
              <a:xfrm>
                <a:off x="5139" y="1873"/>
                <a:ext cx="99" cy="76"/>
              </a:xfrm>
              <a:custGeom>
                <a:avLst/>
                <a:gdLst>
                  <a:gd name="T0" fmla="*/ 0 w 210"/>
                  <a:gd name="T1" fmla="*/ 0 h 158"/>
                  <a:gd name="T2" fmla="*/ 64 w 210"/>
                  <a:gd name="T3" fmla="*/ 158 h 158"/>
                  <a:gd name="T4" fmla="*/ 210 w 210"/>
                  <a:gd name="T5" fmla="*/ 0 h 158"/>
                </a:gdLst>
                <a:ahLst/>
                <a:cxnLst>
                  <a:cxn ang="0">
                    <a:pos x="T0" y="T1"/>
                  </a:cxn>
                  <a:cxn ang="0">
                    <a:pos x="T2" y="T3"/>
                  </a:cxn>
                  <a:cxn ang="0">
                    <a:pos x="T4" y="T5"/>
                  </a:cxn>
                </a:cxnLst>
                <a:rect l="0" t="0" r="r" b="b"/>
                <a:pathLst>
                  <a:path w="210" h="158">
                    <a:moveTo>
                      <a:pt x="0" y="0"/>
                    </a:moveTo>
                    <a:lnTo>
                      <a:pt x="64" y="158"/>
                    </a:lnTo>
                    <a:lnTo>
                      <a:pt x="21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21" name="Line 289"/>
              <p:cNvSpPr>
                <a:spLocks noChangeShapeType="1"/>
              </p:cNvSpPr>
              <p:nvPr/>
            </p:nvSpPr>
            <p:spPr bwMode="auto">
              <a:xfrm flipH="1">
                <a:off x="5148" y="1949"/>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22" name="Freeform 290"/>
              <p:cNvSpPr>
                <a:spLocks/>
              </p:cNvSpPr>
              <p:nvPr/>
            </p:nvSpPr>
            <p:spPr bwMode="auto">
              <a:xfrm>
                <a:off x="4176" y="768"/>
                <a:ext cx="124" cy="153"/>
              </a:xfrm>
              <a:custGeom>
                <a:avLst/>
                <a:gdLst>
                  <a:gd name="T0" fmla="*/ 85 w 260"/>
                  <a:gd name="T1" fmla="*/ 0 h 316"/>
                  <a:gd name="T2" fmla="*/ 260 w 260"/>
                  <a:gd name="T3" fmla="*/ 0 h 316"/>
                  <a:gd name="T4" fmla="*/ 0 w 260"/>
                  <a:gd name="T5" fmla="*/ 316 h 316"/>
                  <a:gd name="T6" fmla="*/ 175 w 260"/>
                  <a:gd name="T7" fmla="*/ 316 h 316"/>
                </a:gdLst>
                <a:ahLst/>
                <a:cxnLst>
                  <a:cxn ang="0">
                    <a:pos x="T0" y="T1"/>
                  </a:cxn>
                  <a:cxn ang="0">
                    <a:pos x="T2" y="T3"/>
                  </a:cxn>
                  <a:cxn ang="0">
                    <a:pos x="T4" y="T5"/>
                  </a:cxn>
                  <a:cxn ang="0">
                    <a:pos x="T6" y="T7"/>
                  </a:cxn>
                </a:cxnLst>
                <a:rect l="0" t="0" r="r" b="b"/>
                <a:pathLst>
                  <a:path w="260" h="316">
                    <a:moveTo>
                      <a:pt x="85" y="0"/>
                    </a:moveTo>
                    <a:lnTo>
                      <a:pt x="260" y="0"/>
                    </a:lnTo>
                    <a:lnTo>
                      <a:pt x="0" y="316"/>
                    </a:lnTo>
                    <a:lnTo>
                      <a:pt x="175" y="31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23" name="Line 291"/>
              <p:cNvSpPr>
                <a:spLocks noChangeShapeType="1"/>
              </p:cNvSpPr>
              <p:nvPr/>
            </p:nvSpPr>
            <p:spPr bwMode="auto">
              <a:xfrm>
                <a:off x="2823" y="1859"/>
                <a:ext cx="61" cy="1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24" name="Line 292"/>
              <p:cNvSpPr>
                <a:spLocks noChangeShapeType="1"/>
              </p:cNvSpPr>
              <p:nvPr/>
            </p:nvSpPr>
            <p:spPr bwMode="auto">
              <a:xfrm flipH="1">
                <a:off x="2784" y="1859"/>
                <a:ext cx="141" cy="1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25" name="Freeform 293"/>
              <p:cNvSpPr>
                <a:spLocks/>
              </p:cNvSpPr>
              <p:nvPr/>
            </p:nvSpPr>
            <p:spPr bwMode="auto">
              <a:xfrm>
                <a:off x="4276" y="2633"/>
                <a:ext cx="100" cy="77"/>
              </a:xfrm>
              <a:custGeom>
                <a:avLst/>
                <a:gdLst>
                  <a:gd name="T0" fmla="*/ 0 w 211"/>
                  <a:gd name="T1" fmla="*/ 0 h 157"/>
                  <a:gd name="T2" fmla="*/ 63 w 211"/>
                  <a:gd name="T3" fmla="*/ 157 h 157"/>
                  <a:gd name="T4" fmla="*/ 211 w 211"/>
                  <a:gd name="T5" fmla="*/ 0 h 157"/>
                </a:gdLst>
                <a:ahLst/>
                <a:cxnLst>
                  <a:cxn ang="0">
                    <a:pos x="T0" y="T1"/>
                  </a:cxn>
                  <a:cxn ang="0">
                    <a:pos x="T2" y="T3"/>
                  </a:cxn>
                  <a:cxn ang="0">
                    <a:pos x="T4" y="T5"/>
                  </a:cxn>
                </a:cxnLst>
                <a:rect l="0" t="0" r="r" b="b"/>
                <a:pathLst>
                  <a:path w="211" h="157">
                    <a:moveTo>
                      <a:pt x="0" y="0"/>
                    </a:moveTo>
                    <a:lnTo>
                      <a:pt x="63" y="157"/>
                    </a:lnTo>
                    <a:lnTo>
                      <a:pt x="21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26" name="Line 294"/>
              <p:cNvSpPr>
                <a:spLocks noChangeShapeType="1"/>
              </p:cNvSpPr>
              <p:nvPr/>
            </p:nvSpPr>
            <p:spPr bwMode="auto">
              <a:xfrm flipH="1">
                <a:off x="4286" y="2710"/>
                <a:ext cx="19"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27" name="Line 295"/>
              <p:cNvSpPr>
                <a:spLocks noChangeShapeType="1"/>
              </p:cNvSpPr>
              <p:nvPr/>
            </p:nvSpPr>
            <p:spPr bwMode="auto">
              <a:xfrm flipV="1">
                <a:off x="4726" y="1141"/>
                <a:ext cx="16"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28" name="Line 296"/>
              <p:cNvSpPr>
                <a:spLocks noChangeShapeType="1"/>
              </p:cNvSpPr>
              <p:nvPr/>
            </p:nvSpPr>
            <p:spPr bwMode="auto">
              <a:xfrm flipH="1">
                <a:off x="4765" y="1141"/>
                <a:ext cx="18"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95529" name="Line 297"/>
          <p:cNvSpPr>
            <a:spLocks noChangeShapeType="1"/>
          </p:cNvSpPr>
          <p:nvPr/>
        </p:nvSpPr>
        <p:spPr bwMode="auto">
          <a:xfrm flipH="1">
            <a:off x="5662613" y="3614738"/>
            <a:ext cx="6350" cy="42545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30" name="Line 298"/>
          <p:cNvSpPr>
            <a:spLocks noChangeShapeType="1"/>
          </p:cNvSpPr>
          <p:nvPr/>
        </p:nvSpPr>
        <p:spPr bwMode="auto">
          <a:xfrm flipV="1">
            <a:off x="5668963" y="2084388"/>
            <a:ext cx="6350" cy="55562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531" name="Line 299"/>
          <p:cNvSpPr>
            <a:spLocks noChangeShapeType="1"/>
          </p:cNvSpPr>
          <p:nvPr/>
        </p:nvSpPr>
        <p:spPr bwMode="auto">
          <a:xfrm>
            <a:off x="7580313" y="2084388"/>
            <a:ext cx="446087" cy="58102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532" name="Group 300"/>
          <p:cNvGrpSpPr>
            <a:grpSpLocks/>
          </p:cNvGrpSpPr>
          <p:nvPr/>
        </p:nvGrpSpPr>
        <p:grpSpPr bwMode="auto">
          <a:xfrm>
            <a:off x="2322513" y="2401888"/>
            <a:ext cx="519112" cy="1155700"/>
            <a:chOff x="1208" y="1504"/>
            <a:chExt cx="327" cy="728"/>
          </a:xfrm>
        </p:grpSpPr>
        <p:sp>
          <p:nvSpPr>
            <p:cNvPr id="95533" name="Line 301"/>
            <p:cNvSpPr>
              <a:spLocks noChangeShapeType="1"/>
            </p:cNvSpPr>
            <p:nvPr/>
          </p:nvSpPr>
          <p:spPr bwMode="auto">
            <a:xfrm>
              <a:off x="1209" y="1653"/>
              <a:ext cx="210" cy="57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5534" name="Group 302"/>
            <p:cNvGrpSpPr>
              <a:grpSpLocks/>
            </p:cNvGrpSpPr>
            <p:nvPr/>
          </p:nvGrpSpPr>
          <p:grpSpPr bwMode="auto">
            <a:xfrm>
              <a:off x="1208" y="1504"/>
              <a:ext cx="327" cy="687"/>
              <a:chOff x="1208" y="1504"/>
              <a:chExt cx="327" cy="687"/>
            </a:xfrm>
          </p:grpSpPr>
          <p:grpSp>
            <p:nvGrpSpPr>
              <p:cNvPr id="95535" name="Group 303"/>
              <p:cNvGrpSpPr>
                <a:grpSpLocks/>
              </p:cNvGrpSpPr>
              <p:nvPr/>
            </p:nvGrpSpPr>
            <p:grpSpPr bwMode="auto">
              <a:xfrm>
                <a:off x="1208" y="1504"/>
                <a:ext cx="99" cy="128"/>
                <a:chOff x="1241" y="1421"/>
                <a:chExt cx="114" cy="167"/>
              </a:xfrm>
            </p:grpSpPr>
            <p:sp>
              <p:nvSpPr>
                <p:cNvPr id="95536" name="Freeform 304"/>
                <p:cNvSpPr>
                  <a:spLocks/>
                </p:cNvSpPr>
                <p:nvPr/>
              </p:nvSpPr>
              <p:spPr bwMode="auto">
                <a:xfrm>
                  <a:off x="1241" y="1421"/>
                  <a:ext cx="114" cy="167"/>
                </a:xfrm>
                <a:custGeom>
                  <a:avLst/>
                  <a:gdLst>
                    <a:gd name="T0" fmla="*/ 0 w 211"/>
                    <a:gd name="T1" fmla="*/ 315 h 315"/>
                    <a:gd name="T2" fmla="*/ 190 w 211"/>
                    <a:gd name="T3" fmla="*/ 0 h 315"/>
                    <a:gd name="T4" fmla="*/ 211 w 211"/>
                    <a:gd name="T5" fmla="*/ 315 h 315"/>
                  </a:gdLst>
                  <a:ahLst/>
                  <a:cxnLst>
                    <a:cxn ang="0">
                      <a:pos x="T0" y="T1"/>
                    </a:cxn>
                    <a:cxn ang="0">
                      <a:pos x="T2" y="T3"/>
                    </a:cxn>
                    <a:cxn ang="0">
                      <a:pos x="T4" y="T5"/>
                    </a:cxn>
                  </a:cxnLst>
                  <a:rect l="0" t="0" r="r" b="b"/>
                  <a:pathLst>
                    <a:path w="211" h="315">
                      <a:moveTo>
                        <a:pt x="0" y="315"/>
                      </a:moveTo>
                      <a:lnTo>
                        <a:pt x="190" y="0"/>
                      </a:lnTo>
                      <a:lnTo>
                        <a:pt x="211" y="3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37" name="Line 305"/>
                <p:cNvSpPr>
                  <a:spLocks noChangeShapeType="1"/>
                </p:cNvSpPr>
                <p:nvPr/>
              </p:nvSpPr>
              <p:spPr bwMode="auto">
                <a:xfrm flipH="1">
                  <a:off x="1271" y="1539"/>
                  <a:ext cx="7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538" name="Group 306"/>
              <p:cNvGrpSpPr>
                <a:grpSpLocks/>
              </p:cNvGrpSpPr>
              <p:nvPr/>
            </p:nvGrpSpPr>
            <p:grpSpPr bwMode="auto">
              <a:xfrm>
                <a:off x="1440" y="2065"/>
                <a:ext cx="95" cy="126"/>
                <a:chOff x="1488" y="2026"/>
                <a:chExt cx="118" cy="165"/>
              </a:xfrm>
            </p:grpSpPr>
            <p:sp>
              <p:nvSpPr>
                <p:cNvPr id="95539" name="Freeform 307"/>
                <p:cNvSpPr>
                  <a:spLocks/>
                </p:cNvSpPr>
                <p:nvPr/>
              </p:nvSpPr>
              <p:spPr bwMode="auto">
                <a:xfrm>
                  <a:off x="1488" y="2099"/>
                  <a:ext cx="103" cy="92"/>
                </a:xfrm>
                <a:custGeom>
                  <a:avLst/>
                  <a:gdLst>
                    <a:gd name="T0" fmla="*/ 0 w 199"/>
                    <a:gd name="T1" fmla="*/ 175 h 175"/>
                    <a:gd name="T2" fmla="*/ 89 w 199"/>
                    <a:gd name="T3" fmla="*/ 175 h 175"/>
                    <a:gd name="T4" fmla="*/ 158 w 199"/>
                    <a:gd name="T5" fmla="*/ 150 h 175"/>
                    <a:gd name="T6" fmla="*/ 199 w 199"/>
                    <a:gd name="T7" fmla="*/ 88 h 175"/>
                    <a:gd name="T8" fmla="*/ 191 w 199"/>
                    <a:gd name="T9" fmla="*/ 26 h 175"/>
                    <a:gd name="T10" fmla="*/ 135 w 199"/>
                    <a:gd name="T11" fmla="*/ 0 h 175"/>
                    <a:gd name="T12" fmla="*/ 48 w 199"/>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99" h="175">
                      <a:moveTo>
                        <a:pt x="0" y="175"/>
                      </a:moveTo>
                      <a:lnTo>
                        <a:pt x="89" y="175"/>
                      </a:lnTo>
                      <a:lnTo>
                        <a:pt x="158" y="150"/>
                      </a:lnTo>
                      <a:lnTo>
                        <a:pt x="199" y="88"/>
                      </a:lnTo>
                      <a:lnTo>
                        <a:pt x="191" y="26"/>
                      </a:lnTo>
                      <a:lnTo>
                        <a:pt x="135" y="0"/>
                      </a:lnTo>
                      <a:lnTo>
                        <a:pt x="4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40" name="Freeform 308"/>
                <p:cNvSpPr>
                  <a:spLocks/>
                </p:cNvSpPr>
                <p:nvPr/>
              </p:nvSpPr>
              <p:spPr bwMode="auto">
                <a:xfrm>
                  <a:off x="1488" y="2026"/>
                  <a:ext cx="118" cy="165"/>
                </a:xfrm>
                <a:custGeom>
                  <a:avLst/>
                  <a:gdLst>
                    <a:gd name="T0" fmla="*/ 135 w 225"/>
                    <a:gd name="T1" fmla="*/ 140 h 315"/>
                    <a:gd name="T2" fmla="*/ 191 w 225"/>
                    <a:gd name="T3" fmla="*/ 120 h 315"/>
                    <a:gd name="T4" fmla="*/ 225 w 225"/>
                    <a:gd name="T5" fmla="*/ 70 h 315"/>
                    <a:gd name="T6" fmla="*/ 217 w 225"/>
                    <a:gd name="T7" fmla="*/ 21 h 315"/>
                    <a:gd name="T8" fmla="*/ 172 w 225"/>
                    <a:gd name="T9" fmla="*/ 0 h 315"/>
                    <a:gd name="T10" fmla="*/ 85 w 225"/>
                    <a:gd name="T11" fmla="*/ 0 h 315"/>
                    <a:gd name="T12" fmla="*/ 0 w 225"/>
                    <a:gd name="T13" fmla="*/ 315 h 315"/>
                  </a:gdLst>
                  <a:ahLst/>
                  <a:cxnLst>
                    <a:cxn ang="0">
                      <a:pos x="T0" y="T1"/>
                    </a:cxn>
                    <a:cxn ang="0">
                      <a:pos x="T2" y="T3"/>
                    </a:cxn>
                    <a:cxn ang="0">
                      <a:pos x="T4" y="T5"/>
                    </a:cxn>
                    <a:cxn ang="0">
                      <a:pos x="T6" y="T7"/>
                    </a:cxn>
                    <a:cxn ang="0">
                      <a:pos x="T8" y="T9"/>
                    </a:cxn>
                    <a:cxn ang="0">
                      <a:pos x="T10" y="T11"/>
                    </a:cxn>
                    <a:cxn ang="0">
                      <a:pos x="T12" y="T13"/>
                    </a:cxn>
                  </a:cxnLst>
                  <a:rect l="0" t="0" r="r" b="b"/>
                  <a:pathLst>
                    <a:path w="225" h="315">
                      <a:moveTo>
                        <a:pt x="135" y="140"/>
                      </a:moveTo>
                      <a:lnTo>
                        <a:pt x="191" y="120"/>
                      </a:lnTo>
                      <a:lnTo>
                        <a:pt x="225" y="70"/>
                      </a:lnTo>
                      <a:lnTo>
                        <a:pt x="217" y="21"/>
                      </a:lnTo>
                      <a:lnTo>
                        <a:pt x="172" y="0"/>
                      </a:lnTo>
                      <a:lnTo>
                        <a:pt x="85" y="0"/>
                      </a:lnTo>
                      <a:lnTo>
                        <a:pt x="0" y="3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sp>
        <p:nvSpPr>
          <p:cNvPr id="95541" name="Text Box 309"/>
          <p:cNvSpPr txBox="1">
            <a:spLocks noChangeArrowheads="1"/>
          </p:cNvSpPr>
          <p:nvPr/>
        </p:nvSpPr>
        <p:spPr bwMode="auto">
          <a:xfrm>
            <a:off x="706438" y="4618038"/>
            <a:ext cx="4092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en-US" altLang="zh-CN" sz="2800">
                <a:ea typeface="隶书" pitchFamily="49" charset="-122"/>
              </a:rPr>
              <a:t>1</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a:t>
            </a:r>
            <a:r>
              <a:rPr lang="en-US" altLang="zh-CN" sz="2800" i="1">
                <a:ea typeface="隶书" pitchFamily="49" charset="-122"/>
              </a:rPr>
              <a:t>=AB</a:t>
            </a:r>
          </a:p>
        </p:txBody>
      </p:sp>
      <p:sp>
        <p:nvSpPr>
          <p:cNvPr id="95542" name="Text Box 310"/>
          <p:cNvSpPr txBox="1">
            <a:spLocks noChangeArrowheads="1"/>
          </p:cNvSpPr>
          <p:nvPr/>
        </p:nvSpPr>
        <p:spPr bwMode="auto">
          <a:xfrm>
            <a:off x="2468563" y="5159375"/>
            <a:ext cx="3657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2</a:t>
            </a:r>
            <a:r>
              <a:rPr lang="zh-CN" altLang="en-US" sz="2800">
                <a:ea typeface="隶书" pitchFamily="49" charset="-122"/>
              </a:rPr>
              <a:t>． </a:t>
            </a:r>
            <a:r>
              <a:rPr lang="en-US" altLang="zh-CN" sz="2800" i="1">
                <a:ea typeface="隶书" pitchFamily="49" charset="-122"/>
              </a:rPr>
              <a:t>ab</a:t>
            </a:r>
            <a:r>
              <a:rPr lang="en-US" altLang="zh-CN" sz="2800" i="1">
                <a:ea typeface="隶书" pitchFamily="49" charset="-122"/>
                <a:sym typeface="Symbol" pitchFamily="18" charset="2"/>
              </a:rPr>
              <a:t> </a:t>
            </a:r>
            <a:r>
              <a:rPr lang="en-US" altLang="zh-CN" sz="2800" i="1">
                <a:ea typeface="隶书" pitchFamily="49" charset="-122"/>
              </a:rPr>
              <a:t>OY ; 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a:t>
            </a:r>
            <a:r>
              <a:rPr lang="en-US" altLang="zh-CN" sz="2800" i="1">
                <a:ea typeface="隶书" pitchFamily="49" charset="-122"/>
                <a:sym typeface="Symbol" pitchFamily="18" charset="2"/>
              </a:rPr>
              <a:t> </a:t>
            </a:r>
            <a:r>
              <a:rPr lang="en-US" altLang="zh-CN" sz="2800" i="1">
                <a:ea typeface="隶书" pitchFamily="49" charset="-122"/>
              </a:rPr>
              <a:t>OZ</a:t>
            </a:r>
          </a:p>
        </p:txBody>
      </p:sp>
      <p:sp>
        <p:nvSpPr>
          <p:cNvPr id="95543" name="Text Box 311"/>
          <p:cNvSpPr txBox="1">
            <a:spLocks noChangeArrowheads="1"/>
          </p:cNvSpPr>
          <p:nvPr/>
        </p:nvSpPr>
        <p:spPr bwMode="auto">
          <a:xfrm>
            <a:off x="2387600" y="5738813"/>
            <a:ext cx="47132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 3</a:t>
            </a:r>
            <a:r>
              <a:rPr lang="zh-CN" altLang="en-US" sz="2800">
                <a:ea typeface="隶书" pitchFamily="49" charset="-122"/>
              </a:rPr>
              <a:t>．</a:t>
            </a:r>
            <a:r>
              <a:rPr lang="zh-CN" altLang="zh-CN" sz="2800">
                <a:ea typeface="隶书" pitchFamily="49" charset="-122"/>
              </a:rPr>
              <a:t>反映</a:t>
            </a:r>
            <a:r>
              <a:rPr lang="en-US" altLang="zh-CN" sz="2800" i="1">
                <a:ea typeface="隶书" pitchFamily="49" charset="-122"/>
                <a:sym typeface="Symbol" pitchFamily="18" charset="2"/>
              </a:rPr>
              <a:t>a</a:t>
            </a:r>
            <a:r>
              <a:rPr lang="zh-CN" altLang="en-US" sz="2800" i="1">
                <a:ea typeface="隶书" pitchFamily="49" charset="-122"/>
                <a:sym typeface="Math1" pitchFamily="2" charset="2"/>
              </a:rPr>
              <a:t>、 </a:t>
            </a:r>
            <a:r>
              <a:rPr lang="zh-CN" altLang="en-US" sz="2800" i="1">
                <a:ea typeface="隶书" pitchFamily="49" charset="-122"/>
                <a:sym typeface="Symbol" pitchFamily="18" charset="2"/>
              </a:rPr>
              <a:t></a:t>
            </a:r>
            <a:r>
              <a:rPr lang="zh-CN" altLang="en-US" sz="2800" i="1">
                <a:ea typeface="隶书" pitchFamily="49" charset="-122"/>
                <a:sym typeface="Math1" pitchFamily="2" charset="2"/>
              </a:rPr>
              <a:t> </a:t>
            </a:r>
            <a:r>
              <a:rPr lang="zh-CN" altLang="en-US" sz="2800">
                <a:ea typeface="隶书" pitchFamily="49" charset="-122"/>
                <a:sym typeface="Math1" pitchFamily="2" charset="2"/>
              </a:rPr>
              <a:t> 角的真实大小</a:t>
            </a:r>
          </a:p>
        </p:txBody>
      </p:sp>
    </p:spTree>
    <p:extLst>
      <p:ext uri="{BB962C8B-B14F-4D97-AF65-F5344CB8AC3E}">
        <p14:creationId xmlns:p14="http://schemas.microsoft.com/office/powerpoint/2010/main" val="59967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5532"/>
                                        </p:tgtEl>
                                        <p:attrNameLst>
                                          <p:attrName>style.visibility</p:attrName>
                                        </p:attrNameLst>
                                      </p:cBhvr>
                                      <p:to>
                                        <p:strVal val="visible"/>
                                      </p:to>
                                    </p:set>
                                    <p:animEffect transition="in" filter="strips(downRight)">
                                      <p:cBhvr>
                                        <p:cTn id="7" dur="500"/>
                                        <p:tgtEl>
                                          <p:spTgt spid="95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5421"/>
                                        </p:tgtEl>
                                        <p:attrNameLst>
                                          <p:attrName>style.visibility</p:attrName>
                                        </p:attrNameLst>
                                      </p:cBhvr>
                                      <p:to>
                                        <p:strVal val="visible"/>
                                      </p:to>
                                    </p:set>
                                    <p:animEffect transition="in" filter="wipe(left)">
                                      <p:cBhvr>
                                        <p:cTn id="12" dur="500"/>
                                        <p:tgtEl>
                                          <p:spTgt spid="95421"/>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95427"/>
                                        </p:tgtEl>
                                        <p:attrNameLst>
                                          <p:attrName>style.visibility</p:attrName>
                                        </p:attrNameLst>
                                      </p:cBhvr>
                                      <p:to>
                                        <p:strVal val="visible"/>
                                      </p:to>
                                    </p:set>
                                    <p:animEffect transition="in" filter="strips(downRight)">
                                      <p:cBhvr>
                                        <p:cTn id="16" dur="500"/>
                                        <p:tgtEl>
                                          <p:spTgt spid="954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95424"/>
                                        </p:tgtEl>
                                        <p:attrNameLst>
                                          <p:attrName>style.visibility</p:attrName>
                                        </p:attrNameLst>
                                      </p:cBhvr>
                                      <p:to>
                                        <p:strVal val="visible"/>
                                      </p:to>
                                    </p:set>
                                    <p:animEffect transition="in" filter="wipe(up)">
                                      <p:cBhvr>
                                        <p:cTn id="21" dur="500"/>
                                        <p:tgtEl>
                                          <p:spTgt spid="95424"/>
                                        </p:tgtEl>
                                      </p:cBhvr>
                                    </p:animEffect>
                                  </p:childTnLst>
                                </p:cTn>
                              </p:par>
                            </p:childTnLst>
                          </p:cTn>
                        </p:par>
                        <p:par>
                          <p:cTn id="22" fill="hold" nodeType="afterGroup">
                            <p:stCondLst>
                              <p:cond delay="500"/>
                            </p:stCondLst>
                            <p:childTnLst>
                              <p:par>
                                <p:cTn id="23" presetID="18" presetClass="entr" presetSubtype="6" fill="hold" nodeType="afterEffect">
                                  <p:stCondLst>
                                    <p:cond delay="0"/>
                                  </p:stCondLst>
                                  <p:childTnLst>
                                    <p:set>
                                      <p:cBhvr>
                                        <p:cTn id="24" dur="1" fill="hold">
                                          <p:stCondLst>
                                            <p:cond delay="0"/>
                                          </p:stCondLst>
                                        </p:cTn>
                                        <p:tgtEl>
                                          <p:spTgt spid="95455"/>
                                        </p:tgtEl>
                                        <p:attrNameLst>
                                          <p:attrName>style.visibility</p:attrName>
                                        </p:attrNameLst>
                                      </p:cBhvr>
                                      <p:to>
                                        <p:strVal val="visible"/>
                                      </p:to>
                                    </p:set>
                                    <p:animEffect transition="in" filter="strips(downRight)">
                                      <p:cBhvr>
                                        <p:cTn id="25" dur="500"/>
                                        <p:tgtEl>
                                          <p:spTgt spid="9545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9" fill="hold" nodeType="clickEffect">
                                  <p:stCondLst>
                                    <p:cond delay="0"/>
                                  </p:stCondLst>
                                  <p:childTnLst>
                                    <p:set>
                                      <p:cBhvr>
                                        <p:cTn id="29" dur="1" fill="hold">
                                          <p:stCondLst>
                                            <p:cond delay="0"/>
                                          </p:stCondLst>
                                        </p:cTn>
                                        <p:tgtEl>
                                          <p:spTgt spid="95418"/>
                                        </p:tgtEl>
                                        <p:attrNameLst>
                                          <p:attrName>style.visibility</p:attrName>
                                        </p:attrNameLst>
                                      </p:cBhvr>
                                      <p:to>
                                        <p:strVal val="visible"/>
                                      </p:to>
                                    </p:set>
                                    <p:animEffect transition="in" filter="strips(upLeft)">
                                      <p:cBhvr>
                                        <p:cTn id="30" dur="500"/>
                                        <p:tgtEl>
                                          <p:spTgt spid="95418"/>
                                        </p:tgtEl>
                                      </p:cBhvr>
                                    </p:animEffec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95445"/>
                                        </p:tgtEl>
                                        <p:attrNameLst>
                                          <p:attrName>style.visibility</p:attrName>
                                        </p:attrNameLst>
                                      </p:cBhvr>
                                      <p:to>
                                        <p:strVal val="visible"/>
                                      </p:to>
                                    </p:set>
                                    <p:animEffect transition="in" filter="wipe(up)">
                                      <p:cBhvr>
                                        <p:cTn id="34" dur="500"/>
                                        <p:tgtEl>
                                          <p:spTgt spid="954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5472"/>
                                        </p:tgtEl>
                                        <p:attrNameLst>
                                          <p:attrName>style.visibility</p:attrName>
                                        </p:attrNameLst>
                                      </p:cBhvr>
                                      <p:to>
                                        <p:strVal val="visible"/>
                                      </p:to>
                                    </p:set>
                                    <p:animEffect transition="in" filter="wipe(left)">
                                      <p:cBhvr>
                                        <p:cTn id="39" dur="500"/>
                                        <p:tgtEl>
                                          <p:spTgt spid="954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95541"/>
                                        </p:tgtEl>
                                        <p:attrNameLst>
                                          <p:attrName>style.visibility</p:attrName>
                                        </p:attrNameLst>
                                      </p:cBhvr>
                                      <p:to>
                                        <p:strVal val="visible"/>
                                      </p:to>
                                    </p:set>
                                    <p:animEffect transition="in" filter="strips(downRight)">
                                      <p:cBhvr>
                                        <p:cTn id="44" dur="500"/>
                                        <p:tgtEl>
                                          <p:spTgt spid="955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95531"/>
                                        </p:tgtEl>
                                        <p:attrNameLst>
                                          <p:attrName>style.visibility</p:attrName>
                                        </p:attrNameLst>
                                      </p:cBhvr>
                                      <p:to>
                                        <p:strVal val="visible"/>
                                      </p:to>
                                    </p:set>
                                    <p:animEffect transition="in" filter="strips(downRight)">
                                      <p:cBhvr>
                                        <p:cTn id="49" dur="500"/>
                                        <p:tgtEl>
                                          <p:spTgt spid="955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95542"/>
                                        </p:tgtEl>
                                        <p:attrNameLst>
                                          <p:attrName>style.visibility</p:attrName>
                                        </p:attrNameLst>
                                      </p:cBhvr>
                                      <p:to>
                                        <p:strVal val="visible"/>
                                      </p:to>
                                    </p:set>
                                    <p:animEffect transition="in" filter="strips(downRight)">
                                      <p:cBhvr>
                                        <p:cTn id="54" dur="500"/>
                                        <p:tgtEl>
                                          <p:spTgt spid="95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95530"/>
                                        </p:tgtEl>
                                        <p:attrNameLst>
                                          <p:attrName>style.visibility</p:attrName>
                                        </p:attrNameLst>
                                      </p:cBhvr>
                                      <p:to>
                                        <p:strVal val="visible"/>
                                      </p:to>
                                    </p:set>
                                    <p:animEffect transition="in" filter="wipe(up)">
                                      <p:cBhvr>
                                        <p:cTn id="59" dur="500"/>
                                        <p:tgtEl>
                                          <p:spTgt spid="95530"/>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95529"/>
                                        </p:tgtEl>
                                        <p:attrNameLst>
                                          <p:attrName>style.visibility</p:attrName>
                                        </p:attrNameLst>
                                      </p:cBhvr>
                                      <p:to>
                                        <p:strVal val="visible"/>
                                      </p:to>
                                    </p:set>
                                    <p:animEffect transition="in" filter="wipe(up)">
                                      <p:cBhvr>
                                        <p:cTn id="63" dur="500"/>
                                        <p:tgtEl>
                                          <p:spTgt spid="955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37"/>
                                        </p:tgtEl>
                                        <p:attrNameLst>
                                          <p:attrName>style.visibility</p:attrName>
                                        </p:attrNameLst>
                                      </p:cBhvr>
                                      <p:to>
                                        <p:strVal val="visible"/>
                                      </p:to>
                                    </p:set>
                                    <p:animEffect transition="in" filter="wipe(left)">
                                      <p:cBhvr>
                                        <p:cTn id="68" dur="500"/>
                                        <p:tgtEl>
                                          <p:spTgt spid="952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9" presetClass="entr" presetSubtype="10" fill="hold" grpId="0" nodeType="clickEffect">
                                  <p:stCondLst>
                                    <p:cond delay="0"/>
                                  </p:stCondLst>
                                  <p:childTnLst>
                                    <p:set>
                                      <p:cBhvr>
                                        <p:cTn id="72" dur="1" fill="hold">
                                          <p:stCondLst>
                                            <p:cond delay="0"/>
                                          </p:stCondLst>
                                        </p:cTn>
                                        <p:tgtEl>
                                          <p:spTgt spid="95238"/>
                                        </p:tgtEl>
                                        <p:attrNameLst>
                                          <p:attrName>style.visibility</p:attrName>
                                        </p:attrNameLst>
                                      </p:cBhvr>
                                      <p:to>
                                        <p:strVal val="visible"/>
                                      </p:to>
                                    </p:set>
                                    <p:anim calcmode="lin" valueType="num">
                                      <p:cBhvr>
                                        <p:cTn id="73" dur="1000" fill="hold"/>
                                        <p:tgtEl>
                                          <p:spTgt spid="95238"/>
                                        </p:tgtEl>
                                        <p:attrNameLst>
                                          <p:attrName>ppt_w</p:attrName>
                                        </p:attrNameLst>
                                      </p:cBhvr>
                                      <p:tavLst>
                                        <p:tav tm="0" fmla="#ppt_w*sin(2.5*pi*$)">
                                          <p:val>
                                            <p:fltVal val="0"/>
                                          </p:val>
                                        </p:tav>
                                        <p:tav tm="100000">
                                          <p:val>
                                            <p:fltVal val="1"/>
                                          </p:val>
                                        </p:tav>
                                      </p:tavLst>
                                    </p:anim>
                                    <p:anim calcmode="lin" valueType="num">
                                      <p:cBhvr>
                                        <p:cTn id="74" dur="1000" fill="hold"/>
                                        <p:tgtEl>
                                          <p:spTgt spid="95238"/>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95543"/>
                                        </p:tgtEl>
                                        <p:attrNameLst>
                                          <p:attrName>style.visibility</p:attrName>
                                        </p:attrNameLst>
                                      </p:cBhvr>
                                      <p:to>
                                        <p:strVal val="visible"/>
                                      </p:to>
                                    </p:set>
                                    <p:animEffect transition="in" filter="strips(downRight)">
                                      <p:cBhvr>
                                        <p:cTn id="79" dur="500"/>
                                        <p:tgtEl>
                                          <p:spTgt spid="9554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4" fill="hold" nodeType="clickEffect">
                                  <p:stCondLst>
                                    <p:cond delay="0"/>
                                  </p:stCondLst>
                                  <p:childTnLst>
                                    <p:set>
                                      <p:cBhvr>
                                        <p:cTn id="83" dur="1" fill="hold">
                                          <p:stCondLst>
                                            <p:cond delay="0"/>
                                          </p:stCondLst>
                                        </p:cTn>
                                        <p:tgtEl>
                                          <p:spTgt spid="95463"/>
                                        </p:tgtEl>
                                        <p:attrNameLst>
                                          <p:attrName>style.visibility</p:attrName>
                                        </p:attrNameLst>
                                      </p:cBhvr>
                                      <p:to>
                                        <p:strVal val="visible"/>
                                      </p:to>
                                    </p:set>
                                    <p:animEffect transition="in" filter="slide(fromBottom)">
                                      <p:cBhvr>
                                        <p:cTn id="84" dur="500"/>
                                        <p:tgtEl>
                                          <p:spTgt spid="95463"/>
                                        </p:tgtEl>
                                      </p:cBhvr>
                                    </p:animEffect>
                                  </p:childTnLst>
                                </p:cTn>
                              </p:par>
                            </p:childTnLst>
                          </p:cTn>
                        </p:par>
                        <p:par>
                          <p:cTn id="85" fill="hold" nodeType="afterGroup">
                            <p:stCondLst>
                              <p:cond delay="500"/>
                            </p:stCondLst>
                            <p:childTnLst>
                              <p:par>
                                <p:cTn id="86" presetID="12" presetClass="entr" presetSubtype="8" fill="hold" nodeType="afterEffect">
                                  <p:stCondLst>
                                    <p:cond delay="0"/>
                                  </p:stCondLst>
                                  <p:childTnLst>
                                    <p:set>
                                      <p:cBhvr>
                                        <p:cTn id="87" dur="1" fill="hold">
                                          <p:stCondLst>
                                            <p:cond delay="0"/>
                                          </p:stCondLst>
                                        </p:cTn>
                                        <p:tgtEl>
                                          <p:spTgt spid="95467"/>
                                        </p:tgtEl>
                                        <p:attrNameLst>
                                          <p:attrName>style.visibility</p:attrName>
                                        </p:attrNameLst>
                                      </p:cBhvr>
                                      <p:to>
                                        <p:strVal val="visible"/>
                                      </p:to>
                                    </p:set>
                                    <p:animEffect transition="in" filter="slide(fromLeft)">
                                      <p:cBhvr>
                                        <p:cTn id="88" dur="500"/>
                                        <p:tgtEl>
                                          <p:spTgt spid="95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38" grpId="0" autoUpdateAnimBg="0"/>
      <p:bldP spid="95529" grpId="0" animBg="1"/>
      <p:bldP spid="95530" grpId="0" animBg="1"/>
      <p:bldP spid="95531" grpId="0" animBg="1"/>
      <p:bldP spid="95541" grpId="0" autoUpdateAnimBg="0"/>
      <p:bldP spid="95542" grpId="0" autoUpdateAnimBg="0"/>
      <p:bldP spid="955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2" name="Rectangle 22"/>
          <p:cNvSpPr>
            <a:spLocks noChangeArrowheads="1"/>
          </p:cNvSpPr>
          <p:nvPr/>
        </p:nvSpPr>
        <p:spPr bwMode="auto">
          <a:xfrm>
            <a:off x="536575" y="1125538"/>
            <a:ext cx="8497888" cy="5260975"/>
          </a:xfrm>
          <a:prstGeom prst="rect">
            <a:avLst/>
          </a:prstGeom>
          <a:solidFill>
            <a:schemeClr val="accent2"/>
          </a:solidFill>
          <a:ln>
            <a:noFill/>
          </a:ln>
          <a:effectLst/>
          <a:extLs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0" name="Text Box 20"/>
          <p:cNvSpPr txBox="1">
            <a:spLocks noChangeArrowheads="1"/>
          </p:cNvSpPr>
          <p:nvPr/>
        </p:nvSpPr>
        <p:spPr bwMode="auto">
          <a:xfrm>
            <a:off x="2574925" y="2413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FF"/>
                </a:solidFill>
                <a:ea typeface="隶书" pitchFamily="49" charset="-122"/>
              </a:rPr>
              <a:t>投影面平行线投影特性</a:t>
            </a:r>
          </a:p>
        </p:txBody>
      </p:sp>
      <p:pic>
        <p:nvPicPr>
          <p:cNvPr id="10261" name="Picture 21"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26988" name="ShockwaveFlash1" r:id="rId2" imgW="8320890" imgH="5107464"/>
        </mc:Choice>
        <mc:Fallback>
          <p:control name="ShockwaveFlash1" r:id="rId2" imgW="8320890" imgH="5107464">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04913"/>
                  <a:ext cx="8320088" cy="51069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9513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7" name="Rectangle 113"/>
          <p:cNvSpPr>
            <a:spLocks noChangeArrowheads="1"/>
          </p:cNvSpPr>
          <p:nvPr/>
        </p:nvSpPr>
        <p:spPr bwMode="auto">
          <a:xfrm>
            <a:off x="539750" y="549275"/>
            <a:ext cx="8410575" cy="276383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266" name="Group 2"/>
          <p:cNvGrpSpPr>
            <a:grpSpLocks/>
          </p:cNvGrpSpPr>
          <p:nvPr/>
        </p:nvGrpSpPr>
        <p:grpSpPr bwMode="auto">
          <a:xfrm>
            <a:off x="5940425" y="1125538"/>
            <a:ext cx="2790825" cy="2112962"/>
            <a:chOff x="3850" y="997"/>
            <a:chExt cx="1758" cy="1331"/>
          </a:xfrm>
        </p:grpSpPr>
        <p:grpSp>
          <p:nvGrpSpPr>
            <p:cNvPr id="11267" name="Group 3"/>
            <p:cNvGrpSpPr>
              <a:grpSpLocks/>
            </p:cNvGrpSpPr>
            <p:nvPr/>
          </p:nvGrpSpPr>
          <p:grpSpPr bwMode="auto">
            <a:xfrm>
              <a:off x="3850" y="997"/>
              <a:ext cx="1553" cy="1217"/>
              <a:chOff x="3792" y="661"/>
              <a:chExt cx="1553" cy="1217"/>
            </a:xfrm>
          </p:grpSpPr>
          <p:grpSp>
            <p:nvGrpSpPr>
              <p:cNvPr id="11268" name="Group 4"/>
              <p:cNvGrpSpPr>
                <a:grpSpLocks/>
              </p:cNvGrpSpPr>
              <p:nvPr/>
            </p:nvGrpSpPr>
            <p:grpSpPr bwMode="auto">
              <a:xfrm>
                <a:off x="3990" y="661"/>
                <a:ext cx="1355" cy="1217"/>
                <a:chOff x="4067" y="1052"/>
                <a:chExt cx="1355" cy="1217"/>
              </a:xfrm>
            </p:grpSpPr>
            <p:sp>
              <p:nvSpPr>
                <p:cNvPr id="11269" name="Text Box 5"/>
                <p:cNvSpPr txBox="1">
                  <a:spLocks noChangeArrowheads="1"/>
                </p:cNvSpPr>
                <p:nvPr/>
              </p:nvSpPr>
              <p:spPr bwMode="auto">
                <a:xfrm>
                  <a:off x="5141" y="1374"/>
                  <a:ext cx="262"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sp>
              <p:nvSpPr>
                <p:cNvPr id="11270" name="Text Box 6"/>
                <p:cNvSpPr txBox="1">
                  <a:spLocks noChangeArrowheads="1"/>
                </p:cNvSpPr>
                <p:nvPr/>
              </p:nvSpPr>
              <p:spPr bwMode="auto">
                <a:xfrm>
                  <a:off x="4130" y="1729"/>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p>
              </p:txBody>
            </p:sp>
            <p:sp>
              <p:nvSpPr>
                <p:cNvPr id="11271" name="Rectangle 7"/>
                <p:cNvSpPr>
                  <a:spLocks noChangeArrowheads="1"/>
                </p:cNvSpPr>
                <p:nvPr/>
              </p:nvSpPr>
              <p:spPr bwMode="auto">
                <a:xfrm>
                  <a:off x="4834" y="1052"/>
                  <a:ext cx="262"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r>
                    <a:rPr lang="en-US" altLang="zh-CN" sz="2000" b="1" i="1">
                      <a:ea typeface="楷体_GB2312" pitchFamily="49" charset="-122"/>
                      <a:sym typeface="Symbol" pitchFamily="18" charset="2"/>
                    </a:rPr>
                    <a:t></a:t>
                  </a:r>
                </a:p>
              </p:txBody>
            </p:sp>
            <p:sp>
              <p:nvSpPr>
                <p:cNvPr id="11272" name="Text Box 8"/>
                <p:cNvSpPr txBox="1">
                  <a:spLocks noChangeArrowheads="1"/>
                </p:cNvSpPr>
                <p:nvPr/>
              </p:nvSpPr>
              <p:spPr bwMode="auto">
                <a:xfrm>
                  <a:off x="4071" y="1407"/>
                  <a:ext cx="23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sp>
              <p:nvSpPr>
                <p:cNvPr id="11273" name="Text Box 9"/>
                <p:cNvSpPr txBox="1">
                  <a:spLocks noChangeArrowheads="1"/>
                </p:cNvSpPr>
                <p:nvPr/>
              </p:nvSpPr>
              <p:spPr bwMode="auto">
                <a:xfrm>
                  <a:off x="4165" y="2015"/>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p>
              </p:txBody>
            </p:sp>
            <p:sp>
              <p:nvSpPr>
                <p:cNvPr id="11274" name="Text Box 10"/>
                <p:cNvSpPr txBox="1">
                  <a:spLocks noChangeArrowheads="1"/>
                </p:cNvSpPr>
                <p:nvPr/>
              </p:nvSpPr>
              <p:spPr bwMode="auto">
                <a:xfrm>
                  <a:off x="4084" y="1119"/>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11275" name="Line 11"/>
                <p:cNvSpPr>
                  <a:spLocks noChangeShapeType="1"/>
                </p:cNvSpPr>
                <p:nvPr/>
              </p:nvSpPr>
              <p:spPr bwMode="auto">
                <a:xfrm>
                  <a:off x="4868" y="1269"/>
                  <a:ext cx="259" cy="259"/>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76" name="Line 12"/>
                <p:cNvSpPr>
                  <a:spLocks noChangeShapeType="1"/>
                </p:cNvSpPr>
                <p:nvPr/>
              </p:nvSpPr>
              <p:spPr bwMode="auto">
                <a:xfrm>
                  <a:off x="5127" y="1515"/>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77" name="Line 13"/>
                <p:cNvSpPr>
                  <a:spLocks noChangeShapeType="1"/>
                </p:cNvSpPr>
                <p:nvPr/>
              </p:nvSpPr>
              <p:spPr bwMode="auto">
                <a:xfrm>
                  <a:off x="4868" y="1282"/>
                  <a:ext cx="0" cy="6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78" name="Line 14"/>
                <p:cNvSpPr>
                  <a:spLocks noChangeShapeType="1"/>
                </p:cNvSpPr>
                <p:nvPr/>
              </p:nvSpPr>
              <p:spPr bwMode="auto">
                <a:xfrm>
                  <a:off x="4713" y="1725"/>
                  <a:ext cx="428" cy="4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79" name="Line 15"/>
                <p:cNvSpPr>
                  <a:spLocks noChangeShapeType="1"/>
                </p:cNvSpPr>
                <p:nvPr/>
              </p:nvSpPr>
              <p:spPr bwMode="auto">
                <a:xfrm>
                  <a:off x="4713" y="1166"/>
                  <a:ext cx="0" cy="11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0" name="Line 16"/>
                <p:cNvSpPr>
                  <a:spLocks noChangeShapeType="1"/>
                </p:cNvSpPr>
                <p:nvPr/>
              </p:nvSpPr>
              <p:spPr bwMode="auto">
                <a:xfrm>
                  <a:off x="4067" y="1724"/>
                  <a:ext cx="135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1" name="Freeform 17"/>
                <p:cNvSpPr>
                  <a:spLocks/>
                </p:cNvSpPr>
                <p:nvPr/>
              </p:nvSpPr>
              <p:spPr bwMode="auto">
                <a:xfrm>
                  <a:off x="4297" y="2139"/>
                  <a:ext cx="831" cy="1"/>
                </a:xfrm>
                <a:custGeom>
                  <a:avLst/>
                  <a:gdLst>
                    <a:gd name="T0" fmla="*/ 831 w 831"/>
                    <a:gd name="T1" fmla="*/ 0 h 1"/>
                    <a:gd name="T2" fmla="*/ 0 w 831"/>
                    <a:gd name="T3" fmla="*/ 0 h 1"/>
                  </a:gdLst>
                  <a:ahLst/>
                  <a:cxnLst>
                    <a:cxn ang="0">
                      <a:pos x="T0" y="T1"/>
                    </a:cxn>
                    <a:cxn ang="0">
                      <a:pos x="T2" y="T3"/>
                    </a:cxn>
                  </a:cxnLst>
                  <a:rect l="0" t="0" r="r" b="b"/>
                  <a:pathLst>
                    <a:path w="831" h="1">
                      <a:moveTo>
                        <a:pt x="831" y="0"/>
                      </a:moveTo>
                      <a:lnTo>
                        <a:pt x="0"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2" name="Freeform 18"/>
                <p:cNvSpPr>
                  <a:spLocks/>
                </p:cNvSpPr>
                <p:nvPr/>
              </p:nvSpPr>
              <p:spPr bwMode="auto">
                <a:xfrm>
                  <a:off x="4297" y="1878"/>
                  <a:ext cx="571" cy="1"/>
                </a:xfrm>
                <a:custGeom>
                  <a:avLst/>
                  <a:gdLst>
                    <a:gd name="T0" fmla="*/ 571 w 571"/>
                    <a:gd name="T1" fmla="*/ 0 h 1"/>
                    <a:gd name="T2" fmla="*/ 0 w 571"/>
                    <a:gd name="T3" fmla="*/ 0 h 1"/>
                  </a:gdLst>
                  <a:ahLst/>
                  <a:cxnLst>
                    <a:cxn ang="0">
                      <a:pos x="T0" y="T1"/>
                    </a:cxn>
                    <a:cxn ang="0">
                      <a:pos x="T2" y="T3"/>
                    </a:cxn>
                  </a:cxnLst>
                  <a:rect l="0" t="0" r="r" b="b"/>
                  <a:pathLst>
                    <a:path w="571" h="1">
                      <a:moveTo>
                        <a:pt x="571" y="0"/>
                      </a:moveTo>
                      <a:lnTo>
                        <a:pt x="0"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3" name="Line 19"/>
                <p:cNvSpPr>
                  <a:spLocks noChangeShapeType="1"/>
                </p:cNvSpPr>
                <p:nvPr/>
              </p:nvSpPr>
              <p:spPr bwMode="auto">
                <a:xfrm flipH="1">
                  <a:off x="4310" y="1269"/>
                  <a:ext cx="5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4" name="Line 20"/>
                <p:cNvSpPr>
                  <a:spLocks noChangeShapeType="1"/>
                </p:cNvSpPr>
                <p:nvPr/>
              </p:nvSpPr>
              <p:spPr bwMode="auto">
                <a:xfrm flipH="1">
                  <a:off x="4310" y="1528"/>
                  <a:ext cx="81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5" name="Line 21"/>
                <p:cNvSpPr>
                  <a:spLocks noChangeShapeType="1"/>
                </p:cNvSpPr>
                <p:nvPr/>
              </p:nvSpPr>
              <p:spPr bwMode="auto">
                <a:xfrm>
                  <a:off x="4310" y="1515"/>
                  <a:ext cx="0" cy="3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6" name="Line 22"/>
                <p:cNvSpPr>
                  <a:spLocks noChangeShapeType="1"/>
                </p:cNvSpPr>
                <p:nvPr/>
              </p:nvSpPr>
              <p:spPr bwMode="auto">
                <a:xfrm>
                  <a:off x="4310" y="1879"/>
                  <a:ext cx="0" cy="26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287" name="Line 23"/>
                <p:cNvSpPr>
                  <a:spLocks noChangeShapeType="1"/>
                </p:cNvSpPr>
                <p:nvPr/>
              </p:nvSpPr>
              <p:spPr bwMode="auto">
                <a:xfrm>
                  <a:off x="4310" y="1269"/>
                  <a:ext cx="0" cy="259"/>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sp>
            <p:nvSpPr>
              <p:cNvPr id="11288" name="Rectangle 24"/>
              <p:cNvSpPr>
                <a:spLocks noChangeArrowheads="1"/>
              </p:cNvSpPr>
              <p:nvPr/>
            </p:nvSpPr>
            <p:spPr bwMode="auto">
              <a:xfrm>
                <a:off x="3792" y="126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grpSp>
        <p:sp>
          <p:nvSpPr>
            <p:cNvPr id="11289" name="Rectangle 25"/>
            <p:cNvSpPr>
              <a:spLocks noChangeArrowheads="1"/>
            </p:cNvSpPr>
            <p:nvPr/>
          </p:nvSpPr>
          <p:spPr bwMode="auto">
            <a:xfrm>
              <a:off x="4522" y="1022"/>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Z</a:t>
              </a:r>
            </a:p>
          </p:txBody>
        </p:sp>
        <p:sp>
          <p:nvSpPr>
            <p:cNvPr id="11290" name="Rectangle 26"/>
            <p:cNvSpPr>
              <a:spLocks noChangeArrowheads="1"/>
            </p:cNvSpPr>
            <p:nvPr/>
          </p:nvSpPr>
          <p:spPr bwMode="auto">
            <a:xfrm>
              <a:off x="4666" y="2078"/>
              <a:ext cx="2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H</a:t>
              </a:r>
            </a:p>
          </p:txBody>
        </p:sp>
        <p:sp>
          <p:nvSpPr>
            <p:cNvPr id="11291" name="Rectangle 27"/>
            <p:cNvSpPr>
              <a:spLocks noChangeArrowheads="1"/>
            </p:cNvSpPr>
            <p:nvPr/>
          </p:nvSpPr>
          <p:spPr bwMode="auto">
            <a:xfrm>
              <a:off x="5290" y="1454"/>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W</a:t>
              </a:r>
            </a:p>
          </p:txBody>
        </p:sp>
      </p:grpSp>
      <p:grpSp>
        <p:nvGrpSpPr>
          <p:cNvPr id="11292" name="Group 28"/>
          <p:cNvGrpSpPr>
            <a:grpSpLocks/>
          </p:cNvGrpSpPr>
          <p:nvPr/>
        </p:nvGrpSpPr>
        <p:grpSpPr bwMode="auto">
          <a:xfrm>
            <a:off x="3375025" y="1165225"/>
            <a:ext cx="2562225" cy="2073275"/>
            <a:chOff x="2126" y="1022"/>
            <a:chExt cx="1614" cy="1306"/>
          </a:xfrm>
        </p:grpSpPr>
        <p:grpSp>
          <p:nvGrpSpPr>
            <p:cNvPr id="11293" name="Group 29"/>
            <p:cNvGrpSpPr>
              <a:grpSpLocks/>
            </p:cNvGrpSpPr>
            <p:nvPr/>
          </p:nvGrpSpPr>
          <p:grpSpPr bwMode="auto">
            <a:xfrm>
              <a:off x="2126" y="1023"/>
              <a:ext cx="1403" cy="1203"/>
              <a:chOff x="2160" y="687"/>
              <a:chExt cx="1403" cy="1203"/>
            </a:xfrm>
          </p:grpSpPr>
          <p:grpSp>
            <p:nvGrpSpPr>
              <p:cNvPr id="11294" name="Group 30"/>
              <p:cNvGrpSpPr>
                <a:grpSpLocks/>
              </p:cNvGrpSpPr>
              <p:nvPr/>
            </p:nvGrpSpPr>
            <p:grpSpPr bwMode="auto">
              <a:xfrm>
                <a:off x="2323" y="687"/>
                <a:ext cx="1240" cy="1203"/>
                <a:chOff x="2323" y="973"/>
                <a:chExt cx="1240" cy="1203"/>
              </a:xfrm>
            </p:grpSpPr>
            <p:sp>
              <p:nvSpPr>
                <p:cNvPr id="11295" name="Line 31"/>
                <p:cNvSpPr>
                  <a:spLocks noChangeShapeType="1"/>
                </p:cNvSpPr>
                <p:nvPr/>
              </p:nvSpPr>
              <p:spPr bwMode="auto">
                <a:xfrm>
                  <a:off x="2857" y="1176"/>
                  <a:ext cx="4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96" name="Freeform 32"/>
                <p:cNvSpPr>
                  <a:spLocks/>
                </p:cNvSpPr>
                <p:nvPr/>
              </p:nvSpPr>
              <p:spPr bwMode="auto">
                <a:xfrm>
                  <a:off x="2323" y="1663"/>
                  <a:ext cx="1214" cy="13"/>
                </a:xfrm>
                <a:custGeom>
                  <a:avLst/>
                  <a:gdLst>
                    <a:gd name="T0" fmla="*/ 0 w 1214"/>
                    <a:gd name="T1" fmla="*/ 13 h 13"/>
                    <a:gd name="T2" fmla="*/ 1200 w 1214"/>
                    <a:gd name="T3" fmla="*/ 13 h 13"/>
                    <a:gd name="T4" fmla="*/ 1214 w 1214"/>
                    <a:gd name="T5" fmla="*/ 0 h 13"/>
                  </a:gdLst>
                  <a:ahLst/>
                  <a:cxnLst>
                    <a:cxn ang="0">
                      <a:pos x="T0" y="T1"/>
                    </a:cxn>
                    <a:cxn ang="0">
                      <a:pos x="T2" y="T3"/>
                    </a:cxn>
                    <a:cxn ang="0">
                      <a:pos x="T4" y="T5"/>
                    </a:cxn>
                  </a:cxnLst>
                  <a:rect l="0" t="0" r="r" b="b"/>
                  <a:pathLst>
                    <a:path w="1214" h="13">
                      <a:moveTo>
                        <a:pt x="0" y="13"/>
                      </a:moveTo>
                      <a:lnTo>
                        <a:pt x="1200" y="13"/>
                      </a:lnTo>
                      <a:lnTo>
                        <a:pt x="1214"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97" name="Line 33"/>
                <p:cNvSpPr>
                  <a:spLocks noChangeShapeType="1"/>
                </p:cNvSpPr>
                <p:nvPr/>
              </p:nvSpPr>
              <p:spPr bwMode="auto">
                <a:xfrm>
                  <a:off x="3029" y="1676"/>
                  <a:ext cx="303" cy="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98" name="Freeform 34"/>
                <p:cNvSpPr>
                  <a:spLocks/>
                </p:cNvSpPr>
                <p:nvPr/>
              </p:nvSpPr>
              <p:spPr bwMode="auto">
                <a:xfrm>
                  <a:off x="2497" y="1169"/>
                  <a:ext cx="362" cy="241"/>
                </a:xfrm>
                <a:custGeom>
                  <a:avLst/>
                  <a:gdLst>
                    <a:gd name="T0" fmla="*/ 0 w 362"/>
                    <a:gd name="T1" fmla="*/ 241 h 241"/>
                    <a:gd name="T2" fmla="*/ 362 w 362"/>
                    <a:gd name="T3" fmla="*/ 0 h 241"/>
                  </a:gdLst>
                  <a:ahLst/>
                  <a:cxnLst>
                    <a:cxn ang="0">
                      <a:pos x="T0" y="T1"/>
                    </a:cxn>
                    <a:cxn ang="0">
                      <a:pos x="T2" y="T3"/>
                    </a:cxn>
                  </a:cxnLst>
                  <a:rect l="0" t="0" r="r" b="b"/>
                  <a:pathLst>
                    <a:path w="362" h="241">
                      <a:moveTo>
                        <a:pt x="0" y="241"/>
                      </a:moveTo>
                      <a:lnTo>
                        <a:pt x="362" y="0"/>
                      </a:lnTo>
                    </a:path>
                  </a:pathLst>
                </a:custGeom>
                <a:noFill/>
                <a:ln w="38100" cmpd="sng">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299" name="Line 35"/>
                <p:cNvSpPr>
                  <a:spLocks noChangeShapeType="1"/>
                </p:cNvSpPr>
                <p:nvPr/>
              </p:nvSpPr>
              <p:spPr bwMode="auto">
                <a:xfrm>
                  <a:off x="2497" y="1410"/>
                  <a:ext cx="8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0" name="Line 36"/>
                <p:cNvSpPr>
                  <a:spLocks noChangeShapeType="1"/>
                </p:cNvSpPr>
                <p:nvPr/>
              </p:nvSpPr>
              <p:spPr bwMode="auto">
                <a:xfrm>
                  <a:off x="3029" y="1073"/>
                  <a:ext cx="0" cy="11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1" name="Freeform 37"/>
                <p:cNvSpPr>
                  <a:spLocks/>
                </p:cNvSpPr>
                <p:nvPr/>
              </p:nvSpPr>
              <p:spPr bwMode="auto">
                <a:xfrm>
                  <a:off x="2860" y="1178"/>
                  <a:ext cx="1" cy="779"/>
                </a:xfrm>
                <a:custGeom>
                  <a:avLst/>
                  <a:gdLst>
                    <a:gd name="T0" fmla="*/ 0 w 1"/>
                    <a:gd name="T1" fmla="*/ 0 h 779"/>
                    <a:gd name="T2" fmla="*/ 0 w 1"/>
                    <a:gd name="T3" fmla="*/ 779 h 779"/>
                  </a:gdLst>
                  <a:ahLst/>
                  <a:cxnLst>
                    <a:cxn ang="0">
                      <a:pos x="T0" y="T1"/>
                    </a:cxn>
                    <a:cxn ang="0">
                      <a:pos x="T2" y="T3"/>
                    </a:cxn>
                  </a:cxnLst>
                  <a:rect l="0" t="0" r="r" b="b"/>
                  <a:pathLst>
                    <a:path w="1" h="779">
                      <a:moveTo>
                        <a:pt x="0" y="0"/>
                      </a:moveTo>
                      <a:lnTo>
                        <a:pt x="0" y="779"/>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2" name="Rectangle 38"/>
                <p:cNvSpPr>
                  <a:spLocks noChangeArrowheads="1"/>
                </p:cNvSpPr>
                <p:nvPr/>
              </p:nvSpPr>
              <p:spPr bwMode="auto">
                <a:xfrm>
                  <a:off x="3301" y="1278"/>
                  <a:ext cx="262"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sp>
              <p:nvSpPr>
                <p:cNvPr id="11303" name="Freeform 39"/>
                <p:cNvSpPr>
                  <a:spLocks/>
                </p:cNvSpPr>
                <p:nvPr/>
              </p:nvSpPr>
              <p:spPr bwMode="auto">
                <a:xfrm>
                  <a:off x="2873" y="1958"/>
                  <a:ext cx="452" cy="1"/>
                </a:xfrm>
                <a:custGeom>
                  <a:avLst/>
                  <a:gdLst>
                    <a:gd name="T0" fmla="*/ 0 w 452"/>
                    <a:gd name="T1" fmla="*/ 0 h 1"/>
                    <a:gd name="T2" fmla="*/ 452 w 452"/>
                    <a:gd name="T3" fmla="*/ 0 h 1"/>
                  </a:gdLst>
                  <a:ahLst/>
                  <a:cxnLst>
                    <a:cxn ang="0">
                      <a:pos x="T0" y="T1"/>
                    </a:cxn>
                    <a:cxn ang="0">
                      <a:pos x="T2" y="T3"/>
                    </a:cxn>
                  </a:cxnLst>
                  <a:rect l="0" t="0" r="r" b="b"/>
                  <a:pathLst>
                    <a:path w="452" h="1">
                      <a:moveTo>
                        <a:pt x="0" y="0"/>
                      </a:moveTo>
                      <a:lnTo>
                        <a:pt x="45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4" name="Freeform 40"/>
                <p:cNvSpPr>
                  <a:spLocks/>
                </p:cNvSpPr>
                <p:nvPr/>
              </p:nvSpPr>
              <p:spPr bwMode="auto">
                <a:xfrm>
                  <a:off x="2498" y="1410"/>
                  <a:ext cx="4" cy="561"/>
                </a:xfrm>
                <a:custGeom>
                  <a:avLst/>
                  <a:gdLst>
                    <a:gd name="T0" fmla="*/ 4 w 4"/>
                    <a:gd name="T1" fmla="*/ 561 h 561"/>
                    <a:gd name="T2" fmla="*/ 0 w 4"/>
                    <a:gd name="T3" fmla="*/ 0 h 561"/>
                  </a:gdLst>
                  <a:ahLst/>
                  <a:cxnLst>
                    <a:cxn ang="0">
                      <a:pos x="T0" y="T1"/>
                    </a:cxn>
                    <a:cxn ang="0">
                      <a:pos x="T2" y="T3"/>
                    </a:cxn>
                  </a:cxnLst>
                  <a:rect l="0" t="0" r="r" b="b"/>
                  <a:pathLst>
                    <a:path w="4" h="561">
                      <a:moveTo>
                        <a:pt x="4" y="561"/>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5" name="Text Box 41"/>
                <p:cNvSpPr txBox="1">
                  <a:spLocks noChangeArrowheads="1"/>
                </p:cNvSpPr>
                <p:nvPr/>
              </p:nvSpPr>
              <p:spPr bwMode="auto">
                <a:xfrm>
                  <a:off x="3297" y="1005"/>
                  <a:ext cx="262"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r>
                    <a:rPr lang="en-US" altLang="zh-CN" sz="2000" b="1" i="1">
                      <a:ea typeface="楷体_GB2312" pitchFamily="49" charset="-122"/>
                      <a:sym typeface="Symbol" pitchFamily="18" charset="2"/>
                    </a:rPr>
                    <a:t></a:t>
                  </a:r>
                </a:p>
              </p:txBody>
            </p:sp>
            <p:sp>
              <p:nvSpPr>
                <p:cNvPr id="11306" name="Freeform 42"/>
                <p:cNvSpPr>
                  <a:spLocks/>
                </p:cNvSpPr>
                <p:nvPr/>
              </p:nvSpPr>
              <p:spPr bwMode="auto">
                <a:xfrm>
                  <a:off x="2499" y="1958"/>
                  <a:ext cx="367" cy="1"/>
                </a:xfrm>
                <a:custGeom>
                  <a:avLst/>
                  <a:gdLst>
                    <a:gd name="T0" fmla="*/ 0 w 367"/>
                    <a:gd name="T1" fmla="*/ 0 h 1"/>
                    <a:gd name="T2" fmla="*/ 367 w 367"/>
                    <a:gd name="T3" fmla="*/ 0 h 1"/>
                  </a:gdLst>
                  <a:ahLst/>
                  <a:cxnLst>
                    <a:cxn ang="0">
                      <a:pos x="T0" y="T1"/>
                    </a:cxn>
                    <a:cxn ang="0">
                      <a:pos x="T2" y="T3"/>
                    </a:cxn>
                  </a:cxnLst>
                  <a:rect l="0" t="0" r="r" b="b"/>
                  <a:pathLst>
                    <a:path w="367" h="1">
                      <a:moveTo>
                        <a:pt x="0" y="0"/>
                      </a:moveTo>
                      <a:lnTo>
                        <a:pt x="367" y="0"/>
                      </a:lnTo>
                    </a:path>
                  </a:pathLst>
                </a:custGeom>
                <a:noFill/>
                <a:ln w="38100" cmpd="sng">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7" name="Freeform 43"/>
                <p:cNvSpPr>
                  <a:spLocks/>
                </p:cNvSpPr>
                <p:nvPr/>
              </p:nvSpPr>
              <p:spPr bwMode="auto">
                <a:xfrm>
                  <a:off x="3311" y="1422"/>
                  <a:ext cx="1" cy="550"/>
                </a:xfrm>
                <a:custGeom>
                  <a:avLst/>
                  <a:gdLst>
                    <a:gd name="T0" fmla="*/ 0 w 1"/>
                    <a:gd name="T1" fmla="*/ 0 h 550"/>
                    <a:gd name="T2" fmla="*/ 0 w 1"/>
                    <a:gd name="T3" fmla="*/ 550 h 550"/>
                  </a:gdLst>
                  <a:ahLst/>
                  <a:cxnLst>
                    <a:cxn ang="0">
                      <a:pos x="T0" y="T1"/>
                    </a:cxn>
                    <a:cxn ang="0">
                      <a:pos x="T2" y="T3"/>
                    </a:cxn>
                  </a:cxnLst>
                  <a:rect l="0" t="0" r="r" b="b"/>
                  <a:pathLst>
                    <a:path w="1" h="550">
                      <a:moveTo>
                        <a:pt x="0" y="0"/>
                      </a:moveTo>
                      <a:lnTo>
                        <a:pt x="0" y="55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08" name="Text Box 44"/>
                <p:cNvSpPr txBox="1">
                  <a:spLocks noChangeArrowheads="1"/>
                </p:cNvSpPr>
                <p:nvPr/>
              </p:nvSpPr>
              <p:spPr bwMode="auto">
                <a:xfrm>
                  <a:off x="2773" y="1896"/>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p>
              </p:txBody>
            </p:sp>
            <p:sp>
              <p:nvSpPr>
                <p:cNvPr id="11309" name="Text Box 45"/>
                <p:cNvSpPr txBox="1">
                  <a:spLocks noChangeArrowheads="1"/>
                </p:cNvSpPr>
                <p:nvPr/>
              </p:nvSpPr>
              <p:spPr bwMode="auto">
                <a:xfrm>
                  <a:off x="2376" y="1896"/>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p>
              </p:txBody>
            </p:sp>
            <p:sp>
              <p:nvSpPr>
                <p:cNvPr id="11310" name="Freeform 46"/>
                <p:cNvSpPr>
                  <a:spLocks/>
                </p:cNvSpPr>
                <p:nvPr/>
              </p:nvSpPr>
              <p:spPr bwMode="auto">
                <a:xfrm>
                  <a:off x="3311" y="1186"/>
                  <a:ext cx="1" cy="225"/>
                </a:xfrm>
                <a:custGeom>
                  <a:avLst/>
                  <a:gdLst>
                    <a:gd name="T0" fmla="*/ 0 w 1"/>
                    <a:gd name="T1" fmla="*/ 0 h 225"/>
                    <a:gd name="T2" fmla="*/ 0 w 1"/>
                    <a:gd name="T3" fmla="*/ 225 h 225"/>
                  </a:gdLst>
                  <a:ahLst/>
                  <a:cxnLst>
                    <a:cxn ang="0">
                      <a:pos x="T0" y="T1"/>
                    </a:cxn>
                    <a:cxn ang="0">
                      <a:pos x="T2" y="T3"/>
                    </a:cxn>
                  </a:cxnLst>
                  <a:rect l="0" t="0" r="r" b="b"/>
                  <a:pathLst>
                    <a:path w="1" h="225">
                      <a:moveTo>
                        <a:pt x="0" y="0"/>
                      </a:moveTo>
                      <a:lnTo>
                        <a:pt x="0" y="225"/>
                      </a:lnTo>
                    </a:path>
                  </a:pathLst>
                </a:custGeom>
                <a:noFill/>
                <a:ln w="38100" cmpd="sng">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11" name="Text Box 47"/>
                <p:cNvSpPr txBox="1">
                  <a:spLocks noChangeArrowheads="1"/>
                </p:cNvSpPr>
                <p:nvPr/>
              </p:nvSpPr>
              <p:spPr bwMode="auto">
                <a:xfrm>
                  <a:off x="2726" y="973"/>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11312" name="Text Box 48"/>
                <p:cNvSpPr txBox="1">
                  <a:spLocks noChangeArrowheads="1"/>
                </p:cNvSpPr>
                <p:nvPr/>
              </p:nvSpPr>
              <p:spPr bwMode="auto">
                <a:xfrm>
                  <a:off x="2337" y="1239"/>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grpSp>
          <p:sp>
            <p:nvSpPr>
              <p:cNvPr id="11313" name="Rectangle 49"/>
              <p:cNvSpPr>
                <a:spLocks noChangeArrowheads="1"/>
              </p:cNvSpPr>
              <p:nvPr/>
            </p:nvSpPr>
            <p:spPr bwMode="auto">
              <a:xfrm>
                <a:off x="2160" y="131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grpSp>
        <p:sp>
          <p:nvSpPr>
            <p:cNvPr id="11314" name="Rectangle 50"/>
            <p:cNvSpPr>
              <a:spLocks noChangeArrowheads="1"/>
            </p:cNvSpPr>
            <p:nvPr/>
          </p:nvSpPr>
          <p:spPr bwMode="auto">
            <a:xfrm>
              <a:off x="2942" y="1022"/>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Z</a:t>
              </a:r>
            </a:p>
          </p:txBody>
        </p:sp>
        <p:sp>
          <p:nvSpPr>
            <p:cNvPr id="11315" name="Rectangle 51"/>
            <p:cNvSpPr>
              <a:spLocks noChangeArrowheads="1"/>
            </p:cNvSpPr>
            <p:nvPr/>
          </p:nvSpPr>
          <p:spPr bwMode="auto">
            <a:xfrm>
              <a:off x="2942" y="2078"/>
              <a:ext cx="2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H</a:t>
              </a:r>
            </a:p>
          </p:txBody>
        </p:sp>
        <p:sp>
          <p:nvSpPr>
            <p:cNvPr id="11316" name="Rectangle 52"/>
            <p:cNvSpPr>
              <a:spLocks noChangeArrowheads="1"/>
            </p:cNvSpPr>
            <p:nvPr/>
          </p:nvSpPr>
          <p:spPr bwMode="auto">
            <a:xfrm>
              <a:off x="3422" y="1598"/>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W</a:t>
              </a:r>
            </a:p>
          </p:txBody>
        </p:sp>
      </p:grpSp>
      <p:grpSp>
        <p:nvGrpSpPr>
          <p:cNvPr id="11317" name="Group 53"/>
          <p:cNvGrpSpPr>
            <a:grpSpLocks/>
          </p:cNvGrpSpPr>
          <p:nvPr/>
        </p:nvGrpSpPr>
        <p:grpSpPr bwMode="auto">
          <a:xfrm>
            <a:off x="457200" y="1196975"/>
            <a:ext cx="2792413" cy="2011363"/>
            <a:chOff x="336" y="706"/>
            <a:chExt cx="1759" cy="1267"/>
          </a:xfrm>
        </p:grpSpPr>
        <p:grpSp>
          <p:nvGrpSpPr>
            <p:cNvPr id="11318" name="Group 54"/>
            <p:cNvGrpSpPr>
              <a:grpSpLocks/>
            </p:cNvGrpSpPr>
            <p:nvPr/>
          </p:nvGrpSpPr>
          <p:grpSpPr bwMode="auto">
            <a:xfrm>
              <a:off x="498" y="706"/>
              <a:ext cx="1597" cy="1267"/>
              <a:chOff x="498" y="1057"/>
              <a:chExt cx="1597" cy="1267"/>
            </a:xfrm>
          </p:grpSpPr>
          <p:sp>
            <p:nvSpPr>
              <p:cNvPr id="11319" name="Text Box 55"/>
              <p:cNvSpPr txBox="1">
                <a:spLocks noChangeArrowheads="1"/>
              </p:cNvSpPr>
              <p:nvPr/>
            </p:nvSpPr>
            <p:spPr bwMode="auto">
              <a:xfrm>
                <a:off x="1049" y="2074"/>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p>
            </p:txBody>
          </p:sp>
          <p:sp>
            <p:nvSpPr>
              <p:cNvPr id="11320" name="Text Box 56"/>
              <p:cNvSpPr txBox="1">
                <a:spLocks noChangeArrowheads="1"/>
              </p:cNvSpPr>
              <p:nvPr/>
            </p:nvSpPr>
            <p:spPr bwMode="auto">
              <a:xfrm>
                <a:off x="1471" y="1061"/>
                <a:ext cx="26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r>
                  <a:rPr lang="en-US" altLang="zh-CN" sz="2000" b="1" i="1">
                    <a:ea typeface="楷体_GB2312" pitchFamily="49" charset="-122"/>
                    <a:sym typeface="Symbol" pitchFamily="18" charset="2"/>
                  </a:rPr>
                  <a:t></a:t>
                </a:r>
              </a:p>
            </p:txBody>
          </p:sp>
          <p:sp>
            <p:nvSpPr>
              <p:cNvPr id="11321" name="Text Box 57"/>
              <p:cNvSpPr txBox="1">
                <a:spLocks noChangeArrowheads="1"/>
              </p:cNvSpPr>
              <p:nvPr/>
            </p:nvSpPr>
            <p:spPr bwMode="auto">
              <a:xfrm>
                <a:off x="498" y="1682"/>
                <a:ext cx="196"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a</a:t>
                </a:r>
              </a:p>
            </p:txBody>
          </p:sp>
          <p:sp>
            <p:nvSpPr>
              <p:cNvPr id="11322" name="Text Box 58"/>
              <p:cNvSpPr txBox="1">
                <a:spLocks noChangeArrowheads="1"/>
              </p:cNvSpPr>
              <p:nvPr/>
            </p:nvSpPr>
            <p:spPr bwMode="auto">
              <a:xfrm>
                <a:off x="539" y="1079"/>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endParaRPr lang="en-US" altLang="zh-CN" sz="2000" b="1" i="1">
                  <a:ea typeface="楷体_GB2312" pitchFamily="49" charset="-122"/>
                  <a:sym typeface="UniversalMath1 BT" pitchFamily="18" charset="2"/>
                </a:endParaRPr>
              </a:p>
            </p:txBody>
          </p:sp>
          <p:sp>
            <p:nvSpPr>
              <p:cNvPr id="11323" name="Text Box 59"/>
              <p:cNvSpPr txBox="1">
                <a:spLocks noChangeArrowheads="1"/>
              </p:cNvSpPr>
              <p:nvPr/>
            </p:nvSpPr>
            <p:spPr bwMode="auto">
              <a:xfrm>
                <a:off x="1033" y="1057"/>
                <a:ext cx="23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sp>
            <p:nvSpPr>
              <p:cNvPr id="11324" name="Text Box 60"/>
              <p:cNvSpPr txBox="1">
                <a:spLocks noChangeArrowheads="1"/>
              </p:cNvSpPr>
              <p:nvPr/>
            </p:nvSpPr>
            <p:spPr bwMode="auto">
              <a:xfrm>
                <a:off x="1737" y="1085"/>
                <a:ext cx="26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ea typeface="楷体_GB2312" pitchFamily="49" charset="-122"/>
                  </a:rPr>
                  <a:t>b</a:t>
                </a:r>
                <a:r>
                  <a:rPr lang="en-US" altLang="zh-CN" sz="2000" b="1" i="1">
                    <a:ea typeface="楷体_GB2312" pitchFamily="49" charset="-122"/>
                    <a:sym typeface="Symbol" pitchFamily="18" charset="2"/>
                  </a:rPr>
                  <a:t></a:t>
                </a:r>
              </a:p>
            </p:txBody>
          </p:sp>
          <p:sp>
            <p:nvSpPr>
              <p:cNvPr id="11325" name="Freeform 61"/>
              <p:cNvSpPr>
                <a:spLocks/>
              </p:cNvSpPr>
              <p:nvPr/>
            </p:nvSpPr>
            <p:spPr bwMode="auto">
              <a:xfrm>
                <a:off x="669" y="1883"/>
                <a:ext cx="851" cy="2"/>
              </a:xfrm>
              <a:custGeom>
                <a:avLst/>
                <a:gdLst>
                  <a:gd name="T0" fmla="*/ 0 w 851"/>
                  <a:gd name="T1" fmla="*/ 2 h 2"/>
                  <a:gd name="T2" fmla="*/ 851 w 851"/>
                  <a:gd name="T3" fmla="*/ 0 h 2"/>
                </a:gdLst>
                <a:ahLst/>
                <a:cxnLst>
                  <a:cxn ang="0">
                    <a:pos x="T0" y="T1"/>
                  </a:cxn>
                  <a:cxn ang="0">
                    <a:pos x="T2" y="T3"/>
                  </a:cxn>
                </a:cxnLst>
                <a:rect l="0" t="0" r="r" b="b"/>
                <a:pathLst>
                  <a:path w="851" h="2">
                    <a:moveTo>
                      <a:pt x="0" y="2"/>
                    </a:moveTo>
                    <a:lnTo>
                      <a:pt x="851"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26" name="Freeform 62"/>
              <p:cNvSpPr>
                <a:spLocks/>
              </p:cNvSpPr>
              <p:nvPr/>
            </p:nvSpPr>
            <p:spPr bwMode="auto">
              <a:xfrm>
                <a:off x="669" y="1875"/>
                <a:ext cx="467" cy="232"/>
              </a:xfrm>
              <a:custGeom>
                <a:avLst/>
                <a:gdLst>
                  <a:gd name="T0" fmla="*/ 0 w 467"/>
                  <a:gd name="T1" fmla="*/ 0 h 232"/>
                  <a:gd name="T2" fmla="*/ 467 w 467"/>
                  <a:gd name="T3" fmla="*/ 232 h 232"/>
                </a:gdLst>
                <a:ahLst/>
                <a:cxnLst>
                  <a:cxn ang="0">
                    <a:pos x="T0" y="T1"/>
                  </a:cxn>
                  <a:cxn ang="0">
                    <a:pos x="T2" y="T3"/>
                  </a:cxn>
                </a:cxnLst>
                <a:rect l="0" t="0" r="r" b="b"/>
                <a:pathLst>
                  <a:path w="467" h="232">
                    <a:moveTo>
                      <a:pt x="0" y="0"/>
                    </a:moveTo>
                    <a:lnTo>
                      <a:pt x="467" y="232"/>
                    </a:lnTo>
                  </a:path>
                </a:pathLst>
              </a:custGeom>
              <a:noFill/>
              <a:ln w="38100" cmpd="sng">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27" name="Freeform 63"/>
              <p:cNvSpPr>
                <a:spLocks/>
              </p:cNvSpPr>
              <p:nvPr/>
            </p:nvSpPr>
            <p:spPr bwMode="auto">
              <a:xfrm>
                <a:off x="1513" y="1289"/>
                <a:ext cx="238" cy="1"/>
              </a:xfrm>
              <a:custGeom>
                <a:avLst/>
                <a:gdLst>
                  <a:gd name="T0" fmla="*/ 0 w 238"/>
                  <a:gd name="T1" fmla="*/ 0 h 1"/>
                  <a:gd name="T2" fmla="*/ 238 w 238"/>
                  <a:gd name="T3" fmla="*/ 0 h 1"/>
                </a:gdLst>
                <a:ahLst/>
                <a:cxnLst>
                  <a:cxn ang="0">
                    <a:pos x="T0" y="T1"/>
                  </a:cxn>
                  <a:cxn ang="0">
                    <a:pos x="T2" y="T3"/>
                  </a:cxn>
                </a:cxnLst>
                <a:rect l="0" t="0" r="r" b="b"/>
                <a:pathLst>
                  <a:path w="238" h="1">
                    <a:moveTo>
                      <a:pt x="0" y="0"/>
                    </a:moveTo>
                    <a:lnTo>
                      <a:pt x="238" y="0"/>
                    </a:lnTo>
                  </a:path>
                </a:pathLst>
              </a:custGeom>
              <a:noFill/>
              <a:ln w="38100" cmpd="sng">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1328" name="Line 64"/>
              <p:cNvSpPr>
                <a:spLocks noChangeShapeType="1"/>
              </p:cNvSpPr>
              <p:nvPr/>
            </p:nvSpPr>
            <p:spPr bwMode="auto">
              <a:xfrm>
                <a:off x="1122" y="1289"/>
                <a:ext cx="4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29" name="Freeform 65"/>
              <p:cNvSpPr>
                <a:spLocks/>
              </p:cNvSpPr>
              <p:nvPr/>
            </p:nvSpPr>
            <p:spPr bwMode="auto">
              <a:xfrm>
                <a:off x="1135" y="2111"/>
                <a:ext cx="607" cy="1"/>
              </a:xfrm>
              <a:custGeom>
                <a:avLst/>
                <a:gdLst>
                  <a:gd name="T0" fmla="*/ 0 w 607"/>
                  <a:gd name="T1" fmla="*/ 0 h 1"/>
                  <a:gd name="T2" fmla="*/ 607 w 607"/>
                  <a:gd name="T3" fmla="*/ 0 h 1"/>
                </a:gdLst>
                <a:ahLst/>
                <a:cxnLst>
                  <a:cxn ang="0">
                    <a:pos x="T0" y="T1"/>
                  </a:cxn>
                  <a:cxn ang="0">
                    <a:pos x="T2" y="T3"/>
                  </a:cxn>
                </a:cxnLst>
                <a:rect l="0" t="0" r="r" b="b"/>
                <a:pathLst>
                  <a:path w="607" h="1">
                    <a:moveTo>
                      <a:pt x="0" y="0"/>
                    </a:moveTo>
                    <a:lnTo>
                      <a:pt x="607"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0" name="Line 66"/>
              <p:cNvSpPr>
                <a:spLocks noChangeShapeType="1"/>
              </p:cNvSpPr>
              <p:nvPr/>
            </p:nvSpPr>
            <p:spPr bwMode="auto">
              <a:xfrm>
                <a:off x="570" y="1692"/>
                <a:ext cx="1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1" name="Freeform 67"/>
              <p:cNvSpPr>
                <a:spLocks/>
              </p:cNvSpPr>
              <p:nvPr/>
            </p:nvSpPr>
            <p:spPr bwMode="auto">
              <a:xfrm>
                <a:off x="676" y="1287"/>
                <a:ext cx="1" cy="611"/>
              </a:xfrm>
              <a:custGeom>
                <a:avLst/>
                <a:gdLst>
                  <a:gd name="T0" fmla="*/ 0 w 1"/>
                  <a:gd name="T1" fmla="*/ 0 h 611"/>
                  <a:gd name="T2" fmla="*/ 0 w 1"/>
                  <a:gd name="T3" fmla="*/ 611 h 611"/>
                </a:gdLst>
                <a:ahLst/>
                <a:cxnLst>
                  <a:cxn ang="0">
                    <a:pos x="T0" y="T1"/>
                  </a:cxn>
                  <a:cxn ang="0">
                    <a:pos x="T2" y="T3"/>
                  </a:cxn>
                </a:cxnLst>
                <a:rect l="0" t="0" r="r" b="b"/>
                <a:pathLst>
                  <a:path w="1" h="611">
                    <a:moveTo>
                      <a:pt x="0" y="0"/>
                    </a:moveTo>
                    <a:lnTo>
                      <a:pt x="0" y="611"/>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2" name="Line 68"/>
              <p:cNvSpPr>
                <a:spLocks noChangeShapeType="1"/>
              </p:cNvSpPr>
              <p:nvPr/>
            </p:nvSpPr>
            <p:spPr bwMode="auto">
              <a:xfrm>
                <a:off x="1331" y="1108"/>
                <a:ext cx="0" cy="11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3" name="Line 69"/>
              <p:cNvSpPr>
                <a:spLocks noChangeShapeType="1"/>
              </p:cNvSpPr>
              <p:nvPr/>
            </p:nvSpPr>
            <p:spPr bwMode="auto">
              <a:xfrm>
                <a:off x="671" y="1289"/>
                <a:ext cx="465"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4" name="Line 70"/>
              <p:cNvSpPr>
                <a:spLocks noChangeShapeType="1"/>
              </p:cNvSpPr>
              <p:nvPr/>
            </p:nvSpPr>
            <p:spPr bwMode="auto">
              <a:xfrm>
                <a:off x="1136" y="1289"/>
                <a:ext cx="0" cy="8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5" name="Freeform 71"/>
              <p:cNvSpPr>
                <a:spLocks/>
              </p:cNvSpPr>
              <p:nvPr/>
            </p:nvSpPr>
            <p:spPr bwMode="auto">
              <a:xfrm>
                <a:off x="1742" y="1286"/>
                <a:ext cx="1" cy="819"/>
              </a:xfrm>
              <a:custGeom>
                <a:avLst/>
                <a:gdLst>
                  <a:gd name="T0" fmla="*/ 0 w 1"/>
                  <a:gd name="T1" fmla="*/ 819 h 819"/>
                  <a:gd name="T2" fmla="*/ 0 w 1"/>
                  <a:gd name="T3" fmla="*/ 0 h 819"/>
                </a:gdLst>
                <a:ahLst/>
                <a:cxnLst>
                  <a:cxn ang="0">
                    <a:pos x="T0" y="T1"/>
                  </a:cxn>
                  <a:cxn ang="0">
                    <a:pos x="T2" y="T3"/>
                  </a:cxn>
                </a:cxnLst>
                <a:rect l="0" t="0" r="r" b="b"/>
                <a:pathLst>
                  <a:path w="1" h="819">
                    <a:moveTo>
                      <a:pt x="0" y="819"/>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6" name="Line 72"/>
              <p:cNvSpPr>
                <a:spLocks noChangeShapeType="1"/>
              </p:cNvSpPr>
              <p:nvPr/>
            </p:nvSpPr>
            <p:spPr bwMode="auto">
              <a:xfrm flipV="1">
                <a:off x="1517" y="1286"/>
                <a:ext cx="0" cy="5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37" name="Line 73"/>
              <p:cNvSpPr>
                <a:spLocks noChangeShapeType="1"/>
              </p:cNvSpPr>
              <p:nvPr/>
            </p:nvSpPr>
            <p:spPr bwMode="auto">
              <a:xfrm>
                <a:off x="1331" y="1692"/>
                <a:ext cx="479" cy="4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grpSp>
        <p:sp>
          <p:nvSpPr>
            <p:cNvPr id="11338" name="Rectangle 74"/>
            <p:cNvSpPr>
              <a:spLocks noChangeArrowheads="1"/>
            </p:cNvSpPr>
            <p:nvPr/>
          </p:nvSpPr>
          <p:spPr bwMode="auto">
            <a:xfrm>
              <a:off x="336" y="126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grpSp>
      <p:sp>
        <p:nvSpPr>
          <p:cNvPr id="11339" name="Rectangle 75"/>
          <p:cNvSpPr>
            <a:spLocks noChangeArrowheads="1"/>
          </p:cNvSpPr>
          <p:nvPr/>
        </p:nvSpPr>
        <p:spPr bwMode="auto">
          <a:xfrm>
            <a:off x="1981200" y="11430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Z</a:t>
            </a:r>
          </a:p>
        </p:txBody>
      </p:sp>
      <p:sp>
        <p:nvSpPr>
          <p:cNvPr id="11340" name="Rectangle 76"/>
          <p:cNvSpPr>
            <a:spLocks noChangeArrowheads="1"/>
          </p:cNvSpPr>
          <p:nvPr/>
        </p:nvSpPr>
        <p:spPr bwMode="auto">
          <a:xfrm>
            <a:off x="2895600" y="18288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W</a:t>
            </a:r>
          </a:p>
        </p:txBody>
      </p:sp>
      <p:sp>
        <p:nvSpPr>
          <p:cNvPr id="11341" name="Text Box 77"/>
          <p:cNvSpPr txBox="1">
            <a:spLocks noChangeArrowheads="1"/>
          </p:cNvSpPr>
          <p:nvPr/>
        </p:nvSpPr>
        <p:spPr bwMode="auto">
          <a:xfrm>
            <a:off x="1371600" y="762000"/>
            <a:ext cx="1108075"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b="1">
                <a:solidFill>
                  <a:srgbClr val="0000FF"/>
                </a:solidFill>
                <a:latin typeface="楷体_GB2312" pitchFamily="49" charset="-122"/>
                <a:ea typeface="楷体_GB2312" pitchFamily="49" charset="-122"/>
              </a:rPr>
              <a:t>水平线</a:t>
            </a:r>
          </a:p>
        </p:txBody>
      </p:sp>
      <p:sp>
        <p:nvSpPr>
          <p:cNvPr id="11342" name="Rectangle 78"/>
          <p:cNvSpPr>
            <a:spLocks noChangeArrowheads="1"/>
          </p:cNvSpPr>
          <p:nvPr/>
        </p:nvSpPr>
        <p:spPr bwMode="auto">
          <a:xfrm>
            <a:off x="1905000" y="2917825"/>
            <a:ext cx="468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Y</a:t>
            </a:r>
            <a:r>
              <a:rPr lang="en-US" altLang="zh-CN" sz="2000" b="1" baseline="-25000">
                <a:ea typeface="楷体_GB2312" pitchFamily="49" charset="-122"/>
              </a:rPr>
              <a:t>H</a:t>
            </a:r>
          </a:p>
        </p:txBody>
      </p:sp>
      <p:sp>
        <p:nvSpPr>
          <p:cNvPr id="11343" name="Text Box 79"/>
          <p:cNvSpPr txBox="1">
            <a:spLocks noChangeArrowheads="1"/>
          </p:cNvSpPr>
          <p:nvPr/>
        </p:nvSpPr>
        <p:spPr bwMode="auto">
          <a:xfrm>
            <a:off x="5203825" y="2957513"/>
            <a:ext cx="1841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zh-CN" sz="2000" i="1">
              <a:ea typeface="楷体_GB2312" pitchFamily="49" charset="-122"/>
            </a:endParaRPr>
          </a:p>
        </p:txBody>
      </p:sp>
      <p:sp>
        <p:nvSpPr>
          <p:cNvPr id="11344" name="Text Box 80"/>
          <p:cNvSpPr txBox="1">
            <a:spLocks noChangeArrowheads="1"/>
          </p:cNvSpPr>
          <p:nvPr/>
        </p:nvSpPr>
        <p:spPr bwMode="auto">
          <a:xfrm>
            <a:off x="685800" y="4583450"/>
            <a:ext cx="7579319" cy="86177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en-US" altLang="zh-CN" dirty="0"/>
              <a:t>1</a:t>
            </a:r>
            <a:r>
              <a:rPr lang="zh-CN" altLang="en-US" dirty="0"/>
              <a:t>）在其平行的那个投影面上的投影反映</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实长</a:t>
            </a:r>
            <a:r>
              <a:rPr lang="zh-CN" altLang="en-US" dirty="0"/>
              <a:t>，</a:t>
            </a:r>
          </a:p>
          <a:p>
            <a:r>
              <a:rPr lang="zh-CN" altLang="en-US" dirty="0"/>
              <a:t>   并反映直线与另两投影面的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真实倾角</a:t>
            </a:r>
            <a:r>
              <a:rPr lang="zh-CN" altLang="en-US" dirty="0"/>
              <a:t>。</a:t>
            </a:r>
          </a:p>
        </p:txBody>
      </p:sp>
      <p:sp>
        <p:nvSpPr>
          <p:cNvPr id="11345" name="Text Box 81"/>
          <p:cNvSpPr txBox="1">
            <a:spLocks noChangeArrowheads="1"/>
          </p:cNvSpPr>
          <p:nvPr/>
        </p:nvSpPr>
        <p:spPr bwMode="auto">
          <a:xfrm>
            <a:off x="669925" y="5519554"/>
            <a:ext cx="8001000" cy="86177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en-US" altLang="zh-CN" dirty="0"/>
              <a:t>2</a:t>
            </a:r>
            <a:r>
              <a:rPr lang="zh-CN" altLang="en-US" dirty="0"/>
              <a:t>）另两个投影面上的投影</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平行于</a:t>
            </a:r>
            <a:r>
              <a:rPr lang="zh-CN" altLang="en-US" dirty="0"/>
              <a:t>相应的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投影轴</a:t>
            </a:r>
            <a:r>
              <a:rPr lang="zh-CN" altLang="en-US" dirty="0"/>
              <a:t>，</a:t>
            </a:r>
          </a:p>
          <a:p>
            <a:r>
              <a:rPr lang="zh-CN" altLang="en-US" dirty="0"/>
              <a:t>   长度缩短。</a:t>
            </a:r>
          </a:p>
        </p:txBody>
      </p:sp>
      <p:sp>
        <p:nvSpPr>
          <p:cNvPr id="11346" name="Text Box 82"/>
          <p:cNvSpPr txBox="1">
            <a:spLocks noChangeArrowheads="1"/>
          </p:cNvSpPr>
          <p:nvPr/>
        </p:nvSpPr>
        <p:spPr bwMode="auto">
          <a:xfrm>
            <a:off x="6403975" y="762000"/>
            <a:ext cx="1768475"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solidFill>
                  <a:srgbClr val="0000FF"/>
                </a:solidFill>
                <a:latin typeface="楷体_GB2312" pitchFamily="49" charset="-122"/>
                <a:ea typeface="楷体_GB2312" pitchFamily="49" charset="-122"/>
              </a:rPr>
              <a:t>侧平线</a:t>
            </a:r>
          </a:p>
        </p:txBody>
      </p:sp>
      <p:sp>
        <p:nvSpPr>
          <p:cNvPr id="11347" name="Text Box 83"/>
          <p:cNvSpPr txBox="1">
            <a:spLocks noChangeArrowheads="1"/>
          </p:cNvSpPr>
          <p:nvPr/>
        </p:nvSpPr>
        <p:spPr bwMode="auto">
          <a:xfrm>
            <a:off x="4289425" y="762000"/>
            <a:ext cx="1108075"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b="1">
                <a:solidFill>
                  <a:srgbClr val="0000FF"/>
                </a:solidFill>
                <a:latin typeface="楷体_GB2312" pitchFamily="49" charset="-122"/>
                <a:ea typeface="楷体_GB2312" pitchFamily="49" charset="-122"/>
              </a:rPr>
              <a:t>正平线</a:t>
            </a:r>
          </a:p>
        </p:txBody>
      </p:sp>
      <p:sp>
        <p:nvSpPr>
          <p:cNvPr id="11348" name="Text Box 84"/>
          <p:cNvSpPr txBox="1">
            <a:spLocks noChangeArrowheads="1"/>
          </p:cNvSpPr>
          <p:nvPr/>
        </p:nvSpPr>
        <p:spPr bwMode="auto">
          <a:xfrm>
            <a:off x="609600" y="3921125"/>
            <a:ext cx="2430463"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98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sz="3200" b="1">
                <a:solidFill>
                  <a:srgbClr val="0000FF"/>
                </a:solidFill>
                <a:latin typeface="隶书" pitchFamily="49" charset="-122"/>
                <a:ea typeface="隶书" pitchFamily="49" charset="-122"/>
              </a:rPr>
              <a:t>投 影 特 性</a:t>
            </a:r>
            <a:endParaRPr lang="zh-CN" altLang="en-US" sz="3200">
              <a:solidFill>
                <a:srgbClr val="0000FF"/>
              </a:solidFill>
              <a:latin typeface="隶书" pitchFamily="49" charset="-122"/>
              <a:ea typeface="隶书" pitchFamily="49" charset="-122"/>
            </a:endParaRPr>
          </a:p>
        </p:txBody>
      </p:sp>
      <p:sp>
        <p:nvSpPr>
          <p:cNvPr id="11349" name="Text Box 85"/>
          <p:cNvSpPr txBox="1">
            <a:spLocks noChangeArrowheads="1"/>
          </p:cNvSpPr>
          <p:nvPr/>
        </p:nvSpPr>
        <p:spPr bwMode="auto">
          <a:xfrm>
            <a:off x="3347864" y="3387725"/>
            <a:ext cx="31242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b="1" dirty="0">
                <a:ea typeface="楷体_GB2312" pitchFamily="49" charset="-122"/>
              </a:rPr>
              <a:t>与</a:t>
            </a:r>
            <a:r>
              <a:rPr lang="en-US" altLang="zh-CN" sz="2000" b="1" i="1" dirty="0">
                <a:ea typeface="楷体_GB2312" pitchFamily="49" charset="-122"/>
              </a:rPr>
              <a:t>H</a:t>
            </a:r>
            <a:r>
              <a:rPr lang="zh-CN" altLang="en-US" b="1" dirty="0">
                <a:ea typeface="楷体_GB2312" pitchFamily="49" charset="-122"/>
              </a:rPr>
              <a:t>面的夹角</a:t>
            </a:r>
            <a:r>
              <a:rPr lang="en-US" altLang="zh-CN" b="1" dirty="0">
                <a:ea typeface="楷体_GB2312" pitchFamily="49" charset="-122"/>
              </a:rPr>
              <a:t>:</a:t>
            </a:r>
            <a:r>
              <a:rPr lang="en-US" altLang="zh-CN" b="1" i="1" dirty="0">
                <a:ea typeface="楷体_GB2312" pitchFamily="49" charset="-122"/>
              </a:rPr>
              <a:t>α</a:t>
            </a:r>
          </a:p>
          <a:p>
            <a:pPr algn="l"/>
            <a:r>
              <a:rPr lang="zh-CN" altLang="en-US" b="1" dirty="0">
                <a:ea typeface="楷体_GB2312" pitchFamily="49" charset="-122"/>
              </a:rPr>
              <a:t>与</a:t>
            </a:r>
            <a:r>
              <a:rPr lang="en-US" altLang="zh-CN" sz="2000" b="1" i="1" dirty="0">
                <a:ea typeface="楷体_GB2312" pitchFamily="49" charset="-122"/>
              </a:rPr>
              <a:t>V </a:t>
            </a:r>
            <a:r>
              <a:rPr lang="zh-CN" altLang="en-US" b="1" dirty="0">
                <a:ea typeface="楷体_GB2312" pitchFamily="49" charset="-122"/>
              </a:rPr>
              <a:t>面的夹角</a:t>
            </a:r>
            <a:r>
              <a:rPr lang="en-US" altLang="zh-CN" b="1" dirty="0">
                <a:ea typeface="楷体_GB2312" pitchFamily="49" charset="-122"/>
              </a:rPr>
              <a:t>:</a:t>
            </a:r>
            <a:r>
              <a:rPr lang="en-US" altLang="zh-CN" b="1" i="1" dirty="0">
                <a:ea typeface="楷体_GB2312" pitchFamily="49" charset="-122"/>
              </a:rPr>
              <a:t>β</a:t>
            </a:r>
          </a:p>
          <a:p>
            <a:pPr algn="l"/>
            <a:r>
              <a:rPr lang="zh-CN" altLang="en-US" b="1" dirty="0">
                <a:ea typeface="楷体_GB2312" pitchFamily="49" charset="-122"/>
              </a:rPr>
              <a:t>与</a:t>
            </a:r>
            <a:r>
              <a:rPr lang="en-US" altLang="zh-CN" sz="2000" b="1" i="1" dirty="0">
                <a:ea typeface="楷体_GB2312" pitchFamily="49" charset="-122"/>
              </a:rPr>
              <a:t>W</a:t>
            </a:r>
            <a:r>
              <a:rPr lang="zh-CN" altLang="en-US" b="1" dirty="0">
                <a:ea typeface="楷体_GB2312" pitchFamily="49" charset="-122"/>
              </a:rPr>
              <a:t>面的夹角</a:t>
            </a:r>
            <a:r>
              <a:rPr lang="en-US" altLang="zh-CN" b="1" dirty="0">
                <a:ea typeface="楷体_GB2312" pitchFamily="49" charset="-122"/>
              </a:rPr>
              <a:t>:</a:t>
            </a:r>
            <a:r>
              <a:rPr lang="en-US" altLang="zh-CN" b="1" i="1" dirty="0">
                <a:ea typeface="楷体_GB2312" pitchFamily="49" charset="-122"/>
              </a:rPr>
              <a:t>γ</a:t>
            </a:r>
          </a:p>
        </p:txBody>
      </p:sp>
      <p:grpSp>
        <p:nvGrpSpPr>
          <p:cNvPr id="11350" name="Group 86"/>
          <p:cNvGrpSpPr>
            <a:grpSpLocks/>
          </p:cNvGrpSpPr>
          <p:nvPr/>
        </p:nvGrpSpPr>
        <p:grpSpPr bwMode="auto">
          <a:xfrm>
            <a:off x="631825" y="2390775"/>
            <a:ext cx="1274763" cy="1244600"/>
            <a:chOff x="437" y="1443"/>
            <a:chExt cx="803" cy="784"/>
          </a:xfrm>
        </p:grpSpPr>
        <p:sp>
          <p:nvSpPr>
            <p:cNvPr id="11351" name="AutoShape 87"/>
            <p:cNvSpPr>
              <a:spLocks noChangeArrowheads="1"/>
            </p:cNvSpPr>
            <p:nvPr/>
          </p:nvSpPr>
          <p:spPr bwMode="auto">
            <a:xfrm>
              <a:off x="437" y="1969"/>
              <a:ext cx="576" cy="258"/>
            </a:xfrm>
            <a:prstGeom prst="wedgeRectCallout">
              <a:avLst>
                <a:gd name="adj1" fmla="val 47569"/>
                <a:gd name="adj2" fmla="val -127704"/>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sz="2000" b="1">
                  <a:latin typeface="ItalicT" pitchFamily="2" charset="0"/>
                  <a:ea typeface="楷体_GB2312" pitchFamily="49" charset="-122"/>
                </a:rPr>
                <a:t>实长</a:t>
              </a:r>
            </a:p>
          </p:txBody>
        </p:sp>
        <p:grpSp>
          <p:nvGrpSpPr>
            <p:cNvPr id="11352" name="Group 88"/>
            <p:cNvGrpSpPr>
              <a:grpSpLocks/>
            </p:cNvGrpSpPr>
            <p:nvPr/>
          </p:nvGrpSpPr>
          <p:grpSpPr bwMode="auto">
            <a:xfrm>
              <a:off x="753" y="1443"/>
              <a:ext cx="277" cy="250"/>
              <a:chOff x="753" y="1794"/>
              <a:chExt cx="277" cy="250"/>
            </a:xfrm>
          </p:grpSpPr>
          <p:sp>
            <p:nvSpPr>
              <p:cNvPr id="11353" name="Text Box 89"/>
              <p:cNvSpPr txBox="1">
                <a:spLocks noChangeArrowheads="1"/>
              </p:cNvSpPr>
              <p:nvPr/>
            </p:nvSpPr>
            <p:spPr bwMode="auto">
              <a:xfrm>
                <a:off x="753" y="1794"/>
                <a:ext cx="277"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a:solidFill>
                      <a:srgbClr val="FF3300"/>
                    </a:solidFill>
                    <a:latin typeface="ItalicT" pitchFamily="2" charset="0"/>
                    <a:ea typeface="楷体_GB2312" pitchFamily="49" charset="-122"/>
                  </a:rPr>
                  <a:t>β</a:t>
                </a:r>
              </a:p>
            </p:txBody>
          </p:sp>
          <p:sp>
            <p:nvSpPr>
              <p:cNvPr id="11354" name="Arc 90"/>
              <p:cNvSpPr>
                <a:spLocks/>
              </p:cNvSpPr>
              <p:nvPr/>
            </p:nvSpPr>
            <p:spPr bwMode="auto">
              <a:xfrm rot="3603825">
                <a:off x="779" y="1833"/>
                <a:ext cx="190" cy="172"/>
              </a:xfrm>
              <a:custGeom>
                <a:avLst/>
                <a:gdLst>
                  <a:gd name="G0" fmla="+- 0 0 0"/>
                  <a:gd name="G1" fmla="+- 19569 0 0"/>
                  <a:gd name="G2" fmla="+- 21600 0 0"/>
                  <a:gd name="T0" fmla="*/ 9143 w 20061"/>
                  <a:gd name="T1" fmla="*/ 0 h 19569"/>
                  <a:gd name="T2" fmla="*/ 20061 w 20061"/>
                  <a:gd name="T3" fmla="*/ 11562 h 19569"/>
                  <a:gd name="T4" fmla="*/ 0 w 20061"/>
                  <a:gd name="T5" fmla="*/ 19569 h 19569"/>
                </a:gdLst>
                <a:ahLst/>
                <a:cxnLst>
                  <a:cxn ang="0">
                    <a:pos x="T0" y="T1"/>
                  </a:cxn>
                  <a:cxn ang="0">
                    <a:pos x="T2" y="T3"/>
                  </a:cxn>
                  <a:cxn ang="0">
                    <a:pos x="T4" y="T5"/>
                  </a:cxn>
                </a:cxnLst>
                <a:rect l="0" t="0" r="r" b="b"/>
                <a:pathLst>
                  <a:path w="20061" h="19569" fill="none" extrusionOk="0">
                    <a:moveTo>
                      <a:pt x="9143" y="-1"/>
                    </a:moveTo>
                    <a:cubicBezTo>
                      <a:pt x="14120" y="2325"/>
                      <a:pt x="18024" y="6459"/>
                      <a:pt x="20061" y="11561"/>
                    </a:cubicBezTo>
                  </a:path>
                  <a:path w="20061" h="19569" stroke="0" extrusionOk="0">
                    <a:moveTo>
                      <a:pt x="9143" y="-1"/>
                    </a:moveTo>
                    <a:cubicBezTo>
                      <a:pt x="14120" y="2325"/>
                      <a:pt x="18024" y="6459"/>
                      <a:pt x="20061" y="11561"/>
                    </a:cubicBezTo>
                    <a:lnTo>
                      <a:pt x="0" y="19569"/>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grpSp>
          <p:nvGrpSpPr>
            <p:cNvPr id="11355" name="Group 91"/>
            <p:cNvGrpSpPr>
              <a:grpSpLocks/>
            </p:cNvGrpSpPr>
            <p:nvPr/>
          </p:nvGrpSpPr>
          <p:grpSpPr bwMode="auto">
            <a:xfrm>
              <a:off x="963" y="1540"/>
              <a:ext cx="277" cy="250"/>
              <a:chOff x="963" y="1891"/>
              <a:chExt cx="277" cy="250"/>
            </a:xfrm>
          </p:grpSpPr>
          <p:sp>
            <p:nvSpPr>
              <p:cNvPr id="11356" name="Text Box 92"/>
              <p:cNvSpPr txBox="1">
                <a:spLocks noChangeArrowheads="1"/>
              </p:cNvSpPr>
              <p:nvPr/>
            </p:nvSpPr>
            <p:spPr bwMode="auto">
              <a:xfrm>
                <a:off x="963" y="1891"/>
                <a:ext cx="277"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a:solidFill>
                      <a:srgbClr val="FF3300"/>
                    </a:solidFill>
                    <a:latin typeface="ItalicT" pitchFamily="2" charset="0"/>
                    <a:ea typeface="楷体_GB2312" pitchFamily="49" charset="-122"/>
                  </a:rPr>
                  <a:t>γ</a:t>
                </a:r>
              </a:p>
            </p:txBody>
          </p:sp>
          <p:sp>
            <p:nvSpPr>
              <p:cNvPr id="11357" name="Arc 93"/>
              <p:cNvSpPr>
                <a:spLocks/>
              </p:cNvSpPr>
              <p:nvPr/>
            </p:nvSpPr>
            <p:spPr bwMode="auto">
              <a:xfrm flipH="1">
                <a:off x="1013" y="1942"/>
                <a:ext cx="130" cy="102"/>
              </a:xfrm>
              <a:custGeom>
                <a:avLst/>
                <a:gdLst>
                  <a:gd name="G0" fmla="+- 1246 0 0"/>
                  <a:gd name="G1" fmla="+- 21600 0 0"/>
                  <a:gd name="G2" fmla="+- 21600 0 0"/>
                  <a:gd name="T0" fmla="*/ 0 w 22846"/>
                  <a:gd name="T1" fmla="*/ 36 h 21600"/>
                  <a:gd name="T2" fmla="*/ 22846 w 22846"/>
                  <a:gd name="T3" fmla="*/ 21600 h 21600"/>
                  <a:gd name="T4" fmla="*/ 1246 w 22846"/>
                  <a:gd name="T5" fmla="*/ 21600 h 21600"/>
                </a:gdLst>
                <a:ahLst/>
                <a:cxnLst>
                  <a:cxn ang="0">
                    <a:pos x="T0" y="T1"/>
                  </a:cxn>
                  <a:cxn ang="0">
                    <a:pos x="T2" y="T3"/>
                  </a:cxn>
                  <a:cxn ang="0">
                    <a:pos x="T4" y="T5"/>
                  </a:cxn>
                </a:cxnLst>
                <a:rect l="0" t="0" r="r" b="b"/>
                <a:pathLst>
                  <a:path w="22846" h="21600" fill="none" extrusionOk="0">
                    <a:moveTo>
                      <a:pt x="-1" y="35"/>
                    </a:moveTo>
                    <a:cubicBezTo>
                      <a:pt x="414" y="11"/>
                      <a:pt x="830" y="-1"/>
                      <a:pt x="1246" y="0"/>
                    </a:cubicBezTo>
                    <a:cubicBezTo>
                      <a:pt x="13175" y="0"/>
                      <a:pt x="22846" y="9670"/>
                      <a:pt x="22846" y="21600"/>
                    </a:cubicBezTo>
                  </a:path>
                  <a:path w="22846" h="21600" stroke="0" extrusionOk="0">
                    <a:moveTo>
                      <a:pt x="-1" y="35"/>
                    </a:moveTo>
                    <a:cubicBezTo>
                      <a:pt x="414" y="11"/>
                      <a:pt x="830" y="-1"/>
                      <a:pt x="1246" y="0"/>
                    </a:cubicBezTo>
                    <a:cubicBezTo>
                      <a:pt x="13175" y="0"/>
                      <a:pt x="22846" y="9670"/>
                      <a:pt x="22846" y="21600"/>
                    </a:cubicBezTo>
                    <a:lnTo>
                      <a:pt x="1246" y="21600"/>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grpSp>
      <p:grpSp>
        <p:nvGrpSpPr>
          <p:cNvPr id="11358" name="Group 94"/>
          <p:cNvGrpSpPr>
            <a:grpSpLocks/>
          </p:cNvGrpSpPr>
          <p:nvPr/>
        </p:nvGrpSpPr>
        <p:grpSpPr bwMode="auto">
          <a:xfrm>
            <a:off x="3241675" y="1019175"/>
            <a:ext cx="1404938" cy="973138"/>
            <a:chOff x="2076" y="594"/>
            <a:chExt cx="885" cy="613"/>
          </a:xfrm>
        </p:grpSpPr>
        <p:grpSp>
          <p:nvGrpSpPr>
            <p:cNvPr id="11359" name="Group 95"/>
            <p:cNvGrpSpPr>
              <a:grpSpLocks/>
            </p:cNvGrpSpPr>
            <p:nvPr/>
          </p:nvGrpSpPr>
          <p:grpSpPr bwMode="auto">
            <a:xfrm>
              <a:off x="2684" y="859"/>
              <a:ext cx="277" cy="250"/>
              <a:chOff x="2684" y="1210"/>
              <a:chExt cx="277" cy="250"/>
            </a:xfrm>
          </p:grpSpPr>
          <p:sp>
            <p:nvSpPr>
              <p:cNvPr id="11360" name="Arc 96"/>
              <p:cNvSpPr>
                <a:spLocks/>
              </p:cNvSpPr>
              <p:nvPr/>
            </p:nvSpPr>
            <p:spPr bwMode="auto">
              <a:xfrm rot="-12307369">
                <a:off x="2734" y="1298"/>
                <a:ext cx="98" cy="133"/>
              </a:xfrm>
              <a:custGeom>
                <a:avLst/>
                <a:gdLst>
                  <a:gd name="G0" fmla="+- 0 0 0"/>
                  <a:gd name="G1" fmla="+- 21600 0 0"/>
                  <a:gd name="G2" fmla="+- 21600 0 0"/>
                  <a:gd name="T0" fmla="*/ 0 w 21600"/>
                  <a:gd name="T1" fmla="*/ 0 h 25220"/>
                  <a:gd name="T2" fmla="*/ 21294 w 21600"/>
                  <a:gd name="T3" fmla="*/ 25220 h 25220"/>
                  <a:gd name="T4" fmla="*/ 0 w 21600"/>
                  <a:gd name="T5" fmla="*/ 21600 h 25220"/>
                </a:gdLst>
                <a:ahLst/>
                <a:cxnLst>
                  <a:cxn ang="0">
                    <a:pos x="T0" y="T1"/>
                  </a:cxn>
                  <a:cxn ang="0">
                    <a:pos x="T2" y="T3"/>
                  </a:cxn>
                  <a:cxn ang="0">
                    <a:pos x="T4" y="T5"/>
                  </a:cxn>
                </a:cxnLst>
                <a:rect l="0" t="0" r="r" b="b"/>
                <a:pathLst>
                  <a:path w="21600" h="25220" fill="none" extrusionOk="0">
                    <a:moveTo>
                      <a:pt x="-1" y="0"/>
                    </a:moveTo>
                    <a:cubicBezTo>
                      <a:pt x="11929" y="0"/>
                      <a:pt x="21600" y="9670"/>
                      <a:pt x="21600" y="21600"/>
                    </a:cubicBezTo>
                    <a:cubicBezTo>
                      <a:pt x="21600" y="22813"/>
                      <a:pt x="21497" y="24024"/>
                      <a:pt x="21294" y="25220"/>
                    </a:cubicBezTo>
                  </a:path>
                  <a:path w="21600" h="25220" stroke="0" extrusionOk="0">
                    <a:moveTo>
                      <a:pt x="-1" y="0"/>
                    </a:moveTo>
                    <a:cubicBezTo>
                      <a:pt x="11929" y="0"/>
                      <a:pt x="21600" y="9670"/>
                      <a:pt x="21600" y="21600"/>
                    </a:cubicBezTo>
                    <a:cubicBezTo>
                      <a:pt x="21600" y="22813"/>
                      <a:pt x="21497" y="24024"/>
                      <a:pt x="21294" y="25220"/>
                    </a:cubicBezTo>
                    <a:lnTo>
                      <a:pt x="0" y="21600"/>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1361" name="Text Box 97"/>
              <p:cNvSpPr txBox="1">
                <a:spLocks noChangeArrowheads="1"/>
              </p:cNvSpPr>
              <p:nvPr/>
            </p:nvSpPr>
            <p:spPr bwMode="auto">
              <a:xfrm>
                <a:off x="2684" y="1210"/>
                <a:ext cx="277"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a:solidFill>
                      <a:srgbClr val="FF3300"/>
                    </a:solidFill>
                    <a:latin typeface="ItalicT" pitchFamily="2" charset="0"/>
                    <a:ea typeface="楷体_GB2312" pitchFamily="49" charset="-122"/>
                  </a:rPr>
                  <a:t>γ</a:t>
                </a:r>
              </a:p>
            </p:txBody>
          </p:sp>
        </p:grpSp>
        <p:sp>
          <p:nvSpPr>
            <p:cNvPr id="11362" name="AutoShape 98"/>
            <p:cNvSpPr>
              <a:spLocks noChangeArrowheads="1"/>
            </p:cNvSpPr>
            <p:nvPr/>
          </p:nvSpPr>
          <p:spPr bwMode="auto">
            <a:xfrm>
              <a:off x="2076" y="594"/>
              <a:ext cx="576" cy="258"/>
            </a:xfrm>
            <a:prstGeom prst="wedgeRectCallout">
              <a:avLst>
                <a:gd name="adj1" fmla="val 48958"/>
                <a:gd name="adj2" fmla="val 91894"/>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sz="2000" b="1">
                  <a:latin typeface="ItalicT" pitchFamily="2" charset="0"/>
                  <a:ea typeface="楷体_GB2312" pitchFamily="49" charset="-122"/>
                </a:rPr>
                <a:t>实长</a:t>
              </a:r>
            </a:p>
          </p:txBody>
        </p:sp>
        <p:grpSp>
          <p:nvGrpSpPr>
            <p:cNvPr id="11363" name="Group 99"/>
            <p:cNvGrpSpPr>
              <a:grpSpLocks/>
            </p:cNvGrpSpPr>
            <p:nvPr/>
          </p:nvGrpSpPr>
          <p:grpSpPr bwMode="auto">
            <a:xfrm>
              <a:off x="2530" y="957"/>
              <a:ext cx="229" cy="250"/>
              <a:chOff x="2530" y="1308"/>
              <a:chExt cx="229" cy="250"/>
            </a:xfrm>
          </p:grpSpPr>
          <p:sp>
            <p:nvSpPr>
              <p:cNvPr id="11364" name="Text Box 100"/>
              <p:cNvSpPr txBox="1">
                <a:spLocks noChangeArrowheads="1"/>
              </p:cNvSpPr>
              <p:nvPr/>
            </p:nvSpPr>
            <p:spPr bwMode="auto">
              <a:xfrm>
                <a:off x="2530" y="1308"/>
                <a:ext cx="229" cy="2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a:solidFill>
                      <a:srgbClr val="FF3300"/>
                    </a:solidFill>
                    <a:latin typeface="ItalicT" pitchFamily="2" charset="0"/>
                    <a:ea typeface="楷体_GB2312" pitchFamily="49" charset="-122"/>
                  </a:rPr>
                  <a:t>α</a:t>
                </a:r>
              </a:p>
            </p:txBody>
          </p:sp>
          <p:sp>
            <p:nvSpPr>
              <p:cNvPr id="11365" name="Arc 101"/>
              <p:cNvSpPr>
                <a:spLocks/>
              </p:cNvSpPr>
              <p:nvPr/>
            </p:nvSpPr>
            <p:spPr bwMode="auto">
              <a:xfrm>
                <a:off x="2659" y="1361"/>
                <a:ext cx="49" cy="12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grpSp>
      <p:grpSp>
        <p:nvGrpSpPr>
          <p:cNvPr id="11366" name="Group 102"/>
          <p:cNvGrpSpPr>
            <a:grpSpLocks/>
          </p:cNvGrpSpPr>
          <p:nvPr/>
        </p:nvGrpSpPr>
        <p:grpSpPr bwMode="auto">
          <a:xfrm>
            <a:off x="7408863" y="838200"/>
            <a:ext cx="1563687" cy="1135063"/>
            <a:chOff x="4775" y="816"/>
            <a:chExt cx="985" cy="715"/>
          </a:xfrm>
        </p:grpSpPr>
        <p:sp>
          <p:nvSpPr>
            <p:cNvPr id="11367" name="AutoShape 103"/>
            <p:cNvSpPr>
              <a:spLocks noChangeArrowheads="1"/>
            </p:cNvSpPr>
            <p:nvPr/>
          </p:nvSpPr>
          <p:spPr bwMode="auto">
            <a:xfrm>
              <a:off x="5184" y="816"/>
              <a:ext cx="576" cy="296"/>
            </a:xfrm>
            <a:prstGeom prst="wedgeRectCallout">
              <a:avLst>
                <a:gd name="adj1" fmla="val -81426"/>
                <a:gd name="adj2" fmla="val 134796"/>
              </a:avLst>
            </a:prstGeom>
            <a:gradFill rotWithShape="0">
              <a:gsLst>
                <a:gs pos="0">
                  <a:srgbClr val="FFFFCC"/>
                </a:gs>
                <a:gs pos="50000">
                  <a:srgbClr val="FFFFFF"/>
                </a:gs>
                <a:gs pos="100000">
                  <a:srgbClr val="FFFFC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实长</a:t>
              </a:r>
            </a:p>
          </p:txBody>
        </p:sp>
        <p:grpSp>
          <p:nvGrpSpPr>
            <p:cNvPr id="11368" name="Group 104"/>
            <p:cNvGrpSpPr>
              <a:grpSpLocks/>
            </p:cNvGrpSpPr>
            <p:nvPr/>
          </p:nvGrpSpPr>
          <p:grpSpPr bwMode="auto">
            <a:xfrm>
              <a:off x="4926" y="1339"/>
              <a:ext cx="450" cy="192"/>
              <a:chOff x="4807" y="1330"/>
              <a:chExt cx="538" cy="237"/>
            </a:xfrm>
          </p:grpSpPr>
          <p:sp>
            <p:nvSpPr>
              <p:cNvPr id="11369" name="Text Box 105"/>
              <p:cNvSpPr txBox="1">
                <a:spLocks noChangeArrowheads="1"/>
              </p:cNvSpPr>
              <p:nvPr/>
            </p:nvSpPr>
            <p:spPr bwMode="auto">
              <a:xfrm>
                <a:off x="4807" y="1330"/>
                <a:ext cx="273" cy="23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400" b="1">
                    <a:solidFill>
                      <a:srgbClr val="FF3300"/>
                    </a:solidFill>
                    <a:latin typeface="楷体_GB2312" pitchFamily="49" charset="-122"/>
                    <a:ea typeface="楷体_GB2312" pitchFamily="49" charset="-122"/>
                  </a:rPr>
                  <a:t>α</a:t>
                </a:r>
                <a:endParaRPr lang="en-US" altLang="zh-CN" sz="1800" b="1">
                  <a:solidFill>
                    <a:srgbClr val="FF3300"/>
                  </a:solidFill>
                  <a:latin typeface="楷体_GB2312" pitchFamily="49" charset="-122"/>
                  <a:ea typeface="楷体_GB2312" pitchFamily="49" charset="-122"/>
                </a:endParaRPr>
              </a:p>
            </p:txBody>
          </p:sp>
          <p:sp>
            <p:nvSpPr>
              <p:cNvPr id="11370" name="Arc 106"/>
              <p:cNvSpPr>
                <a:spLocks/>
              </p:cNvSpPr>
              <p:nvPr/>
            </p:nvSpPr>
            <p:spPr bwMode="auto">
              <a:xfrm flipH="1">
                <a:off x="4878" y="1339"/>
                <a:ext cx="467" cy="194"/>
              </a:xfrm>
              <a:custGeom>
                <a:avLst/>
                <a:gdLst>
                  <a:gd name="G0" fmla="+- 0 0 0"/>
                  <a:gd name="G1" fmla="+- 7903 0 0"/>
                  <a:gd name="G2" fmla="+- 21600 0 0"/>
                  <a:gd name="T0" fmla="*/ 20102 w 21577"/>
                  <a:gd name="T1" fmla="*/ 0 h 7903"/>
                  <a:gd name="T2" fmla="*/ 21577 w 21577"/>
                  <a:gd name="T3" fmla="*/ 6904 h 7903"/>
                  <a:gd name="T4" fmla="*/ 0 w 21577"/>
                  <a:gd name="T5" fmla="*/ 7903 h 7903"/>
                </a:gdLst>
                <a:ahLst/>
                <a:cxnLst>
                  <a:cxn ang="0">
                    <a:pos x="T0" y="T1"/>
                  </a:cxn>
                  <a:cxn ang="0">
                    <a:pos x="T2" y="T3"/>
                  </a:cxn>
                  <a:cxn ang="0">
                    <a:pos x="T4" y="T5"/>
                  </a:cxn>
                </a:cxnLst>
                <a:rect l="0" t="0" r="r" b="b"/>
                <a:pathLst>
                  <a:path w="21577" h="7903" fill="none" extrusionOk="0">
                    <a:moveTo>
                      <a:pt x="20102" y="-1"/>
                    </a:moveTo>
                    <a:cubicBezTo>
                      <a:pt x="20969" y="2204"/>
                      <a:pt x="21467" y="4537"/>
                      <a:pt x="21576" y="6904"/>
                    </a:cubicBezTo>
                  </a:path>
                  <a:path w="21577" h="7903" stroke="0" extrusionOk="0">
                    <a:moveTo>
                      <a:pt x="20102" y="-1"/>
                    </a:moveTo>
                    <a:cubicBezTo>
                      <a:pt x="20969" y="2204"/>
                      <a:pt x="21467" y="4537"/>
                      <a:pt x="21576" y="6904"/>
                    </a:cubicBezTo>
                    <a:lnTo>
                      <a:pt x="0" y="7903"/>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grpSp>
          <p:nvGrpSpPr>
            <p:cNvPr id="11371" name="Group 107"/>
            <p:cNvGrpSpPr>
              <a:grpSpLocks/>
            </p:cNvGrpSpPr>
            <p:nvPr/>
          </p:nvGrpSpPr>
          <p:grpSpPr bwMode="auto">
            <a:xfrm>
              <a:off x="4775" y="1152"/>
              <a:ext cx="212" cy="231"/>
              <a:chOff x="4705" y="1154"/>
              <a:chExt cx="244" cy="271"/>
            </a:xfrm>
          </p:grpSpPr>
          <p:sp>
            <p:nvSpPr>
              <p:cNvPr id="11372" name="Text Box 108"/>
              <p:cNvSpPr txBox="1">
                <a:spLocks noChangeArrowheads="1"/>
              </p:cNvSpPr>
              <p:nvPr/>
            </p:nvSpPr>
            <p:spPr bwMode="auto">
              <a:xfrm>
                <a:off x="4705" y="1222"/>
                <a:ext cx="244" cy="20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200" b="1">
                    <a:solidFill>
                      <a:srgbClr val="FF3300"/>
                    </a:solidFill>
                    <a:latin typeface="楷体_GB2312" pitchFamily="49" charset="-122"/>
                    <a:ea typeface="楷体_GB2312" pitchFamily="49" charset="-122"/>
                  </a:rPr>
                  <a:t>β</a:t>
                </a:r>
                <a:endParaRPr lang="en-US" altLang="zh-CN" sz="1800" b="1">
                  <a:solidFill>
                    <a:srgbClr val="FF3300"/>
                  </a:solidFill>
                  <a:latin typeface="楷体_GB2312" pitchFamily="49" charset="-122"/>
                  <a:ea typeface="楷体_GB2312" pitchFamily="49" charset="-122"/>
                </a:endParaRPr>
              </a:p>
            </p:txBody>
          </p:sp>
          <p:sp>
            <p:nvSpPr>
              <p:cNvPr id="11373" name="Arc 109"/>
              <p:cNvSpPr>
                <a:spLocks/>
              </p:cNvSpPr>
              <p:nvPr/>
            </p:nvSpPr>
            <p:spPr bwMode="auto">
              <a:xfrm rot="4679888">
                <a:off x="4701" y="1193"/>
                <a:ext cx="235" cy="158"/>
              </a:xfrm>
              <a:custGeom>
                <a:avLst/>
                <a:gdLst>
                  <a:gd name="G0" fmla="+- 0 0 0"/>
                  <a:gd name="G1" fmla="+- 12812 0 0"/>
                  <a:gd name="G2" fmla="+- 21600 0 0"/>
                  <a:gd name="T0" fmla="*/ 17390 w 21578"/>
                  <a:gd name="T1" fmla="*/ 0 h 12812"/>
                  <a:gd name="T2" fmla="*/ 21578 w 21578"/>
                  <a:gd name="T3" fmla="*/ 11841 h 12812"/>
                  <a:gd name="T4" fmla="*/ 0 w 21578"/>
                  <a:gd name="T5" fmla="*/ 12812 h 12812"/>
                </a:gdLst>
                <a:ahLst/>
                <a:cxnLst>
                  <a:cxn ang="0">
                    <a:pos x="T0" y="T1"/>
                  </a:cxn>
                  <a:cxn ang="0">
                    <a:pos x="T2" y="T3"/>
                  </a:cxn>
                  <a:cxn ang="0">
                    <a:pos x="T4" y="T5"/>
                  </a:cxn>
                </a:cxnLst>
                <a:rect l="0" t="0" r="r" b="b"/>
                <a:pathLst>
                  <a:path w="21578" h="12812" fill="none" extrusionOk="0">
                    <a:moveTo>
                      <a:pt x="17390" y="-1"/>
                    </a:moveTo>
                    <a:cubicBezTo>
                      <a:pt x="19928" y="3445"/>
                      <a:pt x="21385" y="7566"/>
                      <a:pt x="21578" y="11840"/>
                    </a:cubicBezTo>
                  </a:path>
                  <a:path w="21578" h="12812" stroke="0" extrusionOk="0">
                    <a:moveTo>
                      <a:pt x="17390" y="-1"/>
                    </a:moveTo>
                    <a:cubicBezTo>
                      <a:pt x="19928" y="3445"/>
                      <a:pt x="21385" y="7566"/>
                      <a:pt x="21578" y="11840"/>
                    </a:cubicBezTo>
                    <a:lnTo>
                      <a:pt x="0" y="12812"/>
                    </a:lnTo>
                    <a:close/>
                  </a:path>
                </a:pathLst>
              </a:custGeom>
              <a:noFill/>
              <a:ln w="9525">
                <a:solidFill>
                  <a:srgbClr val="000000"/>
                </a:solidFill>
                <a:round/>
                <a:headEnd type="triangle" w="sm"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grpSp>
      </p:grpSp>
      <p:grpSp>
        <p:nvGrpSpPr>
          <p:cNvPr id="111" name="组合 110"/>
          <p:cNvGrpSpPr/>
          <p:nvPr/>
        </p:nvGrpSpPr>
        <p:grpSpPr>
          <a:xfrm>
            <a:off x="6285035" y="3500754"/>
            <a:ext cx="2447925" cy="840741"/>
            <a:chOff x="6357784" y="4819650"/>
            <a:chExt cx="2447925" cy="840741"/>
          </a:xfrm>
        </p:grpSpPr>
        <p:sp>
          <p:nvSpPr>
            <p:cNvPr id="112" name="AutoShape 6"/>
            <p:cNvSpPr>
              <a:spLocks noChangeArrowheads="1"/>
            </p:cNvSpPr>
            <p:nvPr/>
          </p:nvSpPr>
          <p:spPr bwMode="auto">
            <a:xfrm>
              <a:off x="6357784" y="4819650"/>
              <a:ext cx="2447925" cy="840741"/>
            </a:xfrm>
            <a:prstGeom prst="cloudCallout">
              <a:avLst>
                <a:gd name="adj1" fmla="val -59721"/>
                <a:gd name="adj2" fmla="val 57436"/>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13" name="Text Box 7"/>
            <p:cNvSpPr txBox="1">
              <a:spLocks noChangeArrowheads="1"/>
            </p:cNvSpPr>
            <p:nvPr/>
          </p:nvSpPr>
          <p:spPr bwMode="auto">
            <a:xfrm>
              <a:off x="6686919" y="5022685"/>
              <a:ext cx="1873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99"/>
                  </a:solidFill>
                  <a:effectLst/>
                  <a:uLnTx/>
                  <a:uFillTx/>
                  <a:latin typeface="Times New Roman" pitchFamily="18" charset="0"/>
                  <a:ea typeface="方正舒体" pitchFamily="2" charset="-122"/>
                </a:rPr>
                <a:t>一斜两平行</a:t>
              </a:r>
            </a:p>
          </p:txBody>
        </p:sp>
      </p:grpSp>
    </p:spTree>
    <p:extLst>
      <p:ext uri="{BB962C8B-B14F-4D97-AF65-F5344CB8AC3E}">
        <p14:creationId xmlns:p14="http://schemas.microsoft.com/office/powerpoint/2010/main" val="206324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41">
                                            <p:txEl>
                                              <p:pRg st="0" end="0"/>
                                            </p:txEl>
                                          </p:spTgt>
                                        </p:tgtEl>
                                        <p:attrNameLst>
                                          <p:attrName>style.visibility</p:attrName>
                                        </p:attrNameLst>
                                      </p:cBhvr>
                                      <p:to>
                                        <p:strVal val="visible"/>
                                      </p:to>
                                    </p:set>
                                    <p:animEffect transition="in" filter="wipe(left)">
                                      <p:cBhvr>
                                        <p:cTn id="7" dur="500"/>
                                        <p:tgtEl>
                                          <p:spTgt spid="11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350"/>
                                        </p:tgtEl>
                                        <p:attrNameLst>
                                          <p:attrName>style.visibility</p:attrName>
                                        </p:attrNameLst>
                                      </p:cBhvr>
                                      <p:to>
                                        <p:strVal val="visible"/>
                                      </p:to>
                                    </p:set>
                                    <p:animEffect transition="in" filter="wipe(left)">
                                      <p:cBhvr>
                                        <p:cTn id="12" dur="500"/>
                                        <p:tgtEl>
                                          <p:spTgt spid="1135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349">
                                            <p:txEl>
                                              <p:pRg st="0" end="0"/>
                                            </p:txEl>
                                          </p:spTgt>
                                        </p:tgtEl>
                                        <p:attrNameLst>
                                          <p:attrName>style.visibility</p:attrName>
                                        </p:attrNameLst>
                                      </p:cBhvr>
                                      <p:to>
                                        <p:strVal val="visible"/>
                                      </p:to>
                                    </p:set>
                                    <p:animEffect transition="in" filter="wipe(left)">
                                      <p:cBhvr>
                                        <p:cTn id="16" dur="500"/>
                                        <p:tgtEl>
                                          <p:spTgt spid="11349">
                                            <p:txEl>
                                              <p:pRg st="0" end="0"/>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349">
                                            <p:txEl>
                                              <p:pRg st="1" end="1"/>
                                            </p:txEl>
                                          </p:spTgt>
                                        </p:tgtEl>
                                        <p:attrNameLst>
                                          <p:attrName>style.visibility</p:attrName>
                                        </p:attrNameLst>
                                      </p:cBhvr>
                                      <p:to>
                                        <p:strVal val="visible"/>
                                      </p:to>
                                    </p:set>
                                    <p:animEffect transition="in" filter="wipe(left)">
                                      <p:cBhvr>
                                        <p:cTn id="20" dur="500"/>
                                        <p:tgtEl>
                                          <p:spTgt spid="11349">
                                            <p:txEl>
                                              <p:pRg st="1" end="1"/>
                                            </p:txEl>
                                          </p:spTgt>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349">
                                            <p:txEl>
                                              <p:pRg st="2" end="2"/>
                                            </p:txEl>
                                          </p:spTgt>
                                        </p:tgtEl>
                                        <p:attrNameLst>
                                          <p:attrName>style.visibility</p:attrName>
                                        </p:attrNameLst>
                                      </p:cBhvr>
                                      <p:to>
                                        <p:strVal val="visible"/>
                                      </p:to>
                                    </p:set>
                                    <p:animEffect transition="in" filter="wipe(left)">
                                      <p:cBhvr>
                                        <p:cTn id="24" dur="500"/>
                                        <p:tgtEl>
                                          <p:spTgt spid="1134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1292"/>
                                        </p:tgtEl>
                                        <p:attrNameLst>
                                          <p:attrName>style.visibility</p:attrName>
                                        </p:attrNameLst>
                                      </p:cBhvr>
                                      <p:to>
                                        <p:strVal val="visible"/>
                                      </p:to>
                                    </p:set>
                                    <p:animEffect transition="in" filter="wipe(left)">
                                      <p:cBhvr>
                                        <p:cTn id="29" dur="500"/>
                                        <p:tgtEl>
                                          <p:spTgt spid="112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347">
                                            <p:txEl>
                                              <p:pRg st="0" end="0"/>
                                            </p:txEl>
                                          </p:spTgt>
                                        </p:tgtEl>
                                        <p:attrNameLst>
                                          <p:attrName>style.visibility</p:attrName>
                                        </p:attrNameLst>
                                      </p:cBhvr>
                                      <p:to>
                                        <p:strVal val="visible"/>
                                      </p:to>
                                    </p:set>
                                    <p:animEffect transition="in" filter="wipe(left)">
                                      <p:cBhvr>
                                        <p:cTn id="34" dur="500"/>
                                        <p:tgtEl>
                                          <p:spTgt spid="1134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1358"/>
                                        </p:tgtEl>
                                        <p:attrNameLst>
                                          <p:attrName>style.visibility</p:attrName>
                                        </p:attrNameLst>
                                      </p:cBhvr>
                                      <p:to>
                                        <p:strVal val="visible"/>
                                      </p:to>
                                    </p:set>
                                    <p:animEffect transition="in" filter="wipe(left)">
                                      <p:cBhvr>
                                        <p:cTn id="39" dur="500"/>
                                        <p:tgtEl>
                                          <p:spTgt spid="113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1266"/>
                                        </p:tgtEl>
                                        <p:attrNameLst>
                                          <p:attrName>style.visibility</p:attrName>
                                        </p:attrNameLst>
                                      </p:cBhvr>
                                      <p:to>
                                        <p:strVal val="visible"/>
                                      </p:to>
                                    </p:set>
                                    <p:animEffect transition="in" filter="wipe(left)">
                                      <p:cBhvr>
                                        <p:cTn id="44" dur="500"/>
                                        <p:tgtEl>
                                          <p:spTgt spid="1126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346">
                                            <p:txEl>
                                              <p:pRg st="0" end="0"/>
                                            </p:txEl>
                                          </p:spTgt>
                                        </p:tgtEl>
                                        <p:attrNameLst>
                                          <p:attrName>style.visibility</p:attrName>
                                        </p:attrNameLst>
                                      </p:cBhvr>
                                      <p:to>
                                        <p:strVal val="visible"/>
                                      </p:to>
                                    </p:set>
                                    <p:animEffect transition="in" filter="wipe(left)">
                                      <p:cBhvr>
                                        <p:cTn id="49" dur="500"/>
                                        <p:tgtEl>
                                          <p:spTgt spid="11346">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1366"/>
                                        </p:tgtEl>
                                        <p:attrNameLst>
                                          <p:attrName>style.visibility</p:attrName>
                                        </p:attrNameLst>
                                      </p:cBhvr>
                                      <p:to>
                                        <p:strVal val="visible"/>
                                      </p:to>
                                    </p:set>
                                    <p:animEffect transition="in" filter="wipe(left)">
                                      <p:cBhvr>
                                        <p:cTn id="54" dur="500"/>
                                        <p:tgtEl>
                                          <p:spTgt spid="1136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348"/>
                                        </p:tgtEl>
                                        <p:attrNameLst>
                                          <p:attrName>style.visibility</p:attrName>
                                        </p:attrNameLst>
                                      </p:cBhvr>
                                      <p:to>
                                        <p:strVal val="visible"/>
                                      </p:to>
                                    </p:set>
                                    <p:animEffect transition="in" filter="wipe(left)">
                                      <p:cBhvr>
                                        <p:cTn id="59" dur="500"/>
                                        <p:tgtEl>
                                          <p:spTgt spid="1134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344">
                                            <p:txEl>
                                              <p:pRg st="0" end="0"/>
                                            </p:txEl>
                                          </p:spTgt>
                                        </p:tgtEl>
                                        <p:attrNameLst>
                                          <p:attrName>style.visibility</p:attrName>
                                        </p:attrNameLst>
                                      </p:cBhvr>
                                      <p:to>
                                        <p:strVal val="visible"/>
                                      </p:to>
                                    </p:set>
                                    <p:animEffect transition="in" filter="wipe(left)">
                                      <p:cBhvr>
                                        <p:cTn id="64" dur="500"/>
                                        <p:tgtEl>
                                          <p:spTgt spid="11344">
                                            <p:txEl>
                                              <p:pRg st="0" end="0"/>
                                            </p:txEl>
                                          </p:spTgt>
                                        </p:tgtEl>
                                      </p:cBhvr>
                                    </p:animEffect>
                                  </p:childTnLst>
                                </p:cTn>
                              </p:par>
                            </p:childTnLst>
                          </p:cTn>
                        </p:par>
                        <p:par>
                          <p:cTn id="65" fill="hold" nodeType="with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344">
                                            <p:txEl>
                                              <p:pRg st="1" end="1"/>
                                            </p:txEl>
                                          </p:spTgt>
                                        </p:tgtEl>
                                        <p:attrNameLst>
                                          <p:attrName>style.visibility</p:attrName>
                                        </p:attrNameLst>
                                      </p:cBhvr>
                                      <p:to>
                                        <p:strVal val="visible"/>
                                      </p:to>
                                    </p:set>
                                    <p:animEffect transition="in" filter="wipe(left)">
                                      <p:cBhvr>
                                        <p:cTn id="68" dur="500"/>
                                        <p:tgtEl>
                                          <p:spTgt spid="11344">
                                            <p:txEl>
                                              <p:pRg st="1" end="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345">
                                            <p:txEl>
                                              <p:pRg st="0" end="0"/>
                                            </p:txEl>
                                          </p:spTgt>
                                        </p:tgtEl>
                                        <p:attrNameLst>
                                          <p:attrName>style.visibility</p:attrName>
                                        </p:attrNameLst>
                                      </p:cBhvr>
                                      <p:to>
                                        <p:strVal val="visible"/>
                                      </p:to>
                                    </p:set>
                                    <p:animEffect transition="in" filter="wipe(left)">
                                      <p:cBhvr>
                                        <p:cTn id="73" dur="500"/>
                                        <p:tgtEl>
                                          <p:spTgt spid="11345">
                                            <p:txEl>
                                              <p:pRg st="0" end="0"/>
                                            </p:txEl>
                                          </p:spTgt>
                                        </p:tgtEl>
                                      </p:cBhvr>
                                    </p:animEffect>
                                  </p:childTnLst>
                                </p:cTn>
                              </p:par>
                            </p:childTnLst>
                          </p:cTn>
                        </p:par>
                      </p:childTnLst>
                    </p:cTn>
                  </p:par>
                  <p:par>
                    <p:cTn id="74" fill="hold">
                      <p:stCondLst>
                        <p:cond delay="indefinite"/>
                      </p:stCondLst>
                      <p:childTnLst>
                        <p:par>
                          <p:cTn id="75" fill="hold" nodeType="after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1345">
                                            <p:txEl>
                                              <p:pRg st="1" end="1"/>
                                            </p:txEl>
                                          </p:spTgt>
                                        </p:tgtEl>
                                        <p:attrNameLst>
                                          <p:attrName>style.visibility</p:attrName>
                                        </p:attrNameLst>
                                      </p:cBhvr>
                                      <p:to>
                                        <p:strVal val="visible"/>
                                      </p:to>
                                    </p:set>
                                    <p:animEffect transition="in" filter="wipe(left)">
                                      <p:cBhvr>
                                        <p:cTn id="78" dur="500"/>
                                        <p:tgtEl>
                                          <p:spTgt spid="11345">
                                            <p:txEl>
                                              <p:pRg st="1" end="1"/>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nodePh="1">
                                  <p:stCondLst>
                                    <p:cond delay="0"/>
                                  </p:stCondLst>
                                  <p:endCondLst>
                                    <p:cond evt="begin" delay="0">
                                      <p:tn val="81"/>
                                    </p:cond>
                                  </p:endCondLst>
                                  <p:childTnLst>
                                    <p:set>
                                      <p:cBhvr>
                                        <p:cTn id="82" dur="1" fill="hold">
                                          <p:stCondLst>
                                            <p:cond delay="0"/>
                                          </p:stCondLst>
                                        </p:cTn>
                                        <p:tgtEl>
                                          <p:spTgt spid="11343">
                                            <p:txEl>
                                              <p:pRg st="0" end="0"/>
                                            </p:txEl>
                                          </p:spTgt>
                                        </p:tgtEl>
                                        <p:attrNameLst>
                                          <p:attrName>style.visibility</p:attrName>
                                        </p:attrNameLst>
                                      </p:cBhvr>
                                      <p:to>
                                        <p:strVal val="visible"/>
                                      </p:to>
                                    </p:set>
                                    <p:animEffect transition="in" filter="wipe(left)">
                                      <p:cBhvr>
                                        <p:cTn id="83" dur="500"/>
                                        <p:tgtEl>
                                          <p:spTgt spid="1134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1" grpId="0" build="p" autoUpdateAnimBg="0"/>
      <p:bldP spid="11343" grpId="0" build="p" autoUpdateAnimBg="0"/>
      <p:bldP spid="11344" grpId="0" build="p" autoUpdateAnimBg="0" advAuto="0"/>
      <p:bldP spid="11345" grpId="0" build="p" autoUpdateAnimBg="0"/>
      <p:bldP spid="11346" grpId="0" build="p" autoUpdateAnimBg="0"/>
      <p:bldP spid="11347" grpId="0" build="p" autoUpdateAnimBg="0"/>
      <p:bldP spid="11348" grpId="0" autoUpdateAnimBg="0"/>
      <p:bldP spid="11349"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Text Box 20"/>
          <p:cNvSpPr txBox="1">
            <a:spLocks noChangeArrowheads="1"/>
          </p:cNvSpPr>
          <p:nvPr/>
        </p:nvSpPr>
        <p:spPr bwMode="auto">
          <a:xfrm>
            <a:off x="1219200" y="5562600"/>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正垂线</a:t>
            </a:r>
          </a:p>
        </p:txBody>
      </p:sp>
      <p:sp>
        <p:nvSpPr>
          <p:cNvPr id="12309" name="Text Box 21"/>
          <p:cNvSpPr txBox="1">
            <a:spLocks noChangeArrowheads="1"/>
          </p:cNvSpPr>
          <p:nvPr/>
        </p:nvSpPr>
        <p:spPr bwMode="auto">
          <a:xfrm>
            <a:off x="4073525" y="5562600"/>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侧垂线</a:t>
            </a:r>
          </a:p>
        </p:txBody>
      </p:sp>
      <p:sp>
        <p:nvSpPr>
          <p:cNvPr id="12310" name="Text Box 22"/>
          <p:cNvSpPr txBox="1">
            <a:spLocks noChangeArrowheads="1"/>
          </p:cNvSpPr>
          <p:nvPr/>
        </p:nvSpPr>
        <p:spPr bwMode="auto">
          <a:xfrm>
            <a:off x="6969125" y="5562600"/>
            <a:ext cx="1260475" cy="5191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铅垂线</a:t>
            </a:r>
          </a:p>
        </p:txBody>
      </p:sp>
      <p:sp>
        <p:nvSpPr>
          <p:cNvPr id="12311" name="Text Box 23"/>
          <p:cNvSpPr txBox="1">
            <a:spLocks noChangeArrowheads="1"/>
          </p:cNvSpPr>
          <p:nvPr/>
        </p:nvSpPr>
        <p:spPr bwMode="auto">
          <a:xfrm>
            <a:off x="755576" y="1553359"/>
            <a:ext cx="1427262" cy="95410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l"/>
            <a:r>
              <a:rPr lang="zh-CN" altLang="en-US" sz="2800" b="1" dirty="0" smtClean="0">
                <a:solidFill>
                  <a:srgbClr val="0000FF"/>
                </a:solidFill>
                <a:latin typeface="楷体_GB2312" pitchFamily="49" charset="-122"/>
                <a:ea typeface="楷体_GB2312" pitchFamily="49" charset="-122"/>
              </a:rPr>
              <a:t>投影面</a:t>
            </a:r>
            <a:endParaRPr lang="en-US" altLang="zh-CN" sz="2800" b="1" dirty="0" smtClean="0">
              <a:solidFill>
                <a:srgbClr val="0000FF"/>
              </a:solidFill>
              <a:latin typeface="楷体_GB2312" pitchFamily="49" charset="-122"/>
              <a:ea typeface="楷体_GB2312" pitchFamily="49" charset="-122"/>
            </a:endParaRPr>
          </a:p>
          <a:p>
            <a:pPr algn="l"/>
            <a:r>
              <a:rPr lang="zh-CN" altLang="en-US" sz="2800" b="1" dirty="0" smtClean="0">
                <a:solidFill>
                  <a:srgbClr val="0000FF"/>
                </a:solidFill>
                <a:latin typeface="楷体_GB2312" pitchFamily="49" charset="-122"/>
                <a:ea typeface="楷体_GB2312" pitchFamily="49" charset="-122"/>
              </a:rPr>
              <a:t>垂直线</a:t>
            </a:r>
            <a:endParaRPr lang="zh-CN" altLang="en-US" sz="2800" b="1" dirty="0">
              <a:solidFill>
                <a:srgbClr val="0000FF"/>
              </a:solidFill>
              <a:latin typeface="楷体_GB2312" pitchFamily="49" charset="-122"/>
              <a:ea typeface="楷体_GB2312" pitchFamily="49" charset="-122"/>
            </a:endParaRPr>
          </a:p>
        </p:txBody>
      </p:sp>
      <p:sp>
        <p:nvSpPr>
          <p:cNvPr id="12312" name="Text Box 24"/>
          <p:cNvSpPr txBox="1">
            <a:spLocks noChangeArrowheads="1"/>
          </p:cNvSpPr>
          <p:nvPr/>
        </p:nvSpPr>
        <p:spPr bwMode="auto">
          <a:xfrm>
            <a:off x="2397919" y="1161033"/>
            <a:ext cx="3351212" cy="538609"/>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solidFill>
                  <a:srgbClr val="FF0000"/>
                </a:solidFill>
                <a:effectLst>
                  <a:outerShdw blurRad="38100" dist="38100" dir="2700000" algn="tl">
                    <a:srgbClr val="C0C0C0"/>
                  </a:outerShdw>
                </a:effectLst>
                <a:latin typeface="隶书" pitchFamily="49" charset="-122"/>
                <a:ea typeface="隶书" pitchFamily="49" charset="-122"/>
              </a:defRPr>
            </a:lvl1pPr>
          </a:lstStyle>
          <a:p>
            <a:r>
              <a:rPr lang="zh-CN" altLang="en-US" dirty="0"/>
              <a:t>正垂线</a:t>
            </a:r>
            <a:r>
              <a:rPr lang="zh-CN" altLang="en-US" dirty="0">
                <a:solidFill>
                  <a:schemeClr val="tx1"/>
                </a:solidFill>
                <a:latin typeface="楷体" pitchFamily="49" charset="-122"/>
                <a:ea typeface="楷体" pitchFamily="49" charset="-122"/>
              </a:rPr>
              <a:t>（垂直于Ｖ面）</a:t>
            </a:r>
          </a:p>
        </p:txBody>
      </p:sp>
      <p:sp>
        <p:nvSpPr>
          <p:cNvPr id="12313" name="Text Box 25"/>
          <p:cNvSpPr txBox="1">
            <a:spLocks noChangeArrowheads="1"/>
          </p:cNvSpPr>
          <p:nvPr/>
        </p:nvSpPr>
        <p:spPr bwMode="auto">
          <a:xfrm>
            <a:off x="2382466" y="1687211"/>
            <a:ext cx="3701702" cy="46455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solidFill>
                  <a:srgbClr val="FF0000"/>
                </a:solidFill>
                <a:effectLst>
                  <a:outerShdw blurRad="38100" dist="38100" dir="2700000" algn="tl">
                    <a:srgbClr val="C0C0C0"/>
                  </a:outerShdw>
                </a:effectLst>
                <a:latin typeface="隶书" pitchFamily="49" charset="-122"/>
                <a:ea typeface="隶书" pitchFamily="49" charset="-122"/>
              </a:defRPr>
            </a:lvl1pPr>
          </a:lstStyle>
          <a:p>
            <a:r>
              <a:rPr lang="zh-CN" altLang="en-US" dirty="0"/>
              <a:t>侧垂线</a:t>
            </a:r>
            <a:r>
              <a:rPr lang="zh-CN" altLang="en-US" dirty="0">
                <a:solidFill>
                  <a:schemeClr val="tx1"/>
                </a:solidFill>
                <a:latin typeface="楷体" pitchFamily="49" charset="-122"/>
                <a:ea typeface="楷体" pitchFamily="49" charset="-122"/>
              </a:rPr>
              <a:t>（垂直于Ｗ面）</a:t>
            </a:r>
          </a:p>
        </p:txBody>
      </p:sp>
      <p:sp>
        <p:nvSpPr>
          <p:cNvPr id="12314" name="Text Box 26"/>
          <p:cNvSpPr txBox="1">
            <a:spLocks noChangeArrowheads="1"/>
          </p:cNvSpPr>
          <p:nvPr/>
        </p:nvSpPr>
        <p:spPr bwMode="auto">
          <a:xfrm>
            <a:off x="2397919" y="2305538"/>
            <a:ext cx="3502025" cy="46455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solidFill>
                  <a:srgbClr val="FF0000"/>
                </a:solidFill>
                <a:effectLst>
                  <a:outerShdw blurRad="38100" dist="38100" dir="2700000" algn="tl">
                    <a:srgbClr val="C0C0C0"/>
                  </a:outerShdw>
                </a:effectLst>
                <a:latin typeface="隶书" pitchFamily="49" charset="-122"/>
                <a:ea typeface="隶书" pitchFamily="49" charset="-122"/>
              </a:defRPr>
            </a:lvl1pPr>
          </a:lstStyle>
          <a:p>
            <a:r>
              <a:rPr lang="zh-CN" altLang="en-US" dirty="0"/>
              <a:t>铅垂线</a:t>
            </a:r>
            <a:r>
              <a:rPr lang="zh-CN" altLang="en-US" dirty="0">
                <a:solidFill>
                  <a:schemeClr val="tx1"/>
                </a:solidFill>
                <a:latin typeface="楷体" pitchFamily="49" charset="-122"/>
                <a:ea typeface="楷体" pitchFamily="49" charset="-122"/>
              </a:rPr>
              <a:t>（垂直于Ｈ面）</a:t>
            </a:r>
          </a:p>
        </p:txBody>
      </p:sp>
      <p:grpSp>
        <p:nvGrpSpPr>
          <p:cNvPr id="12315" name="Group 27"/>
          <p:cNvGrpSpPr>
            <a:grpSpLocks/>
          </p:cNvGrpSpPr>
          <p:nvPr/>
        </p:nvGrpSpPr>
        <p:grpSpPr bwMode="auto">
          <a:xfrm>
            <a:off x="5868144" y="1454004"/>
            <a:ext cx="3095258" cy="1200150"/>
            <a:chOff x="3708" y="2298"/>
            <a:chExt cx="2010" cy="756"/>
          </a:xfrm>
        </p:grpSpPr>
        <p:sp>
          <p:nvSpPr>
            <p:cNvPr id="12316" name="AutoShape 28"/>
            <p:cNvSpPr>
              <a:spLocks noChangeArrowheads="1"/>
            </p:cNvSpPr>
            <p:nvPr/>
          </p:nvSpPr>
          <p:spPr bwMode="auto">
            <a:xfrm flipH="1">
              <a:off x="3708" y="2298"/>
              <a:ext cx="2010" cy="756"/>
            </a:xfrm>
            <a:prstGeom prst="notchedRightArrow">
              <a:avLst>
                <a:gd name="adj1" fmla="val 50000"/>
                <a:gd name="adj2" fmla="val 66468"/>
              </a:avLst>
            </a:prstGeom>
            <a:gradFill rotWithShape="0">
              <a:gsLst>
                <a:gs pos="0">
                  <a:srgbClr val="CCFFFF"/>
                </a:gs>
                <a:gs pos="50000">
                  <a:srgbClr val="FFFFFF"/>
                </a:gs>
                <a:gs pos="100000">
                  <a:srgbClr val="CC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ltLang="zh-CN" sz="1800" b="1">
                <a:solidFill>
                  <a:schemeClr val="tx2"/>
                </a:solidFill>
                <a:latin typeface="楷体_GB2312" pitchFamily="49" charset="-122"/>
                <a:ea typeface="楷体_GB2312" pitchFamily="49" charset="-122"/>
              </a:endParaRPr>
            </a:p>
            <a:p>
              <a:endParaRPr lang="en-US" altLang="zh-CN" sz="1800" b="1">
                <a:solidFill>
                  <a:schemeClr val="tx2"/>
                </a:solidFill>
                <a:latin typeface="楷体_GB2312" pitchFamily="49" charset="-122"/>
                <a:ea typeface="楷体_GB2312" pitchFamily="49" charset="-122"/>
              </a:endParaRPr>
            </a:p>
          </p:txBody>
        </p:sp>
        <p:sp>
          <p:nvSpPr>
            <p:cNvPr id="12317" name="Text Box 29"/>
            <p:cNvSpPr txBox="1">
              <a:spLocks noChangeArrowheads="1"/>
            </p:cNvSpPr>
            <p:nvPr/>
          </p:nvSpPr>
          <p:spPr bwMode="auto">
            <a:xfrm>
              <a:off x="3754" y="2512"/>
              <a:ext cx="181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b="1" dirty="0">
                  <a:latin typeface="楷体_GB2312" pitchFamily="49" charset="-122"/>
                  <a:ea typeface="楷体_GB2312" pitchFamily="49" charset="-122"/>
                </a:rPr>
                <a:t>垂直于某一投影面</a:t>
              </a:r>
            </a:p>
          </p:txBody>
        </p:sp>
      </p:grpSp>
      <p:sp>
        <p:nvSpPr>
          <p:cNvPr id="12319" name="AutoShape 31"/>
          <p:cNvSpPr>
            <a:spLocks/>
          </p:cNvSpPr>
          <p:nvPr/>
        </p:nvSpPr>
        <p:spPr bwMode="auto">
          <a:xfrm>
            <a:off x="2034630" y="1460148"/>
            <a:ext cx="233114" cy="1187862"/>
          </a:xfrm>
          <a:prstGeom prst="leftBrace">
            <a:avLst>
              <a:gd name="adj1" fmla="val 50000"/>
              <a:gd name="adj2" fmla="val 50000"/>
            </a:avLst>
          </a:prstGeom>
          <a:noFill/>
          <a:ln w="3810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a:p>
        </p:txBody>
      </p:sp>
      <p:grpSp>
        <p:nvGrpSpPr>
          <p:cNvPr id="12324" name="Group 36"/>
          <p:cNvGrpSpPr>
            <a:grpSpLocks/>
          </p:cNvGrpSpPr>
          <p:nvPr/>
        </p:nvGrpSpPr>
        <p:grpSpPr bwMode="auto">
          <a:xfrm>
            <a:off x="533400" y="3200400"/>
            <a:ext cx="2743200" cy="2133600"/>
            <a:chOff x="336" y="2016"/>
            <a:chExt cx="1728" cy="1344"/>
          </a:xfrm>
        </p:grpSpPr>
        <p:graphicFrame>
          <p:nvGraphicFramePr>
            <p:cNvPr id="12320" name="Object 32"/>
            <p:cNvGraphicFramePr>
              <a:graphicFrameLocks noChangeAspect="1"/>
            </p:cNvGraphicFramePr>
            <p:nvPr/>
          </p:nvGraphicFramePr>
          <p:xfrm>
            <a:off x="336" y="2016"/>
            <a:ext cx="1710" cy="1338"/>
          </p:xfrm>
          <a:graphic>
            <a:graphicData uri="http://schemas.openxmlformats.org/presentationml/2006/ole">
              <mc:AlternateContent xmlns:mc="http://schemas.openxmlformats.org/markup-compatibility/2006">
                <mc:Choice xmlns:v="urn:schemas-microsoft-com:vml" Requires="v">
                  <p:oleObj spid="_x0000_s131212" name="BMP 图象" r:id="rId3" imgW="2715004" imgH="2123810" progId="Paint.Picture">
                    <p:embed/>
                  </p:oleObj>
                </mc:Choice>
                <mc:Fallback>
                  <p:oleObj name="BMP 图象" r:id="rId3" imgW="2715004" imgH="21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016"/>
                          <a:ext cx="1710"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23" name="Rectangle 35"/>
            <p:cNvSpPr>
              <a:spLocks noChangeArrowheads="1"/>
            </p:cNvSpPr>
            <p:nvPr/>
          </p:nvSpPr>
          <p:spPr bwMode="auto">
            <a:xfrm>
              <a:off x="336" y="2016"/>
              <a:ext cx="1728" cy="134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326" name="Group 38"/>
          <p:cNvGrpSpPr>
            <a:grpSpLocks/>
          </p:cNvGrpSpPr>
          <p:nvPr/>
        </p:nvGrpSpPr>
        <p:grpSpPr bwMode="auto">
          <a:xfrm>
            <a:off x="3419475" y="3200400"/>
            <a:ext cx="2752725" cy="2133600"/>
            <a:chOff x="2160" y="1824"/>
            <a:chExt cx="1734" cy="1344"/>
          </a:xfrm>
        </p:grpSpPr>
        <p:graphicFrame>
          <p:nvGraphicFramePr>
            <p:cNvPr id="12321" name="Object 33"/>
            <p:cNvGraphicFramePr>
              <a:graphicFrameLocks noChangeAspect="1"/>
            </p:cNvGraphicFramePr>
            <p:nvPr/>
          </p:nvGraphicFramePr>
          <p:xfrm>
            <a:off x="2160" y="1824"/>
            <a:ext cx="1734" cy="1332"/>
          </p:xfrm>
          <a:graphic>
            <a:graphicData uri="http://schemas.openxmlformats.org/presentationml/2006/ole">
              <mc:AlternateContent xmlns:mc="http://schemas.openxmlformats.org/markup-compatibility/2006">
                <mc:Choice xmlns:v="urn:schemas-microsoft-com:vml" Requires="v">
                  <p:oleObj spid="_x0000_s131213" name="BMP 图象" r:id="rId5" imgW="2752381" imgH="2114845" progId="Paint.Picture">
                    <p:embed/>
                  </p:oleObj>
                </mc:Choice>
                <mc:Fallback>
                  <p:oleObj name="BMP 图象" r:id="rId5" imgW="2752381" imgH="211484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1824"/>
                          <a:ext cx="1734" cy="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25" name="Rectangle 37"/>
            <p:cNvSpPr>
              <a:spLocks noChangeArrowheads="1"/>
            </p:cNvSpPr>
            <p:nvPr/>
          </p:nvSpPr>
          <p:spPr bwMode="auto">
            <a:xfrm>
              <a:off x="2160" y="1824"/>
              <a:ext cx="1728" cy="134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328" name="Group 40"/>
          <p:cNvGrpSpPr>
            <a:grpSpLocks/>
          </p:cNvGrpSpPr>
          <p:nvPr/>
        </p:nvGrpSpPr>
        <p:grpSpPr bwMode="auto">
          <a:xfrm>
            <a:off x="6315075" y="3200400"/>
            <a:ext cx="2752725" cy="2133600"/>
            <a:chOff x="4026" y="2112"/>
            <a:chExt cx="1734" cy="1344"/>
          </a:xfrm>
        </p:grpSpPr>
        <p:graphicFrame>
          <p:nvGraphicFramePr>
            <p:cNvPr id="12322" name="Object 34"/>
            <p:cNvGraphicFramePr>
              <a:graphicFrameLocks noChangeAspect="1"/>
            </p:cNvGraphicFramePr>
            <p:nvPr/>
          </p:nvGraphicFramePr>
          <p:xfrm>
            <a:off x="4026" y="2112"/>
            <a:ext cx="1734" cy="1326"/>
          </p:xfrm>
          <a:graphic>
            <a:graphicData uri="http://schemas.openxmlformats.org/presentationml/2006/ole">
              <mc:AlternateContent xmlns:mc="http://schemas.openxmlformats.org/markup-compatibility/2006">
                <mc:Choice xmlns:v="urn:schemas-microsoft-com:vml" Requires="v">
                  <p:oleObj spid="_x0000_s131214" name="BMP 图象" r:id="rId7" imgW="2752381" imgH="2104762" progId="Paint.Picture">
                    <p:embed/>
                  </p:oleObj>
                </mc:Choice>
                <mc:Fallback>
                  <p:oleObj name="BMP 图象" r:id="rId7" imgW="2752381" imgH="210476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6" y="2112"/>
                          <a:ext cx="1734"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27" name="Rectangle 39"/>
            <p:cNvSpPr>
              <a:spLocks noChangeArrowheads="1"/>
            </p:cNvSpPr>
            <p:nvPr/>
          </p:nvSpPr>
          <p:spPr bwMode="auto">
            <a:xfrm>
              <a:off x="4032" y="2112"/>
              <a:ext cx="1728" cy="134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2332" name="Picture 44" descr="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403350" y="10525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占位符 1"/>
          <p:cNvSpPr txBox="1">
            <a:spLocks/>
          </p:cNvSpPr>
          <p:nvPr/>
        </p:nvSpPr>
        <p:spPr bwMode="auto">
          <a:xfrm>
            <a:off x="831068" y="260648"/>
            <a:ext cx="7842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投影面垂直线</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2615498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4">
                                            <p:txEl>
                                              <p:pRg st="0" end="0"/>
                                            </p:txEl>
                                          </p:spTgt>
                                        </p:tgtEl>
                                        <p:attrNameLst>
                                          <p:attrName>style.color</p:attrName>
                                        </p:attrNameLst>
                                      </p:cBhvr>
                                      <p:to>
                                        <a:srgbClr val="FF0000"/>
                                      </p:to>
                                    </p:animClr>
                                    <p:animClr clrSpc="rgb" dir="cw">
                                      <p:cBhvr>
                                        <p:cTn id="7" dur="250" autoRev="1" fill="remove"/>
                                        <p:tgtEl>
                                          <p:spTgt spid="24">
                                            <p:txEl>
                                              <p:pRg st="0" end="0"/>
                                            </p:txEl>
                                          </p:spTgt>
                                        </p:tgtEl>
                                        <p:attrNameLst>
                                          <p:attrName>fillcolor</p:attrName>
                                        </p:attrNameLst>
                                      </p:cBhvr>
                                      <p:to>
                                        <a:srgbClr val="FF0000"/>
                                      </p:to>
                                    </p:animClr>
                                    <p:set>
                                      <p:cBhvr>
                                        <p:cTn id="8" dur="250" autoRev="1" fill="remove"/>
                                        <p:tgtEl>
                                          <p:spTgt spid="24">
                                            <p:txEl>
                                              <p:pRg st="0" end="0"/>
                                            </p:txEl>
                                          </p:spTgt>
                                        </p:tgtEl>
                                        <p:attrNameLst>
                                          <p:attrName>fill.type</p:attrName>
                                        </p:attrNameLst>
                                      </p:cBhvr>
                                      <p:to>
                                        <p:strVal val="solid"/>
                                      </p:to>
                                    </p:set>
                                    <p:set>
                                      <p:cBhvr>
                                        <p:cTn id="9" dur="250" autoRev="1" fill="remove"/>
                                        <p:tgtEl>
                                          <p:spTgt spid="2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311">
                                            <p:txEl>
                                              <p:pRg st="0" end="0"/>
                                            </p:txEl>
                                          </p:spTgt>
                                        </p:tgtEl>
                                        <p:attrNameLst>
                                          <p:attrName>style.visibility</p:attrName>
                                        </p:attrNameLst>
                                      </p:cBhvr>
                                      <p:to>
                                        <p:strVal val="visible"/>
                                      </p:to>
                                    </p:set>
                                    <p:animEffect transition="in" filter="wipe(left)">
                                      <p:cBhvr>
                                        <p:cTn id="14" dur="500"/>
                                        <p:tgtEl>
                                          <p:spTgt spid="12311">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311">
                                            <p:txEl>
                                              <p:pRg st="1" end="1"/>
                                            </p:txEl>
                                          </p:spTgt>
                                        </p:tgtEl>
                                        <p:attrNameLst>
                                          <p:attrName>style.visibility</p:attrName>
                                        </p:attrNameLst>
                                      </p:cBhvr>
                                      <p:to>
                                        <p:strVal val="visible"/>
                                      </p:to>
                                    </p:set>
                                    <p:animEffect transition="in" filter="wipe(left)">
                                      <p:cBhvr>
                                        <p:cTn id="18" dur="500"/>
                                        <p:tgtEl>
                                          <p:spTgt spid="123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2315"/>
                                        </p:tgtEl>
                                        <p:attrNameLst>
                                          <p:attrName>style.visibility</p:attrName>
                                        </p:attrNameLst>
                                      </p:cBhvr>
                                      <p:to>
                                        <p:strVal val="visible"/>
                                      </p:to>
                                    </p:set>
                                    <p:animEffect transition="in" filter="wipe(right)">
                                      <p:cBhvr>
                                        <p:cTn id="23" dur="500"/>
                                        <p:tgtEl>
                                          <p:spTgt spid="123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12319"/>
                                        </p:tgtEl>
                                        <p:attrNameLst>
                                          <p:attrName>style.visibility</p:attrName>
                                        </p:attrNameLst>
                                      </p:cBhvr>
                                      <p:to>
                                        <p:strVal val="visible"/>
                                      </p:to>
                                    </p:set>
                                    <p:animEffect transition="in" filter="barn(outHorizontal)">
                                      <p:cBhvr>
                                        <p:cTn id="28" dur="500"/>
                                        <p:tgtEl>
                                          <p:spTgt spid="123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312">
                                            <p:txEl>
                                              <p:pRg st="0" end="0"/>
                                            </p:txEl>
                                          </p:spTgt>
                                        </p:tgtEl>
                                        <p:attrNameLst>
                                          <p:attrName>style.visibility</p:attrName>
                                        </p:attrNameLst>
                                      </p:cBhvr>
                                      <p:to>
                                        <p:strVal val="visible"/>
                                      </p:to>
                                    </p:set>
                                    <p:animEffect transition="in" filter="wipe(left)">
                                      <p:cBhvr>
                                        <p:cTn id="33" dur="500"/>
                                        <p:tgtEl>
                                          <p:spTgt spid="12312">
                                            <p:txEl>
                                              <p:pRg st="0" end="0"/>
                                            </p:txEl>
                                          </p:spTgt>
                                        </p:tgtEl>
                                      </p:cBhvr>
                                    </p:animEffect>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12324"/>
                                        </p:tgtEl>
                                        <p:attrNameLst>
                                          <p:attrName>style.visibility</p:attrName>
                                        </p:attrNameLst>
                                      </p:cBhvr>
                                      <p:to>
                                        <p:strVal val="visible"/>
                                      </p:to>
                                    </p:set>
                                    <p:animEffect transition="in" filter="dissolve">
                                      <p:cBhvr>
                                        <p:cTn id="37" dur="500"/>
                                        <p:tgtEl>
                                          <p:spTgt spid="12324"/>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308">
                                            <p:txEl>
                                              <p:pRg st="0" end="0"/>
                                            </p:txEl>
                                          </p:spTgt>
                                        </p:tgtEl>
                                        <p:attrNameLst>
                                          <p:attrName>style.visibility</p:attrName>
                                        </p:attrNameLst>
                                      </p:cBhvr>
                                      <p:to>
                                        <p:strVal val="visible"/>
                                      </p:to>
                                    </p:set>
                                    <p:animEffect transition="in" filter="wipe(left)">
                                      <p:cBhvr>
                                        <p:cTn id="41" dur="500"/>
                                        <p:tgtEl>
                                          <p:spTgt spid="12308">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313">
                                            <p:txEl>
                                              <p:pRg st="0" end="0"/>
                                            </p:txEl>
                                          </p:spTgt>
                                        </p:tgtEl>
                                        <p:attrNameLst>
                                          <p:attrName>style.visibility</p:attrName>
                                        </p:attrNameLst>
                                      </p:cBhvr>
                                      <p:to>
                                        <p:strVal val="visible"/>
                                      </p:to>
                                    </p:set>
                                    <p:animEffect transition="in" filter="wipe(left)">
                                      <p:cBhvr>
                                        <p:cTn id="46" dur="500"/>
                                        <p:tgtEl>
                                          <p:spTgt spid="12313">
                                            <p:txEl>
                                              <p:pRg st="0" end="0"/>
                                            </p:txEl>
                                          </p:spTgt>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12326"/>
                                        </p:tgtEl>
                                        <p:attrNameLst>
                                          <p:attrName>style.visibility</p:attrName>
                                        </p:attrNameLst>
                                      </p:cBhvr>
                                      <p:to>
                                        <p:strVal val="visible"/>
                                      </p:to>
                                    </p:set>
                                    <p:animEffect transition="in" filter="dissolve">
                                      <p:cBhvr>
                                        <p:cTn id="50" dur="500"/>
                                        <p:tgtEl>
                                          <p:spTgt spid="12326"/>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2309">
                                            <p:txEl>
                                              <p:pRg st="0" end="0"/>
                                            </p:txEl>
                                          </p:spTgt>
                                        </p:tgtEl>
                                        <p:attrNameLst>
                                          <p:attrName>style.visibility</p:attrName>
                                        </p:attrNameLst>
                                      </p:cBhvr>
                                      <p:to>
                                        <p:strVal val="visible"/>
                                      </p:to>
                                    </p:set>
                                    <p:animEffect transition="in" filter="wipe(left)">
                                      <p:cBhvr>
                                        <p:cTn id="54" dur="500"/>
                                        <p:tgtEl>
                                          <p:spTgt spid="12309">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314">
                                            <p:txEl>
                                              <p:pRg st="0" end="0"/>
                                            </p:txEl>
                                          </p:spTgt>
                                        </p:tgtEl>
                                        <p:attrNameLst>
                                          <p:attrName>style.visibility</p:attrName>
                                        </p:attrNameLst>
                                      </p:cBhvr>
                                      <p:to>
                                        <p:strVal val="visible"/>
                                      </p:to>
                                    </p:set>
                                    <p:animEffect transition="in" filter="wipe(left)">
                                      <p:cBhvr>
                                        <p:cTn id="59" dur="500"/>
                                        <p:tgtEl>
                                          <p:spTgt spid="12314">
                                            <p:txEl>
                                              <p:pRg st="0" end="0"/>
                                            </p:txEl>
                                          </p:spTgt>
                                        </p:tgtEl>
                                      </p:cBhvr>
                                    </p:animEffect>
                                  </p:childTnLst>
                                </p:cTn>
                              </p:par>
                            </p:childTnLst>
                          </p:cTn>
                        </p:par>
                        <p:par>
                          <p:cTn id="60" fill="hold" nodeType="afterGroup">
                            <p:stCondLst>
                              <p:cond delay="500"/>
                            </p:stCondLst>
                            <p:childTnLst>
                              <p:par>
                                <p:cTn id="61" presetID="9" presetClass="entr" presetSubtype="0" fill="hold" nodeType="afterEffect">
                                  <p:stCondLst>
                                    <p:cond delay="0"/>
                                  </p:stCondLst>
                                  <p:childTnLst>
                                    <p:set>
                                      <p:cBhvr>
                                        <p:cTn id="62" dur="1" fill="hold">
                                          <p:stCondLst>
                                            <p:cond delay="0"/>
                                          </p:stCondLst>
                                        </p:cTn>
                                        <p:tgtEl>
                                          <p:spTgt spid="12328"/>
                                        </p:tgtEl>
                                        <p:attrNameLst>
                                          <p:attrName>style.visibility</p:attrName>
                                        </p:attrNameLst>
                                      </p:cBhvr>
                                      <p:to>
                                        <p:strVal val="visible"/>
                                      </p:to>
                                    </p:set>
                                    <p:animEffect transition="in" filter="dissolve">
                                      <p:cBhvr>
                                        <p:cTn id="63" dur="500"/>
                                        <p:tgtEl>
                                          <p:spTgt spid="12328"/>
                                        </p:tgtEl>
                                      </p:cBhvr>
                                    </p:animEffect>
                                  </p:childTnLst>
                                </p:cTn>
                              </p:par>
                            </p:childTnLst>
                          </p:cTn>
                        </p:par>
                        <p:par>
                          <p:cTn id="64" fill="hold" nodeType="afterGroup">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2310">
                                            <p:txEl>
                                              <p:pRg st="0" end="0"/>
                                            </p:txEl>
                                          </p:spTgt>
                                        </p:tgtEl>
                                        <p:attrNameLst>
                                          <p:attrName>style.visibility</p:attrName>
                                        </p:attrNameLst>
                                      </p:cBhvr>
                                      <p:to>
                                        <p:strVal val="visible"/>
                                      </p:to>
                                    </p:set>
                                    <p:animEffect transition="in" filter="wipe(left)">
                                      <p:cBhvr>
                                        <p:cTn id="67" dur="500"/>
                                        <p:tgtEl>
                                          <p:spTgt spid="12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build="p" autoUpdateAnimBg="0" advAuto="0"/>
      <p:bldP spid="12309" grpId="0" build="p" autoUpdateAnimBg="0" advAuto="0"/>
      <p:bldP spid="12310" grpId="0" build="p" autoUpdateAnimBg="0" advAuto="0"/>
      <p:bldP spid="12311" grpId="0" uiExpand="1" build="p" autoUpdateAnimBg="0"/>
      <p:bldP spid="12312" grpId="0" build="p" autoUpdateAnimBg="0"/>
      <p:bldP spid="12313" grpId="0" build="p" autoUpdateAnimBg="0"/>
      <p:bldP spid="12314" grpId="0" build="p" autoUpdateAnimBg="0"/>
      <p:bldP spid="123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938213" y="115888"/>
            <a:ext cx="5956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铅垂线</a:t>
            </a:r>
            <a:r>
              <a:rPr lang="zh-CN" altLang="en-US" sz="3200" b="1">
                <a:solidFill>
                  <a:schemeClr val="accent2"/>
                </a:solidFill>
                <a:latin typeface="隶书" pitchFamily="49" charset="-122"/>
                <a:ea typeface="隶书" pitchFamily="49" charset="-122"/>
              </a:rPr>
              <a:t>－垂直于</a:t>
            </a:r>
            <a:r>
              <a:rPr lang="en-US" altLang="zh-CN" sz="3200" b="1">
                <a:solidFill>
                  <a:schemeClr val="accent2"/>
                </a:solidFill>
                <a:latin typeface="隶书" pitchFamily="49" charset="-122"/>
                <a:ea typeface="隶书" pitchFamily="49" charset="-122"/>
              </a:rPr>
              <a:t>H</a:t>
            </a:r>
            <a:r>
              <a:rPr lang="zh-CN" altLang="en-US" sz="3200" b="1">
                <a:solidFill>
                  <a:schemeClr val="accent2"/>
                </a:solidFill>
                <a:latin typeface="隶书" pitchFamily="49" charset="-122"/>
                <a:ea typeface="隶书" pitchFamily="49" charset="-122"/>
              </a:rPr>
              <a:t>面的直线</a:t>
            </a:r>
          </a:p>
        </p:txBody>
      </p:sp>
      <p:sp>
        <p:nvSpPr>
          <p:cNvPr id="98307" name="Rectangle 3"/>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8308"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98485" name="Group 181"/>
          <p:cNvGrpSpPr>
            <a:grpSpLocks/>
          </p:cNvGrpSpPr>
          <p:nvPr/>
        </p:nvGrpSpPr>
        <p:grpSpPr bwMode="auto">
          <a:xfrm>
            <a:off x="603250" y="1176338"/>
            <a:ext cx="4267200" cy="3405187"/>
            <a:chOff x="96" y="720"/>
            <a:chExt cx="2688" cy="2145"/>
          </a:xfrm>
        </p:grpSpPr>
        <p:sp>
          <p:nvSpPr>
            <p:cNvPr id="98486" name="Freeform 182"/>
            <p:cNvSpPr>
              <a:spLocks/>
            </p:cNvSpPr>
            <p:nvPr/>
          </p:nvSpPr>
          <p:spPr bwMode="auto">
            <a:xfrm>
              <a:off x="1904" y="964"/>
              <a:ext cx="676" cy="1760"/>
            </a:xfrm>
            <a:custGeom>
              <a:avLst/>
              <a:gdLst>
                <a:gd name="T0" fmla="*/ 0 w 676"/>
                <a:gd name="T1" fmla="*/ 0 h 1760"/>
                <a:gd name="T2" fmla="*/ 0 w 676"/>
                <a:gd name="T3" fmla="*/ 1100 h 1760"/>
                <a:gd name="T4" fmla="*/ 676 w 676"/>
                <a:gd name="T5" fmla="*/ 1760 h 1760"/>
                <a:gd name="T6" fmla="*/ 676 w 676"/>
                <a:gd name="T7" fmla="*/ 688 h 1760"/>
                <a:gd name="T8" fmla="*/ 0 w 676"/>
                <a:gd name="T9" fmla="*/ 0 h 1760"/>
              </a:gdLst>
              <a:ahLst/>
              <a:cxnLst>
                <a:cxn ang="0">
                  <a:pos x="T0" y="T1"/>
                </a:cxn>
                <a:cxn ang="0">
                  <a:pos x="T2" y="T3"/>
                </a:cxn>
                <a:cxn ang="0">
                  <a:pos x="T4" y="T5"/>
                </a:cxn>
                <a:cxn ang="0">
                  <a:pos x="T6" y="T7"/>
                </a:cxn>
                <a:cxn ang="0">
                  <a:pos x="T8" y="T9"/>
                </a:cxn>
              </a:cxnLst>
              <a:rect l="0" t="0" r="r" b="b"/>
              <a:pathLst>
                <a:path w="676" h="1760">
                  <a:moveTo>
                    <a:pt x="0" y="0"/>
                  </a:moveTo>
                  <a:lnTo>
                    <a:pt x="0" y="1100"/>
                  </a:lnTo>
                  <a:lnTo>
                    <a:pt x="676" y="1760"/>
                  </a:lnTo>
                  <a:lnTo>
                    <a:pt x="676" y="688"/>
                  </a:lnTo>
                  <a:lnTo>
                    <a:pt x="0" y="0"/>
                  </a:lnTo>
                  <a:close/>
                </a:path>
              </a:pathLst>
            </a:custGeom>
            <a:gradFill rotWithShape="0">
              <a:gsLst>
                <a:gs pos="0">
                  <a:srgbClr val="FFFFFF"/>
                </a:gs>
                <a:gs pos="100000">
                  <a:srgbClr val="FF6699"/>
                </a:gs>
              </a:gsLst>
              <a:lin ang="18900000" scaled="1"/>
            </a:gradFill>
            <a:ln w="9525" cap="flat" cmpd="sng">
              <a:solidFill>
                <a:srgbClr val="FF00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98487" name="Group 183"/>
            <p:cNvGrpSpPr>
              <a:grpSpLocks/>
            </p:cNvGrpSpPr>
            <p:nvPr/>
          </p:nvGrpSpPr>
          <p:grpSpPr bwMode="auto">
            <a:xfrm>
              <a:off x="96" y="720"/>
              <a:ext cx="2688" cy="2145"/>
              <a:chOff x="96" y="720"/>
              <a:chExt cx="2688" cy="2145"/>
            </a:xfrm>
          </p:grpSpPr>
          <p:sp>
            <p:nvSpPr>
              <p:cNvPr id="98488" name="Rectangle 184"/>
              <p:cNvSpPr>
                <a:spLocks noChangeArrowheads="1"/>
              </p:cNvSpPr>
              <p:nvPr/>
            </p:nvSpPr>
            <p:spPr bwMode="auto">
              <a:xfrm>
                <a:off x="368" y="958"/>
                <a:ext cx="1535" cy="1103"/>
              </a:xfrm>
              <a:prstGeom prst="rect">
                <a:avLst/>
              </a:prstGeom>
              <a:gradFill rotWithShape="0">
                <a:gsLst>
                  <a:gs pos="0">
                    <a:srgbClr val="FF99CC"/>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8489" name="AutoShape 185"/>
              <p:cNvSpPr>
                <a:spLocks noChangeArrowheads="1"/>
              </p:cNvSpPr>
              <p:nvPr/>
            </p:nvSpPr>
            <p:spPr bwMode="auto">
              <a:xfrm flipH="1">
                <a:off x="370" y="2061"/>
                <a:ext cx="2205" cy="658"/>
              </a:xfrm>
              <a:prstGeom prst="parallelogram">
                <a:avLst>
                  <a:gd name="adj" fmla="val 102176"/>
                </a:avLst>
              </a:prstGeom>
              <a:gradFill rotWithShape="0">
                <a:gsLst>
                  <a:gs pos="0">
                    <a:srgbClr val="FF99CC"/>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8490" name="Freeform 186"/>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8491" name="Group 187"/>
              <p:cNvGrpSpPr>
                <a:grpSpLocks/>
              </p:cNvGrpSpPr>
              <p:nvPr/>
            </p:nvGrpSpPr>
            <p:grpSpPr bwMode="auto">
              <a:xfrm>
                <a:off x="96" y="1990"/>
                <a:ext cx="155" cy="159"/>
                <a:chOff x="96" y="2374"/>
                <a:chExt cx="155" cy="159"/>
              </a:xfrm>
            </p:grpSpPr>
            <p:sp>
              <p:nvSpPr>
                <p:cNvPr id="98492" name="Line 188"/>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493" name="Line 189"/>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494" name="Group 190"/>
              <p:cNvGrpSpPr>
                <a:grpSpLocks/>
              </p:cNvGrpSpPr>
              <p:nvPr/>
            </p:nvGrpSpPr>
            <p:grpSpPr bwMode="auto">
              <a:xfrm>
                <a:off x="1746" y="1848"/>
                <a:ext cx="111" cy="161"/>
                <a:chOff x="1746" y="2232"/>
                <a:chExt cx="111" cy="161"/>
              </a:xfrm>
            </p:grpSpPr>
            <p:sp>
              <p:nvSpPr>
                <p:cNvPr id="98495" name="Line 191"/>
                <p:cNvSpPr>
                  <a:spLocks noChangeShapeType="1"/>
                </p:cNvSpPr>
                <p:nvPr/>
              </p:nvSpPr>
              <p:spPr bwMode="auto">
                <a:xfrm flipV="1">
                  <a:off x="1746" y="2278"/>
                  <a:ext cx="21"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496" name="Freeform 192"/>
                <p:cNvSpPr>
                  <a:spLocks/>
                </p:cNvSpPr>
                <p:nvPr/>
              </p:nvSpPr>
              <p:spPr bwMode="auto">
                <a:xfrm>
                  <a:off x="1767" y="2232"/>
                  <a:ext cx="90" cy="46"/>
                </a:xfrm>
                <a:custGeom>
                  <a:avLst/>
                  <a:gdLst>
                    <a:gd name="T0" fmla="*/ 233 w 233"/>
                    <a:gd name="T1" fmla="*/ 117 h 117"/>
                    <a:gd name="T2" fmla="*/ 222 w 233"/>
                    <a:gd name="T3" fmla="*/ 35 h 117"/>
                    <a:gd name="T4" fmla="*/ 148 w 233"/>
                    <a:gd name="T5" fmla="*/ 0 h 117"/>
                    <a:gd name="T6" fmla="*/ 57 w 233"/>
                    <a:gd name="T7" fmla="*/ 35 h 117"/>
                    <a:gd name="T8" fmla="*/ 0 w 233"/>
                    <a:gd name="T9" fmla="*/ 117 h 117"/>
                  </a:gdLst>
                  <a:ahLst/>
                  <a:cxnLst>
                    <a:cxn ang="0">
                      <a:pos x="T0" y="T1"/>
                    </a:cxn>
                    <a:cxn ang="0">
                      <a:pos x="T2" y="T3"/>
                    </a:cxn>
                    <a:cxn ang="0">
                      <a:pos x="T4" y="T5"/>
                    </a:cxn>
                    <a:cxn ang="0">
                      <a:pos x="T6" y="T7"/>
                    </a:cxn>
                    <a:cxn ang="0">
                      <a:pos x="T8" y="T9"/>
                    </a:cxn>
                  </a:cxnLst>
                  <a:rect l="0" t="0" r="r" b="b"/>
                  <a:pathLst>
                    <a:path w="233" h="117">
                      <a:moveTo>
                        <a:pt x="233" y="117"/>
                      </a:moveTo>
                      <a:lnTo>
                        <a:pt x="222" y="35"/>
                      </a:lnTo>
                      <a:lnTo>
                        <a:pt x="148" y="0"/>
                      </a:lnTo>
                      <a:lnTo>
                        <a:pt x="57" y="35"/>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497" name="Line 193"/>
                <p:cNvSpPr>
                  <a:spLocks noChangeShapeType="1"/>
                </p:cNvSpPr>
                <p:nvPr/>
              </p:nvSpPr>
              <p:spPr bwMode="auto">
                <a:xfrm flipH="1">
                  <a:off x="1838" y="2278"/>
                  <a:ext cx="19"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498" name="Freeform 194"/>
                <p:cNvSpPr>
                  <a:spLocks/>
                </p:cNvSpPr>
                <p:nvPr/>
              </p:nvSpPr>
              <p:spPr bwMode="auto">
                <a:xfrm>
                  <a:off x="1746" y="2347"/>
                  <a:ext cx="92" cy="46"/>
                </a:xfrm>
                <a:custGeom>
                  <a:avLst/>
                  <a:gdLst>
                    <a:gd name="T0" fmla="*/ 0 w 234"/>
                    <a:gd name="T1" fmla="*/ 0 h 117"/>
                    <a:gd name="T2" fmla="*/ 12 w 234"/>
                    <a:gd name="T3" fmla="*/ 83 h 117"/>
                    <a:gd name="T4" fmla="*/ 85 w 234"/>
                    <a:gd name="T5" fmla="*/ 117 h 117"/>
                    <a:gd name="T6" fmla="*/ 177 w 234"/>
                    <a:gd name="T7" fmla="*/ 83 h 117"/>
                    <a:gd name="T8" fmla="*/ 234 w 234"/>
                    <a:gd name="T9" fmla="*/ 0 h 117"/>
                  </a:gdLst>
                  <a:ahLst/>
                  <a:cxnLst>
                    <a:cxn ang="0">
                      <a:pos x="T0" y="T1"/>
                    </a:cxn>
                    <a:cxn ang="0">
                      <a:pos x="T2" y="T3"/>
                    </a:cxn>
                    <a:cxn ang="0">
                      <a:pos x="T4" y="T5"/>
                    </a:cxn>
                    <a:cxn ang="0">
                      <a:pos x="T6" y="T7"/>
                    </a:cxn>
                    <a:cxn ang="0">
                      <a:pos x="T8" y="T9"/>
                    </a:cxn>
                  </a:cxnLst>
                  <a:rect l="0" t="0" r="r" b="b"/>
                  <a:pathLst>
                    <a:path w="234" h="117">
                      <a:moveTo>
                        <a:pt x="0" y="0"/>
                      </a:moveTo>
                      <a:lnTo>
                        <a:pt x="12" y="83"/>
                      </a:lnTo>
                      <a:lnTo>
                        <a:pt x="85" y="117"/>
                      </a:lnTo>
                      <a:lnTo>
                        <a:pt x="177" y="83"/>
                      </a:lnTo>
                      <a:lnTo>
                        <a:pt x="23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98499" name="Group 195"/>
              <p:cNvGrpSpPr>
                <a:grpSpLocks/>
              </p:cNvGrpSpPr>
              <p:nvPr/>
            </p:nvGrpSpPr>
            <p:grpSpPr bwMode="auto">
              <a:xfrm>
                <a:off x="2673" y="2704"/>
                <a:ext cx="111" cy="161"/>
                <a:chOff x="2673" y="3088"/>
                <a:chExt cx="111" cy="161"/>
              </a:xfrm>
            </p:grpSpPr>
            <p:sp>
              <p:nvSpPr>
                <p:cNvPr id="98500" name="Freeform 196"/>
                <p:cNvSpPr>
                  <a:spLocks/>
                </p:cNvSpPr>
                <p:nvPr/>
              </p:nvSpPr>
              <p:spPr bwMode="auto">
                <a:xfrm>
                  <a:off x="2673" y="3088"/>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01" name="Line 197"/>
                <p:cNvSpPr>
                  <a:spLocks noChangeShapeType="1"/>
                </p:cNvSpPr>
                <p:nvPr/>
              </p:nvSpPr>
              <p:spPr bwMode="auto">
                <a:xfrm flipH="1">
                  <a:off x="2684" y="3168"/>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8502" name="Freeform 198"/>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98503" name="Group 199"/>
              <p:cNvGrpSpPr>
                <a:grpSpLocks/>
              </p:cNvGrpSpPr>
              <p:nvPr/>
            </p:nvGrpSpPr>
            <p:grpSpPr bwMode="auto">
              <a:xfrm>
                <a:off x="2149" y="2520"/>
                <a:ext cx="234" cy="122"/>
                <a:chOff x="2149" y="2904"/>
                <a:chExt cx="234" cy="122"/>
              </a:xfrm>
            </p:grpSpPr>
            <p:sp>
              <p:nvSpPr>
                <p:cNvPr id="98504" name="Line 200"/>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05" name="Line 201"/>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06" name="Line 202"/>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8507" name="Freeform 203"/>
              <p:cNvSpPr>
                <a:spLocks/>
              </p:cNvSpPr>
              <p:nvPr/>
            </p:nvSpPr>
            <p:spPr bwMode="auto">
              <a:xfrm>
                <a:off x="2399" y="1537"/>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98508" name="Line 204"/>
          <p:cNvSpPr>
            <a:spLocks noChangeShapeType="1"/>
          </p:cNvSpPr>
          <p:nvPr/>
        </p:nvSpPr>
        <p:spPr bwMode="auto">
          <a:xfrm>
            <a:off x="1020763" y="1554163"/>
            <a:ext cx="6350" cy="174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98509" name="Line 205"/>
          <p:cNvSpPr>
            <a:spLocks noChangeShapeType="1"/>
          </p:cNvSpPr>
          <p:nvPr/>
        </p:nvSpPr>
        <p:spPr bwMode="auto">
          <a:xfrm flipV="1">
            <a:off x="3871913" y="2571750"/>
            <a:ext cx="7937" cy="788988"/>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10" name="Line 206"/>
          <p:cNvSpPr>
            <a:spLocks noChangeShapeType="1"/>
          </p:cNvSpPr>
          <p:nvPr/>
        </p:nvSpPr>
        <p:spPr bwMode="auto">
          <a:xfrm flipV="1">
            <a:off x="2363788" y="3360738"/>
            <a:ext cx="6350" cy="292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8511" name="Group 207"/>
          <p:cNvGrpSpPr>
            <a:grpSpLocks/>
          </p:cNvGrpSpPr>
          <p:nvPr/>
        </p:nvGrpSpPr>
        <p:grpSpPr bwMode="auto">
          <a:xfrm>
            <a:off x="1955800" y="2171700"/>
            <a:ext cx="407988" cy="1189038"/>
            <a:chOff x="948" y="1731"/>
            <a:chExt cx="257" cy="749"/>
          </a:xfrm>
        </p:grpSpPr>
        <p:sp>
          <p:nvSpPr>
            <p:cNvPr id="98512" name="Line 208"/>
            <p:cNvSpPr>
              <a:spLocks noChangeShapeType="1"/>
            </p:cNvSpPr>
            <p:nvPr/>
          </p:nvSpPr>
          <p:spPr bwMode="auto">
            <a:xfrm>
              <a:off x="948" y="1731"/>
              <a:ext cx="257" cy="2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13" name="Line 209"/>
            <p:cNvSpPr>
              <a:spLocks noChangeShapeType="1"/>
            </p:cNvSpPr>
            <p:nvPr/>
          </p:nvSpPr>
          <p:spPr bwMode="auto">
            <a:xfrm flipH="1" flipV="1">
              <a:off x="948" y="2190"/>
              <a:ext cx="257" cy="2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514" name="Group 210"/>
          <p:cNvGrpSpPr>
            <a:grpSpLocks/>
          </p:cNvGrpSpPr>
          <p:nvPr/>
        </p:nvGrpSpPr>
        <p:grpSpPr bwMode="auto">
          <a:xfrm>
            <a:off x="2363788" y="2571750"/>
            <a:ext cx="1508125" cy="792163"/>
            <a:chOff x="1205" y="1983"/>
            <a:chExt cx="950" cy="499"/>
          </a:xfrm>
        </p:grpSpPr>
        <p:sp>
          <p:nvSpPr>
            <p:cNvPr id="98515" name="Line 211"/>
            <p:cNvSpPr>
              <a:spLocks noChangeShapeType="1"/>
            </p:cNvSpPr>
            <p:nvPr/>
          </p:nvSpPr>
          <p:spPr bwMode="auto">
            <a:xfrm flipH="1">
              <a:off x="1205" y="2480"/>
              <a:ext cx="95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16" name="Line 212"/>
            <p:cNvSpPr>
              <a:spLocks noChangeShapeType="1"/>
            </p:cNvSpPr>
            <p:nvPr/>
          </p:nvSpPr>
          <p:spPr bwMode="auto">
            <a:xfrm>
              <a:off x="1205" y="1983"/>
              <a:ext cx="95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517" name="Group 213"/>
          <p:cNvGrpSpPr>
            <a:grpSpLocks/>
          </p:cNvGrpSpPr>
          <p:nvPr/>
        </p:nvGrpSpPr>
        <p:grpSpPr bwMode="auto">
          <a:xfrm>
            <a:off x="2363788" y="2257425"/>
            <a:ext cx="242887" cy="1103313"/>
            <a:chOff x="1205" y="1401"/>
            <a:chExt cx="153" cy="695"/>
          </a:xfrm>
        </p:grpSpPr>
        <p:sp>
          <p:nvSpPr>
            <p:cNvPr id="98518" name="Line 214"/>
            <p:cNvSpPr>
              <a:spLocks noChangeShapeType="1"/>
            </p:cNvSpPr>
            <p:nvPr/>
          </p:nvSpPr>
          <p:spPr bwMode="auto">
            <a:xfrm flipV="1">
              <a:off x="1205" y="1599"/>
              <a:ext cx="4" cy="497"/>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8519" name="Group 215"/>
            <p:cNvGrpSpPr>
              <a:grpSpLocks/>
            </p:cNvGrpSpPr>
            <p:nvPr/>
          </p:nvGrpSpPr>
          <p:grpSpPr bwMode="auto">
            <a:xfrm>
              <a:off x="1230" y="1401"/>
              <a:ext cx="128" cy="660"/>
              <a:chOff x="1230" y="1401"/>
              <a:chExt cx="128" cy="660"/>
            </a:xfrm>
          </p:grpSpPr>
          <p:grpSp>
            <p:nvGrpSpPr>
              <p:cNvPr id="98520" name="Group 216"/>
              <p:cNvGrpSpPr>
                <a:grpSpLocks/>
              </p:cNvGrpSpPr>
              <p:nvPr/>
            </p:nvGrpSpPr>
            <p:grpSpPr bwMode="auto">
              <a:xfrm>
                <a:off x="1248" y="1902"/>
                <a:ext cx="110" cy="159"/>
                <a:chOff x="1291" y="2286"/>
                <a:chExt cx="110" cy="159"/>
              </a:xfrm>
            </p:grpSpPr>
            <p:sp>
              <p:nvSpPr>
                <p:cNvPr id="98521" name="Freeform 217"/>
                <p:cNvSpPr>
                  <a:spLocks/>
                </p:cNvSpPr>
                <p:nvPr/>
              </p:nvSpPr>
              <p:spPr bwMode="auto">
                <a:xfrm>
                  <a:off x="1291" y="2286"/>
                  <a:ext cx="110" cy="159"/>
                </a:xfrm>
                <a:custGeom>
                  <a:avLst/>
                  <a:gdLst>
                    <a:gd name="T0" fmla="*/ 0 w 280"/>
                    <a:gd name="T1" fmla="*/ 420 h 420"/>
                    <a:gd name="T2" fmla="*/ 252 w 280"/>
                    <a:gd name="T3" fmla="*/ 0 h 420"/>
                    <a:gd name="T4" fmla="*/ 280 w 280"/>
                    <a:gd name="T5" fmla="*/ 420 h 420"/>
                  </a:gdLst>
                  <a:ahLst/>
                  <a:cxnLst>
                    <a:cxn ang="0">
                      <a:pos x="T0" y="T1"/>
                    </a:cxn>
                    <a:cxn ang="0">
                      <a:pos x="T2" y="T3"/>
                    </a:cxn>
                    <a:cxn ang="0">
                      <a:pos x="T4" y="T5"/>
                    </a:cxn>
                  </a:cxnLst>
                  <a:rect l="0" t="0" r="r" b="b"/>
                  <a:pathLst>
                    <a:path w="280" h="420">
                      <a:moveTo>
                        <a:pt x="0" y="420"/>
                      </a:moveTo>
                      <a:lnTo>
                        <a:pt x="252" y="0"/>
                      </a:lnTo>
                      <a:lnTo>
                        <a:pt x="280" y="4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22" name="Line 218"/>
                <p:cNvSpPr>
                  <a:spLocks noChangeShapeType="1"/>
                </p:cNvSpPr>
                <p:nvPr/>
              </p:nvSpPr>
              <p:spPr bwMode="auto">
                <a:xfrm flipH="1">
                  <a:off x="1320" y="2401"/>
                  <a:ext cx="7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523" name="Group 219"/>
              <p:cNvGrpSpPr>
                <a:grpSpLocks/>
              </p:cNvGrpSpPr>
              <p:nvPr/>
            </p:nvGrpSpPr>
            <p:grpSpPr bwMode="auto">
              <a:xfrm>
                <a:off x="1230" y="1401"/>
                <a:ext cx="119" cy="161"/>
                <a:chOff x="1230" y="1785"/>
                <a:chExt cx="119" cy="161"/>
              </a:xfrm>
            </p:grpSpPr>
            <p:sp>
              <p:nvSpPr>
                <p:cNvPr id="98524" name="Freeform 220"/>
                <p:cNvSpPr>
                  <a:spLocks/>
                </p:cNvSpPr>
                <p:nvPr/>
              </p:nvSpPr>
              <p:spPr bwMode="auto">
                <a:xfrm>
                  <a:off x="1230" y="1858"/>
                  <a:ext cx="105" cy="88"/>
                </a:xfrm>
                <a:custGeom>
                  <a:avLst/>
                  <a:gdLst>
                    <a:gd name="T0" fmla="*/ 0 w 266"/>
                    <a:gd name="T1" fmla="*/ 233 h 233"/>
                    <a:gd name="T2" fmla="*/ 117 w 266"/>
                    <a:gd name="T3" fmla="*/ 233 h 233"/>
                    <a:gd name="T4" fmla="*/ 209 w 266"/>
                    <a:gd name="T5" fmla="*/ 199 h 233"/>
                    <a:gd name="T6" fmla="*/ 266 w 266"/>
                    <a:gd name="T7" fmla="*/ 117 h 233"/>
                    <a:gd name="T8" fmla="*/ 253 w 266"/>
                    <a:gd name="T9" fmla="*/ 34 h 233"/>
                    <a:gd name="T10" fmla="*/ 180 w 266"/>
                    <a:gd name="T11" fmla="*/ 0 h 233"/>
                    <a:gd name="T12" fmla="*/ 63 w 266"/>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266" h="233">
                      <a:moveTo>
                        <a:pt x="0" y="233"/>
                      </a:moveTo>
                      <a:lnTo>
                        <a:pt x="117" y="233"/>
                      </a:lnTo>
                      <a:lnTo>
                        <a:pt x="209" y="199"/>
                      </a:lnTo>
                      <a:lnTo>
                        <a:pt x="266" y="117"/>
                      </a:lnTo>
                      <a:lnTo>
                        <a:pt x="253" y="34"/>
                      </a:lnTo>
                      <a:lnTo>
                        <a:pt x="180" y="0"/>
                      </a:lnTo>
                      <a:lnTo>
                        <a:pt x="6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25" name="Freeform 221"/>
                <p:cNvSpPr>
                  <a:spLocks/>
                </p:cNvSpPr>
                <p:nvPr/>
              </p:nvSpPr>
              <p:spPr bwMode="auto">
                <a:xfrm>
                  <a:off x="1230" y="1785"/>
                  <a:ext cx="119" cy="161"/>
                </a:xfrm>
                <a:custGeom>
                  <a:avLst/>
                  <a:gdLst>
                    <a:gd name="T0" fmla="*/ 180 w 298"/>
                    <a:gd name="T1" fmla="*/ 187 h 420"/>
                    <a:gd name="T2" fmla="*/ 253 w 298"/>
                    <a:gd name="T3" fmla="*/ 159 h 420"/>
                    <a:gd name="T4" fmla="*/ 298 w 298"/>
                    <a:gd name="T5" fmla="*/ 94 h 420"/>
                    <a:gd name="T6" fmla="*/ 288 w 298"/>
                    <a:gd name="T7" fmla="*/ 27 h 420"/>
                    <a:gd name="T8" fmla="*/ 230 w 298"/>
                    <a:gd name="T9" fmla="*/ 0 h 420"/>
                    <a:gd name="T10" fmla="*/ 113 w 298"/>
                    <a:gd name="T11" fmla="*/ 0 h 420"/>
                    <a:gd name="T12" fmla="*/ 0 w 298"/>
                    <a:gd name="T13" fmla="*/ 420 h 420"/>
                  </a:gdLst>
                  <a:ahLst/>
                  <a:cxnLst>
                    <a:cxn ang="0">
                      <a:pos x="T0" y="T1"/>
                    </a:cxn>
                    <a:cxn ang="0">
                      <a:pos x="T2" y="T3"/>
                    </a:cxn>
                    <a:cxn ang="0">
                      <a:pos x="T4" y="T5"/>
                    </a:cxn>
                    <a:cxn ang="0">
                      <a:pos x="T6" y="T7"/>
                    </a:cxn>
                    <a:cxn ang="0">
                      <a:pos x="T8" y="T9"/>
                    </a:cxn>
                    <a:cxn ang="0">
                      <a:pos x="T10" y="T11"/>
                    </a:cxn>
                    <a:cxn ang="0">
                      <a:pos x="T12" y="T13"/>
                    </a:cxn>
                  </a:cxnLst>
                  <a:rect l="0" t="0" r="r" b="b"/>
                  <a:pathLst>
                    <a:path w="298" h="420">
                      <a:moveTo>
                        <a:pt x="180" y="187"/>
                      </a:moveTo>
                      <a:lnTo>
                        <a:pt x="253" y="159"/>
                      </a:lnTo>
                      <a:lnTo>
                        <a:pt x="298" y="94"/>
                      </a:lnTo>
                      <a:lnTo>
                        <a:pt x="288" y="27"/>
                      </a:lnTo>
                      <a:lnTo>
                        <a:pt x="230" y="0"/>
                      </a:lnTo>
                      <a:lnTo>
                        <a:pt x="113" y="0"/>
                      </a:lnTo>
                      <a:lnTo>
                        <a:pt x="0" y="4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98526" name="Group 222"/>
          <p:cNvGrpSpPr>
            <a:grpSpLocks/>
          </p:cNvGrpSpPr>
          <p:nvPr/>
        </p:nvGrpSpPr>
        <p:grpSpPr bwMode="auto">
          <a:xfrm>
            <a:off x="1606550" y="2025650"/>
            <a:ext cx="352425" cy="957263"/>
            <a:chOff x="728" y="1255"/>
            <a:chExt cx="222" cy="603"/>
          </a:xfrm>
        </p:grpSpPr>
        <p:sp>
          <p:nvSpPr>
            <p:cNvPr id="98527" name="Line 223"/>
            <p:cNvSpPr>
              <a:spLocks noChangeShapeType="1"/>
            </p:cNvSpPr>
            <p:nvPr/>
          </p:nvSpPr>
          <p:spPr bwMode="auto">
            <a:xfrm>
              <a:off x="948" y="1347"/>
              <a:ext cx="2" cy="459"/>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8528" name="Group 224"/>
            <p:cNvGrpSpPr>
              <a:grpSpLocks/>
            </p:cNvGrpSpPr>
            <p:nvPr/>
          </p:nvGrpSpPr>
          <p:grpSpPr bwMode="auto">
            <a:xfrm>
              <a:off x="728" y="1255"/>
              <a:ext cx="180" cy="603"/>
              <a:chOff x="728" y="1255"/>
              <a:chExt cx="180" cy="603"/>
            </a:xfrm>
          </p:grpSpPr>
          <p:grpSp>
            <p:nvGrpSpPr>
              <p:cNvPr id="98529" name="Group 225"/>
              <p:cNvGrpSpPr>
                <a:grpSpLocks/>
              </p:cNvGrpSpPr>
              <p:nvPr/>
            </p:nvGrpSpPr>
            <p:grpSpPr bwMode="auto">
              <a:xfrm>
                <a:off x="728" y="1255"/>
                <a:ext cx="180" cy="161"/>
                <a:chOff x="756" y="1639"/>
                <a:chExt cx="180" cy="161"/>
              </a:xfrm>
            </p:grpSpPr>
            <p:sp>
              <p:nvSpPr>
                <p:cNvPr id="98530" name="Freeform 226"/>
                <p:cNvSpPr>
                  <a:spLocks/>
                </p:cNvSpPr>
                <p:nvPr/>
              </p:nvSpPr>
              <p:spPr bwMode="auto">
                <a:xfrm>
                  <a:off x="756" y="1639"/>
                  <a:ext cx="92" cy="161"/>
                </a:xfrm>
                <a:custGeom>
                  <a:avLst/>
                  <a:gdLst>
                    <a:gd name="T0" fmla="*/ 112 w 239"/>
                    <a:gd name="T1" fmla="*/ 0 h 421"/>
                    <a:gd name="T2" fmla="*/ 0 w 239"/>
                    <a:gd name="T3" fmla="*/ 421 h 421"/>
                    <a:gd name="T4" fmla="*/ 104 w 239"/>
                    <a:gd name="T5" fmla="*/ 421 h 421"/>
                    <a:gd name="T6" fmla="*/ 168 w 239"/>
                    <a:gd name="T7" fmla="*/ 397 h 421"/>
                    <a:gd name="T8" fmla="*/ 208 w 239"/>
                    <a:gd name="T9" fmla="*/ 339 h 421"/>
                    <a:gd name="T10" fmla="*/ 239 w 239"/>
                    <a:gd name="T11" fmla="*/ 222 h 421"/>
                    <a:gd name="T12" fmla="*/ 230 w 239"/>
                    <a:gd name="T13" fmla="*/ 165 h 421"/>
                    <a:gd name="T14" fmla="*/ 180 w 239"/>
                    <a:gd name="T15" fmla="*/ 141 h 421"/>
                    <a:gd name="T16" fmla="*/ 74 w 239"/>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112" y="0"/>
                      </a:moveTo>
                      <a:lnTo>
                        <a:pt x="0" y="421"/>
                      </a:lnTo>
                      <a:lnTo>
                        <a:pt x="104" y="421"/>
                      </a:lnTo>
                      <a:lnTo>
                        <a:pt x="168" y="397"/>
                      </a:lnTo>
                      <a:lnTo>
                        <a:pt x="208" y="339"/>
                      </a:lnTo>
                      <a:lnTo>
                        <a:pt x="239" y="222"/>
                      </a:lnTo>
                      <a:lnTo>
                        <a:pt x="230" y="165"/>
                      </a:lnTo>
                      <a:lnTo>
                        <a:pt x="180" y="141"/>
                      </a:lnTo>
                      <a:lnTo>
                        <a:pt x="74" y="1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31" name="Line 227"/>
                <p:cNvSpPr>
                  <a:spLocks noChangeShapeType="1"/>
                </p:cNvSpPr>
                <p:nvPr/>
              </p:nvSpPr>
              <p:spPr bwMode="auto">
                <a:xfrm flipV="1">
                  <a:off x="917" y="1639"/>
                  <a:ext cx="19" cy="3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532" name="Group 228"/>
              <p:cNvGrpSpPr>
                <a:grpSpLocks/>
              </p:cNvGrpSpPr>
              <p:nvPr/>
            </p:nvGrpSpPr>
            <p:grpSpPr bwMode="auto">
              <a:xfrm>
                <a:off x="731" y="1702"/>
                <a:ext cx="175" cy="156"/>
                <a:chOff x="731" y="2086"/>
                <a:chExt cx="175" cy="156"/>
              </a:xfrm>
            </p:grpSpPr>
            <p:sp>
              <p:nvSpPr>
                <p:cNvPr id="98533" name="Freeform 229"/>
                <p:cNvSpPr>
                  <a:spLocks/>
                </p:cNvSpPr>
                <p:nvPr/>
              </p:nvSpPr>
              <p:spPr bwMode="auto">
                <a:xfrm>
                  <a:off x="731" y="2132"/>
                  <a:ext cx="77" cy="106"/>
                </a:xfrm>
                <a:custGeom>
                  <a:avLst/>
                  <a:gdLst>
                    <a:gd name="T0" fmla="*/ 143 w 193"/>
                    <a:gd name="T1" fmla="*/ 0 h 282"/>
                    <a:gd name="T2" fmla="*/ 101 w 193"/>
                    <a:gd name="T3" fmla="*/ 0 h 282"/>
                    <a:gd name="T4" fmla="*/ 67 w 193"/>
                    <a:gd name="T5" fmla="*/ 12 h 282"/>
                    <a:gd name="T6" fmla="*/ 48 w 193"/>
                    <a:gd name="T7" fmla="*/ 44 h 282"/>
                    <a:gd name="T8" fmla="*/ 0 w 193"/>
                    <a:gd name="T9" fmla="*/ 221 h 282"/>
                    <a:gd name="T10" fmla="*/ 8 w 193"/>
                    <a:gd name="T11" fmla="*/ 263 h 282"/>
                    <a:gd name="T12" fmla="*/ 46 w 193"/>
                    <a:gd name="T13" fmla="*/ 282 h 282"/>
                    <a:gd name="T14" fmla="*/ 91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3" y="0"/>
                      </a:moveTo>
                      <a:lnTo>
                        <a:pt x="101" y="0"/>
                      </a:lnTo>
                      <a:lnTo>
                        <a:pt x="67" y="12"/>
                      </a:lnTo>
                      <a:lnTo>
                        <a:pt x="48" y="44"/>
                      </a:lnTo>
                      <a:lnTo>
                        <a:pt x="0" y="221"/>
                      </a:lnTo>
                      <a:lnTo>
                        <a:pt x="8" y="263"/>
                      </a:lnTo>
                      <a:lnTo>
                        <a:pt x="46" y="282"/>
                      </a:lnTo>
                      <a:lnTo>
                        <a:pt x="91" y="282"/>
                      </a:lnTo>
                      <a:lnTo>
                        <a:pt x="193"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34" name="Line 230"/>
                <p:cNvSpPr>
                  <a:spLocks noChangeShapeType="1"/>
                </p:cNvSpPr>
                <p:nvPr/>
              </p:nvSpPr>
              <p:spPr bwMode="auto">
                <a:xfrm flipH="1">
                  <a:off x="808" y="2132"/>
                  <a:ext cx="25" cy="8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35" name="Freeform 231"/>
                <p:cNvSpPr>
                  <a:spLocks/>
                </p:cNvSpPr>
                <p:nvPr/>
              </p:nvSpPr>
              <p:spPr bwMode="auto">
                <a:xfrm>
                  <a:off x="808" y="2221"/>
                  <a:ext cx="9" cy="21"/>
                </a:xfrm>
                <a:custGeom>
                  <a:avLst/>
                  <a:gdLst>
                    <a:gd name="T0" fmla="*/ 0 w 23"/>
                    <a:gd name="T1" fmla="*/ 0 h 55"/>
                    <a:gd name="T2" fmla="*/ 3 w 23"/>
                    <a:gd name="T3" fmla="*/ 31 h 55"/>
                    <a:gd name="T4" fmla="*/ 23 w 23"/>
                    <a:gd name="T5" fmla="*/ 55 h 55"/>
                  </a:gdLst>
                  <a:ahLst/>
                  <a:cxnLst>
                    <a:cxn ang="0">
                      <a:pos x="T0" y="T1"/>
                    </a:cxn>
                    <a:cxn ang="0">
                      <a:pos x="T2" y="T3"/>
                    </a:cxn>
                    <a:cxn ang="0">
                      <a:pos x="T4" y="T5"/>
                    </a:cxn>
                  </a:cxnLst>
                  <a:rect l="0" t="0" r="r" b="b"/>
                  <a:pathLst>
                    <a:path w="23" h="55">
                      <a:moveTo>
                        <a:pt x="0" y="0"/>
                      </a:moveTo>
                      <a:lnTo>
                        <a:pt x="3" y="31"/>
                      </a:lnTo>
                      <a:lnTo>
                        <a:pt x="23" y="5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36" name="Line 232"/>
                <p:cNvSpPr>
                  <a:spLocks noChangeShapeType="1"/>
                </p:cNvSpPr>
                <p:nvPr/>
              </p:nvSpPr>
              <p:spPr bwMode="auto">
                <a:xfrm flipH="1">
                  <a:off x="789" y="2132"/>
                  <a:ext cx="44"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37" name="Line 233"/>
                <p:cNvSpPr>
                  <a:spLocks noChangeShapeType="1"/>
                </p:cNvSpPr>
                <p:nvPr/>
              </p:nvSpPr>
              <p:spPr bwMode="auto">
                <a:xfrm flipV="1">
                  <a:off x="888" y="2086"/>
                  <a:ext cx="18" cy="3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98538" name="Group 234"/>
          <p:cNvGrpSpPr>
            <a:grpSpLocks/>
          </p:cNvGrpSpPr>
          <p:nvPr/>
        </p:nvGrpSpPr>
        <p:grpSpPr bwMode="auto">
          <a:xfrm>
            <a:off x="3803650" y="2243138"/>
            <a:ext cx="365125" cy="1371600"/>
            <a:chOff x="2112" y="1776"/>
            <a:chExt cx="230" cy="864"/>
          </a:xfrm>
        </p:grpSpPr>
        <p:grpSp>
          <p:nvGrpSpPr>
            <p:cNvPr id="98539" name="Group 235"/>
            <p:cNvGrpSpPr>
              <a:grpSpLocks/>
            </p:cNvGrpSpPr>
            <p:nvPr/>
          </p:nvGrpSpPr>
          <p:grpSpPr bwMode="auto">
            <a:xfrm>
              <a:off x="2116" y="1776"/>
              <a:ext cx="226" cy="159"/>
              <a:chOff x="2084" y="1789"/>
              <a:chExt cx="226" cy="159"/>
            </a:xfrm>
          </p:grpSpPr>
          <p:sp>
            <p:nvSpPr>
              <p:cNvPr id="98540" name="Freeform 236"/>
              <p:cNvSpPr>
                <a:spLocks/>
              </p:cNvSpPr>
              <p:nvPr/>
            </p:nvSpPr>
            <p:spPr bwMode="auto">
              <a:xfrm>
                <a:off x="2084" y="1789"/>
                <a:ext cx="94" cy="159"/>
              </a:xfrm>
              <a:custGeom>
                <a:avLst/>
                <a:gdLst>
                  <a:gd name="T0" fmla="*/ 112 w 239"/>
                  <a:gd name="T1" fmla="*/ 0 h 419"/>
                  <a:gd name="T2" fmla="*/ 0 w 239"/>
                  <a:gd name="T3" fmla="*/ 419 h 419"/>
                  <a:gd name="T4" fmla="*/ 104 w 239"/>
                  <a:gd name="T5" fmla="*/ 419 h 419"/>
                  <a:gd name="T6" fmla="*/ 169 w 239"/>
                  <a:gd name="T7" fmla="*/ 395 h 419"/>
                  <a:gd name="T8" fmla="*/ 209 w 239"/>
                  <a:gd name="T9" fmla="*/ 338 h 419"/>
                  <a:gd name="T10" fmla="*/ 239 w 239"/>
                  <a:gd name="T11" fmla="*/ 221 h 419"/>
                  <a:gd name="T12" fmla="*/ 232 w 239"/>
                  <a:gd name="T13" fmla="*/ 163 h 419"/>
                  <a:gd name="T14" fmla="*/ 180 w 239"/>
                  <a:gd name="T15" fmla="*/ 139 h 419"/>
                  <a:gd name="T16" fmla="*/ 75 w 239"/>
                  <a:gd name="T17" fmla="*/ 13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19">
                    <a:moveTo>
                      <a:pt x="112" y="0"/>
                    </a:moveTo>
                    <a:lnTo>
                      <a:pt x="0" y="419"/>
                    </a:lnTo>
                    <a:lnTo>
                      <a:pt x="104" y="419"/>
                    </a:lnTo>
                    <a:lnTo>
                      <a:pt x="169" y="395"/>
                    </a:lnTo>
                    <a:lnTo>
                      <a:pt x="209" y="338"/>
                    </a:lnTo>
                    <a:lnTo>
                      <a:pt x="239" y="221"/>
                    </a:lnTo>
                    <a:lnTo>
                      <a:pt x="232" y="163"/>
                    </a:lnTo>
                    <a:lnTo>
                      <a:pt x="180" y="139"/>
                    </a:lnTo>
                    <a:lnTo>
                      <a:pt x="75" y="13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41" name="Line 237"/>
              <p:cNvSpPr>
                <a:spLocks noChangeShapeType="1"/>
              </p:cNvSpPr>
              <p:nvPr/>
            </p:nvSpPr>
            <p:spPr bwMode="auto">
              <a:xfrm flipV="1">
                <a:off x="2247" y="1789"/>
                <a:ext cx="19" cy="3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42" name="Line 238"/>
              <p:cNvSpPr>
                <a:spLocks noChangeShapeType="1"/>
              </p:cNvSpPr>
              <p:nvPr/>
            </p:nvSpPr>
            <p:spPr bwMode="auto">
              <a:xfrm flipH="1">
                <a:off x="2293" y="1789"/>
                <a:ext cx="17" cy="3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8543" name="Group 239"/>
            <p:cNvGrpSpPr>
              <a:grpSpLocks/>
            </p:cNvGrpSpPr>
            <p:nvPr/>
          </p:nvGrpSpPr>
          <p:grpSpPr bwMode="auto">
            <a:xfrm>
              <a:off x="2112" y="2481"/>
              <a:ext cx="215" cy="159"/>
              <a:chOff x="2197" y="2382"/>
              <a:chExt cx="215" cy="159"/>
            </a:xfrm>
          </p:grpSpPr>
          <p:sp>
            <p:nvSpPr>
              <p:cNvPr id="98544" name="Line 240"/>
              <p:cNvSpPr>
                <a:spLocks noChangeShapeType="1"/>
              </p:cNvSpPr>
              <p:nvPr/>
            </p:nvSpPr>
            <p:spPr bwMode="auto">
              <a:xfrm flipH="1">
                <a:off x="2254" y="2432"/>
                <a:ext cx="43"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45" name="Line 241"/>
              <p:cNvSpPr>
                <a:spLocks noChangeShapeType="1"/>
              </p:cNvSpPr>
              <p:nvPr/>
            </p:nvSpPr>
            <p:spPr bwMode="auto">
              <a:xfrm flipH="1">
                <a:off x="2254" y="2432"/>
                <a:ext cx="43"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46" name="Freeform 242"/>
              <p:cNvSpPr>
                <a:spLocks/>
              </p:cNvSpPr>
              <p:nvPr/>
            </p:nvSpPr>
            <p:spPr bwMode="auto">
              <a:xfrm>
                <a:off x="2272" y="2520"/>
                <a:ext cx="9" cy="21"/>
              </a:xfrm>
              <a:custGeom>
                <a:avLst/>
                <a:gdLst>
                  <a:gd name="T0" fmla="*/ 0 w 21"/>
                  <a:gd name="T1" fmla="*/ 0 h 55"/>
                  <a:gd name="T2" fmla="*/ 1 w 21"/>
                  <a:gd name="T3" fmla="*/ 31 h 55"/>
                  <a:gd name="T4" fmla="*/ 21 w 21"/>
                  <a:gd name="T5" fmla="*/ 55 h 55"/>
                </a:gdLst>
                <a:ahLst/>
                <a:cxnLst>
                  <a:cxn ang="0">
                    <a:pos x="T0" y="T1"/>
                  </a:cxn>
                  <a:cxn ang="0">
                    <a:pos x="T2" y="T3"/>
                  </a:cxn>
                  <a:cxn ang="0">
                    <a:pos x="T4" y="T5"/>
                  </a:cxn>
                </a:cxnLst>
                <a:rect l="0" t="0" r="r" b="b"/>
                <a:pathLst>
                  <a:path w="21" h="55">
                    <a:moveTo>
                      <a:pt x="0" y="0"/>
                    </a:moveTo>
                    <a:lnTo>
                      <a:pt x="1" y="31"/>
                    </a:lnTo>
                    <a:lnTo>
                      <a:pt x="21" y="5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47" name="Freeform 243"/>
              <p:cNvSpPr>
                <a:spLocks/>
              </p:cNvSpPr>
              <p:nvPr/>
            </p:nvSpPr>
            <p:spPr bwMode="auto">
              <a:xfrm>
                <a:off x="2272" y="2520"/>
                <a:ext cx="9" cy="21"/>
              </a:xfrm>
              <a:custGeom>
                <a:avLst/>
                <a:gdLst>
                  <a:gd name="T0" fmla="*/ 0 w 21"/>
                  <a:gd name="T1" fmla="*/ 0 h 55"/>
                  <a:gd name="T2" fmla="*/ 1 w 21"/>
                  <a:gd name="T3" fmla="*/ 31 h 55"/>
                  <a:gd name="T4" fmla="*/ 21 w 21"/>
                  <a:gd name="T5" fmla="*/ 55 h 55"/>
                </a:gdLst>
                <a:ahLst/>
                <a:cxnLst>
                  <a:cxn ang="0">
                    <a:pos x="T0" y="T1"/>
                  </a:cxn>
                  <a:cxn ang="0">
                    <a:pos x="T2" y="T3"/>
                  </a:cxn>
                  <a:cxn ang="0">
                    <a:pos x="T4" y="T5"/>
                  </a:cxn>
                </a:cxnLst>
                <a:rect l="0" t="0" r="r" b="b"/>
                <a:pathLst>
                  <a:path w="21" h="55">
                    <a:moveTo>
                      <a:pt x="0" y="0"/>
                    </a:moveTo>
                    <a:lnTo>
                      <a:pt x="1" y="31"/>
                    </a:lnTo>
                    <a:lnTo>
                      <a:pt x="21" y="5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48" name="Line 244"/>
              <p:cNvSpPr>
                <a:spLocks noChangeShapeType="1"/>
              </p:cNvSpPr>
              <p:nvPr/>
            </p:nvSpPr>
            <p:spPr bwMode="auto">
              <a:xfrm flipH="1">
                <a:off x="2272" y="2432"/>
                <a:ext cx="25" cy="8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49" name="Freeform 245"/>
              <p:cNvSpPr>
                <a:spLocks/>
              </p:cNvSpPr>
              <p:nvPr/>
            </p:nvSpPr>
            <p:spPr bwMode="auto">
              <a:xfrm>
                <a:off x="2197" y="2432"/>
                <a:ext cx="75" cy="107"/>
              </a:xfrm>
              <a:custGeom>
                <a:avLst/>
                <a:gdLst>
                  <a:gd name="T0" fmla="*/ 142 w 193"/>
                  <a:gd name="T1" fmla="*/ 0 h 282"/>
                  <a:gd name="T2" fmla="*/ 101 w 193"/>
                  <a:gd name="T3" fmla="*/ 0 h 282"/>
                  <a:gd name="T4" fmla="*/ 66 w 193"/>
                  <a:gd name="T5" fmla="*/ 12 h 282"/>
                  <a:gd name="T6" fmla="*/ 47 w 193"/>
                  <a:gd name="T7" fmla="*/ 44 h 282"/>
                  <a:gd name="T8" fmla="*/ 0 w 193"/>
                  <a:gd name="T9" fmla="*/ 221 h 282"/>
                  <a:gd name="T10" fmla="*/ 7 w 193"/>
                  <a:gd name="T11" fmla="*/ 263 h 282"/>
                  <a:gd name="T12" fmla="*/ 46 w 193"/>
                  <a:gd name="T13" fmla="*/ 282 h 282"/>
                  <a:gd name="T14" fmla="*/ 91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2" y="0"/>
                    </a:moveTo>
                    <a:lnTo>
                      <a:pt x="101" y="0"/>
                    </a:lnTo>
                    <a:lnTo>
                      <a:pt x="66" y="12"/>
                    </a:lnTo>
                    <a:lnTo>
                      <a:pt x="47" y="44"/>
                    </a:lnTo>
                    <a:lnTo>
                      <a:pt x="0" y="221"/>
                    </a:lnTo>
                    <a:lnTo>
                      <a:pt x="7" y="263"/>
                    </a:lnTo>
                    <a:lnTo>
                      <a:pt x="46" y="282"/>
                    </a:lnTo>
                    <a:lnTo>
                      <a:pt x="91" y="282"/>
                    </a:lnTo>
                    <a:lnTo>
                      <a:pt x="193"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50" name="Line 246"/>
              <p:cNvSpPr>
                <a:spLocks noChangeShapeType="1"/>
              </p:cNvSpPr>
              <p:nvPr/>
            </p:nvSpPr>
            <p:spPr bwMode="auto">
              <a:xfrm flipH="1">
                <a:off x="2272" y="2432"/>
                <a:ext cx="25" cy="8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51" name="Freeform 247"/>
              <p:cNvSpPr>
                <a:spLocks/>
              </p:cNvSpPr>
              <p:nvPr/>
            </p:nvSpPr>
            <p:spPr bwMode="auto">
              <a:xfrm>
                <a:off x="2197" y="2432"/>
                <a:ext cx="75" cy="107"/>
              </a:xfrm>
              <a:custGeom>
                <a:avLst/>
                <a:gdLst>
                  <a:gd name="T0" fmla="*/ 142 w 193"/>
                  <a:gd name="T1" fmla="*/ 0 h 282"/>
                  <a:gd name="T2" fmla="*/ 101 w 193"/>
                  <a:gd name="T3" fmla="*/ 0 h 282"/>
                  <a:gd name="T4" fmla="*/ 66 w 193"/>
                  <a:gd name="T5" fmla="*/ 12 h 282"/>
                  <a:gd name="T6" fmla="*/ 47 w 193"/>
                  <a:gd name="T7" fmla="*/ 44 h 282"/>
                  <a:gd name="T8" fmla="*/ 0 w 193"/>
                  <a:gd name="T9" fmla="*/ 221 h 282"/>
                  <a:gd name="T10" fmla="*/ 7 w 193"/>
                  <a:gd name="T11" fmla="*/ 263 h 282"/>
                  <a:gd name="T12" fmla="*/ 46 w 193"/>
                  <a:gd name="T13" fmla="*/ 282 h 282"/>
                  <a:gd name="T14" fmla="*/ 91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2" y="0"/>
                    </a:moveTo>
                    <a:lnTo>
                      <a:pt x="101" y="0"/>
                    </a:lnTo>
                    <a:lnTo>
                      <a:pt x="66" y="12"/>
                    </a:lnTo>
                    <a:lnTo>
                      <a:pt x="47" y="44"/>
                    </a:lnTo>
                    <a:lnTo>
                      <a:pt x="0" y="221"/>
                    </a:lnTo>
                    <a:lnTo>
                      <a:pt x="7" y="263"/>
                    </a:lnTo>
                    <a:lnTo>
                      <a:pt x="46" y="282"/>
                    </a:lnTo>
                    <a:lnTo>
                      <a:pt x="91" y="282"/>
                    </a:lnTo>
                    <a:lnTo>
                      <a:pt x="193"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52" name="Line 248"/>
              <p:cNvSpPr>
                <a:spLocks noChangeShapeType="1"/>
              </p:cNvSpPr>
              <p:nvPr/>
            </p:nvSpPr>
            <p:spPr bwMode="auto">
              <a:xfrm flipV="1">
                <a:off x="2347" y="2382"/>
                <a:ext cx="21"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53" name="Line 249"/>
              <p:cNvSpPr>
                <a:spLocks noChangeShapeType="1"/>
              </p:cNvSpPr>
              <p:nvPr/>
            </p:nvSpPr>
            <p:spPr bwMode="auto">
              <a:xfrm flipH="1">
                <a:off x="2391" y="2382"/>
                <a:ext cx="21"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98554" name="Group 250"/>
          <p:cNvGrpSpPr>
            <a:grpSpLocks/>
          </p:cNvGrpSpPr>
          <p:nvPr/>
        </p:nvGrpSpPr>
        <p:grpSpPr bwMode="auto">
          <a:xfrm>
            <a:off x="2138363" y="3640138"/>
            <a:ext cx="398462" cy="407987"/>
            <a:chOff x="1063" y="2272"/>
            <a:chExt cx="251" cy="257"/>
          </a:xfrm>
        </p:grpSpPr>
        <p:grpSp>
          <p:nvGrpSpPr>
            <p:cNvPr id="98555" name="Group 251"/>
            <p:cNvGrpSpPr>
              <a:grpSpLocks/>
            </p:cNvGrpSpPr>
            <p:nvPr/>
          </p:nvGrpSpPr>
          <p:grpSpPr bwMode="auto">
            <a:xfrm>
              <a:off x="1063" y="2370"/>
              <a:ext cx="251" cy="159"/>
              <a:chOff x="1063" y="2754"/>
              <a:chExt cx="251" cy="159"/>
            </a:xfrm>
          </p:grpSpPr>
          <p:sp>
            <p:nvSpPr>
              <p:cNvPr id="98556" name="Freeform 252"/>
              <p:cNvSpPr>
                <a:spLocks/>
              </p:cNvSpPr>
              <p:nvPr/>
            </p:nvSpPr>
            <p:spPr bwMode="auto">
              <a:xfrm>
                <a:off x="1218" y="2754"/>
                <a:ext cx="96" cy="159"/>
              </a:xfrm>
              <a:custGeom>
                <a:avLst/>
                <a:gdLst>
                  <a:gd name="T0" fmla="*/ 114 w 241"/>
                  <a:gd name="T1" fmla="*/ 0 h 420"/>
                  <a:gd name="T2" fmla="*/ 0 w 241"/>
                  <a:gd name="T3" fmla="*/ 420 h 420"/>
                  <a:gd name="T4" fmla="*/ 106 w 241"/>
                  <a:gd name="T5" fmla="*/ 420 h 420"/>
                  <a:gd name="T6" fmla="*/ 170 w 241"/>
                  <a:gd name="T7" fmla="*/ 397 h 420"/>
                  <a:gd name="T8" fmla="*/ 210 w 241"/>
                  <a:gd name="T9" fmla="*/ 338 h 420"/>
                  <a:gd name="T10" fmla="*/ 241 w 241"/>
                  <a:gd name="T11" fmla="*/ 222 h 420"/>
                  <a:gd name="T12" fmla="*/ 232 w 241"/>
                  <a:gd name="T13" fmla="*/ 164 h 420"/>
                  <a:gd name="T14" fmla="*/ 181 w 241"/>
                  <a:gd name="T15" fmla="*/ 140 h 420"/>
                  <a:gd name="T16" fmla="*/ 76 w 241"/>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0">
                    <a:moveTo>
                      <a:pt x="114" y="0"/>
                    </a:moveTo>
                    <a:lnTo>
                      <a:pt x="0" y="420"/>
                    </a:lnTo>
                    <a:lnTo>
                      <a:pt x="106" y="420"/>
                    </a:lnTo>
                    <a:lnTo>
                      <a:pt x="170" y="397"/>
                    </a:lnTo>
                    <a:lnTo>
                      <a:pt x="210" y="338"/>
                    </a:lnTo>
                    <a:lnTo>
                      <a:pt x="241" y="222"/>
                    </a:lnTo>
                    <a:lnTo>
                      <a:pt x="232" y="164"/>
                    </a:lnTo>
                    <a:lnTo>
                      <a:pt x="181" y="140"/>
                    </a:lnTo>
                    <a:lnTo>
                      <a:pt x="76" y="14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57" name="Freeform 253"/>
              <p:cNvSpPr>
                <a:spLocks/>
              </p:cNvSpPr>
              <p:nvPr/>
            </p:nvSpPr>
            <p:spPr bwMode="auto">
              <a:xfrm>
                <a:off x="1140" y="2892"/>
                <a:ext cx="9" cy="21"/>
              </a:xfrm>
              <a:custGeom>
                <a:avLst/>
                <a:gdLst>
                  <a:gd name="T0" fmla="*/ 0 w 22"/>
                  <a:gd name="T1" fmla="*/ 0 h 55"/>
                  <a:gd name="T2" fmla="*/ 1 w 22"/>
                  <a:gd name="T3" fmla="*/ 31 h 55"/>
                  <a:gd name="T4" fmla="*/ 22 w 22"/>
                  <a:gd name="T5" fmla="*/ 55 h 55"/>
                </a:gdLst>
                <a:ahLst/>
                <a:cxnLst>
                  <a:cxn ang="0">
                    <a:pos x="T0" y="T1"/>
                  </a:cxn>
                  <a:cxn ang="0">
                    <a:pos x="T2" y="T3"/>
                  </a:cxn>
                  <a:cxn ang="0">
                    <a:pos x="T4" y="T5"/>
                  </a:cxn>
                </a:cxnLst>
                <a:rect l="0" t="0" r="r" b="b"/>
                <a:pathLst>
                  <a:path w="22" h="55">
                    <a:moveTo>
                      <a:pt x="0" y="0"/>
                    </a:moveTo>
                    <a:lnTo>
                      <a:pt x="1" y="31"/>
                    </a:lnTo>
                    <a:lnTo>
                      <a:pt x="22" y="5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58" name="Freeform 254"/>
              <p:cNvSpPr>
                <a:spLocks/>
              </p:cNvSpPr>
              <p:nvPr/>
            </p:nvSpPr>
            <p:spPr bwMode="auto">
              <a:xfrm>
                <a:off x="1063" y="2802"/>
                <a:ext cx="77" cy="107"/>
              </a:xfrm>
              <a:custGeom>
                <a:avLst/>
                <a:gdLst>
                  <a:gd name="T0" fmla="*/ 143 w 193"/>
                  <a:gd name="T1" fmla="*/ 0 h 281"/>
                  <a:gd name="T2" fmla="*/ 101 w 193"/>
                  <a:gd name="T3" fmla="*/ 0 h 281"/>
                  <a:gd name="T4" fmla="*/ 66 w 193"/>
                  <a:gd name="T5" fmla="*/ 12 h 281"/>
                  <a:gd name="T6" fmla="*/ 47 w 193"/>
                  <a:gd name="T7" fmla="*/ 44 h 281"/>
                  <a:gd name="T8" fmla="*/ 0 w 193"/>
                  <a:gd name="T9" fmla="*/ 221 h 281"/>
                  <a:gd name="T10" fmla="*/ 8 w 193"/>
                  <a:gd name="T11" fmla="*/ 263 h 281"/>
                  <a:gd name="T12" fmla="*/ 46 w 193"/>
                  <a:gd name="T13" fmla="*/ 281 h 281"/>
                  <a:gd name="T14" fmla="*/ 91 w 193"/>
                  <a:gd name="T15" fmla="*/ 281 h 281"/>
                  <a:gd name="T16" fmla="*/ 193 w 193"/>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1">
                    <a:moveTo>
                      <a:pt x="143" y="0"/>
                    </a:moveTo>
                    <a:lnTo>
                      <a:pt x="101" y="0"/>
                    </a:lnTo>
                    <a:lnTo>
                      <a:pt x="66" y="12"/>
                    </a:lnTo>
                    <a:lnTo>
                      <a:pt x="47" y="44"/>
                    </a:lnTo>
                    <a:lnTo>
                      <a:pt x="0" y="221"/>
                    </a:lnTo>
                    <a:lnTo>
                      <a:pt x="8" y="263"/>
                    </a:lnTo>
                    <a:lnTo>
                      <a:pt x="46" y="281"/>
                    </a:lnTo>
                    <a:lnTo>
                      <a:pt x="91" y="281"/>
                    </a:lnTo>
                    <a:lnTo>
                      <a:pt x="193" y="22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59" name="Line 255"/>
              <p:cNvSpPr>
                <a:spLocks noChangeShapeType="1"/>
              </p:cNvSpPr>
              <p:nvPr/>
            </p:nvSpPr>
            <p:spPr bwMode="auto">
              <a:xfrm flipH="1">
                <a:off x="1140" y="2802"/>
                <a:ext cx="25" cy="9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60" name="Line 256"/>
              <p:cNvSpPr>
                <a:spLocks noChangeShapeType="1"/>
              </p:cNvSpPr>
              <p:nvPr/>
            </p:nvSpPr>
            <p:spPr bwMode="auto">
              <a:xfrm flipH="1">
                <a:off x="1121" y="2802"/>
                <a:ext cx="44"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8561" name="Oval 257"/>
            <p:cNvSpPr>
              <a:spLocks noChangeArrowheads="1"/>
            </p:cNvSpPr>
            <p:nvPr/>
          </p:nvSpPr>
          <p:spPr bwMode="auto">
            <a:xfrm>
              <a:off x="1176" y="2272"/>
              <a:ext cx="56" cy="56"/>
            </a:xfrm>
            <a:prstGeom prst="ellipse">
              <a:avLst/>
            </a:prstGeom>
            <a:solidFill>
              <a:schemeClr val="bg1"/>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98562" name="Group 258"/>
          <p:cNvGrpSpPr>
            <a:grpSpLocks/>
          </p:cNvGrpSpPr>
          <p:nvPr/>
        </p:nvGrpSpPr>
        <p:grpSpPr bwMode="auto">
          <a:xfrm>
            <a:off x="4813300" y="1252538"/>
            <a:ext cx="4029075" cy="3108325"/>
            <a:chOff x="2838" y="768"/>
            <a:chExt cx="2538" cy="1958"/>
          </a:xfrm>
        </p:grpSpPr>
        <p:sp>
          <p:nvSpPr>
            <p:cNvPr id="98563" name="Line 259"/>
            <p:cNvSpPr>
              <a:spLocks noChangeShapeType="1"/>
            </p:cNvSpPr>
            <p:nvPr/>
          </p:nvSpPr>
          <p:spPr bwMode="auto">
            <a:xfrm>
              <a:off x="4258" y="1911"/>
              <a:ext cx="464" cy="4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8564" name="Group 260"/>
            <p:cNvGrpSpPr>
              <a:grpSpLocks/>
            </p:cNvGrpSpPr>
            <p:nvPr/>
          </p:nvGrpSpPr>
          <p:grpSpPr bwMode="auto">
            <a:xfrm>
              <a:off x="2838" y="768"/>
              <a:ext cx="2538" cy="1958"/>
              <a:chOff x="2838" y="768"/>
              <a:chExt cx="2538" cy="1958"/>
            </a:xfrm>
          </p:grpSpPr>
          <p:sp>
            <p:nvSpPr>
              <p:cNvPr id="98565" name="Line 261"/>
              <p:cNvSpPr>
                <a:spLocks noChangeShapeType="1"/>
              </p:cNvSpPr>
              <p:nvPr/>
            </p:nvSpPr>
            <p:spPr bwMode="auto">
              <a:xfrm flipV="1">
                <a:off x="3375" y="1911"/>
                <a:ext cx="4" cy="2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66" name="Line 262"/>
              <p:cNvSpPr>
                <a:spLocks noChangeShapeType="1"/>
              </p:cNvSpPr>
              <p:nvPr/>
            </p:nvSpPr>
            <p:spPr bwMode="auto">
              <a:xfrm>
                <a:off x="4258" y="985"/>
                <a:ext cx="4" cy="9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67" name="Line 263"/>
              <p:cNvSpPr>
                <a:spLocks noChangeShapeType="1"/>
              </p:cNvSpPr>
              <p:nvPr/>
            </p:nvSpPr>
            <p:spPr bwMode="auto">
              <a:xfrm>
                <a:off x="4258" y="1911"/>
                <a:ext cx="4" cy="7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68" name="Line 264"/>
              <p:cNvSpPr>
                <a:spLocks noChangeShapeType="1"/>
              </p:cNvSpPr>
              <p:nvPr/>
            </p:nvSpPr>
            <p:spPr bwMode="auto">
              <a:xfrm>
                <a:off x="3034" y="1911"/>
                <a:ext cx="2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69" name="Line 265"/>
              <p:cNvSpPr>
                <a:spLocks noChangeShapeType="1"/>
              </p:cNvSpPr>
              <p:nvPr/>
            </p:nvSpPr>
            <p:spPr bwMode="auto">
              <a:xfrm flipV="1">
                <a:off x="3375" y="1676"/>
                <a:ext cx="4" cy="2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0" name="Line 266"/>
              <p:cNvSpPr>
                <a:spLocks noChangeShapeType="1"/>
              </p:cNvSpPr>
              <p:nvPr/>
            </p:nvSpPr>
            <p:spPr bwMode="auto">
              <a:xfrm flipV="1">
                <a:off x="3375" y="1251"/>
                <a:ext cx="4" cy="4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1" name="Line 267"/>
              <p:cNvSpPr>
                <a:spLocks noChangeShapeType="1"/>
              </p:cNvSpPr>
              <p:nvPr/>
            </p:nvSpPr>
            <p:spPr bwMode="auto">
              <a:xfrm flipV="1">
                <a:off x="4602" y="1676"/>
                <a:ext cx="2" cy="2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2" name="Line 268"/>
              <p:cNvSpPr>
                <a:spLocks noChangeShapeType="1"/>
              </p:cNvSpPr>
              <p:nvPr/>
            </p:nvSpPr>
            <p:spPr bwMode="auto">
              <a:xfrm flipV="1">
                <a:off x="4602" y="1251"/>
                <a:ext cx="2" cy="4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3" name="Line 269"/>
              <p:cNvSpPr>
                <a:spLocks noChangeShapeType="1"/>
              </p:cNvSpPr>
              <p:nvPr/>
            </p:nvSpPr>
            <p:spPr bwMode="auto">
              <a:xfrm>
                <a:off x="3387" y="1251"/>
                <a:ext cx="121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4" name="Line 270"/>
              <p:cNvSpPr>
                <a:spLocks noChangeShapeType="1"/>
              </p:cNvSpPr>
              <p:nvPr/>
            </p:nvSpPr>
            <p:spPr bwMode="auto">
              <a:xfrm>
                <a:off x="3375" y="1676"/>
                <a:ext cx="122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5" name="Line 271"/>
              <p:cNvSpPr>
                <a:spLocks noChangeShapeType="1"/>
              </p:cNvSpPr>
              <p:nvPr/>
            </p:nvSpPr>
            <p:spPr bwMode="auto">
              <a:xfrm>
                <a:off x="4602" y="1911"/>
                <a:ext cx="2" cy="3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6" name="Line 272"/>
              <p:cNvSpPr>
                <a:spLocks noChangeShapeType="1"/>
              </p:cNvSpPr>
              <p:nvPr/>
            </p:nvSpPr>
            <p:spPr bwMode="auto">
              <a:xfrm flipH="1">
                <a:off x="3403" y="2239"/>
                <a:ext cx="119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77" name="Freeform 273"/>
              <p:cNvSpPr>
                <a:spLocks/>
              </p:cNvSpPr>
              <p:nvPr/>
            </p:nvSpPr>
            <p:spPr bwMode="auto">
              <a:xfrm>
                <a:off x="3348" y="2212"/>
                <a:ext cx="55" cy="54"/>
              </a:xfrm>
              <a:custGeom>
                <a:avLst/>
                <a:gdLst>
                  <a:gd name="T0" fmla="*/ 149 w 149"/>
                  <a:gd name="T1" fmla="*/ 74 h 150"/>
                  <a:gd name="T2" fmla="*/ 127 w 149"/>
                  <a:gd name="T3" fmla="*/ 21 h 150"/>
                  <a:gd name="T4" fmla="*/ 74 w 149"/>
                  <a:gd name="T5" fmla="*/ 0 h 150"/>
                  <a:gd name="T6" fmla="*/ 21 w 149"/>
                  <a:gd name="T7" fmla="*/ 21 h 150"/>
                  <a:gd name="T8" fmla="*/ 0 w 149"/>
                  <a:gd name="T9" fmla="*/ 74 h 150"/>
                  <a:gd name="T10" fmla="*/ 21 w 149"/>
                  <a:gd name="T11" fmla="*/ 127 h 150"/>
                  <a:gd name="T12" fmla="*/ 74 w 149"/>
                  <a:gd name="T13" fmla="*/ 150 h 150"/>
                  <a:gd name="T14" fmla="*/ 127 w 149"/>
                  <a:gd name="T15" fmla="*/ 127 h 150"/>
                  <a:gd name="T16" fmla="*/ 149 w 149"/>
                  <a:gd name="T1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0">
                    <a:moveTo>
                      <a:pt x="149" y="74"/>
                    </a:moveTo>
                    <a:lnTo>
                      <a:pt x="127" y="21"/>
                    </a:lnTo>
                    <a:lnTo>
                      <a:pt x="74" y="0"/>
                    </a:lnTo>
                    <a:lnTo>
                      <a:pt x="21" y="21"/>
                    </a:lnTo>
                    <a:lnTo>
                      <a:pt x="0" y="74"/>
                    </a:lnTo>
                    <a:lnTo>
                      <a:pt x="21" y="127"/>
                    </a:lnTo>
                    <a:lnTo>
                      <a:pt x="74" y="150"/>
                    </a:lnTo>
                    <a:lnTo>
                      <a:pt x="127" y="127"/>
                    </a:lnTo>
                    <a:lnTo>
                      <a:pt x="149" y="74"/>
                    </a:lnTo>
                  </a:path>
                </a:pathLst>
              </a:custGeom>
              <a:solidFill>
                <a:schemeClr val="bg1"/>
              </a:solidFill>
              <a:ln w="19050" cmpd="sng">
                <a:solidFill>
                  <a:schemeClr val="accent1"/>
                </a:solidFill>
                <a:prstDash val="solid"/>
                <a:round/>
                <a:headEnd/>
                <a:tailEnd/>
              </a:ln>
            </p:spPr>
            <p:txBody>
              <a:bodyPr/>
              <a:lstStyle/>
              <a:p>
                <a:endParaRPr lang="zh-CN" altLang="en-US"/>
              </a:p>
            </p:txBody>
          </p:sp>
          <p:sp>
            <p:nvSpPr>
              <p:cNvPr id="98578" name="Freeform 274"/>
              <p:cNvSpPr>
                <a:spLocks/>
              </p:cNvSpPr>
              <p:nvPr/>
            </p:nvSpPr>
            <p:spPr bwMode="auto">
              <a:xfrm>
                <a:off x="3176" y="1191"/>
                <a:ext cx="89" cy="148"/>
              </a:xfrm>
              <a:custGeom>
                <a:avLst/>
                <a:gdLst>
                  <a:gd name="T0" fmla="*/ 112 w 239"/>
                  <a:gd name="T1" fmla="*/ 0 h 421"/>
                  <a:gd name="T2" fmla="*/ 0 w 239"/>
                  <a:gd name="T3" fmla="*/ 421 h 421"/>
                  <a:gd name="T4" fmla="*/ 104 w 239"/>
                  <a:gd name="T5" fmla="*/ 421 h 421"/>
                  <a:gd name="T6" fmla="*/ 168 w 239"/>
                  <a:gd name="T7" fmla="*/ 396 h 421"/>
                  <a:gd name="T8" fmla="*/ 208 w 239"/>
                  <a:gd name="T9" fmla="*/ 339 h 421"/>
                  <a:gd name="T10" fmla="*/ 239 w 239"/>
                  <a:gd name="T11" fmla="*/ 222 h 421"/>
                  <a:gd name="T12" fmla="*/ 231 w 239"/>
                  <a:gd name="T13" fmla="*/ 164 h 421"/>
                  <a:gd name="T14" fmla="*/ 179 w 239"/>
                  <a:gd name="T15" fmla="*/ 140 h 421"/>
                  <a:gd name="T16" fmla="*/ 75 w 239"/>
                  <a:gd name="T17" fmla="*/ 14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112" y="0"/>
                    </a:moveTo>
                    <a:lnTo>
                      <a:pt x="0" y="421"/>
                    </a:lnTo>
                    <a:lnTo>
                      <a:pt x="104" y="421"/>
                    </a:lnTo>
                    <a:lnTo>
                      <a:pt x="168" y="396"/>
                    </a:lnTo>
                    <a:lnTo>
                      <a:pt x="208" y="339"/>
                    </a:lnTo>
                    <a:lnTo>
                      <a:pt x="239" y="222"/>
                    </a:lnTo>
                    <a:lnTo>
                      <a:pt x="231" y="164"/>
                    </a:lnTo>
                    <a:lnTo>
                      <a:pt x="179" y="140"/>
                    </a:lnTo>
                    <a:lnTo>
                      <a:pt x="75"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79" name="Line 275"/>
              <p:cNvSpPr>
                <a:spLocks noChangeShapeType="1"/>
              </p:cNvSpPr>
              <p:nvPr/>
            </p:nvSpPr>
            <p:spPr bwMode="auto">
              <a:xfrm flipV="1">
                <a:off x="3325" y="1191"/>
                <a:ext cx="17"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80" name="Freeform 276"/>
              <p:cNvSpPr>
                <a:spLocks/>
              </p:cNvSpPr>
              <p:nvPr/>
            </p:nvSpPr>
            <p:spPr bwMode="auto">
              <a:xfrm>
                <a:off x="4247" y="768"/>
                <a:ext cx="126" cy="151"/>
              </a:xfrm>
              <a:custGeom>
                <a:avLst/>
                <a:gdLst>
                  <a:gd name="T0" fmla="*/ 112 w 346"/>
                  <a:gd name="T1" fmla="*/ 0 h 421"/>
                  <a:gd name="T2" fmla="*/ 346 w 346"/>
                  <a:gd name="T3" fmla="*/ 0 h 421"/>
                  <a:gd name="T4" fmla="*/ 0 w 346"/>
                  <a:gd name="T5" fmla="*/ 421 h 421"/>
                  <a:gd name="T6" fmla="*/ 233 w 346"/>
                  <a:gd name="T7" fmla="*/ 421 h 421"/>
                </a:gdLst>
                <a:ahLst/>
                <a:cxnLst>
                  <a:cxn ang="0">
                    <a:pos x="T0" y="T1"/>
                  </a:cxn>
                  <a:cxn ang="0">
                    <a:pos x="T2" y="T3"/>
                  </a:cxn>
                  <a:cxn ang="0">
                    <a:pos x="T4" y="T5"/>
                  </a:cxn>
                  <a:cxn ang="0">
                    <a:pos x="T6" y="T7"/>
                  </a:cxn>
                </a:cxnLst>
                <a:rect l="0" t="0" r="r" b="b"/>
                <a:pathLst>
                  <a:path w="346" h="421">
                    <a:moveTo>
                      <a:pt x="112" y="0"/>
                    </a:moveTo>
                    <a:lnTo>
                      <a:pt x="346" y="0"/>
                    </a:lnTo>
                    <a:lnTo>
                      <a:pt x="0" y="421"/>
                    </a:lnTo>
                    <a:lnTo>
                      <a:pt x="233" y="4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1" name="Line 277"/>
              <p:cNvSpPr>
                <a:spLocks noChangeShapeType="1"/>
              </p:cNvSpPr>
              <p:nvPr/>
            </p:nvSpPr>
            <p:spPr bwMode="auto">
              <a:xfrm flipV="1">
                <a:off x="4121" y="1756"/>
                <a:ext cx="17" cy="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82" name="Freeform 278"/>
              <p:cNvSpPr>
                <a:spLocks/>
              </p:cNvSpPr>
              <p:nvPr/>
            </p:nvSpPr>
            <p:spPr bwMode="auto">
              <a:xfrm>
                <a:off x="4138" y="1715"/>
                <a:ext cx="85" cy="41"/>
              </a:xfrm>
              <a:custGeom>
                <a:avLst/>
                <a:gdLst>
                  <a:gd name="T0" fmla="*/ 234 w 234"/>
                  <a:gd name="T1" fmla="*/ 117 h 117"/>
                  <a:gd name="T2" fmla="*/ 221 w 234"/>
                  <a:gd name="T3" fmla="*/ 34 h 117"/>
                  <a:gd name="T4" fmla="*/ 148 w 234"/>
                  <a:gd name="T5" fmla="*/ 0 h 117"/>
                  <a:gd name="T6" fmla="*/ 56 w 234"/>
                  <a:gd name="T7" fmla="*/ 34 h 117"/>
                  <a:gd name="T8" fmla="*/ 0 w 234"/>
                  <a:gd name="T9" fmla="*/ 117 h 117"/>
                </a:gdLst>
                <a:ahLst/>
                <a:cxnLst>
                  <a:cxn ang="0">
                    <a:pos x="T0" y="T1"/>
                  </a:cxn>
                  <a:cxn ang="0">
                    <a:pos x="T2" y="T3"/>
                  </a:cxn>
                  <a:cxn ang="0">
                    <a:pos x="T4" y="T5"/>
                  </a:cxn>
                  <a:cxn ang="0">
                    <a:pos x="T6" y="T7"/>
                  </a:cxn>
                  <a:cxn ang="0">
                    <a:pos x="T8" y="T9"/>
                  </a:cxn>
                </a:cxnLst>
                <a:rect l="0" t="0" r="r" b="b"/>
                <a:pathLst>
                  <a:path w="234" h="117">
                    <a:moveTo>
                      <a:pt x="234" y="117"/>
                    </a:moveTo>
                    <a:lnTo>
                      <a:pt x="221" y="34"/>
                    </a:lnTo>
                    <a:lnTo>
                      <a:pt x="148" y="0"/>
                    </a:lnTo>
                    <a:lnTo>
                      <a:pt x="56" y="34"/>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3" name="Line 279"/>
              <p:cNvSpPr>
                <a:spLocks noChangeShapeType="1"/>
              </p:cNvSpPr>
              <p:nvPr/>
            </p:nvSpPr>
            <p:spPr bwMode="auto">
              <a:xfrm flipH="1">
                <a:off x="4204" y="1756"/>
                <a:ext cx="19" cy="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84" name="Freeform 280"/>
              <p:cNvSpPr>
                <a:spLocks/>
              </p:cNvSpPr>
              <p:nvPr/>
            </p:nvSpPr>
            <p:spPr bwMode="auto">
              <a:xfrm>
                <a:off x="4121" y="1824"/>
                <a:ext cx="83" cy="38"/>
              </a:xfrm>
              <a:custGeom>
                <a:avLst/>
                <a:gdLst>
                  <a:gd name="T0" fmla="*/ 0 w 233"/>
                  <a:gd name="T1" fmla="*/ 0 h 117"/>
                  <a:gd name="T2" fmla="*/ 11 w 233"/>
                  <a:gd name="T3" fmla="*/ 82 h 117"/>
                  <a:gd name="T4" fmla="*/ 86 w 233"/>
                  <a:gd name="T5" fmla="*/ 117 h 117"/>
                  <a:gd name="T6" fmla="*/ 177 w 233"/>
                  <a:gd name="T7" fmla="*/ 82 h 117"/>
                  <a:gd name="T8" fmla="*/ 233 w 233"/>
                  <a:gd name="T9" fmla="*/ 0 h 117"/>
                </a:gdLst>
                <a:ahLst/>
                <a:cxnLst>
                  <a:cxn ang="0">
                    <a:pos x="T0" y="T1"/>
                  </a:cxn>
                  <a:cxn ang="0">
                    <a:pos x="T2" y="T3"/>
                  </a:cxn>
                  <a:cxn ang="0">
                    <a:pos x="T4" y="T5"/>
                  </a:cxn>
                  <a:cxn ang="0">
                    <a:pos x="T6" y="T7"/>
                  </a:cxn>
                  <a:cxn ang="0">
                    <a:pos x="T8" y="T9"/>
                  </a:cxn>
                </a:cxnLst>
                <a:rect l="0" t="0" r="r" b="b"/>
                <a:pathLst>
                  <a:path w="233" h="117">
                    <a:moveTo>
                      <a:pt x="0" y="0"/>
                    </a:moveTo>
                    <a:lnTo>
                      <a:pt x="11" y="82"/>
                    </a:lnTo>
                    <a:lnTo>
                      <a:pt x="86" y="117"/>
                    </a:lnTo>
                    <a:lnTo>
                      <a:pt x="177" y="82"/>
                    </a:lnTo>
                    <a:lnTo>
                      <a:pt x="23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5" name="Freeform 281"/>
              <p:cNvSpPr>
                <a:spLocks/>
              </p:cNvSpPr>
              <p:nvPr/>
            </p:nvSpPr>
            <p:spPr bwMode="auto">
              <a:xfrm>
                <a:off x="3397" y="2295"/>
                <a:ext cx="89" cy="148"/>
              </a:xfrm>
              <a:custGeom>
                <a:avLst/>
                <a:gdLst>
                  <a:gd name="T0" fmla="*/ 112 w 240"/>
                  <a:gd name="T1" fmla="*/ 0 h 421"/>
                  <a:gd name="T2" fmla="*/ 0 w 240"/>
                  <a:gd name="T3" fmla="*/ 421 h 421"/>
                  <a:gd name="T4" fmla="*/ 105 w 240"/>
                  <a:gd name="T5" fmla="*/ 421 h 421"/>
                  <a:gd name="T6" fmla="*/ 169 w 240"/>
                  <a:gd name="T7" fmla="*/ 397 h 421"/>
                  <a:gd name="T8" fmla="*/ 208 w 240"/>
                  <a:gd name="T9" fmla="*/ 339 h 421"/>
                  <a:gd name="T10" fmla="*/ 240 w 240"/>
                  <a:gd name="T11" fmla="*/ 222 h 421"/>
                  <a:gd name="T12" fmla="*/ 232 w 240"/>
                  <a:gd name="T13" fmla="*/ 164 h 421"/>
                  <a:gd name="T14" fmla="*/ 180 w 240"/>
                  <a:gd name="T15" fmla="*/ 141 h 421"/>
                  <a:gd name="T16" fmla="*/ 75 w 240"/>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21">
                    <a:moveTo>
                      <a:pt x="112" y="0"/>
                    </a:moveTo>
                    <a:lnTo>
                      <a:pt x="0" y="421"/>
                    </a:lnTo>
                    <a:lnTo>
                      <a:pt x="105" y="421"/>
                    </a:lnTo>
                    <a:lnTo>
                      <a:pt x="169" y="397"/>
                    </a:lnTo>
                    <a:lnTo>
                      <a:pt x="208" y="339"/>
                    </a:lnTo>
                    <a:lnTo>
                      <a:pt x="240" y="222"/>
                    </a:lnTo>
                    <a:lnTo>
                      <a:pt x="232" y="164"/>
                    </a:lnTo>
                    <a:lnTo>
                      <a:pt x="180" y="141"/>
                    </a:lnTo>
                    <a:lnTo>
                      <a:pt x="75" y="14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6" name="Freeform 282"/>
              <p:cNvSpPr>
                <a:spLocks/>
              </p:cNvSpPr>
              <p:nvPr/>
            </p:nvSpPr>
            <p:spPr bwMode="auto">
              <a:xfrm>
                <a:off x="3319" y="2423"/>
                <a:ext cx="8" cy="20"/>
              </a:xfrm>
              <a:custGeom>
                <a:avLst/>
                <a:gdLst>
                  <a:gd name="T0" fmla="*/ 0 w 22"/>
                  <a:gd name="T1" fmla="*/ 0 h 55"/>
                  <a:gd name="T2" fmla="*/ 3 w 22"/>
                  <a:gd name="T3" fmla="*/ 31 h 55"/>
                  <a:gd name="T4" fmla="*/ 22 w 22"/>
                  <a:gd name="T5" fmla="*/ 55 h 55"/>
                </a:gdLst>
                <a:ahLst/>
                <a:cxnLst>
                  <a:cxn ang="0">
                    <a:pos x="T0" y="T1"/>
                  </a:cxn>
                  <a:cxn ang="0">
                    <a:pos x="T2" y="T3"/>
                  </a:cxn>
                  <a:cxn ang="0">
                    <a:pos x="T4" y="T5"/>
                  </a:cxn>
                </a:cxnLst>
                <a:rect l="0" t="0" r="r" b="b"/>
                <a:pathLst>
                  <a:path w="22" h="55">
                    <a:moveTo>
                      <a:pt x="0" y="0"/>
                    </a:moveTo>
                    <a:lnTo>
                      <a:pt x="3" y="31"/>
                    </a:lnTo>
                    <a:lnTo>
                      <a:pt x="22"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7" name="Freeform 283"/>
              <p:cNvSpPr>
                <a:spLocks/>
              </p:cNvSpPr>
              <p:nvPr/>
            </p:nvSpPr>
            <p:spPr bwMode="auto">
              <a:xfrm>
                <a:off x="3247" y="2342"/>
                <a:ext cx="72" cy="99"/>
              </a:xfrm>
              <a:custGeom>
                <a:avLst/>
                <a:gdLst>
                  <a:gd name="T0" fmla="*/ 144 w 194"/>
                  <a:gd name="T1" fmla="*/ 0 h 281"/>
                  <a:gd name="T2" fmla="*/ 103 w 194"/>
                  <a:gd name="T3" fmla="*/ 0 h 281"/>
                  <a:gd name="T4" fmla="*/ 68 w 194"/>
                  <a:gd name="T5" fmla="*/ 12 h 281"/>
                  <a:gd name="T6" fmla="*/ 49 w 194"/>
                  <a:gd name="T7" fmla="*/ 43 h 281"/>
                  <a:gd name="T8" fmla="*/ 0 w 194"/>
                  <a:gd name="T9" fmla="*/ 220 h 281"/>
                  <a:gd name="T10" fmla="*/ 9 w 194"/>
                  <a:gd name="T11" fmla="*/ 263 h 281"/>
                  <a:gd name="T12" fmla="*/ 47 w 194"/>
                  <a:gd name="T13" fmla="*/ 281 h 281"/>
                  <a:gd name="T14" fmla="*/ 92 w 194"/>
                  <a:gd name="T15" fmla="*/ 281 h 281"/>
                  <a:gd name="T16" fmla="*/ 194 w 194"/>
                  <a:gd name="T17" fmla="*/ 2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1">
                    <a:moveTo>
                      <a:pt x="144" y="0"/>
                    </a:moveTo>
                    <a:lnTo>
                      <a:pt x="103" y="0"/>
                    </a:lnTo>
                    <a:lnTo>
                      <a:pt x="68" y="12"/>
                    </a:lnTo>
                    <a:lnTo>
                      <a:pt x="49" y="43"/>
                    </a:lnTo>
                    <a:lnTo>
                      <a:pt x="0" y="220"/>
                    </a:lnTo>
                    <a:lnTo>
                      <a:pt x="9" y="263"/>
                    </a:lnTo>
                    <a:lnTo>
                      <a:pt x="47" y="281"/>
                    </a:lnTo>
                    <a:lnTo>
                      <a:pt x="92" y="281"/>
                    </a:lnTo>
                    <a:lnTo>
                      <a:pt x="194" y="22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88" name="Line 284"/>
              <p:cNvSpPr>
                <a:spLocks noChangeShapeType="1"/>
              </p:cNvSpPr>
              <p:nvPr/>
            </p:nvSpPr>
            <p:spPr bwMode="auto">
              <a:xfrm flipH="1">
                <a:off x="3319" y="2342"/>
                <a:ext cx="22"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89" name="Line 285"/>
              <p:cNvSpPr>
                <a:spLocks noChangeShapeType="1"/>
              </p:cNvSpPr>
              <p:nvPr/>
            </p:nvSpPr>
            <p:spPr bwMode="auto">
              <a:xfrm flipH="1">
                <a:off x="3300" y="2342"/>
                <a:ext cx="41"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0" name="Freeform 286"/>
              <p:cNvSpPr>
                <a:spLocks/>
              </p:cNvSpPr>
              <p:nvPr/>
            </p:nvSpPr>
            <p:spPr bwMode="auto">
              <a:xfrm>
                <a:off x="3162" y="1620"/>
                <a:ext cx="72" cy="103"/>
              </a:xfrm>
              <a:custGeom>
                <a:avLst/>
                <a:gdLst>
                  <a:gd name="T0" fmla="*/ 144 w 194"/>
                  <a:gd name="T1" fmla="*/ 0 h 282"/>
                  <a:gd name="T2" fmla="*/ 103 w 194"/>
                  <a:gd name="T3" fmla="*/ 0 h 282"/>
                  <a:gd name="T4" fmla="*/ 68 w 194"/>
                  <a:gd name="T5" fmla="*/ 13 h 282"/>
                  <a:gd name="T6" fmla="*/ 49 w 194"/>
                  <a:gd name="T7" fmla="*/ 44 h 282"/>
                  <a:gd name="T8" fmla="*/ 0 w 194"/>
                  <a:gd name="T9" fmla="*/ 222 h 282"/>
                  <a:gd name="T10" fmla="*/ 9 w 194"/>
                  <a:gd name="T11" fmla="*/ 263 h 282"/>
                  <a:gd name="T12" fmla="*/ 48 w 194"/>
                  <a:gd name="T13" fmla="*/ 282 h 282"/>
                  <a:gd name="T14" fmla="*/ 93 w 194"/>
                  <a:gd name="T15" fmla="*/ 282 h 282"/>
                  <a:gd name="T16" fmla="*/ 194 w 194"/>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2">
                    <a:moveTo>
                      <a:pt x="144" y="0"/>
                    </a:moveTo>
                    <a:lnTo>
                      <a:pt x="103" y="0"/>
                    </a:lnTo>
                    <a:lnTo>
                      <a:pt x="68" y="13"/>
                    </a:lnTo>
                    <a:lnTo>
                      <a:pt x="49" y="44"/>
                    </a:lnTo>
                    <a:lnTo>
                      <a:pt x="0" y="222"/>
                    </a:lnTo>
                    <a:lnTo>
                      <a:pt x="9" y="263"/>
                    </a:lnTo>
                    <a:lnTo>
                      <a:pt x="48" y="282"/>
                    </a:lnTo>
                    <a:lnTo>
                      <a:pt x="93" y="282"/>
                    </a:lnTo>
                    <a:lnTo>
                      <a:pt x="194"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91" name="Line 287"/>
              <p:cNvSpPr>
                <a:spLocks noChangeShapeType="1"/>
              </p:cNvSpPr>
              <p:nvPr/>
            </p:nvSpPr>
            <p:spPr bwMode="auto">
              <a:xfrm flipH="1">
                <a:off x="3232" y="1620"/>
                <a:ext cx="23" cy="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2" name="Freeform 288"/>
              <p:cNvSpPr>
                <a:spLocks/>
              </p:cNvSpPr>
              <p:nvPr/>
            </p:nvSpPr>
            <p:spPr bwMode="auto">
              <a:xfrm>
                <a:off x="3232" y="1705"/>
                <a:ext cx="8" cy="20"/>
              </a:xfrm>
              <a:custGeom>
                <a:avLst/>
                <a:gdLst>
                  <a:gd name="T0" fmla="*/ 0 w 21"/>
                  <a:gd name="T1" fmla="*/ 0 h 55"/>
                  <a:gd name="T2" fmla="*/ 2 w 21"/>
                  <a:gd name="T3" fmla="*/ 32 h 55"/>
                  <a:gd name="T4" fmla="*/ 21 w 21"/>
                  <a:gd name="T5" fmla="*/ 55 h 55"/>
                </a:gdLst>
                <a:ahLst/>
                <a:cxnLst>
                  <a:cxn ang="0">
                    <a:pos x="T0" y="T1"/>
                  </a:cxn>
                  <a:cxn ang="0">
                    <a:pos x="T2" y="T3"/>
                  </a:cxn>
                  <a:cxn ang="0">
                    <a:pos x="T4" y="T5"/>
                  </a:cxn>
                </a:cxnLst>
                <a:rect l="0" t="0" r="r" b="b"/>
                <a:pathLst>
                  <a:path w="21" h="55">
                    <a:moveTo>
                      <a:pt x="0" y="0"/>
                    </a:moveTo>
                    <a:lnTo>
                      <a:pt x="2" y="32"/>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93" name="Line 289"/>
              <p:cNvSpPr>
                <a:spLocks noChangeShapeType="1"/>
              </p:cNvSpPr>
              <p:nvPr/>
            </p:nvSpPr>
            <p:spPr bwMode="auto">
              <a:xfrm flipH="1">
                <a:off x="3216" y="1620"/>
                <a:ext cx="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4" name="Line 290"/>
              <p:cNvSpPr>
                <a:spLocks noChangeShapeType="1"/>
              </p:cNvSpPr>
              <p:nvPr/>
            </p:nvSpPr>
            <p:spPr bwMode="auto">
              <a:xfrm flipV="1">
                <a:off x="3308" y="1579"/>
                <a:ext cx="19"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5" name="Freeform 291"/>
              <p:cNvSpPr>
                <a:spLocks/>
              </p:cNvSpPr>
              <p:nvPr/>
            </p:nvSpPr>
            <p:spPr bwMode="auto">
              <a:xfrm>
                <a:off x="4683" y="1191"/>
                <a:ext cx="88" cy="146"/>
              </a:xfrm>
              <a:custGeom>
                <a:avLst/>
                <a:gdLst>
                  <a:gd name="T0" fmla="*/ 113 w 240"/>
                  <a:gd name="T1" fmla="*/ 0 h 419"/>
                  <a:gd name="T2" fmla="*/ 0 w 240"/>
                  <a:gd name="T3" fmla="*/ 419 h 419"/>
                  <a:gd name="T4" fmla="*/ 105 w 240"/>
                  <a:gd name="T5" fmla="*/ 419 h 419"/>
                  <a:gd name="T6" fmla="*/ 169 w 240"/>
                  <a:gd name="T7" fmla="*/ 395 h 419"/>
                  <a:gd name="T8" fmla="*/ 208 w 240"/>
                  <a:gd name="T9" fmla="*/ 338 h 419"/>
                  <a:gd name="T10" fmla="*/ 240 w 240"/>
                  <a:gd name="T11" fmla="*/ 221 h 419"/>
                  <a:gd name="T12" fmla="*/ 232 w 240"/>
                  <a:gd name="T13" fmla="*/ 163 h 419"/>
                  <a:gd name="T14" fmla="*/ 180 w 240"/>
                  <a:gd name="T15" fmla="*/ 139 h 419"/>
                  <a:gd name="T16" fmla="*/ 75 w 240"/>
                  <a:gd name="T17" fmla="*/ 13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9">
                    <a:moveTo>
                      <a:pt x="113" y="0"/>
                    </a:moveTo>
                    <a:lnTo>
                      <a:pt x="0" y="419"/>
                    </a:lnTo>
                    <a:lnTo>
                      <a:pt x="105" y="419"/>
                    </a:lnTo>
                    <a:lnTo>
                      <a:pt x="169" y="395"/>
                    </a:lnTo>
                    <a:lnTo>
                      <a:pt x="208" y="338"/>
                    </a:lnTo>
                    <a:lnTo>
                      <a:pt x="240" y="221"/>
                    </a:lnTo>
                    <a:lnTo>
                      <a:pt x="232" y="163"/>
                    </a:lnTo>
                    <a:lnTo>
                      <a:pt x="180" y="139"/>
                    </a:lnTo>
                    <a:lnTo>
                      <a:pt x="75" y="13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596" name="Line 292"/>
              <p:cNvSpPr>
                <a:spLocks noChangeShapeType="1"/>
              </p:cNvSpPr>
              <p:nvPr/>
            </p:nvSpPr>
            <p:spPr bwMode="auto">
              <a:xfrm flipV="1">
                <a:off x="4835" y="1191"/>
                <a:ext cx="17"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7" name="Line 293"/>
              <p:cNvSpPr>
                <a:spLocks noChangeShapeType="1"/>
              </p:cNvSpPr>
              <p:nvPr/>
            </p:nvSpPr>
            <p:spPr bwMode="auto">
              <a:xfrm flipH="1">
                <a:off x="4875" y="1191"/>
                <a:ext cx="18"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8" name="Line 294"/>
              <p:cNvSpPr>
                <a:spLocks noChangeShapeType="1"/>
              </p:cNvSpPr>
              <p:nvPr/>
            </p:nvSpPr>
            <p:spPr bwMode="auto">
              <a:xfrm flipH="1">
                <a:off x="4730" y="1628"/>
                <a:ext cx="4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99" name="Line 295"/>
              <p:cNvSpPr>
                <a:spLocks noChangeShapeType="1"/>
              </p:cNvSpPr>
              <p:nvPr/>
            </p:nvSpPr>
            <p:spPr bwMode="auto">
              <a:xfrm flipH="1">
                <a:off x="4730" y="1628"/>
                <a:ext cx="4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00" name="Freeform 296"/>
              <p:cNvSpPr>
                <a:spLocks/>
              </p:cNvSpPr>
              <p:nvPr/>
            </p:nvSpPr>
            <p:spPr bwMode="auto">
              <a:xfrm>
                <a:off x="4747" y="1709"/>
                <a:ext cx="8" cy="20"/>
              </a:xfrm>
              <a:custGeom>
                <a:avLst/>
                <a:gdLst>
                  <a:gd name="T0" fmla="*/ 0 w 21"/>
                  <a:gd name="T1" fmla="*/ 0 h 55"/>
                  <a:gd name="T2" fmla="*/ 1 w 21"/>
                  <a:gd name="T3" fmla="*/ 30 h 55"/>
                  <a:gd name="T4" fmla="*/ 21 w 21"/>
                  <a:gd name="T5" fmla="*/ 55 h 55"/>
                </a:gdLst>
                <a:ahLst/>
                <a:cxnLst>
                  <a:cxn ang="0">
                    <a:pos x="T0" y="T1"/>
                  </a:cxn>
                  <a:cxn ang="0">
                    <a:pos x="T2" y="T3"/>
                  </a:cxn>
                  <a:cxn ang="0">
                    <a:pos x="T4" y="T5"/>
                  </a:cxn>
                </a:cxnLst>
                <a:rect l="0" t="0" r="r" b="b"/>
                <a:pathLst>
                  <a:path w="21" h="55">
                    <a:moveTo>
                      <a:pt x="0" y="0"/>
                    </a:moveTo>
                    <a:lnTo>
                      <a:pt x="1" y="30"/>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01" name="Freeform 297"/>
              <p:cNvSpPr>
                <a:spLocks/>
              </p:cNvSpPr>
              <p:nvPr/>
            </p:nvSpPr>
            <p:spPr bwMode="auto">
              <a:xfrm>
                <a:off x="4747" y="1709"/>
                <a:ext cx="8" cy="20"/>
              </a:xfrm>
              <a:custGeom>
                <a:avLst/>
                <a:gdLst>
                  <a:gd name="T0" fmla="*/ 0 w 21"/>
                  <a:gd name="T1" fmla="*/ 0 h 55"/>
                  <a:gd name="T2" fmla="*/ 1 w 21"/>
                  <a:gd name="T3" fmla="*/ 30 h 55"/>
                  <a:gd name="T4" fmla="*/ 21 w 21"/>
                  <a:gd name="T5" fmla="*/ 55 h 55"/>
                </a:gdLst>
                <a:ahLst/>
                <a:cxnLst>
                  <a:cxn ang="0">
                    <a:pos x="T0" y="T1"/>
                  </a:cxn>
                  <a:cxn ang="0">
                    <a:pos x="T2" y="T3"/>
                  </a:cxn>
                  <a:cxn ang="0">
                    <a:pos x="T4" y="T5"/>
                  </a:cxn>
                </a:cxnLst>
                <a:rect l="0" t="0" r="r" b="b"/>
                <a:pathLst>
                  <a:path w="21" h="55">
                    <a:moveTo>
                      <a:pt x="0" y="0"/>
                    </a:moveTo>
                    <a:lnTo>
                      <a:pt x="1" y="30"/>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02" name="Line 298"/>
              <p:cNvSpPr>
                <a:spLocks noChangeShapeType="1"/>
              </p:cNvSpPr>
              <p:nvPr/>
            </p:nvSpPr>
            <p:spPr bwMode="auto">
              <a:xfrm flipH="1">
                <a:off x="4747" y="1628"/>
                <a:ext cx="24"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03" name="Freeform 299"/>
              <p:cNvSpPr>
                <a:spLocks/>
              </p:cNvSpPr>
              <p:nvPr/>
            </p:nvSpPr>
            <p:spPr bwMode="auto">
              <a:xfrm>
                <a:off x="4679" y="1628"/>
                <a:ext cx="68" cy="99"/>
              </a:xfrm>
              <a:custGeom>
                <a:avLst/>
                <a:gdLst>
                  <a:gd name="T0" fmla="*/ 143 w 192"/>
                  <a:gd name="T1" fmla="*/ 0 h 281"/>
                  <a:gd name="T2" fmla="*/ 101 w 192"/>
                  <a:gd name="T3" fmla="*/ 0 h 281"/>
                  <a:gd name="T4" fmla="*/ 66 w 192"/>
                  <a:gd name="T5" fmla="*/ 12 h 281"/>
                  <a:gd name="T6" fmla="*/ 47 w 192"/>
                  <a:gd name="T7" fmla="*/ 44 h 281"/>
                  <a:gd name="T8" fmla="*/ 0 w 192"/>
                  <a:gd name="T9" fmla="*/ 220 h 281"/>
                  <a:gd name="T10" fmla="*/ 8 w 192"/>
                  <a:gd name="T11" fmla="*/ 263 h 281"/>
                  <a:gd name="T12" fmla="*/ 46 w 192"/>
                  <a:gd name="T13" fmla="*/ 281 h 281"/>
                  <a:gd name="T14" fmla="*/ 91 w 192"/>
                  <a:gd name="T15" fmla="*/ 281 h 281"/>
                  <a:gd name="T16" fmla="*/ 192 w 192"/>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81">
                    <a:moveTo>
                      <a:pt x="143" y="0"/>
                    </a:moveTo>
                    <a:lnTo>
                      <a:pt x="101" y="0"/>
                    </a:lnTo>
                    <a:lnTo>
                      <a:pt x="66" y="12"/>
                    </a:lnTo>
                    <a:lnTo>
                      <a:pt x="47" y="44"/>
                    </a:lnTo>
                    <a:lnTo>
                      <a:pt x="0" y="220"/>
                    </a:lnTo>
                    <a:lnTo>
                      <a:pt x="8" y="263"/>
                    </a:lnTo>
                    <a:lnTo>
                      <a:pt x="46" y="281"/>
                    </a:lnTo>
                    <a:lnTo>
                      <a:pt x="91" y="281"/>
                    </a:lnTo>
                    <a:lnTo>
                      <a:pt x="192"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04" name="Line 300"/>
              <p:cNvSpPr>
                <a:spLocks noChangeShapeType="1"/>
              </p:cNvSpPr>
              <p:nvPr/>
            </p:nvSpPr>
            <p:spPr bwMode="auto">
              <a:xfrm flipH="1">
                <a:off x="4747" y="1628"/>
                <a:ext cx="24"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05" name="Freeform 301"/>
              <p:cNvSpPr>
                <a:spLocks/>
              </p:cNvSpPr>
              <p:nvPr/>
            </p:nvSpPr>
            <p:spPr bwMode="auto">
              <a:xfrm>
                <a:off x="4679" y="1628"/>
                <a:ext cx="68" cy="99"/>
              </a:xfrm>
              <a:custGeom>
                <a:avLst/>
                <a:gdLst>
                  <a:gd name="T0" fmla="*/ 143 w 192"/>
                  <a:gd name="T1" fmla="*/ 0 h 281"/>
                  <a:gd name="T2" fmla="*/ 101 w 192"/>
                  <a:gd name="T3" fmla="*/ 0 h 281"/>
                  <a:gd name="T4" fmla="*/ 66 w 192"/>
                  <a:gd name="T5" fmla="*/ 12 h 281"/>
                  <a:gd name="T6" fmla="*/ 47 w 192"/>
                  <a:gd name="T7" fmla="*/ 44 h 281"/>
                  <a:gd name="T8" fmla="*/ 0 w 192"/>
                  <a:gd name="T9" fmla="*/ 220 h 281"/>
                  <a:gd name="T10" fmla="*/ 8 w 192"/>
                  <a:gd name="T11" fmla="*/ 263 h 281"/>
                  <a:gd name="T12" fmla="*/ 46 w 192"/>
                  <a:gd name="T13" fmla="*/ 281 h 281"/>
                  <a:gd name="T14" fmla="*/ 91 w 192"/>
                  <a:gd name="T15" fmla="*/ 281 h 281"/>
                  <a:gd name="T16" fmla="*/ 192 w 192"/>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81">
                    <a:moveTo>
                      <a:pt x="143" y="0"/>
                    </a:moveTo>
                    <a:lnTo>
                      <a:pt x="101" y="0"/>
                    </a:lnTo>
                    <a:lnTo>
                      <a:pt x="66" y="12"/>
                    </a:lnTo>
                    <a:lnTo>
                      <a:pt x="47" y="44"/>
                    </a:lnTo>
                    <a:lnTo>
                      <a:pt x="0" y="220"/>
                    </a:lnTo>
                    <a:lnTo>
                      <a:pt x="8" y="263"/>
                    </a:lnTo>
                    <a:lnTo>
                      <a:pt x="46" y="281"/>
                    </a:lnTo>
                    <a:lnTo>
                      <a:pt x="91" y="281"/>
                    </a:lnTo>
                    <a:lnTo>
                      <a:pt x="192"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06" name="Line 302"/>
              <p:cNvSpPr>
                <a:spLocks noChangeShapeType="1"/>
              </p:cNvSpPr>
              <p:nvPr/>
            </p:nvSpPr>
            <p:spPr bwMode="auto">
              <a:xfrm>
                <a:off x="2879" y="1841"/>
                <a:ext cx="62"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07" name="Line 303"/>
              <p:cNvSpPr>
                <a:spLocks noChangeShapeType="1"/>
              </p:cNvSpPr>
              <p:nvPr/>
            </p:nvSpPr>
            <p:spPr bwMode="auto">
              <a:xfrm flipH="1">
                <a:off x="2838" y="1841"/>
                <a:ext cx="144" cy="1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08" name="Freeform 304"/>
              <p:cNvSpPr>
                <a:spLocks/>
              </p:cNvSpPr>
              <p:nvPr/>
            </p:nvSpPr>
            <p:spPr bwMode="auto">
              <a:xfrm>
                <a:off x="4348" y="2577"/>
                <a:ext cx="102" cy="71"/>
              </a:xfrm>
              <a:custGeom>
                <a:avLst/>
                <a:gdLst>
                  <a:gd name="T0" fmla="*/ 0 w 280"/>
                  <a:gd name="T1" fmla="*/ 0 h 209"/>
                  <a:gd name="T2" fmla="*/ 83 w 280"/>
                  <a:gd name="T3" fmla="*/ 209 h 209"/>
                  <a:gd name="T4" fmla="*/ 280 w 280"/>
                  <a:gd name="T5" fmla="*/ 0 h 209"/>
                </a:gdLst>
                <a:ahLst/>
                <a:cxnLst>
                  <a:cxn ang="0">
                    <a:pos x="T0" y="T1"/>
                  </a:cxn>
                  <a:cxn ang="0">
                    <a:pos x="T2" y="T3"/>
                  </a:cxn>
                  <a:cxn ang="0">
                    <a:pos x="T4" y="T5"/>
                  </a:cxn>
                </a:cxnLst>
                <a:rect l="0" t="0" r="r" b="b"/>
                <a:pathLst>
                  <a:path w="280" h="209">
                    <a:moveTo>
                      <a:pt x="0" y="0"/>
                    </a:moveTo>
                    <a:lnTo>
                      <a:pt x="83" y="209"/>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09" name="Line 305"/>
              <p:cNvSpPr>
                <a:spLocks noChangeShapeType="1"/>
              </p:cNvSpPr>
              <p:nvPr/>
            </p:nvSpPr>
            <p:spPr bwMode="auto">
              <a:xfrm flipH="1">
                <a:off x="4359" y="2648"/>
                <a:ext cx="20"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10" name="Line 306"/>
              <p:cNvSpPr>
                <a:spLocks noChangeShapeType="1"/>
              </p:cNvSpPr>
              <p:nvPr/>
            </p:nvSpPr>
            <p:spPr bwMode="auto">
              <a:xfrm flipV="1">
                <a:off x="4825" y="1581"/>
                <a:ext cx="19"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11" name="Line 307"/>
              <p:cNvSpPr>
                <a:spLocks noChangeShapeType="1"/>
              </p:cNvSpPr>
              <p:nvPr/>
            </p:nvSpPr>
            <p:spPr bwMode="auto">
              <a:xfrm flipH="1">
                <a:off x="4870" y="1581"/>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12" name="Freeform 308"/>
              <p:cNvSpPr>
                <a:spLocks/>
              </p:cNvSpPr>
              <p:nvPr/>
            </p:nvSpPr>
            <p:spPr bwMode="auto">
              <a:xfrm>
                <a:off x="5349" y="1921"/>
                <a:ext cx="27" cy="101"/>
              </a:xfrm>
              <a:custGeom>
                <a:avLst/>
                <a:gdLst>
                  <a:gd name="T0" fmla="*/ 4 w 81"/>
                  <a:gd name="T1" fmla="*/ 286 h 286"/>
                  <a:gd name="T2" fmla="*/ 81 w 81"/>
                  <a:gd name="T3" fmla="*/ 0 h 286"/>
                  <a:gd name="T4" fmla="*/ 0 w 81"/>
                  <a:gd name="T5" fmla="*/ 63 h 286"/>
                </a:gdLst>
                <a:ahLst/>
                <a:cxnLst>
                  <a:cxn ang="0">
                    <a:pos x="T0" y="T1"/>
                  </a:cxn>
                  <a:cxn ang="0">
                    <a:pos x="T2" y="T3"/>
                  </a:cxn>
                  <a:cxn ang="0">
                    <a:pos x="T4" y="T5"/>
                  </a:cxn>
                </a:cxnLst>
                <a:rect l="0" t="0" r="r" b="b"/>
                <a:pathLst>
                  <a:path w="81" h="286">
                    <a:moveTo>
                      <a:pt x="4" y="286"/>
                    </a:moveTo>
                    <a:lnTo>
                      <a:pt x="81" y="0"/>
                    </a:lnTo>
                    <a:lnTo>
                      <a:pt x="0" y="6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13" name="Freeform 309"/>
              <p:cNvSpPr>
                <a:spLocks/>
              </p:cNvSpPr>
              <p:nvPr/>
            </p:nvSpPr>
            <p:spPr bwMode="auto">
              <a:xfrm>
                <a:off x="5221" y="1853"/>
                <a:ext cx="103" cy="73"/>
              </a:xfrm>
              <a:custGeom>
                <a:avLst/>
                <a:gdLst>
                  <a:gd name="T0" fmla="*/ 0 w 280"/>
                  <a:gd name="T1" fmla="*/ 0 h 210"/>
                  <a:gd name="T2" fmla="*/ 84 w 280"/>
                  <a:gd name="T3" fmla="*/ 210 h 210"/>
                  <a:gd name="T4" fmla="*/ 280 w 280"/>
                  <a:gd name="T5" fmla="*/ 0 h 210"/>
                </a:gdLst>
                <a:ahLst/>
                <a:cxnLst>
                  <a:cxn ang="0">
                    <a:pos x="T0" y="T1"/>
                  </a:cxn>
                  <a:cxn ang="0">
                    <a:pos x="T2" y="T3"/>
                  </a:cxn>
                  <a:cxn ang="0">
                    <a:pos x="T4" y="T5"/>
                  </a:cxn>
                </a:cxnLst>
                <a:rect l="0" t="0" r="r" b="b"/>
                <a:pathLst>
                  <a:path w="280" h="210">
                    <a:moveTo>
                      <a:pt x="0" y="0"/>
                    </a:moveTo>
                    <a:lnTo>
                      <a:pt x="84"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614" name="Line 310"/>
              <p:cNvSpPr>
                <a:spLocks noChangeShapeType="1"/>
              </p:cNvSpPr>
              <p:nvPr/>
            </p:nvSpPr>
            <p:spPr bwMode="auto">
              <a:xfrm flipH="1">
                <a:off x="5230" y="1926"/>
                <a:ext cx="22" cy="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98615" name="Line 311"/>
          <p:cNvSpPr>
            <a:spLocks noChangeShapeType="1"/>
          </p:cNvSpPr>
          <p:nvPr/>
        </p:nvSpPr>
        <p:spPr bwMode="auto">
          <a:xfrm flipV="1">
            <a:off x="5665788" y="2017713"/>
            <a:ext cx="6350" cy="674687"/>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16" name="Line 312"/>
          <p:cNvSpPr>
            <a:spLocks noChangeShapeType="1"/>
          </p:cNvSpPr>
          <p:nvPr/>
        </p:nvSpPr>
        <p:spPr bwMode="auto">
          <a:xfrm flipV="1">
            <a:off x="7613650" y="2017713"/>
            <a:ext cx="3175" cy="674687"/>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17" name="Freeform 313"/>
          <p:cNvSpPr>
            <a:spLocks/>
          </p:cNvSpPr>
          <p:nvPr/>
        </p:nvSpPr>
        <p:spPr bwMode="auto">
          <a:xfrm>
            <a:off x="5607050" y="3513138"/>
            <a:ext cx="128588" cy="125412"/>
          </a:xfrm>
          <a:custGeom>
            <a:avLst/>
            <a:gdLst>
              <a:gd name="T0" fmla="*/ 149 w 149"/>
              <a:gd name="T1" fmla="*/ 74 h 150"/>
              <a:gd name="T2" fmla="*/ 127 w 149"/>
              <a:gd name="T3" fmla="*/ 21 h 150"/>
              <a:gd name="T4" fmla="*/ 74 w 149"/>
              <a:gd name="T5" fmla="*/ 0 h 150"/>
              <a:gd name="T6" fmla="*/ 21 w 149"/>
              <a:gd name="T7" fmla="*/ 21 h 150"/>
              <a:gd name="T8" fmla="*/ 0 w 149"/>
              <a:gd name="T9" fmla="*/ 74 h 150"/>
              <a:gd name="T10" fmla="*/ 21 w 149"/>
              <a:gd name="T11" fmla="*/ 127 h 150"/>
              <a:gd name="T12" fmla="*/ 74 w 149"/>
              <a:gd name="T13" fmla="*/ 150 h 150"/>
              <a:gd name="T14" fmla="*/ 127 w 149"/>
              <a:gd name="T15" fmla="*/ 127 h 150"/>
              <a:gd name="T16" fmla="*/ 149 w 149"/>
              <a:gd name="T1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0">
                <a:moveTo>
                  <a:pt x="149" y="74"/>
                </a:moveTo>
                <a:lnTo>
                  <a:pt x="127" y="21"/>
                </a:lnTo>
                <a:lnTo>
                  <a:pt x="74" y="0"/>
                </a:lnTo>
                <a:lnTo>
                  <a:pt x="21" y="21"/>
                </a:lnTo>
                <a:lnTo>
                  <a:pt x="0" y="74"/>
                </a:lnTo>
                <a:lnTo>
                  <a:pt x="21" y="127"/>
                </a:lnTo>
                <a:lnTo>
                  <a:pt x="74" y="150"/>
                </a:lnTo>
                <a:lnTo>
                  <a:pt x="127" y="127"/>
                </a:lnTo>
                <a:lnTo>
                  <a:pt x="149" y="74"/>
                </a:lnTo>
              </a:path>
            </a:pathLst>
          </a:custGeom>
          <a:solidFill>
            <a:schemeClr val="bg1"/>
          </a:solidFill>
          <a:ln w="28575" cmpd="sng">
            <a:solidFill>
              <a:srgbClr val="990000"/>
            </a:solidFill>
            <a:prstDash val="solid"/>
            <a:round/>
            <a:headEnd/>
            <a:tailEnd/>
          </a:ln>
        </p:spPr>
        <p:txBody>
          <a:bodyPr/>
          <a:lstStyle/>
          <a:p>
            <a:endParaRPr lang="zh-CN" altLang="en-US"/>
          </a:p>
        </p:txBody>
      </p:sp>
      <p:sp>
        <p:nvSpPr>
          <p:cNvPr id="98618" name="Text Box 314"/>
          <p:cNvSpPr txBox="1">
            <a:spLocks noChangeArrowheads="1"/>
          </p:cNvSpPr>
          <p:nvPr/>
        </p:nvSpPr>
        <p:spPr bwMode="auto">
          <a:xfrm>
            <a:off x="1082675" y="4697413"/>
            <a:ext cx="5562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en-US" altLang="zh-CN" sz="2800">
                <a:ea typeface="隶书" pitchFamily="49" charset="-122"/>
              </a:rPr>
              <a:t>1</a:t>
            </a:r>
            <a:r>
              <a:rPr lang="zh-CN" altLang="en-US" sz="2800">
                <a:ea typeface="隶书" pitchFamily="49" charset="-122"/>
              </a:rPr>
              <a:t>． </a:t>
            </a:r>
            <a:r>
              <a:rPr lang="en-US" altLang="zh-CN" sz="2800" i="1">
                <a:ea typeface="隶书" pitchFamily="49" charset="-122"/>
              </a:rPr>
              <a:t>a b</a:t>
            </a:r>
            <a:r>
              <a:rPr lang="en-US" altLang="zh-CN" sz="2800">
                <a:ea typeface="隶书" pitchFamily="49" charset="-122"/>
              </a:rPr>
              <a:t> </a:t>
            </a:r>
            <a:r>
              <a:rPr lang="zh-CN" altLang="en-US" sz="2800">
                <a:ea typeface="隶书" pitchFamily="49" charset="-122"/>
              </a:rPr>
              <a:t>积聚成一点</a:t>
            </a:r>
          </a:p>
        </p:txBody>
      </p:sp>
      <p:sp>
        <p:nvSpPr>
          <p:cNvPr id="98619" name="Text Box 315"/>
          <p:cNvSpPr txBox="1">
            <a:spLocks noChangeArrowheads="1"/>
          </p:cNvSpPr>
          <p:nvPr/>
        </p:nvSpPr>
        <p:spPr bwMode="auto">
          <a:xfrm>
            <a:off x="2868613" y="5141913"/>
            <a:ext cx="47148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2</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a:t>
            </a:r>
            <a:r>
              <a:rPr lang="en-US" altLang="zh-CN" sz="2800">
                <a:ea typeface="隶书" pitchFamily="49" charset="-122"/>
                <a:sym typeface="Symbol" pitchFamily="18" charset="2"/>
              </a:rPr>
              <a:t></a:t>
            </a:r>
            <a:r>
              <a:rPr lang="en-US" altLang="zh-CN" sz="2800" i="1">
                <a:ea typeface="隶书" pitchFamily="49" charset="-122"/>
                <a:sym typeface="Math1" pitchFamily="2" charset="2"/>
              </a:rPr>
              <a:t>OX  ;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a:t>
            </a:r>
            <a:r>
              <a:rPr lang="en-US" altLang="zh-CN" sz="2800">
                <a:ea typeface="隶书" pitchFamily="49" charset="-122"/>
                <a:sym typeface="Symbol" pitchFamily="18" charset="2"/>
              </a:rPr>
              <a:t></a:t>
            </a:r>
            <a:r>
              <a:rPr lang="en-US" altLang="zh-CN" sz="2800" i="1">
                <a:ea typeface="隶书" pitchFamily="49" charset="-122"/>
                <a:sym typeface="Math1" pitchFamily="2" charset="2"/>
              </a:rPr>
              <a:t> </a:t>
            </a:r>
            <a:r>
              <a:rPr lang="en-US" altLang="zh-CN" sz="2800" i="1">
                <a:ea typeface="隶书" pitchFamily="49" charset="-122"/>
              </a:rPr>
              <a:t>OY</a:t>
            </a:r>
            <a:r>
              <a:rPr lang="en-US" altLang="zh-CN" sz="2800" i="1" baseline="-25000">
                <a:ea typeface="隶书" pitchFamily="49" charset="-122"/>
              </a:rPr>
              <a:t>1</a:t>
            </a:r>
            <a:r>
              <a:rPr lang="en-US" altLang="zh-CN" sz="2800">
                <a:ea typeface="隶书" pitchFamily="49" charset="-122"/>
                <a:sym typeface="Math1" pitchFamily="2" charset="2"/>
              </a:rPr>
              <a:t> </a:t>
            </a:r>
          </a:p>
        </p:txBody>
      </p:sp>
      <p:sp>
        <p:nvSpPr>
          <p:cNvPr id="98620" name="Text Box 316"/>
          <p:cNvSpPr txBox="1">
            <a:spLocks noChangeArrowheads="1"/>
          </p:cNvSpPr>
          <p:nvPr/>
        </p:nvSpPr>
        <p:spPr bwMode="auto">
          <a:xfrm>
            <a:off x="2682875" y="5668963"/>
            <a:ext cx="45450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sym typeface="Math1" pitchFamily="2" charset="2"/>
              </a:rPr>
              <a:t>  </a:t>
            </a:r>
            <a:r>
              <a:rPr lang="en-US" altLang="zh-CN" sz="2800">
                <a:ea typeface="隶书" pitchFamily="49" charset="-122"/>
              </a:rPr>
              <a:t>3</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 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 AB(</a:t>
            </a:r>
            <a:r>
              <a:rPr lang="zh-CN" altLang="en-US" sz="2800">
                <a:ea typeface="隶书" pitchFamily="49" charset="-122"/>
              </a:rPr>
              <a:t>实长</a:t>
            </a:r>
            <a:r>
              <a:rPr lang="en-US" altLang="zh-CN" sz="2800" i="1">
                <a:ea typeface="隶书" pitchFamily="49" charset="-122"/>
              </a:rPr>
              <a:t>)</a:t>
            </a:r>
          </a:p>
        </p:txBody>
      </p:sp>
    </p:spTree>
    <p:extLst>
      <p:ext uri="{BB962C8B-B14F-4D97-AF65-F5344CB8AC3E}">
        <p14:creationId xmlns:p14="http://schemas.microsoft.com/office/powerpoint/2010/main" val="72473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8517"/>
                                        </p:tgtEl>
                                        <p:attrNameLst>
                                          <p:attrName>style.visibility</p:attrName>
                                        </p:attrNameLst>
                                      </p:cBhvr>
                                      <p:to>
                                        <p:strVal val="visible"/>
                                      </p:to>
                                    </p:set>
                                    <p:animEffect transition="in" filter="wipe(up)">
                                      <p:cBhvr>
                                        <p:cTn id="7" dur="500"/>
                                        <p:tgtEl>
                                          <p:spTgt spid="9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8510"/>
                                        </p:tgtEl>
                                        <p:attrNameLst>
                                          <p:attrName>style.visibility</p:attrName>
                                        </p:attrNameLst>
                                      </p:cBhvr>
                                      <p:to>
                                        <p:strVal val="visible"/>
                                      </p:to>
                                    </p:set>
                                    <p:animEffect transition="in" filter="wipe(up)">
                                      <p:cBhvr>
                                        <p:cTn id="12" dur="500"/>
                                        <p:tgtEl>
                                          <p:spTgt spid="98510"/>
                                        </p:tgtEl>
                                      </p:cBhvr>
                                    </p:animEffect>
                                  </p:childTnLst>
                                </p:cTn>
                              </p:par>
                            </p:childTnLst>
                          </p:cTn>
                        </p:par>
                        <p:par>
                          <p:cTn id="13" fill="hold" nodeType="afterGroup">
                            <p:stCondLst>
                              <p:cond delay="500"/>
                            </p:stCondLst>
                            <p:childTnLst>
                              <p:par>
                                <p:cTn id="14" presetID="12" presetClass="entr" presetSubtype="1" fill="hold" nodeType="afterEffect">
                                  <p:stCondLst>
                                    <p:cond delay="0"/>
                                  </p:stCondLst>
                                  <p:childTnLst>
                                    <p:set>
                                      <p:cBhvr>
                                        <p:cTn id="15" dur="1" fill="hold">
                                          <p:stCondLst>
                                            <p:cond delay="0"/>
                                          </p:stCondLst>
                                        </p:cTn>
                                        <p:tgtEl>
                                          <p:spTgt spid="98554"/>
                                        </p:tgtEl>
                                        <p:attrNameLst>
                                          <p:attrName>style.visibility</p:attrName>
                                        </p:attrNameLst>
                                      </p:cBhvr>
                                      <p:to>
                                        <p:strVal val="visible"/>
                                      </p:to>
                                    </p:set>
                                    <p:animEffect transition="in" filter="slide(fromTop)">
                                      <p:cBhvr>
                                        <p:cTn id="16" dur="500"/>
                                        <p:tgtEl>
                                          <p:spTgt spid="985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9" fill="hold" nodeType="clickEffect">
                                  <p:stCondLst>
                                    <p:cond delay="0"/>
                                  </p:stCondLst>
                                  <p:childTnLst>
                                    <p:set>
                                      <p:cBhvr>
                                        <p:cTn id="20" dur="1" fill="hold">
                                          <p:stCondLst>
                                            <p:cond delay="0"/>
                                          </p:stCondLst>
                                        </p:cTn>
                                        <p:tgtEl>
                                          <p:spTgt spid="98511"/>
                                        </p:tgtEl>
                                        <p:attrNameLst>
                                          <p:attrName>style.visibility</p:attrName>
                                        </p:attrNameLst>
                                      </p:cBhvr>
                                      <p:to>
                                        <p:strVal val="visible"/>
                                      </p:to>
                                    </p:set>
                                    <p:animEffect transition="in" filter="strips(upLeft)">
                                      <p:cBhvr>
                                        <p:cTn id="21" dur="500"/>
                                        <p:tgtEl>
                                          <p:spTgt spid="98511"/>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8526"/>
                                        </p:tgtEl>
                                        <p:attrNameLst>
                                          <p:attrName>style.visibility</p:attrName>
                                        </p:attrNameLst>
                                      </p:cBhvr>
                                      <p:to>
                                        <p:strVal val="visible"/>
                                      </p:to>
                                    </p:set>
                                    <p:animEffect transition="in" filter="wipe(up)">
                                      <p:cBhvr>
                                        <p:cTn id="25" dur="500"/>
                                        <p:tgtEl>
                                          <p:spTgt spid="985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8514"/>
                                        </p:tgtEl>
                                        <p:attrNameLst>
                                          <p:attrName>style.visibility</p:attrName>
                                        </p:attrNameLst>
                                      </p:cBhvr>
                                      <p:to>
                                        <p:strVal val="visible"/>
                                      </p:to>
                                    </p:set>
                                    <p:animEffect transition="in" filter="wipe(left)">
                                      <p:cBhvr>
                                        <p:cTn id="30" dur="500"/>
                                        <p:tgtEl>
                                          <p:spTgt spid="98514"/>
                                        </p:tgtEl>
                                      </p:cBhvr>
                                    </p:animEffect>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98509"/>
                                        </p:tgtEl>
                                        <p:attrNameLst>
                                          <p:attrName>style.visibility</p:attrName>
                                        </p:attrNameLst>
                                      </p:cBhvr>
                                      <p:to>
                                        <p:strVal val="visible"/>
                                      </p:to>
                                    </p:set>
                                    <p:animEffect transition="in" filter="slide(fromLeft)">
                                      <p:cBhvr>
                                        <p:cTn id="34" dur="500"/>
                                        <p:tgtEl>
                                          <p:spTgt spid="98509"/>
                                        </p:tgtEl>
                                      </p:cBhvr>
                                    </p:animEffect>
                                  </p:childTnLst>
                                </p:cTn>
                              </p:par>
                            </p:childTnLst>
                          </p:cTn>
                        </p:par>
                        <p:par>
                          <p:cTn id="35" fill="hold" nodeType="afterGroup">
                            <p:stCondLst>
                              <p:cond delay="1000"/>
                            </p:stCondLst>
                            <p:childTnLst>
                              <p:par>
                                <p:cTn id="36" presetID="12" presetClass="entr" presetSubtype="8" fill="hold" nodeType="afterEffect">
                                  <p:stCondLst>
                                    <p:cond delay="0"/>
                                  </p:stCondLst>
                                  <p:childTnLst>
                                    <p:set>
                                      <p:cBhvr>
                                        <p:cTn id="37" dur="1" fill="hold">
                                          <p:stCondLst>
                                            <p:cond delay="0"/>
                                          </p:stCondLst>
                                        </p:cTn>
                                        <p:tgtEl>
                                          <p:spTgt spid="98538"/>
                                        </p:tgtEl>
                                        <p:attrNameLst>
                                          <p:attrName>style.visibility</p:attrName>
                                        </p:attrNameLst>
                                      </p:cBhvr>
                                      <p:to>
                                        <p:strVal val="visible"/>
                                      </p:to>
                                    </p:set>
                                    <p:animEffect transition="in" filter="slide(fromLeft)">
                                      <p:cBhvr>
                                        <p:cTn id="38" dur="500"/>
                                        <p:tgtEl>
                                          <p:spTgt spid="985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8562"/>
                                        </p:tgtEl>
                                        <p:attrNameLst>
                                          <p:attrName>style.visibility</p:attrName>
                                        </p:attrNameLst>
                                      </p:cBhvr>
                                      <p:to>
                                        <p:strVal val="visible"/>
                                      </p:to>
                                    </p:set>
                                    <p:animEffect transition="in" filter="wipe(left)">
                                      <p:cBhvr>
                                        <p:cTn id="43" dur="500"/>
                                        <p:tgtEl>
                                          <p:spTgt spid="985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98618"/>
                                        </p:tgtEl>
                                        <p:attrNameLst>
                                          <p:attrName>style.visibility</p:attrName>
                                        </p:attrNameLst>
                                      </p:cBhvr>
                                      <p:to>
                                        <p:strVal val="visible"/>
                                      </p:to>
                                    </p:set>
                                    <p:animEffect transition="in" filter="strips(downRight)">
                                      <p:cBhvr>
                                        <p:cTn id="48" dur="500"/>
                                        <p:tgtEl>
                                          <p:spTgt spid="986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9" presetClass="entr" presetSubtype="10" fill="hold" grpId="0" nodeType="clickEffect">
                                  <p:stCondLst>
                                    <p:cond delay="0"/>
                                  </p:stCondLst>
                                  <p:childTnLst>
                                    <p:set>
                                      <p:cBhvr>
                                        <p:cTn id="52" dur="1" fill="hold">
                                          <p:stCondLst>
                                            <p:cond delay="0"/>
                                          </p:stCondLst>
                                        </p:cTn>
                                        <p:tgtEl>
                                          <p:spTgt spid="98617"/>
                                        </p:tgtEl>
                                        <p:attrNameLst>
                                          <p:attrName>style.visibility</p:attrName>
                                        </p:attrNameLst>
                                      </p:cBhvr>
                                      <p:to>
                                        <p:strVal val="visible"/>
                                      </p:to>
                                    </p:set>
                                    <p:anim calcmode="lin" valueType="num">
                                      <p:cBhvr>
                                        <p:cTn id="53" dur="1000" fill="hold"/>
                                        <p:tgtEl>
                                          <p:spTgt spid="98617"/>
                                        </p:tgtEl>
                                        <p:attrNameLst>
                                          <p:attrName>ppt_w</p:attrName>
                                        </p:attrNameLst>
                                      </p:cBhvr>
                                      <p:tavLst>
                                        <p:tav tm="0" fmla="#ppt_w*sin(2.5*pi*$)">
                                          <p:val>
                                            <p:fltVal val="0"/>
                                          </p:val>
                                        </p:tav>
                                        <p:tav tm="100000">
                                          <p:val>
                                            <p:fltVal val="1"/>
                                          </p:val>
                                        </p:tav>
                                      </p:tavLst>
                                    </p:anim>
                                    <p:anim calcmode="lin" valueType="num">
                                      <p:cBhvr>
                                        <p:cTn id="54" dur="1000" fill="hold"/>
                                        <p:tgtEl>
                                          <p:spTgt spid="98617"/>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98619"/>
                                        </p:tgtEl>
                                        <p:attrNameLst>
                                          <p:attrName>style.visibility</p:attrName>
                                        </p:attrNameLst>
                                      </p:cBhvr>
                                      <p:to>
                                        <p:strVal val="visible"/>
                                      </p:to>
                                    </p:set>
                                    <p:animEffect transition="in" filter="strips(downRight)">
                                      <p:cBhvr>
                                        <p:cTn id="59" dur="500"/>
                                        <p:tgtEl>
                                          <p:spTgt spid="986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8615"/>
                                        </p:tgtEl>
                                        <p:attrNameLst>
                                          <p:attrName>style.visibility</p:attrName>
                                        </p:attrNameLst>
                                      </p:cBhvr>
                                      <p:to>
                                        <p:strVal val="visible"/>
                                      </p:to>
                                    </p:set>
                                    <p:animEffect transition="in" filter="wipe(down)">
                                      <p:cBhvr>
                                        <p:cTn id="64" dur="500"/>
                                        <p:tgtEl>
                                          <p:spTgt spid="98615"/>
                                        </p:tgtEl>
                                      </p:cBhvr>
                                    </p:animEffect>
                                  </p:childTnLst>
                                </p:cTn>
                              </p:par>
                            </p:childTnLst>
                          </p:cTn>
                        </p:par>
                        <p:par>
                          <p:cTn id="65" fill="hold" nodeType="afterGroup">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98616"/>
                                        </p:tgtEl>
                                        <p:attrNameLst>
                                          <p:attrName>style.visibility</p:attrName>
                                        </p:attrNameLst>
                                      </p:cBhvr>
                                      <p:to>
                                        <p:strVal val="visible"/>
                                      </p:to>
                                    </p:set>
                                    <p:animEffect transition="in" filter="wipe(down)">
                                      <p:cBhvr>
                                        <p:cTn id="68" dur="500"/>
                                        <p:tgtEl>
                                          <p:spTgt spid="9861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6" fill="hold" grpId="0" nodeType="clickEffect">
                                  <p:stCondLst>
                                    <p:cond delay="0"/>
                                  </p:stCondLst>
                                  <p:childTnLst>
                                    <p:set>
                                      <p:cBhvr>
                                        <p:cTn id="72" dur="1" fill="hold">
                                          <p:stCondLst>
                                            <p:cond delay="0"/>
                                          </p:stCondLst>
                                        </p:cTn>
                                        <p:tgtEl>
                                          <p:spTgt spid="98620"/>
                                        </p:tgtEl>
                                        <p:attrNameLst>
                                          <p:attrName>style.visibility</p:attrName>
                                        </p:attrNameLst>
                                      </p:cBhvr>
                                      <p:to>
                                        <p:strVal val="visible"/>
                                      </p:to>
                                    </p:set>
                                    <p:animEffect transition="in" filter="strips(downRight)">
                                      <p:cBhvr>
                                        <p:cTn id="73" dur="500"/>
                                        <p:tgtEl>
                                          <p:spTgt spid="9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 grpId="0" animBg="1"/>
      <p:bldP spid="98510" grpId="0" animBg="1"/>
      <p:bldP spid="98615" grpId="0" animBg="1"/>
      <p:bldP spid="98616" grpId="0" animBg="1"/>
      <p:bldP spid="98617" grpId="0" animBg="1"/>
      <p:bldP spid="98618" grpId="0" autoUpdateAnimBg="0"/>
      <p:bldP spid="98619" grpId="0" autoUpdateAnimBg="0"/>
      <p:bldP spid="986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938213" y="115888"/>
            <a:ext cx="5956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正垂线</a:t>
            </a:r>
            <a:r>
              <a:rPr lang="zh-CN" altLang="en-US" sz="3200" b="1">
                <a:solidFill>
                  <a:schemeClr val="accent2"/>
                </a:solidFill>
                <a:latin typeface="隶书" pitchFamily="49" charset="-122"/>
                <a:ea typeface="隶书" pitchFamily="49" charset="-122"/>
              </a:rPr>
              <a:t>－垂直于</a:t>
            </a:r>
            <a:r>
              <a:rPr lang="en-US" altLang="zh-CN" sz="3200" b="1">
                <a:solidFill>
                  <a:schemeClr val="accent2"/>
                </a:solidFill>
                <a:latin typeface="隶书" pitchFamily="49" charset="-122"/>
                <a:ea typeface="隶书" pitchFamily="49" charset="-122"/>
              </a:rPr>
              <a:t>V</a:t>
            </a:r>
            <a:r>
              <a:rPr lang="zh-CN" altLang="en-US" sz="3200" b="1">
                <a:solidFill>
                  <a:schemeClr val="accent2"/>
                </a:solidFill>
                <a:latin typeface="隶书" pitchFamily="49" charset="-122"/>
                <a:ea typeface="隶书" pitchFamily="49" charset="-122"/>
              </a:rPr>
              <a:t>面的直线</a:t>
            </a:r>
          </a:p>
        </p:txBody>
      </p:sp>
      <p:sp>
        <p:nvSpPr>
          <p:cNvPr id="101379" name="Rectangle 3"/>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1380"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101521" name="Group 145"/>
          <p:cNvGrpSpPr>
            <a:grpSpLocks/>
          </p:cNvGrpSpPr>
          <p:nvPr/>
        </p:nvGrpSpPr>
        <p:grpSpPr bwMode="auto">
          <a:xfrm>
            <a:off x="636588" y="1119188"/>
            <a:ext cx="4267200" cy="3405187"/>
            <a:chOff x="96" y="720"/>
            <a:chExt cx="2688" cy="2145"/>
          </a:xfrm>
        </p:grpSpPr>
        <p:sp>
          <p:nvSpPr>
            <p:cNvPr id="101522" name="Freeform 146"/>
            <p:cNvSpPr>
              <a:spLocks/>
            </p:cNvSpPr>
            <p:nvPr/>
          </p:nvSpPr>
          <p:spPr bwMode="auto">
            <a:xfrm>
              <a:off x="1904" y="964"/>
              <a:ext cx="676" cy="1760"/>
            </a:xfrm>
            <a:custGeom>
              <a:avLst/>
              <a:gdLst>
                <a:gd name="T0" fmla="*/ 0 w 676"/>
                <a:gd name="T1" fmla="*/ 0 h 1760"/>
                <a:gd name="T2" fmla="*/ 0 w 676"/>
                <a:gd name="T3" fmla="*/ 1100 h 1760"/>
                <a:gd name="T4" fmla="*/ 676 w 676"/>
                <a:gd name="T5" fmla="*/ 1760 h 1760"/>
                <a:gd name="T6" fmla="*/ 676 w 676"/>
                <a:gd name="T7" fmla="*/ 688 h 1760"/>
                <a:gd name="T8" fmla="*/ 0 w 676"/>
                <a:gd name="T9" fmla="*/ 0 h 1760"/>
              </a:gdLst>
              <a:ahLst/>
              <a:cxnLst>
                <a:cxn ang="0">
                  <a:pos x="T0" y="T1"/>
                </a:cxn>
                <a:cxn ang="0">
                  <a:pos x="T2" y="T3"/>
                </a:cxn>
                <a:cxn ang="0">
                  <a:pos x="T4" y="T5"/>
                </a:cxn>
                <a:cxn ang="0">
                  <a:pos x="T6" y="T7"/>
                </a:cxn>
                <a:cxn ang="0">
                  <a:pos x="T8" y="T9"/>
                </a:cxn>
              </a:cxnLst>
              <a:rect l="0" t="0" r="r" b="b"/>
              <a:pathLst>
                <a:path w="676" h="1760">
                  <a:moveTo>
                    <a:pt x="0" y="0"/>
                  </a:moveTo>
                  <a:lnTo>
                    <a:pt x="0" y="1100"/>
                  </a:lnTo>
                  <a:lnTo>
                    <a:pt x="676" y="1760"/>
                  </a:lnTo>
                  <a:lnTo>
                    <a:pt x="676" y="688"/>
                  </a:lnTo>
                  <a:lnTo>
                    <a:pt x="0" y="0"/>
                  </a:lnTo>
                  <a:close/>
                </a:path>
              </a:pathLst>
            </a:custGeom>
            <a:gradFill rotWithShape="0">
              <a:gsLst>
                <a:gs pos="0">
                  <a:srgbClr val="FFFFFF"/>
                </a:gs>
                <a:gs pos="100000">
                  <a:srgbClr val="FF6699"/>
                </a:gs>
              </a:gsLst>
              <a:lin ang="18900000" scaled="1"/>
            </a:gradFill>
            <a:ln w="9525" cap="flat" cmpd="sng">
              <a:solidFill>
                <a:srgbClr val="FF00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523" name="Rectangle 147"/>
            <p:cNvSpPr>
              <a:spLocks noChangeArrowheads="1"/>
            </p:cNvSpPr>
            <p:nvPr/>
          </p:nvSpPr>
          <p:spPr bwMode="auto">
            <a:xfrm>
              <a:off x="368" y="958"/>
              <a:ext cx="1535" cy="1103"/>
            </a:xfrm>
            <a:prstGeom prst="rect">
              <a:avLst/>
            </a:prstGeom>
            <a:gradFill rotWithShape="0">
              <a:gsLst>
                <a:gs pos="0">
                  <a:srgbClr val="FF99CC"/>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524" name="AutoShape 148"/>
            <p:cNvSpPr>
              <a:spLocks noChangeArrowheads="1"/>
            </p:cNvSpPr>
            <p:nvPr/>
          </p:nvSpPr>
          <p:spPr bwMode="auto">
            <a:xfrm flipH="1">
              <a:off x="370" y="2061"/>
              <a:ext cx="2205" cy="658"/>
            </a:xfrm>
            <a:prstGeom prst="parallelogram">
              <a:avLst>
                <a:gd name="adj" fmla="val 102176"/>
              </a:avLst>
            </a:prstGeom>
            <a:gradFill rotWithShape="0">
              <a:gsLst>
                <a:gs pos="0">
                  <a:srgbClr val="FF99CC"/>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1525" name="Freeform 149"/>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01526" name="Group 150"/>
            <p:cNvGrpSpPr>
              <a:grpSpLocks/>
            </p:cNvGrpSpPr>
            <p:nvPr/>
          </p:nvGrpSpPr>
          <p:grpSpPr bwMode="auto">
            <a:xfrm>
              <a:off x="96" y="1990"/>
              <a:ext cx="155" cy="159"/>
              <a:chOff x="96" y="2374"/>
              <a:chExt cx="155" cy="159"/>
            </a:xfrm>
          </p:grpSpPr>
          <p:sp>
            <p:nvSpPr>
              <p:cNvPr id="101527" name="Line 151"/>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28" name="Line 152"/>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529" name="Group 153"/>
            <p:cNvGrpSpPr>
              <a:grpSpLocks/>
            </p:cNvGrpSpPr>
            <p:nvPr/>
          </p:nvGrpSpPr>
          <p:grpSpPr bwMode="auto">
            <a:xfrm>
              <a:off x="2673" y="2704"/>
              <a:ext cx="111" cy="161"/>
              <a:chOff x="2673" y="3088"/>
              <a:chExt cx="111" cy="161"/>
            </a:xfrm>
          </p:grpSpPr>
          <p:sp>
            <p:nvSpPr>
              <p:cNvPr id="101530" name="Freeform 154"/>
              <p:cNvSpPr>
                <a:spLocks/>
              </p:cNvSpPr>
              <p:nvPr/>
            </p:nvSpPr>
            <p:spPr bwMode="auto">
              <a:xfrm>
                <a:off x="2673" y="3088"/>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31" name="Line 155"/>
              <p:cNvSpPr>
                <a:spLocks noChangeShapeType="1"/>
              </p:cNvSpPr>
              <p:nvPr/>
            </p:nvSpPr>
            <p:spPr bwMode="auto">
              <a:xfrm flipH="1">
                <a:off x="2684" y="3168"/>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532" name="Freeform 156"/>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01533" name="Group 157"/>
            <p:cNvGrpSpPr>
              <a:grpSpLocks/>
            </p:cNvGrpSpPr>
            <p:nvPr/>
          </p:nvGrpSpPr>
          <p:grpSpPr bwMode="auto">
            <a:xfrm>
              <a:off x="2149" y="2520"/>
              <a:ext cx="234" cy="122"/>
              <a:chOff x="2149" y="2904"/>
              <a:chExt cx="234" cy="122"/>
            </a:xfrm>
          </p:grpSpPr>
          <p:sp>
            <p:nvSpPr>
              <p:cNvPr id="101534" name="Line 158"/>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35" name="Line 159"/>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36" name="Line 160"/>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537" name="Freeform 161"/>
            <p:cNvSpPr>
              <a:spLocks/>
            </p:cNvSpPr>
            <p:nvPr/>
          </p:nvSpPr>
          <p:spPr bwMode="auto">
            <a:xfrm>
              <a:off x="2304" y="1456"/>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01538" name="Line 162"/>
          <p:cNvSpPr>
            <a:spLocks noChangeShapeType="1"/>
          </p:cNvSpPr>
          <p:nvPr/>
        </p:nvSpPr>
        <p:spPr bwMode="auto">
          <a:xfrm>
            <a:off x="2225675" y="2244725"/>
            <a:ext cx="215900" cy="2143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539" name="Group 163"/>
          <p:cNvGrpSpPr>
            <a:grpSpLocks/>
          </p:cNvGrpSpPr>
          <p:nvPr/>
        </p:nvGrpSpPr>
        <p:grpSpPr bwMode="auto">
          <a:xfrm>
            <a:off x="2441575" y="2459038"/>
            <a:ext cx="1898650" cy="576262"/>
            <a:chOff x="1233" y="1564"/>
            <a:chExt cx="1196" cy="363"/>
          </a:xfrm>
        </p:grpSpPr>
        <p:sp>
          <p:nvSpPr>
            <p:cNvPr id="101540" name="Line 164"/>
            <p:cNvSpPr>
              <a:spLocks noChangeShapeType="1"/>
            </p:cNvSpPr>
            <p:nvPr/>
          </p:nvSpPr>
          <p:spPr bwMode="auto">
            <a:xfrm flipH="1">
              <a:off x="1233" y="1564"/>
              <a:ext cx="82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41" name="Line 165"/>
            <p:cNvSpPr>
              <a:spLocks noChangeShapeType="1"/>
            </p:cNvSpPr>
            <p:nvPr/>
          </p:nvSpPr>
          <p:spPr bwMode="auto">
            <a:xfrm flipH="1">
              <a:off x="1605" y="1925"/>
              <a:ext cx="82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542" name="Group 166"/>
          <p:cNvGrpSpPr>
            <a:grpSpLocks/>
          </p:cNvGrpSpPr>
          <p:nvPr/>
        </p:nvGrpSpPr>
        <p:grpSpPr bwMode="auto">
          <a:xfrm>
            <a:off x="2441575" y="2459038"/>
            <a:ext cx="593725" cy="1608137"/>
            <a:chOff x="1233" y="1564"/>
            <a:chExt cx="374" cy="1013"/>
          </a:xfrm>
        </p:grpSpPr>
        <p:sp>
          <p:nvSpPr>
            <p:cNvPr id="101543" name="Line 167"/>
            <p:cNvSpPr>
              <a:spLocks noChangeShapeType="1"/>
            </p:cNvSpPr>
            <p:nvPr/>
          </p:nvSpPr>
          <p:spPr bwMode="auto">
            <a:xfrm>
              <a:off x="1605" y="1925"/>
              <a:ext cx="2" cy="6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44" name="Line 168"/>
            <p:cNvSpPr>
              <a:spLocks noChangeShapeType="1"/>
            </p:cNvSpPr>
            <p:nvPr/>
          </p:nvSpPr>
          <p:spPr bwMode="auto">
            <a:xfrm>
              <a:off x="1233" y="1564"/>
              <a:ext cx="2" cy="6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545" name="Group 169"/>
          <p:cNvGrpSpPr>
            <a:grpSpLocks/>
          </p:cNvGrpSpPr>
          <p:nvPr/>
        </p:nvGrpSpPr>
        <p:grpSpPr bwMode="auto">
          <a:xfrm>
            <a:off x="2441575" y="2133600"/>
            <a:ext cx="793750" cy="898525"/>
            <a:chOff x="1233" y="1359"/>
            <a:chExt cx="500" cy="566"/>
          </a:xfrm>
        </p:grpSpPr>
        <p:sp>
          <p:nvSpPr>
            <p:cNvPr id="101546" name="Line 170"/>
            <p:cNvSpPr>
              <a:spLocks noChangeShapeType="1"/>
            </p:cNvSpPr>
            <p:nvPr/>
          </p:nvSpPr>
          <p:spPr bwMode="auto">
            <a:xfrm>
              <a:off x="1233" y="1564"/>
              <a:ext cx="372" cy="361"/>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547" name="Group 171"/>
            <p:cNvGrpSpPr>
              <a:grpSpLocks/>
            </p:cNvGrpSpPr>
            <p:nvPr/>
          </p:nvGrpSpPr>
          <p:grpSpPr bwMode="auto">
            <a:xfrm>
              <a:off x="1270" y="1359"/>
              <a:ext cx="463" cy="527"/>
              <a:chOff x="1270" y="1359"/>
              <a:chExt cx="463" cy="527"/>
            </a:xfrm>
          </p:grpSpPr>
          <p:grpSp>
            <p:nvGrpSpPr>
              <p:cNvPr id="101548" name="Group 172"/>
              <p:cNvGrpSpPr>
                <a:grpSpLocks/>
              </p:cNvGrpSpPr>
              <p:nvPr/>
            </p:nvGrpSpPr>
            <p:grpSpPr bwMode="auto">
              <a:xfrm>
                <a:off x="1270" y="1359"/>
                <a:ext cx="113" cy="162"/>
                <a:chOff x="1270" y="1359"/>
                <a:chExt cx="113" cy="162"/>
              </a:xfrm>
            </p:grpSpPr>
            <p:sp>
              <p:nvSpPr>
                <p:cNvPr id="101549" name="Freeform 173"/>
                <p:cNvSpPr>
                  <a:spLocks/>
                </p:cNvSpPr>
                <p:nvPr/>
              </p:nvSpPr>
              <p:spPr bwMode="auto">
                <a:xfrm>
                  <a:off x="1270" y="1359"/>
                  <a:ext cx="113" cy="162"/>
                </a:xfrm>
                <a:custGeom>
                  <a:avLst/>
                  <a:gdLst>
                    <a:gd name="T0" fmla="*/ 0 w 280"/>
                    <a:gd name="T1" fmla="*/ 420 h 420"/>
                    <a:gd name="T2" fmla="*/ 253 w 280"/>
                    <a:gd name="T3" fmla="*/ 0 h 420"/>
                    <a:gd name="T4" fmla="*/ 280 w 280"/>
                    <a:gd name="T5" fmla="*/ 420 h 420"/>
                  </a:gdLst>
                  <a:ahLst/>
                  <a:cxnLst>
                    <a:cxn ang="0">
                      <a:pos x="T0" y="T1"/>
                    </a:cxn>
                    <a:cxn ang="0">
                      <a:pos x="T2" y="T3"/>
                    </a:cxn>
                    <a:cxn ang="0">
                      <a:pos x="T4" y="T5"/>
                    </a:cxn>
                  </a:cxnLst>
                  <a:rect l="0" t="0" r="r" b="b"/>
                  <a:pathLst>
                    <a:path w="280" h="420">
                      <a:moveTo>
                        <a:pt x="0" y="420"/>
                      </a:moveTo>
                      <a:lnTo>
                        <a:pt x="253" y="0"/>
                      </a:lnTo>
                      <a:lnTo>
                        <a:pt x="280" y="4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50" name="Line 174"/>
                <p:cNvSpPr>
                  <a:spLocks noChangeShapeType="1"/>
                </p:cNvSpPr>
                <p:nvPr/>
              </p:nvSpPr>
              <p:spPr bwMode="auto">
                <a:xfrm flipH="1">
                  <a:off x="1302" y="1478"/>
                  <a:ext cx="77"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551" name="Group 175"/>
              <p:cNvGrpSpPr>
                <a:grpSpLocks/>
              </p:cNvGrpSpPr>
              <p:nvPr/>
            </p:nvGrpSpPr>
            <p:grpSpPr bwMode="auto">
              <a:xfrm>
                <a:off x="1614" y="1724"/>
                <a:ext cx="119" cy="162"/>
                <a:chOff x="1614" y="1724"/>
                <a:chExt cx="119" cy="162"/>
              </a:xfrm>
            </p:grpSpPr>
            <p:sp>
              <p:nvSpPr>
                <p:cNvPr id="101552" name="Freeform 176"/>
                <p:cNvSpPr>
                  <a:spLocks/>
                </p:cNvSpPr>
                <p:nvPr/>
              </p:nvSpPr>
              <p:spPr bwMode="auto">
                <a:xfrm>
                  <a:off x="1614" y="1795"/>
                  <a:ext cx="104" cy="91"/>
                </a:xfrm>
                <a:custGeom>
                  <a:avLst/>
                  <a:gdLst>
                    <a:gd name="T0" fmla="*/ 0 w 265"/>
                    <a:gd name="T1" fmla="*/ 234 h 234"/>
                    <a:gd name="T2" fmla="*/ 117 w 265"/>
                    <a:gd name="T3" fmla="*/ 234 h 234"/>
                    <a:gd name="T4" fmla="*/ 208 w 265"/>
                    <a:gd name="T5" fmla="*/ 199 h 234"/>
                    <a:gd name="T6" fmla="*/ 265 w 265"/>
                    <a:gd name="T7" fmla="*/ 117 h 234"/>
                    <a:gd name="T8" fmla="*/ 253 w 265"/>
                    <a:gd name="T9" fmla="*/ 35 h 234"/>
                    <a:gd name="T10" fmla="*/ 179 w 265"/>
                    <a:gd name="T11" fmla="*/ 0 h 234"/>
                    <a:gd name="T12" fmla="*/ 63 w 265"/>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265" h="234">
                      <a:moveTo>
                        <a:pt x="0" y="234"/>
                      </a:moveTo>
                      <a:lnTo>
                        <a:pt x="117" y="234"/>
                      </a:lnTo>
                      <a:lnTo>
                        <a:pt x="208" y="199"/>
                      </a:lnTo>
                      <a:lnTo>
                        <a:pt x="265" y="117"/>
                      </a:lnTo>
                      <a:lnTo>
                        <a:pt x="253" y="35"/>
                      </a:lnTo>
                      <a:lnTo>
                        <a:pt x="179" y="0"/>
                      </a:lnTo>
                      <a:lnTo>
                        <a:pt x="6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53" name="Freeform 177"/>
                <p:cNvSpPr>
                  <a:spLocks/>
                </p:cNvSpPr>
                <p:nvPr/>
              </p:nvSpPr>
              <p:spPr bwMode="auto">
                <a:xfrm>
                  <a:off x="1614" y="1724"/>
                  <a:ext cx="119" cy="162"/>
                </a:xfrm>
                <a:custGeom>
                  <a:avLst/>
                  <a:gdLst>
                    <a:gd name="T0" fmla="*/ 179 w 298"/>
                    <a:gd name="T1" fmla="*/ 187 h 421"/>
                    <a:gd name="T2" fmla="*/ 253 w 298"/>
                    <a:gd name="T3" fmla="*/ 160 h 421"/>
                    <a:gd name="T4" fmla="*/ 298 w 298"/>
                    <a:gd name="T5" fmla="*/ 94 h 421"/>
                    <a:gd name="T6" fmla="*/ 288 w 298"/>
                    <a:gd name="T7" fmla="*/ 27 h 421"/>
                    <a:gd name="T8" fmla="*/ 230 w 298"/>
                    <a:gd name="T9" fmla="*/ 0 h 421"/>
                    <a:gd name="T10" fmla="*/ 113 w 298"/>
                    <a:gd name="T11" fmla="*/ 0 h 421"/>
                    <a:gd name="T12" fmla="*/ 0 w 298"/>
                    <a:gd name="T13" fmla="*/ 421 h 421"/>
                  </a:gdLst>
                  <a:ahLst/>
                  <a:cxnLst>
                    <a:cxn ang="0">
                      <a:pos x="T0" y="T1"/>
                    </a:cxn>
                    <a:cxn ang="0">
                      <a:pos x="T2" y="T3"/>
                    </a:cxn>
                    <a:cxn ang="0">
                      <a:pos x="T4" y="T5"/>
                    </a:cxn>
                    <a:cxn ang="0">
                      <a:pos x="T6" y="T7"/>
                    </a:cxn>
                    <a:cxn ang="0">
                      <a:pos x="T8" y="T9"/>
                    </a:cxn>
                    <a:cxn ang="0">
                      <a:pos x="T10" y="T11"/>
                    </a:cxn>
                    <a:cxn ang="0">
                      <a:pos x="T12" y="T13"/>
                    </a:cxn>
                  </a:cxnLst>
                  <a:rect l="0" t="0" r="r" b="b"/>
                  <a:pathLst>
                    <a:path w="298" h="421">
                      <a:moveTo>
                        <a:pt x="179" y="187"/>
                      </a:moveTo>
                      <a:lnTo>
                        <a:pt x="253" y="160"/>
                      </a:lnTo>
                      <a:lnTo>
                        <a:pt x="298" y="94"/>
                      </a:lnTo>
                      <a:lnTo>
                        <a:pt x="288" y="27"/>
                      </a:lnTo>
                      <a:lnTo>
                        <a:pt x="230" y="0"/>
                      </a:lnTo>
                      <a:lnTo>
                        <a:pt x="113" y="0"/>
                      </a:lnTo>
                      <a:lnTo>
                        <a:pt x="0" y="4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101554" name="Group 178"/>
          <p:cNvGrpSpPr>
            <a:grpSpLocks/>
          </p:cNvGrpSpPr>
          <p:nvPr/>
        </p:nvGrpSpPr>
        <p:grpSpPr bwMode="auto">
          <a:xfrm>
            <a:off x="3330575" y="3316288"/>
            <a:ext cx="179388" cy="255587"/>
            <a:chOff x="1793" y="2104"/>
            <a:chExt cx="113" cy="161"/>
          </a:xfrm>
        </p:grpSpPr>
        <p:sp>
          <p:nvSpPr>
            <p:cNvPr id="101555" name="Line 179"/>
            <p:cNvSpPr>
              <a:spLocks noChangeShapeType="1"/>
            </p:cNvSpPr>
            <p:nvPr/>
          </p:nvSpPr>
          <p:spPr bwMode="auto">
            <a:xfrm flipV="1">
              <a:off x="1793" y="2147"/>
              <a:ext cx="19"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56" name="Freeform 180"/>
            <p:cNvSpPr>
              <a:spLocks/>
            </p:cNvSpPr>
            <p:nvPr/>
          </p:nvSpPr>
          <p:spPr bwMode="auto">
            <a:xfrm>
              <a:off x="1812" y="2104"/>
              <a:ext cx="94" cy="43"/>
            </a:xfrm>
            <a:custGeom>
              <a:avLst/>
              <a:gdLst>
                <a:gd name="T0" fmla="*/ 234 w 234"/>
                <a:gd name="T1" fmla="*/ 117 h 117"/>
                <a:gd name="T2" fmla="*/ 222 w 234"/>
                <a:gd name="T3" fmla="*/ 33 h 117"/>
                <a:gd name="T4" fmla="*/ 149 w 234"/>
                <a:gd name="T5" fmla="*/ 0 h 117"/>
                <a:gd name="T6" fmla="*/ 56 w 234"/>
                <a:gd name="T7" fmla="*/ 33 h 117"/>
                <a:gd name="T8" fmla="*/ 0 w 234"/>
                <a:gd name="T9" fmla="*/ 117 h 117"/>
              </a:gdLst>
              <a:ahLst/>
              <a:cxnLst>
                <a:cxn ang="0">
                  <a:pos x="T0" y="T1"/>
                </a:cxn>
                <a:cxn ang="0">
                  <a:pos x="T2" y="T3"/>
                </a:cxn>
                <a:cxn ang="0">
                  <a:pos x="T4" y="T5"/>
                </a:cxn>
                <a:cxn ang="0">
                  <a:pos x="T6" y="T7"/>
                </a:cxn>
                <a:cxn ang="0">
                  <a:pos x="T8" y="T9"/>
                </a:cxn>
              </a:cxnLst>
              <a:rect l="0" t="0" r="r" b="b"/>
              <a:pathLst>
                <a:path w="234" h="117">
                  <a:moveTo>
                    <a:pt x="234" y="117"/>
                  </a:moveTo>
                  <a:lnTo>
                    <a:pt x="222" y="33"/>
                  </a:lnTo>
                  <a:lnTo>
                    <a:pt x="149" y="0"/>
                  </a:lnTo>
                  <a:lnTo>
                    <a:pt x="56" y="33"/>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57" name="Line 181"/>
            <p:cNvSpPr>
              <a:spLocks noChangeShapeType="1"/>
            </p:cNvSpPr>
            <p:nvPr/>
          </p:nvSpPr>
          <p:spPr bwMode="auto">
            <a:xfrm flipH="1">
              <a:off x="1887" y="2147"/>
              <a:ext cx="19"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58" name="Freeform 182"/>
            <p:cNvSpPr>
              <a:spLocks/>
            </p:cNvSpPr>
            <p:nvPr/>
          </p:nvSpPr>
          <p:spPr bwMode="auto">
            <a:xfrm>
              <a:off x="1793" y="2222"/>
              <a:ext cx="94" cy="43"/>
            </a:xfrm>
            <a:custGeom>
              <a:avLst/>
              <a:gdLst>
                <a:gd name="T0" fmla="*/ 0 w 232"/>
                <a:gd name="T1" fmla="*/ 0 h 116"/>
                <a:gd name="T2" fmla="*/ 12 w 232"/>
                <a:gd name="T3" fmla="*/ 82 h 116"/>
                <a:gd name="T4" fmla="*/ 85 w 232"/>
                <a:gd name="T5" fmla="*/ 116 h 116"/>
                <a:gd name="T6" fmla="*/ 176 w 232"/>
                <a:gd name="T7" fmla="*/ 82 h 116"/>
                <a:gd name="T8" fmla="*/ 232 w 232"/>
                <a:gd name="T9" fmla="*/ 0 h 116"/>
              </a:gdLst>
              <a:ahLst/>
              <a:cxnLst>
                <a:cxn ang="0">
                  <a:pos x="T0" y="T1"/>
                </a:cxn>
                <a:cxn ang="0">
                  <a:pos x="T2" y="T3"/>
                </a:cxn>
                <a:cxn ang="0">
                  <a:pos x="T4" y="T5"/>
                </a:cxn>
                <a:cxn ang="0">
                  <a:pos x="T6" y="T7"/>
                </a:cxn>
                <a:cxn ang="0">
                  <a:pos x="T8" y="T9"/>
                </a:cxn>
              </a:cxnLst>
              <a:rect l="0" t="0" r="r" b="b"/>
              <a:pathLst>
                <a:path w="232" h="116">
                  <a:moveTo>
                    <a:pt x="0" y="0"/>
                  </a:moveTo>
                  <a:lnTo>
                    <a:pt x="12" y="82"/>
                  </a:lnTo>
                  <a:lnTo>
                    <a:pt x="85" y="116"/>
                  </a:lnTo>
                  <a:lnTo>
                    <a:pt x="176" y="82"/>
                  </a:lnTo>
                  <a:lnTo>
                    <a:pt x="23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01559" name="Group 183"/>
          <p:cNvGrpSpPr>
            <a:grpSpLocks/>
          </p:cNvGrpSpPr>
          <p:nvPr/>
        </p:nvGrpSpPr>
        <p:grpSpPr bwMode="auto">
          <a:xfrm>
            <a:off x="2249488" y="3497263"/>
            <a:ext cx="782637" cy="752475"/>
            <a:chOff x="1112" y="2218"/>
            <a:chExt cx="493" cy="474"/>
          </a:xfrm>
        </p:grpSpPr>
        <p:sp>
          <p:nvSpPr>
            <p:cNvPr id="101560" name="Line 184"/>
            <p:cNvSpPr>
              <a:spLocks noChangeShapeType="1"/>
            </p:cNvSpPr>
            <p:nvPr/>
          </p:nvSpPr>
          <p:spPr bwMode="auto">
            <a:xfrm>
              <a:off x="1233" y="2218"/>
              <a:ext cx="372" cy="359"/>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561" name="Group 185"/>
            <p:cNvGrpSpPr>
              <a:grpSpLocks/>
            </p:cNvGrpSpPr>
            <p:nvPr/>
          </p:nvGrpSpPr>
          <p:grpSpPr bwMode="auto">
            <a:xfrm>
              <a:off x="1112" y="2273"/>
              <a:ext cx="395" cy="419"/>
              <a:chOff x="1112" y="2273"/>
              <a:chExt cx="395" cy="419"/>
            </a:xfrm>
          </p:grpSpPr>
          <p:sp>
            <p:nvSpPr>
              <p:cNvPr id="101562" name="Freeform 186"/>
              <p:cNvSpPr>
                <a:spLocks/>
              </p:cNvSpPr>
              <p:nvPr/>
            </p:nvSpPr>
            <p:spPr bwMode="auto">
              <a:xfrm>
                <a:off x="1411" y="2530"/>
                <a:ext cx="96" cy="162"/>
              </a:xfrm>
              <a:custGeom>
                <a:avLst/>
                <a:gdLst>
                  <a:gd name="T0" fmla="*/ 112 w 239"/>
                  <a:gd name="T1" fmla="*/ 0 h 420"/>
                  <a:gd name="T2" fmla="*/ 0 w 239"/>
                  <a:gd name="T3" fmla="*/ 420 h 420"/>
                  <a:gd name="T4" fmla="*/ 104 w 239"/>
                  <a:gd name="T5" fmla="*/ 420 h 420"/>
                  <a:gd name="T6" fmla="*/ 168 w 239"/>
                  <a:gd name="T7" fmla="*/ 397 h 420"/>
                  <a:gd name="T8" fmla="*/ 208 w 239"/>
                  <a:gd name="T9" fmla="*/ 339 h 420"/>
                  <a:gd name="T10" fmla="*/ 239 w 239"/>
                  <a:gd name="T11" fmla="*/ 222 h 420"/>
                  <a:gd name="T12" fmla="*/ 230 w 239"/>
                  <a:gd name="T13" fmla="*/ 164 h 420"/>
                  <a:gd name="T14" fmla="*/ 179 w 239"/>
                  <a:gd name="T15" fmla="*/ 140 h 420"/>
                  <a:gd name="T16" fmla="*/ 74 w 239"/>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0">
                    <a:moveTo>
                      <a:pt x="112" y="0"/>
                    </a:moveTo>
                    <a:lnTo>
                      <a:pt x="0" y="420"/>
                    </a:lnTo>
                    <a:lnTo>
                      <a:pt x="104" y="420"/>
                    </a:lnTo>
                    <a:lnTo>
                      <a:pt x="168" y="397"/>
                    </a:lnTo>
                    <a:lnTo>
                      <a:pt x="208" y="339"/>
                    </a:lnTo>
                    <a:lnTo>
                      <a:pt x="239" y="222"/>
                    </a:lnTo>
                    <a:lnTo>
                      <a:pt x="230" y="164"/>
                    </a:lnTo>
                    <a:lnTo>
                      <a:pt x="179" y="140"/>
                    </a:lnTo>
                    <a:lnTo>
                      <a:pt x="74" y="14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63" name="Freeform 187"/>
              <p:cNvSpPr>
                <a:spLocks/>
              </p:cNvSpPr>
              <p:nvPr/>
            </p:nvSpPr>
            <p:spPr bwMode="auto">
              <a:xfrm>
                <a:off x="1188" y="2363"/>
                <a:ext cx="9" cy="21"/>
              </a:xfrm>
              <a:custGeom>
                <a:avLst/>
                <a:gdLst>
                  <a:gd name="T0" fmla="*/ 0 w 21"/>
                  <a:gd name="T1" fmla="*/ 0 h 54"/>
                  <a:gd name="T2" fmla="*/ 2 w 21"/>
                  <a:gd name="T3" fmla="*/ 30 h 54"/>
                  <a:gd name="T4" fmla="*/ 21 w 21"/>
                  <a:gd name="T5" fmla="*/ 54 h 54"/>
                </a:gdLst>
                <a:ahLst/>
                <a:cxnLst>
                  <a:cxn ang="0">
                    <a:pos x="T0" y="T1"/>
                  </a:cxn>
                  <a:cxn ang="0">
                    <a:pos x="T2" y="T3"/>
                  </a:cxn>
                  <a:cxn ang="0">
                    <a:pos x="T4" y="T5"/>
                  </a:cxn>
                </a:cxnLst>
                <a:rect l="0" t="0" r="r" b="b"/>
                <a:pathLst>
                  <a:path w="21" h="54">
                    <a:moveTo>
                      <a:pt x="0" y="0"/>
                    </a:moveTo>
                    <a:lnTo>
                      <a:pt x="2" y="30"/>
                    </a:lnTo>
                    <a:lnTo>
                      <a:pt x="21" y="54"/>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64" name="Freeform 188"/>
              <p:cNvSpPr>
                <a:spLocks/>
              </p:cNvSpPr>
              <p:nvPr/>
            </p:nvSpPr>
            <p:spPr bwMode="auto">
              <a:xfrm>
                <a:off x="1112" y="2273"/>
                <a:ext cx="79" cy="109"/>
              </a:xfrm>
              <a:custGeom>
                <a:avLst/>
                <a:gdLst>
                  <a:gd name="T0" fmla="*/ 143 w 194"/>
                  <a:gd name="T1" fmla="*/ 0 h 282"/>
                  <a:gd name="T2" fmla="*/ 103 w 194"/>
                  <a:gd name="T3" fmla="*/ 0 h 282"/>
                  <a:gd name="T4" fmla="*/ 68 w 194"/>
                  <a:gd name="T5" fmla="*/ 12 h 282"/>
                  <a:gd name="T6" fmla="*/ 48 w 194"/>
                  <a:gd name="T7" fmla="*/ 44 h 282"/>
                  <a:gd name="T8" fmla="*/ 0 w 194"/>
                  <a:gd name="T9" fmla="*/ 221 h 282"/>
                  <a:gd name="T10" fmla="*/ 9 w 194"/>
                  <a:gd name="T11" fmla="*/ 263 h 282"/>
                  <a:gd name="T12" fmla="*/ 46 w 194"/>
                  <a:gd name="T13" fmla="*/ 282 h 282"/>
                  <a:gd name="T14" fmla="*/ 93 w 194"/>
                  <a:gd name="T15" fmla="*/ 282 h 282"/>
                  <a:gd name="T16" fmla="*/ 194 w 194"/>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2">
                    <a:moveTo>
                      <a:pt x="143" y="0"/>
                    </a:moveTo>
                    <a:lnTo>
                      <a:pt x="103" y="0"/>
                    </a:lnTo>
                    <a:lnTo>
                      <a:pt x="68" y="12"/>
                    </a:lnTo>
                    <a:lnTo>
                      <a:pt x="48" y="44"/>
                    </a:lnTo>
                    <a:lnTo>
                      <a:pt x="0" y="221"/>
                    </a:lnTo>
                    <a:lnTo>
                      <a:pt x="9" y="263"/>
                    </a:lnTo>
                    <a:lnTo>
                      <a:pt x="46" y="282"/>
                    </a:lnTo>
                    <a:lnTo>
                      <a:pt x="93" y="282"/>
                    </a:lnTo>
                    <a:lnTo>
                      <a:pt x="194"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65" name="Line 189"/>
              <p:cNvSpPr>
                <a:spLocks noChangeShapeType="1"/>
              </p:cNvSpPr>
              <p:nvPr/>
            </p:nvSpPr>
            <p:spPr bwMode="auto">
              <a:xfrm flipH="1">
                <a:off x="1188" y="2273"/>
                <a:ext cx="26" cy="9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66" name="Line 190"/>
              <p:cNvSpPr>
                <a:spLocks noChangeShapeType="1"/>
              </p:cNvSpPr>
              <p:nvPr/>
            </p:nvSpPr>
            <p:spPr bwMode="auto">
              <a:xfrm flipH="1">
                <a:off x="1169" y="2273"/>
                <a:ext cx="45"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01567" name="Group 191"/>
          <p:cNvGrpSpPr>
            <a:grpSpLocks/>
          </p:cNvGrpSpPr>
          <p:nvPr/>
        </p:nvGrpSpPr>
        <p:grpSpPr bwMode="auto">
          <a:xfrm>
            <a:off x="3587750" y="2095500"/>
            <a:ext cx="1214438" cy="990600"/>
            <a:chOff x="1955" y="1335"/>
            <a:chExt cx="765" cy="624"/>
          </a:xfrm>
        </p:grpSpPr>
        <p:sp>
          <p:nvSpPr>
            <p:cNvPr id="101568" name="Line 192"/>
            <p:cNvSpPr>
              <a:spLocks noChangeShapeType="1"/>
            </p:cNvSpPr>
            <p:nvPr/>
          </p:nvSpPr>
          <p:spPr bwMode="auto">
            <a:xfrm>
              <a:off x="2060" y="1564"/>
              <a:ext cx="369" cy="361"/>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569" name="Group 193"/>
            <p:cNvGrpSpPr>
              <a:grpSpLocks/>
            </p:cNvGrpSpPr>
            <p:nvPr/>
          </p:nvGrpSpPr>
          <p:grpSpPr bwMode="auto">
            <a:xfrm>
              <a:off x="1955" y="1335"/>
              <a:ext cx="765" cy="624"/>
              <a:chOff x="1955" y="1335"/>
              <a:chExt cx="765" cy="624"/>
            </a:xfrm>
          </p:grpSpPr>
          <p:sp>
            <p:nvSpPr>
              <p:cNvPr id="101570" name="Freeform 194"/>
              <p:cNvSpPr>
                <a:spLocks/>
              </p:cNvSpPr>
              <p:nvPr/>
            </p:nvSpPr>
            <p:spPr bwMode="auto">
              <a:xfrm>
                <a:off x="2485" y="1795"/>
                <a:ext cx="96" cy="164"/>
              </a:xfrm>
              <a:custGeom>
                <a:avLst/>
                <a:gdLst>
                  <a:gd name="T0" fmla="*/ 112 w 239"/>
                  <a:gd name="T1" fmla="*/ 0 h 421"/>
                  <a:gd name="T2" fmla="*/ 0 w 239"/>
                  <a:gd name="T3" fmla="*/ 421 h 421"/>
                  <a:gd name="T4" fmla="*/ 104 w 239"/>
                  <a:gd name="T5" fmla="*/ 421 h 421"/>
                  <a:gd name="T6" fmla="*/ 168 w 239"/>
                  <a:gd name="T7" fmla="*/ 397 h 421"/>
                  <a:gd name="T8" fmla="*/ 209 w 239"/>
                  <a:gd name="T9" fmla="*/ 339 h 421"/>
                  <a:gd name="T10" fmla="*/ 239 w 239"/>
                  <a:gd name="T11" fmla="*/ 223 h 421"/>
                  <a:gd name="T12" fmla="*/ 231 w 239"/>
                  <a:gd name="T13" fmla="*/ 164 h 421"/>
                  <a:gd name="T14" fmla="*/ 180 w 239"/>
                  <a:gd name="T15" fmla="*/ 141 h 421"/>
                  <a:gd name="T16" fmla="*/ 75 w 239"/>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112" y="0"/>
                    </a:moveTo>
                    <a:lnTo>
                      <a:pt x="0" y="421"/>
                    </a:lnTo>
                    <a:lnTo>
                      <a:pt x="104" y="421"/>
                    </a:lnTo>
                    <a:lnTo>
                      <a:pt x="168" y="397"/>
                    </a:lnTo>
                    <a:lnTo>
                      <a:pt x="209" y="339"/>
                    </a:lnTo>
                    <a:lnTo>
                      <a:pt x="239" y="223"/>
                    </a:lnTo>
                    <a:lnTo>
                      <a:pt x="231" y="164"/>
                    </a:lnTo>
                    <a:lnTo>
                      <a:pt x="180" y="141"/>
                    </a:lnTo>
                    <a:lnTo>
                      <a:pt x="75" y="1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71" name="Line 195"/>
              <p:cNvSpPr>
                <a:spLocks noChangeShapeType="1"/>
              </p:cNvSpPr>
              <p:nvPr/>
            </p:nvSpPr>
            <p:spPr bwMode="auto">
              <a:xfrm flipV="1">
                <a:off x="2652" y="1795"/>
                <a:ext cx="19" cy="3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72" name="Line 196"/>
              <p:cNvSpPr>
                <a:spLocks noChangeShapeType="1"/>
              </p:cNvSpPr>
              <p:nvPr/>
            </p:nvSpPr>
            <p:spPr bwMode="auto">
              <a:xfrm flipH="1">
                <a:off x="2699" y="1795"/>
                <a:ext cx="21" cy="3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73" name="Freeform 197"/>
              <p:cNvSpPr>
                <a:spLocks/>
              </p:cNvSpPr>
              <p:nvPr/>
            </p:nvSpPr>
            <p:spPr bwMode="auto">
              <a:xfrm>
                <a:off x="1955" y="1397"/>
                <a:ext cx="75" cy="109"/>
              </a:xfrm>
              <a:custGeom>
                <a:avLst/>
                <a:gdLst>
                  <a:gd name="T0" fmla="*/ 144 w 193"/>
                  <a:gd name="T1" fmla="*/ 0 h 282"/>
                  <a:gd name="T2" fmla="*/ 102 w 193"/>
                  <a:gd name="T3" fmla="*/ 0 h 282"/>
                  <a:gd name="T4" fmla="*/ 67 w 193"/>
                  <a:gd name="T5" fmla="*/ 12 h 282"/>
                  <a:gd name="T6" fmla="*/ 48 w 193"/>
                  <a:gd name="T7" fmla="*/ 43 h 282"/>
                  <a:gd name="T8" fmla="*/ 0 w 193"/>
                  <a:gd name="T9" fmla="*/ 221 h 282"/>
                  <a:gd name="T10" fmla="*/ 9 w 193"/>
                  <a:gd name="T11" fmla="*/ 263 h 282"/>
                  <a:gd name="T12" fmla="*/ 47 w 193"/>
                  <a:gd name="T13" fmla="*/ 282 h 282"/>
                  <a:gd name="T14" fmla="*/ 92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4" y="0"/>
                    </a:moveTo>
                    <a:lnTo>
                      <a:pt x="102" y="0"/>
                    </a:lnTo>
                    <a:lnTo>
                      <a:pt x="67" y="12"/>
                    </a:lnTo>
                    <a:lnTo>
                      <a:pt x="48" y="43"/>
                    </a:lnTo>
                    <a:lnTo>
                      <a:pt x="0" y="221"/>
                    </a:lnTo>
                    <a:lnTo>
                      <a:pt x="9" y="263"/>
                    </a:lnTo>
                    <a:lnTo>
                      <a:pt x="47" y="282"/>
                    </a:lnTo>
                    <a:lnTo>
                      <a:pt x="92" y="282"/>
                    </a:lnTo>
                    <a:lnTo>
                      <a:pt x="193" y="226"/>
                    </a:lnTo>
                  </a:path>
                </a:pathLst>
              </a:custGeom>
              <a:noFill/>
              <a:ln w="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74" name="Freeform 198"/>
              <p:cNvSpPr>
                <a:spLocks/>
              </p:cNvSpPr>
              <p:nvPr/>
            </p:nvSpPr>
            <p:spPr bwMode="auto">
              <a:xfrm>
                <a:off x="1955" y="1397"/>
                <a:ext cx="75" cy="109"/>
              </a:xfrm>
              <a:custGeom>
                <a:avLst/>
                <a:gdLst>
                  <a:gd name="T0" fmla="*/ 144 w 193"/>
                  <a:gd name="T1" fmla="*/ 0 h 282"/>
                  <a:gd name="T2" fmla="*/ 102 w 193"/>
                  <a:gd name="T3" fmla="*/ 0 h 282"/>
                  <a:gd name="T4" fmla="*/ 67 w 193"/>
                  <a:gd name="T5" fmla="*/ 12 h 282"/>
                  <a:gd name="T6" fmla="*/ 48 w 193"/>
                  <a:gd name="T7" fmla="*/ 43 h 282"/>
                  <a:gd name="T8" fmla="*/ 0 w 193"/>
                  <a:gd name="T9" fmla="*/ 221 h 282"/>
                  <a:gd name="T10" fmla="*/ 9 w 193"/>
                  <a:gd name="T11" fmla="*/ 263 h 282"/>
                  <a:gd name="T12" fmla="*/ 47 w 193"/>
                  <a:gd name="T13" fmla="*/ 282 h 282"/>
                  <a:gd name="T14" fmla="*/ 92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4" y="0"/>
                    </a:moveTo>
                    <a:lnTo>
                      <a:pt x="102" y="0"/>
                    </a:lnTo>
                    <a:lnTo>
                      <a:pt x="67" y="12"/>
                    </a:lnTo>
                    <a:lnTo>
                      <a:pt x="48" y="43"/>
                    </a:lnTo>
                    <a:lnTo>
                      <a:pt x="0" y="221"/>
                    </a:lnTo>
                    <a:lnTo>
                      <a:pt x="9" y="263"/>
                    </a:lnTo>
                    <a:lnTo>
                      <a:pt x="47" y="282"/>
                    </a:lnTo>
                    <a:lnTo>
                      <a:pt x="92" y="282"/>
                    </a:lnTo>
                    <a:lnTo>
                      <a:pt x="193"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75" name="Line 199"/>
              <p:cNvSpPr>
                <a:spLocks noChangeShapeType="1"/>
              </p:cNvSpPr>
              <p:nvPr/>
            </p:nvSpPr>
            <p:spPr bwMode="auto">
              <a:xfrm flipH="1">
                <a:off x="2030" y="1397"/>
                <a:ext cx="26" cy="90"/>
              </a:xfrm>
              <a:prstGeom prst="line">
                <a:avLst/>
              </a:prstGeom>
              <a:noFill/>
              <a:ln w="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76" name="Line 200"/>
              <p:cNvSpPr>
                <a:spLocks noChangeShapeType="1"/>
              </p:cNvSpPr>
              <p:nvPr/>
            </p:nvSpPr>
            <p:spPr bwMode="auto">
              <a:xfrm flipH="1">
                <a:off x="2030" y="1397"/>
                <a:ext cx="26" cy="9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77" name="Freeform 201"/>
              <p:cNvSpPr>
                <a:spLocks/>
              </p:cNvSpPr>
              <p:nvPr/>
            </p:nvSpPr>
            <p:spPr bwMode="auto">
              <a:xfrm>
                <a:off x="2030" y="1487"/>
                <a:ext cx="9" cy="21"/>
              </a:xfrm>
              <a:custGeom>
                <a:avLst/>
                <a:gdLst>
                  <a:gd name="T0" fmla="*/ 0 w 21"/>
                  <a:gd name="T1" fmla="*/ 0 h 55"/>
                  <a:gd name="T2" fmla="*/ 2 w 21"/>
                  <a:gd name="T3" fmla="*/ 31 h 55"/>
                  <a:gd name="T4" fmla="*/ 21 w 21"/>
                  <a:gd name="T5" fmla="*/ 55 h 55"/>
                </a:gdLst>
                <a:ahLst/>
                <a:cxnLst>
                  <a:cxn ang="0">
                    <a:pos x="T0" y="T1"/>
                  </a:cxn>
                  <a:cxn ang="0">
                    <a:pos x="T2" y="T3"/>
                  </a:cxn>
                  <a:cxn ang="0">
                    <a:pos x="T4" y="T5"/>
                  </a:cxn>
                </a:cxnLst>
                <a:rect l="0" t="0" r="r" b="b"/>
                <a:pathLst>
                  <a:path w="21" h="55">
                    <a:moveTo>
                      <a:pt x="0" y="0"/>
                    </a:moveTo>
                    <a:lnTo>
                      <a:pt x="2" y="31"/>
                    </a:lnTo>
                    <a:lnTo>
                      <a:pt x="21" y="55"/>
                    </a:lnTo>
                  </a:path>
                </a:pathLst>
              </a:custGeom>
              <a:noFill/>
              <a:ln w="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78" name="Freeform 202"/>
              <p:cNvSpPr>
                <a:spLocks/>
              </p:cNvSpPr>
              <p:nvPr/>
            </p:nvSpPr>
            <p:spPr bwMode="auto">
              <a:xfrm>
                <a:off x="2030" y="1487"/>
                <a:ext cx="9" cy="21"/>
              </a:xfrm>
              <a:custGeom>
                <a:avLst/>
                <a:gdLst>
                  <a:gd name="T0" fmla="*/ 0 w 21"/>
                  <a:gd name="T1" fmla="*/ 0 h 55"/>
                  <a:gd name="T2" fmla="*/ 2 w 21"/>
                  <a:gd name="T3" fmla="*/ 31 h 55"/>
                  <a:gd name="T4" fmla="*/ 21 w 21"/>
                  <a:gd name="T5" fmla="*/ 55 h 55"/>
                </a:gdLst>
                <a:ahLst/>
                <a:cxnLst>
                  <a:cxn ang="0">
                    <a:pos x="T0" y="T1"/>
                  </a:cxn>
                  <a:cxn ang="0">
                    <a:pos x="T2" y="T3"/>
                  </a:cxn>
                  <a:cxn ang="0">
                    <a:pos x="T4" y="T5"/>
                  </a:cxn>
                </a:cxnLst>
                <a:rect l="0" t="0" r="r" b="b"/>
                <a:pathLst>
                  <a:path w="21" h="55">
                    <a:moveTo>
                      <a:pt x="0" y="0"/>
                    </a:moveTo>
                    <a:lnTo>
                      <a:pt x="2" y="31"/>
                    </a:lnTo>
                    <a:lnTo>
                      <a:pt x="21" y="5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79" name="Line 203"/>
              <p:cNvSpPr>
                <a:spLocks noChangeShapeType="1"/>
              </p:cNvSpPr>
              <p:nvPr/>
            </p:nvSpPr>
            <p:spPr bwMode="auto">
              <a:xfrm flipH="1">
                <a:off x="2011" y="1397"/>
                <a:ext cx="45" cy="2"/>
              </a:xfrm>
              <a:prstGeom prst="line">
                <a:avLst/>
              </a:prstGeom>
              <a:noFill/>
              <a:ln w="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0" name="Line 204"/>
              <p:cNvSpPr>
                <a:spLocks noChangeShapeType="1"/>
              </p:cNvSpPr>
              <p:nvPr/>
            </p:nvSpPr>
            <p:spPr bwMode="auto">
              <a:xfrm flipH="1">
                <a:off x="2011" y="1397"/>
                <a:ext cx="45"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1" name="Line 205"/>
              <p:cNvSpPr>
                <a:spLocks noChangeShapeType="1"/>
              </p:cNvSpPr>
              <p:nvPr/>
            </p:nvSpPr>
            <p:spPr bwMode="auto">
              <a:xfrm flipV="1">
                <a:off x="2109" y="1335"/>
                <a:ext cx="19"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2" name="Line 206"/>
              <p:cNvSpPr>
                <a:spLocks noChangeShapeType="1"/>
              </p:cNvSpPr>
              <p:nvPr/>
            </p:nvSpPr>
            <p:spPr bwMode="auto">
              <a:xfrm flipH="1">
                <a:off x="2158" y="1335"/>
                <a:ext cx="19" cy="3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01583" name="Group 207"/>
          <p:cNvGrpSpPr>
            <a:grpSpLocks/>
          </p:cNvGrpSpPr>
          <p:nvPr/>
        </p:nvGrpSpPr>
        <p:grpSpPr bwMode="auto">
          <a:xfrm>
            <a:off x="1936750" y="1817688"/>
            <a:ext cx="603250" cy="438150"/>
            <a:chOff x="915" y="1160"/>
            <a:chExt cx="380" cy="276"/>
          </a:xfrm>
        </p:grpSpPr>
        <p:sp>
          <p:nvSpPr>
            <p:cNvPr id="101584" name="Freeform 208"/>
            <p:cNvSpPr>
              <a:spLocks/>
            </p:cNvSpPr>
            <p:nvPr/>
          </p:nvSpPr>
          <p:spPr bwMode="auto">
            <a:xfrm>
              <a:off x="1109" y="1160"/>
              <a:ext cx="97" cy="162"/>
            </a:xfrm>
            <a:custGeom>
              <a:avLst/>
              <a:gdLst>
                <a:gd name="T0" fmla="*/ 113 w 240"/>
                <a:gd name="T1" fmla="*/ 0 h 421"/>
                <a:gd name="T2" fmla="*/ 0 w 240"/>
                <a:gd name="T3" fmla="*/ 421 h 421"/>
                <a:gd name="T4" fmla="*/ 105 w 240"/>
                <a:gd name="T5" fmla="*/ 421 h 421"/>
                <a:gd name="T6" fmla="*/ 169 w 240"/>
                <a:gd name="T7" fmla="*/ 397 h 421"/>
                <a:gd name="T8" fmla="*/ 209 w 240"/>
                <a:gd name="T9" fmla="*/ 339 h 421"/>
                <a:gd name="T10" fmla="*/ 240 w 240"/>
                <a:gd name="T11" fmla="*/ 223 h 421"/>
                <a:gd name="T12" fmla="*/ 231 w 240"/>
                <a:gd name="T13" fmla="*/ 165 h 421"/>
                <a:gd name="T14" fmla="*/ 180 w 240"/>
                <a:gd name="T15" fmla="*/ 141 h 421"/>
                <a:gd name="T16" fmla="*/ 75 w 240"/>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21">
                  <a:moveTo>
                    <a:pt x="113" y="0"/>
                  </a:moveTo>
                  <a:lnTo>
                    <a:pt x="0" y="421"/>
                  </a:lnTo>
                  <a:lnTo>
                    <a:pt x="105" y="421"/>
                  </a:lnTo>
                  <a:lnTo>
                    <a:pt x="169" y="397"/>
                  </a:lnTo>
                  <a:lnTo>
                    <a:pt x="209" y="339"/>
                  </a:lnTo>
                  <a:lnTo>
                    <a:pt x="240" y="223"/>
                  </a:lnTo>
                  <a:lnTo>
                    <a:pt x="231" y="165"/>
                  </a:lnTo>
                  <a:lnTo>
                    <a:pt x="180" y="141"/>
                  </a:lnTo>
                  <a:lnTo>
                    <a:pt x="75" y="1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85" name="Line 209"/>
            <p:cNvSpPr>
              <a:spLocks noChangeShapeType="1"/>
            </p:cNvSpPr>
            <p:nvPr/>
          </p:nvSpPr>
          <p:spPr bwMode="auto">
            <a:xfrm flipV="1">
              <a:off x="1276" y="1160"/>
              <a:ext cx="19" cy="3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6" name="Line 210"/>
            <p:cNvSpPr>
              <a:spLocks noChangeShapeType="1"/>
            </p:cNvSpPr>
            <p:nvPr/>
          </p:nvSpPr>
          <p:spPr bwMode="auto">
            <a:xfrm flipH="1">
              <a:off x="992" y="1216"/>
              <a:ext cx="26" cy="89"/>
            </a:xfrm>
            <a:prstGeom prst="line">
              <a:avLst/>
            </a:prstGeom>
            <a:noFill/>
            <a:ln w="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7" name="Freeform 211"/>
            <p:cNvSpPr>
              <a:spLocks/>
            </p:cNvSpPr>
            <p:nvPr/>
          </p:nvSpPr>
          <p:spPr bwMode="auto">
            <a:xfrm>
              <a:off x="992" y="1305"/>
              <a:ext cx="11" cy="22"/>
            </a:xfrm>
            <a:custGeom>
              <a:avLst/>
              <a:gdLst>
                <a:gd name="T0" fmla="*/ 0 w 22"/>
                <a:gd name="T1" fmla="*/ 0 h 54"/>
                <a:gd name="T2" fmla="*/ 1 w 22"/>
                <a:gd name="T3" fmla="*/ 30 h 54"/>
                <a:gd name="T4" fmla="*/ 22 w 22"/>
                <a:gd name="T5" fmla="*/ 54 h 54"/>
              </a:gdLst>
              <a:ahLst/>
              <a:cxnLst>
                <a:cxn ang="0">
                  <a:pos x="T0" y="T1"/>
                </a:cxn>
                <a:cxn ang="0">
                  <a:pos x="T2" y="T3"/>
                </a:cxn>
                <a:cxn ang="0">
                  <a:pos x="T4" y="T5"/>
                </a:cxn>
              </a:cxnLst>
              <a:rect l="0" t="0" r="r" b="b"/>
              <a:pathLst>
                <a:path w="22" h="54">
                  <a:moveTo>
                    <a:pt x="0" y="0"/>
                  </a:moveTo>
                  <a:lnTo>
                    <a:pt x="1" y="30"/>
                  </a:lnTo>
                  <a:lnTo>
                    <a:pt x="22" y="54"/>
                  </a:lnTo>
                </a:path>
              </a:pathLst>
            </a:custGeom>
            <a:noFill/>
            <a:ln w="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88" name="Line 212"/>
            <p:cNvSpPr>
              <a:spLocks noChangeShapeType="1"/>
            </p:cNvSpPr>
            <p:nvPr/>
          </p:nvSpPr>
          <p:spPr bwMode="auto">
            <a:xfrm flipH="1">
              <a:off x="975" y="1216"/>
              <a:ext cx="43" cy="2"/>
            </a:xfrm>
            <a:prstGeom prst="line">
              <a:avLst/>
            </a:prstGeom>
            <a:noFill/>
            <a:ln w="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89" name="Line 213"/>
            <p:cNvSpPr>
              <a:spLocks noChangeShapeType="1"/>
            </p:cNvSpPr>
            <p:nvPr/>
          </p:nvSpPr>
          <p:spPr bwMode="auto">
            <a:xfrm flipV="1">
              <a:off x="1075" y="1166"/>
              <a:ext cx="22" cy="35"/>
            </a:xfrm>
            <a:prstGeom prst="line">
              <a:avLst/>
            </a:prstGeom>
            <a:noFill/>
            <a:ln w="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90" name="Freeform 214"/>
            <p:cNvSpPr>
              <a:spLocks/>
            </p:cNvSpPr>
            <p:nvPr/>
          </p:nvSpPr>
          <p:spPr bwMode="auto">
            <a:xfrm>
              <a:off x="915" y="1216"/>
              <a:ext cx="79" cy="106"/>
            </a:xfrm>
            <a:custGeom>
              <a:avLst/>
              <a:gdLst>
                <a:gd name="T0" fmla="*/ 143 w 194"/>
                <a:gd name="T1" fmla="*/ 0 h 282"/>
                <a:gd name="T2" fmla="*/ 101 w 194"/>
                <a:gd name="T3" fmla="*/ 0 h 282"/>
                <a:gd name="T4" fmla="*/ 67 w 194"/>
                <a:gd name="T5" fmla="*/ 12 h 282"/>
                <a:gd name="T6" fmla="*/ 47 w 194"/>
                <a:gd name="T7" fmla="*/ 44 h 282"/>
                <a:gd name="T8" fmla="*/ 0 w 194"/>
                <a:gd name="T9" fmla="*/ 221 h 282"/>
                <a:gd name="T10" fmla="*/ 8 w 194"/>
                <a:gd name="T11" fmla="*/ 263 h 282"/>
                <a:gd name="T12" fmla="*/ 46 w 194"/>
                <a:gd name="T13" fmla="*/ 282 h 282"/>
                <a:gd name="T14" fmla="*/ 91 w 194"/>
                <a:gd name="T15" fmla="*/ 282 h 282"/>
                <a:gd name="T16" fmla="*/ 194 w 194"/>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2">
                  <a:moveTo>
                    <a:pt x="143" y="0"/>
                  </a:moveTo>
                  <a:lnTo>
                    <a:pt x="101" y="0"/>
                  </a:lnTo>
                  <a:lnTo>
                    <a:pt x="67" y="12"/>
                  </a:lnTo>
                  <a:lnTo>
                    <a:pt x="47" y="44"/>
                  </a:lnTo>
                  <a:lnTo>
                    <a:pt x="0" y="221"/>
                  </a:lnTo>
                  <a:lnTo>
                    <a:pt x="8" y="263"/>
                  </a:lnTo>
                  <a:lnTo>
                    <a:pt x="46" y="282"/>
                  </a:lnTo>
                  <a:lnTo>
                    <a:pt x="91" y="282"/>
                  </a:lnTo>
                  <a:lnTo>
                    <a:pt x="194" y="226"/>
                  </a:lnTo>
                </a:path>
              </a:pathLst>
            </a:custGeom>
            <a:noFill/>
            <a:ln w="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91" name="Line 215"/>
            <p:cNvSpPr>
              <a:spLocks noChangeShapeType="1"/>
            </p:cNvSpPr>
            <p:nvPr/>
          </p:nvSpPr>
          <p:spPr bwMode="auto">
            <a:xfrm flipH="1">
              <a:off x="992" y="1216"/>
              <a:ext cx="26" cy="89"/>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92" name="Freeform 216"/>
            <p:cNvSpPr>
              <a:spLocks/>
            </p:cNvSpPr>
            <p:nvPr/>
          </p:nvSpPr>
          <p:spPr bwMode="auto">
            <a:xfrm>
              <a:off x="992" y="1305"/>
              <a:ext cx="11" cy="22"/>
            </a:xfrm>
            <a:custGeom>
              <a:avLst/>
              <a:gdLst>
                <a:gd name="T0" fmla="*/ 0 w 22"/>
                <a:gd name="T1" fmla="*/ 0 h 54"/>
                <a:gd name="T2" fmla="*/ 1 w 22"/>
                <a:gd name="T3" fmla="*/ 30 h 54"/>
                <a:gd name="T4" fmla="*/ 22 w 22"/>
                <a:gd name="T5" fmla="*/ 54 h 54"/>
              </a:gdLst>
              <a:ahLst/>
              <a:cxnLst>
                <a:cxn ang="0">
                  <a:pos x="T0" y="T1"/>
                </a:cxn>
                <a:cxn ang="0">
                  <a:pos x="T2" y="T3"/>
                </a:cxn>
                <a:cxn ang="0">
                  <a:pos x="T4" y="T5"/>
                </a:cxn>
              </a:cxnLst>
              <a:rect l="0" t="0" r="r" b="b"/>
              <a:pathLst>
                <a:path w="22" h="54">
                  <a:moveTo>
                    <a:pt x="0" y="0"/>
                  </a:moveTo>
                  <a:lnTo>
                    <a:pt x="1" y="30"/>
                  </a:lnTo>
                  <a:lnTo>
                    <a:pt x="22" y="54"/>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93" name="Line 217"/>
            <p:cNvSpPr>
              <a:spLocks noChangeShapeType="1"/>
            </p:cNvSpPr>
            <p:nvPr/>
          </p:nvSpPr>
          <p:spPr bwMode="auto">
            <a:xfrm flipH="1">
              <a:off x="975" y="1216"/>
              <a:ext cx="43"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94" name="Line 218"/>
            <p:cNvSpPr>
              <a:spLocks noChangeShapeType="1"/>
            </p:cNvSpPr>
            <p:nvPr/>
          </p:nvSpPr>
          <p:spPr bwMode="auto">
            <a:xfrm flipV="1">
              <a:off x="1075" y="1166"/>
              <a:ext cx="22" cy="3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95" name="Freeform 219"/>
            <p:cNvSpPr>
              <a:spLocks/>
            </p:cNvSpPr>
            <p:nvPr/>
          </p:nvSpPr>
          <p:spPr bwMode="auto">
            <a:xfrm>
              <a:off x="915" y="1216"/>
              <a:ext cx="79" cy="106"/>
            </a:xfrm>
            <a:custGeom>
              <a:avLst/>
              <a:gdLst>
                <a:gd name="T0" fmla="*/ 143 w 194"/>
                <a:gd name="T1" fmla="*/ 0 h 282"/>
                <a:gd name="T2" fmla="*/ 101 w 194"/>
                <a:gd name="T3" fmla="*/ 0 h 282"/>
                <a:gd name="T4" fmla="*/ 67 w 194"/>
                <a:gd name="T5" fmla="*/ 12 h 282"/>
                <a:gd name="T6" fmla="*/ 47 w 194"/>
                <a:gd name="T7" fmla="*/ 44 h 282"/>
                <a:gd name="T8" fmla="*/ 0 w 194"/>
                <a:gd name="T9" fmla="*/ 221 h 282"/>
                <a:gd name="T10" fmla="*/ 8 w 194"/>
                <a:gd name="T11" fmla="*/ 263 h 282"/>
                <a:gd name="T12" fmla="*/ 46 w 194"/>
                <a:gd name="T13" fmla="*/ 282 h 282"/>
                <a:gd name="T14" fmla="*/ 91 w 194"/>
                <a:gd name="T15" fmla="*/ 282 h 282"/>
                <a:gd name="T16" fmla="*/ 194 w 194"/>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2">
                  <a:moveTo>
                    <a:pt x="143" y="0"/>
                  </a:moveTo>
                  <a:lnTo>
                    <a:pt x="101" y="0"/>
                  </a:lnTo>
                  <a:lnTo>
                    <a:pt x="67" y="12"/>
                  </a:lnTo>
                  <a:lnTo>
                    <a:pt x="47" y="44"/>
                  </a:lnTo>
                  <a:lnTo>
                    <a:pt x="0" y="221"/>
                  </a:lnTo>
                  <a:lnTo>
                    <a:pt x="8" y="263"/>
                  </a:lnTo>
                  <a:lnTo>
                    <a:pt x="46" y="282"/>
                  </a:lnTo>
                  <a:lnTo>
                    <a:pt x="91" y="282"/>
                  </a:lnTo>
                  <a:lnTo>
                    <a:pt x="194" y="22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596" name="Oval 220"/>
            <p:cNvSpPr>
              <a:spLocks noChangeArrowheads="1"/>
            </p:cNvSpPr>
            <p:nvPr/>
          </p:nvSpPr>
          <p:spPr bwMode="auto">
            <a:xfrm>
              <a:off x="1046" y="1378"/>
              <a:ext cx="58" cy="58"/>
            </a:xfrm>
            <a:prstGeom prst="ellipse">
              <a:avLst/>
            </a:prstGeom>
            <a:solidFill>
              <a:schemeClr val="bg1"/>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01597" name="Group 221"/>
          <p:cNvGrpSpPr>
            <a:grpSpLocks/>
          </p:cNvGrpSpPr>
          <p:nvPr/>
        </p:nvGrpSpPr>
        <p:grpSpPr bwMode="auto">
          <a:xfrm>
            <a:off x="4903788" y="1201738"/>
            <a:ext cx="3952875" cy="3200400"/>
            <a:chOff x="2832" y="772"/>
            <a:chExt cx="2490" cy="2016"/>
          </a:xfrm>
        </p:grpSpPr>
        <p:sp>
          <p:nvSpPr>
            <p:cNvPr id="101598" name="Line 222"/>
            <p:cNvSpPr>
              <a:spLocks noChangeShapeType="1"/>
            </p:cNvSpPr>
            <p:nvPr/>
          </p:nvSpPr>
          <p:spPr bwMode="auto">
            <a:xfrm>
              <a:off x="4225" y="985"/>
              <a:ext cx="4" cy="9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99" name="Line 223"/>
            <p:cNvSpPr>
              <a:spLocks noChangeShapeType="1"/>
            </p:cNvSpPr>
            <p:nvPr/>
          </p:nvSpPr>
          <p:spPr bwMode="auto">
            <a:xfrm>
              <a:off x="3024" y="1891"/>
              <a:ext cx="207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0" name="Line 224"/>
            <p:cNvSpPr>
              <a:spLocks noChangeShapeType="1"/>
            </p:cNvSpPr>
            <p:nvPr/>
          </p:nvSpPr>
          <p:spPr bwMode="auto">
            <a:xfrm>
              <a:off x="4225" y="1891"/>
              <a:ext cx="865" cy="8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1" name="Line 225"/>
            <p:cNvSpPr>
              <a:spLocks noChangeShapeType="1"/>
            </p:cNvSpPr>
            <p:nvPr/>
          </p:nvSpPr>
          <p:spPr bwMode="auto">
            <a:xfrm>
              <a:off x="4225" y="1891"/>
              <a:ext cx="4" cy="8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2" name="Freeform 226"/>
            <p:cNvSpPr>
              <a:spLocks/>
            </p:cNvSpPr>
            <p:nvPr/>
          </p:nvSpPr>
          <p:spPr bwMode="auto">
            <a:xfrm>
              <a:off x="4214" y="772"/>
              <a:ext cx="122" cy="145"/>
            </a:xfrm>
            <a:custGeom>
              <a:avLst/>
              <a:gdLst>
                <a:gd name="T0" fmla="*/ 112 w 346"/>
                <a:gd name="T1" fmla="*/ 0 h 420"/>
                <a:gd name="T2" fmla="*/ 346 w 346"/>
                <a:gd name="T3" fmla="*/ 0 h 420"/>
                <a:gd name="T4" fmla="*/ 0 w 346"/>
                <a:gd name="T5" fmla="*/ 420 h 420"/>
                <a:gd name="T6" fmla="*/ 233 w 346"/>
                <a:gd name="T7" fmla="*/ 420 h 420"/>
              </a:gdLst>
              <a:ahLst/>
              <a:cxnLst>
                <a:cxn ang="0">
                  <a:pos x="T0" y="T1"/>
                </a:cxn>
                <a:cxn ang="0">
                  <a:pos x="T2" y="T3"/>
                </a:cxn>
                <a:cxn ang="0">
                  <a:pos x="T4" y="T5"/>
                </a:cxn>
                <a:cxn ang="0">
                  <a:pos x="T6" y="T7"/>
                </a:cxn>
              </a:cxnLst>
              <a:rect l="0" t="0" r="r" b="b"/>
              <a:pathLst>
                <a:path w="346" h="420">
                  <a:moveTo>
                    <a:pt x="112" y="0"/>
                  </a:moveTo>
                  <a:lnTo>
                    <a:pt x="346" y="0"/>
                  </a:lnTo>
                  <a:lnTo>
                    <a:pt x="0" y="420"/>
                  </a:lnTo>
                  <a:lnTo>
                    <a:pt x="233" y="4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03" name="Line 227"/>
            <p:cNvSpPr>
              <a:spLocks noChangeShapeType="1"/>
            </p:cNvSpPr>
            <p:nvPr/>
          </p:nvSpPr>
          <p:spPr bwMode="auto">
            <a:xfrm>
              <a:off x="4896" y="1891"/>
              <a:ext cx="1" cy="6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4" name="Line 228"/>
            <p:cNvSpPr>
              <a:spLocks noChangeShapeType="1"/>
            </p:cNvSpPr>
            <p:nvPr/>
          </p:nvSpPr>
          <p:spPr bwMode="auto">
            <a:xfrm>
              <a:off x="4427" y="1307"/>
              <a:ext cx="469" cy="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5" name="Line 229"/>
            <p:cNvSpPr>
              <a:spLocks noChangeShapeType="1"/>
            </p:cNvSpPr>
            <p:nvPr/>
          </p:nvSpPr>
          <p:spPr bwMode="auto">
            <a:xfrm flipV="1">
              <a:off x="4896" y="1307"/>
              <a:ext cx="1" cy="5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6" name="Line 230"/>
            <p:cNvSpPr>
              <a:spLocks noChangeShapeType="1"/>
            </p:cNvSpPr>
            <p:nvPr/>
          </p:nvSpPr>
          <p:spPr bwMode="auto">
            <a:xfrm flipH="1">
              <a:off x="3493" y="2537"/>
              <a:ext cx="14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7" name="Line 231"/>
            <p:cNvSpPr>
              <a:spLocks noChangeShapeType="1"/>
            </p:cNvSpPr>
            <p:nvPr/>
          </p:nvSpPr>
          <p:spPr bwMode="auto">
            <a:xfrm flipV="1">
              <a:off x="3493" y="1334"/>
              <a:ext cx="1" cy="7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8" name="Line 232"/>
            <p:cNvSpPr>
              <a:spLocks noChangeShapeType="1"/>
            </p:cNvSpPr>
            <p:nvPr/>
          </p:nvSpPr>
          <p:spPr bwMode="auto">
            <a:xfrm flipH="1">
              <a:off x="3521" y="1307"/>
              <a:ext cx="906"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09" name="Line 233"/>
            <p:cNvSpPr>
              <a:spLocks noChangeShapeType="1"/>
            </p:cNvSpPr>
            <p:nvPr/>
          </p:nvSpPr>
          <p:spPr bwMode="auto">
            <a:xfrm>
              <a:off x="4427" y="1307"/>
              <a:ext cx="2" cy="77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0" name="Line 234"/>
            <p:cNvSpPr>
              <a:spLocks noChangeShapeType="1"/>
            </p:cNvSpPr>
            <p:nvPr/>
          </p:nvSpPr>
          <p:spPr bwMode="auto">
            <a:xfrm flipH="1">
              <a:off x="3493" y="2086"/>
              <a:ext cx="93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1" name="Line 235"/>
            <p:cNvSpPr>
              <a:spLocks noChangeShapeType="1"/>
            </p:cNvSpPr>
            <p:nvPr/>
          </p:nvSpPr>
          <p:spPr bwMode="auto">
            <a:xfrm>
              <a:off x="3493" y="2086"/>
              <a:ext cx="1" cy="451"/>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2" name="Freeform 236"/>
            <p:cNvSpPr>
              <a:spLocks/>
            </p:cNvSpPr>
            <p:nvPr/>
          </p:nvSpPr>
          <p:spPr bwMode="auto">
            <a:xfrm>
              <a:off x="4943" y="1101"/>
              <a:ext cx="84" cy="145"/>
            </a:xfrm>
            <a:custGeom>
              <a:avLst/>
              <a:gdLst>
                <a:gd name="T0" fmla="*/ 113 w 240"/>
                <a:gd name="T1" fmla="*/ 0 h 419"/>
                <a:gd name="T2" fmla="*/ 0 w 240"/>
                <a:gd name="T3" fmla="*/ 419 h 419"/>
                <a:gd name="T4" fmla="*/ 105 w 240"/>
                <a:gd name="T5" fmla="*/ 419 h 419"/>
                <a:gd name="T6" fmla="*/ 169 w 240"/>
                <a:gd name="T7" fmla="*/ 396 h 419"/>
                <a:gd name="T8" fmla="*/ 208 w 240"/>
                <a:gd name="T9" fmla="*/ 338 h 419"/>
                <a:gd name="T10" fmla="*/ 240 w 240"/>
                <a:gd name="T11" fmla="*/ 221 h 419"/>
                <a:gd name="T12" fmla="*/ 232 w 240"/>
                <a:gd name="T13" fmla="*/ 164 h 419"/>
                <a:gd name="T14" fmla="*/ 180 w 240"/>
                <a:gd name="T15" fmla="*/ 139 h 419"/>
                <a:gd name="T16" fmla="*/ 76 w 240"/>
                <a:gd name="T17" fmla="*/ 13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9">
                  <a:moveTo>
                    <a:pt x="113" y="0"/>
                  </a:moveTo>
                  <a:lnTo>
                    <a:pt x="0" y="419"/>
                  </a:lnTo>
                  <a:lnTo>
                    <a:pt x="105" y="419"/>
                  </a:lnTo>
                  <a:lnTo>
                    <a:pt x="169" y="396"/>
                  </a:lnTo>
                  <a:lnTo>
                    <a:pt x="208" y="338"/>
                  </a:lnTo>
                  <a:lnTo>
                    <a:pt x="240" y="221"/>
                  </a:lnTo>
                  <a:lnTo>
                    <a:pt x="232" y="164"/>
                  </a:lnTo>
                  <a:lnTo>
                    <a:pt x="180" y="139"/>
                  </a:lnTo>
                  <a:lnTo>
                    <a:pt x="76" y="13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13" name="Line 237"/>
            <p:cNvSpPr>
              <a:spLocks noChangeShapeType="1"/>
            </p:cNvSpPr>
            <p:nvPr/>
          </p:nvSpPr>
          <p:spPr bwMode="auto">
            <a:xfrm flipV="1">
              <a:off x="5090" y="1101"/>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4" name="Line 238"/>
            <p:cNvSpPr>
              <a:spLocks noChangeShapeType="1"/>
            </p:cNvSpPr>
            <p:nvPr/>
          </p:nvSpPr>
          <p:spPr bwMode="auto">
            <a:xfrm flipH="1">
              <a:off x="5132" y="1101"/>
              <a:ext cx="19"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5" name="Freeform 239"/>
            <p:cNvSpPr>
              <a:spLocks/>
            </p:cNvSpPr>
            <p:nvPr/>
          </p:nvSpPr>
          <p:spPr bwMode="auto">
            <a:xfrm>
              <a:off x="3365" y="2483"/>
              <a:ext cx="86" cy="145"/>
            </a:xfrm>
            <a:custGeom>
              <a:avLst/>
              <a:gdLst>
                <a:gd name="T0" fmla="*/ 113 w 240"/>
                <a:gd name="T1" fmla="*/ 0 h 421"/>
                <a:gd name="T2" fmla="*/ 0 w 240"/>
                <a:gd name="T3" fmla="*/ 421 h 421"/>
                <a:gd name="T4" fmla="*/ 106 w 240"/>
                <a:gd name="T5" fmla="*/ 421 h 421"/>
                <a:gd name="T6" fmla="*/ 170 w 240"/>
                <a:gd name="T7" fmla="*/ 397 h 421"/>
                <a:gd name="T8" fmla="*/ 209 w 240"/>
                <a:gd name="T9" fmla="*/ 339 h 421"/>
                <a:gd name="T10" fmla="*/ 240 w 240"/>
                <a:gd name="T11" fmla="*/ 222 h 421"/>
                <a:gd name="T12" fmla="*/ 232 w 240"/>
                <a:gd name="T13" fmla="*/ 165 h 421"/>
                <a:gd name="T14" fmla="*/ 180 w 240"/>
                <a:gd name="T15" fmla="*/ 141 h 421"/>
                <a:gd name="T16" fmla="*/ 75 w 240"/>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21">
                  <a:moveTo>
                    <a:pt x="113" y="0"/>
                  </a:moveTo>
                  <a:lnTo>
                    <a:pt x="0" y="421"/>
                  </a:lnTo>
                  <a:lnTo>
                    <a:pt x="106" y="421"/>
                  </a:lnTo>
                  <a:lnTo>
                    <a:pt x="170" y="397"/>
                  </a:lnTo>
                  <a:lnTo>
                    <a:pt x="209" y="339"/>
                  </a:lnTo>
                  <a:lnTo>
                    <a:pt x="240" y="222"/>
                  </a:lnTo>
                  <a:lnTo>
                    <a:pt x="232" y="165"/>
                  </a:lnTo>
                  <a:lnTo>
                    <a:pt x="180" y="141"/>
                  </a:lnTo>
                  <a:lnTo>
                    <a:pt x="75" y="14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16" name="Line 240"/>
            <p:cNvSpPr>
              <a:spLocks noChangeShapeType="1"/>
            </p:cNvSpPr>
            <p:nvPr/>
          </p:nvSpPr>
          <p:spPr bwMode="auto">
            <a:xfrm flipV="1">
              <a:off x="4090" y="1741"/>
              <a:ext cx="17"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7" name="Freeform 241"/>
            <p:cNvSpPr>
              <a:spLocks/>
            </p:cNvSpPr>
            <p:nvPr/>
          </p:nvSpPr>
          <p:spPr bwMode="auto">
            <a:xfrm>
              <a:off x="4107" y="1701"/>
              <a:ext cx="84" cy="40"/>
            </a:xfrm>
            <a:custGeom>
              <a:avLst/>
              <a:gdLst>
                <a:gd name="T0" fmla="*/ 234 w 234"/>
                <a:gd name="T1" fmla="*/ 117 h 117"/>
                <a:gd name="T2" fmla="*/ 221 w 234"/>
                <a:gd name="T3" fmla="*/ 34 h 117"/>
                <a:gd name="T4" fmla="*/ 148 w 234"/>
                <a:gd name="T5" fmla="*/ 0 h 117"/>
                <a:gd name="T6" fmla="*/ 56 w 234"/>
                <a:gd name="T7" fmla="*/ 34 h 117"/>
                <a:gd name="T8" fmla="*/ 0 w 234"/>
                <a:gd name="T9" fmla="*/ 117 h 117"/>
              </a:gdLst>
              <a:ahLst/>
              <a:cxnLst>
                <a:cxn ang="0">
                  <a:pos x="T0" y="T1"/>
                </a:cxn>
                <a:cxn ang="0">
                  <a:pos x="T2" y="T3"/>
                </a:cxn>
                <a:cxn ang="0">
                  <a:pos x="T4" y="T5"/>
                </a:cxn>
                <a:cxn ang="0">
                  <a:pos x="T6" y="T7"/>
                </a:cxn>
                <a:cxn ang="0">
                  <a:pos x="T8" y="T9"/>
                </a:cxn>
              </a:cxnLst>
              <a:rect l="0" t="0" r="r" b="b"/>
              <a:pathLst>
                <a:path w="234" h="117">
                  <a:moveTo>
                    <a:pt x="234" y="117"/>
                  </a:moveTo>
                  <a:lnTo>
                    <a:pt x="221" y="34"/>
                  </a:lnTo>
                  <a:lnTo>
                    <a:pt x="148" y="0"/>
                  </a:lnTo>
                  <a:lnTo>
                    <a:pt x="56" y="34"/>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18" name="Line 242"/>
            <p:cNvSpPr>
              <a:spLocks noChangeShapeType="1"/>
            </p:cNvSpPr>
            <p:nvPr/>
          </p:nvSpPr>
          <p:spPr bwMode="auto">
            <a:xfrm flipH="1">
              <a:off x="4172" y="1741"/>
              <a:ext cx="19"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19" name="Freeform 243"/>
            <p:cNvSpPr>
              <a:spLocks/>
            </p:cNvSpPr>
            <p:nvPr/>
          </p:nvSpPr>
          <p:spPr bwMode="auto">
            <a:xfrm>
              <a:off x="4090" y="1808"/>
              <a:ext cx="82" cy="38"/>
            </a:xfrm>
            <a:custGeom>
              <a:avLst/>
              <a:gdLst>
                <a:gd name="T0" fmla="*/ 0 w 233"/>
                <a:gd name="T1" fmla="*/ 0 h 117"/>
                <a:gd name="T2" fmla="*/ 11 w 233"/>
                <a:gd name="T3" fmla="*/ 82 h 117"/>
                <a:gd name="T4" fmla="*/ 86 w 233"/>
                <a:gd name="T5" fmla="*/ 117 h 117"/>
                <a:gd name="T6" fmla="*/ 177 w 233"/>
                <a:gd name="T7" fmla="*/ 82 h 117"/>
                <a:gd name="T8" fmla="*/ 233 w 233"/>
                <a:gd name="T9" fmla="*/ 0 h 117"/>
              </a:gdLst>
              <a:ahLst/>
              <a:cxnLst>
                <a:cxn ang="0">
                  <a:pos x="T0" y="T1"/>
                </a:cxn>
                <a:cxn ang="0">
                  <a:pos x="T2" y="T3"/>
                </a:cxn>
                <a:cxn ang="0">
                  <a:pos x="T4" y="T5"/>
                </a:cxn>
                <a:cxn ang="0">
                  <a:pos x="T6" y="T7"/>
                </a:cxn>
                <a:cxn ang="0">
                  <a:pos x="T8" y="T9"/>
                </a:cxn>
              </a:cxnLst>
              <a:rect l="0" t="0" r="r" b="b"/>
              <a:pathLst>
                <a:path w="233" h="117">
                  <a:moveTo>
                    <a:pt x="0" y="0"/>
                  </a:moveTo>
                  <a:lnTo>
                    <a:pt x="11" y="82"/>
                  </a:lnTo>
                  <a:lnTo>
                    <a:pt x="86" y="117"/>
                  </a:lnTo>
                  <a:lnTo>
                    <a:pt x="177" y="82"/>
                  </a:lnTo>
                  <a:lnTo>
                    <a:pt x="23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20" name="Freeform 244"/>
            <p:cNvSpPr>
              <a:spLocks/>
            </p:cNvSpPr>
            <p:nvPr/>
          </p:nvSpPr>
          <p:spPr bwMode="auto">
            <a:xfrm>
              <a:off x="3542" y="1084"/>
              <a:ext cx="86" cy="147"/>
            </a:xfrm>
            <a:custGeom>
              <a:avLst/>
              <a:gdLst>
                <a:gd name="T0" fmla="*/ 112 w 239"/>
                <a:gd name="T1" fmla="*/ 0 h 420"/>
                <a:gd name="T2" fmla="*/ 0 w 239"/>
                <a:gd name="T3" fmla="*/ 420 h 420"/>
                <a:gd name="T4" fmla="*/ 106 w 239"/>
                <a:gd name="T5" fmla="*/ 420 h 420"/>
                <a:gd name="T6" fmla="*/ 170 w 239"/>
                <a:gd name="T7" fmla="*/ 396 h 420"/>
                <a:gd name="T8" fmla="*/ 209 w 239"/>
                <a:gd name="T9" fmla="*/ 338 h 420"/>
                <a:gd name="T10" fmla="*/ 239 w 239"/>
                <a:gd name="T11" fmla="*/ 222 h 420"/>
                <a:gd name="T12" fmla="*/ 231 w 239"/>
                <a:gd name="T13" fmla="*/ 164 h 420"/>
                <a:gd name="T14" fmla="*/ 180 w 239"/>
                <a:gd name="T15" fmla="*/ 140 h 420"/>
                <a:gd name="T16" fmla="*/ 75 w 239"/>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0">
                  <a:moveTo>
                    <a:pt x="112" y="0"/>
                  </a:moveTo>
                  <a:lnTo>
                    <a:pt x="0" y="420"/>
                  </a:lnTo>
                  <a:lnTo>
                    <a:pt x="106" y="420"/>
                  </a:lnTo>
                  <a:lnTo>
                    <a:pt x="170" y="396"/>
                  </a:lnTo>
                  <a:lnTo>
                    <a:pt x="209" y="338"/>
                  </a:lnTo>
                  <a:lnTo>
                    <a:pt x="239" y="222"/>
                  </a:lnTo>
                  <a:lnTo>
                    <a:pt x="231" y="164"/>
                  </a:lnTo>
                  <a:lnTo>
                    <a:pt x="180" y="140"/>
                  </a:lnTo>
                  <a:lnTo>
                    <a:pt x="75"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21" name="Line 245"/>
            <p:cNvSpPr>
              <a:spLocks noChangeShapeType="1"/>
            </p:cNvSpPr>
            <p:nvPr/>
          </p:nvSpPr>
          <p:spPr bwMode="auto">
            <a:xfrm flipV="1">
              <a:off x="3691" y="1084"/>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22" name="Line 246"/>
            <p:cNvSpPr>
              <a:spLocks noChangeShapeType="1"/>
            </p:cNvSpPr>
            <p:nvPr/>
          </p:nvSpPr>
          <p:spPr bwMode="auto">
            <a:xfrm flipH="1">
              <a:off x="3420" y="1134"/>
              <a:ext cx="19" cy="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23" name="Freeform 247"/>
            <p:cNvSpPr>
              <a:spLocks/>
            </p:cNvSpPr>
            <p:nvPr/>
          </p:nvSpPr>
          <p:spPr bwMode="auto">
            <a:xfrm>
              <a:off x="3420" y="1214"/>
              <a:ext cx="8" cy="19"/>
            </a:xfrm>
            <a:custGeom>
              <a:avLst/>
              <a:gdLst>
                <a:gd name="T0" fmla="*/ 0 w 21"/>
                <a:gd name="T1" fmla="*/ 0 h 54"/>
                <a:gd name="T2" fmla="*/ 2 w 21"/>
                <a:gd name="T3" fmla="*/ 30 h 54"/>
                <a:gd name="T4" fmla="*/ 21 w 21"/>
                <a:gd name="T5" fmla="*/ 54 h 54"/>
              </a:gdLst>
              <a:ahLst/>
              <a:cxnLst>
                <a:cxn ang="0">
                  <a:pos x="T0" y="T1"/>
                </a:cxn>
                <a:cxn ang="0">
                  <a:pos x="T2" y="T3"/>
                </a:cxn>
                <a:cxn ang="0">
                  <a:pos x="T4" y="T5"/>
                </a:cxn>
              </a:cxnLst>
              <a:rect l="0" t="0" r="r" b="b"/>
              <a:pathLst>
                <a:path w="21" h="54">
                  <a:moveTo>
                    <a:pt x="0" y="0"/>
                  </a:moveTo>
                  <a:lnTo>
                    <a:pt x="2" y="30"/>
                  </a:lnTo>
                  <a:lnTo>
                    <a:pt x="21"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24" name="Line 248"/>
            <p:cNvSpPr>
              <a:spLocks noChangeShapeType="1"/>
            </p:cNvSpPr>
            <p:nvPr/>
          </p:nvSpPr>
          <p:spPr bwMode="auto">
            <a:xfrm flipH="1">
              <a:off x="3403" y="1134"/>
              <a:ext cx="3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25" name="Line 249"/>
            <p:cNvSpPr>
              <a:spLocks noChangeShapeType="1"/>
            </p:cNvSpPr>
            <p:nvPr/>
          </p:nvSpPr>
          <p:spPr bwMode="auto">
            <a:xfrm flipV="1">
              <a:off x="3493" y="1090"/>
              <a:ext cx="17"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26" name="Freeform 250"/>
            <p:cNvSpPr>
              <a:spLocks/>
            </p:cNvSpPr>
            <p:nvPr/>
          </p:nvSpPr>
          <p:spPr bwMode="auto">
            <a:xfrm>
              <a:off x="3350" y="1134"/>
              <a:ext cx="70" cy="97"/>
            </a:xfrm>
            <a:custGeom>
              <a:avLst/>
              <a:gdLst>
                <a:gd name="T0" fmla="*/ 142 w 193"/>
                <a:gd name="T1" fmla="*/ 0 h 282"/>
                <a:gd name="T2" fmla="*/ 101 w 193"/>
                <a:gd name="T3" fmla="*/ 0 h 282"/>
                <a:gd name="T4" fmla="*/ 66 w 193"/>
                <a:gd name="T5" fmla="*/ 12 h 282"/>
                <a:gd name="T6" fmla="*/ 47 w 193"/>
                <a:gd name="T7" fmla="*/ 44 h 282"/>
                <a:gd name="T8" fmla="*/ 0 w 193"/>
                <a:gd name="T9" fmla="*/ 221 h 282"/>
                <a:gd name="T10" fmla="*/ 7 w 193"/>
                <a:gd name="T11" fmla="*/ 263 h 282"/>
                <a:gd name="T12" fmla="*/ 46 w 193"/>
                <a:gd name="T13" fmla="*/ 282 h 282"/>
                <a:gd name="T14" fmla="*/ 92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2" y="0"/>
                  </a:moveTo>
                  <a:lnTo>
                    <a:pt x="101" y="0"/>
                  </a:lnTo>
                  <a:lnTo>
                    <a:pt x="66" y="12"/>
                  </a:lnTo>
                  <a:lnTo>
                    <a:pt x="47" y="44"/>
                  </a:lnTo>
                  <a:lnTo>
                    <a:pt x="0" y="221"/>
                  </a:lnTo>
                  <a:lnTo>
                    <a:pt x="7" y="263"/>
                  </a:lnTo>
                  <a:lnTo>
                    <a:pt x="46" y="282"/>
                  </a:lnTo>
                  <a:lnTo>
                    <a:pt x="92" y="282"/>
                  </a:lnTo>
                  <a:lnTo>
                    <a:pt x="193" y="2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27" name="Line 251"/>
            <p:cNvSpPr>
              <a:spLocks noChangeShapeType="1"/>
            </p:cNvSpPr>
            <p:nvPr/>
          </p:nvSpPr>
          <p:spPr bwMode="auto">
            <a:xfrm flipH="1">
              <a:off x="3420" y="1134"/>
              <a:ext cx="19" cy="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28" name="Freeform 252"/>
            <p:cNvSpPr>
              <a:spLocks/>
            </p:cNvSpPr>
            <p:nvPr/>
          </p:nvSpPr>
          <p:spPr bwMode="auto">
            <a:xfrm>
              <a:off x="3420" y="1214"/>
              <a:ext cx="8" cy="19"/>
            </a:xfrm>
            <a:custGeom>
              <a:avLst/>
              <a:gdLst>
                <a:gd name="T0" fmla="*/ 0 w 21"/>
                <a:gd name="T1" fmla="*/ 0 h 54"/>
                <a:gd name="T2" fmla="*/ 2 w 21"/>
                <a:gd name="T3" fmla="*/ 30 h 54"/>
                <a:gd name="T4" fmla="*/ 21 w 21"/>
                <a:gd name="T5" fmla="*/ 54 h 54"/>
              </a:gdLst>
              <a:ahLst/>
              <a:cxnLst>
                <a:cxn ang="0">
                  <a:pos x="T0" y="T1"/>
                </a:cxn>
                <a:cxn ang="0">
                  <a:pos x="T2" y="T3"/>
                </a:cxn>
                <a:cxn ang="0">
                  <a:pos x="T4" y="T5"/>
                </a:cxn>
              </a:cxnLst>
              <a:rect l="0" t="0" r="r" b="b"/>
              <a:pathLst>
                <a:path w="21" h="54">
                  <a:moveTo>
                    <a:pt x="0" y="0"/>
                  </a:moveTo>
                  <a:lnTo>
                    <a:pt x="2" y="30"/>
                  </a:lnTo>
                  <a:lnTo>
                    <a:pt x="21" y="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29" name="Line 253"/>
            <p:cNvSpPr>
              <a:spLocks noChangeShapeType="1"/>
            </p:cNvSpPr>
            <p:nvPr/>
          </p:nvSpPr>
          <p:spPr bwMode="auto">
            <a:xfrm flipH="1">
              <a:off x="3403" y="1132"/>
              <a:ext cx="57"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30" name="Line 254"/>
            <p:cNvSpPr>
              <a:spLocks noChangeShapeType="1"/>
            </p:cNvSpPr>
            <p:nvPr/>
          </p:nvSpPr>
          <p:spPr bwMode="auto">
            <a:xfrm flipV="1">
              <a:off x="3493" y="1090"/>
              <a:ext cx="17"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31" name="Freeform 255"/>
            <p:cNvSpPr>
              <a:spLocks/>
            </p:cNvSpPr>
            <p:nvPr/>
          </p:nvSpPr>
          <p:spPr bwMode="auto">
            <a:xfrm>
              <a:off x="3350" y="1134"/>
              <a:ext cx="70" cy="97"/>
            </a:xfrm>
            <a:custGeom>
              <a:avLst/>
              <a:gdLst>
                <a:gd name="T0" fmla="*/ 142 w 193"/>
                <a:gd name="T1" fmla="*/ 0 h 282"/>
                <a:gd name="T2" fmla="*/ 101 w 193"/>
                <a:gd name="T3" fmla="*/ 0 h 282"/>
                <a:gd name="T4" fmla="*/ 66 w 193"/>
                <a:gd name="T5" fmla="*/ 12 h 282"/>
                <a:gd name="T6" fmla="*/ 47 w 193"/>
                <a:gd name="T7" fmla="*/ 44 h 282"/>
                <a:gd name="T8" fmla="*/ 0 w 193"/>
                <a:gd name="T9" fmla="*/ 221 h 282"/>
                <a:gd name="T10" fmla="*/ 7 w 193"/>
                <a:gd name="T11" fmla="*/ 263 h 282"/>
                <a:gd name="T12" fmla="*/ 46 w 193"/>
                <a:gd name="T13" fmla="*/ 282 h 282"/>
                <a:gd name="T14" fmla="*/ 92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2" y="0"/>
                  </a:moveTo>
                  <a:lnTo>
                    <a:pt x="101" y="0"/>
                  </a:lnTo>
                  <a:lnTo>
                    <a:pt x="66" y="12"/>
                  </a:lnTo>
                  <a:lnTo>
                    <a:pt x="47" y="44"/>
                  </a:lnTo>
                  <a:lnTo>
                    <a:pt x="0" y="221"/>
                  </a:lnTo>
                  <a:lnTo>
                    <a:pt x="7" y="263"/>
                  </a:lnTo>
                  <a:lnTo>
                    <a:pt x="46" y="282"/>
                  </a:lnTo>
                  <a:lnTo>
                    <a:pt x="92" y="282"/>
                  </a:lnTo>
                  <a:lnTo>
                    <a:pt x="193"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32" name="Freeform 256"/>
            <p:cNvSpPr>
              <a:spLocks/>
            </p:cNvSpPr>
            <p:nvPr/>
          </p:nvSpPr>
          <p:spPr bwMode="auto">
            <a:xfrm>
              <a:off x="4368" y="1143"/>
              <a:ext cx="71" cy="99"/>
            </a:xfrm>
            <a:custGeom>
              <a:avLst/>
              <a:gdLst>
                <a:gd name="T0" fmla="*/ 143 w 193"/>
                <a:gd name="T1" fmla="*/ 0 h 282"/>
                <a:gd name="T2" fmla="*/ 101 w 193"/>
                <a:gd name="T3" fmla="*/ 0 h 282"/>
                <a:gd name="T4" fmla="*/ 67 w 193"/>
                <a:gd name="T5" fmla="*/ 12 h 282"/>
                <a:gd name="T6" fmla="*/ 47 w 193"/>
                <a:gd name="T7" fmla="*/ 43 h 282"/>
                <a:gd name="T8" fmla="*/ 0 w 193"/>
                <a:gd name="T9" fmla="*/ 221 h 282"/>
                <a:gd name="T10" fmla="*/ 9 w 193"/>
                <a:gd name="T11" fmla="*/ 262 h 282"/>
                <a:gd name="T12" fmla="*/ 46 w 193"/>
                <a:gd name="T13" fmla="*/ 282 h 282"/>
                <a:gd name="T14" fmla="*/ 92 w 193"/>
                <a:gd name="T15" fmla="*/ 282 h 282"/>
                <a:gd name="T16" fmla="*/ 193 w 193"/>
                <a:gd name="T17"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3" y="0"/>
                  </a:moveTo>
                  <a:lnTo>
                    <a:pt x="101" y="0"/>
                  </a:lnTo>
                  <a:lnTo>
                    <a:pt x="67" y="12"/>
                  </a:lnTo>
                  <a:lnTo>
                    <a:pt x="47" y="43"/>
                  </a:lnTo>
                  <a:lnTo>
                    <a:pt x="0" y="221"/>
                  </a:lnTo>
                  <a:lnTo>
                    <a:pt x="9" y="262"/>
                  </a:lnTo>
                  <a:lnTo>
                    <a:pt x="46" y="282"/>
                  </a:lnTo>
                  <a:lnTo>
                    <a:pt x="92" y="282"/>
                  </a:lnTo>
                  <a:lnTo>
                    <a:pt x="193" y="2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33" name="Freeform 257"/>
            <p:cNvSpPr>
              <a:spLocks/>
            </p:cNvSpPr>
            <p:nvPr/>
          </p:nvSpPr>
          <p:spPr bwMode="auto">
            <a:xfrm>
              <a:off x="4368" y="1143"/>
              <a:ext cx="71" cy="99"/>
            </a:xfrm>
            <a:custGeom>
              <a:avLst/>
              <a:gdLst>
                <a:gd name="T0" fmla="*/ 143 w 193"/>
                <a:gd name="T1" fmla="*/ 0 h 282"/>
                <a:gd name="T2" fmla="*/ 101 w 193"/>
                <a:gd name="T3" fmla="*/ 0 h 282"/>
                <a:gd name="T4" fmla="*/ 67 w 193"/>
                <a:gd name="T5" fmla="*/ 12 h 282"/>
                <a:gd name="T6" fmla="*/ 47 w 193"/>
                <a:gd name="T7" fmla="*/ 43 h 282"/>
                <a:gd name="T8" fmla="*/ 0 w 193"/>
                <a:gd name="T9" fmla="*/ 221 h 282"/>
                <a:gd name="T10" fmla="*/ 9 w 193"/>
                <a:gd name="T11" fmla="*/ 262 h 282"/>
                <a:gd name="T12" fmla="*/ 46 w 193"/>
                <a:gd name="T13" fmla="*/ 282 h 282"/>
                <a:gd name="T14" fmla="*/ 92 w 193"/>
                <a:gd name="T15" fmla="*/ 282 h 282"/>
                <a:gd name="T16" fmla="*/ 193 w 193"/>
                <a:gd name="T17"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3" y="0"/>
                  </a:moveTo>
                  <a:lnTo>
                    <a:pt x="101" y="0"/>
                  </a:lnTo>
                  <a:lnTo>
                    <a:pt x="67" y="12"/>
                  </a:lnTo>
                  <a:lnTo>
                    <a:pt x="47" y="43"/>
                  </a:lnTo>
                  <a:lnTo>
                    <a:pt x="0" y="221"/>
                  </a:lnTo>
                  <a:lnTo>
                    <a:pt x="9" y="262"/>
                  </a:lnTo>
                  <a:lnTo>
                    <a:pt x="46" y="282"/>
                  </a:lnTo>
                  <a:lnTo>
                    <a:pt x="92" y="282"/>
                  </a:lnTo>
                  <a:lnTo>
                    <a:pt x="193"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34" name="Line 258"/>
            <p:cNvSpPr>
              <a:spLocks noChangeShapeType="1"/>
            </p:cNvSpPr>
            <p:nvPr/>
          </p:nvSpPr>
          <p:spPr bwMode="auto">
            <a:xfrm flipH="1">
              <a:off x="4437" y="1143"/>
              <a:ext cx="23" cy="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35" name="Line 259"/>
            <p:cNvSpPr>
              <a:spLocks noChangeShapeType="1"/>
            </p:cNvSpPr>
            <p:nvPr/>
          </p:nvSpPr>
          <p:spPr bwMode="auto">
            <a:xfrm flipH="1">
              <a:off x="4437" y="1143"/>
              <a:ext cx="23"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36" name="Freeform 260"/>
            <p:cNvSpPr>
              <a:spLocks/>
            </p:cNvSpPr>
            <p:nvPr/>
          </p:nvSpPr>
          <p:spPr bwMode="auto">
            <a:xfrm>
              <a:off x="4437" y="1225"/>
              <a:ext cx="7" cy="19"/>
            </a:xfrm>
            <a:custGeom>
              <a:avLst/>
              <a:gdLst>
                <a:gd name="T0" fmla="*/ 0 w 21"/>
                <a:gd name="T1" fmla="*/ 0 h 54"/>
                <a:gd name="T2" fmla="*/ 2 w 21"/>
                <a:gd name="T3" fmla="*/ 31 h 54"/>
                <a:gd name="T4" fmla="*/ 21 w 21"/>
                <a:gd name="T5" fmla="*/ 54 h 54"/>
              </a:gdLst>
              <a:ahLst/>
              <a:cxnLst>
                <a:cxn ang="0">
                  <a:pos x="T0" y="T1"/>
                </a:cxn>
                <a:cxn ang="0">
                  <a:pos x="T2" y="T3"/>
                </a:cxn>
                <a:cxn ang="0">
                  <a:pos x="T4" y="T5"/>
                </a:cxn>
              </a:cxnLst>
              <a:rect l="0" t="0" r="r" b="b"/>
              <a:pathLst>
                <a:path w="21" h="54">
                  <a:moveTo>
                    <a:pt x="0" y="0"/>
                  </a:moveTo>
                  <a:lnTo>
                    <a:pt x="2" y="31"/>
                  </a:lnTo>
                  <a:lnTo>
                    <a:pt x="21"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37" name="Freeform 261"/>
            <p:cNvSpPr>
              <a:spLocks/>
            </p:cNvSpPr>
            <p:nvPr/>
          </p:nvSpPr>
          <p:spPr bwMode="auto">
            <a:xfrm>
              <a:off x="4437" y="1225"/>
              <a:ext cx="7" cy="19"/>
            </a:xfrm>
            <a:custGeom>
              <a:avLst/>
              <a:gdLst>
                <a:gd name="T0" fmla="*/ 0 w 21"/>
                <a:gd name="T1" fmla="*/ 0 h 54"/>
                <a:gd name="T2" fmla="*/ 2 w 21"/>
                <a:gd name="T3" fmla="*/ 31 h 54"/>
                <a:gd name="T4" fmla="*/ 21 w 21"/>
                <a:gd name="T5" fmla="*/ 54 h 54"/>
              </a:gdLst>
              <a:ahLst/>
              <a:cxnLst>
                <a:cxn ang="0">
                  <a:pos x="T0" y="T1"/>
                </a:cxn>
                <a:cxn ang="0">
                  <a:pos x="T2" y="T3"/>
                </a:cxn>
                <a:cxn ang="0">
                  <a:pos x="T4" y="T5"/>
                </a:cxn>
              </a:cxnLst>
              <a:rect l="0" t="0" r="r" b="b"/>
              <a:pathLst>
                <a:path w="21" h="54">
                  <a:moveTo>
                    <a:pt x="0" y="0"/>
                  </a:moveTo>
                  <a:lnTo>
                    <a:pt x="2" y="31"/>
                  </a:lnTo>
                  <a:lnTo>
                    <a:pt x="21" y="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38" name="Line 262"/>
            <p:cNvSpPr>
              <a:spLocks noChangeShapeType="1"/>
            </p:cNvSpPr>
            <p:nvPr/>
          </p:nvSpPr>
          <p:spPr bwMode="auto">
            <a:xfrm flipH="1">
              <a:off x="4420" y="1143"/>
              <a:ext cx="4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39" name="Line 263"/>
            <p:cNvSpPr>
              <a:spLocks noChangeShapeType="1"/>
            </p:cNvSpPr>
            <p:nvPr/>
          </p:nvSpPr>
          <p:spPr bwMode="auto">
            <a:xfrm flipH="1">
              <a:off x="4420" y="1143"/>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0" name="Freeform 264"/>
            <p:cNvSpPr>
              <a:spLocks/>
            </p:cNvSpPr>
            <p:nvPr/>
          </p:nvSpPr>
          <p:spPr bwMode="auto">
            <a:xfrm>
              <a:off x="3420" y="2110"/>
              <a:ext cx="10" cy="19"/>
            </a:xfrm>
            <a:custGeom>
              <a:avLst/>
              <a:gdLst>
                <a:gd name="T0" fmla="*/ 0 w 22"/>
                <a:gd name="T1" fmla="*/ 0 h 54"/>
                <a:gd name="T2" fmla="*/ 2 w 22"/>
                <a:gd name="T3" fmla="*/ 31 h 54"/>
                <a:gd name="T4" fmla="*/ 22 w 22"/>
                <a:gd name="T5" fmla="*/ 54 h 54"/>
              </a:gdLst>
              <a:ahLst/>
              <a:cxnLst>
                <a:cxn ang="0">
                  <a:pos x="T0" y="T1"/>
                </a:cxn>
                <a:cxn ang="0">
                  <a:pos x="T2" y="T3"/>
                </a:cxn>
                <a:cxn ang="0">
                  <a:pos x="T4" y="T5"/>
                </a:cxn>
              </a:cxnLst>
              <a:rect l="0" t="0" r="r" b="b"/>
              <a:pathLst>
                <a:path w="22" h="54">
                  <a:moveTo>
                    <a:pt x="0" y="0"/>
                  </a:moveTo>
                  <a:lnTo>
                    <a:pt x="2" y="31"/>
                  </a:lnTo>
                  <a:lnTo>
                    <a:pt x="22" y="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41" name="Freeform 265"/>
            <p:cNvSpPr>
              <a:spLocks/>
            </p:cNvSpPr>
            <p:nvPr/>
          </p:nvSpPr>
          <p:spPr bwMode="auto">
            <a:xfrm>
              <a:off x="3352" y="2030"/>
              <a:ext cx="70" cy="97"/>
            </a:xfrm>
            <a:custGeom>
              <a:avLst/>
              <a:gdLst>
                <a:gd name="T0" fmla="*/ 143 w 193"/>
                <a:gd name="T1" fmla="*/ 0 h 282"/>
                <a:gd name="T2" fmla="*/ 101 w 193"/>
                <a:gd name="T3" fmla="*/ 0 h 282"/>
                <a:gd name="T4" fmla="*/ 67 w 193"/>
                <a:gd name="T5" fmla="*/ 12 h 282"/>
                <a:gd name="T6" fmla="*/ 48 w 193"/>
                <a:gd name="T7" fmla="*/ 44 h 282"/>
                <a:gd name="T8" fmla="*/ 0 w 193"/>
                <a:gd name="T9" fmla="*/ 222 h 282"/>
                <a:gd name="T10" fmla="*/ 8 w 193"/>
                <a:gd name="T11" fmla="*/ 263 h 282"/>
                <a:gd name="T12" fmla="*/ 46 w 193"/>
                <a:gd name="T13" fmla="*/ 282 h 282"/>
                <a:gd name="T14" fmla="*/ 91 w 193"/>
                <a:gd name="T15" fmla="*/ 282 h 282"/>
                <a:gd name="T16" fmla="*/ 193 w 193"/>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2">
                  <a:moveTo>
                    <a:pt x="143" y="0"/>
                  </a:moveTo>
                  <a:lnTo>
                    <a:pt x="101" y="0"/>
                  </a:lnTo>
                  <a:lnTo>
                    <a:pt x="67" y="12"/>
                  </a:lnTo>
                  <a:lnTo>
                    <a:pt x="48" y="44"/>
                  </a:lnTo>
                  <a:lnTo>
                    <a:pt x="0" y="222"/>
                  </a:lnTo>
                  <a:lnTo>
                    <a:pt x="8" y="263"/>
                  </a:lnTo>
                  <a:lnTo>
                    <a:pt x="46" y="282"/>
                  </a:lnTo>
                  <a:lnTo>
                    <a:pt x="91" y="282"/>
                  </a:lnTo>
                  <a:lnTo>
                    <a:pt x="193"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42" name="Line 266"/>
            <p:cNvSpPr>
              <a:spLocks noChangeShapeType="1"/>
            </p:cNvSpPr>
            <p:nvPr/>
          </p:nvSpPr>
          <p:spPr bwMode="auto">
            <a:xfrm flipH="1">
              <a:off x="3420" y="2030"/>
              <a:ext cx="23" cy="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3" name="Line 267"/>
            <p:cNvSpPr>
              <a:spLocks noChangeShapeType="1"/>
            </p:cNvSpPr>
            <p:nvPr/>
          </p:nvSpPr>
          <p:spPr bwMode="auto">
            <a:xfrm flipH="1">
              <a:off x="3405" y="2030"/>
              <a:ext cx="3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4" name="Line 268"/>
            <p:cNvSpPr>
              <a:spLocks noChangeShapeType="1"/>
            </p:cNvSpPr>
            <p:nvPr/>
          </p:nvSpPr>
          <p:spPr bwMode="auto">
            <a:xfrm>
              <a:off x="2872" y="1823"/>
              <a:ext cx="61" cy="1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5" name="Line 269"/>
            <p:cNvSpPr>
              <a:spLocks noChangeShapeType="1"/>
            </p:cNvSpPr>
            <p:nvPr/>
          </p:nvSpPr>
          <p:spPr bwMode="auto">
            <a:xfrm flipH="1">
              <a:off x="2832" y="1823"/>
              <a:ext cx="141" cy="1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6" name="Freeform 270"/>
            <p:cNvSpPr>
              <a:spLocks/>
            </p:cNvSpPr>
            <p:nvPr/>
          </p:nvSpPr>
          <p:spPr bwMode="auto">
            <a:xfrm>
              <a:off x="4313" y="2643"/>
              <a:ext cx="101" cy="73"/>
            </a:xfrm>
            <a:custGeom>
              <a:avLst/>
              <a:gdLst>
                <a:gd name="T0" fmla="*/ 0 w 280"/>
                <a:gd name="T1" fmla="*/ 0 h 211"/>
                <a:gd name="T2" fmla="*/ 83 w 280"/>
                <a:gd name="T3" fmla="*/ 211 h 211"/>
                <a:gd name="T4" fmla="*/ 280 w 280"/>
                <a:gd name="T5" fmla="*/ 0 h 211"/>
              </a:gdLst>
              <a:ahLst/>
              <a:cxnLst>
                <a:cxn ang="0">
                  <a:pos x="T0" y="T1"/>
                </a:cxn>
                <a:cxn ang="0">
                  <a:pos x="T2" y="T3"/>
                </a:cxn>
                <a:cxn ang="0">
                  <a:pos x="T4" y="T5"/>
                </a:cxn>
              </a:cxnLst>
              <a:rect l="0" t="0" r="r" b="b"/>
              <a:pathLst>
                <a:path w="280" h="211">
                  <a:moveTo>
                    <a:pt x="0" y="0"/>
                  </a:moveTo>
                  <a:lnTo>
                    <a:pt x="83" y="211"/>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47" name="Line 271"/>
            <p:cNvSpPr>
              <a:spLocks noChangeShapeType="1"/>
            </p:cNvSpPr>
            <p:nvPr/>
          </p:nvSpPr>
          <p:spPr bwMode="auto">
            <a:xfrm flipH="1">
              <a:off x="4324" y="2716"/>
              <a:ext cx="2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8" name="Line 272"/>
            <p:cNvSpPr>
              <a:spLocks noChangeShapeType="1"/>
            </p:cNvSpPr>
            <p:nvPr/>
          </p:nvSpPr>
          <p:spPr bwMode="auto">
            <a:xfrm flipV="1">
              <a:off x="4511" y="1096"/>
              <a:ext cx="19"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49" name="Line 273"/>
            <p:cNvSpPr>
              <a:spLocks noChangeShapeType="1"/>
            </p:cNvSpPr>
            <p:nvPr/>
          </p:nvSpPr>
          <p:spPr bwMode="auto">
            <a:xfrm flipH="1">
              <a:off x="4555" y="1096"/>
              <a:ext cx="17"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50" name="Freeform 274"/>
            <p:cNvSpPr>
              <a:spLocks/>
            </p:cNvSpPr>
            <p:nvPr/>
          </p:nvSpPr>
          <p:spPr bwMode="auto">
            <a:xfrm>
              <a:off x="5295" y="1901"/>
              <a:ext cx="27" cy="99"/>
            </a:xfrm>
            <a:custGeom>
              <a:avLst/>
              <a:gdLst>
                <a:gd name="T0" fmla="*/ 4 w 81"/>
                <a:gd name="T1" fmla="*/ 287 h 287"/>
                <a:gd name="T2" fmla="*/ 81 w 81"/>
                <a:gd name="T3" fmla="*/ 0 h 287"/>
                <a:gd name="T4" fmla="*/ 0 w 81"/>
                <a:gd name="T5" fmla="*/ 64 h 287"/>
              </a:gdLst>
              <a:ahLst/>
              <a:cxnLst>
                <a:cxn ang="0">
                  <a:pos x="T0" y="T1"/>
                </a:cxn>
                <a:cxn ang="0">
                  <a:pos x="T2" y="T3"/>
                </a:cxn>
                <a:cxn ang="0">
                  <a:pos x="T4" y="T5"/>
                </a:cxn>
              </a:cxnLst>
              <a:rect l="0" t="0" r="r" b="b"/>
              <a:pathLst>
                <a:path w="81" h="287">
                  <a:moveTo>
                    <a:pt x="4" y="287"/>
                  </a:moveTo>
                  <a:lnTo>
                    <a:pt x="81" y="0"/>
                  </a:lnTo>
                  <a:lnTo>
                    <a:pt x="0" y="6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51" name="Freeform 275"/>
            <p:cNvSpPr>
              <a:spLocks/>
            </p:cNvSpPr>
            <p:nvPr/>
          </p:nvSpPr>
          <p:spPr bwMode="auto">
            <a:xfrm>
              <a:off x="5170" y="1836"/>
              <a:ext cx="101" cy="72"/>
            </a:xfrm>
            <a:custGeom>
              <a:avLst/>
              <a:gdLst>
                <a:gd name="T0" fmla="*/ 0 w 280"/>
                <a:gd name="T1" fmla="*/ 0 h 211"/>
                <a:gd name="T2" fmla="*/ 84 w 280"/>
                <a:gd name="T3" fmla="*/ 211 h 211"/>
                <a:gd name="T4" fmla="*/ 280 w 280"/>
                <a:gd name="T5" fmla="*/ 0 h 211"/>
              </a:gdLst>
              <a:ahLst/>
              <a:cxnLst>
                <a:cxn ang="0">
                  <a:pos x="T0" y="T1"/>
                </a:cxn>
                <a:cxn ang="0">
                  <a:pos x="T2" y="T3"/>
                </a:cxn>
                <a:cxn ang="0">
                  <a:pos x="T4" y="T5"/>
                </a:cxn>
              </a:cxnLst>
              <a:rect l="0" t="0" r="r" b="b"/>
              <a:pathLst>
                <a:path w="280" h="211">
                  <a:moveTo>
                    <a:pt x="0" y="0"/>
                  </a:moveTo>
                  <a:lnTo>
                    <a:pt x="84" y="211"/>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652" name="Line 276"/>
            <p:cNvSpPr>
              <a:spLocks noChangeShapeType="1"/>
            </p:cNvSpPr>
            <p:nvPr/>
          </p:nvSpPr>
          <p:spPr bwMode="auto">
            <a:xfrm flipH="1">
              <a:off x="5179" y="1908"/>
              <a:ext cx="21" cy="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53" name="Oval 277"/>
            <p:cNvSpPr>
              <a:spLocks noChangeArrowheads="1"/>
            </p:cNvSpPr>
            <p:nvPr/>
          </p:nvSpPr>
          <p:spPr bwMode="auto">
            <a:xfrm>
              <a:off x="3460" y="1281"/>
              <a:ext cx="52" cy="51"/>
            </a:xfrm>
            <a:prstGeom prst="ellipse">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1654" name="Freeform 278"/>
          <p:cNvSpPr>
            <a:spLocks/>
          </p:cNvSpPr>
          <p:nvPr/>
        </p:nvSpPr>
        <p:spPr bwMode="auto">
          <a:xfrm>
            <a:off x="5881688" y="1970088"/>
            <a:ext cx="128587" cy="125412"/>
          </a:xfrm>
          <a:custGeom>
            <a:avLst/>
            <a:gdLst>
              <a:gd name="T0" fmla="*/ 149 w 149"/>
              <a:gd name="T1" fmla="*/ 74 h 150"/>
              <a:gd name="T2" fmla="*/ 127 w 149"/>
              <a:gd name="T3" fmla="*/ 21 h 150"/>
              <a:gd name="T4" fmla="*/ 74 w 149"/>
              <a:gd name="T5" fmla="*/ 0 h 150"/>
              <a:gd name="T6" fmla="*/ 21 w 149"/>
              <a:gd name="T7" fmla="*/ 21 h 150"/>
              <a:gd name="T8" fmla="*/ 0 w 149"/>
              <a:gd name="T9" fmla="*/ 74 h 150"/>
              <a:gd name="T10" fmla="*/ 21 w 149"/>
              <a:gd name="T11" fmla="*/ 127 h 150"/>
              <a:gd name="T12" fmla="*/ 74 w 149"/>
              <a:gd name="T13" fmla="*/ 150 h 150"/>
              <a:gd name="T14" fmla="*/ 127 w 149"/>
              <a:gd name="T15" fmla="*/ 127 h 150"/>
              <a:gd name="T16" fmla="*/ 149 w 149"/>
              <a:gd name="T1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0">
                <a:moveTo>
                  <a:pt x="149" y="74"/>
                </a:moveTo>
                <a:lnTo>
                  <a:pt x="127" y="21"/>
                </a:lnTo>
                <a:lnTo>
                  <a:pt x="74" y="0"/>
                </a:lnTo>
                <a:lnTo>
                  <a:pt x="21" y="21"/>
                </a:lnTo>
                <a:lnTo>
                  <a:pt x="0" y="74"/>
                </a:lnTo>
                <a:lnTo>
                  <a:pt x="21" y="127"/>
                </a:lnTo>
                <a:lnTo>
                  <a:pt x="74" y="150"/>
                </a:lnTo>
                <a:lnTo>
                  <a:pt x="127" y="127"/>
                </a:lnTo>
                <a:lnTo>
                  <a:pt x="149" y="74"/>
                </a:lnTo>
              </a:path>
            </a:pathLst>
          </a:custGeom>
          <a:solidFill>
            <a:schemeClr val="bg1"/>
          </a:solidFill>
          <a:ln w="28575" cmpd="sng">
            <a:solidFill>
              <a:srgbClr val="990000"/>
            </a:solidFill>
            <a:prstDash val="solid"/>
            <a:round/>
            <a:headEnd/>
            <a:tailEnd/>
          </a:ln>
        </p:spPr>
        <p:txBody>
          <a:bodyPr/>
          <a:lstStyle/>
          <a:p>
            <a:endParaRPr lang="zh-CN" altLang="en-US"/>
          </a:p>
        </p:txBody>
      </p:sp>
      <p:sp>
        <p:nvSpPr>
          <p:cNvPr id="101655" name="Line 279"/>
          <p:cNvSpPr>
            <a:spLocks noChangeShapeType="1"/>
          </p:cNvSpPr>
          <p:nvPr/>
        </p:nvSpPr>
        <p:spPr bwMode="auto">
          <a:xfrm>
            <a:off x="7440613" y="2046288"/>
            <a:ext cx="744537" cy="635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56" name="Line 280"/>
          <p:cNvSpPr>
            <a:spLocks noChangeShapeType="1"/>
          </p:cNvSpPr>
          <p:nvPr/>
        </p:nvSpPr>
        <p:spPr bwMode="auto">
          <a:xfrm>
            <a:off x="5945188" y="3295650"/>
            <a:ext cx="1587" cy="715963"/>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57" name="Text Box 281"/>
          <p:cNvSpPr txBox="1">
            <a:spLocks noChangeArrowheads="1"/>
          </p:cNvSpPr>
          <p:nvPr/>
        </p:nvSpPr>
        <p:spPr bwMode="auto">
          <a:xfrm>
            <a:off x="914400" y="4692650"/>
            <a:ext cx="5334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en-US" altLang="zh-CN" sz="2800">
                <a:ea typeface="隶书" pitchFamily="49" charset="-122"/>
              </a:rPr>
              <a:t>1</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a:t>
            </a:r>
            <a:r>
              <a:rPr lang="en-US" altLang="zh-CN" sz="2800">
                <a:ea typeface="隶书" pitchFamily="49" charset="-122"/>
              </a:rPr>
              <a:t> </a:t>
            </a:r>
            <a:r>
              <a:rPr lang="zh-CN" altLang="en-US" sz="2800">
                <a:ea typeface="隶书" pitchFamily="49" charset="-122"/>
              </a:rPr>
              <a:t>积聚成一点</a:t>
            </a:r>
          </a:p>
        </p:txBody>
      </p:sp>
      <p:sp>
        <p:nvSpPr>
          <p:cNvPr id="101658" name="Text Box 282"/>
          <p:cNvSpPr txBox="1">
            <a:spLocks noChangeArrowheads="1"/>
          </p:cNvSpPr>
          <p:nvPr/>
        </p:nvSpPr>
        <p:spPr bwMode="auto">
          <a:xfrm>
            <a:off x="2692400" y="5168900"/>
            <a:ext cx="46609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2</a:t>
            </a:r>
            <a:r>
              <a:rPr lang="zh-CN" altLang="en-US" sz="2800">
                <a:ea typeface="隶书" pitchFamily="49" charset="-122"/>
              </a:rPr>
              <a:t>． </a:t>
            </a:r>
            <a:r>
              <a:rPr lang="en-US" altLang="zh-CN" sz="2800" i="1">
                <a:ea typeface="隶书" pitchFamily="49" charset="-122"/>
              </a:rPr>
              <a:t>a b</a:t>
            </a:r>
            <a:r>
              <a:rPr lang="en-US" altLang="zh-CN" sz="2800" i="1">
                <a:ea typeface="隶书" pitchFamily="49" charset="-122"/>
                <a:sym typeface="Symbol" pitchFamily="18" charset="2"/>
              </a:rPr>
              <a:t></a:t>
            </a:r>
            <a:r>
              <a:rPr lang="en-US" altLang="zh-CN" sz="2800" i="1">
                <a:ea typeface="隶书" pitchFamily="49" charset="-122"/>
                <a:sym typeface="Math1" pitchFamily="2" charset="2"/>
              </a:rPr>
              <a:t>OX  ;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a:t>
            </a:r>
            <a:r>
              <a:rPr lang="en-US" altLang="zh-CN" sz="2800" i="1">
                <a:ea typeface="隶书" pitchFamily="49" charset="-122"/>
                <a:sym typeface="Symbol" pitchFamily="18" charset="2"/>
              </a:rPr>
              <a:t></a:t>
            </a:r>
            <a:r>
              <a:rPr lang="en-US" altLang="zh-CN" sz="2800" i="1">
                <a:ea typeface="隶书" pitchFamily="49" charset="-122"/>
                <a:sym typeface="Math1" pitchFamily="2" charset="2"/>
              </a:rPr>
              <a:t> </a:t>
            </a:r>
            <a:r>
              <a:rPr lang="en-US" altLang="zh-CN" sz="2800" i="1">
                <a:ea typeface="隶书" pitchFamily="49" charset="-122"/>
              </a:rPr>
              <a:t>OZ</a:t>
            </a:r>
            <a:r>
              <a:rPr lang="en-US" altLang="zh-CN" sz="2800">
                <a:ea typeface="隶书" pitchFamily="49" charset="-122"/>
                <a:sym typeface="Math1" pitchFamily="2" charset="2"/>
              </a:rPr>
              <a:t> </a:t>
            </a:r>
            <a:endParaRPr lang="en-US" altLang="zh-CN" sz="2800">
              <a:ea typeface="隶书" pitchFamily="49" charset="-122"/>
            </a:endParaRPr>
          </a:p>
        </p:txBody>
      </p:sp>
      <p:sp>
        <p:nvSpPr>
          <p:cNvPr id="101659" name="Text Box 283"/>
          <p:cNvSpPr txBox="1">
            <a:spLocks noChangeArrowheads="1"/>
          </p:cNvSpPr>
          <p:nvPr/>
        </p:nvSpPr>
        <p:spPr bwMode="auto">
          <a:xfrm>
            <a:off x="2540000" y="5676900"/>
            <a:ext cx="464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sym typeface="Math1" pitchFamily="2" charset="2"/>
              </a:rPr>
              <a:t>  </a:t>
            </a:r>
            <a:r>
              <a:rPr lang="en-US" altLang="zh-CN" sz="2800">
                <a:ea typeface="隶书" pitchFamily="49" charset="-122"/>
              </a:rPr>
              <a:t>3</a:t>
            </a:r>
            <a:r>
              <a:rPr lang="zh-CN" altLang="en-US" sz="2800">
                <a:ea typeface="隶书" pitchFamily="49" charset="-122"/>
              </a:rPr>
              <a:t>． </a:t>
            </a:r>
            <a:r>
              <a:rPr lang="en-US" altLang="zh-CN" sz="2800" i="1">
                <a:ea typeface="隶书" pitchFamily="49" charset="-122"/>
              </a:rPr>
              <a:t>a b = 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i="1">
                <a:ea typeface="隶书" pitchFamily="49" charset="-122"/>
              </a:rPr>
              <a:t> = AB(</a:t>
            </a:r>
            <a:r>
              <a:rPr lang="zh-CN" altLang="en-US" sz="2800">
                <a:ea typeface="隶书" pitchFamily="49" charset="-122"/>
              </a:rPr>
              <a:t>实长</a:t>
            </a:r>
            <a:r>
              <a:rPr lang="en-US" altLang="zh-CN" sz="2800" i="1">
                <a:ea typeface="隶书" pitchFamily="49" charset="-122"/>
              </a:rPr>
              <a:t>)</a:t>
            </a:r>
          </a:p>
        </p:txBody>
      </p:sp>
    </p:spTree>
    <p:extLst>
      <p:ext uri="{BB962C8B-B14F-4D97-AF65-F5344CB8AC3E}">
        <p14:creationId xmlns:p14="http://schemas.microsoft.com/office/powerpoint/2010/main" val="3364186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1545"/>
                                        </p:tgtEl>
                                        <p:attrNameLst>
                                          <p:attrName>style.visibility</p:attrName>
                                        </p:attrNameLst>
                                      </p:cBhvr>
                                      <p:to>
                                        <p:strVal val="visible"/>
                                      </p:to>
                                    </p:set>
                                    <p:animEffect transition="in" filter="strips(downRight)">
                                      <p:cBhvr>
                                        <p:cTn id="7" dur="500"/>
                                        <p:tgtEl>
                                          <p:spTgt spid="101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01538"/>
                                        </p:tgtEl>
                                        <p:attrNameLst>
                                          <p:attrName>style.visibility</p:attrName>
                                        </p:attrNameLst>
                                      </p:cBhvr>
                                      <p:to>
                                        <p:strVal val="visible"/>
                                      </p:to>
                                    </p:set>
                                    <p:animEffect transition="in" filter="strips(upLeft)">
                                      <p:cBhvr>
                                        <p:cTn id="12" dur="500"/>
                                        <p:tgtEl>
                                          <p:spTgt spid="101538"/>
                                        </p:tgtEl>
                                      </p:cBhvr>
                                    </p:animEffect>
                                  </p:childTnLst>
                                </p:cTn>
                              </p:par>
                            </p:childTnLst>
                          </p:cTn>
                        </p:par>
                        <p:par>
                          <p:cTn id="13" fill="hold" nodeType="afterGroup">
                            <p:stCondLst>
                              <p:cond delay="500"/>
                            </p:stCondLst>
                            <p:childTnLst>
                              <p:par>
                                <p:cTn id="14" presetID="12" presetClass="entr" presetSubtype="4" fill="hold" nodeType="afterEffect">
                                  <p:stCondLst>
                                    <p:cond delay="0"/>
                                  </p:stCondLst>
                                  <p:childTnLst>
                                    <p:set>
                                      <p:cBhvr>
                                        <p:cTn id="15" dur="1" fill="hold">
                                          <p:stCondLst>
                                            <p:cond delay="0"/>
                                          </p:stCondLst>
                                        </p:cTn>
                                        <p:tgtEl>
                                          <p:spTgt spid="101583"/>
                                        </p:tgtEl>
                                        <p:attrNameLst>
                                          <p:attrName>style.visibility</p:attrName>
                                        </p:attrNameLst>
                                      </p:cBhvr>
                                      <p:to>
                                        <p:strVal val="visible"/>
                                      </p:to>
                                    </p:set>
                                    <p:animEffect transition="in" filter="slide(fromBottom)">
                                      <p:cBhvr>
                                        <p:cTn id="16" dur="500"/>
                                        <p:tgtEl>
                                          <p:spTgt spid="1015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1542"/>
                                        </p:tgtEl>
                                        <p:attrNameLst>
                                          <p:attrName>style.visibility</p:attrName>
                                        </p:attrNameLst>
                                      </p:cBhvr>
                                      <p:to>
                                        <p:strVal val="visible"/>
                                      </p:to>
                                    </p:set>
                                    <p:animEffect transition="in" filter="wipe(up)">
                                      <p:cBhvr>
                                        <p:cTn id="21" dur="500"/>
                                        <p:tgtEl>
                                          <p:spTgt spid="101542"/>
                                        </p:tgtEl>
                                      </p:cBhvr>
                                    </p:animEffect>
                                  </p:childTnLst>
                                </p:cTn>
                              </p:par>
                            </p:childTnLst>
                          </p:cTn>
                        </p:par>
                        <p:par>
                          <p:cTn id="22" fill="hold" nodeType="afterGroup">
                            <p:stCondLst>
                              <p:cond delay="500"/>
                            </p:stCondLst>
                            <p:childTnLst>
                              <p:par>
                                <p:cTn id="23" presetID="18" presetClass="entr" presetSubtype="6" fill="hold" nodeType="afterEffect">
                                  <p:stCondLst>
                                    <p:cond delay="0"/>
                                  </p:stCondLst>
                                  <p:childTnLst>
                                    <p:set>
                                      <p:cBhvr>
                                        <p:cTn id="24" dur="1" fill="hold">
                                          <p:stCondLst>
                                            <p:cond delay="0"/>
                                          </p:stCondLst>
                                        </p:cTn>
                                        <p:tgtEl>
                                          <p:spTgt spid="101559"/>
                                        </p:tgtEl>
                                        <p:attrNameLst>
                                          <p:attrName>style.visibility</p:attrName>
                                        </p:attrNameLst>
                                      </p:cBhvr>
                                      <p:to>
                                        <p:strVal val="visible"/>
                                      </p:to>
                                    </p:set>
                                    <p:animEffect transition="in" filter="strips(downRight)">
                                      <p:cBhvr>
                                        <p:cTn id="25" dur="500"/>
                                        <p:tgtEl>
                                          <p:spTgt spid="1015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01539"/>
                                        </p:tgtEl>
                                        <p:attrNameLst>
                                          <p:attrName>style.visibility</p:attrName>
                                        </p:attrNameLst>
                                      </p:cBhvr>
                                      <p:to>
                                        <p:strVal val="visible"/>
                                      </p:to>
                                    </p:set>
                                    <p:animEffect transition="in" filter="wipe(left)">
                                      <p:cBhvr>
                                        <p:cTn id="30" dur="500"/>
                                        <p:tgtEl>
                                          <p:spTgt spid="101539"/>
                                        </p:tgtEl>
                                      </p:cBhvr>
                                    </p:animEffect>
                                  </p:childTnLst>
                                </p:cTn>
                              </p:par>
                            </p:childTnLst>
                          </p:cTn>
                        </p:par>
                        <p:par>
                          <p:cTn id="31" fill="hold" nodeType="afterGroup">
                            <p:stCondLst>
                              <p:cond delay="500"/>
                            </p:stCondLst>
                            <p:childTnLst>
                              <p:par>
                                <p:cTn id="32" presetID="18" presetClass="entr" presetSubtype="6" fill="hold" nodeType="afterEffect">
                                  <p:stCondLst>
                                    <p:cond delay="0"/>
                                  </p:stCondLst>
                                  <p:childTnLst>
                                    <p:set>
                                      <p:cBhvr>
                                        <p:cTn id="33" dur="1" fill="hold">
                                          <p:stCondLst>
                                            <p:cond delay="0"/>
                                          </p:stCondLst>
                                        </p:cTn>
                                        <p:tgtEl>
                                          <p:spTgt spid="101567"/>
                                        </p:tgtEl>
                                        <p:attrNameLst>
                                          <p:attrName>style.visibility</p:attrName>
                                        </p:attrNameLst>
                                      </p:cBhvr>
                                      <p:to>
                                        <p:strVal val="visible"/>
                                      </p:to>
                                    </p:set>
                                    <p:animEffect transition="in" filter="strips(downRight)">
                                      <p:cBhvr>
                                        <p:cTn id="34" dur="500"/>
                                        <p:tgtEl>
                                          <p:spTgt spid="1015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nodeType="clickEffect">
                                  <p:stCondLst>
                                    <p:cond delay="0"/>
                                  </p:stCondLst>
                                  <p:childTnLst>
                                    <p:set>
                                      <p:cBhvr>
                                        <p:cTn id="38" dur="1" fill="hold">
                                          <p:stCondLst>
                                            <p:cond delay="0"/>
                                          </p:stCondLst>
                                        </p:cTn>
                                        <p:tgtEl>
                                          <p:spTgt spid="101597"/>
                                        </p:tgtEl>
                                        <p:attrNameLst>
                                          <p:attrName>style.visibility</p:attrName>
                                        </p:attrNameLst>
                                      </p:cBhvr>
                                      <p:to>
                                        <p:strVal val="visible"/>
                                      </p:to>
                                    </p:set>
                                    <p:animEffect transition="in" filter="box(out)">
                                      <p:cBhvr>
                                        <p:cTn id="39" dur="500"/>
                                        <p:tgtEl>
                                          <p:spTgt spid="1015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01657"/>
                                        </p:tgtEl>
                                        <p:attrNameLst>
                                          <p:attrName>style.visibility</p:attrName>
                                        </p:attrNameLst>
                                      </p:cBhvr>
                                      <p:to>
                                        <p:strVal val="visible"/>
                                      </p:to>
                                    </p:set>
                                    <p:animEffect transition="in" filter="strips(downRight)">
                                      <p:cBhvr>
                                        <p:cTn id="44" dur="500"/>
                                        <p:tgtEl>
                                          <p:spTgt spid="1016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ntr" presetSubtype="10" fill="hold" grpId="0" nodeType="clickEffect">
                                  <p:stCondLst>
                                    <p:cond delay="0"/>
                                  </p:stCondLst>
                                  <p:childTnLst>
                                    <p:set>
                                      <p:cBhvr>
                                        <p:cTn id="48" dur="1" fill="hold">
                                          <p:stCondLst>
                                            <p:cond delay="0"/>
                                          </p:stCondLst>
                                        </p:cTn>
                                        <p:tgtEl>
                                          <p:spTgt spid="101654"/>
                                        </p:tgtEl>
                                        <p:attrNameLst>
                                          <p:attrName>style.visibility</p:attrName>
                                        </p:attrNameLst>
                                      </p:cBhvr>
                                      <p:to>
                                        <p:strVal val="visible"/>
                                      </p:to>
                                    </p:set>
                                    <p:anim calcmode="lin" valueType="num">
                                      <p:cBhvr>
                                        <p:cTn id="49" dur="1000" fill="hold"/>
                                        <p:tgtEl>
                                          <p:spTgt spid="101654"/>
                                        </p:tgtEl>
                                        <p:attrNameLst>
                                          <p:attrName>ppt_w</p:attrName>
                                        </p:attrNameLst>
                                      </p:cBhvr>
                                      <p:tavLst>
                                        <p:tav tm="0" fmla="#ppt_w*sin(2.5*pi*$)">
                                          <p:val>
                                            <p:fltVal val="0"/>
                                          </p:val>
                                        </p:tav>
                                        <p:tav tm="100000">
                                          <p:val>
                                            <p:fltVal val="1"/>
                                          </p:val>
                                        </p:tav>
                                      </p:tavLst>
                                    </p:anim>
                                    <p:anim calcmode="lin" valueType="num">
                                      <p:cBhvr>
                                        <p:cTn id="50" dur="1000" fill="hold"/>
                                        <p:tgtEl>
                                          <p:spTgt spid="101654"/>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01658"/>
                                        </p:tgtEl>
                                        <p:attrNameLst>
                                          <p:attrName>style.visibility</p:attrName>
                                        </p:attrNameLst>
                                      </p:cBhvr>
                                      <p:to>
                                        <p:strVal val="visible"/>
                                      </p:to>
                                    </p:set>
                                    <p:animEffect transition="in" filter="strips(downRight)">
                                      <p:cBhvr>
                                        <p:cTn id="55" dur="500"/>
                                        <p:tgtEl>
                                          <p:spTgt spid="10165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01656"/>
                                        </p:tgtEl>
                                        <p:attrNameLst>
                                          <p:attrName>style.visibility</p:attrName>
                                        </p:attrNameLst>
                                      </p:cBhvr>
                                      <p:to>
                                        <p:strVal val="visible"/>
                                      </p:to>
                                    </p:set>
                                    <p:animEffect transition="in" filter="wipe(up)">
                                      <p:cBhvr>
                                        <p:cTn id="60" dur="500"/>
                                        <p:tgtEl>
                                          <p:spTgt spid="101656"/>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01655"/>
                                        </p:tgtEl>
                                        <p:attrNameLst>
                                          <p:attrName>style.visibility</p:attrName>
                                        </p:attrNameLst>
                                      </p:cBhvr>
                                      <p:to>
                                        <p:strVal val="visible"/>
                                      </p:to>
                                    </p:set>
                                    <p:animEffect transition="in" filter="wipe(left)">
                                      <p:cBhvr>
                                        <p:cTn id="64" dur="500"/>
                                        <p:tgtEl>
                                          <p:spTgt spid="10165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101659"/>
                                        </p:tgtEl>
                                        <p:attrNameLst>
                                          <p:attrName>style.visibility</p:attrName>
                                        </p:attrNameLst>
                                      </p:cBhvr>
                                      <p:to>
                                        <p:strVal val="visible"/>
                                      </p:to>
                                    </p:set>
                                    <p:animEffect transition="in" filter="strips(downRight)">
                                      <p:cBhvr>
                                        <p:cTn id="69" dur="500"/>
                                        <p:tgtEl>
                                          <p:spTgt spid="10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38" grpId="0" animBg="1"/>
      <p:bldP spid="101654" grpId="0" animBg="1"/>
      <p:bldP spid="101655" grpId="0" animBg="1"/>
      <p:bldP spid="101656" grpId="0" animBg="1"/>
      <p:bldP spid="101657" grpId="0" autoUpdateAnimBg="0"/>
      <p:bldP spid="101658" grpId="0" autoUpdateAnimBg="0"/>
      <p:bldP spid="1016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938213" y="115888"/>
            <a:ext cx="5956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3200" b="1">
                <a:solidFill>
                  <a:schemeClr val="accent2"/>
                </a:solidFill>
                <a:latin typeface="隶书" pitchFamily="49" charset="-122"/>
                <a:ea typeface="隶书" pitchFamily="49" charset="-122"/>
              </a:rPr>
              <a:t> </a:t>
            </a:r>
            <a:r>
              <a:rPr lang="zh-CN" altLang="en-US" sz="3200" b="1">
                <a:solidFill>
                  <a:schemeClr val="folHlink"/>
                </a:solidFill>
                <a:latin typeface="隶书" pitchFamily="49" charset="-122"/>
                <a:ea typeface="隶书" pitchFamily="49" charset="-122"/>
              </a:rPr>
              <a:t>侧垂线</a:t>
            </a:r>
            <a:r>
              <a:rPr lang="zh-CN" altLang="en-US" sz="3200" b="1">
                <a:solidFill>
                  <a:schemeClr val="accent2"/>
                </a:solidFill>
                <a:latin typeface="隶书" pitchFamily="49" charset="-122"/>
                <a:ea typeface="隶书" pitchFamily="49" charset="-122"/>
              </a:rPr>
              <a:t>－垂直于</a:t>
            </a:r>
            <a:r>
              <a:rPr lang="en-US" altLang="zh-CN" sz="3200" b="1">
                <a:solidFill>
                  <a:schemeClr val="accent2"/>
                </a:solidFill>
                <a:latin typeface="隶书" pitchFamily="49" charset="-122"/>
                <a:ea typeface="隶书" pitchFamily="49" charset="-122"/>
              </a:rPr>
              <a:t>W</a:t>
            </a:r>
            <a:r>
              <a:rPr lang="zh-CN" altLang="en-US" sz="3200" b="1">
                <a:solidFill>
                  <a:schemeClr val="accent2"/>
                </a:solidFill>
                <a:latin typeface="隶书" pitchFamily="49" charset="-122"/>
                <a:ea typeface="隶书" pitchFamily="49" charset="-122"/>
              </a:rPr>
              <a:t>面的直线</a:t>
            </a:r>
          </a:p>
        </p:txBody>
      </p:sp>
      <p:sp>
        <p:nvSpPr>
          <p:cNvPr id="104451" name="Rectangle 3"/>
          <p:cNvSpPr>
            <a:spLocks noChangeArrowheads="1"/>
          </p:cNvSpPr>
          <p:nvPr/>
        </p:nvSpPr>
        <p:spPr bwMode="auto">
          <a:xfrm>
            <a:off x="538163" y="992188"/>
            <a:ext cx="8385175" cy="53324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4452"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104596" name="Group 148"/>
          <p:cNvGrpSpPr>
            <a:grpSpLocks/>
          </p:cNvGrpSpPr>
          <p:nvPr/>
        </p:nvGrpSpPr>
        <p:grpSpPr bwMode="auto">
          <a:xfrm>
            <a:off x="630238" y="1130300"/>
            <a:ext cx="4267200" cy="3405188"/>
            <a:chOff x="96" y="720"/>
            <a:chExt cx="2688" cy="2145"/>
          </a:xfrm>
        </p:grpSpPr>
        <p:sp>
          <p:nvSpPr>
            <p:cNvPr id="104597" name="Freeform 149"/>
            <p:cNvSpPr>
              <a:spLocks/>
            </p:cNvSpPr>
            <p:nvPr/>
          </p:nvSpPr>
          <p:spPr bwMode="auto">
            <a:xfrm>
              <a:off x="1904" y="964"/>
              <a:ext cx="676" cy="1760"/>
            </a:xfrm>
            <a:custGeom>
              <a:avLst/>
              <a:gdLst>
                <a:gd name="T0" fmla="*/ 0 w 676"/>
                <a:gd name="T1" fmla="*/ 0 h 1760"/>
                <a:gd name="T2" fmla="*/ 0 w 676"/>
                <a:gd name="T3" fmla="*/ 1100 h 1760"/>
                <a:gd name="T4" fmla="*/ 676 w 676"/>
                <a:gd name="T5" fmla="*/ 1760 h 1760"/>
                <a:gd name="T6" fmla="*/ 676 w 676"/>
                <a:gd name="T7" fmla="*/ 688 h 1760"/>
                <a:gd name="T8" fmla="*/ 0 w 676"/>
                <a:gd name="T9" fmla="*/ 0 h 1760"/>
              </a:gdLst>
              <a:ahLst/>
              <a:cxnLst>
                <a:cxn ang="0">
                  <a:pos x="T0" y="T1"/>
                </a:cxn>
                <a:cxn ang="0">
                  <a:pos x="T2" y="T3"/>
                </a:cxn>
                <a:cxn ang="0">
                  <a:pos x="T4" y="T5"/>
                </a:cxn>
                <a:cxn ang="0">
                  <a:pos x="T6" y="T7"/>
                </a:cxn>
                <a:cxn ang="0">
                  <a:pos x="T8" y="T9"/>
                </a:cxn>
              </a:cxnLst>
              <a:rect l="0" t="0" r="r" b="b"/>
              <a:pathLst>
                <a:path w="676" h="1760">
                  <a:moveTo>
                    <a:pt x="0" y="0"/>
                  </a:moveTo>
                  <a:lnTo>
                    <a:pt x="0" y="1100"/>
                  </a:lnTo>
                  <a:lnTo>
                    <a:pt x="676" y="1760"/>
                  </a:lnTo>
                  <a:lnTo>
                    <a:pt x="676" y="688"/>
                  </a:lnTo>
                  <a:lnTo>
                    <a:pt x="0" y="0"/>
                  </a:lnTo>
                  <a:close/>
                </a:path>
              </a:pathLst>
            </a:custGeom>
            <a:gradFill rotWithShape="0">
              <a:gsLst>
                <a:gs pos="0">
                  <a:srgbClr val="FFFFFF"/>
                </a:gs>
                <a:gs pos="100000">
                  <a:srgbClr val="FF6699"/>
                </a:gs>
              </a:gsLst>
              <a:lin ang="18900000" scaled="1"/>
            </a:gradFill>
            <a:ln w="9525" cap="flat" cmpd="sng">
              <a:solidFill>
                <a:srgbClr val="FF006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598" name="Rectangle 150"/>
            <p:cNvSpPr>
              <a:spLocks noChangeArrowheads="1"/>
            </p:cNvSpPr>
            <p:nvPr/>
          </p:nvSpPr>
          <p:spPr bwMode="auto">
            <a:xfrm>
              <a:off x="368" y="958"/>
              <a:ext cx="1535" cy="1103"/>
            </a:xfrm>
            <a:prstGeom prst="rect">
              <a:avLst/>
            </a:prstGeom>
            <a:gradFill rotWithShape="0">
              <a:gsLst>
                <a:gs pos="0">
                  <a:srgbClr val="FF99CC"/>
                </a:gs>
                <a:gs pos="100000">
                  <a:srgbClr val="FFFFFF"/>
                </a:gs>
              </a:gsLst>
              <a:lin ang="27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599" name="AutoShape 151"/>
            <p:cNvSpPr>
              <a:spLocks noChangeArrowheads="1"/>
            </p:cNvSpPr>
            <p:nvPr/>
          </p:nvSpPr>
          <p:spPr bwMode="auto">
            <a:xfrm flipH="1">
              <a:off x="370" y="2061"/>
              <a:ext cx="2205" cy="658"/>
            </a:xfrm>
            <a:prstGeom prst="parallelogram">
              <a:avLst>
                <a:gd name="adj" fmla="val 102176"/>
              </a:avLst>
            </a:prstGeom>
            <a:gradFill rotWithShape="0">
              <a:gsLst>
                <a:gs pos="0">
                  <a:srgbClr val="FF99CC"/>
                </a:gs>
                <a:gs pos="100000">
                  <a:srgbClr val="FFFFFF"/>
                </a:gs>
              </a:gsLst>
              <a:lin ang="18900000" scaled="1"/>
            </a:gradFill>
            <a:ln w="9525">
              <a:solidFill>
                <a:srgbClr val="FF7C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4600" name="Freeform 152"/>
            <p:cNvSpPr>
              <a:spLocks/>
            </p:cNvSpPr>
            <p:nvPr/>
          </p:nvSpPr>
          <p:spPr bwMode="auto">
            <a:xfrm>
              <a:off x="439" y="1010"/>
              <a:ext cx="110" cy="161"/>
            </a:xfrm>
            <a:custGeom>
              <a:avLst/>
              <a:gdLst>
                <a:gd name="T0" fmla="*/ 0 w 280"/>
                <a:gd name="T1" fmla="*/ 0 h 420"/>
                <a:gd name="T2" fmla="*/ 27 w 280"/>
                <a:gd name="T3" fmla="*/ 420 h 420"/>
                <a:gd name="T4" fmla="*/ 280 w 280"/>
                <a:gd name="T5" fmla="*/ 0 h 420"/>
              </a:gdLst>
              <a:ahLst/>
              <a:cxnLst>
                <a:cxn ang="0">
                  <a:pos x="T0" y="T1"/>
                </a:cxn>
                <a:cxn ang="0">
                  <a:pos x="T2" y="T3"/>
                </a:cxn>
                <a:cxn ang="0">
                  <a:pos x="T4" y="T5"/>
                </a:cxn>
              </a:cxnLst>
              <a:rect l="0" t="0" r="r" b="b"/>
              <a:pathLst>
                <a:path w="280" h="420">
                  <a:moveTo>
                    <a:pt x="0" y="0"/>
                  </a:moveTo>
                  <a:lnTo>
                    <a:pt x="27" y="42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04601" name="Group 153"/>
            <p:cNvGrpSpPr>
              <a:grpSpLocks/>
            </p:cNvGrpSpPr>
            <p:nvPr/>
          </p:nvGrpSpPr>
          <p:grpSpPr bwMode="auto">
            <a:xfrm>
              <a:off x="96" y="1990"/>
              <a:ext cx="155" cy="159"/>
              <a:chOff x="96" y="2374"/>
              <a:chExt cx="155" cy="159"/>
            </a:xfrm>
          </p:grpSpPr>
          <p:sp>
            <p:nvSpPr>
              <p:cNvPr id="104602" name="Line 154"/>
              <p:cNvSpPr>
                <a:spLocks noChangeShapeType="1"/>
              </p:cNvSpPr>
              <p:nvPr/>
            </p:nvSpPr>
            <p:spPr bwMode="auto">
              <a:xfrm>
                <a:off x="140" y="2374"/>
                <a:ext cx="67"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03" name="Line 155"/>
              <p:cNvSpPr>
                <a:spLocks noChangeShapeType="1"/>
              </p:cNvSpPr>
              <p:nvPr/>
            </p:nvSpPr>
            <p:spPr bwMode="auto">
              <a:xfrm flipH="1">
                <a:off x="96" y="2374"/>
                <a:ext cx="155"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604" name="Group 156"/>
            <p:cNvGrpSpPr>
              <a:grpSpLocks/>
            </p:cNvGrpSpPr>
            <p:nvPr/>
          </p:nvGrpSpPr>
          <p:grpSpPr bwMode="auto">
            <a:xfrm>
              <a:off x="2673" y="2704"/>
              <a:ext cx="111" cy="161"/>
              <a:chOff x="2673" y="3088"/>
              <a:chExt cx="111" cy="161"/>
            </a:xfrm>
          </p:grpSpPr>
          <p:sp>
            <p:nvSpPr>
              <p:cNvPr id="104605" name="Freeform 157"/>
              <p:cNvSpPr>
                <a:spLocks/>
              </p:cNvSpPr>
              <p:nvPr/>
            </p:nvSpPr>
            <p:spPr bwMode="auto">
              <a:xfrm>
                <a:off x="2673" y="3088"/>
                <a:ext cx="111" cy="80"/>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06" name="Line 158"/>
              <p:cNvSpPr>
                <a:spLocks noChangeShapeType="1"/>
              </p:cNvSpPr>
              <p:nvPr/>
            </p:nvSpPr>
            <p:spPr bwMode="auto">
              <a:xfrm flipH="1">
                <a:off x="2684" y="3168"/>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4607" name="Freeform 159"/>
            <p:cNvSpPr>
              <a:spLocks/>
            </p:cNvSpPr>
            <p:nvPr/>
          </p:nvSpPr>
          <p:spPr bwMode="auto">
            <a:xfrm>
              <a:off x="1834" y="720"/>
              <a:ext cx="133" cy="159"/>
            </a:xfrm>
            <a:custGeom>
              <a:avLst/>
              <a:gdLst>
                <a:gd name="T0" fmla="*/ 112 w 345"/>
                <a:gd name="T1" fmla="*/ 0 h 419"/>
                <a:gd name="T2" fmla="*/ 345 w 345"/>
                <a:gd name="T3" fmla="*/ 0 h 419"/>
                <a:gd name="T4" fmla="*/ 0 w 345"/>
                <a:gd name="T5" fmla="*/ 419 h 419"/>
                <a:gd name="T6" fmla="*/ 233 w 345"/>
                <a:gd name="T7" fmla="*/ 419 h 419"/>
              </a:gdLst>
              <a:ahLst/>
              <a:cxnLst>
                <a:cxn ang="0">
                  <a:pos x="T0" y="T1"/>
                </a:cxn>
                <a:cxn ang="0">
                  <a:pos x="T2" y="T3"/>
                </a:cxn>
                <a:cxn ang="0">
                  <a:pos x="T4" y="T5"/>
                </a:cxn>
                <a:cxn ang="0">
                  <a:pos x="T6" y="T7"/>
                </a:cxn>
              </a:cxnLst>
              <a:rect l="0" t="0" r="r" b="b"/>
              <a:pathLst>
                <a:path w="345" h="419">
                  <a:moveTo>
                    <a:pt x="112" y="0"/>
                  </a:moveTo>
                  <a:lnTo>
                    <a:pt x="345" y="0"/>
                  </a:lnTo>
                  <a:lnTo>
                    <a:pt x="0" y="419"/>
                  </a:lnTo>
                  <a:lnTo>
                    <a:pt x="233" y="41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04608" name="Group 160"/>
            <p:cNvGrpSpPr>
              <a:grpSpLocks/>
            </p:cNvGrpSpPr>
            <p:nvPr/>
          </p:nvGrpSpPr>
          <p:grpSpPr bwMode="auto">
            <a:xfrm>
              <a:off x="2149" y="2520"/>
              <a:ext cx="234" cy="122"/>
              <a:chOff x="2149" y="2904"/>
              <a:chExt cx="234" cy="122"/>
            </a:xfrm>
          </p:grpSpPr>
          <p:sp>
            <p:nvSpPr>
              <p:cNvPr id="104609" name="Line 161"/>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10" name="Line 162"/>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11" name="Line 163"/>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4612" name="Freeform 164"/>
            <p:cNvSpPr>
              <a:spLocks/>
            </p:cNvSpPr>
            <p:nvPr/>
          </p:nvSpPr>
          <p:spPr bwMode="auto">
            <a:xfrm>
              <a:off x="1968" y="1112"/>
              <a:ext cx="125" cy="261"/>
            </a:xfrm>
            <a:custGeom>
              <a:avLst/>
              <a:gdLst>
                <a:gd name="T0" fmla="*/ 0 w 316"/>
                <a:gd name="T1" fmla="*/ 0 h 683"/>
                <a:gd name="T2" fmla="*/ 79 w 316"/>
                <a:gd name="T3" fmla="*/ 525 h 683"/>
                <a:gd name="T4" fmla="*/ 159 w 316"/>
                <a:gd name="T5" fmla="*/ 307 h 683"/>
                <a:gd name="T6" fmla="*/ 237 w 316"/>
                <a:gd name="T7" fmla="*/ 683 h 683"/>
                <a:gd name="T8" fmla="*/ 316 w 316"/>
                <a:gd name="T9" fmla="*/ 317 h 683"/>
              </a:gdLst>
              <a:ahLst/>
              <a:cxnLst>
                <a:cxn ang="0">
                  <a:pos x="T0" y="T1"/>
                </a:cxn>
                <a:cxn ang="0">
                  <a:pos x="T2" y="T3"/>
                </a:cxn>
                <a:cxn ang="0">
                  <a:pos x="T4" y="T5"/>
                </a:cxn>
                <a:cxn ang="0">
                  <a:pos x="T6" y="T7"/>
                </a:cxn>
                <a:cxn ang="0">
                  <a:pos x="T8" y="T9"/>
                </a:cxn>
              </a:cxnLst>
              <a:rect l="0" t="0" r="r" b="b"/>
              <a:pathLst>
                <a:path w="316" h="683">
                  <a:moveTo>
                    <a:pt x="0" y="0"/>
                  </a:moveTo>
                  <a:lnTo>
                    <a:pt x="79" y="525"/>
                  </a:lnTo>
                  <a:lnTo>
                    <a:pt x="159" y="307"/>
                  </a:lnTo>
                  <a:lnTo>
                    <a:pt x="237" y="683"/>
                  </a:lnTo>
                  <a:lnTo>
                    <a:pt x="316"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04613" name="Line 165"/>
          <p:cNvSpPr>
            <a:spLocks noChangeShapeType="1"/>
          </p:cNvSpPr>
          <p:nvPr/>
        </p:nvSpPr>
        <p:spPr bwMode="auto">
          <a:xfrm>
            <a:off x="3149600" y="2921000"/>
            <a:ext cx="884238"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614" name="Group 166"/>
          <p:cNvGrpSpPr>
            <a:grpSpLocks/>
          </p:cNvGrpSpPr>
          <p:nvPr/>
        </p:nvGrpSpPr>
        <p:grpSpPr bwMode="auto">
          <a:xfrm>
            <a:off x="2333625" y="2921000"/>
            <a:ext cx="819150" cy="896938"/>
            <a:chOff x="1169" y="1800"/>
            <a:chExt cx="516" cy="565"/>
          </a:xfrm>
        </p:grpSpPr>
        <p:sp>
          <p:nvSpPr>
            <p:cNvPr id="104615" name="Line 167"/>
            <p:cNvSpPr>
              <a:spLocks noChangeShapeType="1"/>
            </p:cNvSpPr>
            <p:nvPr/>
          </p:nvSpPr>
          <p:spPr bwMode="auto">
            <a:xfrm>
              <a:off x="1169" y="1800"/>
              <a:ext cx="4" cy="5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16" name="Line 168"/>
            <p:cNvSpPr>
              <a:spLocks noChangeShapeType="1"/>
            </p:cNvSpPr>
            <p:nvPr/>
          </p:nvSpPr>
          <p:spPr bwMode="auto">
            <a:xfrm>
              <a:off x="1683" y="1800"/>
              <a:ext cx="2" cy="5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617" name="Group 169"/>
          <p:cNvGrpSpPr>
            <a:grpSpLocks/>
          </p:cNvGrpSpPr>
          <p:nvPr/>
        </p:nvGrpSpPr>
        <p:grpSpPr bwMode="auto">
          <a:xfrm>
            <a:off x="1760538" y="2363788"/>
            <a:ext cx="1389062" cy="557212"/>
            <a:chOff x="808" y="1449"/>
            <a:chExt cx="875" cy="351"/>
          </a:xfrm>
        </p:grpSpPr>
        <p:sp>
          <p:nvSpPr>
            <p:cNvPr id="104618" name="Line 170"/>
            <p:cNvSpPr>
              <a:spLocks noChangeShapeType="1"/>
            </p:cNvSpPr>
            <p:nvPr/>
          </p:nvSpPr>
          <p:spPr bwMode="auto">
            <a:xfrm>
              <a:off x="808" y="1449"/>
              <a:ext cx="361" cy="3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19" name="Line 171"/>
            <p:cNvSpPr>
              <a:spLocks noChangeShapeType="1"/>
            </p:cNvSpPr>
            <p:nvPr/>
          </p:nvSpPr>
          <p:spPr bwMode="auto">
            <a:xfrm>
              <a:off x="1321" y="1449"/>
              <a:ext cx="362" cy="3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620" name="Group 172"/>
          <p:cNvGrpSpPr>
            <a:grpSpLocks/>
          </p:cNvGrpSpPr>
          <p:nvPr/>
        </p:nvGrpSpPr>
        <p:grpSpPr bwMode="auto">
          <a:xfrm>
            <a:off x="2065338" y="2921000"/>
            <a:ext cx="1331912" cy="298450"/>
            <a:chOff x="1000" y="1800"/>
            <a:chExt cx="839" cy="188"/>
          </a:xfrm>
        </p:grpSpPr>
        <p:sp>
          <p:nvSpPr>
            <p:cNvPr id="104621" name="Line 173"/>
            <p:cNvSpPr>
              <a:spLocks noChangeShapeType="1"/>
            </p:cNvSpPr>
            <p:nvPr/>
          </p:nvSpPr>
          <p:spPr bwMode="auto">
            <a:xfrm>
              <a:off x="1169" y="1800"/>
              <a:ext cx="514" cy="2"/>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622" name="Group 174"/>
            <p:cNvGrpSpPr>
              <a:grpSpLocks/>
            </p:cNvGrpSpPr>
            <p:nvPr/>
          </p:nvGrpSpPr>
          <p:grpSpPr bwMode="auto">
            <a:xfrm>
              <a:off x="1000" y="1823"/>
              <a:ext cx="839" cy="165"/>
              <a:chOff x="1000" y="1823"/>
              <a:chExt cx="839" cy="165"/>
            </a:xfrm>
          </p:grpSpPr>
          <p:grpSp>
            <p:nvGrpSpPr>
              <p:cNvPr id="104623" name="Group 175"/>
              <p:cNvGrpSpPr>
                <a:grpSpLocks/>
              </p:cNvGrpSpPr>
              <p:nvPr/>
            </p:nvGrpSpPr>
            <p:grpSpPr bwMode="auto">
              <a:xfrm>
                <a:off x="1000" y="1829"/>
                <a:ext cx="108" cy="159"/>
                <a:chOff x="1000" y="1829"/>
                <a:chExt cx="108" cy="159"/>
              </a:xfrm>
            </p:grpSpPr>
            <p:sp>
              <p:nvSpPr>
                <p:cNvPr id="104624" name="Freeform 176"/>
                <p:cNvSpPr>
                  <a:spLocks/>
                </p:cNvSpPr>
                <p:nvPr/>
              </p:nvSpPr>
              <p:spPr bwMode="auto">
                <a:xfrm>
                  <a:off x="1000" y="1829"/>
                  <a:ext cx="108" cy="159"/>
                </a:xfrm>
                <a:custGeom>
                  <a:avLst/>
                  <a:gdLst>
                    <a:gd name="T0" fmla="*/ 0 w 280"/>
                    <a:gd name="T1" fmla="*/ 420 h 420"/>
                    <a:gd name="T2" fmla="*/ 253 w 280"/>
                    <a:gd name="T3" fmla="*/ 0 h 420"/>
                    <a:gd name="T4" fmla="*/ 280 w 280"/>
                    <a:gd name="T5" fmla="*/ 420 h 420"/>
                  </a:gdLst>
                  <a:ahLst/>
                  <a:cxnLst>
                    <a:cxn ang="0">
                      <a:pos x="T0" y="T1"/>
                    </a:cxn>
                    <a:cxn ang="0">
                      <a:pos x="T2" y="T3"/>
                    </a:cxn>
                    <a:cxn ang="0">
                      <a:pos x="T4" y="T5"/>
                    </a:cxn>
                  </a:cxnLst>
                  <a:rect l="0" t="0" r="r" b="b"/>
                  <a:pathLst>
                    <a:path w="280" h="420">
                      <a:moveTo>
                        <a:pt x="0" y="420"/>
                      </a:moveTo>
                      <a:lnTo>
                        <a:pt x="253" y="0"/>
                      </a:lnTo>
                      <a:lnTo>
                        <a:pt x="280" y="4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25" name="Line 177"/>
                <p:cNvSpPr>
                  <a:spLocks noChangeShapeType="1"/>
                </p:cNvSpPr>
                <p:nvPr/>
              </p:nvSpPr>
              <p:spPr bwMode="auto">
                <a:xfrm flipH="1">
                  <a:off x="1027" y="1942"/>
                  <a:ext cx="77"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626" name="Group 178"/>
              <p:cNvGrpSpPr>
                <a:grpSpLocks/>
              </p:cNvGrpSpPr>
              <p:nvPr/>
            </p:nvGrpSpPr>
            <p:grpSpPr bwMode="auto">
              <a:xfrm>
                <a:off x="1722" y="1823"/>
                <a:ext cx="117" cy="161"/>
                <a:chOff x="1722" y="1589"/>
                <a:chExt cx="117" cy="161"/>
              </a:xfrm>
            </p:grpSpPr>
            <p:sp>
              <p:nvSpPr>
                <p:cNvPr id="104627" name="Freeform 179"/>
                <p:cNvSpPr>
                  <a:spLocks/>
                </p:cNvSpPr>
                <p:nvPr/>
              </p:nvSpPr>
              <p:spPr bwMode="auto">
                <a:xfrm>
                  <a:off x="1722" y="1660"/>
                  <a:ext cx="105" cy="90"/>
                </a:xfrm>
                <a:custGeom>
                  <a:avLst/>
                  <a:gdLst>
                    <a:gd name="T0" fmla="*/ 0 w 264"/>
                    <a:gd name="T1" fmla="*/ 234 h 234"/>
                    <a:gd name="T2" fmla="*/ 117 w 264"/>
                    <a:gd name="T3" fmla="*/ 234 h 234"/>
                    <a:gd name="T4" fmla="*/ 208 w 264"/>
                    <a:gd name="T5" fmla="*/ 200 h 234"/>
                    <a:gd name="T6" fmla="*/ 264 w 264"/>
                    <a:gd name="T7" fmla="*/ 117 h 234"/>
                    <a:gd name="T8" fmla="*/ 253 w 264"/>
                    <a:gd name="T9" fmla="*/ 35 h 234"/>
                    <a:gd name="T10" fmla="*/ 180 w 264"/>
                    <a:gd name="T11" fmla="*/ 0 h 234"/>
                    <a:gd name="T12" fmla="*/ 63 w 264"/>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264" h="234">
                      <a:moveTo>
                        <a:pt x="0" y="234"/>
                      </a:moveTo>
                      <a:lnTo>
                        <a:pt x="117" y="234"/>
                      </a:lnTo>
                      <a:lnTo>
                        <a:pt x="208" y="200"/>
                      </a:lnTo>
                      <a:lnTo>
                        <a:pt x="264" y="117"/>
                      </a:lnTo>
                      <a:lnTo>
                        <a:pt x="253" y="35"/>
                      </a:lnTo>
                      <a:lnTo>
                        <a:pt x="180" y="0"/>
                      </a:lnTo>
                      <a:lnTo>
                        <a:pt x="6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28" name="Freeform 180"/>
                <p:cNvSpPr>
                  <a:spLocks/>
                </p:cNvSpPr>
                <p:nvPr/>
              </p:nvSpPr>
              <p:spPr bwMode="auto">
                <a:xfrm>
                  <a:off x="1722" y="1589"/>
                  <a:ext cx="117" cy="161"/>
                </a:xfrm>
                <a:custGeom>
                  <a:avLst/>
                  <a:gdLst>
                    <a:gd name="T0" fmla="*/ 180 w 298"/>
                    <a:gd name="T1" fmla="*/ 187 h 421"/>
                    <a:gd name="T2" fmla="*/ 253 w 298"/>
                    <a:gd name="T3" fmla="*/ 160 h 421"/>
                    <a:gd name="T4" fmla="*/ 298 w 298"/>
                    <a:gd name="T5" fmla="*/ 94 h 421"/>
                    <a:gd name="T6" fmla="*/ 288 w 298"/>
                    <a:gd name="T7" fmla="*/ 28 h 421"/>
                    <a:gd name="T8" fmla="*/ 229 w 298"/>
                    <a:gd name="T9" fmla="*/ 0 h 421"/>
                    <a:gd name="T10" fmla="*/ 112 w 298"/>
                    <a:gd name="T11" fmla="*/ 0 h 421"/>
                    <a:gd name="T12" fmla="*/ 0 w 298"/>
                    <a:gd name="T13" fmla="*/ 421 h 421"/>
                  </a:gdLst>
                  <a:ahLst/>
                  <a:cxnLst>
                    <a:cxn ang="0">
                      <a:pos x="T0" y="T1"/>
                    </a:cxn>
                    <a:cxn ang="0">
                      <a:pos x="T2" y="T3"/>
                    </a:cxn>
                    <a:cxn ang="0">
                      <a:pos x="T4" y="T5"/>
                    </a:cxn>
                    <a:cxn ang="0">
                      <a:pos x="T6" y="T7"/>
                    </a:cxn>
                    <a:cxn ang="0">
                      <a:pos x="T8" y="T9"/>
                    </a:cxn>
                    <a:cxn ang="0">
                      <a:pos x="T10" y="T11"/>
                    </a:cxn>
                    <a:cxn ang="0">
                      <a:pos x="T12" y="T13"/>
                    </a:cxn>
                  </a:cxnLst>
                  <a:rect l="0" t="0" r="r" b="b"/>
                  <a:pathLst>
                    <a:path w="298" h="421">
                      <a:moveTo>
                        <a:pt x="180" y="187"/>
                      </a:moveTo>
                      <a:lnTo>
                        <a:pt x="253" y="160"/>
                      </a:lnTo>
                      <a:lnTo>
                        <a:pt x="298" y="94"/>
                      </a:lnTo>
                      <a:lnTo>
                        <a:pt x="288" y="28"/>
                      </a:lnTo>
                      <a:lnTo>
                        <a:pt x="229" y="0"/>
                      </a:lnTo>
                      <a:lnTo>
                        <a:pt x="112" y="0"/>
                      </a:lnTo>
                      <a:lnTo>
                        <a:pt x="0" y="4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104629" name="Group 181"/>
          <p:cNvGrpSpPr>
            <a:grpSpLocks/>
          </p:cNvGrpSpPr>
          <p:nvPr/>
        </p:nvGrpSpPr>
        <p:grpSpPr bwMode="auto">
          <a:xfrm>
            <a:off x="1581150" y="2019300"/>
            <a:ext cx="1322388" cy="347663"/>
            <a:chOff x="695" y="1232"/>
            <a:chExt cx="833" cy="219"/>
          </a:xfrm>
        </p:grpSpPr>
        <p:sp>
          <p:nvSpPr>
            <p:cNvPr id="104630" name="Line 182"/>
            <p:cNvSpPr>
              <a:spLocks noChangeShapeType="1"/>
            </p:cNvSpPr>
            <p:nvPr/>
          </p:nvSpPr>
          <p:spPr bwMode="auto">
            <a:xfrm>
              <a:off x="808" y="1449"/>
              <a:ext cx="513" cy="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631" name="Group 183"/>
            <p:cNvGrpSpPr>
              <a:grpSpLocks/>
            </p:cNvGrpSpPr>
            <p:nvPr/>
          </p:nvGrpSpPr>
          <p:grpSpPr bwMode="auto">
            <a:xfrm>
              <a:off x="695" y="1232"/>
              <a:ext cx="833" cy="177"/>
              <a:chOff x="695" y="1232"/>
              <a:chExt cx="833" cy="177"/>
            </a:xfrm>
          </p:grpSpPr>
          <p:sp>
            <p:nvSpPr>
              <p:cNvPr id="104632" name="Freeform 184"/>
              <p:cNvSpPr>
                <a:spLocks/>
              </p:cNvSpPr>
              <p:nvPr/>
            </p:nvSpPr>
            <p:spPr bwMode="auto">
              <a:xfrm>
                <a:off x="1349" y="1232"/>
                <a:ext cx="91" cy="161"/>
              </a:xfrm>
              <a:custGeom>
                <a:avLst/>
                <a:gdLst>
                  <a:gd name="T0" fmla="*/ 112 w 239"/>
                  <a:gd name="T1" fmla="*/ 0 h 420"/>
                  <a:gd name="T2" fmla="*/ 0 w 239"/>
                  <a:gd name="T3" fmla="*/ 420 h 420"/>
                  <a:gd name="T4" fmla="*/ 104 w 239"/>
                  <a:gd name="T5" fmla="*/ 420 h 420"/>
                  <a:gd name="T6" fmla="*/ 168 w 239"/>
                  <a:gd name="T7" fmla="*/ 396 h 420"/>
                  <a:gd name="T8" fmla="*/ 208 w 239"/>
                  <a:gd name="T9" fmla="*/ 339 h 420"/>
                  <a:gd name="T10" fmla="*/ 239 w 239"/>
                  <a:gd name="T11" fmla="*/ 222 h 420"/>
                  <a:gd name="T12" fmla="*/ 230 w 239"/>
                  <a:gd name="T13" fmla="*/ 163 h 420"/>
                  <a:gd name="T14" fmla="*/ 180 w 239"/>
                  <a:gd name="T15" fmla="*/ 140 h 420"/>
                  <a:gd name="T16" fmla="*/ 74 w 239"/>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0">
                    <a:moveTo>
                      <a:pt x="112" y="0"/>
                    </a:moveTo>
                    <a:lnTo>
                      <a:pt x="0" y="420"/>
                    </a:lnTo>
                    <a:lnTo>
                      <a:pt x="104" y="420"/>
                    </a:lnTo>
                    <a:lnTo>
                      <a:pt x="168" y="396"/>
                    </a:lnTo>
                    <a:lnTo>
                      <a:pt x="208" y="339"/>
                    </a:lnTo>
                    <a:lnTo>
                      <a:pt x="239" y="222"/>
                    </a:lnTo>
                    <a:lnTo>
                      <a:pt x="230" y="163"/>
                    </a:lnTo>
                    <a:lnTo>
                      <a:pt x="180" y="140"/>
                    </a:lnTo>
                    <a:lnTo>
                      <a:pt x="74"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33" name="Line 185"/>
              <p:cNvSpPr>
                <a:spLocks noChangeShapeType="1"/>
              </p:cNvSpPr>
              <p:nvPr/>
            </p:nvSpPr>
            <p:spPr bwMode="auto">
              <a:xfrm flipV="1">
                <a:off x="1509" y="1232"/>
                <a:ext cx="19"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34" name="Line 186"/>
              <p:cNvSpPr>
                <a:spLocks noChangeShapeType="1"/>
              </p:cNvSpPr>
              <p:nvPr/>
            </p:nvSpPr>
            <p:spPr bwMode="auto">
              <a:xfrm flipH="1">
                <a:off x="768" y="1297"/>
                <a:ext cx="25" cy="8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35" name="Freeform 187"/>
              <p:cNvSpPr>
                <a:spLocks/>
              </p:cNvSpPr>
              <p:nvPr/>
            </p:nvSpPr>
            <p:spPr bwMode="auto">
              <a:xfrm>
                <a:off x="768" y="1386"/>
                <a:ext cx="8" cy="23"/>
              </a:xfrm>
              <a:custGeom>
                <a:avLst/>
                <a:gdLst>
                  <a:gd name="T0" fmla="*/ 0 w 21"/>
                  <a:gd name="T1" fmla="*/ 0 h 55"/>
                  <a:gd name="T2" fmla="*/ 1 w 21"/>
                  <a:gd name="T3" fmla="*/ 32 h 55"/>
                  <a:gd name="T4" fmla="*/ 21 w 21"/>
                  <a:gd name="T5" fmla="*/ 55 h 55"/>
                </a:gdLst>
                <a:ahLst/>
                <a:cxnLst>
                  <a:cxn ang="0">
                    <a:pos x="T0" y="T1"/>
                  </a:cxn>
                  <a:cxn ang="0">
                    <a:pos x="T2" y="T3"/>
                  </a:cxn>
                  <a:cxn ang="0">
                    <a:pos x="T4" y="T5"/>
                  </a:cxn>
                </a:cxnLst>
                <a:rect l="0" t="0" r="r" b="b"/>
                <a:pathLst>
                  <a:path w="21" h="55">
                    <a:moveTo>
                      <a:pt x="0" y="0"/>
                    </a:moveTo>
                    <a:lnTo>
                      <a:pt x="1" y="32"/>
                    </a:lnTo>
                    <a:lnTo>
                      <a:pt x="21"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36" name="Line 188"/>
              <p:cNvSpPr>
                <a:spLocks noChangeShapeType="1"/>
              </p:cNvSpPr>
              <p:nvPr/>
            </p:nvSpPr>
            <p:spPr bwMode="auto">
              <a:xfrm flipH="1">
                <a:off x="749" y="1297"/>
                <a:ext cx="4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37" name="Line 189"/>
              <p:cNvSpPr>
                <a:spLocks noChangeShapeType="1"/>
              </p:cNvSpPr>
              <p:nvPr/>
            </p:nvSpPr>
            <p:spPr bwMode="auto">
              <a:xfrm flipV="1">
                <a:off x="852" y="1251"/>
                <a:ext cx="18"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38" name="Freeform 190"/>
              <p:cNvSpPr>
                <a:spLocks/>
              </p:cNvSpPr>
              <p:nvPr/>
            </p:nvSpPr>
            <p:spPr bwMode="auto">
              <a:xfrm>
                <a:off x="695" y="1297"/>
                <a:ext cx="77" cy="108"/>
              </a:xfrm>
              <a:custGeom>
                <a:avLst/>
                <a:gdLst>
                  <a:gd name="T0" fmla="*/ 142 w 193"/>
                  <a:gd name="T1" fmla="*/ 0 h 281"/>
                  <a:gd name="T2" fmla="*/ 101 w 193"/>
                  <a:gd name="T3" fmla="*/ 0 h 281"/>
                  <a:gd name="T4" fmla="*/ 66 w 193"/>
                  <a:gd name="T5" fmla="*/ 13 h 281"/>
                  <a:gd name="T6" fmla="*/ 47 w 193"/>
                  <a:gd name="T7" fmla="*/ 44 h 281"/>
                  <a:gd name="T8" fmla="*/ 0 w 193"/>
                  <a:gd name="T9" fmla="*/ 222 h 281"/>
                  <a:gd name="T10" fmla="*/ 7 w 193"/>
                  <a:gd name="T11" fmla="*/ 263 h 281"/>
                  <a:gd name="T12" fmla="*/ 46 w 193"/>
                  <a:gd name="T13" fmla="*/ 281 h 281"/>
                  <a:gd name="T14" fmla="*/ 91 w 193"/>
                  <a:gd name="T15" fmla="*/ 281 h 281"/>
                  <a:gd name="T16" fmla="*/ 193 w 193"/>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1">
                    <a:moveTo>
                      <a:pt x="142" y="0"/>
                    </a:moveTo>
                    <a:lnTo>
                      <a:pt x="101" y="0"/>
                    </a:lnTo>
                    <a:lnTo>
                      <a:pt x="66" y="13"/>
                    </a:lnTo>
                    <a:lnTo>
                      <a:pt x="47" y="44"/>
                    </a:lnTo>
                    <a:lnTo>
                      <a:pt x="0" y="222"/>
                    </a:lnTo>
                    <a:lnTo>
                      <a:pt x="7" y="263"/>
                    </a:lnTo>
                    <a:lnTo>
                      <a:pt x="46" y="281"/>
                    </a:lnTo>
                    <a:lnTo>
                      <a:pt x="91" y="281"/>
                    </a:lnTo>
                    <a:lnTo>
                      <a:pt x="193" y="2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39" name="Line 191"/>
              <p:cNvSpPr>
                <a:spLocks noChangeShapeType="1"/>
              </p:cNvSpPr>
              <p:nvPr/>
            </p:nvSpPr>
            <p:spPr bwMode="auto">
              <a:xfrm flipH="1">
                <a:off x="768" y="1297"/>
                <a:ext cx="25" cy="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40" name="Freeform 192"/>
              <p:cNvSpPr>
                <a:spLocks/>
              </p:cNvSpPr>
              <p:nvPr/>
            </p:nvSpPr>
            <p:spPr bwMode="auto">
              <a:xfrm>
                <a:off x="768" y="1386"/>
                <a:ext cx="8" cy="23"/>
              </a:xfrm>
              <a:custGeom>
                <a:avLst/>
                <a:gdLst>
                  <a:gd name="T0" fmla="*/ 0 w 21"/>
                  <a:gd name="T1" fmla="*/ 0 h 55"/>
                  <a:gd name="T2" fmla="*/ 1 w 21"/>
                  <a:gd name="T3" fmla="*/ 32 h 55"/>
                  <a:gd name="T4" fmla="*/ 21 w 21"/>
                  <a:gd name="T5" fmla="*/ 55 h 55"/>
                </a:gdLst>
                <a:ahLst/>
                <a:cxnLst>
                  <a:cxn ang="0">
                    <a:pos x="T0" y="T1"/>
                  </a:cxn>
                  <a:cxn ang="0">
                    <a:pos x="T2" y="T3"/>
                  </a:cxn>
                  <a:cxn ang="0">
                    <a:pos x="T4" y="T5"/>
                  </a:cxn>
                </a:cxnLst>
                <a:rect l="0" t="0" r="r" b="b"/>
                <a:pathLst>
                  <a:path w="21" h="55">
                    <a:moveTo>
                      <a:pt x="0" y="0"/>
                    </a:moveTo>
                    <a:lnTo>
                      <a:pt x="1" y="32"/>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41" name="Line 193"/>
              <p:cNvSpPr>
                <a:spLocks noChangeShapeType="1"/>
              </p:cNvSpPr>
              <p:nvPr/>
            </p:nvSpPr>
            <p:spPr bwMode="auto">
              <a:xfrm flipH="1">
                <a:off x="749" y="1297"/>
                <a:ext cx="4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42" name="Line 194"/>
              <p:cNvSpPr>
                <a:spLocks noChangeShapeType="1"/>
              </p:cNvSpPr>
              <p:nvPr/>
            </p:nvSpPr>
            <p:spPr bwMode="auto">
              <a:xfrm flipV="1">
                <a:off x="852" y="1251"/>
                <a:ext cx="18"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43" name="Freeform 195"/>
              <p:cNvSpPr>
                <a:spLocks/>
              </p:cNvSpPr>
              <p:nvPr/>
            </p:nvSpPr>
            <p:spPr bwMode="auto">
              <a:xfrm>
                <a:off x="695" y="1297"/>
                <a:ext cx="77" cy="108"/>
              </a:xfrm>
              <a:custGeom>
                <a:avLst/>
                <a:gdLst>
                  <a:gd name="T0" fmla="*/ 142 w 193"/>
                  <a:gd name="T1" fmla="*/ 0 h 281"/>
                  <a:gd name="T2" fmla="*/ 101 w 193"/>
                  <a:gd name="T3" fmla="*/ 0 h 281"/>
                  <a:gd name="T4" fmla="*/ 66 w 193"/>
                  <a:gd name="T5" fmla="*/ 13 h 281"/>
                  <a:gd name="T6" fmla="*/ 47 w 193"/>
                  <a:gd name="T7" fmla="*/ 44 h 281"/>
                  <a:gd name="T8" fmla="*/ 0 w 193"/>
                  <a:gd name="T9" fmla="*/ 222 h 281"/>
                  <a:gd name="T10" fmla="*/ 7 w 193"/>
                  <a:gd name="T11" fmla="*/ 263 h 281"/>
                  <a:gd name="T12" fmla="*/ 46 w 193"/>
                  <a:gd name="T13" fmla="*/ 281 h 281"/>
                  <a:gd name="T14" fmla="*/ 91 w 193"/>
                  <a:gd name="T15" fmla="*/ 281 h 281"/>
                  <a:gd name="T16" fmla="*/ 193 w 193"/>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1">
                    <a:moveTo>
                      <a:pt x="142" y="0"/>
                    </a:moveTo>
                    <a:lnTo>
                      <a:pt x="101" y="0"/>
                    </a:lnTo>
                    <a:lnTo>
                      <a:pt x="66" y="13"/>
                    </a:lnTo>
                    <a:lnTo>
                      <a:pt x="47" y="44"/>
                    </a:lnTo>
                    <a:lnTo>
                      <a:pt x="0" y="222"/>
                    </a:lnTo>
                    <a:lnTo>
                      <a:pt x="7" y="263"/>
                    </a:lnTo>
                    <a:lnTo>
                      <a:pt x="46" y="281"/>
                    </a:lnTo>
                    <a:lnTo>
                      <a:pt x="91" y="281"/>
                    </a:lnTo>
                    <a:lnTo>
                      <a:pt x="193"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04644" name="Group 196"/>
          <p:cNvGrpSpPr>
            <a:grpSpLocks/>
          </p:cNvGrpSpPr>
          <p:nvPr/>
        </p:nvGrpSpPr>
        <p:grpSpPr bwMode="auto">
          <a:xfrm>
            <a:off x="2141538" y="3817938"/>
            <a:ext cx="1093787" cy="325437"/>
            <a:chOff x="1048" y="2365"/>
            <a:chExt cx="689" cy="205"/>
          </a:xfrm>
        </p:grpSpPr>
        <p:sp>
          <p:nvSpPr>
            <p:cNvPr id="104645" name="Line 197"/>
            <p:cNvSpPr>
              <a:spLocks noChangeShapeType="1"/>
            </p:cNvSpPr>
            <p:nvPr/>
          </p:nvSpPr>
          <p:spPr bwMode="auto">
            <a:xfrm>
              <a:off x="1169" y="2365"/>
              <a:ext cx="514" cy="3"/>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646" name="Group 198"/>
            <p:cNvGrpSpPr>
              <a:grpSpLocks/>
            </p:cNvGrpSpPr>
            <p:nvPr/>
          </p:nvGrpSpPr>
          <p:grpSpPr bwMode="auto">
            <a:xfrm>
              <a:off x="1048" y="2411"/>
              <a:ext cx="689" cy="159"/>
              <a:chOff x="1048" y="2411"/>
              <a:chExt cx="689" cy="159"/>
            </a:xfrm>
          </p:grpSpPr>
          <p:sp>
            <p:nvSpPr>
              <p:cNvPr id="104647" name="Freeform 199"/>
              <p:cNvSpPr>
                <a:spLocks/>
              </p:cNvSpPr>
              <p:nvPr/>
            </p:nvSpPr>
            <p:spPr bwMode="auto">
              <a:xfrm>
                <a:off x="1645" y="2411"/>
                <a:ext cx="92" cy="159"/>
              </a:xfrm>
              <a:custGeom>
                <a:avLst/>
                <a:gdLst>
                  <a:gd name="T0" fmla="*/ 112 w 239"/>
                  <a:gd name="T1" fmla="*/ 0 h 420"/>
                  <a:gd name="T2" fmla="*/ 0 w 239"/>
                  <a:gd name="T3" fmla="*/ 420 h 420"/>
                  <a:gd name="T4" fmla="*/ 104 w 239"/>
                  <a:gd name="T5" fmla="*/ 420 h 420"/>
                  <a:gd name="T6" fmla="*/ 168 w 239"/>
                  <a:gd name="T7" fmla="*/ 396 h 420"/>
                  <a:gd name="T8" fmla="*/ 208 w 239"/>
                  <a:gd name="T9" fmla="*/ 338 h 420"/>
                  <a:gd name="T10" fmla="*/ 239 w 239"/>
                  <a:gd name="T11" fmla="*/ 221 h 420"/>
                  <a:gd name="T12" fmla="*/ 230 w 239"/>
                  <a:gd name="T13" fmla="*/ 164 h 420"/>
                  <a:gd name="T14" fmla="*/ 180 w 239"/>
                  <a:gd name="T15" fmla="*/ 140 h 420"/>
                  <a:gd name="T16" fmla="*/ 74 w 239"/>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0">
                    <a:moveTo>
                      <a:pt x="112" y="0"/>
                    </a:moveTo>
                    <a:lnTo>
                      <a:pt x="0" y="420"/>
                    </a:lnTo>
                    <a:lnTo>
                      <a:pt x="104" y="420"/>
                    </a:lnTo>
                    <a:lnTo>
                      <a:pt x="168" y="396"/>
                    </a:lnTo>
                    <a:lnTo>
                      <a:pt x="208" y="338"/>
                    </a:lnTo>
                    <a:lnTo>
                      <a:pt x="239" y="221"/>
                    </a:lnTo>
                    <a:lnTo>
                      <a:pt x="230" y="164"/>
                    </a:lnTo>
                    <a:lnTo>
                      <a:pt x="180" y="140"/>
                    </a:lnTo>
                    <a:lnTo>
                      <a:pt x="74"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48" name="Freeform 200"/>
              <p:cNvSpPr>
                <a:spLocks/>
              </p:cNvSpPr>
              <p:nvPr/>
            </p:nvSpPr>
            <p:spPr bwMode="auto">
              <a:xfrm>
                <a:off x="1125" y="2547"/>
                <a:ext cx="8" cy="21"/>
              </a:xfrm>
              <a:custGeom>
                <a:avLst/>
                <a:gdLst>
                  <a:gd name="T0" fmla="*/ 0 w 21"/>
                  <a:gd name="T1" fmla="*/ 0 h 55"/>
                  <a:gd name="T2" fmla="*/ 2 w 21"/>
                  <a:gd name="T3" fmla="*/ 30 h 55"/>
                  <a:gd name="T4" fmla="*/ 21 w 21"/>
                  <a:gd name="T5" fmla="*/ 55 h 55"/>
                </a:gdLst>
                <a:ahLst/>
                <a:cxnLst>
                  <a:cxn ang="0">
                    <a:pos x="T0" y="T1"/>
                  </a:cxn>
                  <a:cxn ang="0">
                    <a:pos x="T2" y="T3"/>
                  </a:cxn>
                  <a:cxn ang="0">
                    <a:pos x="T4" y="T5"/>
                  </a:cxn>
                </a:cxnLst>
                <a:rect l="0" t="0" r="r" b="b"/>
                <a:pathLst>
                  <a:path w="21" h="55">
                    <a:moveTo>
                      <a:pt x="0" y="0"/>
                    </a:moveTo>
                    <a:lnTo>
                      <a:pt x="2" y="30"/>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49" name="Freeform 201"/>
              <p:cNvSpPr>
                <a:spLocks/>
              </p:cNvSpPr>
              <p:nvPr/>
            </p:nvSpPr>
            <p:spPr bwMode="auto">
              <a:xfrm>
                <a:off x="1048" y="2459"/>
                <a:ext cx="77" cy="105"/>
              </a:xfrm>
              <a:custGeom>
                <a:avLst/>
                <a:gdLst>
                  <a:gd name="T0" fmla="*/ 143 w 193"/>
                  <a:gd name="T1" fmla="*/ 0 h 281"/>
                  <a:gd name="T2" fmla="*/ 101 w 193"/>
                  <a:gd name="T3" fmla="*/ 0 h 281"/>
                  <a:gd name="T4" fmla="*/ 66 w 193"/>
                  <a:gd name="T5" fmla="*/ 12 h 281"/>
                  <a:gd name="T6" fmla="*/ 47 w 193"/>
                  <a:gd name="T7" fmla="*/ 43 h 281"/>
                  <a:gd name="T8" fmla="*/ 0 w 193"/>
                  <a:gd name="T9" fmla="*/ 220 h 281"/>
                  <a:gd name="T10" fmla="*/ 8 w 193"/>
                  <a:gd name="T11" fmla="*/ 262 h 281"/>
                  <a:gd name="T12" fmla="*/ 46 w 193"/>
                  <a:gd name="T13" fmla="*/ 281 h 281"/>
                  <a:gd name="T14" fmla="*/ 92 w 193"/>
                  <a:gd name="T15" fmla="*/ 281 h 281"/>
                  <a:gd name="T16" fmla="*/ 193 w 193"/>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1">
                    <a:moveTo>
                      <a:pt x="143" y="0"/>
                    </a:moveTo>
                    <a:lnTo>
                      <a:pt x="101" y="0"/>
                    </a:lnTo>
                    <a:lnTo>
                      <a:pt x="66" y="12"/>
                    </a:lnTo>
                    <a:lnTo>
                      <a:pt x="47" y="43"/>
                    </a:lnTo>
                    <a:lnTo>
                      <a:pt x="0" y="220"/>
                    </a:lnTo>
                    <a:lnTo>
                      <a:pt x="8" y="262"/>
                    </a:lnTo>
                    <a:lnTo>
                      <a:pt x="46" y="281"/>
                    </a:lnTo>
                    <a:lnTo>
                      <a:pt x="92" y="281"/>
                    </a:lnTo>
                    <a:lnTo>
                      <a:pt x="193"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50" name="Line 202"/>
              <p:cNvSpPr>
                <a:spLocks noChangeShapeType="1"/>
              </p:cNvSpPr>
              <p:nvPr/>
            </p:nvSpPr>
            <p:spPr bwMode="auto">
              <a:xfrm flipH="1">
                <a:off x="1125" y="2459"/>
                <a:ext cx="23" cy="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51" name="Line 203"/>
              <p:cNvSpPr>
                <a:spLocks noChangeShapeType="1"/>
              </p:cNvSpPr>
              <p:nvPr/>
            </p:nvSpPr>
            <p:spPr bwMode="auto">
              <a:xfrm flipH="1">
                <a:off x="1106" y="2459"/>
                <a:ext cx="4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04652" name="Group 204"/>
          <p:cNvGrpSpPr>
            <a:grpSpLocks/>
          </p:cNvGrpSpPr>
          <p:nvPr/>
        </p:nvGrpSpPr>
        <p:grpSpPr bwMode="auto">
          <a:xfrm>
            <a:off x="4021138" y="2497138"/>
            <a:ext cx="552450" cy="538162"/>
            <a:chOff x="2232" y="1533"/>
            <a:chExt cx="348" cy="339"/>
          </a:xfrm>
        </p:grpSpPr>
        <p:grpSp>
          <p:nvGrpSpPr>
            <p:cNvPr id="104653" name="Group 205"/>
            <p:cNvGrpSpPr>
              <a:grpSpLocks/>
            </p:cNvGrpSpPr>
            <p:nvPr/>
          </p:nvGrpSpPr>
          <p:grpSpPr bwMode="auto">
            <a:xfrm>
              <a:off x="2352" y="1713"/>
              <a:ext cx="228" cy="159"/>
              <a:chOff x="2388" y="1637"/>
              <a:chExt cx="228" cy="159"/>
            </a:xfrm>
          </p:grpSpPr>
          <p:sp>
            <p:nvSpPr>
              <p:cNvPr id="104654" name="Freeform 206"/>
              <p:cNvSpPr>
                <a:spLocks/>
              </p:cNvSpPr>
              <p:nvPr/>
            </p:nvSpPr>
            <p:spPr bwMode="auto">
              <a:xfrm>
                <a:off x="2388" y="1637"/>
                <a:ext cx="94" cy="159"/>
              </a:xfrm>
              <a:custGeom>
                <a:avLst/>
                <a:gdLst>
                  <a:gd name="T0" fmla="*/ 112 w 239"/>
                  <a:gd name="T1" fmla="*/ 0 h 420"/>
                  <a:gd name="T2" fmla="*/ 0 w 239"/>
                  <a:gd name="T3" fmla="*/ 420 h 420"/>
                  <a:gd name="T4" fmla="*/ 104 w 239"/>
                  <a:gd name="T5" fmla="*/ 420 h 420"/>
                  <a:gd name="T6" fmla="*/ 168 w 239"/>
                  <a:gd name="T7" fmla="*/ 396 h 420"/>
                  <a:gd name="T8" fmla="*/ 208 w 239"/>
                  <a:gd name="T9" fmla="*/ 338 h 420"/>
                  <a:gd name="T10" fmla="*/ 239 w 239"/>
                  <a:gd name="T11" fmla="*/ 222 h 420"/>
                  <a:gd name="T12" fmla="*/ 231 w 239"/>
                  <a:gd name="T13" fmla="*/ 164 h 420"/>
                  <a:gd name="T14" fmla="*/ 180 w 239"/>
                  <a:gd name="T15" fmla="*/ 140 h 420"/>
                  <a:gd name="T16" fmla="*/ 75 w 239"/>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0">
                    <a:moveTo>
                      <a:pt x="112" y="0"/>
                    </a:moveTo>
                    <a:lnTo>
                      <a:pt x="0" y="420"/>
                    </a:lnTo>
                    <a:lnTo>
                      <a:pt x="104" y="420"/>
                    </a:lnTo>
                    <a:lnTo>
                      <a:pt x="168" y="396"/>
                    </a:lnTo>
                    <a:lnTo>
                      <a:pt x="208" y="338"/>
                    </a:lnTo>
                    <a:lnTo>
                      <a:pt x="239" y="222"/>
                    </a:lnTo>
                    <a:lnTo>
                      <a:pt x="231" y="164"/>
                    </a:lnTo>
                    <a:lnTo>
                      <a:pt x="180" y="140"/>
                    </a:lnTo>
                    <a:lnTo>
                      <a:pt x="75"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55" name="Line 207"/>
              <p:cNvSpPr>
                <a:spLocks noChangeShapeType="1"/>
              </p:cNvSpPr>
              <p:nvPr/>
            </p:nvSpPr>
            <p:spPr bwMode="auto">
              <a:xfrm flipV="1">
                <a:off x="2551" y="1637"/>
                <a:ext cx="19"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56" name="Line 208"/>
              <p:cNvSpPr>
                <a:spLocks noChangeShapeType="1"/>
              </p:cNvSpPr>
              <p:nvPr/>
            </p:nvSpPr>
            <p:spPr bwMode="auto">
              <a:xfrm flipH="1">
                <a:off x="2597" y="1637"/>
                <a:ext cx="19"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657" name="Group 209"/>
            <p:cNvGrpSpPr>
              <a:grpSpLocks/>
            </p:cNvGrpSpPr>
            <p:nvPr/>
          </p:nvGrpSpPr>
          <p:grpSpPr bwMode="auto">
            <a:xfrm>
              <a:off x="2242" y="1533"/>
              <a:ext cx="224" cy="173"/>
              <a:chOff x="2242" y="1533"/>
              <a:chExt cx="224" cy="173"/>
            </a:xfrm>
          </p:grpSpPr>
          <p:sp>
            <p:nvSpPr>
              <p:cNvPr id="104658" name="Freeform 210"/>
              <p:cNvSpPr>
                <a:spLocks/>
              </p:cNvSpPr>
              <p:nvPr/>
            </p:nvSpPr>
            <p:spPr bwMode="auto">
              <a:xfrm>
                <a:off x="2242" y="1597"/>
                <a:ext cx="75" cy="107"/>
              </a:xfrm>
              <a:custGeom>
                <a:avLst/>
                <a:gdLst>
                  <a:gd name="T0" fmla="*/ 143 w 194"/>
                  <a:gd name="T1" fmla="*/ 0 h 281"/>
                  <a:gd name="T2" fmla="*/ 102 w 194"/>
                  <a:gd name="T3" fmla="*/ 0 h 281"/>
                  <a:gd name="T4" fmla="*/ 67 w 194"/>
                  <a:gd name="T5" fmla="*/ 12 h 281"/>
                  <a:gd name="T6" fmla="*/ 48 w 194"/>
                  <a:gd name="T7" fmla="*/ 44 h 281"/>
                  <a:gd name="T8" fmla="*/ 0 w 194"/>
                  <a:gd name="T9" fmla="*/ 220 h 281"/>
                  <a:gd name="T10" fmla="*/ 8 w 194"/>
                  <a:gd name="T11" fmla="*/ 263 h 281"/>
                  <a:gd name="T12" fmla="*/ 47 w 194"/>
                  <a:gd name="T13" fmla="*/ 281 h 281"/>
                  <a:gd name="T14" fmla="*/ 92 w 194"/>
                  <a:gd name="T15" fmla="*/ 281 h 281"/>
                  <a:gd name="T16" fmla="*/ 194 w 194"/>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1">
                    <a:moveTo>
                      <a:pt x="143" y="0"/>
                    </a:moveTo>
                    <a:lnTo>
                      <a:pt x="102" y="0"/>
                    </a:lnTo>
                    <a:lnTo>
                      <a:pt x="67" y="12"/>
                    </a:lnTo>
                    <a:lnTo>
                      <a:pt x="48" y="44"/>
                    </a:lnTo>
                    <a:lnTo>
                      <a:pt x="0" y="220"/>
                    </a:lnTo>
                    <a:lnTo>
                      <a:pt x="8" y="263"/>
                    </a:lnTo>
                    <a:lnTo>
                      <a:pt x="47" y="281"/>
                    </a:lnTo>
                    <a:lnTo>
                      <a:pt x="92" y="281"/>
                    </a:lnTo>
                    <a:lnTo>
                      <a:pt x="194" y="2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59" name="Freeform 211"/>
              <p:cNvSpPr>
                <a:spLocks/>
              </p:cNvSpPr>
              <p:nvPr/>
            </p:nvSpPr>
            <p:spPr bwMode="auto">
              <a:xfrm>
                <a:off x="2242" y="1597"/>
                <a:ext cx="75" cy="107"/>
              </a:xfrm>
              <a:custGeom>
                <a:avLst/>
                <a:gdLst>
                  <a:gd name="T0" fmla="*/ 143 w 194"/>
                  <a:gd name="T1" fmla="*/ 0 h 281"/>
                  <a:gd name="T2" fmla="*/ 102 w 194"/>
                  <a:gd name="T3" fmla="*/ 0 h 281"/>
                  <a:gd name="T4" fmla="*/ 67 w 194"/>
                  <a:gd name="T5" fmla="*/ 12 h 281"/>
                  <a:gd name="T6" fmla="*/ 48 w 194"/>
                  <a:gd name="T7" fmla="*/ 44 h 281"/>
                  <a:gd name="T8" fmla="*/ 0 w 194"/>
                  <a:gd name="T9" fmla="*/ 220 h 281"/>
                  <a:gd name="T10" fmla="*/ 8 w 194"/>
                  <a:gd name="T11" fmla="*/ 263 h 281"/>
                  <a:gd name="T12" fmla="*/ 47 w 194"/>
                  <a:gd name="T13" fmla="*/ 281 h 281"/>
                  <a:gd name="T14" fmla="*/ 92 w 194"/>
                  <a:gd name="T15" fmla="*/ 281 h 281"/>
                  <a:gd name="T16" fmla="*/ 194 w 194"/>
                  <a:gd name="T1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1">
                    <a:moveTo>
                      <a:pt x="143" y="0"/>
                    </a:moveTo>
                    <a:lnTo>
                      <a:pt x="102" y="0"/>
                    </a:lnTo>
                    <a:lnTo>
                      <a:pt x="67" y="12"/>
                    </a:lnTo>
                    <a:lnTo>
                      <a:pt x="48" y="44"/>
                    </a:lnTo>
                    <a:lnTo>
                      <a:pt x="0" y="220"/>
                    </a:lnTo>
                    <a:lnTo>
                      <a:pt x="8" y="263"/>
                    </a:lnTo>
                    <a:lnTo>
                      <a:pt x="47" y="281"/>
                    </a:lnTo>
                    <a:lnTo>
                      <a:pt x="92" y="281"/>
                    </a:lnTo>
                    <a:lnTo>
                      <a:pt x="194" y="22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60" name="Line 212"/>
              <p:cNvSpPr>
                <a:spLocks noChangeShapeType="1"/>
              </p:cNvSpPr>
              <p:nvPr/>
            </p:nvSpPr>
            <p:spPr bwMode="auto">
              <a:xfrm flipH="1">
                <a:off x="2317" y="1597"/>
                <a:ext cx="25" cy="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61" name="Line 213"/>
              <p:cNvSpPr>
                <a:spLocks noChangeShapeType="1"/>
              </p:cNvSpPr>
              <p:nvPr/>
            </p:nvSpPr>
            <p:spPr bwMode="auto">
              <a:xfrm flipH="1">
                <a:off x="2317" y="1597"/>
                <a:ext cx="25" cy="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62" name="Freeform 214"/>
              <p:cNvSpPr>
                <a:spLocks/>
              </p:cNvSpPr>
              <p:nvPr/>
            </p:nvSpPr>
            <p:spPr bwMode="auto">
              <a:xfrm>
                <a:off x="2317" y="1685"/>
                <a:ext cx="9" cy="21"/>
              </a:xfrm>
              <a:custGeom>
                <a:avLst/>
                <a:gdLst>
                  <a:gd name="T0" fmla="*/ 0 w 21"/>
                  <a:gd name="T1" fmla="*/ 0 h 55"/>
                  <a:gd name="T2" fmla="*/ 1 w 21"/>
                  <a:gd name="T3" fmla="*/ 30 h 55"/>
                  <a:gd name="T4" fmla="*/ 21 w 21"/>
                  <a:gd name="T5" fmla="*/ 55 h 55"/>
                </a:gdLst>
                <a:ahLst/>
                <a:cxnLst>
                  <a:cxn ang="0">
                    <a:pos x="T0" y="T1"/>
                  </a:cxn>
                  <a:cxn ang="0">
                    <a:pos x="T2" y="T3"/>
                  </a:cxn>
                  <a:cxn ang="0">
                    <a:pos x="T4" y="T5"/>
                  </a:cxn>
                </a:cxnLst>
                <a:rect l="0" t="0" r="r" b="b"/>
                <a:pathLst>
                  <a:path w="21" h="55">
                    <a:moveTo>
                      <a:pt x="0" y="0"/>
                    </a:moveTo>
                    <a:lnTo>
                      <a:pt x="1" y="30"/>
                    </a:lnTo>
                    <a:lnTo>
                      <a:pt x="21"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63" name="Freeform 215"/>
              <p:cNvSpPr>
                <a:spLocks/>
              </p:cNvSpPr>
              <p:nvPr/>
            </p:nvSpPr>
            <p:spPr bwMode="auto">
              <a:xfrm>
                <a:off x="2317" y="1685"/>
                <a:ext cx="9" cy="21"/>
              </a:xfrm>
              <a:custGeom>
                <a:avLst/>
                <a:gdLst>
                  <a:gd name="T0" fmla="*/ 0 w 21"/>
                  <a:gd name="T1" fmla="*/ 0 h 55"/>
                  <a:gd name="T2" fmla="*/ 1 w 21"/>
                  <a:gd name="T3" fmla="*/ 30 h 55"/>
                  <a:gd name="T4" fmla="*/ 21 w 21"/>
                  <a:gd name="T5" fmla="*/ 55 h 55"/>
                </a:gdLst>
                <a:ahLst/>
                <a:cxnLst>
                  <a:cxn ang="0">
                    <a:pos x="T0" y="T1"/>
                  </a:cxn>
                  <a:cxn ang="0">
                    <a:pos x="T2" y="T3"/>
                  </a:cxn>
                  <a:cxn ang="0">
                    <a:pos x="T4" y="T5"/>
                  </a:cxn>
                </a:cxnLst>
                <a:rect l="0" t="0" r="r" b="b"/>
                <a:pathLst>
                  <a:path w="21" h="55">
                    <a:moveTo>
                      <a:pt x="0" y="0"/>
                    </a:moveTo>
                    <a:lnTo>
                      <a:pt x="1" y="30"/>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64" name="Line 216"/>
              <p:cNvSpPr>
                <a:spLocks noChangeShapeType="1"/>
              </p:cNvSpPr>
              <p:nvPr/>
            </p:nvSpPr>
            <p:spPr bwMode="auto">
              <a:xfrm flipH="1">
                <a:off x="2299" y="1597"/>
                <a:ext cx="4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65" name="Line 217"/>
              <p:cNvSpPr>
                <a:spLocks noChangeShapeType="1"/>
              </p:cNvSpPr>
              <p:nvPr/>
            </p:nvSpPr>
            <p:spPr bwMode="auto">
              <a:xfrm flipH="1">
                <a:off x="2299" y="1597"/>
                <a:ext cx="4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66" name="Line 218"/>
              <p:cNvSpPr>
                <a:spLocks noChangeShapeType="1"/>
              </p:cNvSpPr>
              <p:nvPr/>
            </p:nvSpPr>
            <p:spPr bwMode="auto">
              <a:xfrm flipV="1">
                <a:off x="2403" y="1533"/>
                <a:ext cx="19"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67" name="Line 219"/>
              <p:cNvSpPr>
                <a:spLocks noChangeShapeType="1"/>
              </p:cNvSpPr>
              <p:nvPr/>
            </p:nvSpPr>
            <p:spPr bwMode="auto">
              <a:xfrm flipH="1">
                <a:off x="2447" y="1533"/>
                <a:ext cx="19"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4668" name="Oval 220"/>
            <p:cNvSpPr>
              <a:spLocks noChangeArrowheads="1"/>
            </p:cNvSpPr>
            <p:nvPr/>
          </p:nvSpPr>
          <p:spPr bwMode="auto">
            <a:xfrm>
              <a:off x="2232" y="1768"/>
              <a:ext cx="56" cy="57"/>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04669" name="Group 221"/>
          <p:cNvGrpSpPr>
            <a:grpSpLocks/>
          </p:cNvGrpSpPr>
          <p:nvPr/>
        </p:nvGrpSpPr>
        <p:grpSpPr bwMode="auto">
          <a:xfrm>
            <a:off x="3540125" y="2971800"/>
            <a:ext cx="176213" cy="255588"/>
            <a:chOff x="1746" y="2232"/>
            <a:chExt cx="111" cy="161"/>
          </a:xfrm>
        </p:grpSpPr>
        <p:sp>
          <p:nvSpPr>
            <p:cNvPr id="104670" name="Line 222"/>
            <p:cNvSpPr>
              <a:spLocks noChangeShapeType="1"/>
            </p:cNvSpPr>
            <p:nvPr/>
          </p:nvSpPr>
          <p:spPr bwMode="auto">
            <a:xfrm flipV="1">
              <a:off x="1746" y="2278"/>
              <a:ext cx="21"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1" name="Freeform 223"/>
            <p:cNvSpPr>
              <a:spLocks/>
            </p:cNvSpPr>
            <p:nvPr/>
          </p:nvSpPr>
          <p:spPr bwMode="auto">
            <a:xfrm>
              <a:off x="1767" y="2232"/>
              <a:ext cx="90" cy="46"/>
            </a:xfrm>
            <a:custGeom>
              <a:avLst/>
              <a:gdLst>
                <a:gd name="T0" fmla="*/ 233 w 233"/>
                <a:gd name="T1" fmla="*/ 117 h 117"/>
                <a:gd name="T2" fmla="*/ 222 w 233"/>
                <a:gd name="T3" fmla="*/ 35 h 117"/>
                <a:gd name="T4" fmla="*/ 148 w 233"/>
                <a:gd name="T5" fmla="*/ 0 h 117"/>
                <a:gd name="T6" fmla="*/ 57 w 233"/>
                <a:gd name="T7" fmla="*/ 35 h 117"/>
                <a:gd name="T8" fmla="*/ 0 w 233"/>
                <a:gd name="T9" fmla="*/ 117 h 117"/>
              </a:gdLst>
              <a:ahLst/>
              <a:cxnLst>
                <a:cxn ang="0">
                  <a:pos x="T0" y="T1"/>
                </a:cxn>
                <a:cxn ang="0">
                  <a:pos x="T2" y="T3"/>
                </a:cxn>
                <a:cxn ang="0">
                  <a:pos x="T4" y="T5"/>
                </a:cxn>
                <a:cxn ang="0">
                  <a:pos x="T6" y="T7"/>
                </a:cxn>
                <a:cxn ang="0">
                  <a:pos x="T8" y="T9"/>
                </a:cxn>
              </a:cxnLst>
              <a:rect l="0" t="0" r="r" b="b"/>
              <a:pathLst>
                <a:path w="233" h="117">
                  <a:moveTo>
                    <a:pt x="233" y="117"/>
                  </a:moveTo>
                  <a:lnTo>
                    <a:pt x="222" y="35"/>
                  </a:lnTo>
                  <a:lnTo>
                    <a:pt x="148" y="0"/>
                  </a:lnTo>
                  <a:lnTo>
                    <a:pt x="57" y="35"/>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72" name="Line 224"/>
            <p:cNvSpPr>
              <a:spLocks noChangeShapeType="1"/>
            </p:cNvSpPr>
            <p:nvPr/>
          </p:nvSpPr>
          <p:spPr bwMode="auto">
            <a:xfrm flipH="1">
              <a:off x="1838" y="2278"/>
              <a:ext cx="19"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3" name="Freeform 225"/>
            <p:cNvSpPr>
              <a:spLocks/>
            </p:cNvSpPr>
            <p:nvPr/>
          </p:nvSpPr>
          <p:spPr bwMode="auto">
            <a:xfrm>
              <a:off x="1746" y="2347"/>
              <a:ext cx="92" cy="46"/>
            </a:xfrm>
            <a:custGeom>
              <a:avLst/>
              <a:gdLst>
                <a:gd name="T0" fmla="*/ 0 w 234"/>
                <a:gd name="T1" fmla="*/ 0 h 117"/>
                <a:gd name="T2" fmla="*/ 12 w 234"/>
                <a:gd name="T3" fmla="*/ 83 h 117"/>
                <a:gd name="T4" fmla="*/ 85 w 234"/>
                <a:gd name="T5" fmla="*/ 117 h 117"/>
                <a:gd name="T6" fmla="*/ 177 w 234"/>
                <a:gd name="T7" fmla="*/ 83 h 117"/>
                <a:gd name="T8" fmla="*/ 234 w 234"/>
                <a:gd name="T9" fmla="*/ 0 h 117"/>
              </a:gdLst>
              <a:ahLst/>
              <a:cxnLst>
                <a:cxn ang="0">
                  <a:pos x="T0" y="T1"/>
                </a:cxn>
                <a:cxn ang="0">
                  <a:pos x="T2" y="T3"/>
                </a:cxn>
                <a:cxn ang="0">
                  <a:pos x="T4" y="T5"/>
                </a:cxn>
                <a:cxn ang="0">
                  <a:pos x="T6" y="T7"/>
                </a:cxn>
                <a:cxn ang="0">
                  <a:pos x="T8" y="T9"/>
                </a:cxn>
              </a:cxnLst>
              <a:rect l="0" t="0" r="r" b="b"/>
              <a:pathLst>
                <a:path w="234" h="117">
                  <a:moveTo>
                    <a:pt x="0" y="0"/>
                  </a:moveTo>
                  <a:lnTo>
                    <a:pt x="12" y="83"/>
                  </a:lnTo>
                  <a:lnTo>
                    <a:pt x="85" y="117"/>
                  </a:lnTo>
                  <a:lnTo>
                    <a:pt x="177" y="83"/>
                  </a:lnTo>
                  <a:lnTo>
                    <a:pt x="23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04674" name="Group 226"/>
          <p:cNvGrpSpPr>
            <a:grpSpLocks/>
          </p:cNvGrpSpPr>
          <p:nvPr/>
        </p:nvGrpSpPr>
        <p:grpSpPr bwMode="auto">
          <a:xfrm>
            <a:off x="4826000" y="1222375"/>
            <a:ext cx="3981450" cy="3260725"/>
            <a:chOff x="2820" y="730"/>
            <a:chExt cx="2508" cy="2054"/>
          </a:xfrm>
        </p:grpSpPr>
        <p:sp>
          <p:nvSpPr>
            <p:cNvPr id="104675" name="Line 227"/>
            <p:cNvSpPr>
              <a:spLocks noChangeShapeType="1"/>
            </p:cNvSpPr>
            <p:nvPr/>
          </p:nvSpPr>
          <p:spPr bwMode="auto">
            <a:xfrm>
              <a:off x="3014" y="1858"/>
              <a:ext cx="2086"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6" name="Line 228"/>
            <p:cNvSpPr>
              <a:spLocks noChangeShapeType="1"/>
            </p:cNvSpPr>
            <p:nvPr/>
          </p:nvSpPr>
          <p:spPr bwMode="auto">
            <a:xfrm>
              <a:off x="4224" y="1858"/>
              <a:ext cx="870" cy="8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7" name="Line 229"/>
            <p:cNvSpPr>
              <a:spLocks noChangeShapeType="1"/>
            </p:cNvSpPr>
            <p:nvPr/>
          </p:nvSpPr>
          <p:spPr bwMode="auto">
            <a:xfrm>
              <a:off x="4224" y="945"/>
              <a:ext cx="3" cy="9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8" name="Line 230"/>
            <p:cNvSpPr>
              <a:spLocks noChangeShapeType="1"/>
            </p:cNvSpPr>
            <p:nvPr/>
          </p:nvSpPr>
          <p:spPr bwMode="auto">
            <a:xfrm>
              <a:off x="4224" y="1858"/>
              <a:ext cx="3" cy="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79" name="Freeform 231"/>
            <p:cNvSpPr>
              <a:spLocks/>
            </p:cNvSpPr>
            <p:nvPr/>
          </p:nvSpPr>
          <p:spPr bwMode="auto">
            <a:xfrm>
              <a:off x="4212" y="730"/>
              <a:ext cx="123" cy="150"/>
            </a:xfrm>
            <a:custGeom>
              <a:avLst/>
              <a:gdLst>
                <a:gd name="T0" fmla="*/ 112 w 346"/>
                <a:gd name="T1" fmla="*/ 0 h 421"/>
                <a:gd name="T2" fmla="*/ 346 w 346"/>
                <a:gd name="T3" fmla="*/ 0 h 421"/>
                <a:gd name="T4" fmla="*/ 0 w 346"/>
                <a:gd name="T5" fmla="*/ 421 h 421"/>
                <a:gd name="T6" fmla="*/ 233 w 346"/>
                <a:gd name="T7" fmla="*/ 421 h 421"/>
              </a:gdLst>
              <a:ahLst/>
              <a:cxnLst>
                <a:cxn ang="0">
                  <a:pos x="T0" y="T1"/>
                </a:cxn>
                <a:cxn ang="0">
                  <a:pos x="T2" y="T3"/>
                </a:cxn>
                <a:cxn ang="0">
                  <a:pos x="T4" y="T5"/>
                </a:cxn>
                <a:cxn ang="0">
                  <a:pos x="T6" y="T7"/>
                </a:cxn>
              </a:cxnLst>
              <a:rect l="0" t="0" r="r" b="b"/>
              <a:pathLst>
                <a:path w="346" h="421">
                  <a:moveTo>
                    <a:pt x="112" y="0"/>
                  </a:moveTo>
                  <a:lnTo>
                    <a:pt x="346" y="0"/>
                  </a:lnTo>
                  <a:lnTo>
                    <a:pt x="0" y="421"/>
                  </a:lnTo>
                  <a:lnTo>
                    <a:pt x="233" y="4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80" name="Line 232"/>
            <p:cNvSpPr>
              <a:spLocks noChangeShapeType="1"/>
            </p:cNvSpPr>
            <p:nvPr/>
          </p:nvSpPr>
          <p:spPr bwMode="auto">
            <a:xfrm flipV="1">
              <a:off x="3215" y="1336"/>
              <a:ext cx="4" cy="5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1" name="Line 233"/>
            <p:cNvSpPr>
              <a:spLocks noChangeShapeType="1"/>
            </p:cNvSpPr>
            <p:nvPr/>
          </p:nvSpPr>
          <p:spPr bwMode="auto">
            <a:xfrm>
              <a:off x="3215" y="1336"/>
              <a:ext cx="472" cy="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2" name="Line 234"/>
            <p:cNvSpPr>
              <a:spLocks noChangeShapeType="1"/>
            </p:cNvSpPr>
            <p:nvPr/>
          </p:nvSpPr>
          <p:spPr bwMode="auto">
            <a:xfrm>
              <a:off x="3687" y="1336"/>
              <a:ext cx="98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3" name="Line 235"/>
            <p:cNvSpPr>
              <a:spLocks noChangeShapeType="1"/>
            </p:cNvSpPr>
            <p:nvPr/>
          </p:nvSpPr>
          <p:spPr bwMode="auto">
            <a:xfrm>
              <a:off x="4695" y="1363"/>
              <a:ext cx="4" cy="9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4" name="Line 236"/>
            <p:cNvSpPr>
              <a:spLocks noChangeShapeType="1"/>
            </p:cNvSpPr>
            <p:nvPr/>
          </p:nvSpPr>
          <p:spPr bwMode="auto">
            <a:xfrm flipH="1">
              <a:off x="3687" y="2312"/>
              <a:ext cx="100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5" name="Line 237"/>
            <p:cNvSpPr>
              <a:spLocks noChangeShapeType="1"/>
            </p:cNvSpPr>
            <p:nvPr/>
          </p:nvSpPr>
          <p:spPr bwMode="auto">
            <a:xfrm flipH="1">
              <a:off x="3215" y="2312"/>
              <a:ext cx="472" cy="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6" name="Line 238"/>
            <p:cNvSpPr>
              <a:spLocks noChangeShapeType="1"/>
            </p:cNvSpPr>
            <p:nvPr/>
          </p:nvSpPr>
          <p:spPr bwMode="auto">
            <a:xfrm flipV="1">
              <a:off x="3215" y="1858"/>
              <a:ext cx="4" cy="4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7" name="Line 239"/>
            <p:cNvSpPr>
              <a:spLocks noChangeShapeType="1"/>
            </p:cNvSpPr>
            <p:nvPr/>
          </p:nvSpPr>
          <p:spPr bwMode="auto">
            <a:xfrm>
              <a:off x="3687" y="1336"/>
              <a:ext cx="4" cy="9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88" name="Freeform 240"/>
            <p:cNvSpPr>
              <a:spLocks/>
            </p:cNvSpPr>
            <p:nvPr/>
          </p:nvSpPr>
          <p:spPr bwMode="auto">
            <a:xfrm>
              <a:off x="3660" y="1142"/>
              <a:ext cx="88" cy="148"/>
            </a:xfrm>
            <a:custGeom>
              <a:avLst/>
              <a:gdLst>
                <a:gd name="T0" fmla="*/ 113 w 240"/>
                <a:gd name="T1" fmla="*/ 0 h 420"/>
                <a:gd name="T2" fmla="*/ 0 w 240"/>
                <a:gd name="T3" fmla="*/ 420 h 420"/>
                <a:gd name="T4" fmla="*/ 105 w 240"/>
                <a:gd name="T5" fmla="*/ 420 h 420"/>
                <a:gd name="T6" fmla="*/ 169 w 240"/>
                <a:gd name="T7" fmla="*/ 397 h 420"/>
                <a:gd name="T8" fmla="*/ 208 w 240"/>
                <a:gd name="T9" fmla="*/ 338 h 420"/>
                <a:gd name="T10" fmla="*/ 240 w 240"/>
                <a:gd name="T11" fmla="*/ 221 h 420"/>
                <a:gd name="T12" fmla="*/ 232 w 240"/>
                <a:gd name="T13" fmla="*/ 164 h 420"/>
                <a:gd name="T14" fmla="*/ 180 w 240"/>
                <a:gd name="T15" fmla="*/ 140 h 420"/>
                <a:gd name="T16" fmla="*/ 76 w 240"/>
                <a:gd name="T17"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20">
                  <a:moveTo>
                    <a:pt x="113" y="0"/>
                  </a:moveTo>
                  <a:lnTo>
                    <a:pt x="0" y="420"/>
                  </a:lnTo>
                  <a:lnTo>
                    <a:pt x="105" y="420"/>
                  </a:lnTo>
                  <a:lnTo>
                    <a:pt x="169" y="397"/>
                  </a:lnTo>
                  <a:lnTo>
                    <a:pt x="208" y="338"/>
                  </a:lnTo>
                  <a:lnTo>
                    <a:pt x="240" y="221"/>
                  </a:lnTo>
                  <a:lnTo>
                    <a:pt x="232" y="164"/>
                  </a:lnTo>
                  <a:lnTo>
                    <a:pt x="180" y="140"/>
                  </a:lnTo>
                  <a:lnTo>
                    <a:pt x="76" y="14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89" name="Line 241"/>
            <p:cNvSpPr>
              <a:spLocks noChangeShapeType="1"/>
            </p:cNvSpPr>
            <p:nvPr/>
          </p:nvSpPr>
          <p:spPr bwMode="auto">
            <a:xfrm flipV="1">
              <a:off x="3807" y="1142"/>
              <a:ext cx="20"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90" name="Freeform 242"/>
            <p:cNvSpPr>
              <a:spLocks/>
            </p:cNvSpPr>
            <p:nvPr/>
          </p:nvSpPr>
          <p:spPr bwMode="auto">
            <a:xfrm>
              <a:off x="4743" y="1138"/>
              <a:ext cx="86" cy="144"/>
            </a:xfrm>
            <a:custGeom>
              <a:avLst/>
              <a:gdLst>
                <a:gd name="T0" fmla="*/ 113 w 240"/>
                <a:gd name="T1" fmla="*/ 0 h 419"/>
                <a:gd name="T2" fmla="*/ 0 w 240"/>
                <a:gd name="T3" fmla="*/ 419 h 419"/>
                <a:gd name="T4" fmla="*/ 105 w 240"/>
                <a:gd name="T5" fmla="*/ 419 h 419"/>
                <a:gd name="T6" fmla="*/ 169 w 240"/>
                <a:gd name="T7" fmla="*/ 396 h 419"/>
                <a:gd name="T8" fmla="*/ 208 w 240"/>
                <a:gd name="T9" fmla="*/ 338 h 419"/>
                <a:gd name="T10" fmla="*/ 240 w 240"/>
                <a:gd name="T11" fmla="*/ 221 h 419"/>
                <a:gd name="T12" fmla="*/ 232 w 240"/>
                <a:gd name="T13" fmla="*/ 164 h 419"/>
                <a:gd name="T14" fmla="*/ 180 w 240"/>
                <a:gd name="T15" fmla="*/ 139 h 419"/>
                <a:gd name="T16" fmla="*/ 76 w 240"/>
                <a:gd name="T17" fmla="*/ 13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9">
                  <a:moveTo>
                    <a:pt x="113" y="0"/>
                  </a:moveTo>
                  <a:lnTo>
                    <a:pt x="0" y="419"/>
                  </a:lnTo>
                  <a:lnTo>
                    <a:pt x="105" y="419"/>
                  </a:lnTo>
                  <a:lnTo>
                    <a:pt x="169" y="396"/>
                  </a:lnTo>
                  <a:lnTo>
                    <a:pt x="208" y="338"/>
                  </a:lnTo>
                  <a:lnTo>
                    <a:pt x="240" y="221"/>
                  </a:lnTo>
                  <a:lnTo>
                    <a:pt x="232" y="164"/>
                  </a:lnTo>
                  <a:lnTo>
                    <a:pt x="180" y="139"/>
                  </a:lnTo>
                  <a:lnTo>
                    <a:pt x="76" y="13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91" name="Line 243"/>
            <p:cNvSpPr>
              <a:spLocks noChangeShapeType="1"/>
            </p:cNvSpPr>
            <p:nvPr/>
          </p:nvSpPr>
          <p:spPr bwMode="auto">
            <a:xfrm flipV="1">
              <a:off x="4893" y="1138"/>
              <a:ext cx="17"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92" name="Line 244"/>
            <p:cNvSpPr>
              <a:spLocks noChangeShapeType="1"/>
            </p:cNvSpPr>
            <p:nvPr/>
          </p:nvSpPr>
          <p:spPr bwMode="auto">
            <a:xfrm flipH="1">
              <a:off x="4935" y="1138"/>
              <a:ext cx="17"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93" name="Freeform 245"/>
            <p:cNvSpPr>
              <a:spLocks/>
            </p:cNvSpPr>
            <p:nvPr/>
          </p:nvSpPr>
          <p:spPr bwMode="auto">
            <a:xfrm>
              <a:off x="3658" y="2354"/>
              <a:ext cx="84" cy="146"/>
            </a:xfrm>
            <a:custGeom>
              <a:avLst/>
              <a:gdLst>
                <a:gd name="T0" fmla="*/ 112 w 239"/>
                <a:gd name="T1" fmla="*/ 0 h 421"/>
                <a:gd name="T2" fmla="*/ 0 w 239"/>
                <a:gd name="T3" fmla="*/ 421 h 421"/>
                <a:gd name="T4" fmla="*/ 106 w 239"/>
                <a:gd name="T5" fmla="*/ 421 h 421"/>
                <a:gd name="T6" fmla="*/ 170 w 239"/>
                <a:gd name="T7" fmla="*/ 397 h 421"/>
                <a:gd name="T8" fmla="*/ 209 w 239"/>
                <a:gd name="T9" fmla="*/ 339 h 421"/>
                <a:gd name="T10" fmla="*/ 239 w 239"/>
                <a:gd name="T11" fmla="*/ 222 h 421"/>
                <a:gd name="T12" fmla="*/ 232 w 239"/>
                <a:gd name="T13" fmla="*/ 164 h 421"/>
                <a:gd name="T14" fmla="*/ 180 w 239"/>
                <a:gd name="T15" fmla="*/ 141 h 421"/>
                <a:gd name="T16" fmla="*/ 75 w 239"/>
                <a:gd name="T17" fmla="*/ 14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421">
                  <a:moveTo>
                    <a:pt x="112" y="0"/>
                  </a:moveTo>
                  <a:lnTo>
                    <a:pt x="0" y="421"/>
                  </a:lnTo>
                  <a:lnTo>
                    <a:pt x="106" y="421"/>
                  </a:lnTo>
                  <a:lnTo>
                    <a:pt x="170" y="397"/>
                  </a:lnTo>
                  <a:lnTo>
                    <a:pt x="209" y="339"/>
                  </a:lnTo>
                  <a:lnTo>
                    <a:pt x="239" y="222"/>
                  </a:lnTo>
                  <a:lnTo>
                    <a:pt x="232" y="164"/>
                  </a:lnTo>
                  <a:lnTo>
                    <a:pt x="180" y="141"/>
                  </a:lnTo>
                  <a:lnTo>
                    <a:pt x="75" y="14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94" name="Line 246"/>
            <p:cNvSpPr>
              <a:spLocks noChangeShapeType="1"/>
            </p:cNvSpPr>
            <p:nvPr/>
          </p:nvSpPr>
          <p:spPr bwMode="auto">
            <a:xfrm flipV="1">
              <a:off x="4087" y="1706"/>
              <a:ext cx="18"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95" name="Freeform 247"/>
            <p:cNvSpPr>
              <a:spLocks/>
            </p:cNvSpPr>
            <p:nvPr/>
          </p:nvSpPr>
          <p:spPr bwMode="auto">
            <a:xfrm>
              <a:off x="4105" y="1666"/>
              <a:ext cx="84" cy="40"/>
            </a:xfrm>
            <a:custGeom>
              <a:avLst/>
              <a:gdLst>
                <a:gd name="T0" fmla="*/ 234 w 234"/>
                <a:gd name="T1" fmla="*/ 117 h 117"/>
                <a:gd name="T2" fmla="*/ 221 w 234"/>
                <a:gd name="T3" fmla="*/ 33 h 117"/>
                <a:gd name="T4" fmla="*/ 148 w 234"/>
                <a:gd name="T5" fmla="*/ 0 h 117"/>
                <a:gd name="T6" fmla="*/ 56 w 234"/>
                <a:gd name="T7" fmla="*/ 33 h 117"/>
                <a:gd name="T8" fmla="*/ 0 w 234"/>
                <a:gd name="T9" fmla="*/ 117 h 117"/>
              </a:gdLst>
              <a:ahLst/>
              <a:cxnLst>
                <a:cxn ang="0">
                  <a:pos x="T0" y="T1"/>
                </a:cxn>
                <a:cxn ang="0">
                  <a:pos x="T2" y="T3"/>
                </a:cxn>
                <a:cxn ang="0">
                  <a:pos x="T4" y="T5"/>
                </a:cxn>
                <a:cxn ang="0">
                  <a:pos x="T6" y="T7"/>
                </a:cxn>
                <a:cxn ang="0">
                  <a:pos x="T8" y="T9"/>
                </a:cxn>
              </a:cxnLst>
              <a:rect l="0" t="0" r="r" b="b"/>
              <a:pathLst>
                <a:path w="234" h="117">
                  <a:moveTo>
                    <a:pt x="234" y="117"/>
                  </a:moveTo>
                  <a:lnTo>
                    <a:pt x="221" y="33"/>
                  </a:lnTo>
                  <a:lnTo>
                    <a:pt x="148" y="0"/>
                  </a:lnTo>
                  <a:lnTo>
                    <a:pt x="56" y="33"/>
                  </a:lnTo>
                  <a:lnTo>
                    <a:pt x="0" y="1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96" name="Line 248"/>
            <p:cNvSpPr>
              <a:spLocks noChangeShapeType="1"/>
            </p:cNvSpPr>
            <p:nvPr/>
          </p:nvSpPr>
          <p:spPr bwMode="auto">
            <a:xfrm flipH="1">
              <a:off x="4170" y="1706"/>
              <a:ext cx="19"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97" name="Freeform 249"/>
            <p:cNvSpPr>
              <a:spLocks/>
            </p:cNvSpPr>
            <p:nvPr/>
          </p:nvSpPr>
          <p:spPr bwMode="auto">
            <a:xfrm>
              <a:off x="4087" y="1773"/>
              <a:ext cx="83" cy="39"/>
            </a:xfrm>
            <a:custGeom>
              <a:avLst/>
              <a:gdLst>
                <a:gd name="T0" fmla="*/ 0 w 233"/>
                <a:gd name="T1" fmla="*/ 0 h 117"/>
                <a:gd name="T2" fmla="*/ 11 w 233"/>
                <a:gd name="T3" fmla="*/ 82 h 117"/>
                <a:gd name="T4" fmla="*/ 86 w 233"/>
                <a:gd name="T5" fmla="*/ 117 h 117"/>
                <a:gd name="T6" fmla="*/ 177 w 233"/>
                <a:gd name="T7" fmla="*/ 82 h 117"/>
                <a:gd name="T8" fmla="*/ 233 w 233"/>
                <a:gd name="T9" fmla="*/ 0 h 117"/>
              </a:gdLst>
              <a:ahLst/>
              <a:cxnLst>
                <a:cxn ang="0">
                  <a:pos x="T0" y="T1"/>
                </a:cxn>
                <a:cxn ang="0">
                  <a:pos x="T2" y="T3"/>
                </a:cxn>
                <a:cxn ang="0">
                  <a:pos x="T4" y="T5"/>
                </a:cxn>
                <a:cxn ang="0">
                  <a:pos x="T6" y="T7"/>
                </a:cxn>
                <a:cxn ang="0">
                  <a:pos x="T8" y="T9"/>
                </a:cxn>
              </a:cxnLst>
              <a:rect l="0" t="0" r="r" b="b"/>
              <a:pathLst>
                <a:path w="233" h="117">
                  <a:moveTo>
                    <a:pt x="0" y="0"/>
                  </a:moveTo>
                  <a:lnTo>
                    <a:pt x="11" y="82"/>
                  </a:lnTo>
                  <a:lnTo>
                    <a:pt x="86" y="117"/>
                  </a:lnTo>
                  <a:lnTo>
                    <a:pt x="177" y="82"/>
                  </a:lnTo>
                  <a:lnTo>
                    <a:pt x="23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98" name="Freeform 250"/>
            <p:cNvSpPr>
              <a:spLocks/>
            </p:cNvSpPr>
            <p:nvPr/>
          </p:nvSpPr>
          <p:spPr bwMode="auto">
            <a:xfrm>
              <a:off x="3223" y="2483"/>
              <a:ext cx="7" cy="19"/>
            </a:xfrm>
            <a:custGeom>
              <a:avLst/>
              <a:gdLst>
                <a:gd name="T0" fmla="*/ 0 w 22"/>
                <a:gd name="T1" fmla="*/ 0 h 55"/>
                <a:gd name="T2" fmla="*/ 2 w 22"/>
                <a:gd name="T3" fmla="*/ 31 h 55"/>
                <a:gd name="T4" fmla="*/ 22 w 22"/>
                <a:gd name="T5" fmla="*/ 55 h 55"/>
              </a:gdLst>
              <a:ahLst/>
              <a:cxnLst>
                <a:cxn ang="0">
                  <a:pos x="T0" y="T1"/>
                </a:cxn>
                <a:cxn ang="0">
                  <a:pos x="T2" y="T3"/>
                </a:cxn>
                <a:cxn ang="0">
                  <a:pos x="T4" y="T5"/>
                </a:cxn>
              </a:cxnLst>
              <a:rect l="0" t="0" r="r" b="b"/>
              <a:pathLst>
                <a:path w="22" h="55">
                  <a:moveTo>
                    <a:pt x="0" y="0"/>
                  </a:moveTo>
                  <a:lnTo>
                    <a:pt x="2" y="31"/>
                  </a:lnTo>
                  <a:lnTo>
                    <a:pt x="22"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699" name="Freeform 251"/>
            <p:cNvSpPr>
              <a:spLocks/>
            </p:cNvSpPr>
            <p:nvPr/>
          </p:nvSpPr>
          <p:spPr bwMode="auto">
            <a:xfrm>
              <a:off x="3156" y="2402"/>
              <a:ext cx="67" cy="98"/>
            </a:xfrm>
            <a:custGeom>
              <a:avLst/>
              <a:gdLst>
                <a:gd name="T0" fmla="*/ 142 w 192"/>
                <a:gd name="T1" fmla="*/ 0 h 282"/>
                <a:gd name="T2" fmla="*/ 101 w 192"/>
                <a:gd name="T3" fmla="*/ 0 h 282"/>
                <a:gd name="T4" fmla="*/ 66 w 192"/>
                <a:gd name="T5" fmla="*/ 12 h 282"/>
                <a:gd name="T6" fmla="*/ 47 w 192"/>
                <a:gd name="T7" fmla="*/ 44 h 282"/>
                <a:gd name="T8" fmla="*/ 0 w 192"/>
                <a:gd name="T9" fmla="*/ 222 h 282"/>
                <a:gd name="T10" fmla="*/ 7 w 192"/>
                <a:gd name="T11" fmla="*/ 263 h 282"/>
                <a:gd name="T12" fmla="*/ 46 w 192"/>
                <a:gd name="T13" fmla="*/ 282 h 282"/>
                <a:gd name="T14" fmla="*/ 91 w 192"/>
                <a:gd name="T15" fmla="*/ 282 h 282"/>
                <a:gd name="T16" fmla="*/ 192 w 192"/>
                <a:gd name="T17"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82">
                  <a:moveTo>
                    <a:pt x="142" y="0"/>
                  </a:moveTo>
                  <a:lnTo>
                    <a:pt x="101" y="0"/>
                  </a:lnTo>
                  <a:lnTo>
                    <a:pt x="66" y="12"/>
                  </a:lnTo>
                  <a:lnTo>
                    <a:pt x="47" y="44"/>
                  </a:lnTo>
                  <a:lnTo>
                    <a:pt x="0" y="222"/>
                  </a:lnTo>
                  <a:lnTo>
                    <a:pt x="7" y="263"/>
                  </a:lnTo>
                  <a:lnTo>
                    <a:pt x="46" y="282"/>
                  </a:lnTo>
                  <a:lnTo>
                    <a:pt x="91" y="282"/>
                  </a:lnTo>
                  <a:lnTo>
                    <a:pt x="192"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00" name="Line 252"/>
            <p:cNvSpPr>
              <a:spLocks noChangeShapeType="1"/>
            </p:cNvSpPr>
            <p:nvPr/>
          </p:nvSpPr>
          <p:spPr bwMode="auto">
            <a:xfrm flipH="1">
              <a:off x="3223" y="2402"/>
              <a:ext cx="23"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1" name="Line 253"/>
            <p:cNvSpPr>
              <a:spLocks noChangeShapeType="1"/>
            </p:cNvSpPr>
            <p:nvPr/>
          </p:nvSpPr>
          <p:spPr bwMode="auto">
            <a:xfrm flipH="1">
              <a:off x="3205" y="2402"/>
              <a:ext cx="4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2" name="Line 254"/>
            <p:cNvSpPr>
              <a:spLocks noChangeShapeType="1"/>
            </p:cNvSpPr>
            <p:nvPr/>
          </p:nvSpPr>
          <p:spPr bwMode="auto">
            <a:xfrm flipH="1">
              <a:off x="3228" y="1192"/>
              <a:ext cx="23" cy="8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3" name="Freeform 255"/>
            <p:cNvSpPr>
              <a:spLocks/>
            </p:cNvSpPr>
            <p:nvPr/>
          </p:nvSpPr>
          <p:spPr bwMode="auto">
            <a:xfrm>
              <a:off x="3228" y="1275"/>
              <a:ext cx="8" cy="19"/>
            </a:xfrm>
            <a:custGeom>
              <a:avLst/>
              <a:gdLst>
                <a:gd name="T0" fmla="*/ 0 w 21"/>
                <a:gd name="T1" fmla="*/ 0 h 56"/>
                <a:gd name="T2" fmla="*/ 2 w 21"/>
                <a:gd name="T3" fmla="*/ 32 h 56"/>
                <a:gd name="T4" fmla="*/ 21 w 21"/>
                <a:gd name="T5" fmla="*/ 56 h 56"/>
              </a:gdLst>
              <a:ahLst/>
              <a:cxnLst>
                <a:cxn ang="0">
                  <a:pos x="T0" y="T1"/>
                </a:cxn>
                <a:cxn ang="0">
                  <a:pos x="T2" y="T3"/>
                </a:cxn>
                <a:cxn ang="0">
                  <a:pos x="T4" y="T5"/>
                </a:cxn>
              </a:cxnLst>
              <a:rect l="0" t="0" r="r" b="b"/>
              <a:pathLst>
                <a:path w="21" h="56">
                  <a:moveTo>
                    <a:pt x="0" y="0"/>
                  </a:moveTo>
                  <a:lnTo>
                    <a:pt x="2" y="32"/>
                  </a:lnTo>
                  <a:lnTo>
                    <a:pt x="21" y="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04" name="Line 256"/>
            <p:cNvSpPr>
              <a:spLocks noChangeShapeType="1"/>
            </p:cNvSpPr>
            <p:nvPr/>
          </p:nvSpPr>
          <p:spPr bwMode="auto">
            <a:xfrm flipH="1">
              <a:off x="3211" y="1192"/>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5" name="Line 257"/>
            <p:cNvSpPr>
              <a:spLocks noChangeShapeType="1"/>
            </p:cNvSpPr>
            <p:nvPr/>
          </p:nvSpPr>
          <p:spPr bwMode="auto">
            <a:xfrm flipV="1">
              <a:off x="3303" y="1150"/>
              <a:ext cx="19"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6" name="Freeform 258"/>
            <p:cNvSpPr>
              <a:spLocks/>
            </p:cNvSpPr>
            <p:nvPr/>
          </p:nvSpPr>
          <p:spPr bwMode="auto">
            <a:xfrm>
              <a:off x="3159" y="1192"/>
              <a:ext cx="69" cy="100"/>
            </a:xfrm>
            <a:custGeom>
              <a:avLst/>
              <a:gdLst>
                <a:gd name="T0" fmla="*/ 143 w 194"/>
                <a:gd name="T1" fmla="*/ 0 h 283"/>
                <a:gd name="T2" fmla="*/ 102 w 194"/>
                <a:gd name="T3" fmla="*/ 0 h 283"/>
                <a:gd name="T4" fmla="*/ 68 w 194"/>
                <a:gd name="T5" fmla="*/ 13 h 283"/>
                <a:gd name="T6" fmla="*/ 48 w 194"/>
                <a:gd name="T7" fmla="*/ 44 h 283"/>
                <a:gd name="T8" fmla="*/ 0 w 194"/>
                <a:gd name="T9" fmla="*/ 222 h 283"/>
                <a:gd name="T10" fmla="*/ 9 w 194"/>
                <a:gd name="T11" fmla="*/ 264 h 283"/>
                <a:gd name="T12" fmla="*/ 46 w 194"/>
                <a:gd name="T13" fmla="*/ 283 h 283"/>
                <a:gd name="T14" fmla="*/ 93 w 194"/>
                <a:gd name="T15" fmla="*/ 283 h 283"/>
                <a:gd name="T16" fmla="*/ 194 w 194"/>
                <a:gd name="T17"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3">
                  <a:moveTo>
                    <a:pt x="143" y="0"/>
                  </a:moveTo>
                  <a:lnTo>
                    <a:pt x="102" y="0"/>
                  </a:lnTo>
                  <a:lnTo>
                    <a:pt x="68" y="13"/>
                  </a:lnTo>
                  <a:lnTo>
                    <a:pt x="48" y="44"/>
                  </a:lnTo>
                  <a:lnTo>
                    <a:pt x="0" y="222"/>
                  </a:lnTo>
                  <a:lnTo>
                    <a:pt x="9" y="264"/>
                  </a:lnTo>
                  <a:lnTo>
                    <a:pt x="46" y="283"/>
                  </a:lnTo>
                  <a:lnTo>
                    <a:pt x="93" y="283"/>
                  </a:lnTo>
                  <a:lnTo>
                    <a:pt x="194"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07" name="Line 259"/>
            <p:cNvSpPr>
              <a:spLocks noChangeShapeType="1"/>
            </p:cNvSpPr>
            <p:nvPr/>
          </p:nvSpPr>
          <p:spPr bwMode="auto">
            <a:xfrm flipH="1">
              <a:off x="3228" y="1192"/>
              <a:ext cx="23" cy="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08" name="Freeform 260"/>
            <p:cNvSpPr>
              <a:spLocks/>
            </p:cNvSpPr>
            <p:nvPr/>
          </p:nvSpPr>
          <p:spPr bwMode="auto">
            <a:xfrm>
              <a:off x="3228" y="1275"/>
              <a:ext cx="8" cy="19"/>
            </a:xfrm>
            <a:custGeom>
              <a:avLst/>
              <a:gdLst>
                <a:gd name="T0" fmla="*/ 0 w 21"/>
                <a:gd name="T1" fmla="*/ 0 h 56"/>
                <a:gd name="T2" fmla="*/ 2 w 21"/>
                <a:gd name="T3" fmla="*/ 32 h 56"/>
                <a:gd name="T4" fmla="*/ 21 w 21"/>
                <a:gd name="T5" fmla="*/ 56 h 56"/>
              </a:gdLst>
              <a:ahLst/>
              <a:cxnLst>
                <a:cxn ang="0">
                  <a:pos x="T0" y="T1"/>
                </a:cxn>
                <a:cxn ang="0">
                  <a:pos x="T2" y="T3"/>
                </a:cxn>
                <a:cxn ang="0">
                  <a:pos x="T4" y="T5"/>
                </a:cxn>
              </a:cxnLst>
              <a:rect l="0" t="0" r="r" b="b"/>
              <a:pathLst>
                <a:path w="21" h="56">
                  <a:moveTo>
                    <a:pt x="0" y="0"/>
                  </a:moveTo>
                  <a:lnTo>
                    <a:pt x="2" y="32"/>
                  </a:lnTo>
                  <a:lnTo>
                    <a:pt x="21" y="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09" name="Line 261"/>
            <p:cNvSpPr>
              <a:spLocks noChangeShapeType="1"/>
            </p:cNvSpPr>
            <p:nvPr/>
          </p:nvSpPr>
          <p:spPr bwMode="auto">
            <a:xfrm flipH="1">
              <a:off x="3211" y="1192"/>
              <a:ext cx="4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10" name="Line 262"/>
            <p:cNvSpPr>
              <a:spLocks noChangeShapeType="1"/>
            </p:cNvSpPr>
            <p:nvPr/>
          </p:nvSpPr>
          <p:spPr bwMode="auto">
            <a:xfrm flipV="1">
              <a:off x="3303" y="1150"/>
              <a:ext cx="19"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11" name="Freeform 263"/>
            <p:cNvSpPr>
              <a:spLocks/>
            </p:cNvSpPr>
            <p:nvPr/>
          </p:nvSpPr>
          <p:spPr bwMode="auto">
            <a:xfrm>
              <a:off x="3159" y="1192"/>
              <a:ext cx="69" cy="100"/>
            </a:xfrm>
            <a:custGeom>
              <a:avLst/>
              <a:gdLst>
                <a:gd name="T0" fmla="*/ 143 w 194"/>
                <a:gd name="T1" fmla="*/ 0 h 283"/>
                <a:gd name="T2" fmla="*/ 102 w 194"/>
                <a:gd name="T3" fmla="*/ 0 h 283"/>
                <a:gd name="T4" fmla="*/ 68 w 194"/>
                <a:gd name="T5" fmla="*/ 13 h 283"/>
                <a:gd name="T6" fmla="*/ 48 w 194"/>
                <a:gd name="T7" fmla="*/ 44 h 283"/>
                <a:gd name="T8" fmla="*/ 0 w 194"/>
                <a:gd name="T9" fmla="*/ 222 h 283"/>
                <a:gd name="T10" fmla="*/ 9 w 194"/>
                <a:gd name="T11" fmla="*/ 264 h 283"/>
                <a:gd name="T12" fmla="*/ 46 w 194"/>
                <a:gd name="T13" fmla="*/ 283 h 283"/>
                <a:gd name="T14" fmla="*/ 93 w 194"/>
                <a:gd name="T15" fmla="*/ 283 h 283"/>
                <a:gd name="T16" fmla="*/ 194 w 194"/>
                <a:gd name="T17"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3">
                  <a:moveTo>
                    <a:pt x="143" y="0"/>
                  </a:moveTo>
                  <a:lnTo>
                    <a:pt x="102" y="0"/>
                  </a:lnTo>
                  <a:lnTo>
                    <a:pt x="68" y="13"/>
                  </a:lnTo>
                  <a:lnTo>
                    <a:pt x="48" y="44"/>
                  </a:lnTo>
                  <a:lnTo>
                    <a:pt x="0" y="222"/>
                  </a:lnTo>
                  <a:lnTo>
                    <a:pt x="9" y="264"/>
                  </a:lnTo>
                  <a:lnTo>
                    <a:pt x="46" y="283"/>
                  </a:lnTo>
                  <a:lnTo>
                    <a:pt x="93" y="283"/>
                  </a:lnTo>
                  <a:lnTo>
                    <a:pt x="194"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12" name="Freeform 264"/>
            <p:cNvSpPr>
              <a:spLocks/>
            </p:cNvSpPr>
            <p:nvPr/>
          </p:nvSpPr>
          <p:spPr bwMode="auto">
            <a:xfrm>
              <a:off x="4523" y="1185"/>
              <a:ext cx="67" cy="99"/>
            </a:xfrm>
            <a:custGeom>
              <a:avLst/>
              <a:gdLst>
                <a:gd name="T0" fmla="*/ 143 w 193"/>
                <a:gd name="T1" fmla="*/ 0 h 283"/>
                <a:gd name="T2" fmla="*/ 101 w 193"/>
                <a:gd name="T3" fmla="*/ 0 h 283"/>
                <a:gd name="T4" fmla="*/ 66 w 193"/>
                <a:gd name="T5" fmla="*/ 13 h 283"/>
                <a:gd name="T6" fmla="*/ 47 w 193"/>
                <a:gd name="T7" fmla="*/ 44 h 283"/>
                <a:gd name="T8" fmla="*/ 0 w 193"/>
                <a:gd name="T9" fmla="*/ 222 h 283"/>
                <a:gd name="T10" fmla="*/ 8 w 193"/>
                <a:gd name="T11" fmla="*/ 263 h 283"/>
                <a:gd name="T12" fmla="*/ 46 w 193"/>
                <a:gd name="T13" fmla="*/ 283 h 283"/>
                <a:gd name="T14" fmla="*/ 91 w 193"/>
                <a:gd name="T15" fmla="*/ 283 h 283"/>
                <a:gd name="T16" fmla="*/ 193 w 193"/>
                <a:gd name="T17"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3">
                  <a:moveTo>
                    <a:pt x="143" y="0"/>
                  </a:moveTo>
                  <a:lnTo>
                    <a:pt x="101" y="0"/>
                  </a:lnTo>
                  <a:lnTo>
                    <a:pt x="66" y="13"/>
                  </a:lnTo>
                  <a:lnTo>
                    <a:pt x="47" y="44"/>
                  </a:lnTo>
                  <a:lnTo>
                    <a:pt x="0" y="222"/>
                  </a:lnTo>
                  <a:lnTo>
                    <a:pt x="8" y="263"/>
                  </a:lnTo>
                  <a:lnTo>
                    <a:pt x="46" y="283"/>
                  </a:lnTo>
                  <a:lnTo>
                    <a:pt x="91" y="283"/>
                  </a:lnTo>
                  <a:lnTo>
                    <a:pt x="193"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13" name="Freeform 265"/>
            <p:cNvSpPr>
              <a:spLocks/>
            </p:cNvSpPr>
            <p:nvPr/>
          </p:nvSpPr>
          <p:spPr bwMode="auto">
            <a:xfrm>
              <a:off x="4523" y="1185"/>
              <a:ext cx="67" cy="99"/>
            </a:xfrm>
            <a:custGeom>
              <a:avLst/>
              <a:gdLst>
                <a:gd name="T0" fmla="*/ 143 w 193"/>
                <a:gd name="T1" fmla="*/ 0 h 283"/>
                <a:gd name="T2" fmla="*/ 101 w 193"/>
                <a:gd name="T3" fmla="*/ 0 h 283"/>
                <a:gd name="T4" fmla="*/ 66 w 193"/>
                <a:gd name="T5" fmla="*/ 13 h 283"/>
                <a:gd name="T6" fmla="*/ 47 w 193"/>
                <a:gd name="T7" fmla="*/ 44 h 283"/>
                <a:gd name="T8" fmla="*/ 0 w 193"/>
                <a:gd name="T9" fmla="*/ 222 h 283"/>
                <a:gd name="T10" fmla="*/ 8 w 193"/>
                <a:gd name="T11" fmla="*/ 263 h 283"/>
                <a:gd name="T12" fmla="*/ 46 w 193"/>
                <a:gd name="T13" fmla="*/ 283 h 283"/>
                <a:gd name="T14" fmla="*/ 91 w 193"/>
                <a:gd name="T15" fmla="*/ 283 h 283"/>
                <a:gd name="T16" fmla="*/ 193 w 193"/>
                <a:gd name="T17" fmla="*/ 2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3">
                  <a:moveTo>
                    <a:pt x="143" y="0"/>
                  </a:moveTo>
                  <a:lnTo>
                    <a:pt x="101" y="0"/>
                  </a:lnTo>
                  <a:lnTo>
                    <a:pt x="66" y="13"/>
                  </a:lnTo>
                  <a:lnTo>
                    <a:pt x="47" y="44"/>
                  </a:lnTo>
                  <a:lnTo>
                    <a:pt x="0" y="222"/>
                  </a:lnTo>
                  <a:lnTo>
                    <a:pt x="8" y="263"/>
                  </a:lnTo>
                  <a:lnTo>
                    <a:pt x="46" y="283"/>
                  </a:lnTo>
                  <a:lnTo>
                    <a:pt x="91" y="283"/>
                  </a:lnTo>
                  <a:lnTo>
                    <a:pt x="193"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14" name="Line 266"/>
            <p:cNvSpPr>
              <a:spLocks noChangeShapeType="1"/>
            </p:cNvSpPr>
            <p:nvPr/>
          </p:nvSpPr>
          <p:spPr bwMode="auto">
            <a:xfrm flipH="1">
              <a:off x="4590" y="1185"/>
              <a:ext cx="23"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15" name="Line 267"/>
            <p:cNvSpPr>
              <a:spLocks noChangeShapeType="1"/>
            </p:cNvSpPr>
            <p:nvPr/>
          </p:nvSpPr>
          <p:spPr bwMode="auto">
            <a:xfrm flipH="1">
              <a:off x="4590" y="1185"/>
              <a:ext cx="23"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16" name="Freeform 268"/>
            <p:cNvSpPr>
              <a:spLocks/>
            </p:cNvSpPr>
            <p:nvPr/>
          </p:nvSpPr>
          <p:spPr bwMode="auto">
            <a:xfrm>
              <a:off x="4590" y="1267"/>
              <a:ext cx="7" cy="19"/>
            </a:xfrm>
            <a:custGeom>
              <a:avLst/>
              <a:gdLst>
                <a:gd name="T0" fmla="*/ 0 w 21"/>
                <a:gd name="T1" fmla="*/ 0 h 55"/>
                <a:gd name="T2" fmla="*/ 1 w 21"/>
                <a:gd name="T3" fmla="*/ 32 h 55"/>
                <a:gd name="T4" fmla="*/ 21 w 21"/>
                <a:gd name="T5" fmla="*/ 55 h 55"/>
              </a:gdLst>
              <a:ahLst/>
              <a:cxnLst>
                <a:cxn ang="0">
                  <a:pos x="T0" y="T1"/>
                </a:cxn>
                <a:cxn ang="0">
                  <a:pos x="T2" y="T3"/>
                </a:cxn>
                <a:cxn ang="0">
                  <a:pos x="T4" y="T5"/>
                </a:cxn>
              </a:cxnLst>
              <a:rect l="0" t="0" r="r" b="b"/>
              <a:pathLst>
                <a:path w="21" h="55">
                  <a:moveTo>
                    <a:pt x="0" y="0"/>
                  </a:moveTo>
                  <a:lnTo>
                    <a:pt x="1" y="32"/>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17" name="Freeform 269"/>
            <p:cNvSpPr>
              <a:spLocks/>
            </p:cNvSpPr>
            <p:nvPr/>
          </p:nvSpPr>
          <p:spPr bwMode="auto">
            <a:xfrm>
              <a:off x="4590" y="1267"/>
              <a:ext cx="7" cy="19"/>
            </a:xfrm>
            <a:custGeom>
              <a:avLst/>
              <a:gdLst>
                <a:gd name="T0" fmla="*/ 0 w 21"/>
                <a:gd name="T1" fmla="*/ 0 h 55"/>
                <a:gd name="T2" fmla="*/ 1 w 21"/>
                <a:gd name="T3" fmla="*/ 32 h 55"/>
                <a:gd name="T4" fmla="*/ 21 w 21"/>
                <a:gd name="T5" fmla="*/ 55 h 55"/>
              </a:gdLst>
              <a:ahLst/>
              <a:cxnLst>
                <a:cxn ang="0">
                  <a:pos x="T0" y="T1"/>
                </a:cxn>
                <a:cxn ang="0">
                  <a:pos x="T2" y="T3"/>
                </a:cxn>
                <a:cxn ang="0">
                  <a:pos x="T4" y="T5"/>
                </a:cxn>
              </a:cxnLst>
              <a:rect l="0" t="0" r="r" b="b"/>
              <a:pathLst>
                <a:path w="21" h="55">
                  <a:moveTo>
                    <a:pt x="0" y="0"/>
                  </a:moveTo>
                  <a:lnTo>
                    <a:pt x="1" y="32"/>
                  </a:lnTo>
                  <a:lnTo>
                    <a:pt x="21" y="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18" name="Line 270"/>
            <p:cNvSpPr>
              <a:spLocks noChangeShapeType="1"/>
            </p:cNvSpPr>
            <p:nvPr/>
          </p:nvSpPr>
          <p:spPr bwMode="auto">
            <a:xfrm flipH="1">
              <a:off x="4573" y="1185"/>
              <a:ext cx="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19" name="Line 271"/>
            <p:cNvSpPr>
              <a:spLocks noChangeShapeType="1"/>
            </p:cNvSpPr>
            <p:nvPr/>
          </p:nvSpPr>
          <p:spPr bwMode="auto">
            <a:xfrm flipH="1">
              <a:off x="4573" y="1185"/>
              <a:ext cx="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0" name="Line 272"/>
            <p:cNvSpPr>
              <a:spLocks noChangeShapeType="1"/>
            </p:cNvSpPr>
            <p:nvPr/>
          </p:nvSpPr>
          <p:spPr bwMode="auto">
            <a:xfrm>
              <a:off x="2860" y="1791"/>
              <a:ext cx="62" cy="1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1" name="Line 273"/>
            <p:cNvSpPr>
              <a:spLocks noChangeShapeType="1"/>
            </p:cNvSpPr>
            <p:nvPr/>
          </p:nvSpPr>
          <p:spPr bwMode="auto">
            <a:xfrm flipH="1">
              <a:off x="2820" y="1791"/>
              <a:ext cx="142" cy="1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2" name="Freeform 274"/>
            <p:cNvSpPr>
              <a:spLocks/>
            </p:cNvSpPr>
            <p:nvPr/>
          </p:nvSpPr>
          <p:spPr bwMode="auto">
            <a:xfrm>
              <a:off x="4312" y="2636"/>
              <a:ext cx="101" cy="75"/>
            </a:xfrm>
            <a:custGeom>
              <a:avLst/>
              <a:gdLst>
                <a:gd name="T0" fmla="*/ 0 w 280"/>
                <a:gd name="T1" fmla="*/ 0 h 210"/>
                <a:gd name="T2" fmla="*/ 83 w 280"/>
                <a:gd name="T3" fmla="*/ 210 h 210"/>
                <a:gd name="T4" fmla="*/ 280 w 280"/>
                <a:gd name="T5" fmla="*/ 0 h 210"/>
              </a:gdLst>
              <a:ahLst/>
              <a:cxnLst>
                <a:cxn ang="0">
                  <a:pos x="T0" y="T1"/>
                </a:cxn>
                <a:cxn ang="0">
                  <a:pos x="T2" y="T3"/>
                </a:cxn>
                <a:cxn ang="0">
                  <a:pos x="T4" y="T5"/>
                </a:cxn>
              </a:cxnLst>
              <a:rect l="0" t="0" r="r" b="b"/>
              <a:pathLst>
                <a:path w="280" h="210">
                  <a:moveTo>
                    <a:pt x="0" y="0"/>
                  </a:moveTo>
                  <a:lnTo>
                    <a:pt x="83"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23" name="Line 275"/>
            <p:cNvSpPr>
              <a:spLocks noChangeShapeType="1"/>
            </p:cNvSpPr>
            <p:nvPr/>
          </p:nvSpPr>
          <p:spPr bwMode="auto">
            <a:xfrm flipH="1">
              <a:off x="4323" y="2711"/>
              <a:ext cx="19" cy="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4" name="Line 276"/>
            <p:cNvSpPr>
              <a:spLocks noChangeShapeType="1"/>
            </p:cNvSpPr>
            <p:nvPr/>
          </p:nvSpPr>
          <p:spPr bwMode="auto">
            <a:xfrm flipV="1">
              <a:off x="4661" y="1133"/>
              <a:ext cx="17"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5" name="Line 277"/>
            <p:cNvSpPr>
              <a:spLocks noChangeShapeType="1"/>
            </p:cNvSpPr>
            <p:nvPr/>
          </p:nvSpPr>
          <p:spPr bwMode="auto">
            <a:xfrm flipH="1">
              <a:off x="4703" y="1133"/>
              <a:ext cx="17"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6" name="Freeform 278"/>
            <p:cNvSpPr>
              <a:spLocks/>
            </p:cNvSpPr>
            <p:nvPr/>
          </p:nvSpPr>
          <p:spPr bwMode="auto">
            <a:xfrm>
              <a:off x="5301" y="1867"/>
              <a:ext cx="27" cy="100"/>
            </a:xfrm>
            <a:custGeom>
              <a:avLst/>
              <a:gdLst>
                <a:gd name="T0" fmla="*/ 4 w 81"/>
                <a:gd name="T1" fmla="*/ 285 h 285"/>
                <a:gd name="T2" fmla="*/ 81 w 81"/>
                <a:gd name="T3" fmla="*/ 0 h 285"/>
                <a:gd name="T4" fmla="*/ 0 w 81"/>
                <a:gd name="T5" fmla="*/ 63 h 285"/>
              </a:gdLst>
              <a:ahLst/>
              <a:cxnLst>
                <a:cxn ang="0">
                  <a:pos x="T0" y="T1"/>
                </a:cxn>
                <a:cxn ang="0">
                  <a:pos x="T2" y="T3"/>
                </a:cxn>
                <a:cxn ang="0">
                  <a:pos x="T4" y="T5"/>
                </a:cxn>
              </a:cxnLst>
              <a:rect l="0" t="0" r="r" b="b"/>
              <a:pathLst>
                <a:path w="81" h="285">
                  <a:moveTo>
                    <a:pt x="4" y="285"/>
                  </a:moveTo>
                  <a:lnTo>
                    <a:pt x="81" y="0"/>
                  </a:lnTo>
                  <a:lnTo>
                    <a:pt x="0" y="6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27" name="Freeform 279"/>
            <p:cNvSpPr>
              <a:spLocks/>
            </p:cNvSpPr>
            <p:nvPr/>
          </p:nvSpPr>
          <p:spPr bwMode="auto">
            <a:xfrm>
              <a:off x="5175" y="1802"/>
              <a:ext cx="101" cy="73"/>
            </a:xfrm>
            <a:custGeom>
              <a:avLst/>
              <a:gdLst>
                <a:gd name="T0" fmla="*/ 0 w 280"/>
                <a:gd name="T1" fmla="*/ 0 h 210"/>
                <a:gd name="T2" fmla="*/ 84 w 280"/>
                <a:gd name="T3" fmla="*/ 210 h 210"/>
                <a:gd name="T4" fmla="*/ 280 w 280"/>
                <a:gd name="T5" fmla="*/ 0 h 210"/>
              </a:gdLst>
              <a:ahLst/>
              <a:cxnLst>
                <a:cxn ang="0">
                  <a:pos x="T0" y="T1"/>
                </a:cxn>
                <a:cxn ang="0">
                  <a:pos x="T2" y="T3"/>
                </a:cxn>
                <a:cxn ang="0">
                  <a:pos x="T4" y="T5"/>
                </a:cxn>
              </a:cxnLst>
              <a:rect l="0" t="0" r="r" b="b"/>
              <a:pathLst>
                <a:path w="280" h="210">
                  <a:moveTo>
                    <a:pt x="0" y="0"/>
                  </a:moveTo>
                  <a:lnTo>
                    <a:pt x="84" y="210"/>
                  </a:lnTo>
                  <a:lnTo>
                    <a:pt x="28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728" name="Line 280"/>
            <p:cNvSpPr>
              <a:spLocks noChangeShapeType="1"/>
            </p:cNvSpPr>
            <p:nvPr/>
          </p:nvSpPr>
          <p:spPr bwMode="auto">
            <a:xfrm flipH="1">
              <a:off x="5184" y="1875"/>
              <a:ext cx="21" cy="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29" name="Oval 281"/>
            <p:cNvSpPr>
              <a:spLocks noChangeArrowheads="1"/>
            </p:cNvSpPr>
            <p:nvPr/>
          </p:nvSpPr>
          <p:spPr bwMode="auto">
            <a:xfrm>
              <a:off x="4664" y="1311"/>
              <a:ext cx="52" cy="52"/>
            </a:xfrm>
            <a:prstGeom prst="ellipse">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04730" name="Line 282"/>
          <p:cNvSpPr>
            <a:spLocks noChangeShapeType="1"/>
          </p:cNvSpPr>
          <p:nvPr/>
        </p:nvSpPr>
        <p:spPr bwMode="auto">
          <a:xfrm>
            <a:off x="5454650" y="2184400"/>
            <a:ext cx="749300" cy="317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31" name="Line 283"/>
          <p:cNvSpPr>
            <a:spLocks noChangeShapeType="1"/>
          </p:cNvSpPr>
          <p:nvPr/>
        </p:nvSpPr>
        <p:spPr bwMode="auto">
          <a:xfrm flipH="1">
            <a:off x="5454650" y="3733800"/>
            <a:ext cx="749300" cy="317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32" name="Freeform 284"/>
          <p:cNvSpPr>
            <a:spLocks/>
          </p:cNvSpPr>
          <p:nvPr/>
        </p:nvSpPr>
        <p:spPr bwMode="auto">
          <a:xfrm>
            <a:off x="7739063" y="2120900"/>
            <a:ext cx="128587" cy="125413"/>
          </a:xfrm>
          <a:custGeom>
            <a:avLst/>
            <a:gdLst>
              <a:gd name="T0" fmla="*/ 149 w 149"/>
              <a:gd name="T1" fmla="*/ 74 h 150"/>
              <a:gd name="T2" fmla="*/ 127 w 149"/>
              <a:gd name="T3" fmla="*/ 21 h 150"/>
              <a:gd name="T4" fmla="*/ 74 w 149"/>
              <a:gd name="T5" fmla="*/ 0 h 150"/>
              <a:gd name="T6" fmla="*/ 21 w 149"/>
              <a:gd name="T7" fmla="*/ 21 h 150"/>
              <a:gd name="T8" fmla="*/ 0 w 149"/>
              <a:gd name="T9" fmla="*/ 74 h 150"/>
              <a:gd name="T10" fmla="*/ 21 w 149"/>
              <a:gd name="T11" fmla="*/ 127 h 150"/>
              <a:gd name="T12" fmla="*/ 74 w 149"/>
              <a:gd name="T13" fmla="*/ 150 h 150"/>
              <a:gd name="T14" fmla="*/ 127 w 149"/>
              <a:gd name="T15" fmla="*/ 127 h 150"/>
              <a:gd name="T16" fmla="*/ 149 w 149"/>
              <a:gd name="T1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0">
                <a:moveTo>
                  <a:pt x="149" y="74"/>
                </a:moveTo>
                <a:lnTo>
                  <a:pt x="127" y="21"/>
                </a:lnTo>
                <a:lnTo>
                  <a:pt x="74" y="0"/>
                </a:lnTo>
                <a:lnTo>
                  <a:pt x="21" y="21"/>
                </a:lnTo>
                <a:lnTo>
                  <a:pt x="0" y="74"/>
                </a:lnTo>
                <a:lnTo>
                  <a:pt x="21" y="127"/>
                </a:lnTo>
                <a:lnTo>
                  <a:pt x="74" y="150"/>
                </a:lnTo>
                <a:lnTo>
                  <a:pt x="127" y="127"/>
                </a:lnTo>
                <a:lnTo>
                  <a:pt x="149" y="74"/>
                </a:lnTo>
              </a:path>
            </a:pathLst>
          </a:custGeom>
          <a:solidFill>
            <a:schemeClr val="bg1"/>
          </a:solidFill>
          <a:ln w="28575" cmpd="sng">
            <a:solidFill>
              <a:srgbClr val="990000"/>
            </a:solidFill>
            <a:prstDash val="solid"/>
            <a:round/>
            <a:headEnd/>
            <a:tailEnd/>
          </a:ln>
        </p:spPr>
        <p:txBody>
          <a:bodyPr/>
          <a:lstStyle/>
          <a:p>
            <a:endParaRPr lang="zh-CN" altLang="en-US"/>
          </a:p>
        </p:txBody>
      </p:sp>
      <p:sp>
        <p:nvSpPr>
          <p:cNvPr id="104733" name="Text Box 285"/>
          <p:cNvSpPr txBox="1">
            <a:spLocks noChangeArrowheads="1"/>
          </p:cNvSpPr>
          <p:nvPr/>
        </p:nvSpPr>
        <p:spPr bwMode="auto">
          <a:xfrm>
            <a:off x="661988" y="4667250"/>
            <a:ext cx="5334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zh-CN" altLang="en-US" sz="2800">
                <a:ea typeface="隶书" pitchFamily="49" charset="-122"/>
              </a:rPr>
              <a:t>投影特性：</a:t>
            </a:r>
            <a:r>
              <a:rPr lang="en-US" altLang="zh-CN" sz="2800">
                <a:ea typeface="隶书" pitchFamily="49" charset="-122"/>
              </a:rPr>
              <a:t>1</a:t>
            </a:r>
            <a:r>
              <a:rPr lang="zh-CN" altLang="en-US" sz="2800">
                <a:ea typeface="隶书" pitchFamily="49" charset="-12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 b</a:t>
            </a:r>
            <a:r>
              <a:rPr lang="en-US" altLang="zh-CN" sz="2800" i="1">
                <a:ea typeface="隶书" pitchFamily="49" charset="-122"/>
                <a:sym typeface="Symbol" pitchFamily="18" charset="2"/>
              </a:rPr>
              <a:t></a:t>
            </a:r>
            <a:r>
              <a:rPr lang="en-US" altLang="zh-CN" sz="2800">
                <a:ea typeface="隶书" pitchFamily="49" charset="-122"/>
              </a:rPr>
              <a:t>  </a:t>
            </a:r>
            <a:r>
              <a:rPr lang="zh-CN" altLang="en-US" sz="2800">
                <a:ea typeface="隶书" pitchFamily="49" charset="-122"/>
              </a:rPr>
              <a:t>积聚成一点</a:t>
            </a:r>
          </a:p>
        </p:txBody>
      </p:sp>
      <p:sp>
        <p:nvSpPr>
          <p:cNvPr id="104734" name="Text Box 286"/>
          <p:cNvSpPr txBox="1">
            <a:spLocks noChangeArrowheads="1"/>
          </p:cNvSpPr>
          <p:nvPr/>
        </p:nvSpPr>
        <p:spPr bwMode="auto">
          <a:xfrm>
            <a:off x="2436813" y="5216525"/>
            <a:ext cx="4114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rPr>
              <a:t>2</a:t>
            </a:r>
            <a:r>
              <a:rPr lang="zh-CN" altLang="en-US" sz="2800">
                <a:ea typeface="隶书" pitchFamily="49" charset="-122"/>
              </a:rPr>
              <a:t>． </a:t>
            </a:r>
            <a:r>
              <a:rPr lang="en-US" altLang="zh-CN" sz="2800" i="1">
                <a:ea typeface="隶书" pitchFamily="49" charset="-122"/>
              </a:rPr>
              <a:t>a b</a:t>
            </a:r>
            <a:r>
              <a:rPr lang="en-US" altLang="zh-CN" sz="2800" i="1">
                <a:ea typeface="隶书" pitchFamily="49" charset="-122"/>
                <a:sym typeface="Symbol" pitchFamily="18" charset="2"/>
              </a:rPr>
              <a:t></a:t>
            </a:r>
            <a:r>
              <a:rPr lang="en-US" altLang="zh-CN" sz="2800" i="1">
                <a:ea typeface="隶书" pitchFamily="49" charset="-122"/>
                <a:sym typeface="Math1" pitchFamily="2" charset="2"/>
              </a:rPr>
              <a:t>O</a:t>
            </a:r>
            <a:r>
              <a:rPr lang="zh-CN" altLang="en-US" sz="2800" i="1">
                <a:ea typeface="隶书" pitchFamily="49" charset="-122"/>
                <a:sym typeface="Math1" pitchFamily="2" charset="2"/>
              </a:rPr>
              <a:t>Ｙ  </a:t>
            </a:r>
            <a:r>
              <a:rPr lang="en-US" altLang="zh-CN" sz="2800" i="1">
                <a:ea typeface="隶书" pitchFamily="49" charset="-122"/>
                <a:sym typeface="Math1" pitchFamily="2" charset="2"/>
              </a:rPr>
              <a:t>; </a:t>
            </a:r>
            <a:r>
              <a:rPr lang="en-US" altLang="zh-CN" sz="2800" i="1">
                <a:ea typeface="隶书" pitchFamily="49" charset="-122"/>
              </a:rPr>
              <a:t>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a:t>
            </a:r>
            <a:r>
              <a:rPr lang="en-US" altLang="zh-CN" sz="2800" i="1">
                <a:ea typeface="隶书" pitchFamily="49" charset="-122"/>
              </a:rPr>
              <a:t> OZ</a:t>
            </a:r>
            <a:r>
              <a:rPr lang="en-US" altLang="zh-CN" sz="2800">
                <a:ea typeface="隶书" pitchFamily="49" charset="-122"/>
                <a:sym typeface="Math1" pitchFamily="2" charset="2"/>
              </a:rPr>
              <a:t> </a:t>
            </a:r>
          </a:p>
        </p:txBody>
      </p:sp>
      <p:sp>
        <p:nvSpPr>
          <p:cNvPr id="104735" name="Text Box 287"/>
          <p:cNvSpPr txBox="1">
            <a:spLocks noChangeArrowheads="1"/>
          </p:cNvSpPr>
          <p:nvPr/>
        </p:nvSpPr>
        <p:spPr bwMode="auto">
          <a:xfrm>
            <a:off x="2268538" y="5775325"/>
            <a:ext cx="464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ea typeface="隶书" pitchFamily="49" charset="-122"/>
                <a:sym typeface="Math1" pitchFamily="2" charset="2"/>
              </a:rPr>
              <a:t>  </a:t>
            </a:r>
            <a:r>
              <a:rPr lang="en-US" altLang="zh-CN" sz="2800">
                <a:ea typeface="隶书" pitchFamily="49" charset="-122"/>
              </a:rPr>
              <a:t>3</a:t>
            </a:r>
            <a:r>
              <a:rPr lang="zh-CN" altLang="en-US" sz="2800">
                <a:ea typeface="隶书" pitchFamily="49" charset="-122"/>
              </a:rPr>
              <a:t>． </a:t>
            </a:r>
            <a:r>
              <a:rPr lang="en-US" altLang="zh-CN" sz="2800" i="1">
                <a:ea typeface="隶书" pitchFamily="49" charset="-122"/>
              </a:rPr>
              <a:t>a b = a</a:t>
            </a:r>
            <a:r>
              <a:rPr lang="en-US" altLang="zh-CN" sz="2800" i="1">
                <a:ea typeface="隶书" pitchFamily="49" charset="-122"/>
                <a:sym typeface="Symbol" pitchFamily="18" charset="2"/>
              </a:rPr>
              <a:t></a:t>
            </a:r>
            <a:r>
              <a:rPr lang="en-US" altLang="zh-CN" sz="2800" i="1">
                <a:ea typeface="隶书" pitchFamily="49" charset="-122"/>
              </a:rPr>
              <a:t>b</a:t>
            </a:r>
            <a:r>
              <a:rPr lang="en-US" altLang="zh-CN" sz="2800" i="1">
                <a:ea typeface="隶书" pitchFamily="49" charset="-122"/>
                <a:sym typeface="Symbol" pitchFamily="18" charset="2"/>
              </a:rPr>
              <a:t></a:t>
            </a:r>
            <a:r>
              <a:rPr lang="en-US" altLang="zh-CN" sz="2800" i="1">
                <a:ea typeface="隶书" pitchFamily="49" charset="-122"/>
              </a:rPr>
              <a:t>= AB</a:t>
            </a:r>
            <a:r>
              <a:rPr lang="en-US" altLang="zh-CN" sz="2800">
                <a:ea typeface="隶书" pitchFamily="49" charset="-122"/>
              </a:rPr>
              <a:t>(</a:t>
            </a:r>
            <a:r>
              <a:rPr lang="zh-CN" altLang="en-US" sz="2800">
                <a:ea typeface="隶书" pitchFamily="49" charset="-122"/>
              </a:rPr>
              <a:t>实长</a:t>
            </a:r>
            <a:r>
              <a:rPr lang="en-US" altLang="zh-CN" sz="2800">
                <a:ea typeface="隶书" pitchFamily="49" charset="-122"/>
              </a:rPr>
              <a:t>)</a:t>
            </a:r>
          </a:p>
        </p:txBody>
      </p:sp>
    </p:spTree>
    <p:extLst>
      <p:ext uri="{BB962C8B-B14F-4D97-AF65-F5344CB8AC3E}">
        <p14:creationId xmlns:p14="http://schemas.microsoft.com/office/powerpoint/2010/main" val="478869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620"/>
                                        </p:tgtEl>
                                        <p:attrNameLst>
                                          <p:attrName>style.visibility</p:attrName>
                                        </p:attrNameLst>
                                      </p:cBhvr>
                                      <p:to>
                                        <p:strVal val="visible"/>
                                      </p:to>
                                    </p:set>
                                    <p:animEffect transition="in" filter="wipe(left)">
                                      <p:cBhvr>
                                        <p:cTn id="7" dur="500"/>
                                        <p:tgtEl>
                                          <p:spTgt spid="104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613"/>
                                        </p:tgtEl>
                                        <p:attrNameLst>
                                          <p:attrName>style.visibility</p:attrName>
                                        </p:attrNameLst>
                                      </p:cBhvr>
                                      <p:to>
                                        <p:strVal val="visible"/>
                                      </p:to>
                                    </p:set>
                                    <p:animEffect transition="in" filter="wipe(left)">
                                      <p:cBhvr>
                                        <p:cTn id="12" dur="500"/>
                                        <p:tgtEl>
                                          <p:spTgt spid="104613"/>
                                        </p:tgtEl>
                                      </p:cBhvr>
                                    </p:animEffect>
                                  </p:childTnLst>
                                </p:cTn>
                              </p:par>
                            </p:childTnLst>
                          </p:cTn>
                        </p:par>
                        <p:par>
                          <p:cTn id="13" fill="hold" nodeType="afterGroup">
                            <p:stCondLst>
                              <p:cond delay="500"/>
                            </p:stCondLst>
                            <p:childTnLst>
                              <p:par>
                                <p:cTn id="14" presetID="12" presetClass="entr" presetSubtype="8" fill="hold" nodeType="afterEffect">
                                  <p:stCondLst>
                                    <p:cond delay="0"/>
                                  </p:stCondLst>
                                  <p:childTnLst>
                                    <p:set>
                                      <p:cBhvr>
                                        <p:cTn id="15" dur="1" fill="hold">
                                          <p:stCondLst>
                                            <p:cond delay="0"/>
                                          </p:stCondLst>
                                        </p:cTn>
                                        <p:tgtEl>
                                          <p:spTgt spid="104652"/>
                                        </p:tgtEl>
                                        <p:attrNameLst>
                                          <p:attrName>style.visibility</p:attrName>
                                        </p:attrNameLst>
                                      </p:cBhvr>
                                      <p:to>
                                        <p:strVal val="visible"/>
                                      </p:to>
                                    </p:set>
                                    <p:animEffect transition="in" filter="slide(fromLeft)">
                                      <p:cBhvr>
                                        <p:cTn id="16" dur="500"/>
                                        <p:tgtEl>
                                          <p:spTgt spid="1046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4614"/>
                                        </p:tgtEl>
                                        <p:attrNameLst>
                                          <p:attrName>style.visibility</p:attrName>
                                        </p:attrNameLst>
                                      </p:cBhvr>
                                      <p:to>
                                        <p:strVal val="visible"/>
                                      </p:to>
                                    </p:set>
                                    <p:animEffect transition="in" filter="wipe(up)">
                                      <p:cBhvr>
                                        <p:cTn id="21" dur="500"/>
                                        <p:tgtEl>
                                          <p:spTgt spid="104614"/>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04644"/>
                                        </p:tgtEl>
                                        <p:attrNameLst>
                                          <p:attrName>style.visibility</p:attrName>
                                        </p:attrNameLst>
                                      </p:cBhvr>
                                      <p:to>
                                        <p:strVal val="visible"/>
                                      </p:to>
                                    </p:set>
                                    <p:animEffect transition="in" filter="wipe(left)">
                                      <p:cBhvr>
                                        <p:cTn id="25" dur="500"/>
                                        <p:tgtEl>
                                          <p:spTgt spid="1046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9" fill="hold" nodeType="clickEffect">
                                  <p:stCondLst>
                                    <p:cond delay="0"/>
                                  </p:stCondLst>
                                  <p:childTnLst>
                                    <p:set>
                                      <p:cBhvr>
                                        <p:cTn id="29" dur="1" fill="hold">
                                          <p:stCondLst>
                                            <p:cond delay="0"/>
                                          </p:stCondLst>
                                        </p:cTn>
                                        <p:tgtEl>
                                          <p:spTgt spid="104617"/>
                                        </p:tgtEl>
                                        <p:attrNameLst>
                                          <p:attrName>style.visibility</p:attrName>
                                        </p:attrNameLst>
                                      </p:cBhvr>
                                      <p:to>
                                        <p:strVal val="visible"/>
                                      </p:to>
                                    </p:set>
                                    <p:animEffect transition="in" filter="strips(upLeft)">
                                      <p:cBhvr>
                                        <p:cTn id="30" dur="500"/>
                                        <p:tgtEl>
                                          <p:spTgt spid="104617"/>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04629"/>
                                        </p:tgtEl>
                                        <p:attrNameLst>
                                          <p:attrName>style.visibility</p:attrName>
                                        </p:attrNameLst>
                                      </p:cBhvr>
                                      <p:to>
                                        <p:strVal val="visible"/>
                                      </p:to>
                                    </p:set>
                                    <p:animEffect transition="in" filter="wipe(left)">
                                      <p:cBhvr>
                                        <p:cTn id="34" dur="500"/>
                                        <p:tgtEl>
                                          <p:spTgt spid="1046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nodeType="clickEffect">
                                  <p:stCondLst>
                                    <p:cond delay="0"/>
                                  </p:stCondLst>
                                  <p:childTnLst>
                                    <p:set>
                                      <p:cBhvr>
                                        <p:cTn id="38" dur="1" fill="hold">
                                          <p:stCondLst>
                                            <p:cond delay="0"/>
                                          </p:stCondLst>
                                        </p:cTn>
                                        <p:tgtEl>
                                          <p:spTgt spid="104674"/>
                                        </p:tgtEl>
                                        <p:attrNameLst>
                                          <p:attrName>style.visibility</p:attrName>
                                        </p:attrNameLst>
                                      </p:cBhvr>
                                      <p:to>
                                        <p:strVal val="visible"/>
                                      </p:to>
                                    </p:set>
                                    <p:animEffect transition="in" filter="box(out)">
                                      <p:cBhvr>
                                        <p:cTn id="39" dur="500"/>
                                        <p:tgtEl>
                                          <p:spTgt spid="10467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04733"/>
                                        </p:tgtEl>
                                        <p:attrNameLst>
                                          <p:attrName>style.visibility</p:attrName>
                                        </p:attrNameLst>
                                      </p:cBhvr>
                                      <p:to>
                                        <p:strVal val="visible"/>
                                      </p:to>
                                    </p:set>
                                    <p:animEffect transition="in" filter="strips(downRight)">
                                      <p:cBhvr>
                                        <p:cTn id="44" dur="500"/>
                                        <p:tgtEl>
                                          <p:spTgt spid="1047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ntr" presetSubtype="10" fill="hold" grpId="0" nodeType="clickEffect">
                                  <p:stCondLst>
                                    <p:cond delay="0"/>
                                  </p:stCondLst>
                                  <p:childTnLst>
                                    <p:set>
                                      <p:cBhvr>
                                        <p:cTn id="48" dur="1" fill="hold">
                                          <p:stCondLst>
                                            <p:cond delay="0"/>
                                          </p:stCondLst>
                                        </p:cTn>
                                        <p:tgtEl>
                                          <p:spTgt spid="104732"/>
                                        </p:tgtEl>
                                        <p:attrNameLst>
                                          <p:attrName>style.visibility</p:attrName>
                                        </p:attrNameLst>
                                      </p:cBhvr>
                                      <p:to>
                                        <p:strVal val="visible"/>
                                      </p:to>
                                    </p:set>
                                    <p:anim calcmode="lin" valueType="num">
                                      <p:cBhvr>
                                        <p:cTn id="49" dur="1000" fill="hold"/>
                                        <p:tgtEl>
                                          <p:spTgt spid="104732"/>
                                        </p:tgtEl>
                                        <p:attrNameLst>
                                          <p:attrName>ppt_w</p:attrName>
                                        </p:attrNameLst>
                                      </p:cBhvr>
                                      <p:tavLst>
                                        <p:tav tm="0" fmla="#ppt_w*sin(2.5*pi*$)">
                                          <p:val>
                                            <p:fltVal val="0"/>
                                          </p:val>
                                        </p:tav>
                                        <p:tav tm="100000">
                                          <p:val>
                                            <p:fltVal val="1"/>
                                          </p:val>
                                        </p:tav>
                                      </p:tavLst>
                                    </p:anim>
                                    <p:anim calcmode="lin" valueType="num">
                                      <p:cBhvr>
                                        <p:cTn id="50" dur="1000" fill="hold"/>
                                        <p:tgtEl>
                                          <p:spTgt spid="104732"/>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04734"/>
                                        </p:tgtEl>
                                        <p:attrNameLst>
                                          <p:attrName>style.visibility</p:attrName>
                                        </p:attrNameLst>
                                      </p:cBhvr>
                                      <p:to>
                                        <p:strVal val="visible"/>
                                      </p:to>
                                    </p:set>
                                    <p:animEffect transition="in" filter="strips(downRight)">
                                      <p:cBhvr>
                                        <p:cTn id="55" dur="500"/>
                                        <p:tgtEl>
                                          <p:spTgt spid="10473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4730"/>
                                        </p:tgtEl>
                                        <p:attrNameLst>
                                          <p:attrName>style.visibility</p:attrName>
                                        </p:attrNameLst>
                                      </p:cBhvr>
                                      <p:to>
                                        <p:strVal val="visible"/>
                                      </p:to>
                                    </p:set>
                                    <p:animEffect transition="in" filter="wipe(left)">
                                      <p:cBhvr>
                                        <p:cTn id="60" dur="500"/>
                                        <p:tgtEl>
                                          <p:spTgt spid="104730"/>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04731"/>
                                        </p:tgtEl>
                                        <p:attrNameLst>
                                          <p:attrName>style.visibility</p:attrName>
                                        </p:attrNameLst>
                                      </p:cBhvr>
                                      <p:to>
                                        <p:strVal val="visible"/>
                                      </p:to>
                                    </p:set>
                                    <p:animEffect transition="in" filter="wipe(left)">
                                      <p:cBhvr>
                                        <p:cTn id="64" dur="500"/>
                                        <p:tgtEl>
                                          <p:spTgt spid="10473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104735"/>
                                        </p:tgtEl>
                                        <p:attrNameLst>
                                          <p:attrName>style.visibility</p:attrName>
                                        </p:attrNameLst>
                                      </p:cBhvr>
                                      <p:to>
                                        <p:strVal val="visible"/>
                                      </p:to>
                                    </p:set>
                                    <p:animEffect transition="in" filter="strips(downRight)">
                                      <p:cBhvr>
                                        <p:cTn id="69" dur="500"/>
                                        <p:tgtEl>
                                          <p:spTgt spid="104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13" grpId="0" animBg="1"/>
      <p:bldP spid="104730" grpId="0" animBg="1"/>
      <p:bldP spid="104731" grpId="0" animBg="1"/>
      <p:bldP spid="104732" grpId="0" animBg="1"/>
      <p:bldP spid="104733" grpId="0" autoUpdateAnimBg="0"/>
      <p:bldP spid="104734" grpId="0" autoUpdateAnimBg="0"/>
      <p:bldP spid="10473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846465" y="260648"/>
            <a:ext cx="594160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2.3</a:t>
            </a:r>
            <a:r>
              <a:rPr lang="zh-CN" altLang="en-US" sz="3600" b="1" dirty="0" smtClean="0">
                <a:solidFill>
                  <a:schemeClr val="accent2"/>
                </a:solidFill>
                <a:latin typeface="隶书" pitchFamily="49" charset="-122"/>
                <a:ea typeface="隶书" pitchFamily="49" charset="-122"/>
              </a:rPr>
              <a:t>　直线的投影</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占位符 1"/>
          <p:cNvSpPr txBox="1">
            <a:spLocks/>
          </p:cNvSpPr>
          <p:nvPr/>
        </p:nvSpPr>
        <p:spPr bwMode="auto">
          <a:xfrm>
            <a:off x="834231" y="1279525"/>
            <a:ext cx="5465961"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直线投影</a:t>
            </a:r>
            <a:endParaRPr lang="zh-CN" altLang="en-US" sz="3200" b="1" dirty="0">
              <a:solidFill>
                <a:schemeClr val="accent2"/>
              </a:solidFill>
              <a:latin typeface="隶书" pitchFamily="49" charset="-122"/>
              <a:ea typeface="隶书" pitchFamily="49" charset="-122"/>
            </a:endParaRPr>
          </a:p>
        </p:txBody>
      </p:sp>
      <p:sp>
        <p:nvSpPr>
          <p:cNvPr id="15" name="Text Box 126"/>
          <p:cNvSpPr txBox="1">
            <a:spLocks noChangeArrowheads="1"/>
          </p:cNvSpPr>
          <p:nvPr/>
        </p:nvSpPr>
        <p:spPr bwMode="auto">
          <a:xfrm>
            <a:off x="611560" y="1803591"/>
            <a:ext cx="8424936"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smtClean="0"/>
              <a:t>　　</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两点确定一条直线</a:t>
            </a:r>
            <a:r>
              <a:rPr lang="zh-CN" altLang="en-US" dirty="0"/>
              <a:t>，将两点的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同面投影</a:t>
            </a:r>
            <a:r>
              <a:rPr lang="zh-CN" altLang="en-US" dirty="0"/>
              <a:t>用直线连接，就得到直线的同面投影</a:t>
            </a:r>
            <a:r>
              <a:rPr lang="en-US" altLang="zh-CN" dirty="0" smtClean="0"/>
              <a:t>(</a:t>
            </a:r>
            <a:r>
              <a:rPr lang="zh-CN" altLang="en-US" dirty="0" smtClean="0"/>
              <a:t>用</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粗实线</a:t>
            </a:r>
            <a:r>
              <a:rPr lang="zh-CN" altLang="en-US" dirty="0" smtClean="0"/>
              <a:t>画出</a:t>
            </a:r>
            <a:r>
              <a:rPr lang="en-US" altLang="zh-CN" dirty="0" smtClean="0"/>
              <a:t>)</a:t>
            </a:r>
            <a:r>
              <a:rPr lang="zh-CN" altLang="en-US" dirty="0"/>
              <a:t>。</a:t>
            </a:r>
          </a:p>
        </p:txBody>
      </p:sp>
    </p:spTree>
    <p:controls>
      <mc:AlternateContent xmlns:mc="http://schemas.openxmlformats.org/markup-compatibility/2006">
        <mc:Choice xmlns:v="urn:schemas-microsoft-com:vml" Requires="v">
          <p:control spid="120844" name="ShockwaveFlash1" r:id="rId2" imgW="7272343" imgH="3528666"/>
        </mc:Choice>
        <mc:Fallback>
          <p:control name="ShockwaveFlash1" r:id="rId2" imgW="7272343" imgH="352866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781300"/>
                  <a:ext cx="7272337" cy="3529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09040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iterate type="lt">
                                    <p:tmPct val="10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75" fill="hold"/>
                                        <p:tgtEl>
                                          <p:spTgt spid="15"/>
                                        </p:tgtEl>
                                        <p:attrNameLst>
                                          <p:attrName>ppt_x</p:attrName>
                                        </p:attrNameLst>
                                      </p:cBhvr>
                                      <p:tavLst>
                                        <p:tav tm="0">
                                          <p:val>
                                            <p:strVal val="#ppt_x-#ppt_w/2"/>
                                          </p:val>
                                        </p:tav>
                                        <p:tav tm="100000">
                                          <p:val>
                                            <p:strVal val="#ppt_x"/>
                                          </p:val>
                                        </p:tav>
                                      </p:tavLst>
                                    </p:anim>
                                    <p:anim calcmode="lin" valueType="num">
                                      <p:cBhvr>
                                        <p:cTn id="20" dur="75" fill="hold"/>
                                        <p:tgtEl>
                                          <p:spTgt spid="15"/>
                                        </p:tgtEl>
                                        <p:attrNameLst>
                                          <p:attrName>ppt_y</p:attrName>
                                        </p:attrNameLst>
                                      </p:cBhvr>
                                      <p:tavLst>
                                        <p:tav tm="0">
                                          <p:val>
                                            <p:strVal val="#ppt_y"/>
                                          </p:val>
                                        </p:tav>
                                        <p:tav tm="100000">
                                          <p:val>
                                            <p:strVal val="#ppt_y"/>
                                          </p:val>
                                        </p:tav>
                                      </p:tavLst>
                                    </p:anim>
                                    <p:anim calcmode="lin" valueType="num">
                                      <p:cBhvr>
                                        <p:cTn id="21" dur="75" fill="hold"/>
                                        <p:tgtEl>
                                          <p:spTgt spid="15"/>
                                        </p:tgtEl>
                                        <p:attrNameLst>
                                          <p:attrName>ppt_w</p:attrName>
                                        </p:attrNameLst>
                                      </p:cBhvr>
                                      <p:tavLst>
                                        <p:tav tm="0">
                                          <p:val>
                                            <p:fltVal val="0"/>
                                          </p:val>
                                        </p:tav>
                                        <p:tav tm="100000">
                                          <p:val>
                                            <p:strVal val="#ppt_w"/>
                                          </p:val>
                                        </p:tav>
                                      </p:tavLst>
                                    </p:anim>
                                    <p:anim calcmode="lin" valueType="num">
                                      <p:cBhvr>
                                        <p:cTn id="22" dur="75"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P spid="1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6" name="Rectangle 20"/>
          <p:cNvSpPr>
            <a:spLocks noChangeArrowheads="1"/>
          </p:cNvSpPr>
          <p:nvPr/>
        </p:nvSpPr>
        <p:spPr bwMode="auto">
          <a:xfrm>
            <a:off x="495300" y="1154113"/>
            <a:ext cx="8605838" cy="5119687"/>
          </a:xfrm>
          <a:prstGeom prst="rect">
            <a:avLst/>
          </a:prstGeom>
          <a:solidFill>
            <a:schemeClr val="accent2"/>
          </a:solidFill>
          <a:ln>
            <a:noFill/>
          </a:ln>
          <a:effectLst/>
          <a:extLs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794" name="Text Box 18"/>
          <p:cNvSpPr txBox="1">
            <a:spLocks noChangeArrowheads="1"/>
          </p:cNvSpPr>
          <p:nvPr/>
        </p:nvSpPr>
        <p:spPr bwMode="auto">
          <a:xfrm>
            <a:off x="2574925" y="2413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FF"/>
                </a:solidFill>
                <a:ea typeface="隶书" pitchFamily="49" charset="-122"/>
              </a:rPr>
              <a:t>投影面垂直线投影特性</a:t>
            </a:r>
          </a:p>
        </p:txBody>
      </p:sp>
      <p:pic>
        <p:nvPicPr>
          <p:cNvPr id="75795" name="Picture 19"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30060" name="ShockwaveFlash1" r:id="rId2" imgW="8490746" imgH="5016393"/>
        </mc:Choice>
        <mc:Fallback>
          <p:control name="ShockwaveFlash1" r:id="rId2" imgW="8490746" imgH="501639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201738"/>
                  <a:ext cx="8491538" cy="501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06607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01" name="Group 93"/>
          <p:cNvGrpSpPr>
            <a:grpSpLocks/>
          </p:cNvGrpSpPr>
          <p:nvPr/>
        </p:nvGrpSpPr>
        <p:grpSpPr bwMode="auto">
          <a:xfrm>
            <a:off x="733425" y="1185863"/>
            <a:ext cx="8062913" cy="2763837"/>
            <a:chOff x="462" y="684"/>
            <a:chExt cx="5079" cy="1741"/>
          </a:xfrm>
        </p:grpSpPr>
        <p:sp>
          <p:nvSpPr>
            <p:cNvPr id="17500" name="Rectangle 92"/>
            <p:cNvSpPr>
              <a:spLocks noChangeArrowheads="1"/>
            </p:cNvSpPr>
            <p:nvPr/>
          </p:nvSpPr>
          <p:spPr bwMode="auto">
            <a:xfrm>
              <a:off x="462" y="684"/>
              <a:ext cx="5079" cy="1741"/>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7493" name="Group 85"/>
            <p:cNvGrpSpPr>
              <a:grpSpLocks/>
            </p:cNvGrpSpPr>
            <p:nvPr/>
          </p:nvGrpSpPr>
          <p:grpSpPr bwMode="auto">
            <a:xfrm>
              <a:off x="528" y="1035"/>
              <a:ext cx="1356" cy="1287"/>
              <a:chOff x="528" y="1035"/>
              <a:chExt cx="1356" cy="1287"/>
            </a:xfrm>
          </p:grpSpPr>
          <p:grpSp>
            <p:nvGrpSpPr>
              <p:cNvPr id="17468" name="Group 60"/>
              <p:cNvGrpSpPr>
                <a:grpSpLocks/>
              </p:cNvGrpSpPr>
              <p:nvPr/>
            </p:nvGrpSpPr>
            <p:grpSpPr bwMode="auto">
              <a:xfrm>
                <a:off x="528" y="1104"/>
                <a:ext cx="1265" cy="1114"/>
                <a:chOff x="336" y="1056"/>
                <a:chExt cx="1265" cy="1114"/>
              </a:xfrm>
            </p:grpSpPr>
            <p:grpSp>
              <p:nvGrpSpPr>
                <p:cNvPr id="17469" name="Group 61"/>
                <p:cNvGrpSpPr>
                  <a:grpSpLocks/>
                </p:cNvGrpSpPr>
                <p:nvPr/>
              </p:nvGrpSpPr>
              <p:grpSpPr bwMode="auto">
                <a:xfrm>
                  <a:off x="439" y="1056"/>
                  <a:ext cx="1162" cy="1114"/>
                  <a:chOff x="439" y="1056"/>
                  <a:chExt cx="1162" cy="1114"/>
                </a:xfrm>
              </p:grpSpPr>
              <p:grpSp>
                <p:nvGrpSpPr>
                  <p:cNvPr id="17470" name="Group 62"/>
                  <p:cNvGrpSpPr>
                    <a:grpSpLocks/>
                  </p:cNvGrpSpPr>
                  <p:nvPr/>
                </p:nvGrpSpPr>
                <p:grpSpPr bwMode="auto">
                  <a:xfrm>
                    <a:off x="539" y="1084"/>
                    <a:ext cx="901" cy="1003"/>
                    <a:chOff x="539" y="876"/>
                    <a:chExt cx="901" cy="1003"/>
                  </a:xfrm>
                </p:grpSpPr>
                <p:sp>
                  <p:nvSpPr>
                    <p:cNvPr id="17471" name="Line 63"/>
                    <p:cNvSpPr>
                      <a:spLocks noChangeShapeType="1"/>
                    </p:cNvSpPr>
                    <p:nvPr/>
                  </p:nvSpPr>
                  <p:spPr bwMode="auto">
                    <a:xfrm>
                      <a:off x="636" y="1000"/>
                      <a:ext cx="7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2" name="Freeform 64"/>
                    <p:cNvSpPr>
                      <a:spLocks/>
                    </p:cNvSpPr>
                    <p:nvPr/>
                  </p:nvSpPr>
                  <p:spPr bwMode="auto">
                    <a:xfrm>
                      <a:off x="1363" y="1354"/>
                      <a:ext cx="1" cy="403"/>
                    </a:xfrm>
                    <a:custGeom>
                      <a:avLst/>
                      <a:gdLst>
                        <a:gd name="T0" fmla="*/ 0 w 1"/>
                        <a:gd name="T1" fmla="*/ 0 h 403"/>
                        <a:gd name="T2" fmla="*/ 0 w 1"/>
                        <a:gd name="T3" fmla="*/ 403 h 403"/>
                      </a:gdLst>
                      <a:ahLst/>
                      <a:cxnLst>
                        <a:cxn ang="0">
                          <a:pos x="T0" y="T1"/>
                        </a:cxn>
                        <a:cxn ang="0">
                          <a:pos x="T2" y="T3"/>
                        </a:cxn>
                      </a:cxnLst>
                      <a:rect l="0" t="0" r="r" b="b"/>
                      <a:pathLst>
                        <a:path w="1" h="403">
                          <a:moveTo>
                            <a:pt x="0" y="0"/>
                          </a:moveTo>
                          <a:lnTo>
                            <a:pt x="0" y="403"/>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3" name="Freeform 65"/>
                    <p:cNvSpPr>
                      <a:spLocks/>
                    </p:cNvSpPr>
                    <p:nvPr/>
                  </p:nvSpPr>
                  <p:spPr bwMode="auto">
                    <a:xfrm>
                      <a:off x="557" y="1483"/>
                      <a:ext cx="883" cy="1"/>
                    </a:xfrm>
                    <a:custGeom>
                      <a:avLst/>
                      <a:gdLst>
                        <a:gd name="T0" fmla="*/ 0 w 883"/>
                        <a:gd name="T1" fmla="*/ 0 h 1"/>
                        <a:gd name="T2" fmla="*/ 883 w 883"/>
                        <a:gd name="T3" fmla="*/ 0 h 1"/>
                      </a:gdLst>
                      <a:ahLst/>
                      <a:cxnLst>
                        <a:cxn ang="0">
                          <a:pos x="T0" y="T1"/>
                        </a:cxn>
                        <a:cxn ang="0">
                          <a:pos x="T2" y="T3"/>
                        </a:cxn>
                      </a:cxnLst>
                      <a:rect l="0" t="0" r="r" b="b"/>
                      <a:pathLst>
                        <a:path w="883" h="1">
                          <a:moveTo>
                            <a:pt x="0" y="0"/>
                          </a:moveTo>
                          <a:lnTo>
                            <a:pt x="883"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4" name="Freeform 66"/>
                    <p:cNvSpPr>
                      <a:spLocks/>
                    </p:cNvSpPr>
                    <p:nvPr/>
                  </p:nvSpPr>
                  <p:spPr bwMode="auto">
                    <a:xfrm>
                      <a:off x="1087" y="876"/>
                      <a:ext cx="1" cy="1003"/>
                    </a:xfrm>
                    <a:custGeom>
                      <a:avLst/>
                      <a:gdLst>
                        <a:gd name="T0" fmla="*/ 0 w 1"/>
                        <a:gd name="T1" fmla="*/ 0 h 1003"/>
                        <a:gd name="T2" fmla="*/ 0 w 1"/>
                        <a:gd name="T3" fmla="*/ 1003 h 1003"/>
                      </a:gdLst>
                      <a:ahLst/>
                      <a:cxnLst>
                        <a:cxn ang="0">
                          <a:pos x="T0" y="T1"/>
                        </a:cxn>
                        <a:cxn ang="0">
                          <a:pos x="T2" y="T3"/>
                        </a:cxn>
                      </a:cxnLst>
                      <a:rect l="0" t="0" r="r" b="b"/>
                      <a:pathLst>
                        <a:path w="1" h="1003">
                          <a:moveTo>
                            <a:pt x="0" y="0"/>
                          </a:moveTo>
                          <a:lnTo>
                            <a:pt x="0" y="1003"/>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5" name="Line 67"/>
                    <p:cNvSpPr>
                      <a:spLocks noChangeShapeType="1"/>
                    </p:cNvSpPr>
                    <p:nvPr/>
                  </p:nvSpPr>
                  <p:spPr bwMode="auto">
                    <a:xfrm>
                      <a:off x="636" y="1358"/>
                      <a:ext cx="7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6" name="Line 68"/>
                    <p:cNvSpPr>
                      <a:spLocks noChangeShapeType="1"/>
                    </p:cNvSpPr>
                    <p:nvPr/>
                  </p:nvSpPr>
                  <p:spPr bwMode="auto">
                    <a:xfrm flipH="1">
                      <a:off x="636" y="1758"/>
                      <a:ext cx="73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77" name="Freeform 69"/>
                    <p:cNvSpPr>
                      <a:spLocks/>
                    </p:cNvSpPr>
                    <p:nvPr/>
                  </p:nvSpPr>
                  <p:spPr bwMode="auto">
                    <a:xfrm>
                      <a:off x="634" y="1344"/>
                      <a:ext cx="2" cy="418"/>
                    </a:xfrm>
                    <a:custGeom>
                      <a:avLst/>
                      <a:gdLst>
                        <a:gd name="T0" fmla="*/ 2 w 2"/>
                        <a:gd name="T1" fmla="*/ 0 h 418"/>
                        <a:gd name="T2" fmla="*/ 0 w 2"/>
                        <a:gd name="T3" fmla="*/ 418 h 418"/>
                      </a:gdLst>
                      <a:ahLst/>
                      <a:cxnLst>
                        <a:cxn ang="0">
                          <a:pos x="T0" y="T1"/>
                        </a:cxn>
                        <a:cxn ang="0">
                          <a:pos x="T2" y="T3"/>
                        </a:cxn>
                      </a:cxnLst>
                      <a:rect l="0" t="0" r="r" b="b"/>
                      <a:pathLst>
                        <a:path w="2" h="418">
                          <a:moveTo>
                            <a:pt x="2" y="0"/>
                          </a:moveTo>
                          <a:lnTo>
                            <a:pt x="0" y="418"/>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7478" name="Text Box 70"/>
                    <p:cNvSpPr txBox="1">
                      <a:spLocks noChangeArrowheads="1"/>
                    </p:cNvSpPr>
                    <p:nvPr/>
                  </p:nvSpPr>
                  <p:spPr bwMode="auto">
                    <a:xfrm>
                      <a:off x="539" y="1678"/>
                      <a:ext cx="196"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000">
                          <a:solidFill>
                            <a:srgbClr val="FF3300"/>
                          </a:solidFill>
                          <a:ea typeface="楷体_GB2312" pitchFamily="49" charset="-122"/>
                        </a:rPr>
                        <a:t>●</a:t>
                      </a:r>
                      <a:endParaRPr lang="en-US" altLang="zh-CN" sz="1000">
                        <a:ea typeface="楷体_GB2312" pitchFamily="49" charset="-122"/>
                      </a:endParaRPr>
                    </a:p>
                  </p:txBody>
                </p:sp>
                <p:sp>
                  <p:nvSpPr>
                    <p:cNvPr id="17479" name="Freeform 71"/>
                    <p:cNvSpPr>
                      <a:spLocks/>
                    </p:cNvSpPr>
                    <p:nvPr/>
                  </p:nvSpPr>
                  <p:spPr bwMode="auto">
                    <a:xfrm>
                      <a:off x="1085" y="1483"/>
                      <a:ext cx="345" cy="346"/>
                    </a:xfrm>
                    <a:custGeom>
                      <a:avLst/>
                      <a:gdLst>
                        <a:gd name="T0" fmla="*/ 0 w 345"/>
                        <a:gd name="T1" fmla="*/ 0 h 346"/>
                        <a:gd name="T2" fmla="*/ 345 w 345"/>
                        <a:gd name="T3" fmla="*/ 346 h 346"/>
                      </a:gdLst>
                      <a:ahLst/>
                      <a:cxnLst>
                        <a:cxn ang="0">
                          <a:pos x="T0" y="T1"/>
                        </a:cxn>
                        <a:cxn ang="0">
                          <a:pos x="T2" y="T3"/>
                        </a:cxn>
                      </a:cxnLst>
                      <a:rect l="0" t="0" r="r" b="b"/>
                      <a:pathLst>
                        <a:path w="345" h="346">
                          <a:moveTo>
                            <a:pt x="0" y="0"/>
                          </a:moveTo>
                          <a:lnTo>
                            <a:pt x="345" y="346"/>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80" name="Freeform 72"/>
                    <p:cNvSpPr>
                      <a:spLocks/>
                    </p:cNvSpPr>
                    <p:nvPr/>
                  </p:nvSpPr>
                  <p:spPr bwMode="auto">
                    <a:xfrm>
                      <a:off x="634" y="995"/>
                      <a:ext cx="2" cy="368"/>
                    </a:xfrm>
                    <a:custGeom>
                      <a:avLst/>
                      <a:gdLst>
                        <a:gd name="T0" fmla="*/ 2 w 2"/>
                        <a:gd name="T1" fmla="*/ 0 h 368"/>
                        <a:gd name="T2" fmla="*/ 0 w 2"/>
                        <a:gd name="T3" fmla="*/ 368 h 368"/>
                      </a:gdLst>
                      <a:ahLst/>
                      <a:cxnLst>
                        <a:cxn ang="0">
                          <a:pos x="T0" y="T1"/>
                        </a:cxn>
                        <a:cxn ang="0">
                          <a:pos x="T2" y="T3"/>
                        </a:cxn>
                      </a:cxnLst>
                      <a:rect l="0" t="0" r="r" b="b"/>
                      <a:pathLst>
                        <a:path w="2" h="368">
                          <a:moveTo>
                            <a:pt x="2" y="0"/>
                          </a:moveTo>
                          <a:lnTo>
                            <a:pt x="0" y="368"/>
                          </a:lnTo>
                        </a:path>
                      </a:pathLst>
                    </a:custGeom>
                    <a:noFill/>
                    <a:ln w="3810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7481" name="Freeform 73"/>
                    <p:cNvSpPr>
                      <a:spLocks/>
                    </p:cNvSpPr>
                    <p:nvPr/>
                  </p:nvSpPr>
                  <p:spPr bwMode="auto">
                    <a:xfrm>
                      <a:off x="1363" y="994"/>
                      <a:ext cx="1" cy="365"/>
                    </a:xfrm>
                    <a:custGeom>
                      <a:avLst/>
                      <a:gdLst>
                        <a:gd name="T0" fmla="*/ 0 w 1"/>
                        <a:gd name="T1" fmla="*/ 0 h 365"/>
                        <a:gd name="T2" fmla="*/ 0 w 1"/>
                        <a:gd name="T3" fmla="*/ 365 h 365"/>
                      </a:gdLst>
                      <a:ahLst/>
                      <a:cxnLst>
                        <a:cxn ang="0">
                          <a:pos x="T0" y="T1"/>
                        </a:cxn>
                        <a:cxn ang="0">
                          <a:pos x="T2" y="T3"/>
                        </a:cxn>
                      </a:cxnLst>
                      <a:rect l="0" t="0" r="r" b="b"/>
                      <a:pathLst>
                        <a:path w="1" h="365">
                          <a:moveTo>
                            <a:pt x="0" y="0"/>
                          </a:moveTo>
                          <a:lnTo>
                            <a:pt x="0" y="365"/>
                          </a:lnTo>
                        </a:path>
                      </a:pathLst>
                    </a:custGeom>
                    <a:noFill/>
                    <a:ln w="3810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grpSp>
              <p:sp>
                <p:nvSpPr>
                  <p:cNvPr id="17482" name="Text Box 74"/>
                  <p:cNvSpPr txBox="1">
                    <a:spLocks noChangeArrowheads="1"/>
                  </p:cNvSpPr>
                  <p:nvPr/>
                </p:nvSpPr>
                <p:spPr bwMode="auto">
                  <a:xfrm>
                    <a:off x="451" y="1057"/>
                    <a:ext cx="22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a</a:t>
                    </a:r>
                    <a:r>
                      <a:rPr lang="en-US" altLang="zh-CN" sz="1800" b="1" i="1">
                        <a:ea typeface="楷体_GB2312" pitchFamily="49" charset="-122"/>
                        <a:sym typeface="Symbol" pitchFamily="18" charset="2"/>
                      </a:rPr>
                      <a:t></a:t>
                    </a:r>
                  </a:p>
                </p:txBody>
              </p:sp>
              <p:sp>
                <p:nvSpPr>
                  <p:cNvPr id="17483" name="Text Box 75"/>
                  <p:cNvSpPr txBox="1">
                    <a:spLocks noChangeArrowheads="1"/>
                  </p:cNvSpPr>
                  <p:nvPr/>
                </p:nvSpPr>
                <p:spPr bwMode="auto">
                  <a:xfrm>
                    <a:off x="439" y="1438"/>
                    <a:ext cx="22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b</a:t>
                    </a:r>
                    <a:r>
                      <a:rPr lang="en-US" altLang="zh-CN" sz="1800" b="1" i="1">
                        <a:ea typeface="楷体_GB2312" pitchFamily="49" charset="-122"/>
                        <a:sym typeface="Symbol" pitchFamily="18" charset="2"/>
                      </a:rPr>
                      <a:t></a:t>
                    </a:r>
                  </a:p>
                </p:txBody>
              </p:sp>
              <p:sp>
                <p:nvSpPr>
                  <p:cNvPr id="17484" name="Text Box 76"/>
                  <p:cNvSpPr txBox="1">
                    <a:spLocks noChangeArrowheads="1"/>
                  </p:cNvSpPr>
                  <p:nvPr/>
                </p:nvSpPr>
                <p:spPr bwMode="auto">
                  <a:xfrm>
                    <a:off x="453" y="1939"/>
                    <a:ext cx="35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a(b)</a:t>
                    </a:r>
                  </a:p>
                </p:txBody>
              </p:sp>
              <p:sp>
                <p:nvSpPr>
                  <p:cNvPr id="17485" name="Text Box 77"/>
                  <p:cNvSpPr txBox="1">
                    <a:spLocks noChangeArrowheads="1"/>
                  </p:cNvSpPr>
                  <p:nvPr/>
                </p:nvSpPr>
                <p:spPr bwMode="auto">
                  <a:xfrm>
                    <a:off x="1354" y="1056"/>
                    <a:ext cx="2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a</a:t>
                    </a:r>
                    <a:r>
                      <a:rPr lang="en-US" altLang="zh-CN" sz="1800" b="1" i="1">
                        <a:ea typeface="楷体_GB2312" pitchFamily="49" charset="-122"/>
                        <a:sym typeface="Symbol" pitchFamily="18" charset="2"/>
                      </a:rPr>
                      <a:t></a:t>
                    </a:r>
                    <a:endParaRPr lang="en-US" altLang="zh-CN" sz="1800" b="1" i="1">
                      <a:ea typeface="楷体_GB2312" pitchFamily="49" charset="-122"/>
                    </a:endParaRPr>
                  </a:p>
                </p:txBody>
              </p:sp>
              <p:sp>
                <p:nvSpPr>
                  <p:cNvPr id="17486" name="Text Box 78"/>
                  <p:cNvSpPr txBox="1">
                    <a:spLocks noChangeArrowheads="1"/>
                  </p:cNvSpPr>
                  <p:nvPr/>
                </p:nvSpPr>
                <p:spPr bwMode="auto">
                  <a:xfrm>
                    <a:off x="1347" y="1426"/>
                    <a:ext cx="2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b</a:t>
                    </a:r>
                    <a:r>
                      <a:rPr lang="en-US" altLang="zh-CN" sz="1800" b="1" i="1">
                        <a:ea typeface="楷体_GB2312" pitchFamily="49" charset="-122"/>
                        <a:sym typeface="Symbol" pitchFamily="18" charset="2"/>
                      </a:rPr>
                      <a:t></a:t>
                    </a:r>
                  </a:p>
                </p:txBody>
              </p:sp>
            </p:grpSp>
            <p:sp>
              <p:nvSpPr>
                <p:cNvPr id="17487" name="Rectangle 79"/>
                <p:cNvSpPr>
                  <a:spLocks noChangeArrowheads="1"/>
                </p:cNvSpPr>
                <p:nvPr/>
              </p:nvSpPr>
              <p:spPr bwMode="auto">
                <a:xfrm>
                  <a:off x="336" y="165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X</a:t>
                  </a:r>
                </a:p>
              </p:txBody>
            </p:sp>
          </p:grpSp>
          <p:sp>
            <p:nvSpPr>
              <p:cNvPr id="17488" name="Rectangle 80"/>
              <p:cNvSpPr>
                <a:spLocks noChangeArrowheads="1"/>
              </p:cNvSpPr>
              <p:nvPr/>
            </p:nvSpPr>
            <p:spPr bwMode="auto">
              <a:xfrm>
                <a:off x="1104" y="1035"/>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Z</a:t>
                </a:r>
              </a:p>
            </p:txBody>
          </p:sp>
          <p:sp>
            <p:nvSpPr>
              <p:cNvPr id="17489" name="Rectangle 81"/>
              <p:cNvSpPr>
                <a:spLocks noChangeArrowheads="1"/>
              </p:cNvSpPr>
              <p:nvPr/>
            </p:nvSpPr>
            <p:spPr bwMode="auto">
              <a:xfrm>
                <a:off x="1104" y="168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o</a:t>
                </a:r>
              </a:p>
            </p:txBody>
          </p:sp>
          <p:sp>
            <p:nvSpPr>
              <p:cNvPr id="17490" name="Rectangle 82"/>
              <p:cNvSpPr>
                <a:spLocks noChangeArrowheads="1"/>
              </p:cNvSpPr>
              <p:nvPr/>
            </p:nvSpPr>
            <p:spPr bwMode="auto">
              <a:xfrm>
                <a:off x="1584" y="1707"/>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W</a:t>
                </a:r>
              </a:p>
            </p:txBody>
          </p:sp>
          <p:sp>
            <p:nvSpPr>
              <p:cNvPr id="17491" name="Rectangle 83"/>
              <p:cNvSpPr>
                <a:spLocks noChangeArrowheads="1"/>
              </p:cNvSpPr>
              <p:nvPr/>
            </p:nvSpPr>
            <p:spPr bwMode="auto">
              <a:xfrm>
                <a:off x="1152" y="2091"/>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H</a:t>
                </a:r>
              </a:p>
            </p:txBody>
          </p:sp>
        </p:grpSp>
      </p:grpSp>
      <p:sp>
        <p:nvSpPr>
          <p:cNvPr id="17410" name="Text Box 2"/>
          <p:cNvSpPr txBox="1">
            <a:spLocks noChangeArrowheads="1"/>
          </p:cNvSpPr>
          <p:nvPr/>
        </p:nvSpPr>
        <p:spPr bwMode="auto">
          <a:xfrm>
            <a:off x="609600" y="4725144"/>
            <a:ext cx="7848600" cy="1191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50000"/>
              </a:lnSpc>
            </a:pPr>
            <a:r>
              <a:rPr lang="en-US" altLang="zh-CN" dirty="0"/>
              <a:t>   </a:t>
            </a:r>
            <a:r>
              <a:rPr lang="zh-CN" altLang="en-US" dirty="0"/>
              <a:t>（</a:t>
            </a:r>
            <a:r>
              <a:rPr lang="en-US" altLang="zh-CN" dirty="0"/>
              <a:t>2</a:t>
            </a:r>
            <a:r>
              <a:rPr lang="zh-CN" altLang="en-US" dirty="0"/>
              <a:t>） 另外两个投影</a:t>
            </a:r>
            <a:r>
              <a:rPr lang="en-US" altLang="zh-CN" dirty="0"/>
              <a:t>, </a:t>
            </a:r>
            <a:r>
              <a:rPr lang="zh-CN" altLang="en-US" dirty="0"/>
              <a:t>反映线段</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实长</a:t>
            </a:r>
            <a:r>
              <a:rPr lang="zh-CN" altLang="en-US" dirty="0"/>
              <a:t>，且</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垂</a:t>
            </a:r>
          </a:p>
          <a:p>
            <a:pPr>
              <a:lnSpc>
                <a:spcPct val="150000"/>
              </a:lnSpc>
            </a:pP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         直于</a:t>
            </a:r>
            <a:r>
              <a:rPr lang="zh-CN" altLang="en-US" dirty="0"/>
              <a:t>相应的投影轴。</a:t>
            </a:r>
          </a:p>
        </p:txBody>
      </p:sp>
      <p:sp>
        <p:nvSpPr>
          <p:cNvPr id="17411" name="Text Box 3"/>
          <p:cNvSpPr txBox="1">
            <a:spLocks noChangeArrowheads="1"/>
          </p:cNvSpPr>
          <p:nvPr/>
        </p:nvSpPr>
        <p:spPr bwMode="auto">
          <a:xfrm>
            <a:off x="609600" y="4306888"/>
            <a:ext cx="821055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en-US" altLang="zh-CN" dirty="0"/>
              <a:t>   </a:t>
            </a:r>
            <a:r>
              <a:rPr lang="zh-CN" altLang="en-US" dirty="0"/>
              <a:t>（</a:t>
            </a:r>
            <a:r>
              <a:rPr lang="en-US" altLang="zh-CN" dirty="0"/>
              <a:t>1</a:t>
            </a:r>
            <a:r>
              <a:rPr lang="zh-CN" altLang="en-US" dirty="0"/>
              <a:t>） 在其垂直的投影面上，投影有</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积聚性</a:t>
            </a:r>
            <a:r>
              <a:rPr lang="zh-CN" altLang="en-US" dirty="0"/>
              <a:t>。</a:t>
            </a:r>
          </a:p>
        </p:txBody>
      </p:sp>
      <p:sp>
        <p:nvSpPr>
          <p:cNvPr id="17412" name="Text Box 4"/>
          <p:cNvSpPr txBox="1">
            <a:spLocks noChangeArrowheads="1"/>
          </p:cNvSpPr>
          <p:nvPr/>
        </p:nvSpPr>
        <p:spPr bwMode="auto">
          <a:xfrm>
            <a:off x="2613025" y="203200"/>
            <a:ext cx="4378325" cy="641350"/>
          </a:xfrm>
          <a:prstGeom prst="rect">
            <a:avLst/>
          </a:prstGeom>
          <a:noFill/>
          <a:ln>
            <a:noFill/>
          </a:ln>
          <a:effectLst/>
          <a:extLst>
            <a:ext uri="{909E8E84-426E-40DD-AFC4-6F175D3DCCD1}">
              <a14:hiddenFill xmlns:a14="http://schemas.microsoft.com/office/drawing/2010/main">
                <a:gradFill rotWithShape="0">
                  <a:gsLst>
                    <a:gs pos="0">
                      <a:srgbClr val="FFFFCC"/>
                    </a:gs>
                    <a:gs pos="50000">
                      <a:srgbClr val="FFFFFF"/>
                    </a:gs>
                    <a:gs pos="100000">
                      <a:srgbClr val="FFFFCC"/>
                    </a:gs>
                  </a:gsLst>
                  <a:lin ang="5400000" scaled="1"/>
                </a:gradFill>
              </a14:hiddenFill>
            </a:ext>
            <a:ext uri="{91240B29-F687-4F45-9708-019B960494DF}">
              <a14:hiddenLine xmlns:a14="http://schemas.microsoft.com/office/drawing/2010/main" w="698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sz="3600" b="1">
                <a:solidFill>
                  <a:srgbClr val="0000FF"/>
                </a:solidFill>
                <a:latin typeface="隶书" pitchFamily="49" charset="-122"/>
                <a:ea typeface="隶书" pitchFamily="49" charset="-122"/>
              </a:rPr>
              <a:t>投 影 特 性 总 结 </a:t>
            </a:r>
          </a:p>
        </p:txBody>
      </p:sp>
      <p:sp>
        <p:nvSpPr>
          <p:cNvPr id="17414" name="Text Box 6"/>
          <p:cNvSpPr txBox="1">
            <a:spLocks noChangeArrowheads="1"/>
          </p:cNvSpPr>
          <p:nvPr/>
        </p:nvSpPr>
        <p:spPr bwMode="auto">
          <a:xfrm>
            <a:off x="6477000" y="1395413"/>
            <a:ext cx="152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solidFill>
                  <a:srgbClr val="0000FF"/>
                </a:solidFill>
                <a:ea typeface="楷体_GB2312" pitchFamily="49" charset="-122"/>
              </a:rPr>
              <a:t>侧垂线</a:t>
            </a:r>
          </a:p>
        </p:txBody>
      </p:sp>
      <p:grpSp>
        <p:nvGrpSpPr>
          <p:cNvPr id="17495" name="Group 87"/>
          <p:cNvGrpSpPr>
            <a:grpSpLocks/>
          </p:cNvGrpSpPr>
          <p:nvPr/>
        </p:nvGrpSpPr>
        <p:grpSpPr bwMode="auto">
          <a:xfrm>
            <a:off x="5943600" y="1895475"/>
            <a:ext cx="2533650" cy="1890713"/>
            <a:chOff x="3744" y="1131"/>
            <a:chExt cx="1596" cy="1191"/>
          </a:xfrm>
        </p:grpSpPr>
        <p:grpSp>
          <p:nvGrpSpPr>
            <p:cNvPr id="17415" name="Group 7"/>
            <p:cNvGrpSpPr>
              <a:grpSpLocks/>
            </p:cNvGrpSpPr>
            <p:nvPr/>
          </p:nvGrpSpPr>
          <p:grpSpPr bwMode="auto">
            <a:xfrm>
              <a:off x="3744" y="1195"/>
              <a:ext cx="1438" cy="1057"/>
              <a:chOff x="3792" y="1003"/>
              <a:chExt cx="1438" cy="1057"/>
            </a:xfrm>
          </p:grpSpPr>
          <p:grpSp>
            <p:nvGrpSpPr>
              <p:cNvPr id="17416" name="Group 8"/>
              <p:cNvGrpSpPr>
                <a:grpSpLocks/>
              </p:cNvGrpSpPr>
              <p:nvPr/>
            </p:nvGrpSpPr>
            <p:grpSpPr bwMode="auto">
              <a:xfrm>
                <a:off x="3946" y="1003"/>
                <a:ext cx="1284" cy="1057"/>
                <a:chOff x="3946" y="1003"/>
                <a:chExt cx="1284" cy="1057"/>
              </a:xfrm>
            </p:grpSpPr>
            <p:grpSp>
              <p:nvGrpSpPr>
                <p:cNvPr id="17417" name="Group 9"/>
                <p:cNvGrpSpPr>
                  <a:grpSpLocks/>
                </p:cNvGrpSpPr>
                <p:nvPr/>
              </p:nvGrpSpPr>
              <p:grpSpPr bwMode="auto">
                <a:xfrm>
                  <a:off x="3946" y="1154"/>
                  <a:ext cx="1180" cy="849"/>
                  <a:chOff x="3946" y="946"/>
                  <a:chExt cx="1180" cy="849"/>
                </a:xfrm>
              </p:grpSpPr>
              <p:sp>
                <p:nvSpPr>
                  <p:cNvPr id="17418" name="Freeform 10"/>
                  <p:cNvSpPr>
                    <a:spLocks/>
                  </p:cNvSpPr>
                  <p:nvPr/>
                </p:nvSpPr>
                <p:spPr bwMode="auto">
                  <a:xfrm>
                    <a:off x="3946" y="1380"/>
                    <a:ext cx="1180" cy="3"/>
                  </a:xfrm>
                  <a:custGeom>
                    <a:avLst/>
                    <a:gdLst>
                      <a:gd name="T0" fmla="*/ 0 w 1180"/>
                      <a:gd name="T1" fmla="*/ 0 h 3"/>
                      <a:gd name="T2" fmla="*/ 1180 w 1180"/>
                      <a:gd name="T3" fmla="*/ 3 h 3"/>
                    </a:gdLst>
                    <a:ahLst/>
                    <a:cxnLst>
                      <a:cxn ang="0">
                        <a:pos x="T0" y="T1"/>
                      </a:cxn>
                      <a:cxn ang="0">
                        <a:pos x="T2" y="T3"/>
                      </a:cxn>
                    </a:cxnLst>
                    <a:rect l="0" t="0" r="r" b="b"/>
                    <a:pathLst>
                      <a:path w="1180" h="3">
                        <a:moveTo>
                          <a:pt x="0" y="0"/>
                        </a:moveTo>
                        <a:lnTo>
                          <a:pt x="1180" y="3"/>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19" name="Freeform 11"/>
                  <p:cNvSpPr>
                    <a:spLocks/>
                  </p:cNvSpPr>
                  <p:nvPr/>
                </p:nvSpPr>
                <p:spPr bwMode="auto">
                  <a:xfrm>
                    <a:off x="4714" y="946"/>
                    <a:ext cx="2" cy="849"/>
                  </a:xfrm>
                  <a:custGeom>
                    <a:avLst/>
                    <a:gdLst>
                      <a:gd name="T0" fmla="*/ 2 w 2"/>
                      <a:gd name="T1" fmla="*/ 0 h 849"/>
                      <a:gd name="T2" fmla="*/ 0 w 2"/>
                      <a:gd name="T3" fmla="*/ 849 h 849"/>
                    </a:gdLst>
                    <a:ahLst/>
                    <a:cxnLst>
                      <a:cxn ang="0">
                        <a:pos x="T0" y="T1"/>
                      </a:cxn>
                      <a:cxn ang="0">
                        <a:pos x="T2" y="T3"/>
                      </a:cxn>
                    </a:cxnLst>
                    <a:rect l="0" t="0" r="r" b="b"/>
                    <a:pathLst>
                      <a:path w="2" h="849">
                        <a:moveTo>
                          <a:pt x="2" y="0"/>
                        </a:moveTo>
                        <a:lnTo>
                          <a:pt x="0" y="84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0" name="Line 12"/>
                  <p:cNvSpPr>
                    <a:spLocks noChangeShapeType="1"/>
                  </p:cNvSpPr>
                  <p:nvPr/>
                </p:nvSpPr>
                <p:spPr bwMode="auto">
                  <a:xfrm>
                    <a:off x="4126" y="1037"/>
                    <a:ext cx="37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1" name="Line 13"/>
                  <p:cNvSpPr>
                    <a:spLocks noChangeShapeType="1"/>
                  </p:cNvSpPr>
                  <p:nvPr/>
                </p:nvSpPr>
                <p:spPr bwMode="auto">
                  <a:xfrm>
                    <a:off x="4126" y="1037"/>
                    <a:ext cx="0" cy="6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2" name="Line 14"/>
                  <p:cNvSpPr>
                    <a:spLocks noChangeShapeType="1"/>
                  </p:cNvSpPr>
                  <p:nvPr/>
                </p:nvSpPr>
                <p:spPr bwMode="auto">
                  <a:xfrm>
                    <a:off x="4502" y="1037"/>
                    <a:ext cx="0" cy="6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3" name="Line 15"/>
                  <p:cNvSpPr>
                    <a:spLocks noChangeShapeType="1"/>
                  </p:cNvSpPr>
                  <p:nvPr/>
                </p:nvSpPr>
                <p:spPr bwMode="auto">
                  <a:xfrm>
                    <a:off x="4126" y="1660"/>
                    <a:ext cx="37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4" name="Line 16"/>
                  <p:cNvSpPr>
                    <a:spLocks noChangeShapeType="1"/>
                  </p:cNvSpPr>
                  <p:nvPr/>
                </p:nvSpPr>
                <p:spPr bwMode="auto">
                  <a:xfrm>
                    <a:off x="4502" y="1660"/>
                    <a:ext cx="4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5" name="Line 17"/>
                  <p:cNvSpPr>
                    <a:spLocks noChangeShapeType="1"/>
                  </p:cNvSpPr>
                  <p:nvPr/>
                </p:nvSpPr>
                <p:spPr bwMode="auto">
                  <a:xfrm flipV="1">
                    <a:off x="4999" y="1037"/>
                    <a:ext cx="0" cy="6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6" name="Line 18"/>
                  <p:cNvSpPr>
                    <a:spLocks noChangeShapeType="1"/>
                  </p:cNvSpPr>
                  <p:nvPr/>
                </p:nvSpPr>
                <p:spPr bwMode="auto">
                  <a:xfrm>
                    <a:off x="4502" y="1037"/>
                    <a:ext cx="4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27" name="Text Box 19"/>
                  <p:cNvSpPr txBox="1">
                    <a:spLocks noChangeArrowheads="1"/>
                  </p:cNvSpPr>
                  <p:nvPr/>
                </p:nvSpPr>
                <p:spPr bwMode="auto">
                  <a:xfrm>
                    <a:off x="4889" y="953"/>
                    <a:ext cx="2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200" i="1">
                        <a:solidFill>
                          <a:srgbClr val="FF3300"/>
                        </a:solidFill>
                        <a:ea typeface="楷体_GB2312" pitchFamily="49" charset="-122"/>
                      </a:rPr>
                      <a:t>●</a:t>
                    </a:r>
                  </a:p>
                </p:txBody>
              </p:sp>
              <p:sp>
                <p:nvSpPr>
                  <p:cNvPr id="17428" name="Freeform 20"/>
                  <p:cNvSpPr>
                    <a:spLocks/>
                  </p:cNvSpPr>
                  <p:nvPr/>
                </p:nvSpPr>
                <p:spPr bwMode="auto">
                  <a:xfrm>
                    <a:off x="4716" y="1384"/>
                    <a:ext cx="324" cy="325"/>
                  </a:xfrm>
                  <a:custGeom>
                    <a:avLst/>
                    <a:gdLst>
                      <a:gd name="T0" fmla="*/ 0 w 324"/>
                      <a:gd name="T1" fmla="*/ 0 h 325"/>
                      <a:gd name="T2" fmla="*/ 324 w 324"/>
                      <a:gd name="T3" fmla="*/ 325 h 325"/>
                    </a:gdLst>
                    <a:ahLst/>
                    <a:cxnLst>
                      <a:cxn ang="0">
                        <a:pos x="T0" y="T1"/>
                      </a:cxn>
                      <a:cxn ang="0">
                        <a:pos x="T2" y="T3"/>
                      </a:cxn>
                    </a:cxnLst>
                    <a:rect l="0" t="0" r="r" b="b"/>
                    <a:pathLst>
                      <a:path w="324" h="325">
                        <a:moveTo>
                          <a:pt x="0" y="0"/>
                        </a:moveTo>
                        <a:lnTo>
                          <a:pt x="324" y="325"/>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grpSp>
            <p:sp>
              <p:nvSpPr>
                <p:cNvPr id="17429" name="Text Box 21"/>
                <p:cNvSpPr txBox="1">
                  <a:spLocks noChangeArrowheads="1"/>
                </p:cNvSpPr>
                <p:nvPr/>
              </p:nvSpPr>
              <p:spPr bwMode="auto">
                <a:xfrm>
                  <a:off x="3966" y="1037"/>
                  <a:ext cx="2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1800" b="1" i="1">
                      <a:ea typeface="楷体_GB2312" pitchFamily="49" charset="-122"/>
                    </a:rPr>
                    <a:t>e</a:t>
                  </a:r>
                  <a:r>
                    <a:rPr lang="en-US" altLang="zh-CN" sz="1800" b="1" i="1">
                      <a:ea typeface="楷体_GB2312" pitchFamily="49" charset="-122"/>
                      <a:sym typeface="Symbol" pitchFamily="18" charset="2"/>
                    </a:rPr>
                    <a:t></a:t>
                  </a:r>
                </a:p>
              </p:txBody>
            </p:sp>
            <p:sp>
              <p:nvSpPr>
                <p:cNvPr id="17430" name="Text Box 22"/>
                <p:cNvSpPr txBox="1">
                  <a:spLocks noChangeArrowheads="1"/>
                </p:cNvSpPr>
                <p:nvPr/>
              </p:nvSpPr>
              <p:spPr bwMode="auto">
                <a:xfrm>
                  <a:off x="4407" y="1032"/>
                  <a:ext cx="20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f</a:t>
                  </a:r>
                  <a:r>
                    <a:rPr lang="en-US" altLang="zh-CN" sz="1800" b="1" i="1">
                      <a:ea typeface="楷体_GB2312" pitchFamily="49" charset="-122"/>
                      <a:sym typeface="Symbol" pitchFamily="18" charset="2"/>
                    </a:rPr>
                    <a:t></a:t>
                  </a:r>
                </a:p>
              </p:txBody>
            </p:sp>
            <p:sp>
              <p:nvSpPr>
                <p:cNvPr id="17431" name="Text Box 23"/>
                <p:cNvSpPr txBox="1">
                  <a:spLocks noChangeArrowheads="1"/>
                </p:cNvSpPr>
                <p:nvPr/>
              </p:nvSpPr>
              <p:spPr bwMode="auto">
                <a:xfrm>
                  <a:off x="4018" y="1799"/>
                  <a:ext cx="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e</a:t>
                  </a:r>
                </a:p>
              </p:txBody>
            </p:sp>
            <p:sp>
              <p:nvSpPr>
                <p:cNvPr id="17432" name="Text Box 24"/>
                <p:cNvSpPr txBox="1">
                  <a:spLocks noChangeArrowheads="1"/>
                </p:cNvSpPr>
                <p:nvPr/>
              </p:nvSpPr>
              <p:spPr bwMode="auto">
                <a:xfrm>
                  <a:off x="4395" y="1829"/>
                  <a:ext cx="1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f</a:t>
                  </a:r>
                </a:p>
              </p:txBody>
            </p:sp>
            <p:sp>
              <p:nvSpPr>
                <p:cNvPr id="17433" name="Text Box 25"/>
                <p:cNvSpPr txBox="1">
                  <a:spLocks noChangeArrowheads="1"/>
                </p:cNvSpPr>
                <p:nvPr/>
              </p:nvSpPr>
              <p:spPr bwMode="auto">
                <a:xfrm>
                  <a:off x="4788" y="1003"/>
                  <a:ext cx="44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e</a:t>
                  </a:r>
                  <a:r>
                    <a:rPr lang="en-US" altLang="zh-CN" sz="1800" b="1" i="1">
                      <a:ea typeface="楷体_GB2312" pitchFamily="49" charset="-122"/>
                      <a:sym typeface="Symbol" pitchFamily="18" charset="2"/>
                    </a:rPr>
                    <a:t></a:t>
                  </a:r>
                  <a:r>
                    <a:rPr lang="en-US" altLang="zh-CN" sz="1800" b="1" i="1">
                      <a:ea typeface="楷体_GB2312" pitchFamily="49" charset="-122"/>
                      <a:sym typeface="CommercialPi BT" pitchFamily="18" charset="2"/>
                    </a:rPr>
                    <a:t>(</a:t>
                  </a:r>
                  <a:r>
                    <a:rPr lang="en-US" altLang="zh-CN" sz="1800" b="1" i="1">
                      <a:ea typeface="楷体_GB2312" pitchFamily="49" charset="-122"/>
                    </a:rPr>
                    <a:t>f</a:t>
                  </a:r>
                  <a:r>
                    <a:rPr lang="en-US" altLang="zh-CN" sz="1800" b="1" i="1">
                      <a:ea typeface="楷体_GB2312" pitchFamily="49" charset="-122"/>
                      <a:sym typeface="Symbol" pitchFamily="18" charset="2"/>
                    </a:rPr>
                    <a:t></a:t>
                  </a:r>
                  <a:r>
                    <a:rPr lang="en-US" altLang="zh-CN" sz="1800" b="1" i="1">
                      <a:ea typeface="楷体_GB2312" pitchFamily="49" charset="-122"/>
                      <a:sym typeface="CommercialPi BT" pitchFamily="18" charset="2"/>
                    </a:rPr>
                    <a:t>)</a:t>
                  </a:r>
                </a:p>
              </p:txBody>
            </p:sp>
          </p:grpSp>
          <p:sp>
            <p:nvSpPr>
              <p:cNvPr id="17434" name="Rectangle 26"/>
              <p:cNvSpPr>
                <a:spLocks noChangeArrowheads="1"/>
              </p:cNvSpPr>
              <p:nvPr/>
            </p:nvSpPr>
            <p:spPr bwMode="auto">
              <a:xfrm>
                <a:off x="3792" y="1515"/>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X</a:t>
                </a:r>
              </a:p>
            </p:txBody>
          </p:sp>
        </p:grpSp>
        <p:sp>
          <p:nvSpPr>
            <p:cNvPr id="17435" name="Rectangle 27"/>
            <p:cNvSpPr>
              <a:spLocks noChangeArrowheads="1"/>
            </p:cNvSpPr>
            <p:nvPr/>
          </p:nvSpPr>
          <p:spPr bwMode="auto">
            <a:xfrm>
              <a:off x="4560" y="1131"/>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Z</a:t>
              </a:r>
            </a:p>
          </p:txBody>
        </p:sp>
        <p:sp>
          <p:nvSpPr>
            <p:cNvPr id="17436" name="Rectangle 28"/>
            <p:cNvSpPr>
              <a:spLocks noChangeArrowheads="1"/>
            </p:cNvSpPr>
            <p:nvPr/>
          </p:nvSpPr>
          <p:spPr bwMode="auto">
            <a:xfrm>
              <a:off x="4512" y="158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o</a:t>
              </a:r>
            </a:p>
          </p:txBody>
        </p:sp>
        <p:sp>
          <p:nvSpPr>
            <p:cNvPr id="17437" name="Rectangle 29"/>
            <p:cNvSpPr>
              <a:spLocks noChangeArrowheads="1"/>
            </p:cNvSpPr>
            <p:nvPr/>
          </p:nvSpPr>
          <p:spPr bwMode="auto">
            <a:xfrm>
              <a:off x="4608" y="2091"/>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H</a:t>
              </a:r>
            </a:p>
          </p:txBody>
        </p:sp>
        <p:sp>
          <p:nvSpPr>
            <p:cNvPr id="17438" name="Rectangle 30"/>
            <p:cNvSpPr>
              <a:spLocks noChangeArrowheads="1"/>
            </p:cNvSpPr>
            <p:nvPr/>
          </p:nvSpPr>
          <p:spPr bwMode="auto">
            <a:xfrm>
              <a:off x="5040" y="1659"/>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W</a:t>
              </a:r>
            </a:p>
          </p:txBody>
        </p:sp>
      </p:grpSp>
      <p:sp>
        <p:nvSpPr>
          <p:cNvPr id="17440" name="Text Box 32"/>
          <p:cNvSpPr txBox="1">
            <a:spLocks noChangeArrowheads="1"/>
          </p:cNvSpPr>
          <p:nvPr/>
        </p:nvSpPr>
        <p:spPr bwMode="auto">
          <a:xfrm>
            <a:off x="3733800" y="1395413"/>
            <a:ext cx="1108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solidFill>
                  <a:srgbClr val="0000FF"/>
                </a:solidFill>
                <a:ea typeface="楷体_GB2312" pitchFamily="49" charset="-122"/>
              </a:rPr>
              <a:t>正垂线</a:t>
            </a:r>
          </a:p>
        </p:txBody>
      </p:sp>
      <p:grpSp>
        <p:nvGrpSpPr>
          <p:cNvPr id="17494" name="Group 86"/>
          <p:cNvGrpSpPr>
            <a:grpSpLocks/>
          </p:cNvGrpSpPr>
          <p:nvPr/>
        </p:nvGrpSpPr>
        <p:grpSpPr bwMode="auto">
          <a:xfrm>
            <a:off x="3200400" y="1787525"/>
            <a:ext cx="2609850" cy="1998663"/>
            <a:chOff x="2016" y="1063"/>
            <a:chExt cx="1644" cy="1259"/>
          </a:xfrm>
        </p:grpSpPr>
        <p:grpSp>
          <p:nvGrpSpPr>
            <p:cNvPr id="17441" name="Group 33"/>
            <p:cNvGrpSpPr>
              <a:grpSpLocks/>
            </p:cNvGrpSpPr>
            <p:nvPr/>
          </p:nvGrpSpPr>
          <p:grpSpPr bwMode="auto">
            <a:xfrm>
              <a:off x="2016" y="1063"/>
              <a:ext cx="1404" cy="1174"/>
              <a:chOff x="2112" y="967"/>
              <a:chExt cx="1404" cy="1174"/>
            </a:xfrm>
          </p:grpSpPr>
          <p:grpSp>
            <p:nvGrpSpPr>
              <p:cNvPr id="17442" name="Group 34"/>
              <p:cNvGrpSpPr>
                <a:grpSpLocks/>
              </p:cNvGrpSpPr>
              <p:nvPr/>
            </p:nvGrpSpPr>
            <p:grpSpPr bwMode="auto">
              <a:xfrm>
                <a:off x="2229" y="967"/>
                <a:ext cx="1287" cy="1174"/>
                <a:chOff x="2229" y="967"/>
                <a:chExt cx="1287" cy="1174"/>
              </a:xfrm>
            </p:grpSpPr>
            <p:grpSp>
              <p:nvGrpSpPr>
                <p:cNvPr id="17443" name="Group 35"/>
                <p:cNvGrpSpPr>
                  <a:grpSpLocks/>
                </p:cNvGrpSpPr>
                <p:nvPr/>
              </p:nvGrpSpPr>
              <p:grpSpPr bwMode="auto">
                <a:xfrm>
                  <a:off x="2330" y="1098"/>
                  <a:ext cx="1186" cy="1026"/>
                  <a:chOff x="2330" y="890"/>
                  <a:chExt cx="1186" cy="1026"/>
                </a:xfrm>
              </p:grpSpPr>
              <p:sp>
                <p:nvSpPr>
                  <p:cNvPr id="17444" name="Freeform 36"/>
                  <p:cNvSpPr>
                    <a:spLocks/>
                  </p:cNvSpPr>
                  <p:nvPr/>
                </p:nvSpPr>
                <p:spPr bwMode="auto">
                  <a:xfrm>
                    <a:off x="2491" y="1810"/>
                    <a:ext cx="826" cy="1"/>
                  </a:xfrm>
                  <a:custGeom>
                    <a:avLst/>
                    <a:gdLst>
                      <a:gd name="T0" fmla="*/ 0 w 826"/>
                      <a:gd name="T1" fmla="*/ 0 h 1"/>
                      <a:gd name="T2" fmla="*/ 826 w 826"/>
                      <a:gd name="T3" fmla="*/ 0 h 1"/>
                    </a:gdLst>
                    <a:ahLst/>
                    <a:cxnLst>
                      <a:cxn ang="0">
                        <a:pos x="T0" y="T1"/>
                      </a:cxn>
                      <a:cxn ang="0">
                        <a:pos x="T2" y="T3"/>
                      </a:cxn>
                    </a:cxnLst>
                    <a:rect l="0" t="0" r="r" b="b"/>
                    <a:pathLst>
                      <a:path w="826" h="1">
                        <a:moveTo>
                          <a:pt x="0" y="0"/>
                        </a:moveTo>
                        <a:lnTo>
                          <a:pt x="82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45" name="Freeform 37"/>
                  <p:cNvSpPr>
                    <a:spLocks/>
                  </p:cNvSpPr>
                  <p:nvPr/>
                </p:nvSpPr>
                <p:spPr bwMode="auto">
                  <a:xfrm>
                    <a:off x="2482" y="1476"/>
                    <a:ext cx="507" cy="2"/>
                  </a:xfrm>
                  <a:custGeom>
                    <a:avLst/>
                    <a:gdLst>
                      <a:gd name="T0" fmla="*/ 0 w 507"/>
                      <a:gd name="T1" fmla="*/ 2 h 2"/>
                      <a:gd name="T2" fmla="*/ 507 w 507"/>
                      <a:gd name="T3" fmla="*/ 0 h 2"/>
                    </a:gdLst>
                    <a:ahLst/>
                    <a:cxnLst>
                      <a:cxn ang="0">
                        <a:pos x="T0" y="T1"/>
                      </a:cxn>
                      <a:cxn ang="0">
                        <a:pos x="T2" y="T3"/>
                      </a:cxn>
                    </a:cxnLst>
                    <a:rect l="0" t="0" r="r" b="b"/>
                    <a:pathLst>
                      <a:path w="507" h="2">
                        <a:moveTo>
                          <a:pt x="0" y="2"/>
                        </a:moveTo>
                        <a:lnTo>
                          <a:pt x="507"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46" name="Freeform 38"/>
                  <p:cNvSpPr>
                    <a:spLocks/>
                  </p:cNvSpPr>
                  <p:nvPr/>
                </p:nvSpPr>
                <p:spPr bwMode="auto">
                  <a:xfrm>
                    <a:off x="2330" y="1342"/>
                    <a:ext cx="1186" cy="1"/>
                  </a:xfrm>
                  <a:custGeom>
                    <a:avLst/>
                    <a:gdLst>
                      <a:gd name="T0" fmla="*/ 0 w 1186"/>
                      <a:gd name="T1" fmla="*/ 0 h 1"/>
                      <a:gd name="T2" fmla="*/ 1186 w 1186"/>
                      <a:gd name="T3" fmla="*/ 0 h 1"/>
                    </a:gdLst>
                    <a:ahLst/>
                    <a:cxnLst>
                      <a:cxn ang="0">
                        <a:pos x="T0" y="T1"/>
                      </a:cxn>
                      <a:cxn ang="0">
                        <a:pos x="T2" y="T3"/>
                      </a:cxn>
                    </a:cxnLst>
                    <a:rect l="0" t="0" r="r" b="b"/>
                    <a:pathLst>
                      <a:path w="1186" h="1">
                        <a:moveTo>
                          <a:pt x="0" y="0"/>
                        </a:moveTo>
                        <a:lnTo>
                          <a:pt x="1186"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47" name="Freeform 39"/>
                  <p:cNvSpPr>
                    <a:spLocks/>
                  </p:cNvSpPr>
                  <p:nvPr/>
                </p:nvSpPr>
                <p:spPr bwMode="auto">
                  <a:xfrm>
                    <a:off x="2851" y="890"/>
                    <a:ext cx="1" cy="1026"/>
                  </a:xfrm>
                  <a:custGeom>
                    <a:avLst/>
                    <a:gdLst>
                      <a:gd name="T0" fmla="*/ 1 w 1"/>
                      <a:gd name="T1" fmla="*/ 0 h 1026"/>
                      <a:gd name="T2" fmla="*/ 0 w 1"/>
                      <a:gd name="T3" fmla="*/ 1026 h 1026"/>
                    </a:gdLst>
                    <a:ahLst/>
                    <a:cxnLst>
                      <a:cxn ang="0">
                        <a:pos x="T0" y="T1"/>
                      </a:cxn>
                      <a:cxn ang="0">
                        <a:pos x="T2" y="T3"/>
                      </a:cxn>
                    </a:cxnLst>
                    <a:rect l="0" t="0" r="r" b="b"/>
                    <a:pathLst>
                      <a:path w="1" h="1026">
                        <a:moveTo>
                          <a:pt x="1" y="0"/>
                        </a:moveTo>
                        <a:lnTo>
                          <a:pt x="0" y="102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48" name="Freeform 40"/>
                  <p:cNvSpPr>
                    <a:spLocks/>
                  </p:cNvSpPr>
                  <p:nvPr/>
                </p:nvSpPr>
                <p:spPr bwMode="auto">
                  <a:xfrm>
                    <a:off x="2487" y="1480"/>
                    <a:ext cx="1" cy="338"/>
                  </a:xfrm>
                  <a:custGeom>
                    <a:avLst/>
                    <a:gdLst>
                      <a:gd name="T0" fmla="*/ 0 w 1"/>
                      <a:gd name="T1" fmla="*/ 0 h 338"/>
                      <a:gd name="T2" fmla="*/ 1 w 1"/>
                      <a:gd name="T3" fmla="*/ 338 h 338"/>
                    </a:gdLst>
                    <a:ahLst/>
                    <a:cxnLst>
                      <a:cxn ang="0">
                        <a:pos x="T0" y="T1"/>
                      </a:cxn>
                      <a:cxn ang="0">
                        <a:pos x="T2" y="T3"/>
                      </a:cxn>
                    </a:cxnLst>
                    <a:rect l="0" t="0" r="r" b="b"/>
                    <a:pathLst>
                      <a:path w="1" h="338">
                        <a:moveTo>
                          <a:pt x="0" y="0"/>
                        </a:moveTo>
                        <a:lnTo>
                          <a:pt x="1" y="338"/>
                        </a:lnTo>
                      </a:path>
                    </a:pathLst>
                  </a:custGeom>
                  <a:noFill/>
                  <a:ln w="381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49" name="Freeform 41"/>
                  <p:cNvSpPr>
                    <a:spLocks/>
                  </p:cNvSpPr>
                  <p:nvPr/>
                </p:nvSpPr>
                <p:spPr bwMode="auto">
                  <a:xfrm>
                    <a:off x="3315" y="982"/>
                    <a:ext cx="1" cy="833"/>
                  </a:xfrm>
                  <a:custGeom>
                    <a:avLst/>
                    <a:gdLst>
                      <a:gd name="T0" fmla="*/ 0 w 1"/>
                      <a:gd name="T1" fmla="*/ 833 h 833"/>
                      <a:gd name="T2" fmla="*/ 0 w 1"/>
                      <a:gd name="T3" fmla="*/ 0 h 833"/>
                    </a:gdLst>
                    <a:ahLst/>
                    <a:cxnLst>
                      <a:cxn ang="0">
                        <a:pos x="T0" y="T1"/>
                      </a:cxn>
                      <a:cxn ang="0">
                        <a:pos x="T2" y="T3"/>
                      </a:cxn>
                    </a:cxnLst>
                    <a:rect l="0" t="0" r="r" b="b"/>
                    <a:pathLst>
                      <a:path w="1" h="833">
                        <a:moveTo>
                          <a:pt x="0" y="833"/>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50" name="Freeform 42"/>
                  <p:cNvSpPr>
                    <a:spLocks/>
                  </p:cNvSpPr>
                  <p:nvPr/>
                </p:nvSpPr>
                <p:spPr bwMode="auto">
                  <a:xfrm>
                    <a:off x="2986" y="982"/>
                    <a:ext cx="1" cy="494"/>
                  </a:xfrm>
                  <a:custGeom>
                    <a:avLst/>
                    <a:gdLst>
                      <a:gd name="T0" fmla="*/ 0 w 1"/>
                      <a:gd name="T1" fmla="*/ 494 h 494"/>
                      <a:gd name="T2" fmla="*/ 0 w 1"/>
                      <a:gd name="T3" fmla="*/ 0 h 494"/>
                    </a:gdLst>
                    <a:ahLst/>
                    <a:cxnLst>
                      <a:cxn ang="0">
                        <a:pos x="T0" y="T1"/>
                      </a:cxn>
                      <a:cxn ang="0">
                        <a:pos x="T2" y="T3"/>
                      </a:cxn>
                    </a:cxnLst>
                    <a:rect l="0" t="0" r="r" b="b"/>
                    <a:pathLst>
                      <a:path w="1" h="494">
                        <a:moveTo>
                          <a:pt x="0" y="494"/>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51" name="Line 43"/>
                  <p:cNvSpPr>
                    <a:spLocks noChangeShapeType="1"/>
                  </p:cNvSpPr>
                  <p:nvPr/>
                </p:nvSpPr>
                <p:spPr bwMode="auto">
                  <a:xfrm flipH="1">
                    <a:off x="2487" y="995"/>
                    <a:ext cx="5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52" name="Line 44"/>
                  <p:cNvSpPr>
                    <a:spLocks noChangeShapeType="1"/>
                  </p:cNvSpPr>
                  <p:nvPr/>
                </p:nvSpPr>
                <p:spPr bwMode="auto">
                  <a:xfrm flipV="1">
                    <a:off x="2487" y="995"/>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53" name="Text Box 45"/>
                  <p:cNvSpPr txBox="1">
                    <a:spLocks noChangeArrowheads="1"/>
                  </p:cNvSpPr>
                  <p:nvPr/>
                </p:nvSpPr>
                <p:spPr bwMode="auto">
                  <a:xfrm>
                    <a:off x="2387" y="911"/>
                    <a:ext cx="2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200" i="1">
                        <a:solidFill>
                          <a:srgbClr val="FF3300"/>
                        </a:solidFill>
                        <a:ea typeface="楷体_GB2312" pitchFamily="49" charset="-122"/>
                      </a:rPr>
                      <a:t>●</a:t>
                    </a:r>
                  </a:p>
                </p:txBody>
              </p:sp>
              <p:sp>
                <p:nvSpPr>
                  <p:cNvPr id="17454" name="Freeform 46"/>
                  <p:cNvSpPr>
                    <a:spLocks/>
                  </p:cNvSpPr>
                  <p:nvPr/>
                </p:nvSpPr>
                <p:spPr bwMode="auto">
                  <a:xfrm>
                    <a:off x="2850" y="1338"/>
                    <a:ext cx="500" cy="500"/>
                  </a:xfrm>
                  <a:custGeom>
                    <a:avLst/>
                    <a:gdLst>
                      <a:gd name="T0" fmla="*/ 0 w 500"/>
                      <a:gd name="T1" fmla="*/ 0 h 500"/>
                      <a:gd name="T2" fmla="*/ 500 w 500"/>
                      <a:gd name="T3" fmla="*/ 500 h 500"/>
                    </a:gdLst>
                    <a:ahLst/>
                    <a:cxnLst>
                      <a:cxn ang="0">
                        <a:pos x="T0" y="T1"/>
                      </a:cxn>
                      <a:cxn ang="0">
                        <a:pos x="T2" y="T3"/>
                      </a:cxn>
                    </a:cxnLst>
                    <a:rect l="0" t="0" r="r" b="b"/>
                    <a:pathLst>
                      <a:path w="500" h="500">
                        <a:moveTo>
                          <a:pt x="0" y="0"/>
                        </a:moveTo>
                        <a:lnTo>
                          <a:pt x="500" y="50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17455" name="Freeform 47"/>
                  <p:cNvSpPr>
                    <a:spLocks/>
                  </p:cNvSpPr>
                  <p:nvPr/>
                </p:nvSpPr>
                <p:spPr bwMode="auto">
                  <a:xfrm>
                    <a:off x="2984" y="991"/>
                    <a:ext cx="338" cy="2"/>
                  </a:xfrm>
                  <a:custGeom>
                    <a:avLst/>
                    <a:gdLst>
                      <a:gd name="T0" fmla="*/ 0 w 338"/>
                      <a:gd name="T1" fmla="*/ 0 h 2"/>
                      <a:gd name="T2" fmla="*/ 338 w 338"/>
                      <a:gd name="T3" fmla="*/ 2 h 2"/>
                    </a:gdLst>
                    <a:ahLst/>
                    <a:cxnLst>
                      <a:cxn ang="0">
                        <a:pos x="T0" y="T1"/>
                      </a:cxn>
                      <a:cxn ang="0">
                        <a:pos x="T2" y="T3"/>
                      </a:cxn>
                    </a:cxnLst>
                    <a:rect l="0" t="0" r="r" b="b"/>
                    <a:pathLst>
                      <a:path w="338" h="2">
                        <a:moveTo>
                          <a:pt x="0" y="0"/>
                        </a:moveTo>
                        <a:lnTo>
                          <a:pt x="338" y="2"/>
                        </a:lnTo>
                      </a:path>
                    </a:pathLst>
                  </a:custGeom>
                  <a:noFill/>
                  <a:ln w="38100">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grpSp>
            <p:sp>
              <p:nvSpPr>
                <p:cNvPr id="17456" name="Text Box 48"/>
                <p:cNvSpPr txBox="1">
                  <a:spLocks noChangeArrowheads="1"/>
                </p:cNvSpPr>
                <p:nvPr/>
              </p:nvSpPr>
              <p:spPr bwMode="auto">
                <a:xfrm>
                  <a:off x="2229" y="967"/>
                  <a:ext cx="42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c</a:t>
                  </a:r>
                  <a:r>
                    <a:rPr lang="en-US" altLang="zh-CN" sz="1800" b="1" i="1">
                      <a:ea typeface="楷体_GB2312" pitchFamily="49" charset="-122"/>
                      <a:sym typeface="Symbol" pitchFamily="18" charset="2"/>
                    </a:rPr>
                    <a:t></a:t>
                  </a:r>
                  <a:r>
                    <a:rPr lang="en-US" altLang="zh-CN" sz="1800" b="1" i="1">
                      <a:ea typeface="楷体_GB2312" pitchFamily="49" charset="-122"/>
                      <a:sym typeface="CommercialPi BT" pitchFamily="18" charset="2"/>
                    </a:rPr>
                    <a:t>(</a:t>
                  </a:r>
                  <a:r>
                    <a:rPr lang="en-US" altLang="zh-CN" sz="1800" b="1" i="1">
                      <a:ea typeface="楷体_GB2312" pitchFamily="49" charset="-122"/>
                    </a:rPr>
                    <a:t>d</a:t>
                  </a:r>
                  <a:r>
                    <a:rPr lang="en-US" altLang="zh-CN" sz="1800" b="1" i="1">
                      <a:ea typeface="楷体_GB2312" pitchFamily="49" charset="-122"/>
                      <a:sym typeface="Symbol" pitchFamily="18" charset="2"/>
                    </a:rPr>
                    <a:t></a:t>
                  </a:r>
                  <a:r>
                    <a:rPr lang="en-US" altLang="zh-CN" sz="1800" b="1" i="1">
                      <a:ea typeface="楷体_GB2312" pitchFamily="49" charset="-122"/>
                      <a:sym typeface="CommercialPi BT" pitchFamily="18" charset="2"/>
                    </a:rPr>
                    <a:t>)</a:t>
                  </a:r>
                </a:p>
              </p:txBody>
            </p:sp>
            <p:sp>
              <p:nvSpPr>
                <p:cNvPr id="17457" name="Text Box 49"/>
                <p:cNvSpPr txBox="1">
                  <a:spLocks noChangeArrowheads="1"/>
                </p:cNvSpPr>
                <p:nvPr/>
              </p:nvSpPr>
              <p:spPr bwMode="auto">
                <a:xfrm>
                  <a:off x="2332" y="1910"/>
                  <a:ext cx="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c</a:t>
                  </a:r>
                </a:p>
              </p:txBody>
            </p:sp>
            <p:sp>
              <p:nvSpPr>
                <p:cNvPr id="17458" name="Text Box 50"/>
                <p:cNvSpPr txBox="1">
                  <a:spLocks noChangeArrowheads="1"/>
                </p:cNvSpPr>
                <p:nvPr/>
              </p:nvSpPr>
              <p:spPr bwMode="auto">
                <a:xfrm>
                  <a:off x="2326" y="1565"/>
                  <a:ext cx="1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d</a:t>
                  </a:r>
                </a:p>
              </p:txBody>
            </p:sp>
            <p:sp>
              <p:nvSpPr>
                <p:cNvPr id="17459" name="Text Box 51"/>
                <p:cNvSpPr txBox="1">
                  <a:spLocks noChangeArrowheads="1"/>
                </p:cNvSpPr>
                <p:nvPr/>
              </p:nvSpPr>
              <p:spPr bwMode="auto">
                <a:xfrm>
                  <a:off x="2899" y="993"/>
                  <a:ext cx="2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d</a:t>
                  </a:r>
                  <a:r>
                    <a:rPr lang="en-US" altLang="zh-CN" sz="1800" b="1" i="1">
                      <a:ea typeface="楷体_GB2312" pitchFamily="49" charset="-122"/>
                      <a:sym typeface="Symbol" pitchFamily="18" charset="2"/>
                    </a:rPr>
                    <a:t></a:t>
                  </a:r>
                </a:p>
              </p:txBody>
            </p:sp>
            <p:sp>
              <p:nvSpPr>
                <p:cNvPr id="17460" name="Text Box 52"/>
                <p:cNvSpPr txBox="1">
                  <a:spLocks noChangeArrowheads="1"/>
                </p:cNvSpPr>
                <p:nvPr/>
              </p:nvSpPr>
              <p:spPr bwMode="auto">
                <a:xfrm>
                  <a:off x="3255" y="988"/>
                  <a:ext cx="23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1800" b="1" i="1">
                      <a:ea typeface="楷体_GB2312" pitchFamily="49" charset="-122"/>
                    </a:rPr>
                    <a:t>c</a:t>
                  </a:r>
                  <a:r>
                    <a:rPr lang="en-US" altLang="zh-CN" sz="1800" b="1" i="1">
                      <a:ea typeface="楷体_GB2312" pitchFamily="49" charset="-122"/>
                      <a:sym typeface="Symbol" pitchFamily="18" charset="2"/>
                    </a:rPr>
                    <a:t></a:t>
                  </a:r>
                </a:p>
              </p:txBody>
            </p:sp>
          </p:grpSp>
          <p:sp>
            <p:nvSpPr>
              <p:cNvPr id="17461" name="Rectangle 53"/>
              <p:cNvSpPr>
                <a:spLocks noChangeArrowheads="1"/>
              </p:cNvSpPr>
              <p:nvPr/>
            </p:nvSpPr>
            <p:spPr bwMode="auto">
              <a:xfrm>
                <a:off x="2112" y="14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X</a:t>
                </a:r>
              </a:p>
            </p:txBody>
          </p:sp>
        </p:grpSp>
        <p:sp>
          <p:nvSpPr>
            <p:cNvPr id="17462" name="Rectangle 54"/>
            <p:cNvSpPr>
              <a:spLocks noChangeArrowheads="1"/>
            </p:cNvSpPr>
            <p:nvPr/>
          </p:nvSpPr>
          <p:spPr bwMode="auto">
            <a:xfrm>
              <a:off x="2592" y="1083"/>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Z</a:t>
              </a:r>
            </a:p>
          </p:txBody>
        </p:sp>
        <p:sp>
          <p:nvSpPr>
            <p:cNvPr id="17463" name="Rectangle 55"/>
            <p:cNvSpPr>
              <a:spLocks noChangeArrowheads="1"/>
            </p:cNvSpPr>
            <p:nvPr/>
          </p:nvSpPr>
          <p:spPr bwMode="auto">
            <a:xfrm>
              <a:off x="2592" y="144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o</a:t>
              </a:r>
            </a:p>
          </p:txBody>
        </p:sp>
        <p:sp>
          <p:nvSpPr>
            <p:cNvPr id="17464" name="Rectangle 56"/>
            <p:cNvSpPr>
              <a:spLocks noChangeArrowheads="1"/>
            </p:cNvSpPr>
            <p:nvPr/>
          </p:nvSpPr>
          <p:spPr bwMode="auto">
            <a:xfrm>
              <a:off x="2736" y="2091"/>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H</a:t>
              </a:r>
            </a:p>
          </p:txBody>
        </p:sp>
        <p:sp>
          <p:nvSpPr>
            <p:cNvPr id="17465" name="Rectangle 57"/>
            <p:cNvSpPr>
              <a:spLocks noChangeArrowheads="1"/>
            </p:cNvSpPr>
            <p:nvPr/>
          </p:nvSpPr>
          <p:spPr bwMode="auto">
            <a:xfrm>
              <a:off x="3360" y="1488"/>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i="1">
                  <a:ea typeface="楷体_GB2312" pitchFamily="49" charset="-122"/>
                </a:rPr>
                <a:t>Y</a:t>
              </a:r>
              <a:r>
                <a:rPr lang="en-US" altLang="zh-CN" sz="1800" b="1" baseline="-25000">
                  <a:ea typeface="楷体_GB2312" pitchFamily="49" charset="-122"/>
                </a:rPr>
                <a:t>W</a:t>
              </a:r>
            </a:p>
          </p:txBody>
        </p:sp>
      </p:grpSp>
      <p:sp>
        <p:nvSpPr>
          <p:cNvPr id="17467" name="Text Box 59"/>
          <p:cNvSpPr txBox="1">
            <a:spLocks noChangeArrowheads="1"/>
          </p:cNvSpPr>
          <p:nvPr/>
        </p:nvSpPr>
        <p:spPr bwMode="auto">
          <a:xfrm>
            <a:off x="1295400" y="1395413"/>
            <a:ext cx="1098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b="1">
                <a:solidFill>
                  <a:srgbClr val="0000FF"/>
                </a:solidFill>
                <a:ea typeface="楷体_GB2312" pitchFamily="49" charset="-122"/>
              </a:rPr>
              <a:t>铅垂线</a:t>
            </a:r>
          </a:p>
        </p:txBody>
      </p:sp>
      <p:pic>
        <p:nvPicPr>
          <p:cNvPr id="17499" name="Picture 91"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81075"/>
            <a:ext cx="6858000" cy="11113"/>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组合 86"/>
          <p:cNvGrpSpPr/>
          <p:nvPr/>
        </p:nvGrpSpPr>
        <p:grpSpPr>
          <a:xfrm>
            <a:off x="6088062" y="5445224"/>
            <a:ext cx="2447925" cy="840741"/>
            <a:chOff x="6357784" y="4819650"/>
            <a:chExt cx="2447925" cy="840741"/>
          </a:xfrm>
        </p:grpSpPr>
        <p:sp>
          <p:nvSpPr>
            <p:cNvPr id="88" name="AutoShape 6"/>
            <p:cNvSpPr>
              <a:spLocks noChangeArrowheads="1"/>
            </p:cNvSpPr>
            <p:nvPr/>
          </p:nvSpPr>
          <p:spPr bwMode="auto">
            <a:xfrm>
              <a:off x="6357784" y="4819650"/>
              <a:ext cx="2447925" cy="840741"/>
            </a:xfrm>
            <a:prstGeom prst="cloudCallout">
              <a:avLst>
                <a:gd name="adj1" fmla="val -66545"/>
                <a:gd name="adj2" fmla="val -44005"/>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89" name="Text Box 7"/>
            <p:cNvSpPr txBox="1">
              <a:spLocks noChangeArrowheads="1"/>
            </p:cNvSpPr>
            <p:nvPr/>
          </p:nvSpPr>
          <p:spPr bwMode="auto">
            <a:xfrm>
              <a:off x="6686919" y="5022685"/>
              <a:ext cx="1873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99"/>
                  </a:solidFill>
                  <a:effectLst/>
                  <a:uLnTx/>
                  <a:uFillTx/>
                  <a:latin typeface="Times New Roman" pitchFamily="18" charset="0"/>
                  <a:ea typeface="方正舒体" pitchFamily="2" charset="-122"/>
                </a:rPr>
                <a:t>一点两垂直</a:t>
              </a:r>
            </a:p>
          </p:txBody>
        </p:sp>
      </p:grpSp>
    </p:spTree>
    <p:extLst>
      <p:ext uri="{BB962C8B-B14F-4D97-AF65-F5344CB8AC3E}">
        <p14:creationId xmlns:p14="http://schemas.microsoft.com/office/powerpoint/2010/main" val="246478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501"/>
                                        </p:tgtEl>
                                        <p:attrNameLst>
                                          <p:attrName>style.visibility</p:attrName>
                                        </p:attrNameLst>
                                      </p:cBhvr>
                                      <p:to>
                                        <p:strVal val="visible"/>
                                      </p:to>
                                    </p:set>
                                    <p:animEffect transition="in" filter="wipe(left)">
                                      <p:cBhvr>
                                        <p:cTn id="7" dur="500"/>
                                        <p:tgtEl>
                                          <p:spTgt spid="17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67"/>
                                        </p:tgtEl>
                                        <p:attrNameLst>
                                          <p:attrName>style.visibility</p:attrName>
                                        </p:attrNameLst>
                                      </p:cBhvr>
                                      <p:to>
                                        <p:strVal val="visible"/>
                                      </p:to>
                                    </p:set>
                                    <p:animEffect transition="in" filter="dissolve">
                                      <p:cBhvr>
                                        <p:cTn id="12" dur="500"/>
                                        <p:tgtEl>
                                          <p:spTgt spid="17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94"/>
                                        </p:tgtEl>
                                        <p:attrNameLst>
                                          <p:attrName>style.visibility</p:attrName>
                                        </p:attrNameLst>
                                      </p:cBhvr>
                                      <p:to>
                                        <p:strVal val="visible"/>
                                      </p:to>
                                    </p:set>
                                    <p:animEffect transition="in" filter="checkerboard(across)">
                                      <p:cBhvr>
                                        <p:cTn id="17" dur="500"/>
                                        <p:tgtEl>
                                          <p:spTgt spid="17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40">
                                            <p:txEl>
                                              <p:pRg st="0" end="0"/>
                                            </p:txEl>
                                          </p:spTgt>
                                        </p:tgtEl>
                                        <p:attrNameLst>
                                          <p:attrName>style.visibility</p:attrName>
                                        </p:attrNameLst>
                                      </p:cBhvr>
                                      <p:to>
                                        <p:strVal val="visible"/>
                                      </p:to>
                                    </p:set>
                                    <p:animEffect transition="in" filter="wipe(left)">
                                      <p:cBhvr>
                                        <p:cTn id="22" dur="500"/>
                                        <p:tgtEl>
                                          <p:spTgt spid="1744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495"/>
                                        </p:tgtEl>
                                        <p:attrNameLst>
                                          <p:attrName>style.visibility</p:attrName>
                                        </p:attrNameLst>
                                      </p:cBhvr>
                                      <p:to>
                                        <p:strVal val="visible"/>
                                      </p:to>
                                    </p:set>
                                    <p:animEffect transition="in" filter="checkerboard(across)">
                                      <p:cBhvr>
                                        <p:cTn id="27" dur="500"/>
                                        <p:tgtEl>
                                          <p:spTgt spid="174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4">
                                            <p:txEl>
                                              <p:pRg st="0" end="0"/>
                                            </p:txEl>
                                          </p:spTgt>
                                        </p:tgtEl>
                                        <p:attrNameLst>
                                          <p:attrName>style.visibility</p:attrName>
                                        </p:attrNameLst>
                                      </p:cBhvr>
                                      <p:to>
                                        <p:strVal val="visible"/>
                                      </p:to>
                                    </p:set>
                                    <p:animEffect transition="in" filter="wipe(left)">
                                      <p:cBhvr>
                                        <p:cTn id="32" dur="500"/>
                                        <p:tgtEl>
                                          <p:spTgt spid="1741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11">
                                            <p:txEl>
                                              <p:pRg st="0" end="0"/>
                                            </p:txEl>
                                          </p:spTgt>
                                        </p:tgtEl>
                                        <p:attrNameLst>
                                          <p:attrName>style.visibility</p:attrName>
                                        </p:attrNameLst>
                                      </p:cBhvr>
                                      <p:to>
                                        <p:strVal val="visible"/>
                                      </p:to>
                                    </p:set>
                                    <p:animEffect transition="in" filter="wipe(left)">
                                      <p:cBhvr>
                                        <p:cTn id="37" dur="500"/>
                                        <p:tgtEl>
                                          <p:spTgt spid="1741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10">
                                            <p:txEl>
                                              <p:pRg st="0" end="0"/>
                                            </p:txEl>
                                          </p:spTgt>
                                        </p:tgtEl>
                                        <p:attrNameLst>
                                          <p:attrName>style.visibility</p:attrName>
                                        </p:attrNameLst>
                                      </p:cBhvr>
                                      <p:to>
                                        <p:strVal val="visible"/>
                                      </p:to>
                                    </p:set>
                                    <p:animEffect transition="in" filter="wipe(left)">
                                      <p:cBhvr>
                                        <p:cTn id="42" dur="500"/>
                                        <p:tgtEl>
                                          <p:spTgt spid="17410">
                                            <p:txEl>
                                              <p:pRg st="0" end="0"/>
                                            </p:txEl>
                                          </p:spTgt>
                                        </p:tgtEl>
                                      </p:cBhvr>
                                    </p:animEffect>
                                  </p:childTnLst>
                                </p:cTn>
                              </p:par>
                            </p:childTnLst>
                          </p:cTn>
                        </p:par>
                      </p:childTnLst>
                    </p:cTn>
                  </p:par>
                  <p:par>
                    <p:cTn id="43" fill="hold">
                      <p:stCondLst>
                        <p:cond delay="indefinite"/>
                      </p:stCondLst>
                      <p:childTnLst>
                        <p:par>
                          <p:cTn id="44" fill="hold" nodeType="after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410">
                                            <p:txEl>
                                              <p:pRg st="1" end="1"/>
                                            </p:txEl>
                                          </p:spTgt>
                                        </p:tgtEl>
                                        <p:attrNameLst>
                                          <p:attrName>style.visibility</p:attrName>
                                        </p:attrNameLst>
                                      </p:cBhvr>
                                      <p:to>
                                        <p:strVal val="visible"/>
                                      </p:to>
                                    </p:set>
                                    <p:animEffect transition="in" filter="wipe(left)">
                                      <p:cBhvr>
                                        <p:cTn id="47" dur="500"/>
                                        <p:tgtEl>
                                          <p:spTgt spid="174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P spid="17411" grpId="0" build="p" autoUpdateAnimBg="0"/>
      <p:bldP spid="17414" grpId="0" build="p" autoUpdateAnimBg="0"/>
      <p:bldP spid="17440" grpId="0" build="p" autoUpdateAnimBg="0"/>
      <p:bldP spid="174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8" name="Text Box 8"/>
          <p:cNvSpPr txBox="1">
            <a:spLocks noChangeArrowheads="1"/>
          </p:cNvSpPr>
          <p:nvPr/>
        </p:nvSpPr>
        <p:spPr bwMode="auto">
          <a:xfrm>
            <a:off x="5778500" y="2260600"/>
            <a:ext cx="304197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en-US" altLang="zh-CN" dirty="0"/>
              <a:t>    </a:t>
            </a:r>
            <a:r>
              <a:rPr lang="zh-CN" altLang="en-US" dirty="0" smtClean="0"/>
              <a:t>若</a:t>
            </a:r>
            <a:r>
              <a:rPr lang="zh-CN" altLang="en-US" dirty="0"/>
              <a:t>点在直线上，则点的各个投影必在直线的同面投影上。</a:t>
            </a:r>
          </a:p>
        </p:txBody>
      </p:sp>
      <p:sp>
        <p:nvSpPr>
          <p:cNvPr id="128011" name="Text Box 11"/>
          <p:cNvSpPr txBox="1">
            <a:spLocks noChangeArrowheads="1"/>
          </p:cNvSpPr>
          <p:nvPr/>
        </p:nvSpPr>
        <p:spPr bwMode="auto">
          <a:xfrm>
            <a:off x="838200" y="1340768"/>
            <a:ext cx="6110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rgbClr val="FF0000"/>
              </a:buClr>
              <a:buFont typeface="Wingdings" pitchFamily="2" charset="2"/>
              <a:buChar char="Ø"/>
            </a:pPr>
            <a:r>
              <a:rPr lang="zh-CN" altLang="en-US" sz="2800" b="1" dirty="0" smtClean="0">
                <a:solidFill>
                  <a:schemeClr val="folHlink"/>
                </a:solidFill>
                <a:ea typeface="黑体" pitchFamily="2" charset="-122"/>
              </a:rPr>
              <a:t> </a:t>
            </a:r>
            <a:r>
              <a:rPr lang="zh-CN" altLang="en-US" sz="3200" b="1" dirty="0">
                <a:solidFill>
                  <a:schemeClr val="accent2"/>
                </a:solidFill>
                <a:latin typeface="隶书" pitchFamily="49" charset="-122"/>
                <a:ea typeface="隶书" pitchFamily="49" charset="-122"/>
              </a:rPr>
              <a:t>点和直线的从属</a:t>
            </a:r>
            <a:r>
              <a:rPr lang="zh-CN" altLang="en-US" sz="3200" b="1" dirty="0" smtClean="0">
                <a:solidFill>
                  <a:schemeClr val="accent2"/>
                </a:solidFill>
                <a:latin typeface="隶书" pitchFamily="49" charset="-122"/>
                <a:ea typeface="隶书" pitchFamily="49" charset="-122"/>
              </a:rPr>
              <a:t>关系</a:t>
            </a:r>
            <a:r>
              <a:rPr lang="en-US" altLang="zh-CN" sz="3200" b="1" dirty="0" smtClean="0">
                <a:solidFill>
                  <a:schemeClr val="accent2"/>
                </a:solidFill>
                <a:latin typeface="隶书" pitchFamily="49" charset="-122"/>
                <a:ea typeface="隶书" pitchFamily="49" charset="-122"/>
              </a:rPr>
              <a:t>-</a:t>
            </a:r>
            <a:r>
              <a:rPr lang="zh-CN" altLang="en-US" sz="3200" b="1" dirty="0" smtClean="0">
                <a:solidFill>
                  <a:srgbClr val="FF0000"/>
                </a:solidFill>
                <a:latin typeface="隶书" pitchFamily="49" charset="-122"/>
                <a:ea typeface="隶书" pitchFamily="49" charset="-122"/>
              </a:rPr>
              <a:t>从属性</a:t>
            </a:r>
            <a:endParaRPr lang="zh-CN" altLang="en-US" sz="2800" b="1" dirty="0">
              <a:solidFill>
                <a:srgbClr val="FF0000"/>
              </a:solidFill>
            </a:endParaRPr>
          </a:p>
        </p:txBody>
      </p:sp>
      <p:sp>
        <p:nvSpPr>
          <p:cNvPr id="128012" name="Text Box 12"/>
          <p:cNvSpPr txBox="1">
            <a:spLocks noChangeArrowheads="1"/>
          </p:cNvSpPr>
          <p:nvPr/>
        </p:nvSpPr>
        <p:spPr bwMode="auto">
          <a:xfrm>
            <a:off x="5854700" y="4229100"/>
            <a:ext cx="32639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en-US" altLang="zh-CN" dirty="0"/>
              <a:t>    </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反之</a:t>
            </a:r>
            <a:r>
              <a:rPr lang="zh-CN" altLang="en-US" dirty="0"/>
              <a:t>，如果点的各个投影均在直线的同面投影上，则点在直线上。</a:t>
            </a:r>
          </a:p>
        </p:txBody>
      </p:sp>
      <p:pic>
        <p:nvPicPr>
          <p:cNvPr id="9"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96752"/>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2.3.2</a:t>
            </a:r>
            <a:r>
              <a:rPr lang="zh-CN" altLang="en-US" sz="3200" b="1" dirty="0">
                <a:solidFill>
                  <a:schemeClr val="accent2"/>
                </a:solidFill>
                <a:latin typeface="隶书" pitchFamily="49" charset="-122"/>
                <a:ea typeface="隶书" pitchFamily="49" charset="-122"/>
              </a:rPr>
              <a:t>　直线上点的投影</a:t>
            </a:r>
            <a:r>
              <a:rPr lang="zh-CN" altLang="en-US" sz="3200" b="1" dirty="0" smtClean="0">
                <a:solidFill>
                  <a:schemeClr val="accent2"/>
                </a:solidFill>
                <a:latin typeface="隶书" pitchFamily="49" charset="-122"/>
                <a:ea typeface="隶书" pitchFamily="49" charset="-122"/>
              </a:rPr>
              <a:t>特性</a:t>
            </a:r>
            <a:endParaRPr lang="zh-CN" altLang="en-US" sz="3200" b="1" dirty="0">
              <a:solidFill>
                <a:schemeClr val="accent2"/>
              </a:solidFill>
              <a:latin typeface="隶书" pitchFamily="49" charset="-122"/>
              <a:ea typeface="隶书" pitchFamily="49" charset="-122"/>
            </a:endParaRPr>
          </a:p>
        </p:txBody>
      </p:sp>
      <p:pic>
        <p:nvPicPr>
          <p:cNvPr id="133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2332310"/>
            <a:ext cx="4873081" cy="3721169"/>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53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0">
                                            <p:txEl>
                                              <p:pRg st="0" end="0"/>
                                            </p:txEl>
                                          </p:spTgt>
                                        </p:tgtEl>
                                        <p:attrNameLst>
                                          <p:attrName>style.color</p:attrName>
                                        </p:attrNameLst>
                                      </p:cBhvr>
                                      <p:to>
                                        <a:srgbClr val="FF0000"/>
                                      </p:to>
                                    </p:animClr>
                                    <p:animClr clrSpc="rgb" dir="cw">
                                      <p:cBhvr>
                                        <p:cTn id="7" dur="250" autoRev="1" fill="remove"/>
                                        <p:tgtEl>
                                          <p:spTgt spid="10">
                                            <p:txEl>
                                              <p:pRg st="0" end="0"/>
                                            </p:txEl>
                                          </p:spTgt>
                                        </p:tgtEl>
                                        <p:attrNameLst>
                                          <p:attrName>fillcolor</p:attrName>
                                        </p:attrNameLst>
                                      </p:cBhvr>
                                      <p:to>
                                        <a:srgbClr val="FF0000"/>
                                      </p:to>
                                    </p:animClr>
                                    <p:set>
                                      <p:cBhvr>
                                        <p:cTn id="8" dur="250" autoRev="1" fill="remove"/>
                                        <p:tgtEl>
                                          <p:spTgt spid="10">
                                            <p:txEl>
                                              <p:pRg st="0" end="0"/>
                                            </p:txEl>
                                          </p:spTgt>
                                        </p:tgtEl>
                                        <p:attrNameLst>
                                          <p:attrName>fill.type</p:attrName>
                                        </p:attrNameLst>
                                      </p:cBhvr>
                                      <p:to>
                                        <p:strVal val="solid"/>
                                      </p:to>
                                    </p:set>
                                    <p:set>
                                      <p:cBhvr>
                                        <p:cTn id="9" dur="250" autoRev="1" fill="remove"/>
                                        <p:tgtEl>
                                          <p:spTgt spid="10">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8011"/>
                                        </p:tgtEl>
                                        <p:attrNameLst>
                                          <p:attrName>style.visibility</p:attrName>
                                        </p:attrNameLst>
                                      </p:cBhvr>
                                      <p:to>
                                        <p:strVal val="visible"/>
                                      </p:to>
                                    </p:set>
                                    <p:animEffect transition="in" filter="wipe(left)">
                                      <p:cBhvr>
                                        <p:cTn id="14" dur="500"/>
                                        <p:tgtEl>
                                          <p:spTgt spid="1280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23"/>
                                        </p:tgtEl>
                                        <p:attrNameLst>
                                          <p:attrName>style.visibility</p:attrName>
                                        </p:attrNameLst>
                                      </p:cBhvr>
                                      <p:to>
                                        <p:strVal val="visible"/>
                                      </p:to>
                                    </p:set>
                                    <p:animEffect transition="in" filter="fade">
                                      <p:cBhvr>
                                        <p:cTn id="19" dur="1000"/>
                                        <p:tgtEl>
                                          <p:spTgt spid="133123"/>
                                        </p:tgtEl>
                                      </p:cBhvr>
                                    </p:animEffect>
                                    <p:anim calcmode="lin" valueType="num">
                                      <p:cBhvr>
                                        <p:cTn id="20" dur="1000" fill="hold"/>
                                        <p:tgtEl>
                                          <p:spTgt spid="133123"/>
                                        </p:tgtEl>
                                        <p:attrNameLst>
                                          <p:attrName>ppt_x</p:attrName>
                                        </p:attrNameLst>
                                      </p:cBhvr>
                                      <p:tavLst>
                                        <p:tav tm="0">
                                          <p:val>
                                            <p:strVal val="#ppt_x"/>
                                          </p:val>
                                        </p:tav>
                                        <p:tav tm="100000">
                                          <p:val>
                                            <p:strVal val="#ppt_x"/>
                                          </p:val>
                                        </p:tav>
                                      </p:tavLst>
                                    </p:anim>
                                    <p:anim calcmode="lin" valueType="num">
                                      <p:cBhvr>
                                        <p:cTn id="21" dur="1000" fill="hold"/>
                                        <p:tgtEl>
                                          <p:spTgt spid="13312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8008"/>
                                        </p:tgtEl>
                                        <p:attrNameLst>
                                          <p:attrName>style.visibility</p:attrName>
                                        </p:attrNameLst>
                                      </p:cBhvr>
                                      <p:to>
                                        <p:strVal val="visible"/>
                                      </p:to>
                                    </p:set>
                                    <p:animEffect transition="in" filter="wipe(up)">
                                      <p:cBhvr>
                                        <p:cTn id="26" dur="500"/>
                                        <p:tgtEl>
                                          <p:spTgt spid="1280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8012"/>
                                        </p:tgtEl>
                                        <p:attrNameLst>
                                          <p:attrName>style.visibility</p:attrName>
                                        </p:attrNameLst>
                                      </p:cBhvr>
                                      <p:to>
                                        <p:strVal val="visible"/>
                                      </p:to>
                                    </p:set>
                                    <p:animEffect transition="in" filter="wipe(up)">
                                      <p:cBhvr>
                                        <p:cTn id="31" dur="500"/>
                                        <p:tgtEl>
                                          <p:spTgt spid="12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0" autoUpdateAnimBg="0"/>
      <p:bldP spid="128011" grpId="0" autoUpdateAnimBg="0"/>
      <p:bldP spid="12801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752"/>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2.3.2</a:t>
            </a:r>
            <a:r>
              <a:rPr lang="zh-CN" altLang="en-US" sz="3200" b="1" dirty="0">
                <a:solidFill>
                  <a:schemeClr val="accent2"/>
                </a:solidFill>
                <a:latin typeface="隶书" pitchFamily="49" charset="-122"/>
                <a:ea typeface="隶书" pitchFamily="49" charset="-122"/>
              </a:rPr>
              <a:t>　直线上点的投影</a:t>
            </a:r>
            <a:r>
              <a:rPr lang="zh-CN" altLang="en-US" sz="3200" b="1" dirty="0" smtClean="0">
                <a:solidFill>
                  <a:schemeClr val="accent2"/>
                </a:solidFill>
                <a:latin typeface="隶书" pitchFamily="49" charset="-122"/>
                <a:ea typeface="隶书" pitchFamily="49" charset="-122"/>
              </a:rPr>
              <a:t>特性</a:t>
            </a:r>
            <a:endParaRPr lang="zh-CN" altLang="en-US" sz="3200" b="1" dirty="0">
              <a:solidFill>
                <a:schemeClr val="accent2"/>
              </a:solidFill>
              <a:latin typeface="隶书" pitchFamily="49" charset="-122"/>
              <a:ea typeface="隶书" pitchFamily="49" charset="-122"/>
            </a:endParaRPr>
          </a:p>
        </p:txBody>
      </p:sp>
      <p:sp>
        <p:nvSpPr>
          <p:cNvPr id="8" name="Text Box 11"/>
          <p:cNvSpPr txBox="1">
            <a:spLocks noChangeArrowheads="1"/>
          </p:cNvSpPr>
          <p:nvPr/>
        </p:nvSpPr>
        <p:spPr bwMode="auto">
          <a:xfrm>
            <a:off x="838200" y="1207864"/>
            <a:ext cx="6110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rgbClr val="FF0000"/>
              </a:buClr>
              <a:buFont typeface="Wingdings" pitchFamily="2" charset="2"/>
              <a:buChar char="Ø"/>
            </a:pPr>
            <a:r>
              <a:rPr lang="zh-CN" altLang="en-US" sz="2800" b="1" dirty="0" smtClean="0">
                <a:solidFill>
                  <a:schemeClr val="folHlink"/>
                </a:solidFill>
                <a:ea typeface="黑体" pitchFamily="2" charset="-122"/>
              </a:rPr>
              <a:t> </a:t>
            </a:r>
            <a:r>
              <a:rPr lang="zh-CN" altLang="en-US" sz="3200" b="1" dirty="0" smtClean="0">
                <a:solidFill>
                  <a:schemeClr val="accent2"/>
                </a:solidFill>
                <a:latin typeface="隶书" pitchFamily="49" charset="-122"/>
                <a:ea typeface="隶书" pitchFamily="49" charset="-122"/>
              </a:rPr>
              <a:t>定比性</a:t>
            </a:r>
            <a:r>
              <a:rPr lang="en-US" altLang="zh-CN" sz="3200" b="1" dirty="0" smtClean="0">
                <a:solidFill>
                  <a:schemeClr val="accent2"/>
                </a:solidFill>
                <a:latin typeface="隶书" pitchFamily="49" charset="-122"/>
                <a:ea typeface="隶书" pitchFamily="49" charset="-122"/>
              </a:rPr>
              <a:t>-</a:t>
            </a:r>
            <a:r>
              <a:rPr lang="zh-CN" altLang="en-US" sz="3200" b="1" dirty="0" smtClean="0">
                <a:solidFill>
                  <a:srgbClr val="FF0000"/>
                </a:solidFill>
                <a:latin typeface="隶书" pitchFamily="49" charset="-122"/>
                <a:ea typeface="隶书" pitchFamily="49" charset="-122"/>
              </a:rPr>
              <a:t>定比定理</a:t>
            </a:r>
            <a:endParaRPr lang="zh-CN" altLang="en-US" sz="2800" b="1" dirty="0">
              <a:solidFill>
                <a:srgbClr val="FF0000"/>
              </a:solidFill>
            </a:endParaRPr>
          </a:p>
        </p:txBody>
      </p:sp>
      <p:sp>
        <p:nvSpPr>
          <p:cNvPr id="9" name="Text Box 41"/>
          <p:cNvSpPr txBox="1">
            <a:spLocks noChangeArrowheads="1"/>
          </p:cNvSpPr>
          <p:nvPr/>
        </p:nvSpPr>
        <p:spPr bwMode="auto">
          <a:xfrm>
            <a:off x="1521123" y="1801540"/>
            <a:ext cx="70101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a:t>直线上的点分割线段之比等于其投影之比。</a:t>
            </a:r>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82" y="2492896"/>
            <a:ext cx="7776864" cy="378040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1860"/>
                                        </p:tgtEl>
                                        <p:attrNameLst>
                                          <p:attrName>style.visibility</p:attrName>
                                        </p:attrNameLst>
                                      </p:cBhvr>
                                      <p:to>
                                        <p:strVal val="visible"/>
                                      </p:to>
                                    </p:set>
                                    <p:animEffect transition="in" filter="fade">
                                      <p:cBhvr>
                                        <p:cTn id="17" dur="1000"/>
                                        <p:tgtEl>
                                          <p:spTgt spid="121860"/>
                                        </p:tgtEl>
                                      </p:cBhvr>
                                    </p:animEffect>
                                    <p:anim calcmode="lin" valueType="num">
                                      <p:cBhvr>
                                        <p:cTn id="18" dur="1000" fill="hold"/>
                                        <p:tgtEl>
                                          <p:spTgt spid="121860"/>
                                        </p:tgtEl>
                                        <p:attrNameLst>
                                          <p:attrName>ppt_x</p:attrName>
                                        </p:attrNameLst>
                                      </p:cBhvr>
                                      <p:tavLst>
                                        <p:tav tm="0">
                                          <p:val>
                                            <p:strVal val="#ppt_x"/>
                                          </p:val>
                                        </p:tav>
                                        <p:tav tm="100000">
                                          <p:val>
                                            <p:strVal val="#ppt_x"/>
                                          </p:val>
                                        </p:tav>
                                      </p:tavLst>
                                    </p:anim>
                                    <p:anim calcmode="lin" valueType="num">
                                      <p:cBhvr>
                                        <p:cTn id="19" dur="1000" fill="hold"/>
                                        <p:tgtEl>
                                          <p:spTgt spid="1218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752"/>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2.3.2</a:t>
            </a:r>
            <a:r>
              <a:rPr lang="zh-CN" altLang="en-US" sz="3200" b="1" dirty="0">
                <a:solidFill>
                  <a:schemeClr val="accent2"/>
                </a:solidFill>
                <a:latin typeface="隶书" pitchFamily="49" charset="-122"/>
                <a:ea typeface="隶书" pitchFamily="49" charset="-122"/>
              </a:rPr>
              <a:t>　直线上点的投影</a:t>
            </a:r>
            <a:r>
              <a:rPr lang="zh-CN" altLang="en-US" sz="3200" b="1" dirty="0" smtClean="0">
                <a:solidFill>
                  <a:schemeClr val="accent2"/>
                </a:solidFill>
                <a:latin typeface="隶书" pitchFamily="49" charset="-122"/>
                <a:ea typeface="隶书" pitchFamily="49" charset="-122"/>
              </a:rPr>
              <a:t>特性</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4156" name="ShockwaveFlash1" r:id="rId2" imgW="7666667" imgH="4968800"/>
        </mc:Choice>
        <mc:Fallback>
          <p:control name="ShockwaveFlash1" r:id="rId2" imgW="7666667" imgH="4968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41438"/>
                  <a:ext cx="7667625" cy="496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9134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752"/>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2.3.2</a:t>
            </a:r>
            <a:r>
              <a:rPr lang="zh-CN" altLang="en-US" sz="3200" b="1" dirty="0">
                <a:solidFill>
                  <a:schemeClr val="accent2"/>
                </a:solidFill>
                <a:latin typeface="隶书" pitchFamily="49" charset="-122"/>
                <a:ea typeface="隶书" pitchFamily="49" charset="-122"/>
              </a:rPr>
              <a:t>　直线上点的投影</a:t>
            </a:r>
            <a:r>
              <a:rPr lang="zh-CN" altLang="en-US" sz="3200" b="1" dirty="0" smtClean="0">
                <a:solidFill>
                  <a:schemeClr val="accent2"/>
                </a:solidFill>
                <a:latin typeface="隶书" pitchFamily="49" charset="-122"/>
                <a:ea typeface="隶书" pitchFamily="49" charset="-122"/>
              </a:rPr>
              <a:t>特性</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5181" name="ShockwaveFlash2" r:id="rId2" imgW="8064533" imgH="4967161"/>
        </mc:Choice>
        <mc:Fallback>
          <p:control name="ShockwaveFlash2" r:id="rId2" imgW="8064533" imgH="4967161">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41438"/>
                  <a:ext cx="8064500" cy="49672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81842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5" name="Rectangle 47"/>
          <p:cNvSpPr>
            <a:spLocks noChangeArrowheads="1"/>
          </p:cNvSpPr>
          <p:nvPr/>
        </p:nvSpPr>
        <p:spPr bwMode="auto">
          <a:xfrm flipV="1">
            <a:off x="747713" y="1700213"/>
            <a:ext cx="3167062" cy="29527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660" name="Text Box 12"/>
          <p:cNvSpPr txBox="1">
            <a:spLocks noChangeArrowheads="1"/>
          </p:cNvSpPr>
          <p:nvPr/>
        </p:nvSpPr>
        <p:spPr bwMode="auto">
          <a:xfrm>
            <a:off x="990600" y="333375"/>
            <a:ext cx="768508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US" altLang="zh-CN" b="1" dirty="0" smtClean="0">
                <a:solidFill>
                  <a:schemeClr val="accent2"/>
                </a:solidFill>
                <a:latin typeface="隶书" pitchFamily="49" charset="-122"/>
                <a:ea typeface="隶书" pitchFamily="49" charset="-122"/>
              </a:rPr>
              <a:t>【</a:t>
            </a:r>
            <a:r>
              <a:rPr lang="zh-CN" altLang="en-US" b="1" dirty="0" smtClean="0">
                <a:solidFill>
                  <a:schemeClr val="accent2"/>
                </a:solidFill>
                <a:latin typeface="隶书" pitchFamily="49" charset="-122"/>
                <a:ea typeface="隶书" pitchFamily="49" charset="-122"/>
              </a:rPr>
              <a:t>例</a:t>
            </a:r>
            <a:r>
              <a:rPr lang="en-US" altLang="zh-CN" b="1" dirty="0" smtClean="0">
                <a:solidFill>
                  <a:schemeClr val="accent2"/>
                </a:solidFill>
                <a:latin typeface="隶书" pitchFamily="49" charset="-122"/>
                <a:ea typeface="隶书" pitchFamily="49" charset="-122"/>
              </a:rPr>
              <a:t>】</a:t>
            </a:r>
            <a:r>
              <a:rPr lang="en-US" altLang="zh-CN" dirty="0" smtClean="0"/>
              <a:t> </a:t>
            </a:r>
            <a:r>
              <a:rPr lang="zh-CN" altLang="en-US" b="1" dirty="0">
                <a:ea typeface="楷体_GB2312" pitchFamily="49" charset="-122"/>
              </a:rPr>
              <a:t>试在</a:t>
            </a:r>
            <a:r>
              <a:rPr lang="en-US" altLang="zh-CN" b="1" i="1" dirty="0">
                <a:ea typeface="楷体_GB2312" pitchFamily="49" charset="-122"/>
              </a:rPr>
              <a:t>AB </a:t>
            </a:r>
            <a:r>
              <a:rPr lang="zh-CN" altLang="en-US" b="1" dirty="0">
                <a:ea typeface="楷体_GB2312" pitchFamily="49" charset="-122"/>
              </a:rPr>
              <a:t>线段上取一点</a:t>
            </a:r>
            <a:r>
              <a:rPr lang="en-US" altLang="zh-CN" b="1" i="1" dirty="0">
                <a:ea typeface="楷体_GB2312" pitchFamily="49" charset="-122"/>
              </a:rPr>
              <a:t>C </a:t>
            </a:r>
            <a:r>
              <a:rPr lang="zh-CN" altLang="en-US" b="1" dirty="0">
                <a:ea typeface="楷体_GB2312" pitchFamily="49" charset="-122"/>
              </a:rPr>
              <a:t>，使</a:t>
            </a:r>
            <a:r>
              <a:rPr lang="en-US" altLang="zh-CN" b="1" i="1" dirty="0">
                <a:ea typeface="楷体_GB2312" pitchFamily="49" charset="-122"/>
              </a:rPr>
              <a:t>AC</a:t>
            </a:r>
            <a:r>
              <a:rPr lang="en-US" altLang="zh-CN" b="1" dirty="0">
                <a:ea typeface="楷体_GB2312" pitchFamily="49" charset="-122"/>
              </a:rPr>
              <a:t>∶</a:t>
            </a:r>
            <a:r>
              <a:rPr lang="en-US" altLang="zh-CN" b="1" i="1" dirty="0">
                <a:ea typeface="楷体_GB2312" pitchFamily="49" charset="-122"/>
              </a:rPr>
              <a:t>CB</a:t>
            </a:r>
            <a:r>
              <a:rPr lang="zh-CN" altLang="en-US" b="1" dirty="0" smtClean="0">
                <a:ea typeface="楷体_GB2312" pitchFamily="49" charset="-122"/>
              </a:rPr>
              <a:t>＝ </a:t>
            </a:r>
            <a:r>
              <a:rPr lang="en-US" altLang="zh-CN" b="1" dirty="0">
                <a:ea typeface="楷体_GB2312" pitchFamily="49" charset="-122"/>
              </a:rPr>
              <a:t>1∶2 </a:t>
            </a:r>
            <a:r>
              <a:rPr lang="zh-CN" altLang="en-US" b="1" dirty="0" smtClean="0">
                <a:ea typeface="楷体_GB2312" pitchFamily="49" charset="-122"/>
              </a:rPr>
              <a:t>，</a:t>
            </a:r>
            <a:endParaRPr lang="en-US" altLang="zh-CN" b="1" dirty="0" smtClean="0">
              <a:ea typeface="楷体_GB2312" pitchFamily="49" charset="-122"/>
            </a:endParaRPr>
          </a:p>
          <a:p>
            <a:pPr algn="l">
              <a:lnSpc>
                <a:spcPct val="90000"/>
              </a:lnSpc>
            </a:pPr>
            <a:r>
              <a:rPr lang="zh-CN" altLang="en-US" b="1" dirty="0"/>
              <a:t>　</a:t>
            </a:r>
            <a:r>
              <a:rPr lang="zh-CN" altLang="en-US" b="1" dirty="0" smtClean="0"/>
              <a:t>　　 </a:t>
            </a:r>
            <a:r>
              <a:rPr lang="zh-CN" altLang="en-US" b="1" dirty="0" smtClean="0">
                <a:ea typeface="楷体_GB2312" pitchFamily="49" charset="-122"/>
              </a:rPr>
              <a:t>求 分点</a:t>
            </a:r>
            <a:r>
              <a:rPr lang="en-US" altLang="zh-CN" b="1" i="1" dirty="0">
                <a:ea typeface="楷体_GB2312" pitchFamily="49" charset="-122"/>
              </a:rPr>
              <a:t>C </a:t>
            </a:r>
            <a:r>
              <a:rPr lang="zh-CN" altLang="en-US" b="1" dirty="0">
                <a:ea typeface="楷体_GB2312" pitchFamily="49" charset="-122"/>
              </a:rPr>
              <a:t>的投影。 </a:t>
            </a:r>
          </a:p>
        </p:txBody>
      </p:sp>
      <p:sp>
        <p:nvSpPr>
          <p:cNvPr id="27661" name="Freeform 13"/>
          <p:cNvSpPr>
            <a:spLocks/>
          </p:cNvSpPr>
          <p:nvPr/>
        </p:nvSpPr>
        <p:spPr bwMode="auto">
          <a:xfrm flipH="1">
            <a:off x="1905000" y="2384425"/>
            <a:ext cx="76200" cy="1219200"/>
          </a:xfrm>
          <a:custGeom>
            <a:avLst/>
            <a:gdLst>
              <a:gd name="T0" fmla="*/ 0 w 1"/>
              <a:gd name="T1" fmla="*/ 0 h 766"/>
              <a:gd name="T2" fmla="*/ 0 w 1"/>
              <a:gd name="T3" fmla="*/ 766 h 766"/>
            </a:gdLst>
            <a:ahLst/>
            <a:cxnLst>
              <a:cxn ang="0">
                <a:pos x="T0" y="T1"/>
              </a:cxn>
              <a:cxn ang="0">
                <a:pos x="T2" y="T3"/>
              </a:cxn>
            </a:cxnLst>
            <a:rect l="0" t="0" r="r" b="b"/>
            <a:pathLst>
              <a:path w="1" h="766">
                <a:moveTo>
                  <a:pt x="0" y="0"/>
                </a:moveTo>
                <a:lnTo>
                  <a:pt x="0" y="766"/>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27662" name="Line 14"/>
          <p:cNvSpPr>
            <a:spLocks noChangeShapeType="1"/>
          </p:cNvSpPr>
          <p:nvPr/>
        </p:nvSpPr>
        <p:spPr bwMode="auto">
          <a:xfrm flipV="1">
            <a:off x="1366838" y="2033588"/>
            <a:ext cx="1916112" cy="512762"/>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27663" name="Line 15"/>
          <p:cNvSpPr>
            <a:spLocks noChangeShapeType="1"/>
          </p:cNvSpPr>
          <p:nvPr/>
        </p:nvSpPr>
        <p:spPr bwMode="auto">
          <a:xfrm flipV="1">
            <a:off x="1366838" y="3227388"/>
            <a:ext cx="1916112" cy="51435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27664" name="Line 16"/>
          <p:cNvSpPr>
            <a:spLocks noChangeShapeType="1"/>
          </p:cNvSpPr>
          <p:nvPr/>
        </p:nvSpPr>
        <p:spPr bwMode="auto">
          <a:xfrm>
            <a:off x="1066800" y="2917825"/>
            <a:ext cx="2543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27665" name="Line 17"/>
          <p:cNvSpPr>
            <a:spLocks noChangeShapeType="1"/>
          </p:cNvSpPr>
          <p:nvPr/>
        </p:nvSpPr>
        <p:spPr bwMode="auto">
          <a:xfrm>
            <a:off x="1366838" y="2546350"/>
            <a:ext cx="0" cy="1195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27666" name="Line 18"/>
          <p:cNvSpPr>
            <a:spLocks noChangeShapeType="1"/>
          </p:cNvSpPr>
          <p:nvPr/>
        </p:nvSpPr>
        <p:spPr bwMode="auto">
          <a:xfrm flipV="1">
            <a:off x="3282950" y="2033588"/>
            <a:ext cx="0" cy="1193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27667" name="Text Box 19"/>
          <p:cNvSpPr txBox="1">
            <a:spLocks noChangeArrowheads="1"/>
          </p:cNvSpPr>
          <p:nvPr/>
        </p:nvSpPr>
        <p:spPr bwMode="auto">
          <a:xfrm>
            <a:off x="985838" y="341788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a</a:t>
            </a:r>
          </a:p>
        </p:txBody>
      </p:sp>
      <p:sp>
        <p:nvSpPr>
          <p:cNvPr id="27668" name="Text Box 20"/>
          <p:cNvSpPr txBox="1">
            <a:spLocks noChangeArrowheads="1"/>
          </p:cNvSpPr>
          <p:nvPr/>
        </p:nvSpPr>
        <p:spPr bwMode="auto">
          <a:xfrm>
            <a:off x="3348038" y="296068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b</a:t>
            </a:r>
          </a:p>
        </p:txBody>
      </p:sp>
      <p:sp>
        <p:nvSpPr>
          <p:cNvPr id="27669" name="Text Box 21"/>
          <p:cNvSpPr txBox="1">
            <a:spLocks noChangeArrowheads="1"/>
          </p:cNvSpPr>
          <p:nvPr/>
        </p:nvSpPr>
        <p:spPr bwMode="auto">
          <a:xfrm>
            <a:off x="2052638" y="3184525"/>
            <a:ext cx="296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c</a:t>
            </a:r>
          </a:p>
        </p:txBody>
      </p:sp>
      <p:sp>
        <p:nvSpPr>
          <p:cNvPr id="27670" name="Text Box 22"/>
          <p:cNvSpPr txBox="1">
            <a:spLocks noChangeArrowheads="1"/>
          </p:cNvSpPr>
          <p:nvPr/>
        </p:nvSpPr>
        <p:spPr bwMode="auto">
          <a:xfrm>
            <a:off x="1073150" y="2198688"/>
            <a:ext cx="3746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sym typeface="EuroRoman" pitchFamily="2" charset="2"/>
              </a:rPr>
              <a:t>a</a:t>
            </a:r>
            <a:r>
              <a:rPr lang="en-US" altLang="zh-CN" sz="2000" b="1" i="1">
                <a:sym typeface="Symbol" pitchFamily="18" charset="2"/>
              </a:rPr>
              <a:t></a:t>
            </a:r>
          </a:p>
        </p:txBody>
      </p:sp>
      <p:sp>
        <p:nvSpPr>
          <p:cNvPr id="27671" name="Text Box 23"/>
          <p:cNvSpPr txBox="1">
            <a:spLocks noChangeArrowheads="1"/>
          </p:cNvSpPr>
          <p:nvPr/>
        </p:nvSpPr>
        <p:spPr bwMode="auto">
          <a:xfrm>
            <a:off x="3284538" y="1665288"/>
            <a:ext cx="3746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b</a:t>
            </a:r>
            <a:r>
              <a:rPr lang="en-US" altLang="zh-CN" sz="2000" b="1" i="1">
                <a:sym typeface="Symbol" pitchFamily="18" charset="2"/>
              </a:rPr>
              <a:t></a:t>
            </a:r>
          </a:p>
        </p:txBody>
      </p:sp>
      <p:sp>
        <p:nvSpPr>
          <p:cNvPr id="27672" name="Text Box 24"/>
          <p:cNvSpPr txBox="1">
            <a:spLocks noChangeArrowheads="1"/>
          </p:cNvSpPr>
          <p:nvPr/>
        </p:nvSpPr>
        <p:spPr bwMode="auto">
          <a:xfrm>
            <a:off x="1989138" y="1965325"/>
            <a:ext cx="3603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sym typeface="EuroRoman" pitchFamily="2" charset="2"/>
              </a:rPr>
              <a:t>c</a:t>
            </a:r>
            <a:r>
              <a:rPr lang="en-US" altLang="zh-CN" sz="2000" b="1" i="1">
                <a:sym typeface="Symbol" pitchFamily="18" charset="2"/>
              </a:rPr>
              <a:t></a:t>
            </a:r>
          </a:p>
        </p:txBody>
      </p:sp>
      <p:sp>
        <p:nvSpPr>
          <p:cNvPr id="27673" name="Text Box 25"/>
          <p:cNvSpPr txBox="1">
            <a:spLocks noChangeArrowheads="1"/>
          </p:cNvSpPr>
          <p:nvPr/>
        </p:nvSpPr>
        <p:spPr bwMode="auto">
          <a:xfrm>
            <a:off x="963613" y="178752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zh-CN" sz="2000" b="1" i="1"/>
          </a:p>
        </p:txBody>
      </p:sp>
      <p:sp>
        <p:nvSpPr>
          <p:cNvPr id="27674" name="Line 26"/>
          <p:cNvSpPr>
            <a:spLocks noChangeShapeType="1"/>
          </p:cNvSpPr>
          <p:nvPr/>
        </p:nvSpPr>
        <p:spPr bwMode="auto">
          <a:xfrm>
            <a:off x="1343025" y="3738563"/>
            <a:ext cx="23622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75" name="Line 27"/>
          <p:cNvSpPr>
            <a:spLocks noChangeShapeType="1"/>
          </p:cNvSpPr>
          <p:nvPr/>
        </p:nvSpPr>
        <p:spPr bwMode="auto">
          <a:xfrm flipH="1">
            <a:off x="2105025" y="3890963"/>
            <a:ext cx="762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76" name="Line 28"/>
          <p:cNvSpPr>
            <a:spLocks noChangeShapeType="1"/>
          </p:cNvSpPr>
          <p:nvPr/>
        </p:nvSpPr>
        <p:spPr bwMode="auto">
          <a:xfrm flipV="1">
            <a:off x="2895600" y="4060825"/>
            <a:ext cx="762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77" name="Line 29"/>
          <p:cNvSpPr>
            <a:spLocks noChangeShapeType="1"/>
          </p:cNvSpPr>
          <p:nvPr/>
        </p:nvSpPr>
        <p:spPr bwMode="auto">
          <a:xfrm flipV="1">
            <a:off x="3705225" y="4271963"/>
            <a:ext cx="762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78" name="Line 30"/>
          <p:cNvSpPr>
            <a:spLocks noChangeShapeType="1"/>
          </p:cNvSpPr>
          <p:nvPr/>
        </p:nvSpPr>
        <p:spPr bwMode="auto">
          <a:xfrm flipH="1" flipV="1">
            <a:off x="3248025" y="3205163"/>
            <a:ext cx="45720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79" name="Line 31"/>
          <p:cNvSpPr>
            <a:spLocks noChangeShapeType="1"/>
          </p:cNvSpPr>
          <p:nvPr/>
        </p:nvSpPr>
        <p:spPr bwMode="auto">
          <a:xfrm flipH="1" flipV="1">
            <a:off x="1981200" y="3527425"/>
            <a:ext cx="15240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7680" name="Text Box 32"/>
          <p:cNvSpPr txBox="1">
            <a:spLocks noChangeArrowheads="1"/>
          </p:cNvSpPr>
          <p:nvPr/>
        </p:nvSpPr>
        <p:spPr bwMode="auto">
          <a:xfrm>
            <a:off x="661988" y="2655888"/>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X</a:t>
            </a:r>
          </a:p>
        </p:txBody>
      </p:sp>
      <p:sp>
        <p:nvSpPr>
          <p:cNvPr id="27681" name="Text Box 33"/>
          <p:cNvSpPr txBox="1">
            <a:spLocks noChangeArrowheads="1"/>
          </p:cNvSpPr>
          <p:nvPr/>
        </p:nvSpPr>
        <p:spPr bwMode="auto">
          <a:xfrm>
            <a:off x="1839913" y="4027488"/>
            <a:ext cx="436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sz="2000" b="1" i="1"/>
              <a:t>C</a:t>
            </a:r>
            <a:r>
              <a:rPr lang="en-US" altLang="zh-CN" sz="2000" b="1" i="1" baseline="-25000"/>
              <a:t>1</a:t>
            </a:r>
          </a:p>
        </p:txBody>
      </p:sp>
      <p:sp>
        <p:nvSpPr>
          <p:cNvPr id="27682" name="Text Box 34"/>
          <p:cNvSpPr txBox="1">
            <a:spLocks noChangeArrowheads="1"/>
          </p:cNvSpPr>
          <p:nvPr/>
        </p:nvSpPr>
        <p:spPr bwMode="auto">
          <a:xfrm>
            <a:off x="3327400" y="4267200"/>
            <a:ext cx="5349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i="1"/>
              <a:t>B</a:t>
            </a:r>
            <a:r>
              <a:rPr lang="en-US" altLang="zh-CN" sz="2000" b="1" i="1" baseline="-25000"/>
              <a:t>1</a:t>
            </a:r>
          </a:p>
        </p:txBody>
      </p:sp>
      <p:sp>
        <p:nvSpPr>
          <p:cNvPr id="27683" name="Text Box 35"/>
          <p:cNvSpPr txBox="1">
            <a:spLocks noChangeArrowheads="1"/>
          </p:cNvSpPr>
          <p:nvPr/>
        </p:nvSpPr>
        <p:spPr bwMode="auto">
          <a:xfrm>
            <a:off x="2032000" y="5029200"/>
            <a:ext cx="670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b="1">
                <a:ea typeface="楷体_GB2312" pitchFamily="49" charset="-122"/>
              </a:rPr>
              <a:t>分点</a:t>
            </a:r>
            <a:r>
              <a:rPr lang="en-US" altLang="zh-CN" b="1" i="1">
                <a:ea typeface="楷体_GB2312" pitchFamily="49" charset="-122"/>
              </a:rPr>
              <a:t>C </a:t>
            </a:r>
            <a:r>
              <a:rPr lang="zh-CN" altLang="en-US" b="1">
                <a:ea typeface="楷体_GB2312" pitchFamily="49" charset="-122"/>
              </a:rPr>
              <a:t>的投影，必在</a:t>
            </a:r>
            <a:r>
              <a:rPr lang="en-US" altLang="zh-CN" b="1" i="1">
                <a:ea typeface="楷体_GB2312" pitchFamily="49" charset="-122"/>
              </a:rPr>
              <a:t>AB </a:t>
            </a:r>
            <a:r>
              <a:rPr lang="zh-CN" altLang="en-US" b="1">
                <a:ea typeface="楷体_GB2312" pitchFamily="49" charset="-122"/>
              </a:rPr>
              <a:t>线段的同面投影上，且 </a:t>
            </a:r>
          </a:p>
          <a:p>
            <a:pPr algn="l"/>
            <a:r>
              <a:rPr lang="en-US" altLang="zh-CN" b="1" i="1">
                <a:ea typeface="楷体_GB2312" pitchFamily="49" charset="-122"/>
              </a:rPr>
              <a:t>ac</a:t>
            </a:r>
            <a:r>
              <a:rPr lang="en-US" altLang="zh-CN" b="1">
                <a:ea typeface="楷体_GB2312" pitchFamily="49" charset="-122"/>
              </a:rPr>
              <a:t>∶</a:t>
            </a:r>
            <a:r>
              <a:rPr lang="en-US" altLang="zh-CN" b="1" i="1">
                <a:ea typeface="楷体_GB2312" pitchFamily="49" charset="-122"/>
              </a:rPr>
              <a:t>cb</a:t>
            </a:r>
            <a:r>
              <a:rPr lang="zh-CN" altLang="en-US" b="1">
                <a:ea typeface="楷体_GB2312" pitchFamily="49" charset="-122"/>
              </a:rPr>
              <a:t>＝</a:t>
            </a:r>
            <a:r>
              <a:rPr lang="en-US" altLang="zh-CN" b="1" i="1">
                <a:ea typeface="楷体_GB2312" pitchFamily="49" charset="-122"/>
              </a:rPr>
              <a:t>a</a:t>
            </a:r>
            <a:r>
              <a:rPr lang="en-US" altLang="zh-CN" b="1">
                <a:ea typeface="楷体_GB2312" pitchFamily="49" charset="-122"/>
              </a:rPr>
              <a:t>′</a:t>
            </a:r>
            <a:r>
              <a:rPr lang="en-US" altLang="zh-CN" b="1" i="1">
                <a:ea typeface="楷体_GB2312" pitchFamily="49" charset="-122"/>
              </a:rPr>
              <a:t>c</a:t>
            </a:r>
            <a:r>
              <a:rPr lang="en-US" altLang="zh-CN" b="1">
                <a:ea typeface="楷体_GB2312" pitchFamily="49" charset="-122"/>
              </a:rPr>
              <a:t>′∶</a:t>
            </a:r>
            <a:r>
              <a:rPr lang="en-US" altLang="zh-CN" b="1" i="1">
                <a:ea typeface="楷体_GB2312" pitchFamily="49" charset="-122"/>
              </a:rPr>
              <a:t>c</a:t>
            </a:r>
            <a:r>
              <a:rPr lang="en-US" altLang="zh-CN" b="1">
                <a:ea typeface="楷体_GB2312" pitchFamily="49" charset="-122"/>
              </a:rPr>
              <a:t>′</a:t>
            </a:r>
            <a:r>
              <a:rPr lang="en-US" altLang="zh-CN" b="1" i="1">
                <a:ea typeface="楷体_GB2312" pitchFamily="49" charset="-122"/>
              </a:rPr>
              <a:t>b</a:t>
            </a:r>
            <a:r>
              <a:rPr lang="en-US" altLang="zh-CN" b="1">
                <a:ea typeface="楷体_GB2312" pitchFamily="49" charset="-122"/>
              </a:rPr>
              <a:t>′</a:t>
            </a:r>
            <a:r>
              <a:rPr lang="zh-CN" altLang="en-US" b="1">
                <a:ea typeface="楷体_GB2312" pitchFamily="49" charset="-122"/>
              </a:rPr>
              <a:t>＝</a:t>
            </a:r>
            <a:r>
              <a:rPr lang="en-US" altLang="zh-CN" b="1">
                <a:ea typeface="楷体_GB2312" pitchFamily="49" charset="-122"/>
              </a:rPr>
              <a:t>1∶2</a:t>
            </a:r>
          </a:p>
          <a:p>
            <a:pPr algn="l"/>
            <a:r>
              <a:rPr lang="zh-CN" altLang="en-US" b="1">
                <a:ea typeface="楷体_GB2312" pitchFamily="49" charset="-122"/>
              </a:rPr>
              <a:t>　　　 可用</a:t>
            </a:r>
            <a:r>
              <a:rPr lang="zh-CN" altLang="en-US" b="1">
                <a:solidFill>
                  <a:srgbClr val="0000FF"/>
                </a:solidFill>
                <a:ea typeface="楷体_GB2312" pitchFamily="49" charset="-122"/>
              </a:rPr>
              <a:t>比例作图法</a:t>
            </a:r>
            <a:r>
              <a:rPr lang="zh-CN" altLang="en-US" b="1">
                <a:ea typeface="楷体_GB2312" pitchFamily="49" charset="-122"/>
              </a:rPr>
              <a:t>作图。 </a:t>
            </a:r>
          </a:p>
        </p:txBody>
      </p:sp>
      <p:sp>
        <p:nvSpPr>
          <p:cNvPr id="27684" name="Text Box 36"/>
          <p:cNvSpPr txBox="1">
            <a:spLocks noChangeArrowheads="1"/>
          </p:cNvSpPr>
          <p:nvPr/>
        </p:nvSpPr>
        <p:spPr bwMode="auto">
          <a:xfrm>
            <a:off x="3937000" y="1317625"/>
            <a:ext cx="4586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b="1">
                <a:ea typeface="楷体_GB2312" pitchFamily="49" charset="-122"/>
              </a:rPr>
              <a:t>1</a:t>
            </a:r>
            <a:r>
              <a:rPr lang="zh-CN" altLang="en-US" b="1">
                <a:ea typeface="楷体_GB2312" pitchFamily="49" charset="-122"/>
              </a:rPr>
              <a:t>）过</a:t>
            </a:r>
            <a:r>
              <a:rPr lang="en-US" altLang="zh-CN" b="1" i="1">
                <a:ea typeface="楷体_GB2312" pitchFamily="49" charset="-122"/>
              </a:rPr>
              <a:t>a</a:t>
            </a:r>
            <a:r>
              <a:rPr lang="en-US" altLang="zh-CN" b="1">
                <a:ea typeface="楷体_GB2312" pitchFamily="49" charset="-122"/>
              </a:rPr>
              <a:t>(</a:t>
            </a:r>
            <a:r>
              <a:rPr lang="zh-CN" altLang="en-US" b="1">
                <a:ea typeface="楷体_GB2312" pitchFamily="49" charset="-122"/>
              </a:rPr>
              <a:t>或</a:t>
            </a:r>
            <a:r>
              <a:rPr lang="en-US" altLang="zh-CN" b="1" i="1">
                <a:ea typeface="楷体_GB2312" pitchFamily="49" charset="-122"/>
              </a:rPr>
              <a:t>b</a:t>
            </a:r>
            <a:r>
              <a:rPr lang="en-US" altLang="zh-CN" b="1">
                <a:ea typeface="楷体_GB2312" pitchFamily="49" charset="-122"/>
              </a:rPr>
              <a:t>)</a:t>
            </a:r>
            <a:r>
              <a:rPr lang="zh-CN" altLang="en-US" b="1">
                <a:ea typeface="楷体_GB2312" pitchFamily="49" charset="-122"/>
              </a:rPr>
              <a:t>任作一直线</a:t>
            </a:r>
            <a:r>
              <a:rPr lang="en-US" altLang="zh-CN" b="1" i="1">
                <a:ea typeface="楷体_GB2312" pitchFamily="49" charset="-122"/>
              </a:rPr>
              <a:t>aB</a:t>
            </a:r>
            <a:r>
              <a:rPr lang="en-US" altLang="zh-CN" b="1" baseline="-30000">
                <a:ea typeface="楷体_GB2312" pitchFamily="49" charset="-122"/>
              </a:rPr>
              <a:t>1</a:t>
            </a:r>
            <a:r>
              <a:rPr lang="zh-CN" altLang="en-US" b="1">
                <a:ea typeface="楷体_GB2312" pitchFamily="49" charset="-122"/>
              </a:rPr>
              <a:t>（或</a:t>
            </a:r>
          </a:p>
          <a:p>
            <a:pPr algn="just"/>
            <a:r>
              <a:rPr lang="zh-CN" altLang="en-US" b="1" i="1">
                <a:ea typeface="楷体_GB2312" pitchFamily="49" charset="-122"/>
              </a:rPr>
              <a:t>       </a:t>
            </a:r>
            <a:r>
              <a:rPr lang="en-US" altLang="zh-CN" b="1" i="1">
                <a:ea typeface="楷体_GB2312" pitchFamily="49" charset="-122"/>
              </a:rPr>
              <a:t>bB</a:t>
            </a:r>
            <a:r>
              <a:rPr lang="en-US" altLang="zh-CN" b="1" baseline="-30000">
                <a:ea typeface="楷体_GB2312" pitchFamily="49" charset="-122"/>
              </a:rPr>
              <a:t>1</a:t>
            </a:r>
            <a:r>
              <a:rPr lang="en-US" altLang="zh-CN" b="1">
                <a:ea typeface="楷体_GB2312" pitchFamily="49" charset="-122"/>
              </a:rPr>
              <a:t>) </a:t>
            </a:r>
            <a:r>
              <a:rPr lang="zh-CN" altLang="en-US" b="1">
                <a:ea typeface="楷体_GB2312" pitchFamily="49" charset="-122"/>
              </a:rPr>
              <a:t>；</a:t>
            </a:r>
          </a:p>
        </p:txBody>
      </p:sp>
      <p:sp>
        <p:nvSpPr>
          <p:cNvPr id="27685" name="Rectangle 37"/>
          <p:cNvSpPr>
            <a:spLocks noChangeArrowheads="1"/>
          </p:cNvSpPr>
          <p:nvPr/>
        </p:nvSpPr>
        <p:spPr bwMode="auto">
          <a:xfrm>
            <a:off x="3998913" y="3935413"/>
            <a:ext cx="51450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a:ea typeface="楷体_GB2312" pitchFamily="49" charset="-122"/>
              </a:rPr>
              <a:t>5</a:t>
            </a:r>
            <a:r>
              <a:rPr lang="zh-CN" altLang="en-US" b="1">
                <a:ea typeface="楷体_GB2312" pitchFamily="49" charset="-122"/>
              </a:rPr>
              <a:t>）过</a:t>
            </a:r>
            <a:r>
              <a:rPr lang="en-US" altLang="zh-CN" b="1">
                <a:ea typeface="楷体_GB2312" pitchFamily="49" charset="-122"/>
              </a:rPr>
              <a:t>c</a:t>
            </a:r>
            <a:r>
              <a:rPr lang="zh-CN" altLang="en-US" b="1">
                <a:ea typeface="楷体_GB2312" pitchFamily="49" charset="-122"/>
              </a:rPr>
              <a:t>作</a:t>
            </a:r>
            <a:r>
              <a:rPr lang="en-US" altLang="zh-CN" b="1">
                <a:ea typeface="楷体_GB2312" pitchFamily="49" charset="-122"/>
              </a:rPr>
              <a:t>X</a:t>
            </a:r>
            <a:r>
              <a:rPr lang="zh-CN" altLang="en-US" b="1">
                <a:ea typeface="楷体_GB2312" pitchFamily="49" charset="-122"/>
              </a:rPr>
              <a:t>轴的垂线与</a:t>
            </a:r>
            <a:r>
              <a:rPr lang="en-US" altLang="zh-CN" b="1" i="1">
                <a:ea typeface="楷体_GB2312" pitchFamily="49" charset="-122"/>
              </a:rPr>
              <a:t>a</a:t>
            </a:r>
            <a:r>
              <a:rPr lang="en-US" altLang="zh-CN" b="1">
                <a:ea typeface="楷体_GB2312" pitchFamily="49" charset="-122"/>
              </a:rPr>
              <a:t>′</a:t>
            </a:r>
            <a:r>
              <a:rPr lang="en-US" altLang="zh-CN" b="1" i="1">
                <a:ea typeface="楷体_GB2312" pitchFamily="49" charset="-122"/>
              </a:rPr>
              <a:t>b</a:t>
            </a:r>
            <a:r>
              <a:rPr lang="en-US" altLang="zh-CN" b="1">
                <a:ea typeface="楷体_GB2312" pitchFamily="49" charset="-122"/>
              </a:rPr>
              <a:t>′</a:t>
            </a:r>
            <a:r>
              <a:rPr lang="zh-CN" altLang="en-US" b="1">
                <a:ea typeface="楷体_GB2312" pitchFamily="49" charset="-122"/>
              </a:rPr>
              <a:t>交于 </a:t>
            </a:r>
            <a:r>
              <a:rPr lang="en-US" altLang="zh-CN" b="1" i="1">
                <a:ea typeface="楷体_GB2312" pitchFamily="49" charset="-122"/>
              </a:rPr>
              <a:t>c </a:t>
            </a:r>
            <a:r>
              <a:rPr lang="zh-CN" altLang="en-US" b="1">
                <a:ea typeface="楷体_GB2312" pitchFamily="49" charset="-122"/>
              </a:rPr>
              <a:t>。则</a:t>
            </a:r>
            <a:r>
              <a:rPr lang="en-US" altLang="zh-CN" b="1" i="1">
                <a:ea typeface="楷体_GB2312" pitchFamily="49" charset="-122"/>
              </a:rPr>
              <a:t>c </a:t>
            </a:r>
            <a:r>
              <a:rPr lang="zh-CN" altLang="en-US" b="1">
                <a:ea typeface="楷体_GB2312" pitchFamily="49" charset="-122"/>
              </a:rPr>
              <a:t>、</a:t>
            </a:r>
            <a:r>
              <a:rPr lang="en-US" altLang="zh-CN" b="1" i="1">
                <a:ea typeface="楷体_GB2312" pitchFamily="49" charset="-122"/>
              </a:rPr>
              <a:t>c</a:t>
            </a:r>
            <a:r>
              <a:rPr lang="en-US" altLang="zh-CN" b="1">
                <a:ea typeface="楷体_GB2312" pitchFamily="49" charset="-122"/>
              </a:rPr>
              <a:t>′</a:t>
            </a:r>
            <a:r>
              <a:rPr lang="zh-CN" altLang="en-US" b="1">
                <a:ea typeface="楷体_GB2312" pitchFamily="49" charset="-122"/>
              </a:rPr>
              <a:t>即所求分点</a:t>
            </a:r>
            <a:r>
              <a:rPr lang="en-US" altLang="zh-CN" b="1" i="1">
                <a:ea typeface="楷体_GB2312" pitchFamily="49" charset="-122"/>
              </a:rPr>
              <a:t>C </a:t>
            </a:r>
            <a:r>
              <a:rPr lang="zh-CN" altLang="en-US" b="1">
                <a:ea typeface="楷体_GB2312" pitchFamily="49" charset="-122"/>
              </a:rPr>
              <a:t>的投影。 </a:t>
            </a:r>
          </a:p>
        </p:txBody>
      </p:sp>
      <p:sp>
        <p:nvSpPr>
          <p:cNvPr id="27686" name="Rectangle 38"/>
          <p:cNvSpPr>
            <a:spLocks noChangeArrowheads="1"/>
          </p:cNvSpPr>
          <p:nvPr/>
        </p:nvSpPr>
        <p:spPr bwMode="auto">
          <a:xfrm>
            <a:off x="3946525" y="2151063"/>
            <a:ext cx="3794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b="1">
                <a:ea typeface="楷体_GB2312" pitchFamily="49" charset="-122"/>
              </a:rPr>
              <a:t>2</a:t>
            </a:r>
            <a:r>
              <a:rPr lang="zh-CN" altLang="en-US" b="1">
                <a:ea typeface="楷体_GB2312" pitchFamily="49" charset="-122"/>
              </a:rPr>
              <a:t>）在</a:t>
            </a:r>
            <a:r>
              <a:rPr lang="en-US" altLang="zh-CN" b="1" i="1">
                <a:ea typeface="楷体_GB2312" pitchFamily="49" charset="-122"/>
              </a:rPr>
              <a:t>aB</a:t>
            </a:r>
            <a:r>
              <a:rPr lang="en-US" altLang="zh-CN" b="1" baseline="-30000">
                <a:ea typeface="楷体_GB2312" pitchFamily="49" charset="-122"/>
              </a:rPr>
              <a:t>1</a:t>
            </a:r>
            <a:r>
              <a:rPr lang="zh-CN" altLang="en-US" b="1">
                <a:ea typeface="楷体_GB2312" pitchFamily="49" charset="-122"/>
              </a:rPr>
              <a:t>上取</a:t>
            </a:r>
            <a:r>
              <a:rPr lang="en-US" altLang="zh-CN" b="1" i="1">
                <a:ea typeface="楷体_GB2312" pitchFamily="49" charset="-122"/>
              </a:rPr>
              <a:t>C</a:t>
            </a:r>
            <a:r>
              <a:rPr lang="en-US" altLang="zh-CN" b="1" baseline="-30000">
                <a:ea typeface="楷体_GB2312" pitchFamily="49" charset="-122"/>
              </a:rPr>
              <a:t>1</a:t>
            </a:r>
            <a:r>
              <a:rPr lang="zh-CN" altLang="en-US" b="1">
                <a:ea typeface="楷体_GB2312" pitchFamily="49" charset="-122"/>
              </a:rPr>
              <a:t>，</a:t>
            </a:r>
          </a:p>
          <a:p>
            <a:pPr algn="l"/>
            <a:r>
              <a:rPr lang="zh-CN" altLang="en-US" b="1">
                <a:ea typeface="楷体_GB2312" pitchFamily="49" charset="-122"/>
              </a:rPr>
              <a:t>      使</a:t>
            </a:r>
            <a:r>
              <a:rPr lang="en-US" altLang="zh-CN" b="1" i="1">
                <a:ea typeface="楷体_GB2312" pitchFamily="49" charset="-122"/>
              </a:rPr>
              <a:t>aC</a:t>
            </a:r>
            <a:r>
              <a:rPr lang="en-US" altLang="zh-CN" b="1" baseline="-30000">
                <a:ea typeface="楷体_GB2312" pitchFamily="49" charset="-122"/>
              </a:rPr>
              <a:t>1</a:t>
            </a:r>
            <a:r>
              <a:rPr lang="en-US" altLang="zh-CN" b="1">
                <a:ea typeface="楷体_GB2312" pitchFamily="49" charset="-122"/>
              </a:rPr>
              <a:t>∶</a:t>
            </a:r>
            <a:r>
              <a:rPr lang="en-US" altLang="zh-CN" b="1" i="1">
                <a:ea typeface="楷体_GB2312" pitchFamily="49" charset="-122"/>
              </a:rPr>
              <a:t>C</a:t>
            </a:r>
            <a:r>
              <a:rPr lang="en-US" altLang="zh-CN" b="1" baseline="-30000">
                <a:ea typeface="楷体_GB2312" pitchFamily="49" charset="-122"/>
              </a:rPr>
              <a:t>1</a:t>
            </a:r>
            <a:r>
              <a:rPr lang="en-US" altLang="zh-CN" b="1" i="1">
                <a:ea typeface="楷体_GB2312" pitchFamily="49" charset="-122"/>
              </a:rPr>
              <a:t>B</a:t>
            </a:r>
            <a:r>
              <a:rPr lang="en-US" altLang="zh-CN" b="1" baseline="-30000">
                <a:ea typeface="楷体_GB2312" pitchFamily="49" charset="-122"/>
              </a:rPr>
              <a:t>1</a:t>
            </a:r>
            <a:r>
              <a:rPr lang="zh-CN" altLang="en-US" b="1">
                <a:ea typeface="楷体_GB2312" pitchFamily="49" charset="-122"/>
              </a:rPr>
              <a:t>＝</a:t>
            </a:r>
            <a:r>
              <a:rPr lang="en-US" altLang="zh-CN" b="1">
                <a:ea typeface="楷体_GB2312" pitchFamily="49" charset="-122"/>
              </a:rPr>
              <a:t>1∶2</a:t>
            </a:r>
            <a:r>
              <a:rPr lang="zh-CN" altLang="en-US" b="1">
                <a:ea typeface="楷体_GB2312" pitchFamily="49" charset="-122"/>
              </a:rPr>
              <a:t>；</a:t>
            </a:r>
          </a:p>
        </p:txBody>
      </p:sp>
      <p:sp>
        <p:nvSpPr>
          <p:cNvPr id="27687" name="Rectangle 39"/>
          <p:cNvSpPr>
            <a:spLocks noChangeArrowheads="1"/>
          </p:cNvSpPr>
          <p:nvPr/>
        </p:nvSpPr>
        <p:spPr bwMode="auto">
          <a:xfrm>
            <a:off x="3937000" y="3006725"/>
            <a:ext cx="232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zh-CN" b="1">
                <a:ea typeface="楷体_GB2312" pitchFamily="49" charset="-122"/>
              </a:rPr>
              <a:t>3</a:t>
            </a:r>
            <a:r>
              <a:rPr lang="zh-CN" altLang="en-US" b="1">
                <a:ea typeface="楷体_GB2312" pitchFamily="49" charset="-122"/>
              </a:rPr>
              <a:t>）连接</a:t>
            </a:r>
            <a:r>
              <a:rPr lang="en-US" altLang="zh-CN" b="1" i="1">
                <a:ea typeface="楷体_GB2312" pitchFamily="49" charset="-122"/>
              </a:rPr>
              <a:t>B</a:t>
            </a:r>
            <a:r>
              <a:rPr lang="en-US" altLang="zh-CN" b="1" baseline="-30000">
                <a:ea typeface="楷体_GB2312" pitchFamily="49" charset="-122"/>
              </a:rPr>
              <a:t>1</a:t>
            </a:r>
            <a:r>
              <a:rPr lang="zh-CN" altLang="en-US" b="1">
                <a:ea typeface="楷体_GB2312" pitchFamily="49" charset="-122"/>
              </a:rPr>
              <a:t>、</a:t>
            </a:r>
            <a:r>
              <a:rPr lang="en-US" altLang="zh-CN" b="1" i="1">
                <a:ea typeface="楷体_GB2312" pitchFamily="49" charset="-122"/>
              </a:rPr>
              <a:t>b</a:t>
            </a:r>
            <a:r>
              <a:rPr lang="zh-CN" altLang="en-US" b="1">
                <a:ea typeface="楷体_GB2312" pitchFamily="49" charset="-122"/>
              </a:rPr>
              <a:t>；</a:t>
            </a:r>
          </a:p>
        </p:txBody>
      </p:sp>
      <p:sp>
        <p:nvSpPr>
          <p:cNvPr id="27688" name="Rectangle 40"/>
          <p:cNvSpPr>
            <a:spLocks noChangeArrowheads="1"/>
          </p:cNvSpPr>
          <p:nvPr/>
        </p:nvSpPr>
        <p:spPr bwMode="auto">
          <a:xfrm>
            <a:off x="3937000" y="3463925"/>
            <a:ext cx="4811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zh-CN" b="1">
                <a:ea typeface="楷体_GB2312" pitchFamily="49" charset="-122"/>
              </a:rPr>
              <a:t>4</a:t>
            </a:r>
            <a:r>
              <a:rPr lang="zh-CN" altLang="en-US" b="1">
                <a:ea typeface="楷体_GB2312" pitchFamily="49" charset="-122"/>
              </a:rPr>
              <a:t>）过</a:t>
            </a:r>
            <a:r>
              <a:rPr lang="en-US" altLang="zh-CN" b="1" i="1">
                <a:ea typeface="楷体_GB2312" pitchFamily="49" charset="-122"/>
              </a:rPr>
              <a:t>C</a:t>
            </a:r>
            <a:r>
              <a:rPr lang="en-US" altLang="zh-CN" b="1" baseline="-30000">
                <a:ea typeface="楷体_GB2312" pitchFamily="49" charset="-122"/>
              </a:rPr>
              <a:t>1</a:t>
            </a:r>
            <a:r>
              <a:rPr lang="zh-CN" altLang="en-US" b="1">
                <a:ea typeface="楷体_GB2312" pitchFamily="49" charset="-122"/>
              </a:rPr>
              <a:t>作</a:t>
            </a:r>
            <a:r>
              <a:rPr lang="en-US" altLang="zh-CN" b="1" i="1">
                <a:ea typeface="楷体_GB2312" pitchFamily="49" charset="-122"/>
              </a:rPr>
              <a:t>C</a:t>
            </a:r>
            <a:r>
              <a:rPr lang="en-US" altLang="zh-CN" b="1" baseline="-30000">
                <a:ea typeface="楷体_GB2312" pitchFamily="49" charset="-122"/>
              </a:rPr>
              <a:t>1</a:t>
            </a:r>
            <a:r>
              <a:rPr lang="en-US" altLang="zh-CN" b="1" i="1">
                <a:ea typeface="楷体_GB2312" pitchFamily="49" charset="-122"/>
              </a:rPr>
              <a:t>c</a:t>
            </a:r>
            <a:r>
              <a:rPr lang="en-US" altLang="zh-CN" b="1">
                <a:ea typeface="楷体_GB2312" pitchFamily="49" charset="-122"/>
              </a:rPr>
              <a:t>∥</a:t>
            </a:r>
            <a:r>
              <a:rPr lang="en-US" altLang="zh-CN" b="1" i="1">
                <a:ea typeface="楷体_GB2312" pitchFamily="49" charset="-122"/>
              </a:rPr>
              <a:t>B</a:t>
            </a:r>
            <a:r>
              <a:rPr lang="en-US" altLang="zh-CN" b="1" baseline="-30000">
                <a:ea typeface="楷体_GB2312" pitchFamily="49" charset="-122"/>
              </a:rPr>
              <a:t>1</a:t>
            </a:r>
            <a:r>
              <a:rPr lang="en-US" altLang="zh-CN" b="1" i="1">
                <a:ea typeface="楷体_GB2312" pitchFamily="49" charset="-122"/>
              </a:rPr>
              <a:t>b</a:t>
            </a:r>
            <a:r>
              <a:rPr lang="zh-CN" altLang="en-US" b="1">
                <a:ea typeface="楷体_GB2312" pitchFamily="49" charset="-122"/>
              </a:rPr>
              <a:t>，与</a:t>
            </a:r>
            <a:r>
              <a:rPr lang="en-US" altLang="zh-CN" b="1" i="1">
                <a:ea typeface="楷体_GB2312" pitchFamily="49" charset="-122"/>
              </a:rPr>
              <a:t>ab</a:t>
            </a:r>
            <a:r>
              <a:rPr lang="zh-CN" altLang="en-US" b="1">
                <a:ea typeface="楷体_GB2312" pitchFamily="49" charset="-122"/>
              </a:rPr>
              <a:t>交于</a:t>
            </a:r>
            <a:r>
              <a:rPr lang="en-US" altLang="zh-CN" b="1" i="1">
                <a:ea typeface="楷体_GB2312" pitchFamily="49" charset="-122"/>
              </a:rPr>
              <a:t>c </a:t>
            </a:r>
            <a:r>
              <a:rPr lang="zh-CN" altLang="en-US" b="1">
                <a:ea typeface="楷体_GB2312" pitchFamily="49" charset="-122"/>
              </a:rPr>
              <a:t>；</a:t>
            </a:r>
          </a:p>
        </p:txBody>
      </p:sp>
      <p:sp>
        <p:nvSpPr>
          <p:cNvPr id="27689" name="Rectangle 41"/>
          <p:cNvSpPr>
            <a:spLocks noChangeArrowheads="1"/>
          </p:cNvSpPr>
          <p:nvPr/>
        </p:nvSpPr>
        <p:spPr bwMode="auto">
          <a:xfrm>
            <a:off x="1106488" y="1125538"/>
            <a:ext cx="197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800" b="1">
                <a:solidFill>
                  <a:srgbClr val="0000FF"/>
                </a:solidFill>
                <a:ea typeface="楷体_GB2312" pitchFamily="49" charset="-122"/>
              </a:rPr>
              <a:t>作图步骤：</a:t>
            </a:r>
          </a:p>
        </p:txBody>
      </p:sp>
      <p:sp>
        <p:nvSpPr>
          <p:cNvPr id="27690" name="Rectangle 42"/>
          <p:cNvSpPr>
            <a:spLocks noChangeArrowheads="1"/>
          </p:cNvSpPr>
          <p:nvPr/>
        </p:nvSpPr>
        <p:spPr bwMode="auto">
          <a:xfrm>
            <a:off x="965200" y="4953000"/>
            <a:ext cx="1255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800" b="1">
                <a:solidFill>
                  <a:srgbClr val="0000FF"/>
                </a:solidFill>
                <a:ea typeface="楷体_GB2312" pitchFamily="49" charset="-122"/>
              </a:rPr>
              <a:t>分析：</a:t>
            </a:r>
          </a:p>
        </p:txBody>
      </p:sp>
      <p:pic>
        <p:nvPicPr>
          <p:cNvPr id="27694" name="Picture 46"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3000"/>
            <a:ext cx="6858000" cy="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51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90"/>
                                        </p:tgtEl>
                                        <p:attrNameLst>
                                          <p:attrName>style.visibility</p:attrName>
                                        </p:attrNameLst>
                                      </p:cBhvr>
                                      <p:to>
                                        <p:strVal val="visible"/>
                                      </p:to>
                                    </p:set>
                                    <p:animEffect transition="in" filter="wipe(left)">
                                      <p:cBhvr>
                                        <p:cTn id="7" dur="500"/>
                                        <p:tgtEl>
                                          <p:spTgt spid="2769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83">
                                            <p:txEl>
                                              <p:pRg st="0" end="0"/>
                                            </p:txEl>
                                          </p:spTgt>
                                        </p:tgtEl>
                                        <p:attrNameLst>
                                          <p:attrName>style.visibility</p:attrName>
                                        </p:attrNameLst>
                                      </p:cBhvr>
                                      <p:to>
                                        <p:strVal val="visible"/>
                                      </p:to>
                                    </p:set>
                                    <p:animEffect transition="in" filter="wipe(left)">
                                      <p:cBhvr>
                                        <p:cTn id="12" dur="500"/>
                                        <p:tgtEl>
                                          <p:spTgt spid="27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83">
                                            <p:txEl>
                                              <p:pRg st="1" end="1"/>
                                            </p:txEl>
                                          </p:spTgt>
                                        </p:tgtEl>
                                        <p:attrNameLst>
                                          <p:attrName>style.visibility</p:attrName>
                                        </p:attrNameLst>
                                      </p:cBhvr>
                                      <p:to>
                                        <p:strVal val="visible"/>
                                      </p:to>
                                    </p:set>
                                    <p:animEffect transition="in" filter="wipe(left)">
                                      <p:cBhvr>
                                        <p:cTn id="17" dur="500"/>
                                        <p:tgtEl>
                                          <p:spTgt spid="27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83">
                                            <p:txEl>
                                              <p:pRg st="2" end="2"/>
                                            </p:txEl>
                                          </p:spTgt>
                                        </p:tgtEl>
                                        <p:attrNameLst>
                                          <p:attrName>style.visibility</p:attrName>
                                        </p:attrNameLst>
                                      </p:cBhvr>
                                      <p:to>
                                        <p:strVal val="visible"/>
                                      </p:to>
                                    </p:set>
                                    <p:animEffect transition="in" filter="wipe(left)">
                                      <p:cBhvr>
                                        <p:cTn id="22" dur="500"/>
                                        <p:tgtEl>
                                          <p:spTgt spid="27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89">
                                            <p:txEl>
                                              <p:pRg st="0" end="0"/>
                                            </p:txEl>
                                          </p:spTgt>
                                        </p:tgtEl>
                                        <p:attrNameLst>
                                          <p:attrName>style.visibility</p:attrName>
                                        </p:attrNameLst>
                                      </p:cBhvr>
                                      <p:to>
                                        <p:strVal val="visible"/>
                                      </p:to>
                                    </p:set>
                                    <p:animEffect transition="in" filter="wipe(left)">
                                      <p:cBhvr>
                                        <p:cTn id="27" dur="500"/>
                                        <p:tgtEl>
                                          <p:spTgt spid="2768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84">
                                            <p:txEl>
                                              <p:pRg st="0" end="0"/>
                                            </p:txEl>
                                          </p:spTgt>
                                        </p:tgtEl>
                                        <p:attrNameLst>
                                          <p:attrName>style.visibility</p:attrName>
                                        </p:attrNameLst>
                                      </p:cBhvr>
                                      <p:to>
                                        <p:strVal val="visible"/>
                                      </p:to>
                                    </p:set>
                                    <p:animEffect transition="in" filter="wipe(left)">
                                      <p:cBhvr>
                                        <p:cTn id="32" dur="500"/>
                                        <p:tgtEl>
                                          <p:spTgt spid="27684">
                                            <p:txEl>
                                              <p:pRg st="0" end="0"/>
                                            </p:txEl>
                                          </p:spTgt>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7684">
                                            <p:txEl>
                                              <p:pRg st="1" end="1"/>
                                            </p:txEl>
                                          </p:spTgt>
                                        </p:tgtEl>
                                        <p:attrNameLst>
                                          <p:attrName>style.visibility</p:attrName>
                                        </p:attrNameLst>
                                      </p:cBhvr>
                                      <p:to>
                                        <p:strVal val="visible"/>
                                      </p:to>
                                    </p:set>
                                    <p:animEffect transition="in" filter="wipe(left)">
                                      <p:cBhvr>
                                        <p:cTn id="36" dur="500"/>
                                        <p:tgtEl>
                                          <p:spTgt spid="27684">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674"/>
                                        </p:tgtEl>
                                        <p:attrNameLst>
                                          <p:attrName>style.visibility</p:attrName>
                                        </p:attrNameLst>
                                      </p:cBhvr>
                                      <p:to>
                                        <p:strVal val="visible"/>
                                      </p:to>
                                    </p:set>
                                    <p:animEffect transition="in" filter="wipe(left)">
                                      <p:cBhvr>
                                        <p:cTn id="41" dur="500"/>
                                        <p:tgtEl>
                                          <p:spTgt spid="276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677"/>
                                        </p:tgtEl>
                                        <p:attrNameLst>
                                          <p:attrName>style.visibility</p:attrName>
                                        </p:attrNameLst>
                                      </p:cBhvr>
                                      <p:to>
                                        <p:strVal val="visible"/>
                                      </p:to>
                                    </p:set>
                                    <p:animEffect transition="in" filter="wipe(left)">
                                      <p:cBhvr>
                                        <p:cTn id="46" dur="500"/>
                                        <p:tgtEl>
                                          <p:spTgt spid="276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27682">
                                            <p:txEl>
                                              <p:pRg st="0" end="0"/>
                                            </p:txEl>
                                          </p:spTgt>
                                        </p:tgtEl>
                                        <p:attrNameLst>
                                          <p:attrName>style.visibility</p:attrName>
                                        </p:attrNameLst>
                                      </p:cBhvr>
                                      <p:to>
                                        <p:strVal val="visible"/>
                                      </p:to>
                                    </p:set>
                                    <p:animEffect transition="in" filter="box(out)">
                                      <p:cBhvr>
                                        <p:cTn id="51" dur="500"/>
                                        <p:tgtEl>
                                          <p:spTgt spid="27682">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7686">
                                            <p:txEl>
                                              <p:pRg st="0" end="0"/>
                                            </p:txEl>
                                          </p:spTgt>
                                        </p:tgtEl>
                                        <p:attrNameLst>
                                          <p:attrName>style.visibility</p:attrName>
                                        </p:attrNameLst>
                                      </p:cBhvr>
                                      <p:to>
                                        <p:strVal val="visible"/>
                                      </p:to>
                                    </p:set>
                                    <p:animEffect transition="in" filter="wipe(left)">
                                      <p:cBhvr>
                                        <p:cTn id="56" dur="500"/>
                                        <p:tgtEl>
                                          <p:spTgt spid="27686">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686">
                                            <p:txEl>
                                              <p:pRg st="1" end="1"/>
                                            </p:txEl>
                                          </p:spTgt>
                                        </p:tgtEl>
                                        <p:attrNameLst>
                                          <p:attrName>style.visibility</p:attrName>
                                        </p:attrNameLst>
                                      </p:cBhvr>
                                      <p:to>
                                        <p:strVal val="visible"/>
                                      </p:to>
                                    </p:set>
                                    <p:animEffect transition="in" filter="wipe(left)">
                                      <p:cBhvr>
                                        <p:cTn id="61" dur="500"/>
                                        <p:tgtEl>
                                          <p:spTgt spid="27686">
                                            <p:txEl>
                                              <p:pRg st="1" end="1"/>
                                            </p:txEl>
                                          </p:spTgt>
                                        </p:tgtEl>
                                      </p:cBhvr>
                                    </p:animEffect>
                                  </p:child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7676"/>
                                        </p:tgtEl>
                                        <p:attrNameLst>
                                          <p:attrName>style.visibility</p:attrName>
                                        </p:attrNameLst>
                                      </p:cBhvr>
                                      <p:to>
                                        <p:strVal val="visible"/>
                                      </p:to>
                                    </p:set>
                                    <p:animEffect transition="in" filter="wipe(left)">
                                      <p:cBhvr>
                                        <p:cTn id="65" dur="500"/>
                                        <p:tgtEl>
                                          <p:spTgt spid="27676"/>
                                        </p:tgtEl>
                                      </p:cBhvr>
                                    </p:animEffect>
                                  </p:childTnLst>
                                </p:cTn>
                              </p:par>
                            </p:childTnLst>
                          </p:cTn>
                        </p:par>
                        <p:par>
                          <p:cTn id="66" fill="hold" nodeType="afterGroup">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7675"/>
                                        </p:tgtEl>
                                        <p:attrNameLst>
                                          <p:attrName>style.visibility</p:attrName>
                                        </p:attrNameLst>
                                      </p:cBhvr>
                                      <p:to>
                                        <p:strVal val="visible"/>
                                      </p:to>
                                    </p:set>
                                    <p:animEffect transition="in" filter="wipe(left)">
                                      <p:cBhvr>
                                        <p:cTn id="69" dur="500"/>
                                        <p:tgtEl>
                                          <p:spTgt spid="27675"/>
                                        </p:tgtEl>
                                      </p:cBhvr>
                                    </p:animEffect>
                                  </p:childTnLst>
                                </p:cTn>
                              </p:par>
                            </p:childTnLst>
                          </p:cTn>
                        </p:par>
                        <p:par>
                          <p:cTn id="70" fill="hold" nodeType="afterGroup">
                            <p:stCondLst>
                              <p:cond delay="1500"/>
                            </p:stCondLst>
                            <p:childTnLst>
                              <p:par>
                                <p:cTn id="71" presetID="4" presetClass="entr" presetSubtype="32" fill="hold" grpId="0" nodeType="afterEffect">
                                  <p:stCondLst>
                                    <p:cond delay="0"/>
                                  </p:stCondLst>
                                  <p:childTnLst>
                                    <p:set>
                                      <p:cBhvr>
                                        <p:cTn id="72" dur="1" fill="hold">
                                          <p:stCondLst>
                                            <p:cond delay="0"/>
                                          </p:stCondLst>
                                        </p:cTn>
                                        <p:tgtEl>
                                          <p:spTgt spid="27681">
                                            <p:txEl>
                                              <p:pRg st="0" end="0"/>
                                            </p:txEl>
                                          </p:spTgt>
                                        </p:tgtEl>
                                        <p:attrNameLst>
                                          <p:attrName>style.visibility</p:attrName>
                                        </p:attrNameLst>
                                      </p:cBhvr>
                                      <p:to>
                                        <p:strVal val="visible"/>
                                      </p:to>
                                    </p:set>
                                    <p:animEffect transition="in" filter="box(out)">
                                      <p:cBhvr>
                                        <p:cTn id="73" dur="500"/>
                                        <p:tgtEl>
                                          <p:spTgt spid="27681">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4"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7687">
                                            <p:txEl>
                                              <p:pRg st="0" end="0"/>
                                            </p:txEl>
                                          </p:spTgt>
                                        </p:tgtEl>
                                        <p:attrNameLst>
                                          <p:attrName>style.visibility</p:attrName>
                                        </p:attrNameLst>
                                      </p:cBhvr>
                                      <p:to>
                                        <p:strVal val="visible"/>
                                      </p:to>
                                    </p:set>
                                    <p:animEffect transition="in" filter="wipe(left)">
                                      <p:cBhvr>
                                        <p:cTn id="78" dur="500"/>
                                        <p:tgtEl>
                                          <p:spTgt spid="27687">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7678"/>
                                        </p:tgtEl>
                                        <p:attrNameLst>
                                          <p:attrName>style.visibility</p:attrName>
                                        </p:attrNameLst>
                                      </p:cBhvr>
                                      <p:to>
                                        <p:strVal val="visible"/>
                                      </p:to>
                                    </p:set>
                                    <p:animEffect transition="in" filter="wipe(down)">
                                      <p:cBhvr>
                                        <p:cTn id="83" dur="500"/>
                                        <p:tgtEl>
                                          <p:spTgt spid="2767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7688">
                                            <p:txEl>
                                              <p:pRg st="0" end="0"/>
                                            </p:txEl>
                                          </p:spTgt>
                                        </p:tgtEl>
                                        <p:attrNameLst>
                                          <p:attrName>style.visibility</p:attrName>
                                        </p:attrNameLst>
                                      </p:cBhvr>
                                      <p:to>
                                        <p:strVal val="visible"/>
                                      </p:to>
                                    </p:set>
                                    <p:animEffect transition="in" filter="wipe(left)">
                                      <p:cBhvr>
                                        <p:cTn id="88" dur="500"/>
                                        <p:tgtEl>
                                          <p:spTgt spid="27688">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7679"/>
                                        </p:tgtEl>
                                        <p:attrNameLst>
                                          <p:attrName>style.visibility</p:attrName>
                                        </p:attrNameLst>
                                      </p:cBhvr>
                                      <p:to>
                                        <p:strVal val="visible"/>
                                      </p:to>
                                    </p:set>
                                    <p:animEffect transition="in" filter="wipe(down)">
                                      <p:cBhvr>
                                        <p:cTn id="93" dur="500"/>
                                        <p:tgtEl>
                                          <p:spTgt spid="27679"/>
                                        </p:tgtEl>
                                      </p:cBhvr>
                                    </p:animEffect>
                                  </p:childTnLst>
                                </p:cTn>
                              </p:par>
                            </p:childTnLst>
                          </p:cTn>
                        </p:par>
                        <p:par>
                          <p:cTn id="94" fill="hold" nodeType="afterGroup">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7669">
                                            <p:txEl>
                                              <p:pRg st="0" end="0"/>
                                            </p:txEl>
                                          </p:spTgt>
                                        </p:tgtEl>
                                        <p:attrNameLst>
                                          <p:attrName>style.visibility</p:attrName>
                                        </p:attrNameLst>
                                      </p:cBhvr>
                                      <p:to>
                                        <p:strVal val="visible"/>
                                      </p:to>
                                    </p:set>
                                    <p:animEffect transition="in" filter="wipe(left)">
                                      <p:cBhvr>
                                        <p:cTn id="97" dur="500"/>
                                        <p:tgtEl>
                                          <p:spTgt spid="27669">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7685">
                                            <p:txEl>
                                              <p:pRg st="0" end="0"/>
                                            </p:txEl>
                                          </p:spTgt>
                                        </p:tgtEl>
                                        <p:attrNameLst>
                                          <p:attrName>style.visibility</p:attrName>
                                        </p:attrNameLst>
                                      </p:cBhvr>
                                      <p:to>
                                        <p:strVal val="visible"/>
                                      </p:to>
                                    </p:set>
                                    <p:animEffect transition="in" filter="wipe(left)">
                                      <p:cBhvr>
                                        <p:cTn id="102" dur="500"/>
                                        <p:tgtEl>
                                          <p:spTgt spid="27685">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7661"/>
                                        </p:tgtEl>
                                        <p:attrNameLst>
                                          <p:attrName>style.visibility</p:attrName>
                                        </p:attrNameLst>
                                      </p:cBhvr>
                                      <p:to>
                                        <p:strVal val="visible"/>
                                      </p:to>
                                    </p:set>
                                    <p:animEffect transition="in" filter="wipe(down)">
                                      <p:cBhvr>
                                        <p:cTn id="107" dur="500"/>
                                        <p:tgtEl>
                                          <p:spTgt spid="27661"/>
                                        </p:tgtEl>
                                      </p:cBhvr>
                                    </p:animEffect>
                                  </p:childTnLst>
                                </p:cTn>
                              </p:par>
                            </p:childTnLst>
                          </p:cTn>
                        </p:par>
                        <p:par>
                          <p:cTn id="108" fill="hold" nodeType="afterGroup">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7672">
                                            <p:txEl>
                                              <p:pRg st="0" end="0"/>
                                            </p:txEl>
                                          </p:spTgt>
                                        </p:tgtEl>
                                        <p:attrNameLst>
                                          <p:attrName>style.visibility</p:attrName>
                                        </p:attrNameLst>
                                      </p:cBhvr>
                                      <p:to>
                                        <p:strVal val="visible"/>
                                      </p:to>
                                    </p:set>
                                    <p:animEffect transition="in" filter="wipe(left)">
                                      <p:cBhvr>
                                        <p:cTn id="111" dur="500"/>
                                        <p:tgtEl>
                                          <p:spTgt spid="27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9" grpId="0" build="p" autoUpdateAnimBg="0" advAuto="0"/>
      <p:bldP spid="27672" grpId="0" build="p" autoUpdateAnimBg="0" advAuto="0"/>
      <p:bldP spid="27674" grpId="0" animBg="1"/>
      <p:bldP spid="27675" grpId="0" animBg="1"/>
      <p:bldP spid="27676" grpId="0" animBg="1"/>
      <p:bldP spid="27677" grpId="0" animBg="1"/>
      <p:bldP spid="27678" grpId="0" animBg="1"/>
      <p:bldP spid="27679" grpId="0" animBg="1"/>
      <p:bldP spid="27681" grpId="0" build="p" autoUpdateAnimBg="0" advAuto="0"/>
      <p:bldP spid="27682" grpId="0" build="p" autoUpdateAnimBg="0" advAuto="0"/>
      <p:bldP spid="27683" grpId="0" build="p" autoUpdateAnimBg="0"/>
      <p:bldP spid="27684" grpId="0" build="p" autoUpdateAnimBg="0"/>
      <p:bldP spid="27685" grpId="0" build="p" autoUpdateAnimBg="0"/>
      <p:bldP spid="27686" grpId="0" build="p" autoUpdateAnimBg="0"/>
      <p:bldP spid="27687" grpId="0" build="p" autoUpdateAnimBg="0"/>
      <p:bldP spid="27688" grpId="0" build="p" autoUpdateAnimBg="0"/>
      <p:bldP spid="27689" grpId="0" build="p" autoUpdateAnimBg="0"/>
      <p:bldP spid="2769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752"/>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2.3.2</a:t>
            </a:r>
            <a:r>
              <a:rPr lang="zh-CN" altLang="en-US" sz="3200" b="1" dirty="0">
                <a:solidFill>
                  <a:schemeClr val="accent2"/>
                </a:solidFill>
                <a:latin typeface="隶书" pitchFamily="49" charset="-122"/>
                <a:ea typeface="隶书" pitchFamily="49" charset="-122"/>
              </a:rPr>
              <a:t>　直线上点的投影</a:t>
            </a:r>
            <a:r>
              <a:rPr lang="zh-CN" altLang="en-US" sz="3200" b="1" dirty="0" smtClean="0">
                <a:solidFill>
                  <a:schemeClr val="accent2"/>
                </a:solidFill>
                <a:latin typeface="隶书" pitchFamily="49" charset="-122"/>
                <a:ea typeface="隶书" pitchFamily="49" charset="-122"/>
              </a:rPr>
              <a:t>特性</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6205" name="ShockwaveFlash1" r:id="rId2" imgW="7992591" imgH="4897830"/>
        </mc:Choice>
        <mc:Fallback>
          <p:control name="ShockwaveFlash1" r:id="rId2" imgW="7992591" imgH="489783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41438"/>
                  <a:ext cx="7993063" cy="48974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45534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8" name="Rectangle 46"/>
          <p:cNvSpPr>
            <a:spLocks noChangeArrowheads="1"/>
          </p:cNvSpPr>
          <p:nvPr/>
        </p:nvSpPr>
        <p:spPr bwMode="auto">
          <a:xfrm flipV="1">
            <a:off x="928688" y="2043113"/>
            <a:ext cx="4752975" cy="367347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75" name="Text Box 3"/>
          <p:cNvSpPr txBox="1">
            <a:spLocks noChangeArrowheads="1"/>
          </p:cNvSpPr>
          <p:nvPr/>
        </p:nvSpPr>
        <p:spPr bwMode="auto">
          <a:xfrm>
            <a:off x="1331913" y="404813"/>
            <a:ext cx="71294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3200" b="1" dirty="0" smtClean="0">
                <a:solidFill>
                  <a:schemeClr val="accent2"/>
                </a:solidFill>
                <a:latin typeface="隶书" pitchFamily="49" charset="-122"/>
                <a:ea typeface="隶书" pitchFamily="49" charset="-122"/>
              </a:rPr>
              <a:t>【</a:t>
            </a:r>
            <a:r>
              <a:rPr lang="zh-CN" altLang="en-US" sz="3200" b="1" dirty="0" smtClean="0">
                <a:solidFill>
                  <a:schemeClr val="accent2"/>
                </a:solidFill>
                <a:latin typeface="隶书" pitchFamily="49" charset="-122"/>
                <a:ea typeface="隶书" pitchFamily="49" charset="-122"/>
              </a:rPr>
              <a:t>例</a:t>
            </a:r>
            <a:r>
              <a:rPr lang="en-US" altLang="zh-CN" sz="3200" b="1" dirty="0" smtClean="0">
                <a:solidFill>
                  <a:schemeClr val="accent2"/>
                </a:solidFill>
                <a:latin typeface="隶书" pitchFamily="49" charset="-122"/>
                <a:ea typeface="隶书" pitchFamily="49" charset="-122"/>
              </a:rPr>
              <a:t>】</a:t>
            </a:r>
            <a:r>
              <a:rPr lang="en-US" altLang="zh-CN" dirty="0" smtClean="0">
                <a:latin typeface="隶书" pitchFamily="49" charset="-122"/>
                <a:ea typeface="隶书" pitchFamily="49" charset="-122"/>
              </a:rPr>
              <a:t> </a:t>
            </a:r>
            <a:r>
              <a:rPr lang="zh-CN" altLang="en-US" sz="3200" b="1" dirty="0">
                <a:latin typeface="隶书" pitchFamily="49" charset="-122"/>
                <a:ea typeface="隶书" pitchFamily="49" charset="-122"/>
              </a:rPr>
              <a:t>判断点</a:t>
            </a:r>
            <a:r>
              <a:rPr lang="en-US" altLang="zh-CN" sz="2800" b="1" i="1" dirty="0">
                <a:latin typeface="隶书" pitchFamily="49" charset="-122"/>
                <a:ea typeface="隶书" pitchFamily="49" charset="-122"/>
              </a:rPr>
              <a:t>K </a:t>
            </a:r>
            <a:r>
              <a:rPr lang="zh-CN" altLang="en-US" sz="3200" b="1" dirty="0">
                <a:latin typeface="隶书" pitchFamily="49" charset="-122"/>
                <a:ea typeface="隶书" pitchFamily="49" charset="-122"/>
              </a:rPr>
              <a:t>是否在线段</a:t>
            </a:r>
            <a:r>
              <a:rPr lang="en-US" altLang="zh-CN" sz="2800" b="1" i="1" dirty="0">
                <a:latin typeface="隶书" pitchFamily="49" charset="-122"/>
                <a:ea typeface="隶书" pitchFamily="49" charset="-122"/>
              </a:rPr>
              <a:t>AB</a:t>
            </a:r>
            <a:r>
              <a:rPr lang="zh-CN" altLang="en-US" sz="3200" b="1" dirty="0">
                <a:latin typeface="隶书" pitchFamily="49" charset="-122"/>
                <a:ea typeface="隶书" pitchFamily="49" charset="-122"/>
              </a:rPr>
              <a:t>上。</a:t>
            </a:r>
          </a:p>
        </p:txBody>
      </p:sp>
      <p:sp>
        <p:nvSpPr>
          <p:cNvPr id="28691" name="Text Box 19"/>
          <p:cNvSpPr txBox="1">
            <a:spLocks noChangeArrowheads="1"/>
          </p:cNvSpPr>
          <p:nvPr/>
        </p:nvSpPr>
        <p:spPr bwMode="auto">
          <a:xfrm>
            <a:off x="5969000" y="2082800"/>
            <a:ext cx="2520950" cy="13731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800" b="1">
                <a:ea typeface="楷体_GB2312" pitchFamily="49" charset="-122"/>
              </a:rPr>
              <a:t>　　因</a:t>
            </a:r>
            <a:r>
              <a:rPr lang="en-US" altLang="zh-CN" b="1" i="1">
                <a:ea typeface="楷体_GB2312" pitchFamily="49" charset="-122"/>
              </a:rPr>
              <a:t>k</a:t>
            </a:r>
            <a:r>
              <a:rPr lang="en-US" altLang="zh-CN" b="1">
                <a:ea typeface="楷体_GB2312" pitchFamily="49" charset="-122"/>
                <a:sym typeface="Symbol" pitchFamily="18" charset="2"/>
              </a:rPr>
              <a:t></a:t>
            </a:r>
            <a:r>
              <a:rPr lang="zh-CN" altLang="en-US" sz="2800" b="1">
                <a:ea typeface="楷体_GB2312" pitchFamily="49" charset="-122"/>
              </a:rPr>
              <a:t>不在</a:t>
            </a:r>
            <a:r>
              <a:rPr lang="en-US" altLang="zh-CN" b="1" i="1">
                <a:ea typeface="楷体_GB2312" pitchFamily="49" charset="-122"/>
              </a:rPr>
              <a:t>a</a:t>
            </a:r>
            <a:r>
              <a:rPr lang="en-US" altLang="zh-CN" b="1">
                <a:ea typeface="楷体_GB2312" pitchFamily="49" charset="-122"/>
                <a:sym typeface="Symbol" pitchFamily="18" charset="2"/>
              </a:rPr>
              <a:t></a:t>
            </a:r>
            <a:r>
              <a:rPr lang="en-US" altLang="zh-CN" b="1">
                <a:ea typeface="楷体_GB2312" pitchFamily="49" charset="-122"/>
                <a:sym typeface="UniversalMath1 BT" pitchFamily="18" charset="2"/>
              </a:rPr>
              <a:t> </a:t>
            </a:r>
            <a:r>
              <a:rPr lang="en-US" altLang="zh-CN" b="1" i="1">
                <a:ea typeface="楷体_GB2312" pitchFamily="49" charset="-122"/>
              </a:rPr>
              <a:t>b</a:t>
            </a:r>
            <a:r>
              <a:rPr lang="en-US" altLang="zh-CN" b="1">
                <a:ea typeface="楷体_GB2312" pitchFamily="49" charset="-122"/>
                <a:sym typeface="Symbol" pitchFamily="18" charset="2"/>
              </a:rPr>
              <a:t></a:t>
            </a:r>
            <a:r>
              <a:rPr lang="zh-CN" altLang="en-US" sz="2800" b="1">
                <a:ea typeface="楷体_GB2312" pitchFamily="49" charset="-122"/>
              </a:rPr>
              <a:t>上，故点</a:t>
            </a:r>
            <a:r>
              <a:rPr lang="en-US" altLang="zh-CN" b="1" i="1">
                <a:ea typeface="楷体_GB2312" pitchFamily="49" charset="-122"/>
              </a:rPr>
              <a:t>K</a:t>
            </a:r>
            <a:r>
              <a:rPr lang="zh-CN" altLang="en-US" sz="2800" b="1">
                <a:ea typeface="楷体_GB2312" pitchFamily="49" charset="-122"/>
              </a:rPr>
              <a:t>不在</a:t>
            </a:r>
            <a:r>
              <a:rPr lang="en-US" altLang="zh-CN" b="1" i="1">
                <a:ea typeface="楷体_GB2312" pitchFamily="49" charset="-122"/>
              </a:rPr>
              <a:t>AB</a:t>
            </a:r>
            <a:r>
              <a:rPr lang="zh-CN" altLang="en-US" sz="2800" b="1">
                <a:ea typeface="楷体_GB2312" pitchFamily="49" charset="-122"/>
              </a:rPr>
              <a:t>上。</a:t>
            </a:r>
          </a:p>
        </p:txBody>
      </p:sp>
      <p:pic>
        <p:nvPicPr>
          <p:cNvPr id="28714" name="Picture 4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1438"/>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28719" name="Line 47"/>
          <p:cNvSpPr>
            <a:spLocks noChangeShapeType="1"/>
          </p:cNvSpPr>
          <p:nvPr/>
        </p:nvSpPr>
        <p:spPr bwMode="auto">
          <a:xfrm>
            <a:off x="3163888" y="3935413"/>
            <a:ext cx="1282700" cy="1281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0" name="Line 48"/>
          <p:cNvSpPr>
            <a:spLocks noChangeShapeType="1"/>
          </p:cNvSpPr>
          <p:nvPr/>
        </p:nvSpPr>
        <p:spPr bwMode="auto">
          <a:xfrm>
            <a:off x="2166938" y="4679950"/>
            <a:ext cx="1743075" cy="6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1" name="Line 49"/>
          <p:cNvSpPr>
            <a:spLocks noChangeShapeType="1"/>
          </p:cNvSpPr>
          <p:nvPr/>
        </p:nvSpPr>
        <p:spPr bwMode="auto">
          <a:xfrm flipV="1">
            <a:off x="3910013" y="3017838"/>
            <a:ext cx="4762" cy="1662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2" name="Line 50"/>
          <p:cNvSpPr>
            <a:spLocks noChangeShapeType="1"/>
          </p:cNvSpPr>
          <p:nvPr/>
        </p:nvSpPr>
        <p:spPr bwMode="auto">
          <a:xfrm flipH="1">
            <a:off x="2166938" y="2987675"/>
            <a:ext cx="1714500" cy="47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8723" name="Group 51"/>
          <p:cNvGrpSpPr>
            <a:grpSpLocks/>
          </p:cNvGrpSpPr>
          <p:nvPr/>
        </p:nvGrpSpPr>
        <p:grpSpPr bwMode="auto">
          <a:xfrm>
            <a:off x="2138363" y="4171950"/>
            <a:ext cx="2128837" cy="873125"/>
            <a:chOff x="1155" y="3422"/>
            <a:chExt cx="1341" cy="550"/>
          </a:xfrm>
        </p:grpSpPr>
        <p:sp>
          <p:nvSpPr>
            <p:cNvPr id="28724" name="Line 52"/>
            <p:cNvSpPr>
              <a:spLocks noChangeShapeType="1"/>
            </p:cNvSpPr>
            <p:nvPr/>
          </p:nvSpPr>
          <p:spPr bwMode="auto">
            <a:xfrm>
              <a:off x="1155" y="3422"/>
              <a:ext cx="793"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5" name="Line 53"/>
            <p:cNvSpPr>
              <a:spLocks noChangeShapeType="1"/>
            </p:cNvSpPr>
            <p:nvPr/>
          </p:nvSpPr>
          <p:spPr bwMode="auto">
            <a:xfrm>
              <a:off x="1155" y="3969"/>
              <a:ext cx="1341"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8726" name="Group 54"/>
          <p:cNvGrpSpPr>
            <a:grpSpLocks/>
          </p:cNvGrpSpPr>
          <p:nvPr/>
        </p:nvGrpSpPr>
        <p:grpSpPr bwMode="auto">
          <a:xfrm>
            <a:off x="3397250" y="2824163"/>
            <a:ext cx="876300" cy="2216150"/>
            <a:chOff x="1948" y="2573"/>
            <a:chExt cx="552" cy="1396"/>
          </a:xfrm>
        </p:grpSpPr>
        <p:sp>
          <p:nvSpPr>
            <p:cNvPr id="28727" name="Line 55"/>
            <p:cNvSpPr>
              <a:spLocks noChangeShapeType="1"/>
            </p:cNvSpPr>
            <p:nvPr/>
          </p:nvSpPr>
          <p:spPr bwMode="auto">
            <a:xfrm flipV="1">
              <a:off x="1948" y="2573"/>
              <a:ext cx="6" cy="8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8" name="Line 56"/>
            <p:cNvSpPr>
              <a:spLocks noChangeShapeType="1"/>
            </p:cNvSpPr>
            <p:nvPr/>
          </p:nvSpPr>
          <p:spPr bwMode="auto">
            <a:xfrm flipV="1">
              <a:off x="2496" y="3171"/>
              <a:ext cx="4" cy="7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8729" name="Group 57"/>
          <p:cNvGrpSpPr>
            <a:grpSpLocks/>
          </p:cNvGrpSpPr>
          <p:nvPr/>
        </p:nvGrpSpPr>
        <p:grpSpPr bwMode="auto">
          <a:xfrm>
            <a:off x="2138363" y="2824163"/>
            <a:ext cx="2128837" cy="952500"/>
            <a:chOff x="1155" y="2573"/>
            <a:chExt cx="1341" cy="600"/>
          </a:xfrm>
        </p:grpSpPr>
        <p:sp>
          <p:nvSpPr>
            <p:cNvPr id="28730" name="Line 58"/>
            <p:cNvSpPr>
              <a:spLocks noChangeShapeType="1"/>
            </p:cNvSpPr>
            <p:nvPr/>
          </p:nvSpPr>
          <p:spPr bwMode="auto">
            <a:xfrm flipH="1">
              <a:off x="1155" y="2573"/>
              <a:ext cx="793"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31" name="Line 59"/>
            <p:cNvSpPr>
              <a:spLocks noChangeShapeType="1"/>
            </p:cNvSpPr>
            <p:nvPr/>
          </p:nvSpPr>
          <p:spPr bwMode="auto">
            <a:xfrm flipH="1">
              <a:off x="1948" y="3171"/>
              <a:ext cx="54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32" name="Line 60"/>
            <p:cNvSpPr>
              <a:spLocks noChangeShapeType="1"/>
            </p:cNvSpPr>
            <p:nvPr/>
          </p:nvSpPr>
          <p:spPr bwMode="auto">
            <a:xfrm flipH="1">
              <a:off x="1155" y="3171"/>
              <a:ext cx="646"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733" name="Line 61"/>
          <p:cNvSpPr>
            <a:spLocks noChangeShapeType="1"/>
          </p:cNvSpPr>
          <p:nvPr/>
        </p:nvSpPr>
        <p:spPr bwMode="auto">
          <a:xfrm flipV="1">
            <a:off x="2049463" y="3605213"/>
            <a:ext cx="20637" cy="39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8734" name="Group 62"/>
          <p:cNvGrpSpPr>
            <a:grpSpLocks/>
          </p:cNvGrpSpPr>
          <p:nvPr/>
        </p:nvGrpSpPr>
        <p:grpSpPr bwMode="auto">
          <a:xfrm>
            <a:off x="3370263" y="2579688"/>
            <a:ext cx="1212850" cy="1247775"/>
            <a:chOff x="1779" y="2225"/>
            <a:chExt cx="764" cy="786"/>
          </a:xfrm>
        </p:grpSpPr>
        <p:sp>
          <p:nvSpPr>
            <p:cNvPr id="28735" name="Line 63"/>
            <p:cNvSpPr>
              <a:spLocks noChangeShapeType="1"/>
            </p:cNvSpPr>
            <p:nvPr/>
          </p:nvSpPr>
          <p:spPr bwMode="auto">
            <a:xfrm>
              <a:off x="1796" y="2379"/>
              <a:ext cx="548" cy="598"/>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8736" name="Group 64"/>
            <p:cNvGrpSpPr>
              <a:grpSpLocks/>
            </p:cNvGrpSpPr>
            <p:nvPr/>
          </p:nvGrpSpPr>
          <p:grpSpPr bwMode="auto">
            <a:xfrm>
              <a:off x="1779" y="2225"/>
              <a:ext cx="764" cy="786"/>
              <a:chOff x="1779" y="2225"/>
              <a:chExt cx="764" cy="786"/>
            </a:xfrm>
          </p:grpSpPr>
          <p:sp>
            <p:nvSpPr>
              <p:cNvPr id="28737" name="Freeform 65"/>
              <p:cNvSpPr>
                <a:spLocks/>
              </p:cNvSpPr>
              <p:nvPr/>
            </p:nvSpPr>
            <p:spPr bwMode="auto">
              <a:xfrm>
                <a:off x="2387" y="2898"/>
                <a:ext cx="63" cy="113"/>
              </a:xfrm>
              <a:custGeom>
                <a:avLst/>
                <a:gdLst>
                  <a:gd name="T0" fmla="*/ 97 w 207"/>
                  <a:gd name="T1" fmla="*/ 0 h 363"/>
                  <a:gd name="T2" fmla="*/ 0 w 207"/>
                  <a:gd name="T3" fmla="*/ 363 h 363"/>
                  <a:gd name="T4" fmla="*/ 91 w 207"/>
                  <a:gd name="T5" fmla="*/ 363 h 363"/>
                  <a:gd name="T6" fmla="*/ 146 w 207"/>
                  <a:gd name="T7" fmla="*/ 342 h 363"/>
                  <a:gd name="T8" fmla="*/ 179 w 207"/>
                  <a:gd name="T9" fmla="*/ 292 h 363"/>
                  <a:gd name="T10" fmla="*/ 207 w 207"/>
                  <a:gd name="T11" fmla="*/ 192 h 363"/>
                  <a:gd name="T12" fmla="*/ 200 w 207"/>
                  <a:gd name="T13" fmla="*/ 142 h 363"/>
                  <a:gd name="T14" fmla="*/ 155 w 207"/>
                  <a:gd name="T15" fmla="*/ 122 h 363"/>
                  <a:gd name="T16" fmla="*/ 64 w 207"/>
                  <a:gd name="T17"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63">
                    <a:moveTo>
                      <a:pt x="97" y="0"/>
                    </a:moveTo>
                    <a:lnTo>
                      <a:pt x="0" y="363"/>
                    </a:lnTo>
                    <a:lnTo>
                      <a:pt x="91" y="363"/>
                    </a:lnTo>
                    <a:lnTo>
                      <a:pt x="146" y="342"/>
                    </a:lnTo>
                    <a:lnTo>
                      <a:pt x="179" y="292"/>
                    </a:lnTo>
                    <a:lnTo>
                      <a:pt x="207" y="192"/>
                    </a:lnTo>
                    <a:lnTo>
                      <a:pt x="200" y="142"/>
                    </a:lnTo>
                    <a:lnTo>
                      <a:pt x="155" y="122"/>
                    </a:lnTo>
                    <a:lnTo>
                      <a:pt x="64" y="12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38" name="Line 66"/>
              <p:cNvSpPr>
                <a:spLocks noChangeShapeType="1"/>
              </p:cNvSpPr>
              <p:nvPr/>
            </p:nvSpPr>
            <p:spPr bwMode="auto">
              <a:xfrm flipV="1">
                <a:off x="2496" y="2898"/>
                <a:ext cx="13"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39" name="Line 67"/>
              <p:cNvSpPr>
                <a:spLocks noChangeShapeType="1"/>
              </p:cNvSpPr>
              <p:nvPr/>
            </p:nvSpPr>
            <p:spPr bwMode="auto">
              <a:xfrm flipH="1">
                <a:off x="2527" y="2898"/>
                <a:ext cx="16"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0" name="Line 68"/>
              <p:cNvSpPr>
                <a:spLocks noChangeShapeType="1"/>
              </p:cNvSpPr>
              <p:nvPr/>
            </p:nvSpPr>
            <p:spPr bwMode="auto">
              <a:xfrm flipH="1">
                <a:off x="1816" y="2259"/>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1" name="Line 69"/>
              <p:cNvSpPr>
                <a:spLocks noChangeShapeType="1"/>
              </p:cNvSpPr>
              <p:nvPr/>
            </p:nvSpPr>
            <p:spPr bwMode="auto">
              <a:xfrm flipH="1">
                <a:off x="1816" y="2259"/>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2" name="Freeform 70"/>
              <p:cNvSpPr>
                <a:spLocks/>
              </p:cNvSpPr>
              <p:nvPr/>
            </p:nvSpPr>
            <p:spPr bwMode="auto">
              <a:xfrm>
                <a:off x="1829" y="2320"/>
                <a:ext cx="5" cy="16"/>
              </a:xfrm>
              <a:custGeom>
                <a:avLst/>
                <a:gdLst>
                  <a:gd name="T0" fmla="*/ 0 w 19"/>
                  <a:gd name="T1" fmla="*/ 0 h 47"/>
                  <a:gd name="T2" fmla="*/ 1 w 19"/>
                  <a:gd name="T3" fmla="*/ 27 h 47"/>
                  <a:gd name="T4" fmla="*/ 19 w 19"/>
                  <a:gd name="T5" fmla="*/ 47 h 47"/>
                </a:gdLst>
                <a:ahLst/>
                <a:cxnLst>
                  <a:cxn ang="0">
                    <a:pos x="T0" y="T1"/>
                  </a:cxn>
                  <a:cxn ang="0">
                    <a:pos x="T2" y="T3"/>
                  </a:cxn>
                  <a:cxn ang="0">
                    <a:pos x="T4" y="T5"/>
                  </a:cxn>
                </a:cxnLst>
                <a:rect l="0" t="0" r="r" b="b"/>
                <a:pathLst>
                  <a:path w="19" h="47">
                    <a:moveTo>
                      <a:pt x="0" y="0"/>
                    </a:moveTo>
                    <a:lnTo>
                      <a:pt x="1"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43" name="Freeform 71"/>
              <p:cNvSpPr>
                <a:spLocks/>
              </p:cNvSpPr>
              <p:nvPr/>
            </p:nvSpPr>
            <p:spPr bwMode="auto">
              <a:xfrm>
                <a:off x="1829" y="2320"/>
                <a:ext cx="5" cy="16"/>
              </a:xfrm>
              <a:custGeom>
                <a:avLst/>
                <a:gdLst>
                  <a:gd name="T0" fmla="*/ 0 w 19"/>
                  <a:gd name="T1" fmla="*/ 0 h 47"/>
                  <a:gd name="T2" fmla="*/ 1 w 19"/>
                  <a:gd name="T3" fmla="*/ 27 h 47"/>
                  <a:gd name="T4" fmla="*/ 19 w 19"/>
                  <a:gd name="T5" fmla="*/ 47 h 47"/>
                </a:gdLst>
                <a:ahLst/>
                <a:cxnLst>
                  <a:cxn ang="0">
                    <a:pos x="T0" y="T1"/>
                  </a:cxn>
                  <a:cxn ang="0">
                    <a:pos x="T2" y="T3"/>
                  </a:cxn>
                  <a:cxn ang="0">
                    <a:pos x="T4" y="T5"/>
                  </a:cxn>
                </a:cxnLst>
                <a:rect l="0" t="0" r="r" b="b"/>
                <a:pathLst>
                  <a:path w="19" h="47">
                    <a:moveTo>
                      <a:pt x="0" y="0"/>
                    </a:moveTo>
                    <a:lnTo>
                      <a:pt x="1"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44" name="Freeform 72"/>
              <p:cNvSpPr>
                <a:spLocks/>
              </p:cNvSpPr>
              <p:nvPr/>
            </p:nvSpPr>
            <p:spPr bwMode="auto">
              <a:xfrm>
                <a:off x="1779" y="2259"/>
                <a:ext cx="50" cy="74"/>
              </a:xfrm>
              <a:custGeom>
                <a:avLst/>
                <a:gdLst>
                  <a:gd name="T0" fmla="*/ 124 w 166"/>
                  <a:gd name="T1" fmla="*/ 0 h 242"/>
                  <a:gd name="T2" fmla="*/ 88 w 166"/>
                  <a:gd name="T3" fmla="*/ 0 h 242"/>
                  <a:gd name="T4" fmla="*/ 57 w 166"/>
                  <a:gd name="T5" fmla="*/ 10 h 242"/>
                  <a:gd name="T6" fmla="*/ 41 w 166"/>
                  <a:gd name="T7" fmla="*/ 38 h 242"/>
                  <a:gd name="T8" fmla="*/ 0 w 166"/>
                  <a:gd name="T9" fmla="*/ 190 h 242"/>
                  <a:gd name="T10" fmla="*/ 8 w 166"/>
                  <a:gd name="T11" fmla="*/ 226 h 242"/>
                  <a:gd name="T12" fmla="*/ 40 w 166"/>
                  <a:gd name="T13" fmla="*/ 242 h 242"/>
                  <a:gd name="T14" fmla="*/ 79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4" y="0"/>
                    </a:moveTo>
                    <a:lnTo>
                      <a:pt x="88" y="0"/>
                    </a:lnTo>
                    <a:lnTo>
                      <a:pt x="57" y="10"/>
                    </a:lnTo>
                    <a:lnTo>
                      <a:pt x="41" y="38"/>
                    </a:lnTo>
                    <a:lnTo>
                      <a:pt x="0" y="190"/>
                    </a:lnTo>
                    <a:lnTo>
                      <a:pt x="8" y="226"/>
                    </a:lnTo>
                    <a:lnTo>
                      <a:pt x="40" y="242"/>
                    </a:lnTo>
                    <a:lnTo>
                      <a:pt x="79"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45" name="Freeform 73"/>
              <p:cNvSpPr>
                <a:spLocks/>
              </p:cNvSpPr>
              <p:nvPr/>
            </p:nvSpPr>
            <p:spPr bwMode="auto">
              <a:xfrm>
                <a:off x="1779" y="2259"/>
                <a:ext cx="50" cy="74"/>
              </a:xfrm>
              <a:custGeom>
                <a:avLst/>
                <a:gdLst>
                  <a:gd name="T0" fmla="*/ 124 w 166"/>
                  <a:gd name="T1" fmla="*/ 0 h 242"/>
                  <a:gd name="T2" fmla="*/ 88 w 166"/>
                  <a:gd name="T3" fmla="*/ 0 h 242"/>
                  <a:gd name="T4" fmla="*/ 57 w 166"/>
                  <a:gd name="T5" fmla="*/ 10 h 242"/>
                  <a:gd name="T6" fmla="*/ 41 w 166"/>
                  <a:gd name="T7" fmla="*/ 38 h 242"/>
                  <a:gd name="T8" fmla="*/ 0 w 166"/>
                  <a:gd name="T9" fmla="*/ 190 h 242"/>
                  <a:gd name="T10" fmla="*/ 8 w 166"/>
                  <a:gd name="T11" fmla="*/ 226 h 242"/>
                  <a:gd name="T12" fmla="*/ 40 w 166"/>
                  <a:gd name="T13" fmla="*/ 242 h 242"/>
                  <a:gd name="T14" fmla="*/ 79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4" y="0"/>
                    </a:moveTo>
                    <a:lnTo>
                      <a:pt x="88" y="0"/>
                    </a:lnTo>
                    <a:lnTo>
                      <a:pt x="57" y="10"/>
                    </a:lnTo>
                    <a:lnTo>
                      <a:pt x="41" y="38"/>
                    </a:lnTo>
                    <a:lnTo>
                      <a:pt x="0" y="190"/>
                    </a:lnTo>
                    <a:lnTo>
                      <a:pt x="8" y="226"/>
                    </a:lnTo>
                    <a:lnTo>
                      <a:pt x="40" y="242"/>
                    </a:lnTo>
                    <a:lnTo>
                      <a:pt x="79"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46" name="Line 74"/>
              <p:cNvSpPr>
                <a:spLocks noChangeShapeType="1"/>
              </p:cNvSpPr>
              <p:nvPr/>
            </p:nvSpPr>
            <p:spPr bwMode="auto">
              <a:xfrm flipH="1">
                <a:off x="1829" y="2259"/>
                <a:ext cx="18"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7" name="Line 75"/>
              <p:cNvSpPr>
                <a:spLocks noChangeShapeType="1"/>
              </p:cNvSpPr>
              <p:nvPr/>
            </p:nvSpPr>
            <p:spPr bwMode="auto">
              <a:xfrm flipH="1">
                <a:off x="1829" y="2259"/>
                <a:ext cx="18"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8" name="Line 76"/>
              <p:cNvSpPr>
                <a:spLocks noChangeShapeType="1"/>
              </p:cNvSpPr>
              <p:nvPr/>
            </p:nvSpPr>
            <p:spPr bwMode="auto">
              <a:xfrm flipV="1">
                <a:off x="1868" y="2225"/>
                <a:ext cx="12"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9" name="Line 77"/>
              <p:cNvSpPr>
                <a:spLocks noChangeShapeType="1"/>
              </p:cNvSpPr>
              <p:nvPr/>
            </p:nvSpPr>
            <p:spPr bwMode="auto">
              <a:xfrm flipH="1">
                <a:off x="1893" y="2225"/>
                <a:ext cx="13"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8750" name="Group 78"/>
          <p:cNvGrpSpPr>
            <a:grpSpLocks/>
          </p:cNvGrpSpPr>
          <p:nvPr/>
        </p:nvGrpSpPr>
        <p:grpSpPr bwMode="auto">
          <a:xfrm>
            <a:off x="3871913" y="2898775"/>
            <a:ext cx="376237" cy="176213"/>
            <a:chOff x="2247" y="2620"/>
            <a:chExt cx="237" cy="111"/>
          </a:xfrm>
        </p:grpSpPr>
        <p:sp>
          <p:nvSpPr>
            <p:cNvPr id="28751" name="Line 79"/>
            <p:cNvSpPr>
              <a:spLocks noChangeShapeType="1"/>
            </p:cNvSpPr>
            <p:nvPr/>
          </p:nvSpPr>
          <p:spPr bwMode="auto">
            <a:xfrm flipV="1">
              <a:off x="2329" y="2620"/>
              <a:ext cx="29" cy="111"/>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2" name="Line 80"/>
            <p:cNvSpPr>
              <a:spLocks noChangeShapeType="1"/>
            </p:cNvSpPr>
            <p:nvPr/>
          </p:nvSpPr>
          <p:spPr bwMode="auto">
            <a:xfrm flipH="1">
              <a:off x="2339" y="2669"/>
              <a:ext cx="55" cy="26"/>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3" name="Line 81"/>
            <p:cNvSpPr>
              <a:spLocks noChangeShapeType="1"/>
            </p:cNvSpPr>
            <p:nvPr/>
          </p:nvSpPr>
          <p:spPr bwMode="auto">
            <a:xfrm>
              <a:off x="2367" y="2682"/>
              <a:ext cx="13" cy="49"/>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4" name="Line 82"/>
            <p:cNvSpPr>
              <a:spLocks noChangeShapeType="1"/>
            </p:cNvSpPr>
            <p:nvPr/>
          </p:nvSpPr>
          <p:spPr bwMode="auto">
            <a:xfrm flipV="1">
              <a:off x="2437" y="2620"/>
              <a:ext cx="16" cy="24"/>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5" name="Line 83"/>
            <p:cNvSpPr>
              <a:spLocks noChangeShapeType="1"/>
            </p:cNvSpPr>
            <p:nvPr/>
          </p:nvSpPr>
          <p:spPr bwMode="auto">
            <a:xfrm flipH="1">
              <a:off x="2469" y="2620"/>
              <a:ext cx="15" cy="24"/>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6" name="Oval 84"/>
            <p:cNvSpPr>
              <a:spLocks noChangeArrowheads="1"/>
            </p:cNvSpPr>
            <p:nvPr/>
          </p:nvSpPr>
          <p:spPr bwMode="auto">
            <a:xfrm>
              <a:off x="2247" y="2656"/>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28757" name="Group 85"/>
          <p:cNvGrpSpPr>
            <a:grpSpLocks/>
          </p:cNvGrpSpPr>
          <p:nvPr/>
        </p:nvGrpSpPr>
        <p:grpSpPr bwMode="auto">
          <a:xfrm>
            <a:off x="1533525" y="2608263"/>
            <a:ext cx="1808163" cy="2486025"/>
            <a:chOff x="622" y="2243"/>
            <a:chExt cx="1139" cy="1566"/>
          </a:xfrm>
        </p:grpSpPr>
        <p:sp>
          <p:nvSpPr>
            <p:cNvPr id="28758" name="Freeform 86"/>
            <p:cNvSpPr>
              <a:spLocks/>
            </p:cNvSpPr>
            <p:nvPr/>
          </p:nvSpPr>
          <p:spPr bwMode="auto">
            <a:xfrm>
              <a:off x="835" y="2871"/>
              <a:ext cx="66" cy="111"/>
            </a:xfrm>
            <a:custGeom>
              <a:avLst/>
              <a:gdLst>
                <a:gd name="T0" fmla="*/ 97 w 206"/>
                <a:gd name="T1" fmla="*/ 0 h 362"/>
                <a:gd name="T2" fmla="*/ 0 w 206"/>
                <a:gd name="T3" fmla="*/ 362 h 362"/>
                <a:gd name="T4" fmla="*/ 90 w 206"/>
                <a:gd name="T5" fmla="*/ 362 h 362"/>
                <a:gd name="T6" fmla="*/ 146 w 206"/>
                <a:gd name="T7" fmla="*/ 342 h 362"/>
                <a:gd name="T8" fmla="*/ 180 w 206"/>
                <a:gd name="T9" fmla="*/ 292 h 362"/>
                <a:gd name="T10" fmla="*/ 206 w 206"/>
                <a:gd name="T11" fmla="*/ 191 h 362"/>
                <a:gd name="T12" fmla="*/ 199 w 206"/>
                <a:gd name="T13" fmla="*/ 141 h 362"/>
                <a:gd name="T14" fmla="*/ 155 w 206"/>
                <a:gd name="T15" fmla="*/ 121 h 362"/>
                <a:gd name="T16" fmla="*/ 65 w 206"/>
                <a:gd name="T17" fmla="*/ 12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62">
                  <a:moveTo>
                    <a:pt x="97" y="0"/>
                  </a:moveTo>
                  <a:lnTo>
                    <a:pt x="0" y="362"/>
                  </a:lnTo>
                  <a:lnTo>
                    <a:pt x="90" y="362"/>
                  </a:lnTo>
                  <a:lnTo>
                    <a:pt x="146" y="342"/>
                  </a:lnTo>
                  <a:lnTo>
                    <a:pt x="180" y="292"/>
                  </a:lnTo>
                  <a:lnTo>
                    <a:pt x="206" y="191"/>
                  </a:lnTo>
                  <a:lnTo>
                    <a:pt x="199" y="141"/>
                  </a:lnTo>
                  <a:lnTo>
                    <a:pt x="155" y="121"/>
                  </a:lnTo>
                  <a:lnTo>
                    <a:pt x="65" y="1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8759" name="Group 87"/>
            <p:cNvGrpSpPr>
              <a:grpSpLocks/>
            </p:cNvGrpSpPr>
            <p:nvPr/>
          </p:nvGrpSpPr>
          <p:grpSpPr bwMode="auto">
            <a:xfrm>
              <a:off x="622" y="2243"/>
              <a:ext cx="1139" cy="1566"/>
              <a:chOff x="622" y="2243"/>
              <a:chExt cx="1139" cy="1566"/>
            </a:xfrm>
          </p:grpSpPr>
          <p:sp>
            <p:nvSpPr>
              <p:cNvPr id="28760" name="Line 88"/>
              <p:cNvSpPr>
                <a:spLocks noChangeShapeType="1"/>
              </p:cNvSpPr>
              <p:nvPr/>
            </p:nvSpPr>
            <p:spPr bwMode="auto">
              <a:xfrm flipV="1">
                <a:off x="1003" y="2501"/>
                <a:ext cx="2" cy="476"/>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1" name="Line 89"/>
              <p:cNvSpPr>
                <a:spLocks noChangeShapeType="1"/>
              </p:cNvSpPr>
              <p:nvPr/>
            </p:nvSpPr>
            <p:spPr bwMode="auto">
              <a:xfrm>
                <a:off x="1003" y="3228"/>
                <a:ext cx="2" cy="302"/>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2" name="Line 90"/>
              <p:cNvSpPr>
                <a:spLocks noChangeShapeType="1"/>
              </p:cNvSpPr>
              <p:nvPr/>
            </p:nvSpPr>
            <p:spPr bwMode="auto">
              <a:xfrm>
                <a:off x="1003" y="3571"/>
                <a:ext cx="2" cy="204"/>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3" name="Line 91"/>
              <p:cNvSpPr>
                <a:spLocks noChangeShapeType="1"/>
              </p:cNvSpPr>
              <p:nvPr/>
            </p:nvSpPr>
            <p:spPr bwMode="auto">
              <a:xfrm flipV="1">
                <a:off x="1003" y="2379"/>
                <a:ext cx="2" cy="81"/>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4" name="Oval 92"/>
              <p:cNvSpPr>
                <a:spLocks noChangeArrowheads="1"/>
              </p:cNvSpPr>
              <p:nvPr/>
            </p:nvSpPr>
            <p:spPr bwMode="auto">
              <a:xfrm>
                <a:off x="979" y="3521"/>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8765" name="Oval 93"/>
              <p:cNvSpPr>
                <a:spLocks noChangeArrowheads="1"/>
              </p:cNvSpPr>
              <p:nvPr/>
            </p:nvSpPr>
            <p:spPr bwMode="auto">
              <a:xfrm>
                <a:off x="980" y="2458"/>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28766" name="Group 94"/>
              <p:cNvGrpSpPr>
                <a:grpSpLocks/>
              </p:cNvGrpSpPr>
              <p:nvPr/>
            </p:nvGrpSpPr>
            <p:grpSpPr bwMode="auto">
              <a:xfrm>
                <a:off x="622" y="2243"/>
                <a:ext cx="1139" cy="1566"/>
                <a:chOff x="622" y="2243"/>
                <a:chExt cx="1139" cy="1566"/>
              </a:xfrm>
            </p:grpSpPr>
            <p:sp>
              <p:nvSpPr>
                <p:cNvPr id="28767" name="Line 95"/>
                <p:cNvSpPr>
                  <a:spLocks noChangeShapeType="1"/>
                </p:cNvSpPr>
                <p:nvPr/>
              </p:nvSpPr>
              <p:spPr bwMode="auto">
                <a:xfrm>
                  <a:off x="1003" y="2977"/>
                  <a:ext cx="2" cy="2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8" name="Line 96"/>
                <p:cNvSpPr>
                  <a:spLocks noChangeShapeType="1"/>
                </p:cNvSpPr>
                <p:nvPr/>
              </p:nvSpPr>
              <p:spPr bwMode="auto">
                <a:xfrm flipV="1">
                  <a:off x="833" y="2422"/>
                  <a:ext cx="27"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69" name="Line 97"/>
                <p:cNvSpPr>
                  <a:spLocks noChangeShapeType="1"/>
                </p:cNvSpPr>
                <p:nvPr/>
              </p:nvSpPr>
              <p:spPr bwMode="auto">
                <a:xfrm flipH="1">
                  <a:off x="842" y="2475"/>
                  <a:ext cx="56"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0" name="Line 98"/>
                <p:cNvSpPr>
                  <a:spLocks noChangeShapeType="1"/>
                </p:cNvSpPr>
                <p:nvPr/>
              </p:nvSpPr>
              <p:spPr bwMode="auto">
                <a:xfrm>
                  <a:off x="871" y="2488"/>
                  <a:ext cx="10"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1" name="Line 99"/>
                <p:cNvSpPr>
                  <a:spLocks noChangeShapeType="1"/>
                </p:cNvSpPr>
                <p:nvPr/>
              </p:nvSpPr>
              <p:spPr bwMode="auto">
                <a:xfrm flipV="1">
                  <a:off x="941" y="2422"/>
                  <a:ext cx="16" cy="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2" name="Line 100"/>
                <p:cNvSpPr>
                  <a:spLocks noChangeShapeType="1"/>
                </p:cNvSpPr>
                <p:nvPr/>
              </p:nvSpPr>
              <p:spPr bwMode="auto">
                <a:xfrm flipV="1">
                  <a:off x="879" y="3482"/>
                  <a:ext cx="27" cy="1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3" name="Line 101"/>
                <p:cNvSpPr>
                  <a:spLocks noChangeShapeType="1"/>
                </p:cNvSpPr>
                <p:nvPr/>
              </p:nvSpPr>
              <p:spPr bwMode="auto">
                <a:xfrm flipH="1">
                  <a:off x="888" y="3530"/>
                  <a:ext cx="56"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4" name="Line 102"/>
                <p:cNvSpPr>
                  <a:spLocks noChangeShapeType="1"/>
                </p:cNvSpPr>
                <p:nvPr/>
              </p:nvSpPr>
              <p:spPr bwMode="auto">
                <a:xfrm>
                  <a:off x="916" y="3543"/>
                  <a:ext cx="12" cy="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5" name="Freeform 103"/>
                <p:cNvSpPr>
                  <a:spLocks/>
                </p:cNvSpPr>
                <p:nvPr/>
              </p:nvSpPr>
              <p:spPr bwMode="auto">
                <a:xfrm>
                  <a:off x="879" y="3697"/>
                  <a:ext cx="65" cy="112"/>
                </a:xfrm>
                <a:custGeom>
                  <a:avLst/>
                  <a:gdLst>
                    <a:gd name="T0" fmla="*/ 97 w 206"/>
                    <a:gd name="T1" fmla="*/ 0 h 362"/>
                    <a:gd name="T2" fmla="*/ 0 w 206"/>
                    <a:gd name="T3" fmla="*/ 362 h 362"/>
                    <a:gd name="T4" fmla="*/ 90 w 206"/>
                    <a:gd name="T5" fmla="*/ 362 h 362"/>
                    <a:gd name="T6" fmla="*/ 145 w 206"/>
                    <a:gd name="T7" fmla="*/ 342 h 362"/>
                    <a:gd name="T8" fmla="*/ 179 w 206"/>
                    <a:gd name="T9" fmla="*/ 292 h 362"/>
                    <a:gd name="T10" fmla="*/ 206 w 206"/>
                    <a:gd name="T11" fmla="*/ 192 h 362"/>
                    <a:gd name="T12" fmla="*/ 198 w 206"/>
                    <a:gd name="T13" fmla="*/ 142 h 362"/>
                    <a:gd name="T14" fmla="*/ 155 w 206"/>
                    <a:gd name="T15" fmla="*/ 121 h 362"/>
                    <a:gd name="T16" fmla="*/ 64 w 206"/>
                    <a:gd name="T17" fmla="*/ 12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62">
                      <a:moveTo>
                        <a:pt x="97" y="0"/>
                      </a:moveTo>
                      <a:lnTo>
                        <a:pt x="0" y="362"/>
                      </a:lnTo>
                      <a:lnTo>
                        <a:pt x="90" y="362"/>
                      </a:lnTo>
                      <a:lnTo>
                        <a:pt x="145" y="342"/>
                      </a:lnTo>
                      <a:lnTo>
                        <a:pt x="179" y="292"/>
                      </a:lnTo>
                      <a:lnTo>
                        <a:pt x="206" y="192"/>
                      </a:lnTo>
                      <a:lnTo>
                        <a:pt x="198" y="142"/>
                      </a:lnTo>
                      <a:lnTo>
                        <a:pt x="155" y="121"/>
                      </a:lnTo>
                      <a:lnTo>
                        <a:pt x="64" y="1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76" name="Line 104"/>
                <p:cNvSpPr>
                  <a:spLocks noChangeShapeType="1"/>
                </p:cNvSpPr>
                <p:nvPr/>
              </p:nvSpPr>
              <p:spPr bwMode="auto">
                <a:xfrm flipV="1">
                  <a:off x="1683" y="2949"/>
                  <a:ext cx="15"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7" name="Freeform 105"/>
                <p:cNvSpPr>
                  <a:spLocks/>
                </p:cNvSpPr>
                <p:nvPr/>
              </p:nvSpPr>
              <p:spPr bwMode="auto">
                <a:xfrm>
                  <a:off x="1698" y="2918"/>
                  <a:ext cx="63" cy="31"/>
                </a:xfrm>
                <a:custGeom>
                  <a:avLst/>
                  <a:gdLst>
                    <a:gd name="T0" fmla="*/ 201 w 201"/>
                    <a:gd name="T1" fmla="*/ 100 h 100"/>
                    <a:gd name="T2" fmla="*/ 191 w 201"/>
                    <a:gd name="T3" fmla="*/ 29 h 100"/>
                    <a:gd name="T4" fmla="*/ 128 w 201"/>
                    <a:gd name="T5" fmla="*/ 0 h 100"/>
                    <a:gd name="T6" fmla="*/ 49 w 201"/>
                    <a:gd name="T7" fmla="*/ 29 h 100"/>
                    <a:gd name="T8" fmla="*/ 0 w 201"/>
                    <a:gd name="T9" fmla="*/ 100 h 100"/>
                  </a:gdLst>
                  <a:ahLst/>
                  <a:cxnLst>
                    <a:cxn ang="0">
                      <a:pos x="T0" y="T1"/>
                    </a:cxn>
                    <a:cxn ang="0">
                      <a:pos x="T2" y="T3"/>
                    </a:cxn>
                    <a:cxn ang="0">
                      <a:pos x="T4" y="T5"/>
                    </a:cxn>
                    <a:cxn ang="0">
                      <a:pos x="T6" y="T7"/>
                    </a:cxn>
                    <a:cxn ang="0">
                      <a:pos x="T8" y="T9"/>
                    </a:cxn>
                  </a:cxnLst>
                  <a:rect l="0" t="0" r="r" b="b"/>
                  <a:pathLst>
                    <a:path w="201" h="100">
                      <a:moveTo>
                        <a:pt x="201" y="100"/>
                      </a:moveTo>
                      <a:lnTo>
                        <a:pt x="191" y="29"/>
                      </a:lnTo>
                      <a:lnTo>
                        <a:pt x="128" y="0"/>
                      </a:lnTo>
                      <a:lnTo>
                        <a:pt x="49" y="29"/>
                      </a:lnTo>
                      <a:lnTo>
                        <a:pt x="0"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78" name="Line 106"/>
                <p:cNvSpPr>
                  <a:spLocks noChangeShapeType="1"/>
                </p:cNvSpPr>
                <p:nvPr/>
              </p:nvSpPr>
              <p:spPr bwMode="auto">
                <a:xfrm flipH="1">
                  <a:off x="1745" y="2949"/>
                  <a:ext cx="16"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79" name="Freeform 107"/>
                <p:cNvSpPr>
                  <a:spLocks/>
                </p:cNvSpPr>
                <p:nvPr/>
              </p:nvSpPr>
              <p:spPr bwMode="auto">
                <a:xfrm>
                  <a:off x="1683" y="2998"/>
                  <a:ext cx="62" cy="32"/>
                </a:xfrm>
                <a:custGeom>
                  <a:avLst/>
                  <a:gdLst>
                    <a:gd name="T0" fmla="*/ 0 w 202"/>
                    <a:gd name="T1" fmla="*/ 0 h 101"/>
                    <a:gd name="T2" fmla="*/ 11 w 202"/>
                    <a:gd name="T3" fmla="*/ 71 h 101"/>
                    <a:gd name="T4" fmla="*/ 74 w 202"/>
                    <a:gd name="T5" fmla="*/ 101 h 101"/>
                    <a:gd name="T6" fmla="*/ 153 w 202"/>
                    <a:gd name="T7" fmla="*/ 71 h 101"/>
                    <a:gd name="T8" fmla="*/ 202 w 202"/>
                    <a:gd name="T9" fmla="*/ 0 h 101"/>
                  </a:gdLst>
                  <a:ahLst/>
                  <a:cxnLst>
                    <a:cxn ang="0">
                      <a:pos x="T0" y="T1"/>
                    </a:cxn>
                    <a:cxn ang="0">
                      <a:pos x="T2" y="T3"/>
                    </a:cxn>
                    <a:cxn ang="0">
                      <a:pos x="T4" y="T5"/>
                    </a:cxn>
                    <a:cxn ang="0">
                      <a:pos x="T6" y="T7"/>
                    </a:cxn>
                    <a:cxn ang="0">
                      <a:pos x="T8" y="T9"/>
                    </a:cxn>
                  </a:cxnLst>
                  <a:rect l="0" t="0" r="r" b="b"/>
                  <a:pathLst>
                    <a:path w="202" h="101">
                      <a:moveTo>
                        <a:pt x="0" y="0"/>
                      </a:moveTo>
                      <a:lnTo>
                        <a:pt x="11" y="71"/>
                      </a:lnTo>
                      <a:lnTo>
                        <a:pt x="74" y="101"/>
                      </a:lnTo>
                      <a:lnTo>
                        <a:pt x="153" y="71"/>
                      </a:lnTo>
                      <a:lnTo>
                        <a:pt x="20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80" name="Freeform 108"/>
                <p:cNvSpPr>
                  <a:spLocks/>
                </p:cNvSpPr>
                <p:nvPr/>
              </p:nvSpPr>
              <p:spPr bwMode="auto">
                <a:xfrm>
                  <a:off x="937" y="3255"/>
                  <a:ext cx="7" cy="16"/>
                </a:xfrm>
                <a:custGeom>
                  <a:avLst/>
                  <a:gdLst>
                    <a:gd name="T0" fmla="*/ 0 w 18"/>
                    <a:gd name="T1" fmla="*/ 0 h 46"/>
                    <a:gd name="T2" fmla="*/ 1 w 18"/>
                    <a:gd name="T3" fmla="*/ 26 h 46"/>
                    <a:gd name="T4" fmla="*/ 18 w 18"/>
                    <a:gd name="T5" fmla="*/ 46 h 46"/>
                  </a:gdLst>
                  <a:ahLst/>
                  <a:cxnLst>
                    <a:cxn ang="0">
                      <a:pos x="T0" y="T1"/>
                    </a:cxn>
                    <a:cxn ang="0">
                      <a:pos x="T2" y="T3"/>
                    </a:cxn>
                    <a:cxn ang="0">
                      <a:pos x="T4" y="T5"/>
                    </a:cxn>
                  </a:cxnLst>
                  <a:rect l="0" t="0" r="r" b="b"/>
                  <a:pathLst>
                    <a:path w="18" h="46">
                      <a:moveTo>
                        <a:pt x="0" y="0"/>
                      </a:moveTo>
                      <a:lnTo>
                        <a:pt x="1" y="26"/>
                      </a:lnTo>
                      <a:lnTo>
                        <a:pt x="18" y="4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81" name="Line 109"/>
                <p:cNvSpPr>
                  <a:spLocks noChangeShapeType="1"/>
                </p:cNvSpPr>
                <p:nvPr/>
              </p:nvSpPr>
              <p:spPr bwMode="auto">
                <a:xfrm flipH="1">
                  <a:off x="937" y="3193"/>
                  <a:ext cx="20"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82" name="Line 110"/>
                <p:cNvSpPr>
                  <a:spLocks noChangeShapeType="1"/>
                </p:cNvSpPr>
                <p:nvPr/>
              </p:nvSpPr>
              <p:spPr bwMode="auto">
                <a:xfrm flipH="1">
                  <a:off x="926" y="3193"/>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83" name="Freeform 111"/>
                <p:cNvSpPr>
                  <a:spLocks/>
                </p:cNvSpPr>
                <p:nvPr/>
              </p:nvSpPr>
              <p:spPr bwMode="auto">
                <a:xfrm>
                  <a:off x="888" y="3193"/>
                  <a:ext cx="49" cy="74"/>
                </a:xfrm>
                <a:custGeom>
                  <a:avLst/>
                  <a:gdLst>
                    <a:gd name="T0" fmla="*/ 123 w 167"/>
                    <a:gd name="T1" fmla="*/ 0 h 243"/>
                    <a:gd name="T2" fmla="*/ 88 w 167"/>
                    <a:gd name="T3" fmla="*/ 0 h 243"/>
                    <a:gd name="T4" fmla="*/ 58 w 167"/>
                    <a:gd name="T5" fmla="*/ 11 h 243"/>
                    <a:gd name="T6" fmla="*/ 41 w 167"/>
                    <a:gd name="T7" fmla="*/ 38 h 243"/>
                    <a:gd name="T8" fmla="*/ 0 w 167"/>
                    <a:gd name="T9" fmla="*/ 191 h 243"/>
                    <a:gd name="T10" fmla="*/ 8 w 167"/>
                    <a:gd name="T11" fmla="*/ 227 h 243"/>
                    <a:gd name="T12" fmla="*/ 40 w 167"/>
                    <a:gd name="T13" fmla="*/ 243 h 243"/>
                    <a:gd name="T14" fmla="*/ 80 w 167"/>
                    <a:gd name="T15" fmla="*/ 243 h 243"/>
                    <a:gd name="T16" fmla="*/ 167 w 167"/>
                    <a:gd name="T17" fmla="*/ 19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43">
                      <a:moveTo>
                        <a:pt x="123" y="0"/>
                      </a:moveTo>
                      <a:lnTo>
                        <a:pt x="88" y="0"/>
                      </a:lnTo>
                      <a:lnTo>
                        <a:pt x="58" y="11"/>
                      </a:lnTo>
                      <a:lnTo>
                        <a:pt x="41" y="38"/>
                      </a:lnTo>
                      <a:lnTo>
                        <a:pt x="0" y="191"/>
                      </a:lnTo>
                      <a:lnTo>
                        <a:pt x="8" y="227"/>
                      </a:lnTo>
                      <a:lnTo>
                        <a:pt x="40" y="243"/>
                      </a:lnTo>
                      <a:lnTo>
                        <a:pt x="80" y="243"/>
                      </a:lnTo>
                      <a:lnTo>
                        <a:pt x="167"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84" name="Line 112"/>
                <p:cNvSpPr>
                  <a:spLocks noChangeShapeType="1"/>
                </p:cNvSpPr>
                <p:nvPr/>
              </p:nvSpPr>
              <p:spPr bwMode="auto">
                <a:xfrm flipH="1">
                  <a:off x="906" y="2275"/>
                  <a:ext cx="16"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85" name="Line 113"/>
                <p:cNvSpPr>
                  <a:spLocks noChangeShapeType="1"/>
                </p:cNvSpPr>
                <p:nvPr/>
              </p:nvSpPr>
              <p:spPr bwMode="auto">
                <a:xfrm flipH="1">
                  <a:off x="894" y="2275"/>
                  <a:ext cx="2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86" name="Freeform 114"/>
                <p:cNvSpPr>
                  <a:spLocks/>
                </p:cNvSpPr>
                <p:nvPr/>
              </p:nvSpPr>
              <p:spPr bwMode="auto">
                <a:xfrm>
                  <a:off x="906" y="2336"/>
                  <a:ext cx="8" cy="16"/>
                </a:xfrm>
                <a:custGeom>
                  <a:avLst/>
                  <a:gdLst>
                    <a:gd name="T0" fmla="*/ 0 w 19"/>
                    <a:gd name="T1" fmla="*/ 0 h 47"/>
                    <a:gd name="T2" fmla="*/ 2 w 19"/>
                    <a:gd name="T3" fmla="*/ 27 h 47"/>
                    <a:gd name="T4" fmla="*/ 19 w 19"/>
                    <a:gd name="T5" fmla="*/ 47 h 47"/>
                  </a:gdLst>
                  <a:ahLst/>
                  <a:cxnLst>
                    <a:cxn ang="0">
                      <a:pos x="T0" y="T1"/>
                    </a:cxn>
                    <a:cxn ang="0">
                      <a:pos x="T2" y="T3"/>
                    </a:cxn>
                    <a:cxn ang="0">
                      <a:pos x="T4" y="T5"/>
                    </a:cxn>
                  </a:cxnLst>
                  <a:rect l="0" t="0" r="r" b="b"/>
                  <a:pathLst>
                    <a:path w="19" h="47">
                      <a:moveTo>
                        <a:pt x="0" y="0"/>
                      </a:moveTo>
                      <a:lnTo>
                        <a:pt x="2"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87" name="Freeform 115"/>
                <p:cNvSpPr>
                  <a:spLocks/>
                </p:cNvSpPr>
                <p:nvPr/>
              </p:nvSpPr>
              <p:spPr bwMode="auto">
                <a:xfrm>
                  <a:off x="858" y="2275"/>
                  <a:ext cx="48" cy="73"/>
                </a:xfrm>
                <a:custGeom>
                  <a:avLst/>
                  <a:gdLst>
                    <a:gd name="T0" fmla="*/ 123 w 166"/>
                    <a:gd name="T1" fmla="*/ 0 h 242"/>
                    <a:gd name="T2" fmla="*/ 87 w 166"/>
                    <a:gd name="T3" fmla="*/ 0 h 242"/>
                    <a:gd name="T4" fmla="*/ 57 w 166"/>
                    <a:gd name="T5" fmla="*/ 10 h 242"/>
                    <a:gd name="T6" fmla="*/ 40 w 166"/>
                    <a:gd name="T7" fmla="*/ 37 h 242"/>
                    <a:gd name="T8" fmla="*/ 0 w 166"/>
                    <a:gd name="T9" fmla="*/ 190 h 242"/>
                    <a:gd name="T10" fmla="*/ 7 w 166"/>
                    <a:gd name="T11" fmla="*/ 226 h 242"/>
                    <a:gd name="T12" fmla="*/ 39 w 166"/>
                    <a:gd name="T13" fmla="*/ 242 h 242"/>
                    <a:gd name="T14" fmla="*/ 78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3" y="0"/>
                      </a:moveTo>
                      <a:lnTo>
                        <a:pt x="87" y="0"/>
                      </a:lnTo>
                      <a:lnTo>
                        <a:pt x="57" y="10"/>
                      </a:lnTo>
                      <a:lnTo>
                        <a:pt x="40" y="37"/>
                      </a:lnTo>
                      <a:lnTo>
                        <a:pt x="0" y="190"/>
                      </a:lnTo>
                      <a:lnTo>
                        <a:pt x="7" y="226"/>
                      </a:lnTo>
                      <a:lnTo>
                        <a:pt x="39" y="242"/>
                      </a:lnTo>
                      <a:lnTo>
                        <a:pt x="78"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88" name="Line 116"/>
                <p:cNvSpPr>
                  <a:spLocks noChangeShapeType="1"/>
                </p:cNvSpPr>
                <p:nvPr/>
              </p:nvSpPr>
              <p:spPr bwMode="auto">
                <a:xfrm flipV="1">
                  <a:off x="962" y="2243"/>
                  <a:ext cx="13"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89" name="Line 117"/>
                <p:cNvSpPr>
                  <a:spLocks noChangeShapeType="1"/>
                </p:cNvSpPr>
                <p:nvPr/>
              </p:nvSpPr>
              <p:spPr bwMode="auto">
                <a:xfrm>
                  <a:off x="650" y="3023"/>
                  <a:ext cx="46"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90" name="Line 118"/>
                <p:cNvSpPr>
                  <a:spLocks noChangeShapeType="1"/>
                </p:cNvSpPr>
                <p:nvPr/>
              </p:nvSpPr>
              <p:spPr bwMode="auto">
                <a:xfrm flipH="1">
                  <a:off x="622" y="3023"/>
                  <a:ext cx="102"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91" name="Line 119"/>
                <p:cNvSpPr>
                  <a:spLocks noChangeShapeType="1"/>
                </p:cNvSpPr>
                <p:nvPr/>
              </p:nvSpPr>
              <p:spPr bwMode="auto">
                <a:xfrm>
                  <a:off x="712" y="3078"/>
                  <a:ext cx="9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grpSp>
      <p:grpSp>
        <p:nvGrpSpPr>
          <p:cNvPr id="28792" name="Group 120"/>
          <p:cNvGrpSpPr>
            <a:grpSpLocks/>
          </p:cNvGrpSpPr>
          <p:nvPr/>
        </p:nvGrpSpPr>
        <p:grpSpPr bwMode="auto">
          <a:xfrm>
            <a:off x="3155950" y="3867150"/>
            <a:ext cx="1733550" cy="201613"/>
            <a:chOff x="1804" y="3230"/>
            <a:chExt cx="1092" cy="127"/>
          </a:xfrm>
        </p:grpSpPr>
        <p:sp>
          <p:nvSpPr>
            <p:cNvPr id="28793" name="Freeform 121"/>
            <p:cNvSpPr>
              <a:spLocks/>
            </p:cNvSpPr>
            <p:nvPr/>
          </p:nvSpPr>
          <p:spPr bwMode="auto">
            <a:xfrm>
              <a:off x="2874" y="3278"/>
              <a:ext cx="22" cy="79"/>
            </a:xfrm>
            <a:custGeom>
              <a:avLst/>
              <a:gdLst>
                <a:gd name="T0" fmla="*/ 4 w 69"/>
                <a:gd name="T1" fmla="*/ 246 h 246"/>
                <a:gd name="T2" fmla="*/ 69 w 69"/>
                <a:gd name="T3" fmla="*/ 0 h 246"/>
                <a:gd name="T4" fmla="*/ 0 w 69"/>
                <a:gd name="T5" fmla="*/ 54 h 246"/>
              </a:gdLst>
              <a:ahLst/>
              <a:cxnLst>
                <a:cxn ang="0">
                  <a:pos x="T0" y="T1"/>
                </a:cxn>
                <a:cxn ang="0">
                  <a:pos x="T2" y="T3"/>
                </a:cxn>
                <a:cxn ang="0">
                  <a:pos x="T4" y="T5"/>
                </a:cxn>
              </a:cxnLst>
              <a:rect l="0" t="0" r="r" b="b"/>
              <a:pathLst>
                <a:path w="69" h="246">
                  <a:moveTo>
                    <a:pt x="4" y="246"/>
                  </a:moveTo>
                  <a:lnTo>
                    <a:pt x="69" y="0"/>
                  </a:lnTo>
                  <a:lnTo>
                    <a:pt x="0" y="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94" name="Freeform 122"/>
            <p:cNvSpPr>
              <a:spLocks/>
            </p:cNvSpPr>
            <p:nvPr/>
          </p:nvSpPr>
          <p:spPr bwMode="auto">
            <a:xfrm>
              <a:off x="2781" y="3230"/>
              <a:ext cx="75" cy="56"/>
            </a:xfrm>
            <a:custGeom>
              <a:avLst/>
              <a:gdLst>
                <a:gd name="T0" fmla="*/ 0 w 241"/>
                <a:gd name="T1" fmla="*/ 0 h 181"/>
                <a:gd name="T2" fmla="*/ 72 w 241"/>
                <a:gd name="T3" fmla="*/ 181 h 181"/>
                <a:gd name="T4" fmla="*/ 241 w 241"/>
                <a:gd name="T5" fmla="*/ 0 h 181"/>
              </a:gdLst>
              <a:ahLst/>
              <a:cxnLst>
                <a:cxn ang="0">
                  <a:pos x="T0" y="T1"/>
                </a:cxn>
                <a:cxn ang="0">
                  <a:pos x="T2" y="T3"/>
                </a:cxn>
                <a:cxn ang="0">
                  <a:pos x="T4" y="T5"/>
                </a:cxn>
              </a:cxnLst>
              <a:rect l="0" t="0" r="r" b="b"/>
              <a:pathLst>
                <a:path w="241" h="181">
                  <a:moveTo>
                    <a:pt x="0" y="0"/>
                  </a:moveTo>
                  <a:lnTo>
                    <a:pt x="72" y="181"/>
                  </a:lnTo>
                  <a:lnTo>
                    <a:pt x="24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95" name="Line 123"/>
            <p:cNvSpPr>
              <a:spLocks noChangeShapeType="1"/>
            </p:cNvSpPr>
            <p:nvPr/>
          </p:nvSpPr>
          <p:spPr bwMode="auto">
            <a:xfrm flipH="1">
              <a:off x="2788" y="3286"/>
              <a:ext cx="15" cy="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96" name="Line 124"/>
            <p:cNvSpPr>
              <a:spLocks noChangeShapeType="1"/>
            </p:cNvSpPr>
            <p:nvPr/>
          </p:nvSpPr>
          <p:spPr bwMode="auto">
            <a:xfrm>
              <a:off x="1804" y="3272"/>
              <a:ext cx="9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28797" name="Group 125"/>
          <p:cNvGrpSpPr>
            <a:grpSpLocks/>
          </p:cNvGrpSpPr>
          <p:nvPr/>
        </p:nvGrpSpPr>
        <p:grpSpPr bwMode="auto">
          <a:xfrm>
            <a:off x="3098800" y="2324100"/>
            <a:ext cx="149225" cy="2860675"/>
            <a:chOff x="1760" y="2258"/>
            <a:chExt cx="94" cy="1802"/>
          </a:xfrm>
        </p:grpSpPr>
        <p:sp>
          <p:nvSpPr>
            <p:cNvPr id="28798" name="Freeform 126"/>
            <p:cNvSpPr>
              <a:spLocks/>
            </p:cNvSpPr>
            <p:nvPr/>
          </p:nvSpPr>
          <p:spPr bwMode="auto">
            <a:xfrm>
              <a:off x="1760" y="2258"/>
              <a:ext cx="94" cy="111"/>
            </a:xfrm>
            <a:custGeom>
              <a:avLst/>
              <a:gdLst>
                <a:gd name="T0" fmla="*/ 98 w 298"/>
                <a:gd name="T1" fmla="*/ 0 h 362"/>
                <a:gd name="T2" fmla="*/ 298 w 298"/>
                <a:gd name="T3" fmla="*/ 0 h 362"/>
                <a:gd name="T4" fmla="*/ 0 w 298"/>
                <a:gd name="T5" fmla="*/ 362 h 362"/>
                <a:gd name="T6" fmla="*/ 202 w 298"/>
                <a:gd name="T7" fmla="*/ 362 h 362"/>
              </a:gdLst>
              <a:ahLst/>
              <a:cxnLst>
                <a:cxn ang="0">
                  <a:pos x="T0" y="T1"/>
                </a:cxn>
                <a:cxn ang="0">
                  <a:pos x="T2" y="T3"/>
                </a:cxn>
                <a:cxn ang="0">
                  <a:pos x="T4" y="T5"/>
                </a:cxn>
                <a:cxn ang="0">
                  <a:pos x="T6" y="T7"/>
                </a:cxn>
              </a:cxnLst>
              <a:rect l="0" t="0" r="r" b="b"/>
              <a:pathLst>
                <a:path w="298" h="362">
                  <a:moveTo>
                    <a:pt x="98" y="0"/>
                  </a:moveTo>
                  <a:lnTo>
                    <a:pt x="298" y="0"/>
                  </a:lnTo>
                  <a:lnTo>
                    <a:pt x="0" y="362"/>
                  </a:lnTo>
                  <a:lnTo>
                    <a:pt x="202" y="36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799" name="Line 127"/>
            <p:cNvSpPr>
              <a:spLocks noChangeShapeType="1"/>
            </p:cNvSpPr>
            <p:nvPr/>
          </p:nvSpPr>
          <p:spPr bwMode="auto">
            <a:xfrm>
              <a:off x="1800" y="2444"/>
              <a:ext cx="0" cy="16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28803" name="Group 131"/>
          <p:cNvGrpSpPr>
            <a:grpSpLocks/>
          </p:cNvGrpSpPr>
          <p:nvPr/>
        </p:nvGrpSpPr>
        <p:grpSpPr bwMode="auto">
          <a:xfrm>
            <a:off x="6183313" y="4232275"/>
            <a:ext cx="2357437" cy="1109663"/>
            <a:chOff x="3895" y="2666"/>
            <a:chExt cx="1485" cy="699"/>
          </a:xfrm>
        </p:grpSpPr>
        <p:sp>
          <p:nvSpPr>
            <p:cNvPr id="28801" name="AutoShape 129"/>
            <p:cNvSpPr>
              <a:spLocks noChangeArrowheads="1"/>
            </p:cNvSpPr>
            <p:nvPr/>
          </p:nvSpPr>
          <p:spPr bwMode="auto">
            <a:xfrm rot="10800000">
              <a:off x="3895" y="2666"/>
              <a:ext cx="1374" cy="699"/>
            </a:xfrm>
            <a:prstGeom prst="cloudCallout">
              <a:avLst>
                <a:gd name="adj1" fmla="val -8810"/>
                <a:gd name="adj2" fmla="val 119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zh-CN" altLang="zh-CN"/>
            </a:p>
          </p:txBody>
        </p:sp>
        <p:sp>
          <p:nvSpPr>
            <p:cNvPr id="28802" name="Text Box 130"/>
            <p:cNvSpPr txBox="1">
              <a:spLocks noChangeArrowheads="1"/>
            </p:cNvSpPr>
            <p:nvPr/>
          </p:nvSpPr>
          <p:spPr bwMode="auto">
            <a:xfrm>
              <a:off x="4126" y="2819"/>
              <a:ext cx="12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3200" b="1">
                  <a:solidFill>
                    <a:srgbClr val="FFFF99"/>
                  </a:solidFill>
                  <a:ea typeface="华文行楷" pitchFamily="2" charset="-122"/>
                </a:rPr>
                <a:t>为什么？</a:t>
              </a:r>
            </a:p>
          </p:txBody>
        </p:sp>
      </p:grpSp>
    </p:spTree>
    <p:extLst>
      <p:ext uri="{BB962C8B-B14F-4D97-AF65-F5344CB8AC3E}">
        <p14:creationId xmlns:p14="http://schemas.microsoft.com/office/powerpoint/2010/main" val="1051290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792"/>
                                        </p:tgtEl>
                                        <p:attrNameLst>
                                          <p:attrName>style.visibility</p:attrName>
                                        </p:attrNameLst>
                                      </p:cBhvr>
                                      <p:to>
                                        <p:strVal val="visible"/>
                                      </p:to>
                                    </p:set>
                                    <p:animEffect transition="in" filter="wipe(left)">
                                      <p:cBhvr>
                                        <p:cTn id="7" dur="500"/>
                                        <p:tgtEl>
                                          <p:spTgt spid="287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8797"/>
                                        </p:tgtEl>
                                        <p:attrNameLst>
                                          <p:attrName>style.visibility</p:attrName>
                                        </p:attrNameLst>
                                      </p:cBhvr>
                                      <p:to>
                                        <p:strVal val="visible"/>
                                      </p:to>
                                    </p:set>
                                    <p:animEffect transition="in" filter="wipe(up)">
                                      <p:cBhvr>
                                        <p:cTn id="11" dur="500"/>
                                        <p:tgtEl>
                                          <p:spTgt spid="28797"/>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8719"/>
                                        </p:tgtEl>
                                        <p:attrNameLst>
                                          <p:attrName>style.visibility</p:attrName>
                                        </p:attrNameLst>
                                      </p:cBhvr>
                                      <p:to>
                                        <p:strVal val="visible"/>
                                      </p:to>
                                    </p:set>
                                    <p:animEffect transition="in" filter="strips(downRight)">
                                      <p:cBhvr>
                                        <p:cTn id="15" dur="500"/>
                                        <p:tgtEl>
                                          <p:spTgt spid="287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8723"/>
                                        </p:tgtEl>
                                        <p:attrNameLst>
                                          <p:attrName>style.visibility</p:attrName>
                                        </p:attrNameLst>
                                      </p:cBhvr>
                                      <p:to>
                                        <p:strVal val="visible"/>
                                      </p:to>
                                    </p:set>
                                    <p:animEffect transition="in" filter="wipe(left)">
                                      <p:cBhvr>
                                        <p:cTn id="20" dur="500"/>
                                        <p:tgtEl>
                                          <p:spTgt spid="28723"/>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8726"/>
                                        </p:tgtEl>
                                        <p:attrNameLst>
                                          <p:attrName>style.visibility</p:attrName>
                                        </p:attrNameLst>
                                      </p:cBhvr>
                                      <p:to>
                                        <p:strVal val="visible"/>
                                      </p:to>
                                    </p:set>
                                    <p:animEffect transition="in" filter="wipe(down)">
                                      <p:cBhvr>
                                        <p:cTn id="24" dur="500"/>
                                        <p:tgtEl>
                                          <p:spTgt spid="28726"/>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8729"/>
                                        </p:tgtEl>
                                        <p:attrNameLst>
                                          <p:attrName>style.visibility</p:attrName>
                                        </p:attrNameLst>
                                      </p:cBhvr>
                                      <p:to>
                                        <p:strVal val="visible"/>
                                      </p:to>
                                    </p:set>
                                    <p:animEffect transition="in" filter="wipe(left)">
                                      <p:cBhvr>
                                        <p:cTn id="28" dur="500"/>
                                        <p:tgtEl>
                                          <p:spTgt spid="287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28734"/>
                                        </p:tgtEl>
                                        <p:attrNameLst>
                                          <p:attrName>style.visibility</p:attrName>
                                        </p:attrNameLst>
                                      </p:cBhvr>
                                      <p:to>
                                        <p:strVal val="visible"/>
                                      </p:to>
                                    </p:set>
                                    <p:animEffect transition="in" filter="strips(downRight)">
                                      <p:cBhvr>
                                        <p:cTn id="33" dur="500"/>
                                        <p:tgtEl>
                                          <p:spTgt spid="287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720"/>
                                        </p:tgtEl>
                                        <p:attrNameLst>
                                          <p:attrName>style.visibility</p:attrName>
                                        </p:attrNameLst>
                                      </p:cBhvr>
                                      <p:to>
                                        <p:strVal val="visible"/>
                                      </p:to>
                                    </p:set>
                                    <p:animEffect transition="in" filter="wipe(left)">
                                      <p:cBhvr>
                                        <p:cTn id="38" dur="500"/>
                                        <p:tgtEl>
                                          <p:spTgt spid="28720"/>
                                        </p:tgtEl>
                                      </p:cBhvr>
                                    </p:animEffec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8721"/>
                                        </p:tgtEl>
                                        <p:attrNameLst>
                                          <p:attrName>style.visibility</p:attrName>
                                        </p:attrNameLst>
                                      </p:cBhvr>
                                      <p:to>
                                        <p:strVal val="visible"/>
                                      </p:to>
                                    </p:set>
                                    <p:animEffect transition="in" filter="wipe(down)">
                                      <p:cBhvr>
                                        <p:cTn id="42" dur="500"/>
                                        <p:tgtEl>
                                          <p:spTgt spid="28721"/>
                                        </p:tgtEl>
                                      </p:cBhvr>
                                    </p:animEffect>
                                  </p:childTnLst>
                                </p:cTn>
                              </p:par>
                            </p:childTnLst>
                          </p:cTn>
                        </p:par>
                        <p:par>
                          <p:cTn id="43" fill="hold" nodeType="afterGroup">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8722"/>
                                        </p:tgtEl>
                                        <p:attrNameLst>
                                          <p:attrName>style.visibility</p:attrName>
                                        </p:attrNameLst>
                                      </p:cBhvr>
                                      <p:to>
                                        <p:strVal val="visible"/>
                                      </p:to>
                                    </p:set>
                                    <p:animEffect transition="in" filter="wipe(left)">
                                      <p:cBhvr>
                                        <p:cTn id="46" dur="500"/>
                                        <p:tgtEl>
                                          <p:spTgt spid="28722"/>
                                        </p:tgtEl>
                                      </p:cBhvr>
                                    </p:animEffect>
                                  </p:childTnLst>
                                </p:cTn>
                              </p:par>
                            </p:childTnLst>
                          </p:cTn>
                        </p:par>
                        <p:par>
                          <p:cTn id="47" fill="hold" nodeType="afterGroup">
                            <p:stCondLst>
                              <p:cond delay="1500"/>
                            </p:stCondLst>
                            <p:childTnLst>
                              <p:par>
                                <p:cTn id="48" presetID="12" presetClass="entr" presetSubtype="8" fill="hold" nodeType="afterEffect">
                                  <p:stCondLst>
                                    <p:cond delay="0"/>
                                  </p:stCondLst>
                                  <p:childTnLst>
                                    <p:set>
                                      <p:cBhvr>
                                        <p:cTn id="49" dur="1" fill="hold">
                                          <p:stCondLst>
                                            <p:cond delay="0"/>
                                          </p:stCondLst>
                                        </p:cTn>
                                        <p:tgtEl>
                                          <p:spTgt spid="28750"/>
                                        </p:tgtEl>
                                        <p:attrNameLst>
                                          <p:attrName>style.visibility</p:attrName>
                                        </p:attrNameLst>
                                      </p:cBhvr>
                                      <p:to>
                                        <p:strVal val="visible"/>
                                      </p:to>
                                    </p:set>
                                    <p:animEffect transition="in" filter="slide(fromLeft)">
                                      <p:cBhvr>
                                        <p:cTn id="50" dur="500"/>
                                        <p:tgtEl>
                                          <p:spTgt spid="287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28691"/>
                                        </p:tgtEl>
                                        <p:attrNameLst>
                                          <p:attrName>style.visibility</p:attrName>
                                        </p:attrNameLst>
                                      </p:cBhvr>
                                      <p:to>
                                        <p:strVal val="visible"/>
                                      </p:to>
                                    </p:set>
                                    <p:animEffect transition="in" filter="box(out)">
                                      <p:cBhvr>
                                        <p:cTn id="55" dur="500"/>
                                        <p:tgtEl>
                                          <p:spTgt spid="2869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nodeType="clickEffect">
                                  <p:stCondLst>
                                    <p:cond delay="0"/>
                                  </p:stCondLst>
                                  <p:childTnLst>
                                    <p:set>
                                      <p:cBhvr>
                                        <p:cTn id="59" dur="1" fill="hold">
                                          <p:stCondLst>
                                            <p:cond delay="0"/>
                                          </p:stCondLst>
                                        </p:cTn>
                                        <p:tgtEl>
                                          <p:spTgt spid="28803"/>
                                        </p:tgtEl>
                                        <p:attrNameLst>
                                          <p:attrName>style.visibility</p:attrName>
                                        </p:attrNameLst>
                                      </p:cBhvr>
                                      <p:to>
                                        <p:strVal val="visible"/>
                                      </p:to>
                                    </p:set>
                                    <p:animEffect transition="in" filter="wipe(up)">
                                      <p:cBhvr>
                                        <p:cTn id="60" dur="2000"/>
                                        <p:tgtEl>
                                          <p:spTgt spid="2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autoUpdateAnimBg="0"/>
      <p:bldP spid="28719" grpId="0" animBg="1"/>
      <p:bldP spid="28720" grpId="0" animBg="1"/>
      <p:bldP spid="28721" grpId="0" animBg="1"/>
      <p:bldP spid="287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1331913" y="404813"/>
            <a:ext cx="71294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3200" b="1" dirty="0" smtClean="0">
                <a:solidFill>
                  <a:schemeClr val="accent2"/>
                </a:solidFill>
                <a:latin typeface="隶书" pitchFamily="49" charset="-122"/>
                <a:ea typeface="隶书" pitchFamily="49" charset="-122"/>
              </a:rPr>
              <a:t>【</a:t>
            </a:r>
            <a:r>
              <a:rPr lang="zh-CN" altLang="en-US" sz="3200" b="1" dirty="0" smtClean="0">
                <a:solidFill>
                  <a:schemeClr val="accent2"/>
                </a:solidFill>
                <a:latin typeface="隶书" pitchFamily="49" charset="-122"/>
                <a:ea typeface="隶书" pitchFamily="49" charset="-122"/>
              </a:rPr>
              <a:t>例</a:t>
            </a:r>
            <a:r>
              <a:rPr lang="en-US" altLang="zh-CN" sz="3200" b="1" dirty="0" smtClean="0">
                <a:solidFill>
                  <a:schemeClr val="accent2"/>
                </a:solidFill>
                <a:latin typeface="隶书" pitchFamily="49" charset="-122"/>
                <a:ea typeface="隶书" pitchFamily="49" charset="-122"/>
              </a:rPr>
              <a:t>】</a:t>
            </a:r>
            <a:r>
              <a:rPr lang="en-US" altLang="zh-CN" dirty="0" smtClean="0">
                <a:latin typeface="隶书" pitchFamily="49" charset="-122"/>
                <a:ea typeface="隶书" pitchFamily="49" charset="-122"/>
              </a:rPr>
              <a:t> </a:t>
            </a:r>
            <a:r>
              <a:rPr lang="zh-CN" altLang="en-US" sz="3200" b="1" dirty="0">
                <a:latin typeface="隶书" pitchFamily="49" charset="-122"/>
                <a:ea typeface="隶书" pitchFamily="49" charset="-122"/>
              </a:rPr>
              <a:t>判断点</a:t>
            </a:r>
            <a:r>
              <a:rPr lang="en-US" altLang="zh-CN" sz="2800" b="1" i="1" dirty="0">
                <a:latin typeface="隶书" pitchFamily="49" charset="-122"/>
                <a:ea typeface="隶书" pitchFamily="49" charset="-122"/>
              </a:rPr>
              <a:t>K </a:t>
            </a:r>
            <a:r>
              <a:rPr lang="zh-CN" altLang="en-US" sz="3200" b="1" dirty="0">
                <a:latin typeface="隶书" pitchFamily="49" charset="-122"/>
                <a:ea typeface="隶书" pitchFamily="49" charset="-122"/>
              </a:rPr>
              <a:t>是否在线段</a:t>
            </a:r>
            <a:r>
              <a:rPr lang="en-US" altLang="zh-CN" sz="2800" b="1" i="1" dirty="0">
                <a:latin typeface="隶书" pitchFamily="49" charset="-122"/>
                <a:ea typeface="隶书" pitchFamily="49" charset="-122"/>
              </a:rPr>
              <a:t>AB</a:t>
            </a:r>
            <a:r>
              <a:rPr lang="zh-CN" altLang="en-US" sz="3200" b="1" dirty="0">
                <a:latin typeface="隶书" pitchFamily="49" charset="-122"/>
                <a:ea typeface="隶书" pitchFamily="49" charset="-122"/>
              </a:rPr>
              <a:t>上。</a:t>
            </a:r>
          </a:p>
        </p:txBody>
      </p:sp>
      <p:pic>
        <p:nvPicPr>
          <p:cNvPr id="132103" name="Picture 7"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1438"/>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132310" name="Group 214"/>
          <p:cNvGrpSpPr>
            <a:grpSpLocks/>
          </p:cNvGrpSpPr>
          <p:nvPr/>
        </p:nvGrpSpPr>
        <p:grpSpPr bwMode="auto">
          <a:xfrm>
            <a:off x="571500" y="2141538"/>
            <a:ext cx="3603625" cy="3143250"/>
            <a:chOff x="369" y="1331"/>
            <a:chExt cx="2270" cy="1980"/>
          </a:xfrm>
        </p:grpSpPr>
        <p:sp>
          <p:nvSpPr>
            <p:cNvPr id="132098" name="Rectangle 2"/>
            <p:cNvSpPr>
              <a:spLocks noChangeArrowheads="1"/>
            </p:cNvSpPr>
            <p:nvPr/>
          </p:nvSpPr>
          <p:spPr bwMode="auto">
            <a:xfrm flipV="1">
              <a:off x="369" y="1331"/>
              <a:ext cx="2270" cy="198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2104" name="Line 8"/>
            <p:cNvSpPr>
              <a:spLocks noChangeShapeType="1"/>
            </p:cNvSpPr>
            <p:nvPr/>
          </p:nvSpPr>
          <p:spPr bwMode="auto">
            <a:xfrm>
              <a:off x="1496" y="2422"/>
              <a:ext cx="808" cy="8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05" name="Line 9"/>
            <p:cNvSpPr>
              <a:spLocks noChangeShapeType="1"/>
            </p:cNvSpPr>
            <p:nvPr/>
          </p:nvSpPr>
          <p:spPr bwMode="auto">
            <a:xfrm>
              <a:off x="868" y="2891"/>
              <a:ext cx="109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06" name="Line 10"/>
            <p:cNvSpPr>
              <a:spLocks noChangeShapeType="1"/>
            </p:cNvSpPr>
            <p:nvPr/>
          </p:nvSpPr>
          <p:spPr bwMode="auto">
            <a:xfrm flipV="1">
              <a:off x="1966" y="1844"/>
              <a:ext cx="3" cy="10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07" name="Line 11"/>
            <p:cNvSpPr>
              <a:spLocks noChangeShapeType="1"/>
            </p:cNvSpPr>
            <p:nvPr/>
          </p:nvSpPr>
          <p:spPr bwMode="auto">
            <a:xfrm flipH="1">
              <a:off x="868" y="1825"/>
              <a:ext cx="1080"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2108" name="Group 12"/>
            <p:cNvGrpSpPr>
              <a:grpSpLocks/>
            </p:cNvGrpSpPr>
            <p:nvPr/>
          </p:nvGrpSpPr>
          <p:grpSpPr bwMode="auto">
            <a:xfrm>
              <a:off x="850" y="2571"/>
              <a:ext cx="1341" cy="550"/>
              <a:chOff x="1155" y="3422"/>
              <a:chExt cx="1341" cy="550"/>
            </a:xfrm>
          </p:grpSpPr>
          <p:sp>
            <p:nvSpPr>
              <p:cNvPr id="132109" name="Line 13"/>
              <p:cNvSpPr>
                <a:spLocks noChangeShapeType="1"/>
              </p:cNvSpPr>
              <p:nvPr/>
            </p:nvSpPr>
            <p:spPr bwMode="auto">
              <a:xfrm>
                <a:off x="1155" y="3422"/>
                <a:ext cx="793"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10" name="Line 14"/>
              <p:cNvSpPr>
                <a:spLocks noChangeShapeType="1"/>
              </p:cNvSpPr>
              <p:nvPr/>
            </p:nvSpPr>
            <p:spPr bwMode="auto">
              <a:xfrm>
                <a:off x="1155" y="3969"/>
                <a:ext cx="1341"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2111" name="Group 15"/>
            <p:cNvGrpSpPr>
              <a:grpSpLocks/>
            </p:cNvGrpSpPr>
            <p:nvPr/>
          </p:nvGrpSpPr>
          <p:grpSpPr bwMode="auto">
            <a:xfrm>
              <a:off x="1643" y="1722"/>
              <a:ext cx="552" cy="1396"/>
              <a:chOff x="1948" y="2573"/>
              <a:chExt cx="552" cy="1396"/>
            </a:xfrm>
          </p:grpSpPr>
          <p:sp>
            <p:nvSpPr>
              <p:cNvPr id="132112" name="Line 16"/>
              <p:cNvSpPr>
                <a:spLocks noChangeShapeType="1"/>
              </p:cNvSpPr>
              <p:nvPr/>
            </p:nvSpPr>
            <p:spPr bwMode="auto">
              <a:xfrm flipV="1">
                <a:off x="1948" y="2573"/>
                <a:ext cx="6" cy="8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13" name="Line 17"/>
              <p:cNvSpPr>
                <a:spLocks noChangeShapeType="1"/>
              </p:cNvSpPr>
              <p:nvPr/>
            </p:nvSpPr>
            <p:spPr bwMode="auto">
              <a:xfrm flipV="1">
                <a:off x="2496" y="3171"/>
                <a:ext cx="4" cy="7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2114" name="Group 18"/>
            <p:cNvGrpSpPr>
              <a:grpSpLocks/>
            </p:cNvGrpSpPr>
            <p:nvPr/>
          </p:nvGrpSpPr>
          <p:grpSpPr bwMode="auto">
            <a:xfrm>
              <a:off x="850" y="1722"/>
              <a:ext cx="1341" cy="600"/>
              <a:chOff x="1155" y="2573"/>
              <a:chExt cx="1341" cy="600"/>
            </a:xfrm>
          </p:grpSpPr>
          <p:sp>
            <p:nvSpPr>
              <p:cNvPr id="132115" name="Line 19"/>
              <p:cNvSpPr>
                <a:spLocks noChangeShapeType="1"/>
              </p:cNvSpPr>
              <p:nvPr/>
            </p:nvSpPr>
            <p:spPr bwMode="auto">
              <a:xfrm flipH="1">
                <a:off x="1155" y="2573"/>
                <a:ext cx="793"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16" name="Line 20"/>
              <p:cNvSpPr>
                <a:spLocks noChangeShapeType="1"/>
              </p:cNvSpPr>
              <p:nvPr/>
            </p:nvSpPr>
            <p:spPr bwMode="auto">
              <a:xfrm flipH="1">
                <a:off x="1948" y="3171"/>
                <a:ext cx="54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17" name="Line 21"/>
              <p:cNvSpPr>
                <a:spLocks noChangeShapeType="1"/>
              </p:cNvSpPr>
              <p:nvPr/>
            </p:nvSpPr>
            <p:spPr bwMode="auto">
              <a:xfrm flipH="1">
                <a:off x="1155" y="3171"/>
                <a:ext cx="646"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2118" name="Line 22"/>
            <p:cNvSpPr>
              <a:spLocks noChangeShapeType="1"/>
            </p:cNvSpPr>
            <p:nvPr/>
          </p:nvSpPr>
          <p:spPr bwMode="auto">
            <a:xfrm flipV="1">
              <a:off x="794" y="2214"/>
              <a:ext cx="13"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2119" name="Group 23"/>
            <p:cNvGrpSpPr>
              <a:grpSpLocks/>
            </p:cNvGrpSpPr>
            <p:nvPr/>
          </p:nvGrpSpPr>
          <p:grpSpPr bwMode="auto">
            <a:xfrm>
              <a:off x="1626" y="1568"/>
              <a:ext cx="764" cy="786"/>
              <a:chOff x="1779" y="2225"/>
              <a:chExt cx="764" cy="786"/>
            </a:xfrm>
          </p:grpSpPr>
          <p:sp>
            <p:nvSpPr>
              <p:cNvPr id="132120" name="Line 24"/>
              <p:cNvSpPr>
                <a:spLocks noChangeShapeType="1"/>
              </p:cNvSpPr>
              <p:nvPr/>
            </p:nvSpPr>
            <p:spPr bwMode="auto">
              <a:xfrm>
                <a:off x="1796" y="2379"/>
                <a:ext cx="548" cy="598"/>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2121" name="Group 25"/>
              <p:cNvGrpSpPr>
                <a:grpSpLocks/>
              </p:cNvGrpSpPr>
              <p:nvPr/>
            </p:nvGrpSpPr>
            <p:grpSpPr bwMode="auto">
              <a:xfrm>
                <a:off x="1779" y="2225"/>
                <a:ext cx="764" cy="786"/>
                <a:chOff x="1779" y="2225"/>
                <a:chExt cx="764" cy="786"/>
              </a:xfrm>
            </p:grpSpPr>
            <p:sp>
              <p:nvSpPr>
                <p:cNvPr id="132122" name="Freeform 26"/>
                <p:cNvSpPr>
                  <a:spLocks/>
                </p:cNvSpPr>
                <p:nvPr/>
              </p:nvSpPr>
              <p:spPr bwMode="auto">
                <a:xfrm>
                  <a:off x="2387" y="2898"/>
                  <a:ext cx="63" cy="113"/>
                </a:xfrm>
                <a:custGeom>
                  <a:avLst/>
                  <a:gdLst>
                    <a:gd name="T0" fmla="*/ 97 w 207"/>
                    <a:gd name="T1" fmla="*/ 0 h 363"/>
                    <a:gd name="T2" fmla="*/ 0 w 207"/>
                    <a:gd name="T3" fmla="*/ 363 h 363"/>
                    <a:gd name="T4" fmla="*/ 91 w 207"/>
                    <a:gd name="T5" fmla="*/ 363 h 363"/>
                    <a:gd name="T6" fmla="*/ 146 w 207"/>
                    <a:gd name="T7" fmla="*/ 342 h 363"/>
                    <a:gd name="T8" fmla="*/ 179 w 207"/>
                    <a:gd name="T9" fmla="*/ 292 h 363"/>
                    <a:gd name="T10" fmla="*/ 207 w 207"/>
                    <a:gd name="T11" fmla="*/ 192 h 363"/>
                    <a:gd name="T12" fmla="*/ 200 w 207"/>
                    <a:gd name="T13" fmla="*/ 142 h 363"/>
                    <a:gd name="T14" fmla="*/ 155 w 207"/>
                    <a:gd name="T15" fmla="*/ 122 h 363"/>
                    <a:gd name="T16" fmla="*/ 64 w 207"/>
                    <a:gd name="T17"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63">
                      <a:moveTo>
                        <a:pt x="97" y="0"/>
                      </a:moveTo>
                      <a:lnTo>
                        <a:pt x="0" y="363"/>
                      </a:lnTo>
                      <a:lnTo>
                        <a:pt x="91" y="363"/>
                      </a:lnTo>
                      <a:lnTo>
                        <a:pt x="146" y="342"/>
                      </a:lnTo>
                      <a:lnTo>
                        <a:pt x="179" y="292"/>
                      </a:lnTo>
                      <a:lnTo>
                        <a:pt x="207" y="192"/>
                      </a:lnTo>
                      <a:lnTo>
                        <a:pt x="200" y="142"/>
                      </a:lnTo>
                      <a:lnTo>
                        <a:pt x="155" y="122"/>
                      </a:lnTo>
                      <a:lnTo>
                        <a:pt x="64" y="12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23" name="Line 27"/>
                <p:cNvSpPr>
                  <a:spLocks noChangeShapeType="1"/>
                </p:cNvSpPr>
                <p:nvPr/>
              </p:nvSpPr>
              <p:spPr bwMode="auto">
                <a:xfrm flipV="1">
                  <a:off x="2496" y="2898"/>
                  <a:ext cx="13"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24" name="Line 28"/>
                <p:cNvSpPr>
                  <a:spLocks noChangeShapeType="1"/>
                </p:cNvSpPr>
                <p:nvPr/>
              </p:nvSpPr>
              <p:spPr bwMode="auto">
                <a:xfrm flipH="1">
                  <a:off x="2527" y="2898"/>
                  <a:ext cx="16"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25" name="Line 29"/>
                <p:cNvSpPr>
                  <a:spLocks noChangeShapeType="1"/>
                </p:cNvSpPr>
                <p:nvPr/>
              </p:nvSpPr>
              <p:spPr bwMode="auto">
                <a:xfrm flipH="1">
                  <a:off x="1816" y="2259"/>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26" name="Line 30"/>
                <p:cNvSpPr>
                  <a:spLocks noChangeShapeType="1"/>
                </p:cNvSpPr>
                <p:nvPr/>
              </p:nvSpPr>
              <p:spPr bwMode="auto">
                <a:xfrm flipH="1">
                  <a:off x="1816" y="2259"/>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27" name="Freeform 31"/>
                <p:cNvSpPr>
                  <a:spLocks/>
                </p:cNvSpPr>
                <p:nvPr/>
              </p:nvSpPr>
              <p:spPr bwMode="auto">
                <a:xfrm>
                  <a:off x="1829" y="2320"/>
                  <a:ext cx="5" cy="16"/>
                </a:xfrm>
                <a:custGeom>
                  <a:avLst/>
                  <a:gdLst>
                    <a:gd name="T0" fmla="*/ 0 w 19"/>
                    <a:gd name="T1" fmla="*/ 0 h 47"/>
                    <a:gd name="T2" fmla="*/ 1 w 19"/>
                    <a:gd name="T3" fmla="*/ 27 h 47"/>
                    <a:gd name="T4" fmla="*/ 19 w 19"/>
                    <a:gd name="T5" fmla="*/ 47 h 47"/>
                  </a:gdLst>
                  <a:ahLst/>
                  <a:cxnLst>
                    <a:cxn ang="0">
                      <a:pos x="T0" y="T1"/>
                    </a:cxn>
                    <a:cxn ang="0">
                      <a:pos x="T2" y="T3"/>
                    </a:cxn>
                    <a:cxn ang="0">
                      <a:pos x="T4" y="T5"/>
                    </a:cxn>
                  </a:cxnLst>
                  <a:rect l="0" t="0" r="r" b="b"/>
                  <a:pathLst>
                    <a:path w="19" h="47">
                      <a:moveTo>
                        <a:pt x="0" y="0"/>
                      </a:moveTo>
                      <a:lnTo>
                        <a:pt x="1"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28" name="Freeform 32"/>
                <p:cNvSpPr>
                  <a:spLocks/>
                </p:cNvSpPr>
                <p:nvPr/>
              </p:nvSpPr>
              <p:spPr bwMode="auto">
                <a:xfrm>
                  <a:off x="1829" y="2320"/>
                  <a:ext cx="5" cy="16"/>
                </a:xfrm>
                <a:custGeom>
                  <a:avLst/>
                  <a:gdLst>
                    <a:gd name="T0" fmla="*/ 0 w 19"/>
                    <a:gd name="T1" fmla="*/ 0 h 47"/>
                    <a:gd name="T2" fmla="*/ 1 w 19"/>
                    <a:gd name="T3" fmla="*/ 27 h 47"/>
                    <a:gd name="T4" fmla="*/ 19 w 19"/>
                    <a:gd name="T5" fmla="*/ 47 h 47"/>
                  </a:gdLst>
                  <a:ahLst/>
                  <a:cxnLst>
                    <a:cxn ang="0">
                      <a:pos x="T0" y="T1"/>
                    </a:cxn>
                    <a:cxn ang="0">
                      <a:pos x="T2" y="T3"/>
                    </a:cxn>
                    <a:cxn ang="0">
                      <a:pos x="T4" y="T5"/>
                    </a:cxn>
                  </a:cxnLst>
                  <a:rect l="0" t="0" r="r" b="b"/>
                  <a:pathLst>
                    <a:path w="19" h="47">
                      <a:moveTo>
                        <a:pt x="0" y="0"/>
                      </a:moveTo>
                      <a:lnTo>
                        <a:pt x="1"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29" name="Freeform 33"/>
                <p:cNvSpPr>
                  <a:spLocks/>
                </p:cNvSpPr>
                <p:nvPr/>
              </p:nvSpPr>
              <p:spPr bwMode="auto">
                <a:xfrm>
                  <a:off x="1779" y="2259"/>
                  <a:ext cx="50" cy="74"/>
                </a:xfrm>
                <a:custGeom>
                  <a:avLst/>
                  <a:gdLst>
                    <a:gd name="T0" fmla="*/ 124 w 166"/>
                    <a:gd name="T1" fmla="*/ 0 h 242"/>
                    <a:gd name="T2" fmla="*/ 88 w 166"/>
                    <a:gd name="T3" fmla="*/ 0 h 242"/>
                    <a:gd name="T4" fmla="*/ 57 w 166"/>
                    <a:gd name="T5" fmla="*/ 10 h 242"/>
                    <a:gd name="T6" fmla="*/ 41 w 166"/>
                    <a:gd name="T7" fmla="*/ 38 h 242"/>
                    <a:gd name="T8" fmla="*/ 0 w 166"/>
                    <a:gd name="T9" fmla="*/ 190 h 242"/>
                    <a:gd name="T10" fmla="*/ 8 w 166"/>
                    <a:gd name="T11" fmla="*/ 226 h 242"/>
                    <a:gd name="T12" fmla="*/ 40 w 166"/>
                    <a:gd name="T13" fmla="*/ 242 h 242"/>
                    <a:gd name="T14" fmla="*/ 79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4" y="0"/>
                      </a:moveTo>
                      <a:lnTo>
                        <a:pt x="88" y="0"/>
                      </a:lnTo>
                      <a:lnTo>
                        <a:pt x="57" y="10"/>
                      </a:lnTo>
                      <a:lnTo>
                        <a:pt x="41" y="38"/>
                      </a:lnTo>
                      <a:lnTo>
                        <a:pt x="0" y="190"/>
                      </a:lnTo>
                      <a:lnTo>
                        <a:pt x="8" y="226"/>
                      </a:lnTo>
                      <a:lnTo>
                        <a:pt x="40" y="242"/>
                      </a:lnTo>
                      <a:lnTo>
                        <a:pt x="79"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30" name="Freeform 34"/>
                <p:cNvSpPr>
                  <a:spLocks/>
                </p:cNvSpPr>
                <p:nvPr/>
              </p:nvSpPr>
              <p:spPr bwMode="auto">
                <a:xfrm>
                  <a:off x="1779" y="2259"/>
                  <a:ext cx="50" cy="74"/>
                </a:xfrm>
                <a:custGeom>
                  <a:avLst/>
                  <a:gdLst>
                    <a:gd name="T0" fmla="*/ 124 w 166"/>
                    <a:gd name="T1" fmla="*/ 0 h 242"/>
                    <a:gd name="T2" fmla="*/ 88 w 166"/>
                    <a:gd name="T3" fmla="*/ 0 h 242"/>
                    <a:gd name="T4" fmla="*/ 57 w 166"/>
                    <a:gd name="T5" fmla="*/ 10 h 242"/>
                    <a:gd name="T6" fmla="*/ 41 w 166"/>
                    <a:gd name="T7" fmla="*/ 38 h 242"/>
                    <a:gd name="T8" fmla="*/ 0 w 166"/>
                    <a:gd name="T9" fmla="*/ 190 h 242"/>
                    <a:gd name="T10" fmla="*/ 8 w 166"/>
                    <a:gd name="T11" fmla="*/ 226 h 242"/>
                    <a:gd name="T12" fmla="*/ 40 w 166"/>
                    <a:gd name="T13" fmla="*/ 242 h 242"/>
                    <a:gd name="T14" fmla="*/ 79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4" y="0"/>
                      </a:moveTo>
                      <a:lnTo>
                        <a:pt x="88" y="0"/>
                      </a:lnTo>
                      <a:lnTo>
                        <a:pt x="57" y="10"/>
                      </a:lnTo>
                      <a:lnTo>
                        <a:pt x="41" y="38"/>
                      </a:lnTo>
                      <a:lnTo>
                        <a:pt x="0" y="190"/>
                      </a:lnTo>
                      <a:lnTo>
                        <a:pt x="8" y="226"/>
                      </a:lnTo>
                      <a:lnTo>
                        <a:pt x="40" y="242"/>
                      </a:lnTo>
                      <a:lnTo>
                        <a:pt x="79"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31" name="Line 35"/>
                <p:cNvSpPr>
                  <a:spLocks noChangeShapeType="1"/>
                </p:cNvSpPr>
                <p:nvPr/>
              </p:nvSpPr>
              <p:spPr bwMode="auto">
                <a:xfrm flipH="1">
                  <a:off x="1829" y="2259"/>
                  <a:ext cx="18"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2" name="Line 36"/>
                <p:cNvSpPr>
                  <a:spLocks noChangeShapeType="1"/>
                </p:cNvSpPr>
                <p:nvPr/>
              </p:nvSpPr>
              <p:spPr bwMode="auto">
                <a:xfrm flipH="1">
                  <a:off x="1829" y="2259"/>
                  <a:ext cx="18"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3" name="Line 37"/>
                <p:cNvSpPr>
                  <a:spLocks noChangeShapeType="1"/>
                </p:cNvSpPr>
                <p:nvPr/>
              </p:nvSpPr>
              <p:spPr bwMode="auto">
                <a:xfrm flipV="1">
                  <a:off x="1868" y="2225"/>
                  <a:ext cx="12"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4" name="Line 38"/>
                <p:cNvSpPr>
                  <a:spLocks noChangeShapeType="1"/>
                </p:cNvSpPr>
                <p:nvPr/>
              </p:nvSpPr>
              <p:spPr bwMode="auto">
                <a:xfrm flipH="1">
                  <a:off x="1893" y="2225"/>
                  <a:ext cx="13"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2135" name="Group 39"/>
            <p:cNvGrpSpPr>
              <a:grpSpLocks/>
            </p:cNvGrpSpPr>
            <p:nvPr/>
          </p:nvGrpSpPr>
          <p:grpSpPr bwMode="auto">
            <a:xfrm>
              <a:off x="1942" y="1769"/>
              <a:ext cx="237" cy="111"/>
              <a:chOff x="2247" y="2620"/>
              <a:chExt cx="237" cy="111"/>
            </a:xfrm>
          </p:grpSpPr>
          <p:sp>
            <p:nvSpPr>
              <p:cNvPr id="132136" name="Line 40"/>
              <p:cNvSpPr>
                <a:spLocks noChangeShapeType="1"/>
              </p:cNvSpPr>
              <p:nvPr/>
            </p:nvSpPr>
            <p:spPr bwMode="auto">
              <a:xfrm flipV="1">
                <a:off x="2329" y="2620"/>
                <a:ext cx="29" cy="111"/>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7" name="Line 41"/>
              <p:cNvSpPr>
                <a:spLocks noChangeShapeType="1"/>
              </p:cNvSpPr>
              <p:nvPr/>
            </p:nvSpPr>
            <p:spPr bwMode="auto">
              <a:xfrm flipH="1">
                <a:off x="2339" y="2669"/>
                <a:ext cx="55" cy="26"/>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8" name="Line 42"/>
              <p:cNvSpPr>
                <a:spLocks noChangeShapeType="1"/>
              </p:cNvSpPr>
              <p:nvPr/>
            </p:nvSpPr>
            <p:spPr bwMode="auto">
              <a:xfrm>
                <a:off x="2367" y="2682"/>
                <a:ext cx="13" cy="49"/>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39" name="Line 43"/>
              <p:cNvSpPr>
                <a:spLocks noChangeShapeType="1"/>
              </p:cNvSpPr>
              <p:nvPr/>
            </p:nvSpPr>
            <p:spPr bwMode="auto">
              <a:xfrm flipV="1">
                <a:off x="2437" y="2620"/>
                <a:ext cx="16" cy="24"/>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0" name="Line 44"/>
              <p:cNvSpPr>
                <a:spLocks noChangeShapeType="1"/>
              </p:cNvSpPr>
              <p:nvPr/>
            </p:nvSpPr>
            <p:spPr bwMode="auto">
              <a:xfrm flipH="1">
                <a:off x="2469" y="2620"/>
                <a:ext cx="15" cy="24"/>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1" name="Oval 45"/>
              <p:cNvSpPr>
                <a:spLocks noChangeArrowheads="1"/>
              </p:cNvSpPr>
              <p:nvPr/>
            </p:nvSpPr>
            <p:spPr bwMode="auto">
              <a:xfrm>
                <a:off x="2247" y="2656"/>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32142" name="Group 46"/>
            <p:cNvGrpSpPr>
              <a:grpSpLocks/>
            </p:cNvGrpSpPr>
            <p:nvPr/>
          </p:nvGrpSpPr>
          <p:grpSpPr bwMode="auto">
            <a:xfrm>
              <a:off x="469" y="1586"/>
              <a:ext cx="1139" cy="1566"/>
              <a:chOff x="622" y="2243"/>
              <a:chExt cx="1139" cy="1566"/>
            </a:xfrm>
          </p:grpSpPr>
          <p:sp>
            <p:nvSpPr>
              <p:cNvPr id="132143" name="Freeform 47"/>
              <p:cNvSpPr>
                <a:spLocks/>
              </p:cNvSpPr>
              <p:nvPr/>
            </p:nvSpPr>
            <p:spPr bwMode="auto">
              <a:xfrm>
                <a:off x="835" y="2871"/>
                <a:ext cx="66" cy="111"/>
              </a:xfrm>
              <a:custGeom>
                <a:avLst/>
                <a:gdLst>
                  <a:gd name="T0" fmla="*/ 97 w 206"/>
                  <a:gd name="T1" fmla="*/ 0 h 362"/>
                  <a:gd name="T2" fmla="*/ 0 w 206"/>
                  <a:gd name="T3" fmla="*/ 362 h 362"/>
                  <a:gd name="T4" fmla="*/ 90 w 206"/>
                  <a:gd name="T5" fmla="*/ 362 h 362"/>
                  <a:gd name="T6" fmla="*/ 146 w 206"/>
                  <a:gd name="T7" fmla="*/ 342 h 362"/>
                  <a:gd name="T8" fmla="*/ 180 w 206"/>
                  <a:gd name="T9" fmla="*/ 292 h 362"/>
                  <a:gd name="T10" fmla="*/ 206 w 206"/>
                  <a:gd name="T11" fmla="*/ 191 h 362"/>
                  <a:gd name="T12" fmla="*/ 199 w 206"/>
                  <a:gd name="T13" fmla="*/ 141 h 362"/>
                  <a:gd name="T14" fmla="*/ 155 w 206"/>
                  <a:gd name="T15" fmla="*/ 121 h 362"/>
                  <a:gd name="T16" fmla="*/ 65 w 206"/>
                  <a:gd name="T17" fmla="*/ 12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62">
                    <a:moveTo>
                      <a:pt x="97" y="0"/>
                    </a:moveTo>
                    <a:lnTo>
                      <a:pt x="0" y="362"/>
                    </a:lnTo>
                    <a:lnTo>
                      <a:pt x="90" y="362"/>
                    </a:lnTo>
                    <a:lnTo>
                      <a:pt x="146" y="342"/>
                    </a:lnTo>
                    <a:lnTo>
                      <a:pt x="180" y="292"/>
                    </a:lnTo>
                    <a:lnTo>
                      <a:pt x="206" y="191"/>
                    </a:lnTo>
                    <a:lnTo>
                      <a:pt x="199" y="141"/>
                    </a:lnTo>
                    <a:lnTo>
                      <a:pt x="155" y="121"/>
                    </a:lnTo>
                    <a:lnTo>
                      <a:pt x="65" y="1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2144" name="Group 48"/>
              <p:cNvGrpSpPr>
                <a:grpSpLocks/>
              </p:cNvGrpSpPr>
              <p:nvPr/>
            </p:nvGrpSpPr>
            <p:grpSpPr bwMode="auto">
              <a:xfrm>
                <a:off x="622" y="2243"/>
                <a:ext cx="1139" cy="1566"/>
                <a:chOff x="622" y="2243"/>
                <a:chExt cx="1139" cy="1566"/>
              </a:xfrm>
            </p:grpSpPr>
            <p:sp>
              <p:nvSpPr>
                <p:cNvPr id="132145" name="Line 49"/>
                <p:cNvSpPr>
                  <a:spLocks noChangeShapeType="1"/>
                </p:cNvSpPr>
                <p:nvPr/>
              </p:nvSpPr>
              <p:spPr bwMode="auto">
                <a:xfrm flipV="1">
                  <a:off x="1003" y="2501"/>
                  <a:ext cx="2" cy="476"/>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6" name="Line 50"/>
                <p:cNvSpPr>
                  <a:spLocks noChangeShapeType="1"/>
                </p:cNvSpPr>
                <p:nvPr/>
              </p:nvSpPr>
              <p:spPr bwMode="auto">
                <a:xfrm>
                  <a:off x="1003" y="3228"/>
                  <a:ext cx="2" cy="302"/>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7" name="Line 51"/>
                <p:cNvSpPr>
                  <a:spLocks noChangeShapeType="1"/>
                </p:cNvSpPr>
                <p:nvPr/>
              </p:nvSpPr>
              <p:spPr bwMode="auto">
                <a:xfrm>
                  <a:off x="1003" y="3571"/>
                  <a:ext cx="2" cy="204"/>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8" name="Line 52"/>
                <p:cNvSpPr>
                  <a:spLocks noChangeShapeType="1"/>
                </p:cNvSpPr>
                <p:nvPr/>
              </p:nvSpPr>
              <p:spPr bwMode="auto">
                <a:xfrm flipV="1">
                  <a:off x="1003" y="2379"/>
                  <a:ext cx="2" cy="81"/>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49" name="Oval 53"/>
                <p:cNvSpPr>
                  <a:spLocks noChangeArrowheads="1"/>
                </p:cNvSpPr>
                <p:nvPr/>
              </p:nvSpPr>
              <p:spPr bwMode="auto">
                <a:xfrm>
                  <a:off x="979" y="3521"/>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2150" name="Oval 54"/>
                <p:cNvSpPr>
                  <a:spLocks noChangeArrowheads="1"/>
                </p:cNvSpPr>
                <p:nvPr/>
              </p:nvSpPr>
              <p:spPr bwMode="auto">
                <a:xfrm>
                  <a:off x="980" y="2458"/>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132151" name="Group 55"/>
                <p:cNvGrpSpPr>
                  <a:grpSpLocks/>
                </p:cNvGrpSpPr>
                <p:nvPr/>
              </p:nvGrpSpPr>
              <p:grpSpPr bwMode="auto">
                <a:xfrm>
                  <a:off x="622" y="2243"/>
                  <a:ext cx="1139" cy="1566"/>
                  <a:chOff x="622" y="2243"/>
                  <a:chExt cx="1139" cy="1566"/>
                </a:xfrm>
              </p:grpSpPr>
              <p:sp>
                <p:nvSpPr>
                  <p:cNvPr id="132152" name="Line 56"/>
                  <p:cNvSpPr>
                    <a:spLocks noChangeShapeType="1"/>
                  </p:cNvSpPr>
                  <p:nvPr/>
                </p:nvSpPr>
                <p:spPr bwMode="auto">
                  <a:xfrm>
                    <a:off x="1003" y="2977"/>
                    <a:ext cx="2" cy="2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3" name="Line 57"/>
                  <p:cNvSpPr>
                    <a:spLocks noChangeShapeType="1"/>
                  </p:cNvSpPr>
                  <p:nvPr/>
                </p:nvSpPr>
                <p:spPr bwMode="auto">
                  <a:xfrm flipV="1">
                    <a:off x="833" y="2422"/>
                    <a:ext cx="27"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4" name="Line 58"/>
                  <p:cNvSpPr>
                    <a:spLocks noChangeShapeType="1"/>
                  </p:cNvSpPr>
                  <p:nvPr/>
                </p:nvSpPr>
                <p:spPr bwMode="auto">
                  <a:xfrm flipH="1">
                    <a:off x="842" y="2475"/>
                    <a:ext cx="56"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5" name="Line 59"/>
                  <p:cNvSpPr>
                    <a:spLocks noChangeShapeType="1"/>
                  </p:cNvSpPr>
                  <p:nvPr/>
                </p:nvSpPr>
                <p:spPr bwMode="auto">
                  <a:xfrm>
                    <a:off x="871" y="2488"/>
                    <a:ext cx="10"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6" name="Line 60"/>
                  <p:cNvSpPr>
                    <a:spLocks noChangeShapeType="1"/>
                  </p:cNvSpPr>
                  <p:nvPr/>
                </p:nvSpPr>
                <p:spPr bwMode="auto">
                  <a:xfrm flipV="1">
                    <a:off x="941" y="2422"/>
                    <a:ext cx="16" cy="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7" name="Line 61"/>
                  <p:cNvSpPr>
                    <a:spLocks noChangeShapeType="1"/>
                  </p:cNvSpPr>
                  <p:nvPr/>
                </p:nvSpPr>
                <p:spPr bwMode="auto">
                  <a:xfrm flipV="1">
                    <a:off x="879" y="3482"/>
                    <a:ext cx="27" cy="1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8" name="Line 62"/>
                  <p:cNvSpPr>
                    <a:spLocks noChangeShapeType="1"/>
                  </p:cNvSpPr>
                  <p:nvPr/>
                </p:nvSpPr>
                <p:spPr bwMode="auto">
                  <a:xfrm flipH="1">
                    <a:off x="888" y="3530"/>
                    <a:ext cx="56"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59" name="Line 63"/>
                  <p:cNvSpPr>
                    <a:spLocks noChangeShapeType="1"/>
                  </p:cNvSpPr>
                  <p:nvPr/>
                </p:nvSpPr>
                <p:spPr bwMode="auto">
                  <a:xfrm>
                    <a:off x="916" y="3543"/>
                    <a:ext cx="12" cy="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60" name="Freeform 64"/>
                  <p:cNvSpPr>
                    <a:spLocks/>
                  </p:cNvSpPr>
                  <p:nvPr/>
                </p:nvSpPr>
                <p:spPr bwMode="auto">
                  <a:xfrm>
                    <a:off x="879" y="3697"/>
                    <a:ext cx="65" cy="112"/>
                  </a:xfrm>
                  <a:custGeom>
                    <a:avLst/>
                    <a:gdLst>
                      <a:gd name="T0" fmla="*/ 97 w 206"/>
                      <a:gd name="T1" fmla="*/ 0 h 362"/>
                      <a:gd name="T2" fmla="*/ 0 w 206"/>
                      <a:gd name="T3" fmla="*/ 362 h 362"/>
                      <a:gd name="T4" fmla="*/ 90 w 206"/>
                      <a:gd name="T5" fmla="*/ 362 h 362"/>
                      <a:gd name="T6" fmla="*/ 145 w 206"/>
                      <a:gd name="T7" fmla="*/ 342 h 362"/>
                      <a:gd name="T8" fmla="*/ 179 w 206"/>
                      <a:gd name="T9" fmla="*/ 292 h 362"/>
                      <a:gd name="T10" fmla="*/ 206 w 206"/>
                      <a:gd name="T11" fmla="*/ 192 h 362"/>
                      <a:gd name="T12" fmla="*/ 198 w 206"/>
                      <a:gd name="T13" fmla="*/ 142 h 362"/>
                      <a:gd name="T14" fmla="*/ 155 w 206"/>
                      <a:gd name="T15" fmla="*/ 121 h 362"/>
                      <a:gd name="T16" fmla="*/ 64 w 206"/>
                      <a:gd name="T17" fmla="*/ 12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362">
                        <a:moveTo>
                          <a:pt x="97" y="0"/>
                        </a:moveTo>
                        <a:lnTo>
                          <a:pt x="0" y="362"/>
                        </a:lnTo>
                        <a:lnTo>
                          <a:pt x="90" y="362"/>
                        </a:lnTo>
                        <a:lnTo>
                          <a:pt x="145" y="342"/>
                        </a:lnTo>
                        <a:lnTo>
                          <a:pt x="179" y="292"/>
                        </a:lnTo>
                        <a:lnTo>
                          <a:pt x="206" y="192"/>
                        </a:lnTo>
                        <a:lnTo>
                          <a:pt x="198" y="142"/>
                        </a:lnTo>
                        <a:lnTo>
                          <a:pt x="155" y="121"/>
                        </a:lnTo>
                        <a:lnTo>
                          <a:pt x="64" y="1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61" name="Line 65"/>
                  <p:cNvSpPr>
                    <a:spLocks noChangeShapeType="1"/>
                  </p:cNvSpPr>
                  <p:nvPr/>
                </p:nvSpPr>
                <p:spPr bwMode="auto">
                  <a:xfrm flipV="1">
                    <a:off x="1683" y="2949"/>
                    <a:ext cx="15"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62" name="Freeform 66"/>
                  <p:cNvSpPr>
                    <a:spLocks/>
                  </p:cNvSpPr>
                  <p:nvPr/>
                </p:nvSpPr>
                <p:spPr bwMode="auto">
                  <a:xfrm>
                    <a:off x="1698" y="2918"/>
                    <a:ext cx="63" cy="31"/>
                  </a:xfrm>
                  <a:custGeom>
                    <a:avLst/>
                    <a:gdLst>
                      <a:gd name="T0" fmla="*/ 201 w 201"/>
                      <a:gd name="T1" fmla="*/ 100 h 100"/>
                      <a:gd name="T2" fmla="*/ 191 w 201"/>
                      <a:gd name="T3" fmla="*/ 29 h 100"/>
                      <a:gd name="T4" fmla="*/ 128 w 201"/>
                      <a:gd name="T5" fmla="*/ 0 h 100"/>
                      <a:gd name="T6" fmla="*/ 49 w 201"/>
                      <a:gd name="T7" fmla="*/ 29 h 100"/>
                      <a:gd name="T8" fmla="*/ 0 w 201"/>
                      <a:gd name="T9" fmla="*/ 100 h 100"/>
                    </a:gdLst>
                    <a:ahLst/>
                    <a:cxnLst>
                      <a:cxn ang="0">
                        <a:pos x="T0" y="T1"/>
                      </a:cxn>
                      <a:cxn ang="0">
                        <a:pos x="T2" y="T3"/>
                      </a:cxn>
                      <a:cxn ang="0">
                        <a:pos x="T4" y="T5"/>
                      </a:cxn>
                      <a:cxn ang="0">
                        <a:pos x="T6" y="T7"/>
                      </a:cxn>
                      <a:cxn ang="0">
                        <a:pos x="T8" y="T9"/>
                      </a:cxn>
                    </a:cxnLst>
                    <a:rect l="0" t="0" r="r" b="b"/>
                    <a:pathLst>
                      <a:path w="201" h="100">
                        <a:moveTo>
                          <a:pt x="201" y="100"/>
                        </a:moveTo>
                        <a:lnTo>
                          <a:pt x="191" y="29"/>
                        </a:lnTo>
                        <a:lnTo>
                          <a:pt x="128" y="0"/>
                        </a:lnTo>
                        <a:lnTo>
                          <a:pt x="49" y="29"/>
                        </a:lnTo>
                        <a:lnTo>
                          <a:pt x="0"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63" name="Line 67"/>
                  <p:cNvSpPr>
                    <a:spLocks noChangeShapeType="1"/>
                  </p:cNvSpPr>
                  <p:nvPr/>
                </p:nvSpPr>
                <p:spPr bwMode="auto">
                  <a:xfrm flipH="1">
                    <a:off x="1745" y="2949"/>
                    <a:ext cx="16"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64" name="Freeform 68"/>
                  <p:cNvSpPr>
                    <a:spLocks/>
                  </p:cNvSpPr>
                  <p:nvPr/>
                </p:nvSpPr>
                <p:spPr bwMode="auto">
                  <a:xfrm>
                    <a:off x="1683" y="2998"/>
                    <a:ext cx="62" cy="32"/>
                  </a:xfrm>
                  <a:custGeom>
                    <a:avLst/>
                    <a:gdLst>
                      <a:gd name="T0" fmla="*/ 0 w 202"/>
                      <a:gd name="T1" fmla="*/ 0 h 101"/>
                      <a:gd name="T2" fmla="*/ 11 w 202"/>
                      <a:gd name="T3" fmla="*/ 71 h 101"/>
                      <a:gd name="T4" fmla="*/ 74 w 202"/>
                      <a:gd name="T5" fmla="*/ 101 h 101"/>
                      <a:gd name="T6" fmla="*/ 153 w 202"/>
                      <a:gd name="T7" fmla="*/ 71 h 101"/>
                      <a:gd name="T8" fmla="*/ 202 w 202"/>
                      <a:gd name="T9" fmla="*/ 0 h 101"/>
                    </a:gdLst>
                    <a:ahLst/>
                    <a:cxnLst>
                      <a:cxn ang="0">
                        <a:pos x="T0" y="T1"/>
                      </a:cxn>
                      <a:cxn ang="0">
                        <a:pos x="T2" y="T3"/>
                      </a:cxn>
                      <a:cxn ang="0">
                        <a:pos x="T4" y="T5"/>
                      </a:cxn>
                      <a:cxn ang="0">
                        <a:pos x="T6" y="T7"/>
                      </a:cxn>
                      <a:cxn ang="0">
                        <a:pos x="T8" y="T9"/>
                      </a:cxn>
                    </a:cxnLst>
                    <a:rect l="0" t="0" r="r" b="b"/>
                    <a:pathLst>
                      <a:path w="202" h="101">
                        <a:moveTo>
                          <a:pt x="0" y="0"/>
                        </a:moveTo>
                        <a:lnTo>
                          <a:pt x="11" y="71"/>
                        </a:lnTo>
                        <a:lnTo>
                          <a:pt x="74" y="101"/>
                        </a:lnTo>
                        <a:lnTo>
                          <a:pt x="153" y="71"/>
                        </a:lnTo>
                        <a:lnTo>
                          <a:pt x="20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65" name="Freeform 69"/>
                  <p:cNvSpPr>
                    <a:spLocks/>
                  </p:cNvSpPr>
                  <p:nvPr/>
                </p:nvSpPr>
                <p:spPr bwMode="auto">
                  <a:xfrm>
                    <a:off x="937" y="3255"/>
                    <a:ext cx="7" cy="16"/>
                  </a:xfrm>
                  <a:custGeom>
                    <a:avLst/>
                    <a:gdLst>
                      <a:gd name="T0" fmla="*/ 0 w 18"/>
                      <a:gd name="T1" fmla="*/ 0 h 46"/>
                      <a:gd name="T2" fmla="*/ 1 w 18"/>
                      <a:gd name="T3" fmla="*/ 26 h 46"/>
                      <a:gd name="T4" fmla="*/ 18 w 18"/>
                      <a:gd name="T5" fmla="*/ 46 h 46"/>
                    </a:gdLst>
                    <a:ahLst/>
                    <a:cxnLst>
                      <a:cxn ang="0">
                        <a:pos x="T0" y="T1"/>
                      </a:cxn>
                      <a:cxn ang="0">
                        <a:pos x="T2" y="T3"/>
                      </a:cxn>
                      <a:cxn ang="0">
                        <a:pos x="T4" y="T5"/>
                      </a:cxn>
                    </a:cxnLst>
                    <a:rect l="0" t="0" r="r" b="b"/>
                    <a:pathLst>
                      <a:path w="18" h="46">
                        <a:moveTo>
                          <a:pt x="0" y="0"/>
                        </a:moveTo>
                        <a:lnTo>
                          <a:pt x="1" y="26"/>
                        </a:lnTo>
                        <a:lnTo>
                          <a:pt x="18" y="4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66" name="Line 70"/>
                  <p:cNvSpPr>
                    <a:spLocks noChangeShapeType="1"/>
                  </p:cNvSpPr>
                  <p:nvPr/>
                </p:nvSpPr>
                <p:spPr bwMode="auto">
                  <a:xfrm flipH="1">
                    <a:off x="937" y="3193"/>
                    <a:ext cx="20"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67" name="Line 71"/>
                  <p:cNvSpPr>
                    <a:spLocks noChangeShapeType="1"/>
                  </p:cNvSpPr>
                  <p:nvPr/>
                </p:nvSpPr>
                <p:spPr bwMode="auto">
                  <a:xfrm flipH="1">
                    <a:off x="926" y="3193"/>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68" name="Freeform 72"/>
                  <p:cNvSpPr>
                    <a:spLocks/>
                  </p:cNvSpPr>
                  <p:nvPr/>
                </p:nvSpPr>
                <p:spPr bwMode="auto">
                  <a:xfrm>
                    <a:off x="888" y="3193"/>
                    <a:ext cx="49" cy="74"/>
                  </a:xfrm>
                  <a:custGeom>
                    <a:avLst/>
                    <a:gdLst>
                      <a:gd name="T0" fmla="*/ 123 w 167"/>
                      <a:gd name="T1" fmla="*/ 0 h 243"/>
                      <a:gd name="T2" fmla="*/ 88 w 167"/>
                      <a:gd name="T3" fmla="*/ 0 h 243"/>
                      <a:gd name="T4" fmla="*/ 58 w 167"/>
                      <a:gd name="T5" fmla="*/ 11 h 243"/>
                      <a:gd name="T6" fmla="*/ 41 w 167"/>
                      <a:gd name="T7" fmla="*/ 38 h 243"/>
                      <a:gd name="T8" fmla="*/ 0 w 167"/>
                      <a:gd name="T9" fmla="*/ 191 h 243"/>
                      <a:gd name="T10" fmla="*/ 8 w 167"/>
                      <a:gd name="T11" fmla="*/ 227 h 243"/>
                      <a:gd name="T12" fmla="*/ 40 w 167"/>
                      <a:gd name="T13" fmla="*/ 243 h 243"/>
                      <a:gd name="T14" fmla="*/ 80 w 167"/>
                      <a:gd name="T15" fmla="*/ 243 h 243"/>
                      <a:gd name="T16" fmla="*/ 167 w 167"/>
                      <a:gd name="T17" fmla="*/ 19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43">
                        <a:moveTo>
                          <a:pt x="123" y="0"/>
                        </a:moveTo>
                        <a:lnTo>
                          <a:pt x="88" y="0"/>
                        </a:lnTo>
                        <a:lnTo>
                          <a:pt x="58" y="11"/>
                        </a:lnTo>
                        <a:lnTo>
                          <a:pt x="41" y="38"/>
                        </a:lnTo>
                        <a:lnTo>
                          <a:pt x="0" y="191"/>
                        </a:lnTo>
                        <a:lnTo>
                          <a:pt x="8" y="227"/>
                        </a:lnTo>
                        <a:lnTo>
                          <a:pt x="40" y="243"/>
                        </a:lnTo>
                        <a:lnTo>
                          <a:pt x="80" y="243"/>
                        </a:lnTo>
                        <a:lnTo>
                          <a:pt x="167"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69" name="Line 73"/>
                  <p:cNvSpPr>
                    <a:spLocks noChangeShapeType="1"/>
                  </p:cNvSpPr>
                  <p:nvPr/>
                </p:nvSpPr>
                <p:spPr bwMode="auto">
                  <a:xfrm flipH="1">
                    <a:off x="906" y="2275"/>
                    <a:ext cx="16"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70" name="Line 74"/>
                  <p:cNvSpPr>
                    <a:spLocks noChangeShapeType="1"/>
                  </p:cNvSpPr>
                  <p:nvPr/>
                </p:nvSpPr>
                <p:spPr bwMode="auto">
                  <a:xfrm flipH="1">
                    <a:off x="894" y="2275"/>
                    <a:ext cx="2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71" name="Freeform 75"/>
                  <p:cNvSpPr>
                    <a:spLocks/>
                  </p:cNvSpPr>
                  <p:nvPr/>
                </p:nvSpPr>
                <p:spPr bwMode="auto">
                  <a:xfrm>
                    <a:off x="906" y="2336"/>
                    <a:ext cx="8" cy="16"/>
                  </a:xfrm>
                  <a:custGeom>
                    <a:avLst/>
                    <a:gdLst>
                      <a:gd name="T0" fmla="*/ 0 w 19"/>
                      <a:gd name="T1" fmla="*/ 0 h 47"/>
                      <a:gd name="T2" fmla="*/ 2 w 19"/>
                      <a:gd name="T3" fmla="*/ 27 h 47"/>
                      <a:gd name="T4" fmla="*/ 19 w 19"/>
                      <a:gd name="T5" fmla="*/ 47 h 47"/>
                    </a:gdLst>
                    <a:ahLst/>
                    <a:cxnLst>
                      <a:cxn ang="0">
                        <a:pos x="T0" y="T1"/>
                      </a:cxn>
                      <a:cxn ang="0">
                        <a:pos x="T2" y="T3"/>
                      </a:cxn>
                      <a:cxn ang="0">
                        <a:pos x="T4" y="T5"/>
                      </a:cxn>
                    </a:cxnLst>
                    <a:rect l="0" t="0" r="r" b="b"/>
                    <a:pathLst>
                      <a:path w="19" h="47">
                        <a:moveTo>
                          <a:pt x="0" y="0"/>
                        </a:moveTo>
                        <a:lnTo>
                          <a:pt x="2"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72" name="Freeform 76"/>
                  <p:cNvSpPr>
                    <a:spLocks/>
                  </p:cNvSpPr>
                  <p:nvPr/>
                </p:nvSpPr>
                <p:spPr bwMode="auto">
                  <a:xfrm>
                    <a:off x="858" y="2275"/>
                    <a:ext cx="48" cy="73"/>
                  </a:xfrm>
                  <a:custGeom>
                    <a:avLst/>
                    <a:gdLst>
                      <a:gd name="T0" fmla="*/ 123 w 166"/>
                      <a:gd name="T1" fmla="*/ 0 h 242"/>
                      <a:gd name="T2" fmla="*/ 87 w 166"/>
                      <a:gd name="T3" fmla="*/ 0 h 242"/>
                      <a:gd name="T4" fmla="*/ 57 w 166"/>
                      <a:gd name="T5" fmla="*/ 10 h 242"/>
                      <a:gd name="T6" fmla="*/ 40 w 166"/>
                      <a:gd name="T7" fmla="*/ 37 h 242"/>
                      <a:gd name="T8" fmla="*/ 0 w 166"/>
                      <a:gd name="T9" fmla="*/ 190 h 242"/>
                      <a:gd name="T10" fmla="*/ 7 w 166"/>
                      <a:gd name="T11" fmla="*/ 226 h 242"/>
                      <a:gd name="T12" fmla="*/ 39 w 166"/>
                      <a:gd name="T13" fmla="*/ 242 h 242"/>
                      <a:gd name="T14" fmla="*/ 78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3" y="0"/>
                        </a:moveTo>
                        <a:lnTo>
                          <a:pt x="87" y="0"/>
                        </a:lnTo>
                        <a:lnTo>
                          <a:pt x="57" y="10"/>
                        </a:lnTo>
                        <a:lnTo>
                          <a:pt x="40" y="37"/>
                        </a:lnTo>
                        <a:lnTo>
                          <a:pt x="0" y="190"/>
                        </a:lnTo>
                        <a:lnTo>
                          <a:pt x="7" y="226"/>
                        </a:lnTo>
                        <a:lnTo>
                          <a:pt x="39" y="242"/>
                        </a:lnTo>
                        <a:lnTo>
                          <a:pt x="78"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73" name="Line 77"/>
                  <p:cNvSpPr>
                    <a:spLocks noChangeShapeType="1"/>
                  </p:cNvSpPr>
                  <p:nvPr/>
                </p:nvSpPr>
                <p:spPr bwMode="auto">
                  <a:xfrm flipV="1">
                    <a:off x="962" y="2243"/>
                    <a:ext cx="13"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74" name="Line 78"/>
                  <p:cNvSpPr>
                    <a:spLocks noChangeShapeType="1"/>
                  </p:cNvSpPr>
                  <p:nvPr/>
                </p:nvSpPr>
                <p:spPr bwMode="auto">
                  <a:xfrm>
                    <a:off x="650" y="3023"/>
                    <a:ext cx="46"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75" name="Line 79"/>
                  <p:cNvSpPr>
                    <a:spLocks noChangeShapeType="1"/>
                  </p:cNvSpPr>
                  <p:nvPr/>
                </p:nvSpPr>
                <p:spPr bwMode="auto">
                  <a:xfrm flipH="1">
                    <a:off x="622" y="3023"/>
                    <a:ext cx="102"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76" name="Line 80"/>
                  <p:cNvSpPr>
                    <a:spLocks noChangeShapeType="1"/>
                  </p:cNvSpPr>
                  <p:nvPr/>
                </p:nvSpPr>
                <p:spPr bwMode="auto">
                  <a:xfrm>
                    <a:off x="712" y="3078"/>
                    <a:ext cx="9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grpSp>
        <p:grpSp>
          <p:nvGrpSpPr>
            <p:cNvPr id="132177" name="Group 81"/>
            <p:cNvGrpSpPr>
              <a:grpSpLocks/>
            </p:cNvGrpSpPr>
            <p:nvPr/>
          </p:nvGrpSpPr>
          <p:grpSpPr bwMode="auto">
            <a:xfrm>
              <a:off x="1491" y="2379"/>
              <a:ext cx="1092" cy="127"/>
              <a:chOff x="1804" y="3230"/>
              <a:chExt cx="1092" cy="127"/>
            </a:xfrm>
          </p:grpSpPr>
          <p:sp>
            <p:nvSpPr>
              <p:cNvPr id="132178" name="Freeform 82"/>
              <p:cNvSpPr>
                <a:spLocks/>
              </p:cNvSpPr>
              <p:nvPr/>
            </p:nvSpPr>
            <p:spPr bwMode="auto">
              <a:xfrm>
                <a:off x="2874" y="3278"/>
                <a:ext cx="22" cy="79"/>
              </a:xfrm>
              <a:custGeom>
                <a:avLst/>
                <a:gdLst>
                  <a:gd name="T0" fmla="*/ 4 w 69"/>
                  <a:gd name="T1" fmla="*/ 246 h 246"/>
                  <a:gd name="T2" fmla="*/ 69 w 69"/>
                  <a:gd name="T3" fmla="*/ 0 h 246"/>
                  <a:gd name="T4" fmla="*/ 0 w 69"/>
                  <a:gd name="T5" fmla="*/ 54 h 246"/>
                </a:gdLst>
                <a:ahLst/>
                <a:cxnLst>
                  <a:cxn ang="0">
                    <a:pos x="T0" y="T1"/>
                  </a:cxn>
                  <a:cxn ang="0">
                    <a:pos x="T2" y="T3"/>
                  </a:cxn>
                  <a:cxn ang="0">
                    <a:pos x="T4" y="T5"/>
                  </a:cxn>
                </a:cxnLst>
                <a:rect l="0" t="0" r="r" b="b"/>
                <a:pathLst>
                  <a:path w="69" h="246">
                    <a:moveTo>
                      <a:pt x="4" y="246"/>
                    </a:moveTo>
                    <a:lnTo>
                      <a:pt x="69" y="0"/>
                    </a:lnTo>
                    <a:lnTo>
                      <a:pt x="0" y="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79" name="Freeform 83"/>
              <p:cNvSpPr>
                <a:spLocks/>
              </p:cNvSpPr>
              <p:nvPr/>
            </p:nvSpPr>
            <p:spPr bwMode="auto">
              <a:xfrm>
                <a:off x="2781" y="3230"/>
                <a:ext cx="75" cy="56"/>
              </a:xfrm>
              <a:custGeom>
                <a:avLst/>
                <a:gdLst>
                  <a:gd name="T0" fmla="*/ 0 w 241"/>
                  <a:gd name="T1" fmla="*/ 0 h 181"/>
                  <a:gd name="T2" fmla="*/ 72 w 241"/>
                  <a:gd name="T3" fmla="*/ 181 h 181"/>
                  <a:gd name="T4" fmla="*/ 241 w 241"/>
                  <a:gd name="T5" fmla="*/ 0 h 181"/>
                </a:gdLst>
                <a:ahLst/>
                <a:cxnLst>
                  <a:cxn ang="0">
                    <a:pos x="T0" y="T1"/>
                  </a:cxn>
                  <a:cxn ang="0">
                    <a:pos x="T2" y="T3"/>
                  </a:cxn>
                  <a:cxn ang="0">
                    <a:pos x="T4" y="T5"/>
                  </a:cxn>
                </a:cxnLst>
                <a:rect l="0" t="0" r="r" b="b"/>
                <a:pathLst>
                  <a:path w="241" h="181">
                    <a:moveTo>
                      <a:pt x="0" y="0"/>
                    </a:moveTo>
                    <a:lnTo>
                      <a:pt x="72" y="181"/>
                    </a:lnTo>
                    <a:lnTo>
                      <a:pt x="24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80" name="Line 84"/>
              <p:cNvSpPr>
                <a:spLocks noChangeShapeType="1"/>
              </p:cNvSpPr>
              <p:nvPr/>
            </p:nvSpPr>
            <p:spPr bwMode="auto">
              <a:xfrm flipH="1">
                <a:off x="2788" y="3286"/>
                <a:ext cx="15" cy="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181" name="Line 85"/>
              <p:cNvSpPr>
                <a:spLocks noChangeShapeType="1"/>
              </p:cNvSpPr>
              <p:nvPr/>
            </p:nvSpPr>
            <p:spPr bwMode="auto">
              <a:xfrm>
                <a:off x="1804" y="3272"/>
                <a:ext cx="9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32182" name="Group 86"/>
            <p:cNvGrpSpPr>
              <a:grpSpLocks/>
            </p:cNvGrpSpPr>
            <p:nvPr/>
          </p:nvGrpSpPr>
          <p:grpSpPr bwMode="auto">
            <a:xfrm>
              <a:off x="1455" y="1407"/>
              <a:ext cx="94" cy="1802"/>
              <a:chOff x="1760" y="2258"/>
              <a:chExt cx="94" cy="1802"/>
            </a:xfrm>
          </p:grpSpPr>
          <p:sp>
            <p:nvSpPr>
              <p:cNvPr id="132183" name="Freeform 87"/>
              <p:cNvSpPr>
                <a:spLocks/>
              </p:cNvSpPr>
              <p:nvPr/>
            </p:nvSpPr>
            <p:spPr bwMode="auto">
              <a:xfrm>
                <a:off x="1760" y="2258"/>
                <a:ext cx="94" cy="111"/>
              </a:xfrm>
              <a:custGeom>
                <a:avLst/>
                <a:gdLst>
                  <a:gd name="T0" fmla="*/ 98 w 298"/>
                  <a:gd name="T1" fmla="*/ 0 h 362"/>
                  <a:gd name="T2" fmla="*/ 298 w 298"/>
                  <a:gd name="T3" fmla="*/ 0 h 362"/>
                  <a:gd name="T4" fmla="*/ 0 w 298"/>
                  <a:gd name="T5" fmla="*/ 362 h 362"/>
                  <a:gd name="T6" fmla="*/ 202 w 298"/>
                  <a:gd name="T7" fmla="*/ 362 h 362"/>
                </a:gdLst>
                <a:ahLst/>
                <a:cxnLst>
                  <a:cxn ang="0">
                    <a:pos x="T0" y="T1"/>
                  </a:cxn>
                  <a:cxn ang="0">
                    <a:pos x="T2" y="T3"/>
                  </a:cxn>
                  <a:cxn ang="0">
                    <a:pos x="T4" y="T5"/>
                  </a:cxn>
                  <a:cxn ang="0">
                    <a:pos x="T6" y="T7"/>
                  </a:cxn>
                </a:cxnLst>
                <a:rect l="0" t="0" r="r" b="b"/>
                <a:pathLst>
                  <a:path w="298" h="362">
                    <a:moveTo>
                      <a:pt x="98" y="0"/>
                    </a:moveTo>
                    <a:lnTo>
                      <a:pt x="298" y="0"/>
                    </a:lnTo>
                    <a:lnTo>
                      <a:pt x="0" y="362"/>
                    </a:lnTo>
                    <a:lnTo>
                      <a:pt x="202" y="36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184" name="Line 88"/>
              <p:cNvSpPr>
                <a:spLocks noChangeShapeType="1"/>
              </p:cNvSpPr>
              <p:nvPr/>
            </p:nvSpPr>
            <p:spPr bwMode="auto">
              <a:xfrm>
                <a:off x="1800" y="2444"/>
                <a:ext cx="0" cy="16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grpSp>
        <p:nvGrpSpPr>
          <p:cNvPr id="132314" name="Group 218"/>
          <p:cNvGrpSpPr>
            <a:grpSpLocks/>
          </p:cNvGrpSpPr>
          <p:nvPr/>
        </p:nvGrpSpPr>
        <p:grpSpPr bwMode="auto">
          <a:xfrm>
            <a:off x="4371975" y="1978025"/>
            <a:ext cx="4475163" cy="3433763"/>
            <a:chOff x="2754" y="1246"/>
            <a:chExt cx="2819" cy="2163"/>
          </a:xfrm>
        </p:grpSpPr>
        <p:grpSp>
          <p:nvGrpSpPr>
            <p:cNvPr id="132313" name="Group 217"/>
            <p:cNvGrpSpPr>
              <a:grpSpLocks/>
            </p:cNvGrpSpPr>
            <p:nvPr/>
          </p:nvGrpSpPr>
          <p:grpSpPr bwMode="auto">
            <a:xfrm>
              <a:off x="2754" y="1246"/>
              <a:ext cx="2819" cy="2163"/>
              <a:chOff x="2754" y="1246"/>
              <a:chExt cx="2819" cy="2163"/>
            </a:xfrm>
          </p:grpSpPr>
          <p:sp>
            <p:nvSpPr>
              <p:cNvPr id="132185" name="Rectangle 89"/>
              <p:cNvSpPr>
                <a:spLocks noChangeArrowheads="1"/>
              </p:cNvSpPr>
              <p:nvPr/>
            </p:nvSpPr>
            <p:spPr bwMode="auto">
              <a:xfrm flipV="1">
                <a:off x="2754" y="1246"/>
                <a:ext cx="2819" cy="2163"/>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32249" name="Group 153"/>
              <p:cNvGrpSpPr>
                <a:grpSpLocks/>
              </p:cNvGrpSpPr>
              <p:nvPr/>
            </p:nvGrpSpPr>
            <p:grpSpPr bwMode="auto">
              <a:xfrm>
                <a:off x="2826" y="1310"/>
                <a:ext cx="2675" cy="2010"/>
                <a:chOff x="2597" y="1302"/>
                <a:chExt cx="2675" cy="2010"/>
              </a:xfrm>
            </p:grpSpPr>
            <p:grpSp>
              <p:nvGrpSpPr>
                <p:cNvPr id="132250" name="Group 154"/>
                <p:cNvGrpSpPr>
                  <a:grpSpLocks/>
                </p:cNvGrpSpPr>
                <p:nvPr/>
              </p:nvGrpSpPr>
              <p:grpSpPr bwMode="auto">
                <a:xfrm>
                  <a:off x="2597" y="1302"/>
                  <a:ext cx="2675" cy="2010"/>
                  <a:chOff x="2597" y="1302"/>
                  <a:chExt cx="2675" cy="2010"/>
                </a:xfrm>
              </p:grpSpPr>
              <p:grpSp>
                <p:nvGrpSpPr>
                  <p:cNvPr id="132251" name="Group 155"/>
                  <p:cNvGrpSpPr>
                    <a:grpSpLocks/>
                  </p:cNvGrpSpPr>
                  <p:nvPr/>
                </p:nvGrpSpPr>
                <p:grpSpPr bwMode="auto">
                  <a:xfrm>
                    <a:off x="2597" y="1302"/>
                    <a:ext cx="2675" cy="2010"/>
                    <a:chOff x="96" y="848"/>
                    <a:chExt cx="3408" cy="2560"/>
                  </a:xfrm>
                </p:grpSpPr>
                <p:sp>
                  <p:nvSpPr>
                    <p:cNvPr id="132252" name="Freeform 156"/>
                    <p:cNvSpPr>
                      <a:spLocks/>
                    </p:cNvSpPr>
                    <p:nvPr/>
                  </p:nvSpPr>
                  <p:spPr bwMode="auto">
                    <a:xfrm>
                      <a:off x="315" y="2371"/>
                      <a:ext cx="3189" cy="1037"/>
                    </a:xfrm>
                    <a:custGeom>
                      <a:avLst/>
                      <a:gdLst>
                        <a:gd name="T0" fmla="*/ 0 w 3458"/>
                        <a:gd name="T1" fmla="*/ 0 h 1125"/>
                        <a:gd name="T2" fmla="*/ 1133 w 3458"/>
                        <a:gd name="T3" fmla="*/ 1125 h 1125"/>
                        <a:gd name="T4" fmla="*/ 3458 w 3458"/>
                        <a:gd name="T5" fmla="*/ 1125 h 1125"/>
                        <a:gd name="T6" fmla="*/ 2347 w 3458"/>
                        <a:gd name="T7" fmla="*/ 4 h 1125"/>
                        <a:gd name="T8" fmla="*/ 0 w 3458"/>
                        <a:gd name="T9" fmla="*/ 0 h 1125"/>
                      </a:gdLst>
                      <a:ahLst/>
                      <a:cxnLst>
                        <a:cxn ang="0">
                          <a:pos x="T0" y="T1"/>
                        </a:cxn>
                        <a:cxn ang="0">
                          <a:pos x="T2" y="T3"/>
                        </a:cxn>
                        <a:cxn ang="0">
                          <a:pos x="T4" y="T5"/>
                        </a:cxn>
                        <a:cxn ang="0">
                          <a:pos x="T6" y="T7"/>
                        </a:cxn>
                        <a:cxn ang="0">
                          <a:pos x="T8" y="T9"/>
                        </a:cxn>
                      </a:cxnLst>
                      <a:rect l="0" t="0" r="r" b="b"/>
                      <a:pathLst>
                        <a:path w="3458" h="1125">
                          <a:moveTo>
                            <a:pt x="0" y="0"/>
                          </a:moveTo>
                          <a:lnTo>
                            <a:pt x="1133" y="1125"/>
                          </a:lnTo>
                          <a:lnTo>
                            <a:pt x="3458" y="1125"/>
                          </a:lnTo>
                          <a:lnTo>
                            <a:pt x="2347" y="4"/>
                          </a:lnTo>
                          <a:lnTo>
                            <a:pt x="0" y="0"/>
                          </a:lnTo>
                          <a:close/>
                        </a:path>
                      </a:pathLst>
                    </a:custGeom>
                    <a:gradFill rotWithShape="0">
                      <a:gsLst>
                        <a:gs pos="0">
                          <a:schemeClr val="bg1"/>
                        </a:gs>
                        <a:gs pos="100000">
                          <a:schemeClr val="accent1"/>
                        </a:gs>
                      </a:gsLst>
                      <a:lin ang="27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2253" name="Rectangle 157"/>
                    <p:cNvSpPr>
                      <a:spLocks noChangeArrowheads="1"/>
                    </p:cNvSpPr>
                    <p:nvPr/>
                  </p:nvSpPr>
                  <p:spPr bwMode="auto">
                    <a:xfrm>
                      <a:off x="315" y="848"/>
                      <a:ext cx="2158" cy="1530"/>
                    </a:xfrm>
                    <a:prstGeom prst="rect">
                      <a:avLst/>
                    </a:prstGeom>
                    <a:gradFill rotWithShape="0">
                      <a:gsLst>
                        <a:gs pos="0">
                          <a:schemeClr val="accent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132254" name="Group 158"/>
                    <p:cNvGrpSpPr>
                      <a:grpSpLocks/>
                    </p:cNvGrpSpPr>
                    <p:nvPr/>
                  </p:nvGrpSpPr>
                  <p:grpSpPr bwMode="auto">
                    <a:xfrm>
                      <a:off x="1303" y="3246"/>
                      <a:ext cx="222" cy="118"/>
                      <a:chOff x="1303" y="3246"/>
                      <a:chExt cx="222" cy="118"/>
                    </a:xfrm>
                  </p:grpSpPr>
                  <p:sp>
                    <p:nvSpPr>
                      <p:cNvPr id="132255" name="Line 159"/>
                      <p:cNvSpPr>
                        <a:spLocks noChangeShapeType="1"/>
                      </p:cNvSpPr>
                      <p:nvPr/>
                    </p:nvSpPr>
                    <p:spPr bwMode="auto">
                      <a:xfrm flipH="1" flipV="1">
                        <a:off x="1303" y="3246"/>
                        <a:ext cx="118" cy="1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56" name="Line 160"/>
                      <p:cNvSpPr>
                        <a:spLocks noChangeShapeType="1"/>
                      </p:cNvSpPr>
                      <p:nvPr/>
                    </p:nvSpPr>
                    <p:spPr bwMode="auto">
                      <a:xfrm>
                        <a:off x="1346" y="3298"/>
                        <a:ext cx="10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57" name="Line 161"/>
                      <p:cNvSpPr>
                        <a:spLocks noChangeShapeType="1"/>
                      </p:cNvSpPr>
                      <p:nvPr/>
                    </p:nvSpPr>
                    <p:spPr bwMode="auto">
                      <a:xfrm>
                        <a:off x="1408" y="3246"/>
                        <a:ext cx="117" cy="1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2258" name="Group 162"/>
                    <p:cNvGrpSpPr>
                      <a:grpSpLocks/>
                    </p:cNvGrpSpPr>
                    <p:nvPr/>
                  </p:nvGrpSpPr>
                  <p:grpSpPr bwMode="auto">
                    <a:xfrm>
                      <a:off x="96" y="2298"/>
                      <a:ext cx="147" cy="157"/>
                      <a:chOff x="192" y="1754"/>
                      <a:chExt cx="128" cy="138"/>
                    </a:xfrm>
                  </p:grpSpPr>
                  <p:sp>
                    <p:nvSpPr>
                      <p:cNvPr id="132259" name="Line 163"/>
                      <p:cNvSpPr>
                        <a:spLocks noChangeShapeType="1"/>
                      </p:cNvSpPr>
                      <p:nvPr/>
                    </p:nvSpPr>
                    <p:spPr bwMode="auto">
                      <a:xfrm>
                        <a:off x="228" y="1754"/>
                        <a:ext cx="55" cy="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60" name="Line 164"/>
                      <p:cNvSpPr>
                        <a:spLocks noChangeShapeType="1"/>
                      </p:cNvSpPr>
                      <p:nvPr/>
                    </p:nvSpPr>
                    <p:spPr bwMode="auto">
                      <a:xfrm flipH="1">
                        <a:off x="192" y="1754"/>
                        <a:ext cx="128" cy="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2261" name="Freeform 165"/>
                    <p:cNvSpPr>
                      <a:spLocks/>
                    </p:cNvSpPr>
                    <p:nvPr/>
                  </p:nvSpPr>
                  <p:spPr bwMode="auto">
                    <a:xfrm>
                      <a:off x="398" y="928"/>
                      <a:ext cx="106" cy="158"/>
                    </a:xfrm>
                    <a:custGeom>
                      <a:avLst/>
                      <a:gdLst>
                        <a:gd name="T0" fmla="*/ 0 w 760"/>
                        <a:gd name="T1" fmla="*/ 0 h 1140"/>
                        <a:gd name="T2" fmla="*/ 74 w 760"/>
                        <a:gd name="T3" fmla="*/ 1140 h 1140"/>
                        <a:gd name="T4" fmla="*/ 760 w 760"/>
                        <a:gd name="T5" fmla="*/ 0 h 1140"/>
                      </a:gdLst>
                      <a:ahLst/>
                      <a:cxnLst>
                        <a:cxn ang="0">
                          <a:pos x="T0" y="T1"/>
                        </a:cxn>
                        <a:cxn ang="0">
                          <a:pos x="T2" y="T3"/>
                        </a:cxn>
                        <a:cxn ang="0">
                          <a:pos x="T4" y="T5"/>
                        </a:cxn>
                      </a:cxnLst>
                      <a:rect l="0" t="0" r="r" b="b"/>
                      <a:pathLst>
                        <a:path w="760" h="1140">
                          <a:moveTo>
                            <a:pt x="0" y="0"/>
                          </a:moveTo>
                          <a:lnTo>
                            <a:pt x="74" y="1140"/>
                          </a:lnTo>
                          <a:lnTo>
                            <a:pt x="76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2262" name="Group 166"/>
                    <p:cNvGrpSpPr>
                      <a:grpSpLocks/>
                    </p:cNvGrpSpPr>
                    <p:nvPr/>
                  </p:nvGrpSpPr>
                  <p:grpSpPr bwMode="auto">
                    <a:xfrm>
                      <a:off x="2526" y="2208"/>
                      <a:ext cx="107" cy="158"/>
                      <a:chOff x="2731" y="1960"/>
                      <a:chExt cx="116" cy="172"/>
                    </a:xfrm>
                  </p:grpSpPr>
                  <p:sp>
                    <p:nvSpPr>
                      <p:cNvPr id="132263" name="Line 167"/>
                      <p:cNvSpPr>
                        <a:spLocks noChangeShapeType="1"/>
                      </p:cNvSpPr>
                      <p:nvPr/>
                    </p:nvSpPr>
                    <p:spPr bwMode="auto">
                      <a:xfrm flipV="1">
                        <a:off x="2731" y="2009"/>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64" name="Freeform 168"/>
                      <p:cNvSpPr>
                        <a:spLocks/>
                      </p:cNvSpPr>
                      <p:nvPr/>
                    </p:nvSpPr>
                    <p:spPr bwMode="auto">
                      <a:xfrm>
                        <a:off x="2751" y="1960"/>
                        <a:ext cx="96" cy="49"/>
                      </a:xfrm>
                      <a:custGeom>
                        <a:avLst/>
                        <a:gdLst>
                          <a:gd name="T0" fmla="*/ 633 w 633"/>
                          <a:gd name="T1" fmla="*/ 317 h 317"/>
                          <a:gd name="T2" fmla="*/ 633 w 633"/>
                          <a:gd name="T3" fmla="*/ 159 h 317"/>
                          <a:gd name="T4" fmla="*/ 548 w 633"/>
                          <a:gd name="T5" fmla="*/ 43 h 317"/>
                          <a:gd name="T6" fmla="*/ 402 w 633"/>
                          <a:gd name="T7" fmla="*/ 0 h 317"/>
                          <a:gd name="T8" fmla="*/ 231 w 633"/>
                          <a:gd name="T9" fmla="*/ 43 h 317"/>
                          <a:gd name="T10" fmla="*/ 85 w 633"/>
                          <a:gd name="T11" fmla="*/ 159 h 317"/>
                          <a:gd name="T12" fmla="*/ 0 w 633"/>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633" h="317">
                            <a:moveTo>
                              <a:pt x="633" y="317"/>
                            </a:moveTo>
                            <a:lnTo>
                              <a:pt x="633" y="159"/>
                            </a:lnTo>
                            <a:lnTo>
                              <a:pt x="548" y="43"/>
                            </a:lnTo>
                            <a:lnTo>
                              <a:pt x="402" y="0"/>
                            </a:lnTo>
                            <a:lnTo>
                              <a:pt x="231" y="43"/>
                            </a:lnTo>
                            <a:lnTo>
                              <a:pt x="85" y="159"/>
                            </a:lnTo>
                            <a:lnTo>
                              <a:pt x="0"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65" name="Line 169"/>
                      <p:cNvSpPr>
                        <a:spLocks noChangeShapeType="1"/>
                      </p:cNvSpPr>
                      <p:nvPr/>
                    </p:nvSpPr>
                    <p:spPr bwMode="auto">
                      <a:xfrm flipH="1">
                        <a:off x="2826" y="2009"/>
                        <a:ext cx="21"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66" name="Freeform 170"/>
                      <p:cNvSpPr>
                        <a:spLocks/>
                      </p:cNvSpPr>
                      <p:nvPr/>
                    </p:nvSpPr>
                    <p:spPr bwMode="auto">
                      <a:xfrm>
                        <a:off x="2731" y="2084"/>
                        <a:ext cx="95" cy="48"/>
                      </a:xfrm>
                      <a:custGeom>
                        <a:avLst/>
                        <a:gdLst>
                          <a:gd name="T0" fmla="*/ 0 w 633"/>
                          <a:gd name="T1" fmla="*/ 0 h 317"/>
                          <a:gd name="T2" fmla="*/ 0 w 633"/>
                          <a:gd name="T3" fmla="*/ 159 h 317"/>
                          <a:gd name="T4" fmla="*/ 84 w 633"/>
                          <a:gd name="T5" fmla="*/ 275 h 317"/>
                          <a:gd name="T6" fmla="*/ 232 w 633"/>
                          <a:gd name="T7" fmla="*/ 317 h 317"/>
                          <a:gd name="T8" fmla="*/ 401 w 633"/>
                          <a:gd name="T9" fmla="*/ 275 h 317"/>
                          <a:gd name="T10" fmla="*/ 548 w 633"/>
                          <a:gd name="T11" fmla="*/ 159 h 317"/>
                          <a:gd name="T12" fmla="*/ 633 w 633"/>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633" h="317">
                            <a:moveTo>
                              <a:pt x="0" y="0"/>
                            </a:moveTo>
                            <a:lnTo>
                              <a:pt x="0" y="159"/>
                            </a:lnTo>
                            <a:lnTo>
                              <a:pt x="84" y="275"/>
                            </a:lnTo>
                            <a:lnTo>
                              <a:pt x="232" y="317"/>
                            </a:lnTo>
                            <a:lnTo>
                              <a:pt x="401" y="275"/>
                            </a:lnTo>
                            <a:lnTo>
                              <a:pt x="548" y="159"/>
                            </a:lnTo>
                            <a:lnTo>
                              <a:pt x="63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32267" name="Line 171"/>
                  <p:cNvSpPr>
                    <a:spLocks noChangeShapeType="1"/>
                  </p:cNvSpPr>
                  <p:nvPr/>
                </p:nvSpPr>
                <p:spPr bwMode="auto">
                  <a:xfrm>
                    <a:off x="3566" y="2390"/>
                    <a:ext cx="4" cy="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68" name="Line 172"/>
                  <p:cNvSpPr>
                    <a:spLocks noChangeShapeType="1"/>
                  </p:cNvSpPr>
                  <p:nvPr/>
                </p:nvSpPr>
                <p:spPr bwMode="auto">
                  <a:xfrm>
                    <a:off x="3566" y="2489"/>
                    <a:ext cx="140" cy="1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69" name="Line 173"/>
                  <p:cNvSpPr>
                    <a:spLocks noChangeShapeType="1"/>
                  </p:cNvSpPr>
                  <p:nvPr/>
                </p:nvSpPr>
                <p:spPr bwMode="auto">
                  <a:xfrm>
                    <a:off x="4059" y="2883"/>
                    <a:ext cx="2" cy="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0" name="Line 174"/>
                  <p:cNvSpPr>
                    <a:spLocks noChangeShapeType="1"/>
                  </p:cNvSpPr>
                  <p:nvPr/>
                </p:nvSpPr>
                <p:spPr bwMode="auto">
                  <a:xfrm>
                    <a:off x="3706" y="1934"/>
                    <a:ext cx="2" cy="6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1" name="Line 175"/>
                  <p:cNvSpPr>
                    <a:spLocks noChangeShapeType="1"/>
                  </p:cNvSpPr>
                  <p:nvPr/>
                </p:nvSpPr>
                <p:spPr bwMode="auto">
                  <a:xfrm>
                    <a:off x="3566" y="1794"/>
                    <a:ext cx="140" cy="1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2" name="Line 176"/>
                  <p:cNvSpPr>
                    <a:spLocks noChangeShapeType="1"/>
                  </p:cNvSpPr>
                  <p:nvPr/>
                </p:nvSpPr>
                <p:spPr bwMode="auto">
                  <a:xfrm>
                    <a:off x="3566" y="2390"/>
                    <a:ext cx="493" cy="4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3" name="Freeform 177"/>
                  <p:cNvSpPr>
                    <a:spLocks/>
                  </p:cNvSpPr>
                  <p:nvPr/>
                </p:nvSpPr>
                <p:spPr bwMode="auto">
                  <a:xfrm>
                    <a:off x="4037" y="3022"/>
                    <a:ext cx="61" cy="112"/>
                  </a:xfrm>
                  <a:custGeom>
                    <a:avLst/>
                    <a:gdLst>
                      <a:gd name="T0" fmla="*/ 97 w 207"/>
                      <a:gd name="T1" fmla="*/ 0 h 362"/>
                      <a:gd name="T2" fmla="*/ 0 w 207"/>
                      <a:gd name="T3" fmla="*/ 362 h 362"/>
                      <a:gd name="T4" fmla="*/ 91 w 207"/>
                      <a:gd name="T5" fmla="*/ 362 h 362"/>
                      <a:gd name="T6" fmla="*/ 146 w 207"/>
                      <a:gd name="T7" fmla="*/ 341 h 362"/>
                      <a:gd name="T8" fmla="*/ 179 w 207"/>
                      <a:gd name="T9" fmla="*/ 291 h 362"/>
                      <a:gd name="T10" fmla="*/ 207 w 207"/>
                      <a:gd name="T11" fmla="*/ 190 h 362"/>
                      <a:gd name="T12" fmla="*/ 200 w 207"/>
                      <a:gd name="T13" fmla="*/ 142 h 362"/>
                      <a:gd name="T14" fmla="*/ 155 w 207"/>
                      <a:gd name="T15" fmla="*/ 120 h 362"/>
                      <a:gd name="T16" fmla="*/ 65 w 207"/>
                      <a:gd name="T17" fmla="*/ 12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62">
                        <a:moveTo>
                          <a:pt x="97" y="0"/>
                        </a:moveTo>
                        <a:lnTo>
                          <a:pt x="0" y="362"/>
                        </a:lnTo>
                        <a:lnTo>
                          <a:pt x="91" y="362"/>
                        </a:lnTo>
                        <a:lnTo>
                          <a:pt x="146" y="341"/>
                        </a:lnTo>
                        <a:lnTo>
                          <a:pt x="179" y="291"/>
                        </a:lnTo>
                        <a:lnTo>
                          <a:pt x="207" y="190"/>
                        </a:lnTo>
                        <a:lnTo>
                          <a:pt x="200" y="142"/>
                        </a:lnTo>
                        <a:lnTo>
                          <a:pt x="155" y="120"/>
                        </a:lnTo>
                        <a:lnTo>
                          <a:pt x="65" y="12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74" name="Freeform 178"/>
                  <p:cNvSpPr>
                    <a:spLocks/>
                  </p:cNvSpPr>
                  <p:nvPr/>
                </p:nvSpPr>
                <p:spPr bwMode="auto">
                  <a:xfrm>
                    <a:off x="3405" y="2304"/>
                    <a:ext cx="63" cy="115"/>
                  </a:xfrm>
                  <a:custGeom>
                    <a:avLst/>
                    <a:gdLst>
                      <a:gd name="T0" fmla="*/ 97 w 207"/>
                      <a:gd name="T1" fmla="*/ 0 h 362"/>
                      <a:gd name="T2" fmla="*/ 0 w 207"/>
                      <a:gd name="T3" fmla="*/ 362 h 362"/>
                      <a:gd name="T4" fmla="*/ 91 w 207"/>
                      <a:gd name="T5" fmla="*/ 362 h 362"/>
                      <a:gd name="T6" fmla="*/ 146 w 207"/>
                      <a:gd name="T7" fmla="*/ 341 h 362"/>
                      <a:gd name="T8" fmla="*/ 179 w 207"/>
                      <a:gd name="T9" fmla="*/ 291 h 362"/>
                      <a:gd name="T10" fmla="*/ 207 w 207"/>
                      <a:gd name="T11" fmla="*/ 191 h 362"/>
                      <a:gd name="T12" fmla="*/ 199 w 207"/>
                      <a:gd name="T13" fmla="*/ 141 h 362"/>
                      <a:gd name="T14" fmla="*/ 155 w 207"/>
                      <a:gd name="T15" fmla="*/ 121 h 362"/>
                      <a:gd name="T16" fmla="*/ 65 w 207"/>
                      <a:gd name="T17" fmla="*/ 12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62">
                        <a:moveTo>
                          <a:pt x="97" y="0"/>
                        </a:moveTo>
                        <a:lnTo>
                          <a:pt x="0" y="362"/>
                        </a:lnTo>
                        <a:lnTo>
                          <a:pt x="91" y="362"/>
                        </a:lnTo>
                        <a:lnTo>
                          <a:pt x="146" y="341"/>
                        </a:lnTo>
                        <a:lnTo>
                          <a:pt x="179" y="291"/>
                        </a:lnTo>
                        <a:lnTo>
                          <a:pt x="207" y="191"/>
                        </a:lnTo>
                        <a:lnTo>
                          <a:pt x="199" y="141"/>
                        </a:lnTo>
                        <a:lnTo>
                          <a:pt x="155" y="121"/>
                        </a:lnTo>
                        <a:lnTo>
                          <a:pt x="65" y="1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75" name="Line 179"/>
                  <p:cNvSpPr>
                    <a:spLocks noChangeShapeType="1"/>
                  </p:cNvSpPr>
                  <p:nvPr/>
                </p:nvSpPr>
                <p:spPr bwMode="auto">
                  <a:xfrm flipV="1">
                    <a:off x="3514" y="2304"/>
                    <a:ext cx="15"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6" name="Line 180"/>
                  <p:cNvSpPr>
                    <a:spLocks noChangeShapeType="1"/>
                  </p:cNvSpPr>
                  <p:nvPr/>
                </p:nvSpPr>
                <p:spPr bwMode="auto">
                  <a:xfrm flipV="1">
                    <a:off x="3405" y="1843"/>
                    <a:ext cx="30"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7" name="Line 181"/>
                  <p:cNvSpPr>
                    <a:spLocks noChangeShapeType="1"/>
                  </p:cNvSpPr>
                  <p:nvPr/>
                </p:nvSpPr>
                <p:spPr bwMode="auto">
                  <a:xfrm flipH="1">
                    <a:off x="3414" y="1893"/>
                    <a:ext cx="59"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8" name="Line 182"/>
                  <p:cNvSpPr>
                    <a:spLocks noChangeShapeType="1"/>
                  </p:cNvSpPr>
                  <p:nvPr/>
                </p:nvSpPr>
                <p:spPr bwMode="auto">
                  <a:xfrm>
                    <a:off x="3443" y="1906"/>
                    <a:ext cx="12" cy="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79" name="Line 183"/>
                  <p:cNvSpPr>
                    <a:spLocks noChangeShapeType="1"/>
                  </p:cNvSpPr>
                  <p:nvPr/>
                </p:nvSpPr>
                <p:spPr bwMode="auto">
                  <a:xfrm flipV="1">
                    <a:off x="3516" y="1843"/>
                    <a:ext cx="13"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0" name="Line 184"/>
                  <p:cNvSpPr>
                    <a:spLocks noChangeShapeType="1"/>
                  </p:cNvSpPr>
                  <p:nvPr/>
                </p:nvSpPr>
                <p:spPr bwMode="auto">
                  <a:xfrm flipV="1">
                    <a:off x="3851" y="2877"/>
                    <a:ext cx="30" cy="1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1" name="Line 185"/>
                  <p:cNvSpPr>
                    <a:spLocks noChangeShapeType="1"/>
                  </p:cNvSpPr>
                  <p:nvPr/>
                </p:nvSpPr>
                <p:spPr bwMode="auto">
                  <a:xfrm flipH="1">
                    <a:off x="3863" y="2926"/>
                    <a:ext cx="56"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2" name="Line 186"/>
                  <p:cNvSpPr>
                    <a:spLocks noChangeShapeType="1"/>
                  </p:cNvSpPr>
                  <p:nvPr/>
                </p:nvSpPr>
                <p:spPr bwMode="auto">
                  <a:xfrm>
                    <a:off x="3891" y="2938"/>
                    <a:ext cx="8" cy="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3" name="Freeform 187"/>
                  <p:cNvSpPr>
                    <a:spLocks/>
                  </p:cNvSpPr>
                  <p:nvPr/>
                </p:nvSpPr>
                <p:spPr bwMode="auto">
                  <a:xfrm>
                    <a:off x="3736" y="1807"/>
                    <a:ext cx="74" cy="111"/>
                  </a:xfrm>
                  <a:custGeom>
                    <a:avLst/>
                    <a:gdLst>
                      <a:gd name="T0" fmla="*/ 0 w 241"/>
                      <a:gd name="T1" fmla="*/ 362 h 362"/>
                      <a:gd name="T2" fmla="*/ 218 w 241"/>
                      <a:gd name="T3" fmla="*/ 0 h 362"/>
                      <a:gd name="T4" fmla="*/ 241 w 241"/>
                      <a:gd name="T5" fmla="*/ 362 h 362"/>
                    </a:gdLst>
                    <a:ahLst/>
                    <a:cxnLst>
                      <a:cxn ang="0">
                        <a:pos x="T0" y="T1"/>
                      </a:cxn>
                      <a:cxn ang="0">
                        <a:pos x="T2" y="T3"/>
                      </a:cxn>
                      <a:cxn ang="0">
                        <a:pos x="T4" y="T5"/>
                      </a:cxn>
                    </a:cxnLst>
                    <a:rect l="0" t="0" r="r" b="b"/>
                    <a:pathLst>
                      <a:path w="241" h="362">
                        <a:moveTo>
                          <a:pt x="0" y="362"/>
                        </a:moveTo>
                        <a:lnTo>
                          <a:pt x="218" y="0"/>
                        </a:lnTo>
                        <a:lnTo>
                          <a:pt x="241" y="36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84" name="Line 188"/>
                  <p:cNvSpPr>
                    <a:spLocks noChangeShapeType="1"/>
                  </p:cNvSpPr>
                  <p:nvPr/>
                </p:nvSpPr>
                <p:spPr bwMode="auto">
                  <a:xfrm flipH="1">
                    <a:off x="3754" y="1888"/>
                    <a:ext cx="5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5" name="Freeform 189"/>
                  <p:cNvSpPr>
                    <a:spLocks/>
                  </p:cNvSpPr>
                  <p:nvPr/>
                </p:nvSpPr>
                <p:spPr bwMode="auto">
                  <a:xfrm>
                    <a:off x="4098" y="2852"/>
                    <a:ext cx="71" cy="61"/>
                  </a:xfrm>
                  <a:custGeom>
                    <a:avLst/>
                    <a:gdLst>
                      <a:gd name="T0" fmla="*/ 0 w 228"/>
                      <a:gd name="T1" fmla="*/ 200 h 200"/>
                      <a:gd name="T2" fmla="*/ 101 w 228"/>
                      <a:gd name="T3" fmla="*/ 200 h 200"/>
                      <a:gd name="T4" fmla="*/ 179 w 228"/>
                      <a:gd name="T5" fmla="*/ 171 h 200"/>
                      <a:gd name="T6" fmla="*/ 228 w 228"/>
                      <a:gd name="T7" fmla="*/ 100 h 200"/>
                      <a:gd name="T8" fmla="*/ 217 w 228"/>
                      <a:gd name="T9" fmla="*/ 29 h 200"/>
                      <a:gd name="T10" fmla="*/ 154 w 228"/>
                      <a:gd name="T11" fmla="*/ 0 h 200"/>
                      <a:gd name="T12" fmla="*/ 54 w 228"/>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28" h="200">
                        <a:moveTo>
                          <a:pt x="0" y="200"/>
                        </a:moveTo>
                        <a:lnTo>
                          <a:pt x="101" y="200"/>
                        </a:lnTo>
                        <a:lnTo>
                          <a:pt x="179" y="171"/>
                        </a:lnTo>
                        <a:lnTo>
                          <a:pt x="228" y="100"/>
                        </a:lnTo>
                        <a:lnTo>
                          <a:pt x="217" y="29"/>
                        </a:lnTo>
                        <a:lnTo>
                          <a:pt x="154" y="0"/>
                        </a:lnTo>
                        <a:lnTo>
                          <a:pt x="5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86" name="Freeform 190"/>
                  <p:cNvSpPr>
                    <a:spLocks/>
                  </p:cNvSpPr>
                  <p:nvPr/>
                </p:nvSpPr>
                <p:spPr bwMode="auto">
                  <a:xfrm>
                    <a:off x="4098" y="2803"/>
                    <a:ext cx="80" cy="110"/>
                  </a:xfrm>
                  <a:custGeom>
                    <a:avLst/>
                    <a:gdLst>
                      <a:gd name="T0" fmla="*/ 154 w 256"/>
                      <a:gd name="T1" fmla="*/ 162 h 362"/>
                      <a:gd name="T2" fmla="*/ 217 w 256"/>
                      <a:gd name="T3" fmla="*/ 138 h 362"/>
                      <a:gd name="T4" fmla="*/ 256 w 256"/>
                      <a:gd name="T5" fmla="*/ 81 h 362"/>
                      <a:gd name="T6" fmla="*/ 248 w 256"/>
                      <a:gd name="T7" fmla="*/ 25 h 362"/>
                      <a:gd name="T8" fmla="*/ 197 w 256"/>
                      <a:gd name="T9" fmla="*/ 0 h 362"/>
                      <a:gd name="T10" fmla="*/ 96 w 256"/>
                      <a:gd name="T11" fmla="*/ 0 h 362"/>
                      <a:gd name="T12" fmla="*/ 0 w 256"/>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256" h="362">
                        <a:moveTo>
                          <a:pt x="154" y="162"/>
                        </a:moveTo>
                        <a:lnTo>
                          <a:pt x="217" y="138"/>
                        </a:lnTo>
                        <a:lnTo>
                          <a:pt x="256" y="81"/>
                        </a:lnTo>
                        <a:lnTo>
                          <a:pt x="248" y="25"/>
                        </a:lnTo>
                        <a:lnTo>
                          <a:pt x="197" y="0"/>
                        </a:lnTo>
                        <a:lnTo>
                          <a:pt x="96" y="0"/>
                        </a:lnTo>
                        <a:lnTo>
                          <a:pt x="0" y="36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87" name="Freeform 191"/>
                  <p:cNvSpPr>
                    <a:spLocks/>
                  </p:cNvSpPr>
                  <p:nvPr/>
                </p:nvSpPr>
                <p:spPr bwMode="auto">
                  <a:xfrm>
                    <a:off x="3656" y="2731"/>
                    <a:ext cx="7" cy="12"/>
                  </a:xfrm>
                  <a:custGeom>
                    <a:avLst/>
                    <a:gdLst>
                      <a:gd name="T0" fmla="*/ 0 w 19"/>
                      <a:gd name="T1" fmla="*/ 0 h 47"/>
                      <a:gd name="T2" fmla="*/ 2 w 19"/>
                      <a:gd name="T3" fmla="*/ 27 h 47"/>
                      <a:gd name="T4" fmla="*/ 19 w 19"/>
                      <a:gd name="T5" fmla="*/ 47 h 47"/>
                    </a:gdLst>
                    <a:ahLst/>
                    <a:cxnLst>
                      <a:cxn ang="0">
                        <a:pos x="T0" y="T1"/>
                      </a:cxn>
                      <a:cxn ang="0">
                        <a:pos x="T2" y="T3"/>
                      </a:cxn>
                      <a:cxn ang="0">
                        <a:pos x="T4" y="T5"/>
                      </a:cxn>
                    </a:cxnLst>
                    <a:rect l="0" t="0" r="r" b="b"/>
                    <a:pathLst>
                      <a:path w="19" h="47">
                        <a:moveTo>
                          <a:pt x="0" y="0"/>
                        </a:moveTo>
                        <a:lnTo>
                          <a:pt x="2"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88" name="Line 192"/>
                  <p:cNvSpPr>
                    <a:spLocks noChangeShapeType="1"/>
                  </p:cNvSpPr>
                  <p:nvPr/>
                </p:nvSpPr>
                <p:spPr bwMode="auto">
                  <a:xfrm flipH="1">
                    <a:off x="3656" y="2666"/>
                    <a:ext cx="15" cy="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89" name="Line 193"/>
                  <p:cNvSpPr>
                    <a:spLocks noChangeShapeType="1"/>
                  </p:cNvSpPr>
                  <p:nvPr/>
                </p:nvSpPr>
                <p:spPr bwMode="auto">
                  <a:xfrm flipH="1">
                    <a:off x="3643" y="2666"/>
                    <a:ext cx="2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90" name="Freeform 194"/>
                  <p:cNvSpPr>
                    <a:spLocks/>
                  </p:cNvSpPr>
                  <p:nvPr/>
                </p:nvSpPr>
                <p:spPr bwMode="auto">
                  <a:xfrm>
                    <a:off x="3606" y="2666"/>
                    <a:ext cx="50" cy="77"/>
                  </a:xfrm>
                  <a:custGeom>
                    <a:avLst/>
                    <a:gdLst>
                      <a:gd name="T0" fmla="*/ 123 w 166"/>
                      <a:gd name="T1" fmla="*/ 0 h 242"/>
                      <a:gd name="T2" fmla="*/ 88 w 166"/>
                      <a:gd name="T3" fmla="*/ 0 h 242"/>
                      <a:gd name="T4" fmla="*/ 57 w 166"/>
                      <a:gd name="T5" fmla="*/ 10 h 242"/>
                      <a:gd name="T6" fmla="*/ 41 w 166"/>
                      <a:gd name="T7" fmla="*/ 38 h 242"/>
                      <a:gd name="T8" fmla="*/ 0 w 166"/>
                      <a:gd name="T9" fmla="*/ 190 h 242"/>
                      <a:gd name="T10" fmla="*/ 7 w 166"/>
                      <a:gd name="T11" fmla="*/ 226 h 242"/>
                      <a:gd name="T12" fmla="*/ 40 w 166"/>
                      <a:gd name="T13" fmla="*/ 242 h 242"/>
                      <a:gd name="T14" fmla="*/ 79 w 166"/>
                      <a:gd name="T15" fmla="*/ 242 h 242"/>
                      <a:gd name="T16" fmla="*/ 166 w 166"/>
                      <a:gd name="T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42">
                        <a:moveTo>
                          <a:pt x="123" y="0"/>
                        </a:moveTo>
                        <a:lnTo>
                          <a:pt x="88" y="0"/>
                        </a:lnTo>
                        <a:lnTo>
                          <a:pt x="57" y="10"/>
                        </a:lnTo>
                        <a:lnTo>
                          <a:pt x="41" y="38"/>
                        </a:lnTo>
                        <a:lnTo>
                          <a:pt x="0" y="190"/>
                        </a:lnTo>
                        <a:lnTo>
                          <a:pt x="7" y="226"/>
                        </a:lnTo>
                        <a:lnTo>
                          <a:pt x="40" y="242"/>
                        </a:lnTo>
                        <a:lnTo>
                          <a:pt x="79" y="242"/>
                        </a:lnTo>
                        <a:lnTo>
                          <a:pt x="166"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91" name="Line 195"/>
                  <p:cNvSpPr>
                    <a:spLocks noChangeShapeType="1"/>
                  </p:cNvSpPr>
                  <p:nvPr/>
                </p:nvSpPr>
                <p:spPr bwMode="auto">
                  <a:xfrm flipH="1">
                    <a:off x="3646" y="1705"/>
                    <a:ext cx="17" cy="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92" name="Line 196"/>
                  <p:cNvSpPr>
                    <a:spLocks noChangeShapeType="1"/>
                  </p:cNvSpPr>
                  <p:nvPr/>
                </p:nvSpPr>
                <p:spPr bwMode="auto">
                  <a:xfrm flipH="1">
                    <a:off x="3630" y="1705"/>
                    <a:ext cx="3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93" name="Freeform 197"/>
                  <p:cNvSpPr>
                    <a:spLocks/>
                  </p:cNvSpPr>
                  <p:nvPr/>
                </p:nvSpPr>
                <p:spPr bwMode="auto">
                  <a:xfrm>
                    <a:off x="3646" y="1766"/>
                    <a:ext cx="4" cy="16"/>
                  </a:xfrm>
                  <a:custGeom>
                    <a:avLst/>
                    <a:gdLst>
                      <a:gd name="T0" fmla="*/ 0 w 19"/>
                      <a:gd name="T1" fmla="*/ 0 h 47"/>
                      <a:gd name="T2" fmla="*/ 1 w 19"/>
                      <a:gd name="T3" fmla="*/ 27 h 47"/>
                      <a:gd name="T4" fmla="*/ 19 w 19"/>
                      <a:gd name="T5" fmla="*/ 47 h 47"/>
                    </a:gdLst>
                    <a:ahLst/>
                    <a:cxnLst>
                      <a:cxn ang="0">
                        <a:pos x="T0" y="T1"/>
                      </a:cxn>
                      <a:cxn ang="0">
                        <a:pos x="T2" y="T3"/>
                      </a:cxn>
                      <a:cxn ang="0">
                        <a:pos x="T4" y="T5"/>
                      </a:cxn>
                    </a:cxnLst>
                    <a:rect l="0" t="0" r="r" b="b"/>
                    <a:pathLst>
                      <a:path w="19" h="47">
                        <a:moveTo>
                          <a:pt x="0" y="0"/>
                        </a:moveTo>
                        <a:lnTo>
                          <a:pt x="1" y="27"/>
                        </a:lnTo>
                        <a:lnTo>
                          <a:pt x="19" y="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94" name="Freeform 198"/>
                  <p:cNvSpPr>
                    <a:spLocks/>
                  </p:cNvSpPr>
                  <p:nvPr/>
                </p:nvSpPr>
                <p:spPr bwMode="auto">
                  <a:xfrm>
                    <a:off x="3595" y="1705"/>
                    <a:ext cx="51" cy="74"/>
                  </a:xfrm>
                  <a:custGeom>
                    <a:avLst/>
                    <a:gdLst>
                      <a:gd name="T0" fmla="*/ 123 w 165"/>
                      <a:gd name="T1" fmla="*/ 0 h 243"/>
                      <a:gd name="T2" fmla="*/ 87 w 165"/>
                      <a:gd name="T3" fmla="*/ 0 h 243"/>
                      <a:gd name="T4" fmla="*/ 57 w 165"/>
                      <a:gd name="T5" fmla="*/ 11 h 243"/>
                      <a:gd name="T6" fmla="*/ 40 w 165"/>
                      <a:gd name="T7" fmla="*/ 38 h 243"/>
                      <a:gd name="T8" fmla="*/ 0 w 165"/>
                      <a:gd name="T9" fmla="*/ 191 h 243"/>
                      <a:gd name="T10" fmla="*/ 7 w 165"/>
                      <a:gd name="T11" fmla="*/ 227 h 243"/>
                      <a:gd name="T12" fmla="*/ 39 w 165"/>
                      <a:gd name="T13" fmla="*/ 243 h 243"/>
                      <a:gd name="T14" fmla="*/ 78 w 165"/>
                      <a:gd name="T15" fmla="*/ 243 h 243"/>
                      <a:gd name="T16" fmla="*/ 165 w 165"/>
                      <a:gd name="T17" fmla="*/ 19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43">
                        <a:moveTo>
                          <a:pt x="123" y="0"/>
                        </a:moveTo>
                        <a:lnTo>
                          <a:pt x="87" y="0"/>
                        </a:lnTo>
                        <a:lnTo>
                          <a:pt x="57" y="11"/>
                        </a:lnTo>
                        <a:lnTo>
                          <a:pt x="40" y="38"/>
                        </a:lnTo>
                        <a:lnTo>
                          <a:pt x="0" y="191"/>
                        </a:lnTo>
                        <a:lnTo>
                          <a:pt x="7" y="227"/>
                        </a:lnTo>
                        <a:lnTo>
                          <a:pt x="39" y="243"/>
                        </a:lnTo>
                        <a:lnTo>
                          <a:pt x="78" y="243"/>
                        </a:lnTo>
                        <a:lnTo>
                          <a:pt x="165" y="1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295" name="Line 199"/>
                  <p:cNvSpPr>
                    <a:spLocks noChangeShapeType="1"/>
                  </p:cNvSpPr>
                  <p:nvPr/>
                </p:nvSpPr>
                <p:spPr bwMode="auto">
                  <a:xfrm flipV="1">
                    <a:off x="3699" y="1669"/>
                    <a:ext cx="15" cy="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296" name="Oval 200"/>
                  <p:cNvSpPr>
                    <a:spLocks noChangeArrowheads="1"/>
                  </p:cNvSpPr>
                  <p:nvPr/>
                </p:nvSpPr>
                <p:spPr bwMode="auto">
                  <a:xfrm>
                    <a:off x="3544" y="1866"/>
                    <a:ext cx="45" cy="45"/>
                  </a:xfrm>
                  <a:prstGeom prst="ellipse">
                    <a:avLst/>
                  </a:prstGeom>
                  <a:solidFill>
                    <a:schemeClr val="bg1"/>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2297" name="Oval 201"/>
                  <p:cNvSpPr>
                    <a:spLocks noChangeArrowheads="1"/>
                  </p:cNvSpPr>
                  <p:nvPr/>
                </p:nvSpPr>
                <p:spPr bwMode="auto">
                  <a:xfrm>
                    <a:off x="3871" y="2793"/>
                    <a:ext cx="45" cy="45"/>
                  </a:xfrm>
                  <a:prstGeom prst="ellipse">
                    <a:avLst/>
                  </a:prstGeom>
                  <a:solidFill>
                    <a:schemeClr val="bg1"/>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32298" name="Line 202"/>
                <p:cNvSpPr>
                  <a:spLocks noChangeShapeType="1"/>
                </p:cNvSpPr>
                <p:nvPr/>
              </p:nvSpPr>
              <p:spPr bwMode="auto">
                <a:xfrm>
                  <a:off x="3706" y="1934"/>
                  <a:ext cx="353" cy="94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32299" name="Line 203"/>
            <p:cNvSpPr>
              <a:spLocks noChangeShapeType="1"/>
            </p:cNvSpPr>
            <p:nvPr/>
          </p:nvSpPr>
          <p:spPr bwMode="auto">
            <a:xfrm flipV="1">
              <a:off x="3795" y="1802"/>
              <a:ext cx="4" cy="81"/>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0" name="Line 204"/>
            <p:cNvSpPr>
              <a:spLocks noChangeShapeType="1"/>
            </p:cNvSpPr>
            <p:nvPr/>
          </p:nvSpPr>
          <p:spPr bwMode="auto">
            <a:xfrm flipV="1">
              <a:off x="3795" y="1922"/>
              <a:ext cx="4" cy="476"/>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1" name="Line 205"/>
            <p:cNvSpPr>
              <a:spLocks noChangeShapeType="1"/>
            </p:cNvSpPr>
            <p:nvPr/>
          </p:nvSpPr>
          <p:spPr bwMode="auto">
            <a:xfrm>
              <a:off x="3935" y="2640"/>
              <a:ext cx="178" cy="179"/>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2" name="Line 206"/>
            <p:cNvSpPr>
              <a:spLocks noChangeShapeType="1"/>
            </p:cNvSpPr>
            <p:nvPr/>
          </p:nvSpPr>
          <p:spPr bwMode="auto">
            <a:xfrm>
              <a:off x="4141" y="2848"/>
              <a:ext cx="147" cy="141"/>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2303" name="Line 207"/>
          <p:cNvSpPr>
            <a:spLocks noChangeShapeType="1"/>
          </p:cNvSpPr>
          <p:nvPr/>
        </p:nvSpPr>
        <p:spPr bwMode="auto">
          <a:xfrm>
            <a:off x="6553200" y="3582988"/>
            <a:ext cx="6350" cy="8842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4" name="Line 208"/>
          <p:cNvSpPr>
            <a:spLocks noChangeShapeType="1"/>
          </p:cNvSpPr>
          <p:nvPr/>
        </p:nvSpPr>
        <p:spPr bwMode="auto">
          <a:xfrm>
            <a:off x="6045200" y="3043238"/>
            <a:ext cx="484188" cy="485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2305" name="Group 209"/>
          <p:cNvGrpSpPr>
            <a:grpSpLocks/>
          </p:cNvGrpSpPr>
          <p:nvPr/>
        </p:nvGrpSpPr>
        <p:grpSpPr bwMode="auto">
          <a:xfrm>
            <a:off x="6513513" y="3517900"/>
            <a:ext cx="261937" cy="180975"/>
            <a:chOff x="4026" y="2208"/>
            <a:chExt cx="165" cy="114"/>
          </a:xfrm>
        </p:grpSpPr>
        <p:sp>
          <p:nvSpPr>
            <p:cNvPr id="132306" name="Line 210"/>
            <p:cNvSpPr>
              <a:spLocks noChangeShapeType="1"/>
            </p:cNvSpPr>
            <p:nvPr/>
          </p:nvSpPr>
          <p:spPr bwMode="auto">
            <a:xfrm flipV="1">
              <a:off x="4098" y="2212"/>
              <a:ext cx="32" cy="11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7" name="Line 211"/>
            <p:cNvSpPr>
              <a:spLocks noChangeShapeType="1"/>
            </p:cNvSpPr>
            <p:nvPr/>
          </p:nvSpPr>
          <p:spPr bwMode="auto">
            <a:xfrm flipH="1">
              <a:off x="4111" y="2212"/>
              <a:ext cx="80" cy="67"/>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8" name="Line 212"/>
            <p:cNvSpPr>
              <a:spLocks noChangeShapeType="1"/>
            </p:cNvSpPr>
            <p:nvPr/>
          </p:nvSpPr>
          <p:spPr bwMode="auto">
            <a:xfrm>
              <a:off x="4141" y="2255"/>
              <a:ext cx="21" cy="67"/>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309" name="Oval 213"/>
            <p:cNvSpPr>
              <a:spLocks noChangeArrowheads="1"/>
            </p:cNvSpPr>
            <p:nvPr/>
          </p:nvSpPr>
          <p:spPr bwMode="auto">
            <a:xfrm>
              <a:off x="4026" y="2208"/>
              <a:ext cx="45" cy="45"/>
            </a:xfrm>
            <a:prstGeom prst="ellipse">
              <a:avLst/>
            </a:prstGeom>
            <a:solidFill>
              <a:schemeClr val="bg1"/>
            </a:solidFill>
            <a:ln w="12700">
              <a:solidFill>
                <a:srgbClr val="8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32311" name="Text Box 215"/>
          <p:cNvSpPr txBox="1">
            <a:spLocks noChangeArrowheads="1"/>
          </p:cNvSpPr>
          <p:nvPr/>
        </p:nvSpPr>
        <p:spPr bwMode="auto">
          <a:xfrm>
            <a:off x="4732338" y="5571044"/>
            <a:ext cx="318293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3200" b="1" dirty="0" smtClean="0">
                <a:ea typeface="楷体_GB2312" pitchFamily="49" charset="-122"/>
              </a:rPr>
              <a:t>应用</a:t>
            </a:r>
            <a:r>
              <a:rPr lang="zh-CN" altLang="en-US" sz="3200" b="1" dirty="0" smtClean="0">
                <a:solidFill>
                  <a:srgbClr val="0000FF"/>
                </a:solidFill>
                <a:ea typeface="楷体_GB2312" pitchFamily="49" charset="-122"/>
              </a:rPr>
              <a:t>定比</a:t>
            </a:r>
            <a:r>
              <a:rPr lang="zh-CN" altLang="en-US" sz="3200" b="1" dirty="0">
                <a:solidFill>
                  <a:srgbClr val="0000FF"/>
                </a:solidFill>
                <a:ea typeface="楷体_GB2312" pitchFamily="49" charset="-122"/>
              </a:rPr>
              <a:t>定理</a:t>
            </a:r>
          </a:p>
        </p:txBody>
      </p:sp>
      <p:sp>
        <p:nvSpPr>
          <p:cNvPr id="132312" name="Text Box 216"/>
          <p:cNvSpPr txBox="1">
            <a:spLocks noChangeArrowheads="1"/>
          </p:cNvSpPr>
          <p:nvPr/>
        </p:nvSpPr>
        <p:spPr bwMode="auto">
          <a:xfrm>
            <a:off x="1535113" y="5661025"/>
            <a:ext cx="21478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ea typeface="楷体_GB2312" pitchFamily="49" charset="-122"/>
              </a:rPr>
              <a:t>另一判断法</a:t>
            </a:r>
            <a:r>
              <a:rPr lang="en-US" altLang="zh-CN" sz="2800" b="1">
                <a:solidFill>
                  <a:srgbClr val="0000FF"/>
                </a:solidFill>
                <a:ea typeface="楷体_GB2312" pitchFamily="49" charset="-122"/>
              </a:rPr>
              <a:t>?</a:t>
            </a:r>
          </a:p>
        </p:txBody>
      </p:sp>
    </p:spTree>
    <p:extLst>
      <p:ext uri="{BB962C8B-B14F-4D97-AF65-F5344CB8AC3E}">
        <p14:creationId xmlns:p14="http://schemas.microsoft.com/office/powerpoint/2010/main" val="2630355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2314"/>
                                        </p:tgtEl>
                                        <p:attrNameLst>
                                          <p:attrName>style.visibility</p:attrName>
                                        </p:attrNameLst>
                                      </p:cBhvr>
                                      <p:to>
                                        <p:strVal val="visible"/>
                                      </p:to>
                                    </p:set>
                                    <p:animEffect transition="in" filter="wipe(left)">
                                      <p:cBhvr>
                                        <p:cTn id="7" dur="500"/>
                                        <p:tgtEl>
                                          <p:spTgt spid="132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2304"/>
                                        </p:tgtEl>
                                        <p:attrNameLst>
                                          <p:attrName>style.visibility</p:attrName>
                                        </p:attrNameLst>
                                      </p:cBhvr>
                                      <p:to>
                                        <p:strVal val="visible"/>
                                      </p:to>
                                    </p:set>
                                    <p:animEffect transition="in" filter="strips(downRight)">
                                      <p:cBhvr>
                                        <p:cTn id="12" dur="500"/>
                                        <p:tgtEl>
                                          <p:spTgt spid="132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2303"/>
                                        </p:tgtEl>
                                        <p:attrNameLst>
                                          <p:attrName>style.visibility</p:attrName>
                                        </p:attrNameLst>
                                      </p:cBhvr>
                                      <p:to>
                                        <p:strVal val="visible"/>
                                      </p:to>
                                    </p:set>
                                    <p:animEffect transition="in" filter="wipe(down)">
                                      <p:cBhvr>
                                        <p:cTn id="17" dur="500"/>
                                        <p:tgtEl>
                                          <p:spTgt spid="132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2305"/>
                                        </p:tgtEl>
                                        <p:attrNameLst>
                                          <p:attrName>style.visibility</p:attrName>
                                        </p:attrNameLst>
                                      </p:cBhvr>
                                      <p:to>
                                        <p:strVal val="visible"/>
                                      </p:to>
                                    </p:set>
                                    <p:animEffect transition="in" filter="wipe(left)">
                                      <p:cBhvr>
                                        <p:cTn id="22" dur="500"/>
                                        <p:tgtEl>
                                          <p:spTgt spid="1323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312">
                                            <p:txEl>
                                              <p:pRg st="0" end="0"/>
                                            </p:txEl>
                                          </p:spTgt>
                                        </p:tgtEl>
                                        <p:attrNameLst>
                                          <p:attrName>style.visibility</p:attrName>
                                        </p:attrNameLst>
                                      </p:cBhvr>
                                      <p:to>
                                        <p:strVal val="visible"/>
                                      </p:to>
                                    </p:set>
                                    <p:animEffect transition="in" filter="wipe(left)">
                                      <p:cBhvr>
                                        <p:cTn id="27" dur="500"/>
                                        <p:tgtEl>
                                          <p:spTgt spid="13231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32311">
                                            <p:txEl>
                                              <p:pRg st="0" end="0"/>
                                            </p:txEl>
                                          </p:spTgt>
                                        </p:tgtEl>
                                        <p:attrNameLst>
                                          <p:attrName>style.visibility</p:attrName>
                                        </p:attrNameLst>
                                      </p:cBhvr>
                                      <p:to>
                                        <p:strVal val="visible"/>
                                      </p:to>
                                    </p:set>
                                    <p:anim calcmode="lin" valueType="num">
                                      <p:cBhvr additive="base">
                                        <p:cTn id="32" dur="500" fill="hold"/>
                                        <p:tgtEl>
                                          <p:spTgt spid="13231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23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03" grpId="0" animBg="1"/>
      <p:bldP spid="132304" grpId="0" animBg="1"/>
      <p:bldP spid="132311" grpId="0" build="p" autoUpdateAnimBg="0"/>
      <p:bldP spid="13231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846465" y="260648"/>
            <a:ext cx="5941607"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2.3</a:t>
            </a:r>
            <a:r>
              <a:rPr lang="zh-CN" altLang="en-US" sz="3600" b="1" dirty="0" smtClean="0">
                <a:solidFill>
                  <a:schemeClr val="accent2"/>
                </a:solidFill>
                <a:latin typeface="隶书" pitchFamily="49" charset="-122"/>
                <a:ea typeface="隶书" pitchFamily="49" charset="-122"/>
              </a:rPr>
              <a:t>　直线的投影</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占位符 1"/>
          <p:cNvSpPr txBox="1">
            <a:spLocks/>
          </p:cNvSpPr>
          <p:nvPr/>
        </p:nvSpPr>
        <p:spPr bwMode="auto">
          <a:xfrm>
            <a:off x="834231" y="1279525"/>
            <a:ext cx="5465961"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直线投影</a:t>
            </a:r>
            <a:endParaRPr lang="zh-CN" altLang="en-US" sz="3200" b="1" dirty="0">
              <a:solidFill>
                <a:schemeClr val="accent2"/>
              </a:solidFill>
              <a:latin typeface="隶书" pitchFamily="49" charset="-122"/>
              <a:ea typeface="隶书" pitchFamily="49" charset="-122"/>
            </a:endParaRPr>
          </a:p>
        </p:txBody>
      </p:sp>
      <p:sp>
        <p:nvSpPr>
          <p:cNvPr id="15" name="Text Box 126"/>
          <p:cNvSpPr txBox="1">
            <a:spLocks noChangeArrowheads="1"/>
          </p:cNvSpPr>
          <p:nvPr/>
        </p:nvSpPr>
        <p:spPr bwMode="auto">
          <a:xfrm>
            <a:off x="611560" y="1803591"/>
            <a:ext cx="8424936"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smtClean="0"/>
              <a:t>　　直线</a:t>
            </a:r>
            <a:r>
              <a:rPr lang="zh-CN" altLang="en-US" dirty="0"/>
              <a:t>的</a:t>
            </a:r>
            <a:r>
              <a:rPr lang="zh-CN" altLang="en-US" dirty="0" smtClean="0"/>
              <a:t>投影一般仍然</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直线</a:t>
            </a:r>
            <a:r>
              <a:rPr lang="zh-CN" altLang="en-US" dirty="0"/>
              <a:t>，特殊情况积聚为</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一点</a:t>
            </a:r>
            <a:r>
              <a:rPr lang="zh-CN" altLang="en-US" dirty="0" smtClean="0"/>
              <a:t>。</a:t>
            </a:r>
            <a:endParaRPr lang="zh-CN" altLang="en-US" dirty="0"/>
          </a:p>
        </p:txBody>
      </p:sp>
      <p:sp>
        <p:nvSpPr>
          <p:cNvPr id="6" name="Rectangle 7"/>
          <p:cNvSpPr>
            <a:spLocks noChangeArrowheads="1"/>
          </p:cNvSpPr>
          <p:nvPr/>
        </p:nvSpPr>
        <p:spPr bwMode="auto">
          <a:xfrm>
            <a:off x="828675" y="2420764"/>
            <a:ext cx="7823200" cy="381654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Line 8"/>
          <p:cNvSpPr>
            <a:spLocks noChangeShapeType="1"/>
          </p:cNvSpPr>
          <p:nvPr/>
        </p:nvSpPr>
        <p:spPr bwMode="auto">
          <a:xfrm>
            <a:off x="5724128" y="2234478"/>
            <a:ext cx="316865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9"/>
          <p:cNvSpPr>
            <a:spLocks noChangeShapeType="1"/>
          </p:cNvSpPr>
          <p:nvPr/>
        </p:nvSpPr>
        <p:spPr bwMode="auto">
          <a:xfrm>
            <a:off x="7164388" y="2277244"/>
            <a:ext cx="0" cy="647700"/>
          </a:xfrm>
          <a:prstGeom prst="line">
            <a:avLst/>
          </a:prstGeom>
          <a:noFill/>
          <a:ln w="38100">
            <a:solidFill>
              <a:schemeClr val="folHlink"/>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Text Box 10"/>
          <p:cNvSpPr txBox="1">
            <a:spLocks noChangeArrowheads="1"/>
          </p:cNvSpPr>
          <p:nvPr/>
        </p:nvSpPr>
        <p:spPr bwMode="auto">
          <a:xfrm>
            <a:off x="6205538" y="2911302"/>
            <a:ext cx="2009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a:ea typeface="楷体_GB2312" pitchFamily="49" charset="-122"/>
              </a:rPr>
              <a:t>直线平行于投射方向</a:t>
            </a:r>
          </a:p>
        </p:txBody>
      </p:sp>
      <p:sp>
        <p:nvSpPr>
          <p:cNvPr id="10" name="AutoShape 11"/>
          <p:cNvSpPr>
            <a:spLocks noChangeArrowheads="1"/>
          </p:cNvSpPr>
          <p:nvPr/>
        </p:nvSpPr>
        <p:spPr bwMode="auto">
          <a:xfrm flipH="1">
            <a:off x="1041400" y="4301952"/>
            <a:ext cx="6629400" cy="1739900"/>
          </a:xfrm>
          <a:prstGeom prst="parallelogram">
            <a:avLst>
              <a:gd name="adj" fmla="val 116176"/>
            </a:avLst>
          </a:prstGeom>
          <a:gradFill rotWithShape="0">
            <a:gsLst>
              <a:gs pos="0">
                <a:srgbClr val="FFFFFF"/>
              </a:gs>
              <a:gs pos="100000">
                <a:srgbClr val="00FFFF"/>
              </a:gs>
            </a:gsLst>
            <a:lin ang="27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 name="Line 12"/>
          <p:cNvSpPr>
            <a:spLocks noChangeShapeType="1"/>
          </p:cNvSpPr>
          <p:nvPr/>
        </p:nvSpPr>
        <p:spPr bwMode="auto">
          <a:xfrm flipV="1">
            <a:off x="4972050" y="3773314"/>
            <a:ext cx="0" cy="109378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grpSp>
        <p:nvGrpSpPr>
          <p:cNvPr id="12" name="Group 13"/>
          <p:cNvGrpSpPr>
            <a:grpSpLocks/>
          </p:cNvGrpSpPr>
          <p:nvPr/>
        </p:nvGrpSpPr>
        <p:grpSpPr bwMode="auto">
          <a:xfrm>
            <a:off x="2581275" y="2763664"/>
            <a:ext cx="1720850" cy="2774950"/>
            <a:chOff x="1558" y="1013"/>
            <a:chExt cx="1259" cy="2308"/>
          </a:xfrm>
        </p:grpSpPr>
        <p:sp>
          <p:nvSpPr>
            <p:cNvPr id="13" name="Line 14"/>
            <p:cNvSpPr>
              <a:spLocks noChangeShapeType="1"/>
            </p:cNvSpPr>
            <p:nvPr/>
          </p:nvSpPr>
          <p:spPr bwMode="auto">
            <a:xfrm flipV="1">
              <a:off x="2817" y="2132"/>
              <a:ext cx="0" cy="118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sp>
          <p:nvSpPr>
            <p:cNvPr id="16" name="Line 15"/>
            <p:cNvSpPr>
              <a:spLocks noChangeShapeType="1"/>
            </p:cNvSpPr>
            <p:nvPr/>
          </p:nvSpPr>
          <p:spPr bwMode="auto">
            <a:xfrm flipV="1">
              <a:off x="1558" y="1013"/>
              <a:ext cx="0" cy="167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grpSp>
      <p:grpSp>
        <p:nvGrpSpPr>
          <p:cNvPr id="17" name="Group 16"/>
          <p:cNvGrpSpPr>
            <a:grpSpLocks/>
          </p:cNvGrpSpPr>
          <p:nvPr/>
        </p:nvGrpSpPr>
        <p:grpSpPr bwMode="auto">
          <a:xfrm>
            <a:off x="2289175" y="4782964"/>
            <a:ext cx="2133600" cy="947738"/>
            <a:chOff x="1345" y="2692"/>
            <a:chExt cx="1560" cy="788"/>
          </a:xfrm>
        </p:grpSpPr>
        <p:sp>
          <p:nvSpPr>
            <p:cNvPr id="18" name="Line 17"/>
            <p:cNvSpPr>
              <a:spLocks noChangeShapeType="1"/>
            </p:cNvSpPr>
            <p:nvPr/>
          </p:nvSpPr>
          <p:spPr bwMode="auto">
            <a:xfrm flipH="1" flipV="1">
              <a:off x="1558" y="2692"/>
              <a:ext cx="1259" cy="629"/>
            </a:xfrm>
            <a:prstGeom prst="line">
              <a:avLst/>
            </a:prstGeom>
            <a:noFill/>
            <a:ln w="508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grpSp>
          <p:nvGrpSpPr>
            <p:cNvPr id="19" name="Group 18"/>
            <p:cNvGrpSpPr>
              <a:grpSpLocks/>
            </p:cNvGrpSpPr>
            <p:nvPr/>
          </p:nvGrpSpPr>
          <p:grpSpPr bwMode="auto">
            <a:xfrm>
              <a:off x="1345" y="2692"/>
              <a:ext cx="1560" cy="788"/>
              <a:chOff x="1345" y="2692"/>
              <a:chExt cx="1560" cy="788"/>
            </a:xfrm>
          </p:grpSpPr>
          <p:grpSp>
            <p:nvGrpSpPr>
              <p:cNvPr id="20" name="Group 19"/>
              <p:cNvGrpSpPr>
                <a:grpSpLocks/>
              </p:cNvGrpSpPr>
              <p:nvPr/>
            </p:nvGrpSpPr>
            <p:grpSpPr bwMode="auto">
              <a:xfrm>
                <a:off x="1345" y="2692"/>
                <a:ext cx="97" cy="111"/>
                <a:chOff x="1345" y="2692"/>
                <a:chExt cx="97" cy="111"/>
              </a:xfrm>
            </p:grpSpPr>
            <p:sp>
              <p:nvSpPr>
                <p:cNvPr id="22" name="Freeform 20"/>
                <p:cNvSpPr>
                  <a:spLocks/>
                </p:cNvSpPr>
                <p:nvPr/>
              </p:nvSpPr>
              <p:spPr bwMode="auto">
                <a:xfrm>
                  <a:off x="1345" y="2692"/>
                  <a:ext cx="72" cy="106"/>
                </a:xfrm>
                <a:custGeom>
                  <a:avLst/>
                  <a:gdLst>
                    <a:gd name="T0" fmla="*/ 191 w 258"/>
                    <a:gd name="T1" fmla="*/ 0 h 376"/>
                    <a:gd name="T2" fmla="*/ 136 w 258"/>
                    <a:gd name="T3" fmla="*/ 0 h 376"/>
                    <a:gd name="T4" fmla="*/ 89 w 258"/>
                    <a:gd name="T5" fmla="*/ 16 h 376"/>
                    <a:gd name="T6" fmla="*/ 64 w 258"/>
                    <a:gd name="T7" fmla="*/ 57 h 376"/>
                    <a:gd name="T8" fmla="*/ 0 w 258"/>
                    <a:gd name="T9" fmla="*/ 295 h 376"/>
                    <a:gd name="T10" fmla="*/ 12 w 258"/>
                    <a:gd name="T11" fmla="*/ 350 h 376"/>
                    <a:gd name="T12" fmla="*/ 63 w 258"/>
                    <a:gd name="T13" fmla="*/ 376 h 376"/>
                    <a:gd name="T14" fmla="*/ 122 w 258"/>
                    <a:gd name="T15" fmla="*/ 376 h 376"/>
                    <a:gd name="T16" fmla="*/ 258 w 258"/>
                    <a:gd name="T17" fmla="*/ 30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376">
                      <a:moveTo>
                        <a:pt x="191" y="0"/>
                      </a:moveTo>
                      <a:lnTo>
                        <a:pt x="136" y="0"/>
                      </a:lnTo>
                      <a:lnTo>
                        <a:pt x="89" y="16"/>
                      </a:lnTo>
                      <a:lnTo>
                        <a:pt x="64" y="57"/>
                      </a:lnTo>
                      <a:lnTo>
                        <a:pt x="0" y="295"/>
                      </a:lnTo>
                      <a:lnTo>
                        <a:pt x="12" y="350"/>
                      </a:lnTo>
                      <a:lnTo>
                        <a:pt x="63" y="376"/>
                      </a:lnTo>
                      <a:lnTo>
                        <a:pt x="122" y="376"/>
                      </a:lnTo>
                      <a:lnTo>
                        <a:pt x="258" y="30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21"/>
                <p:cNvSpPr>
                  <a:spLocks/>
                </p:cNvSpPr>
                <p:nvPr/>
              </p:nvSpPr>
              <p:spPr bwMode="auto">
                <a:xfrm>
                  <a:off x="1417" y="2781"/>
                  <a:ext cx="10" cy="22"/>
                </a:xfrm>
                <a:custGeom>
                  <a:avLst/>
                  <a:gdLst>
                    <a:gd name="T0" fmla="*/ 0 w 30"/>
                    <a:gd name="T1" fmla="*/ 0 h 73"/>
                    <a:gd name="T2" fmla="*/ 3 w 30"/>
                    <a:gd name="T3" fmla="*/ 41 h 73"/>
                    <a:gd name="T4" fmla="*/ 30 w 30"/>
                    <a:gd name="T5" fmla="*/ 73 h 73"/>
                  </a:gdLst>
                  <a:ahLst/>
                  <a:cxnLst>
                    <a:cxn ang="0">
                      <a:pos x="T0" y="T1"/>
                    </a:cxn>
                    <a:cxn ang="0">
                      <a:pos x="T2" y="T3"/>
                    </a:cxn>
                    <a:cxn ang="0">
                      <a:pos x="T4" y="T5"/>
                    </a:cxn>
                  </a:cxnLst>
                  <a:rect l="0" t="0" r="r" b="b"/>
                  <a:pathLst>
                    <a:path w="30" h="73">
                      <a:moveTo>
                        <a:pt x="0" y="0"/>
                      </a:moveTo>
                      <a:lnTo>
                        <a:pt x="3" y="41"/>
                      </a:lnTo>
                      <a:lnTo>
                        <a:pt x="30" y="73"/>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22"/>
                <p:cNvSpPr>
                  <a:spLocks noChangeShapeType="1"/>
                </p:cNvSpPr>
                <p:nvPr/>
              </p:nvSpPr>
              <p:spPr bwMode="auto">
                <a:xfrm flipH="1">
                  <a:off x="1417" y="2692"/>
                  <a:ext cx="25" cy="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23"/>
                <p:cNvSpPr>
                  <a:spLocks noChangeShapeType="1"/>
                </p:cNvSpPr>
                <p:nvPr/>
              </p:nvSpPr>
              <p:spPr bwMode="auto">
                <a:xfrm flipH="1">
                  <a:off x="1400" y="2692"/>
                  <a:ext cx="4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 name="Freeform 24"/>
              <p:cNvSpPr>
                <a:spLocks/>
              </p:cNvSpPr>
              <p:nvPr/>
            </p:nvSpPr>
            <p:spPr bwMode="auto">
              <a:xfrm>
                <a:off x="2817" y="3321"/>
                <a:ext cx="88" cy="159"/>
              </a:xfrm>
              <a:custGeom>
                <a:avLst/>
                <a:gdLst>
                  <a:gd name="T0" fmla="*/ 150 w 320"/>
                  <a:gd name="T1" fmla="*/ 0 h 562"/>
                  <a:gd name="T2" fmla="*/ 0 w 320"/>
                  <a:gd name="T3" fmla="*/ 562 h 562"/>
                  <a:gd name="T4" fmla="*/ 140 w 320"/>
                  <a:gd name="T5" fmla="*/ 562 h 562"/>
                  <a:gd name="T6" fmla="*/ 225 w 320"/>
                  <a:gd name="T7" fmla="*/ 530 h 562"/>
                  <a:gd name="T8" fmla="*/ 278 w 320"/>
                  <a:gd name="T9" fmla="*/ 452 h 562"/>
                  <a:gd name="T10" fmla="*/ 320 w 320"/>
                  <a:gd name="T11" fmla="*/ 296 h 562"/>
                  <a:gd name="T12" fmla="*/ 309 w 320"/>
                  <a:gd name="T13" fmla="*/ 220 h 562"/>
                  <a:gd name="T14" fmla="*/ 240 w 320"/>
                  <a:gd name="T15" fmla="*/ 188 h 562"/>
                  <a:gd name="T16" fmla="*/ 100 w 320"/>
                  <a:gd name="T17" fmla="*/ 1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562">
                    <a:moveTo>
                      <a:pt x="150" y="0"/>
                    </a:moveTo>
                    <a:lnTo>
                      <a:pt x="0" y="562"/>
                    </a:lnTo>
                    <a:lnTo>
                      <a:pt x="140" y="562"/>
                    </a:lnTo>
                    <a:lnTo>
                      <a:pt x="225" y="530"/>
                    </a:lnTo>
                    <a:lnTo>
                      <a:pt x="278" y="452"/>
                    </a:lnTo>
                    <a:lnTo>
                      <a:pt x="320" y="296"/>
                    </a:lnTo>
                    <a:lnTo>
                      <a:pt x="309" y="220"/>
                    </a:lnTo>
                    <a:lnTo>
                      <a:pt x="240" y="188"/>
                    </a:lnTo>
                    <a:lnTo>
                      <a:pt x="100" y="188"/>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6" name="Group 25"/>
          <p:cNvGrpSpPr>
            <a:grpSpLocks/>
          </p:cNvGrpSpPr>
          <p:nvPr/>
        </p:nvGrpSpPr>
        <p:grpSpPr bwMode="auto">
          <a:xfrm>
            <a:off x="4768850" y="4867102"/>
            <a:ext cx="430213" cy="260350"/>
            <a:chOff x="2925" y="2704"/>
            <a:chExt cx="204" cy="141"/>
          </a:xfrm>
        </p:grpSpPr>
        <p:sp>
          <p:nvSpPr>
            <p:cNvPr id="27" name="Line 26"/>
            <p:cNvSpPr>
              <a:spLocks noChangeShapeType="1"/>
            </p:cNvSpPr>
            <p:nvPr/>
          </p:nvSpPr>
          <p:spPr bwMode="auto">
            <a:xfrm flipH="1">
              <a:off x="2941" y="2843"/>
              <a:ext cx="1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Freeform 27"/>
            <p:cNvSpPr>
              <a:spLocks/>
            </p:cNvSpPr>
            <p:nvPr/>
          </p:nvSpPr>
          <p:spPr bwMode="auto">
            <a:xfrm>
              <a:off x="2925" y="2823"/>
              <a:ext cx="16" cy="20"/>
            </a:xfrm>
            <a:custGeom>
              <a:avLst/>
              <a:gdLst>
                <a:gd name="T0" fmla="*/ 0 w 80"/>
                <a:gd name="T1" fmla="*/ 0 h 110"/>
                <a:gd name="T2" fmla="*/ 12 w 80"/>
                <a:gd name="T3" fmla="*/ 78 h 110"/>
                <a:gd name="T4" fmla="*/ 80 w 80"/>
                <a:gd name="T5" fmla="*/ 110 h 110"/>
              </a:gdLst>
              <a:ahLst/>
              <a:cxnLst>
                <a:cxn ang="0">
                  <a:pos x="T0" y="T1"/>
                </a:cxn>
                <a:cxn ang="0">
                  <a:pos x="T2" y="T3"/>
                </a:cxn>
                <a:cxn ang="0">
                  <a:pos x="T4" y="T5"/>
                </a:cxn>
              </a:cxnLst>
              <a:rect l="0" t="0" r="r" b="b"/>
              <a:pathLst>
                <a:path w="80" h="110">
                  <a:moveTo>
                    <a:pt x="0" y="0"/>
                  </a:moveTo>
                  <a:lnTo>
                    <a:pt x="12" y="78"/>
                  </a:lnTo>
                  <a:lnTo>
                    <a:pt x="80" y="11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Line 28"/>
            <p:cNvSpPr>
              <a:spLocks noChangeShapeType="1"/>
            </p:cNvSpPr>
            <p:nvPr/>
          </p:nvSpPr>
          <p:spPr bwMode="auto">
            <a:xfrm flipV="1">
              <a:off x="2925" y="2795"/>
              <a:ext cx="8" cy="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Freeform 29"/>
            <p:cNvSpPr>
              <a:spLocks/>
            </p:cNvSpPr>
            <p:nvPr/>
          </p:nvSpPr>
          <p:spPr bwMode="auto">
            <a:xfrm>
              <a:off x="2933" y="2776"/>
              <a:ext cx="26" cy="19"/>
            </a:xfrm>
            <a:custGeom>
              <a:avLst/>
              <a:gdLst>
                <a:gd name="T0" fmla="*/ 138 w 138"/>
                <a:gd name="T1" fmla="*/ 0 h 109"/>
                <a:gd name="T2" fmla="*/ 52 w 138"/>
                <a:gd name="T3" fmla="*/ 32 h 109"/>
                <a:gd name="T4" fmla="*/ 0 w 138"/>
                <a:gd name="T5" fmla="*/ 109 h 109"/>
              </a:gdLst>
              <a:ahLst/>
              <a:cxnLst>
                <a:cxn ang="0">
                  <a:pos x="T0" y="T1"/>
                </a:cxn>
                <a:cxn ang="0">
                  <a:pos x="T2" y="T3"/>
                </a:cxn>
                <a:cxn ang="0">
                  <a:pos x="T4" y="T5"/>
                </a:cxn>
              </a:cxnLst>
              <a:rect l="0" t="0" r="r" b="b"/>
              <a:pathLst>
                <a:path w="138" h="109">
                  <a:moveTo>
                    <a:pt x="138" y="0"/>
                  </a:moveTo>
                  <a:lnTo>
                    <a:pt x="52" y="32"/>
                  </a:lnTo>
                  <a:lnTo>
                    <a:pt x="0" y="10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Line 30"/>
            <p:cNvSpPr>
              <a:spLocks noChangeShapeType="1"/>
            </p:cNvSpPr>
            <p:nvPr/>
          </p:nvSpPr>
          <p:spPr bwMode="auto">
            <a:xfrm>
              <a:off x="2959" y="2776"/>
              <a:ext cx="1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Oval 31"/>
            <p:cNvSpPr>
              <a:spLocks noChangeArrowheads="1"/>
            </p:cNvSpPr>
            <p:nvPr/>
          </p:nvSpPr>
          <p:spPr bwMode="auto">
            <a:xfrm>
              <a:off x="2998" y="2704"/>
              <a:ext cx="41" cy="41"/>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3" name="Freeform 32"/>
            <p:cNvSpPr>
              <a:spLocks/>
            </p:cNvSpPr>
            <p:nvPr/>
          </p:nvSpPr>
          <p:spPr bwMode="auto">
            <a:xfrm>
              <a:off x="3077" y="2741"/>
              <a:ext cx="52" cy="103"/>
            </a:xfrm>
            <a:custGeom>
              <a:avLst/>
              <a:gdLst>
                <a:gd name="T0" fmla="*/ 291 w 291"/>
                <a:gd name="T1" fmla="*/ 0 h 561"/>
                <a:gd name="T2" fmla="*/ 140 w 291"/>
                <a:gd name="T3" fmla="*/ 561 h 561"/>
                <a:gd name="T4" fmla="*/ 0 w 291"/>
                <a:gd name="T5" fmla="*/ 561 h 561"/>
              </a:gdLst>
              <a:ahLst/>
              <a:cxnLst>
                <a:cxn ang="0">
                  <a:pos x="T0" y="T1"/>
                </a:cxn>
                <a:cxn ang="0">
                  <a:pos x="T2" y="T3"/>
                </a:cxn>
                <a:cxn ang="0">
                  <a:pos x="T4" y="T5"/>
                </a:cxn>
              </a:cxnLst>
              <a:rect l="0" t="0" r="r" b="b"/>
              <a:pathLst>
                <a:path w="291" h="561">
                  <a:moveTo>
                    <a:pt x="291" y="0"/>
                  </a:moveTo>
                  <a:lnTo>
                    <a:pt x="140" y="561"/>
                  </a:lnTo>
                  <a:lnTo>
                    <a:pt x="0" y="56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 name="Freeform 33"/>
            <p:cNvSpPr>
              <a:spLocks/>
            </p:cNvSpPr>
            <p:nvPr/>
          </p:nvSpPr>
          <p:spPr bwMode="auto">
            <a:xfrm>
              <a:off x="3061" y="2825"/>
              <a:ext cx="16" cy="19"/>
            </a:xfrm>
            <a:custGeom>
              <a:avLst/>
              <a:gdLst>
                <a:gd name="T0" fmla="*/ 0 w 80"/>
                <a:gd name="T1" fmla="*/ 0 h 109"/>
                <a:gd name="T2" fmla="*/ 12 w 80"/>
                <a:gd name="T3" fmla="*/ 77 h 109"/>
                <a:gd name="T4" fmla="*/ 80 w 80"/>
                <a:gd name="T5" fmla="*/ 109 h 109"/>
              </a:gdLst>
              <a:ahLst/>
              <a:cxnLst>
                <a:cxn ang="0">
                  <a:pos x="T0" y="T1"/>
                </a:cxn>
                <a:cxn ang="0">
                  <a:pos x="T2" y="T3"/>
                </a:cxn>
                <a:cxn ang="0">
                  <a:pos x="T4" y="T5"/>
                </a:cxn>
              </a:cxnLst>
              <a:rect l="0" t="0" r="r" b="b"/>
              <a:pathLst>
                <a:path w="80" h="109">
                  <a:moveTo>
                    <a:pt x="0" y="0"/>
                  </a:moveTo>
                  <a:lnTo>
                    <a:pt x="12" y="77"/>
                  </a:lnTo>
                  <a:lnTo>
                    <a:pt x="80" y="10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Line 34"/>
            <p:cNvSpPr>
              <a:spLocks noChangeShapeType="1"/>
            </p:cNvSpPr>
            <p:nvPr/>
          </p:nvSpPr>
          <p:spPr bwMode="auto">
            <a:xfrm flipV="1">
              <a:off x="3061" y="2795"/>
              <a:ext cx="8"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Freeform 35"/>
            <p:cNvSpPr>
              <a:spLocks/>
            </p:cNvSpPr>
            <p:nvPr/>
          </p:nvSpPr>
          <p:spPr bwMode="auto">
            <a:xfrm>
              <a:off x="3069" y="2776"/>
              <a:ext cx="26" cy="19"/>
            </a:xfrm>
            <a:custGeom>
              <a:avLst/>
              <a:gdLst>
                <a:gd name="T0" fmla="*/ 138 w 138"/>
                <a:gd name="T1" fmla="*/ 0 h 109"/>
                <a:gd name="T2" fmla="*/ 53 w 138"/>
                <a:gd name="T3" fmla="*/ 32 h 109"/>
                <a:gd name="T4" fmla="*/ 0 w 138"/>
                <a:gd name="T5" fmla="*/ 109 h 109"/>
              </a:gdLst>
              <a:ahLst/>
              <a:cxnLst>
                <a:cxn ang="0">
                  <a:pos x="T0" y="T1"/>
                </a:cxn>
                <a:cxn ang="0">
                  <a:pos x="T2" y="T3"/>
                </a:cxn>
                <a:cxn ang="0">
                  <a:pos x="T4" y="T5"/>
                </a:cxn>
              </a:cxnLst>
              <a:rect l="0" t="0" r="r" b="b"/>
              <a:pathLst>
                <a:path w="138" h="109">
                  <a:moveTo>
                    <a:pt x="138" y="0"/>
                  </a:moveTo>
                  <a:lnTo>
                    <a:pt x="53" y="32"/>
                  </a:lnTo>
                  <a:lnTo>
                    <a:pt x="0" y="10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 name="Line 36"/>
            <p:cNvSpPr>
              <a:spLocks noChangeShapeType="1"/>
            </p:cNvSpPr>
            <p:nvPr/>
          </p:nvSpPr>
          <p:spPr bwMode="auto">
            <a:xfrm>
              <a:off x="3095" y="2776"/>
              <a:ext cx="2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8" name="Line 37"/>
          <p:cNvSpPr>
            <a:spLocks noChangeShapeType="1"/>
          </p:cNvSpPr>
          <p:nvPr/>
        </p:nvSpPr>
        <p:spPr bwMode="auto">
          <a:xfrm>
            <a:off x="2574925" y="2754139"/>
            <a:ext cx="1728788" cy="1354138"/>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zh-CN" altLang="en-US"/>
          </a:p>
        </p:txBody>
      </p:sp>
      <p:grpSp>
        <p:nvGrpSpPr>
          <p:cNvPr id="39" name="Group 38"/>
          <p:cNvGrpSpPr>
            <a:grpSpLocks/>
          </p:cNvGrpSpPr>
          <p:nvPr/>
        </p:nvGrpSpPr>
        <p:grpSpPr bwMode="auto">
          <a:xfrm>
            <a:off x="2452688" y="2474739"/>
            <a:ext cx="127000" cy="168275"/>
            <a:chOff x="1464" y="773"/>
            <a:chExt cx="93" cy="140"/>
          </a:xfrm>
        </p:grpSpPr>
        <p:sp>
          <p:nvSpPr>
            <p:cNvPr id="40" name="Freeform 39"/>
            <p:cNvSpPr>
              <a:spLocks/>
            </p:cNvSpPr>
            <p:nvPr/>
          </p:nvSpPr>
          <p:spPr bwMode="auto">
            <a:xfrm>
              <a:off x="1464" y="773"/>
              <a:ext cx="93" cy="140"/>
            </a:xfrm>
            <a:custGeom>
              <a:avLst/>
              <a:gdLst>
                <a:gd name="T0" fmla="*/ 0 w 422"/>
                <a:gd name="T1" fmla="*/ 634 h 634"/>
                <a:gd name="T2" fmla="*/ 380 w 422"/>
                <a:gd name="T3" fmla="*/ 0 h 634"/>
                <a:gd name="T4" fmla="*/ 422 w 422"/>
                <a:gd name="T5" fmla="*/ 634 h 634"/>
              </a:gdLst>
              <a:ahLst/>
              <a:cxnLst>
                <a:cxn ang="0">
                  <a:pos x="T0" y="T1"/>
                </a:cxn>
                <a:cxn ang="0">
                  <a:pos x="T2" y="T3"/>
                </a:cxn>
                <a:cxn ang="0">
                  <a:pos x="T4" y="T5"/>
                </a:cxn>
              </a:cxnLst>
              <a:rect l="0" t="0" r="r" b="b"/>
              <a:pathLst>
                <a:path w="422" h="634">
                  <a:moveTo>
                    <a:pt x="0" y="634"/>
                  </a:moveTo>
                  <a:lnTo>
                    <a:pt x="380" y="0"/>
                  </a:lnTo>
                  <a:lnTo>
                    <a:pt x="422" y="63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Line 40"/>
            <p:cNvSpPr>
              <a:spLocks noChangeShapeType="1"/>
            </p:cNvSpPr>
            <p:nvPr/>
          </p:nvSpPr>
          <p:spPr bwMode="auto">
            <a:xfrm flipH="1">
              <a:off x="1489" y="875"/>
              <a:ext cx="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2" name="Freeform 41"/>
          <p:cNvSpPr>
            <a:spLocks/>
          </p:cNvSpPr>
          <p:nvPr/>
        </p:nvSpPr>
        <p:spPr bwMode="auto">
          <a:xfrm>
            <a:off x="4398963" y="4014614"/>
            <a:ext cx="120650" cy="92075"/>
          </a:xfrm>
          <a:custGeom>
            <a:avLst/>
            <a:gdLst>
              <a:gd name="T0" fmla="*/ 0 w 403"/>
              <a:gd name="T1" fmla="*/ 352 h 352"/>
              <a:gd name="T2" fmla="*/ 176 w 403"/>
              <a:gd name="T3" fmla="*/ 352 h 352"/>
              <a:gd name="T4" fmla="*/ 247 w 403"/>
              <a:gd name="T5" fmla="*/ 340 h 352"/>
              <a:gd name="T6" fmla="*/ 314 w 403"/>
              <a:gd name="T7" fmla="*/ 301 h 352"/>
              <a:gd name="T8" fmla="*/ 368 w 403"/>
              <a:gd name="T9" fmla="*/ 244 h 352"/>
              <a:gd name="T10" fmla="*/ 399 w 403"/>
              <a:gd name="T11" fmla="*/ 177 h 352"/>
              <a:gd name="T12" fmla="*/ 403 w 403"/>
              <a:gd name="T13" fmla="*/ 109 h 352"/>
              <a:gd name="T14" fmla="*/ 380 w 403"/>
              <a:gd name="T15" fmla="*/ 52 h 352"/>
              <a:gd name="T16" fmla="*/ 334 w 403"/>
              <a:gd name="T17" fmla="*/ 14 h 352"/>
              <a:gd name="T18" fmla="*/ 271 w 403"/>
              <a:gd name="T19" fmla="*/ 0 h 352"/>
              <a:gd name="T20" fmla="*/ 94 w 403"/>
              <a:gd name="T2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2">
                <a:moveTo>
                  <a:pt x="0" y="352"/>
                </a:moveTo>
                <a:lnTo>
                  <a:pt x="176" y="352"/>
                </a:lnTo>
                <a:lnTo>
                  <a:pt x="247" y="340"/>
                </a:lnTo>
                <a:lnTo>
                  <a:pt x="314" y="301"/>
                </a:lnTo>
                <a:lnTo>
                  <a:pt x="368" y="244"/>
                </a:lnTo>
                <a:lnTo>
                  <a:pt x="399" y="177"/>
                </a:lnTo>
                <a:lnTo>
                  <a:pt x="403" y="109"/>
                </a:lnTo>
                <a:lnTo>
                  <a:pt x="380" y="52"/>
                </a:lnTo>
                <a:lnTo>
                  <a:pt x="334" y="14"/>
                </a:lnTo>
                <a:lnTo>
                  <a:pt x="271" y="0"/>
                </a:lnTo>
                <a:lnTo>
                  <a:pt x="9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Freeform 42"/>
          <p:cNvSpPr>
            <a:spLocks/>
          </p:cNvSpPr>
          <p:nvPr/>
        </p:nvSpPr>
        <p:spPr bwMode="auto">
          <a:xfrm>
            <a:off x="4398963" y="3940002"/>
            <a:ext cx="134937" cy="166687"/>
          </a:xfrm>
          <a:custGeom>
            <a:avLst/>
            <a:gdLst>
              <a:gd name="T0" fmla="*/ 271 w 453"/>
              <a:gd name="T1" fmla="*/ 281 h 633"/>
              <a:gd name="T2" fmla="*/ 327 w 453"/>
              <a:gd name="T3" fmla="*/ 272 h 633"/>
              <a:gd name="T4" fmla="*/ 380 w 453"/>
              <a:gd name="T5" fmla="*/ 240 h 633"/>
              <a:gd name="T6" fmla="*/ 424 w 453"/>
              <a:gd name="T7" fmla="*/ 195 h 633"/>
              <a:gd name="T8" fmla="*/ 448 w 453"/>
              <a:gd name="T9" fmla="*/ 141 h 633"/>
              <a:gd name="T10" fmla="*/ 453 w 453"/>
              <a:gd name="T11" fmla="*/ 87 h 633"/>
              <a:gd name="T12" fmla="*/ 434 w 453"/>
              <a:gd name="T13" fmla="*/ 41 h 633"/>
              <a:gd name="T14" fmla="*/ 397 w 453"/>
              <a:gd name="T15" fmla="*/ 11 h 633"/>
              <a:gd name="T16" fmla="*/ 346 w 453"/>
              <a:gd name="T17" fmla="*/ 0 h 633"/>
              <a:gd name="T18" fmla="*/ 169 w 453"/>
              <a:gd name="T19" fmla="*/ 0 h 633"/>
              <a:gd name="T20" fmla="*/ 0 w 453"/>
              <a:gd name="T21"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633">
                <a:moveTo>
                  <a:pt x="271" y="281"/>
                </a:moveTo>
                <a:lnTo>
                  <a:pt x="327" y="272"/>
                </a:lnTo>
                <a:lnTo>
                  <a:pt x="380" y="240"/>
                </a:lnTo>
                <a:lnTo>
                  <a:pt x="424" y="195"/>
                </a:lnTo>
                <a:lnTo>
                  <a:pt x="448" y="141"/>
                </a:lnTo>
                <a:lnTo>
                  <a:pt x="453" y="87"/>
                </a:lnTo>
                <a:lnTo>
                  <a:pt x="434" y="41"/>
                </a:lnTo>
                <a:lnTo>
                  <a:pt x="397" y="11"/>
                </a:lnTo>
                <a:lnTo>
                  <a:pt x="346" y="0"/>
                </a:lnTo>
                <a:lnTo>
                  <a:pt x="169" y="0"/>
                </a:lnTo>
                <a:lnTo>
                  <a:pt x="0" y="6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Line 43"/>
          <p:cNvSpPr>
            <a:spLocks noChangeShapeType="1"/>
          </p:cNvSpPr>
          <p:nvPr/>
        </p:nvSpPr>
        <p:spPr bwMode="auto">
          <a:xfrm flipV="1">
            <a:off x="4960938" y="2679527"/>
            <a:ext cx="0" cy="1095375"/>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grpSp>
        <p:nvGrpSpPr>
          <p:cNvPr id="45" name="Group 44"/>
          <p:cNvGrpSpPr>
            <a:grpSpLocks/>
          </p:cNvGrpSpPr>
          <p:nvPr/>
        </p:nvGrpSpPr>
        <p:grpSpPr bwMode="auto">
          <a:xfrm>
            <a:off x="5064125" y="2468389"/>
            <a:ext cx="125413" cy="171450"/>
            <a:chOff x="3374" y="768"/>
            <a:chExt cx="91" cy="142"/>
          </a:xfrm>
        </p:grpSpPr>
        <p:sp>
          <p:nvSpPr>
            <p:cNvPr id="46" name="Line 45"/>
            <p:cNvSpPr>
              <a:spLocks noChangeShapeType="1"/>
            </p:cNvSpPr>
            <p:nvPr/>
          </p:nvSpPr>
          <p:spPr bwMode="auto">
            <a:xfrm flipH="1">
              <a:off x="3400" y="908"/>
              <a:ext cx="2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Freeform 46"/>
            <p:cNvSpPr>
              <a:spLocks/>
            </p:cNvSpPr>
            <p:nvPr/>
          </p:nvSpPr>
          <p:spPr bwMode="auto">
            <a:xfrm>
              <a:off x="3374" y="873"/>
              <a:ext cx="26" cy="35"/>
            </a:xfrm>
            <a:custGeom>
              <a:avLst/>
              <a:gdLst>
                <a:gd name="T0" fmla="*/ 4 w 120"/>
                <a:gd name="T1" fmla="*/ 0 h 158"/>
                <a:gd name="T2" fmla="*/ 0 w 120"/>
                <a:gd name="T3" fmla="*/ 61 h 158"/>
                <a:gd name="T4" fmla="*/ 20 w 120"/>
                <a:gd name="T5" fmla="*/ 112 h 158"/>
                <a:gd name="T6" fmla="*/ 62 w 120"/>
                <a:gd name="T7" fmla="*/ 146 h 158"/>
                <a:gd name="T8" fmla="*/ 120 w 120"/>
                <a:gd name="T9" fmla="*/ 158 h 158"/>
              </a:gdLst>
              <a:ahLst/>
              <a:cxnLst>
                <a:cxn ang="0">
                  <a:pos x="T0" y="T1"/>
                </a:cxn>
                <a:cxn ang="0">
                  <a:pos x="T2" y="T3"/>
                </a:cxn>
                <a:cxn ang="0">
                  <a:pos x="T4" y="T5"/>
                </a:cxn>
                <a:cxn ang="0">
                  <a:pos x="T6" y="T7"/>
                </a:cxn>
                <a:cxn ang="0">
                  <a:pos x="T8" y="T9"/>
                </a:cxn>
              </a:cxnLst>
              <a:rect l="0" t="0" r="r" b="b"/>
              <a:pathLst>
                <a:path w="120" h="158">
                  <a:moveTo>
                    <a:pt x="4" y="0"/>
                  </a:moveTo>
                  <a:lnTo>
                    <a:pt x="0" y="61"/>
                  </a:lnTo>
                  <a:lnTo>
                    <a:pt x="20" y="112"/>
                  </a:lnTo>
                  <a:lnTo>
                    <a:pt x="62" y="146"/>
                  </a:lnTo>
                  <a:lnTo>
                    <a:pt x="120" y="15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Line 47"/>
            <p:cNvSpPr>
              <a:spLocks noChangeShapeType="1"/>
            </p:cNvSpPr>
            <p:nvPr/>
          </p:nvSpPr>
          <p:spPr bwMode="auto">
            <a:xfrm flipV="1">
              <a:off x="3376" y="803"/>
              <a:ext cx="18" cy="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Freeform 48"/>
            <p:cNvSpPr>
              <a:spLocks/>
            </p:cNvSpPr>
            <p:nvPr/>
          </p:nvSpPr>
          <p:spPr bwMode="auto">
            <a:xfrm>
              <a:off x="3394" y="768"/>
              <a:ext cx="43" cy="35"/>
            </a:xfrm>
            <a:custGeom>
              <a:avLst/>
              <a:gdLst>
                <a:gd name="T0" fmla="*/ 200 w 200"/>
                <a:gd name="T1" fmla="*/ 0 h 158"/>
                <a:gd name="T2" fmla="*/ 137 w 200"/>
                <a:gd name="T3" fmla="*/ 12 h 158"/>
                <a:gd name="T4" fmla="*/ 76 w 200"/>
                <a:gd name="T5" fmla="*/ 46 h 158"/>
                <a:gd name="T6" fmla="*/ 28 w 200"/>
                <a:gd name="T7" fmla="*/ 98 h 158"/>
                <a:gd name="T8" fmla="*/ 0 w 200"/>
                <a:gd name="T9" fmla="*/ 158 h 158"/>
              </a:gdLst>
              <a:ahLst/>
              <a:cxnLst>
                <a:cxn ang="0">
                  <a:pos x="T0" y="T1"/>
                </a:cxn>
                <a:cxn ang="0">
                  <a:pos x="T2" y="T3"/>
                </a:cxn>
                <a:cxn ang="0">
                  <a:pos x="T4" y="T5"/>
                </a:cxn>
                <a:cxn ang="0">
                  <a:pos x="T6" y="T7"/>
                </a:cxn>
                <a:cxn ang="0">
                  <a:pos x="T8" y="T9"/>
                </a:cxn>
              </a:cxnLst>
              <a:rect l="0" t="0" r="r" b="b"/>
              <a:pathLst>
                <a:path w="200" h="158">
                  <a:moveTo>
                    <a:pt x="200" y="0"/>
                  </a:moveTo>
                  <a:lnTo>
                    <a:pt x="137" y="12"/>
                  </a:lnTo>
                  <a:lnTo>
                    <a:pt x="76" y="46"/>
                  </a:lnTo>
                  <a:lnTo>
                    <a:pt x="28" y="98"/>
                  </a:lnTo>
                  <a:lnTo>
                    <a:pt x="0" y="15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Line 49"/>
            <p:cNvSpPr>
              <a:spLocks noChangeShapeType="1"/>
            </p:cNvSpPr>
            <p:nvPr/>
          </p:nvSpPr>
          <p:spPr bwMode="auto">
            <a:xfrm>
              <a:off x="3437" y="768"/>
              <a:ext cx="2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1" name="Group 50"/>
          <p:cNvGrpSpPr>
            <a:grpSpLocks/>
          </p:cNvGrpSpPr>
          <p:nvPr/>
        </p:nvGrpSpPr>
        <p:grpSpPr bwMode="auto">
          <a:xfrm>
            <a:off x="5067300" y="3774902"/>
            <a:ext cx="155575" cy="195262"/>
            <a:chOff x="3256" y="2024"/>
            <a:chExt cx="74" cy="106"/>
          </a:xfrm>
        </p:grpSpPr>
        <p:sp>
          <p:nvSpPr>
            <p:cNvPr id="52" name="Line 51"/>
            <p:cNvSpPr>
              <a:spLocks noChangeShapeType="1"/>
            </p:cNvSpPr>
            <p:nvPr/>
          </p:nvSpPr>
          <p:spPr bwMode="auto">
            <a:xfrm flipH="1">
              <a:off x="3260" y="2024"/>
              <a:ext cx="28" cy="9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zh-CN" altLang="en-US"/>
            </a:p>
          </p:txBody>
        </p:sp>
        <p:sp>
          <p:nvSpPr>
            <p:cNvPr id="53" name="Line 52"/>
            <p:cNvSpPr>
              <a:spLocks noChangeShapeType="1"/>
            </p:cNvSpPr>
            <p:nvPr/>
          </p:nvSpPr>
          <p:spPr bwMode="auto">
            <a:xfrm>
              <a:off x="3288" y="2024"/>
              <a:ext cx="38" cy="1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sp>
          <p:nvSpPr>
            <p:cNvPr id="54" name="Line 53"/>
            <p:cNvSpPr>
              <a:spLocks noChangeShapeType="1"/>
            </p:cNvSpPr>
            <p:nvPr/>
          </p:nvSpPr>
          <p:spPr bwMode="auto">
            <a:xfrm>
              <a:off x="3322" y="2034"/>
              <a:ext cx="8" cy="2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sp>
          <p:nvSpPr>
            <p:cNvPr id="55" name="Line 54"/>
            <p:cNvSpPr>
              <a:spLocks noChangeShapeType="1"/>
            </p:cNvSpPr>
            <p:nvPr/>
          </p:nvSpPr>
          <p:spPr bwMode="auto">
            <a:xfrm flipH="1">
              <a:off x="3318" y="2058"/>
              <a:ext cx="12" cy="6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sp>
          <p:nvSpPr>
            <p:cNvPr id="56" name="Line 55"/>
            <p:cNvSpPr>
              <a:spLocks noChangeShapeType="1"/>
            </p:cNvSpPr>
            <p:nvPr/>
          </p:nvSpPr>
          <p:spPr bwMode="auto">
            <a:xfrm flipH="1">
              <a:off x="3284" y="2122"/>
              <a:ext cx="34" cy="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sp>
          <p:nvSpPr>
            <p:cNvPr id="57" name="Line 56"/>
            <p:cNvSpPr>
              <a:spLocks noChangeShapeType="1"/>
            </p:cNvSpPr>
            <p:nvPr/>
          </p:nvSpPr>
          <p:spPr bwMode="auto">
            <a:xfrm flipH="1" flipV="1">
              <a:off x="3256" y="2124"/>
              <a:ext cx="28" cy="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zh-CN" altLang="en-US"/>
            </a:p>
          </p:txBody>
        </p:sp>
      </p:grpSp>
      <p:grpSp>
        <p:nvGrpSpPr>
          <p:cNvPr id="58" name="Group 57"/>
          <p:cNvGrpSpPr>
            <a:grpSpLocks/>
          </p:cNvGrpSpPr>
          <p:nvPr/>
        </p:nvGrpSpPr>
        <p:grpSpPr bwMode="auto">
          <a:xfrm>
            <a:off x="2971800" y="5805314"/>
            <a:ext cx="320675" cy="147638"/>
            <a:chOff x="2149" y="2904"/>
            <a:chExt cx="234" cy="122"/>
          </a:xfrm>
        </p:grpSpPr>
        <p:sp>
          <p:nvSpPr>
            <p:cNvPr id="59" name="Line 58"/>
            <p:cNvSpPr>
              <a:spLocks noChangeShapeType="1"/>
            </p:cNvSpPr>
            <p:nvPr/>
          </p:nvSpPr>
          <p:spPr bwMode="auto">
            <a:xfrm flipH="1" flipV="1">
              <a:off x="2149" y="2904"/>
              <a:ext cx="123"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59"/>
            <p:cNvSpPr>
              <a:spLocks noChangeShapeType="1"/>
            </p:cNvSpPr>
            <p:nvPr/>
          </p:nvSpPr>
          <p:spPr bwMode="auto">
            <a:xfrm>
              <a:off x="2203" y="2959"/>
              <a:ext cx="1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60"/>
            <p:cNvSpPr>
              <a:spLocks noChangeShapeType="1"/>
            </p:cNvSpPr>
            <p:nvPr/>
          </p:nvSpPr>
          <p:spPr bwMode="auto">
            <a:xfrm>
              <a:off x="2258" y="2904"/>
              <a:ext cx="125" cy="1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3" name="AutoShape 2"/>
          <p:cNvSpPr>
            <a:spLocks noChangeArrowheads="1"/>
          </p:cNvSpPr>
          <p:nvPr/>
        </p:nvSpPr>
        <p:spPr bwMode="auto">
          <a:xfrm>
            <a:off x="960571" y="3321110"/>
            <a:ext cx="1526257" cy="638001"/>
          </a:xfrm>
          <a:prstGeom prst="wedgeRoundRectCallout">
            <a:avLst>
              <a:gd name="adj1" fmla="val 81678"/>
              <a:gd name="adj2" fmla="val 198748"/>
              <a:gd name="adj3" fmla="val 16667"/>
            </a:avLst>
          </a:prstGeom>
          <a:gradFill rotWithShape="0">
            <a:gsLst>
              <a:gs pos="0">
                <a:srgbClr val="CCFFCC"/>
              </a:gs>
              <a:gs pos="50000">
                <a:srgbClr val="FFFFFF"/>
              </a:gs>
              <a:gs pos="100000">
                <a:srgbClr val="CC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ysClr val="windowText" lastClr="000000"/>
                </a:solidFill>
                <a:effectLst/>
                <a:uLnTx/>
                <a:uFillTx/>
                <a:latin typeface="楷体_GB2312" pitchFamily="49" charset="-122"/>
                <a:ea typeface="楷体_GB2312" pitchFamily="49" charset="-122"/>
              </a:rPr>
              <a:t>类似性</a:t>
            </a:r>
          </a:p>
        </p:txBody>
      </p:sp>
      <p:sp>
        <p:nvSpPr>
          <p:cNvPr id="64" name="AutoShape 2"/>
          <p:cNvSpPr>
            <a:spLocks noChangeArrowheads="1"/>
          </p:cNvSpPr>
          <p:nvPr/>
        </p:nvSpPr>
        <p:spPr bwMode="auto">
          <a:xfrm>
            <a:off x="6401259" y="4109058"/>
            <a:ext cx="1526257" cy="638001"/>
          </a:xfrm>
          <a:prstGeom prst="wedgeRoundRectCallout">
            <a:avLst>
              <a:gd name="adj1" fmla="val -130892"/>
              <a:gd name="adj2" fmla="val 76097"/>
              <a:gd name="adj3" fmla="val 16667"/>
            </a:avLst>
          </a:prstGeom>
          <a:gradFill rotWithShape="0">
            <a:gsLst>
              <a:gs pos="0">
                <a:srgbClr val="CCFFCC"/>
              </a:gs>
              <a:gs pos="50000">
                <a:srgbClr val="FFFFFF"/>
              </a:gs>
              <a:gs pos="100000">
                <a:srgbClr val="CC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ysClr val="windowText" lastClr="000000"/>
                </a:solidFill>
                <a:effectLst/>
                <a:uLnTx/>
                <a:uFillTx/>
                <a:latin typeface="楷体_GB2312" pitchFamily="49" charset="-122"/>
                <a:ea typeface="楷体_GB2312" pitchFamily="49" charset="-122"/>
              </a:rPr>
              <a:t>积聚性</a:t>
            </a:r>
          </a:p>
        </p:txBody>
      </p:sp>
    </p:spTree>
    <p:extLst>
      <p:ext uri="{BB962C8B-B14F-4D97-AF65-F5344CB8AC3E}">
        <p14:creationId xmlns:p14="http://schemas.microsoft.com/office/powerpoint/2010/main" val="10243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up)">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up)">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9" presetClass="entr" presetSubtype="10"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ppt_w</p:attrName>
                                        </p:attrNameLst>
                                      </p:cBhvr>
                                      <p:tavLst>
                                        <p:tav tm="0" fmla="#ppt_w*sin(2.5*pi*$)">
                                          <p:val>
                                            <p:fltVal val="0"/>
                                          </p:val>
                                        </p:tav>
                                        <p:tav tm="100000">
                                          <p:val>
                                            <p:fltVal val="1"/>
                                          </p:val>
                                        </p:tav>
                                      </p:tavLst>
                                    </p:anim>
                                    <p:anim calcmode="lin" valueType="num">
                                      <p:cBhvr>
                                        <p:cTn id="100" dur="1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wipe(left)">
                                      <p:cBhvr>
                                        <p:cTn id="10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6" grpId="0" animBg="1"/>
      <p:bldP spid="7" grpId="0" animBg="1"/>
      <p:bldP spid="8" grpId="0" animBg="1"/>
      <p:bldP spid="9" grpId="0"/>
      <p:bldP spid="10" grpId="0" animBg="1"/>
      <p:bldP spid="11" grpId="0" animBg="1"/>
      <p:bldP spid="38" grpId="0" animBg="1"/>
      <p:bldP spid="42" grpId="0" animBg="1"/>
      <p:bldP spid="43" grpId="0" animBg="1"/>
      <p:bldP spid="44" grpId="0" animBg="1"/>
      <p:bldP spid="63" grpId="0" animBg="1" autoUpdateAnimBg="0"/>
      <p:bldP spid="6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Rectangle 39"/>
          <p:cNvSpPr>
            <a:spLocks noChangeArrowheads="1"/>
          </p:cNvSpPr>
          <p:nvPr/>
        </p:nvSpPr>
        <p:spPr bwMode="auto">
          <a:xfrm flipV="1">
            <a:off x="5580063" y="1557338"/>
            <a:ext cx="3240087" cy="453548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698" name="Line 2"/>
          <p:cNvSpPr>
            <a:spLocks noChangeShapeType="1"/>
          </p:cNvSpPr>
          <p:nvPr/>
        </p:nvSpPr>
        <p:spPr bwMode="auto">
          <a:xfrm flipV="1">
            <a:off x="6934200" y="4419600"/>
            <a:ext cx="914400" cy="12192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699" name="Line 3"/>
          <p:cNvSpPr>
            <a:spLocks noChangeShapeType="1"/>
          </p:cNvSpPr>
          <p:nvPr/>
        </p:nvSpPr>
        <p:spPr bwMode="auto">
          <a:xfrm>
            <a:off x="5943600" y="35052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0" name="Line 4"/>
          <p:cNvSpPr>
            <a:spLocks noChangeShapeType="1"/>
          </p:cNvSpPr>
          <p:nvPr/>
        </p:nvSpPr>
        <p:spPr bwMode="auto">
          <a:xfrm>
            <a:off x="6934200" y="19812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1" name="Line 5"/>
          <p:cNvSpPr>
            <a:spLocks noChangeShapeType="1"/>
          </p:cNvSpPr>
          <p:nvPr/>
        </p:nvSpPr>
        <p:spPr bwMode="auto">
          <a:xfrm>
            <a:off x="6934200" y="3962400"/>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2" name="Oval 6"/>
          <p:cNvSpPr>
            <a:spLocks noChangeArrowheads="1"/>
          </p:cNvSpPr>
          <p:nvPr/>
        </p:nvSpPr>
        <p:spPr bwMode="auto">
          <a:xfrm>
            <a:off x="6884988" y="2362200"/>
            <a:ext cx="79375" cy="7937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03" name="Oval 7"/>
          <p:cNvSpPr>
            <a:spLocks noChangeArrowheads="1"/>
          </p:cNvSpPr>
          <p:nvPr/>
        </p:nvSpPr>
        <p:spPr bwMode="auto">
          <a:xfrm>
            <a:off x="6891338" y="4876800"/>
            <a:ext cx="79375" cy="79375"/>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04" name="Text Box 8"/>
          <p:cNvSpPr txBox="1">
            <a:spLocks noChangeArrowheads="1"/>
          </p:cNvSpPr>
          <p:nvPr/>
        </p:nvSpPr>
        <p:spPr bwMode="auto">
          <a:xfrm>
            <a:off x="6705600" y="1600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e</a:t>
            </a:r>
            <a:r>
              <a:rPr lang="en-US" altLang="zh-CN" b="1" i="1">
                <a:ea typeface="楷体_GB2312" pitchFamily="49" charset="-122"/>
                <a:sym typeface="Symbol" pitchFamily="18" charset="2"/>
              </a:rPr>
              <a:t></a:t>
            </a:r>
          </a:p>
        </p:txBody>
      </p:sp>
      <p:sp>
        <p:nvSpPr>
          <p:cNvPr id="29705" name="Text Box 9"/>
          <p:cNvSpPr txBox="1">
            <a:spLocks noChangeArrowheads="1"/>
          </p:cNvSpPr>
          <p:nvPr/>
        </p:nvSpPr>
        <p:spPr bwMode="auto">
          <a:xfrm>
            <a:off x="6400800" y="2209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k</a:t>
            </a:r>
            <a:r>
              <a:rPr lang="en-US" altLang="zh-CN" b="1" i="1">
                <a:ea typeface="楷体_GB2312" pitchFamily="49" charset="-122"/>
                <a:sym typeface="Symbol" pitchFamily="18" charset="2"/>
              </a:rPr>
              <a:t></a:t>
            </a:r>
          </a:p>
        </p:txBody>
      </p:sp>
      <p:sp>
        <p:nvSpPr>
          <p:cNvPr id="29706" name="Text Box 10"/>
          <p:cNvSpPr txBox="1">
            <a:spLocks noChangeArrowheads="1"/>
          </p:cNvSpPr>
          <p:nvPr/>
        </p:nvSpPr>
        <p:spPr bwMode="auto">
          <a:xfrm>
            <a:off x="6516688" y="2997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f</a:t>
            </a:r>
            <a:r>
              <a:rPr lang="en-US" altLang="zh-CN" b="1" i="1">
                <a:ea typeface="楷体_GB2312" pitchFamily="49" charset="-122"/>
                <a:sym typeface="Symbol" pitchFamily="18" charset="2"/>
              </a:rPr>
              <a:t></a:t>
            </a:r>
          </a:p>
        </p:txBody>
      </p:sp>
      <p:sp>
        <p:nvSpPr>
          <p:cNvPr id="29707" name="Text Box 11"/>
          <p:cNvSpPr txBox="1">
            <a:spLocks noChangeArrowheads="1"/>
          </p:cNvSpPr>
          <p:nvPr/>
        </p:nvSpPr>
        <p:spPr bwMode="auto">
          <a:xfrm>
            <a:off x="6629400" y="3733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e</a:t>
            </a:r>
          </a:p>
        </p:txBody>
      </p:sp>
      <p:sp>
        <p:nvSpPr>
          <p:cNvPr id="29708" name="Text Box 12"/>
          <p:cNvSpPr txBox="1">
            <a:spLocks noChangeArrowheads="1"/>
          </p:cNvSpPr>
          <p:nvPr/>
        </p:nvSpPr>
        <p:spPr bwMode="auto">
          <a:xfrm>
            <a:off x="6781800" y="5562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f</a:t>
            </a:r>
          </a:p>
        </p:txBody>
      </p:sp>
      <p:sp>
        <p:nvSpPr>
          <p:cNvPr id="29709" name="Text Box 13"/>
          <p:cNvSpPr txBox="1">
            <a:spLocks noChangeArrowheads="1"/>
          </p:cNvSpPr>
          <p:nvPr/>
        </p:nvSpPr>
        <p:spPr bwMode="auto">
          <a:xfrm>
            <a:off x="5562600" y="3276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X</a:t>
            </a:r>
          </a:p>
        </p:txBody>
      </p:sp>
      <p:sp>
        <p:nvSpPr>
          <p:cNvPr id="29710" name="Text Box 14"/>
          <p:cNvSpPr txBox="1">
            <a:spLocks noChangeArrowheads="1"/>
          </p:cNvSpPr>
          <p:nvPr/>
        </p:nvSpPr>
        <p:spPr bwMode="auto">
          <a:xfrm>
            <a:off x="755650" y="2603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800" b="1">
                <a:solidFill>
                  <a:schemeClr val="accent2"/>
                </a:solidFill>
                <a:latin typeface="隶书" pitchFamily="49" charset="-122"/>
                <a:ea typeface="隶书" pitchFamily="49" charset="-122"/>
              </a:rPr>
              <a:t>【</a:t>
            </a:r>
            <a:r>
              <a:rPr lang="zh-CN" altLang="en-US" sz="2800" b="1">
                <a:solidFill>
                  <a:schemeClr val="accent2"/>
                </a:solidFill>
                <a:latin typeface="隶书" pitchFamily="49" charset="-122"/>
                <a:ea typeface="隶书" pitchFamily="49" charset="-122"/>
              </a:rPr>
              <a:t>例</a:t>
            </a:r>
            <a:r>
              <a:rPr lang="en-US" altLang="zh-CN" sz="2800" b="1">
                <a:solidFill>
                  <a:schemeClr val="accent2"/>
                </a:solidFill>
                <a:latin typeface="隶书" pitchFamily="49" charset="-122"/>
                <a:ea typeface="隶书" pitchFamily="49" charset="-122"/>
              </a:rPr>
              <a:t>】</a:t>
            </a:r>
            <a:r>
              <a:rPr lang="en-US" altLang="zh-CN" sz="2800" b="1">
                <a:latin typeface="隶书" pitchFamily="49" charset="-122"/>
                <a:ea typeface="隶书" pitchFamily="49" charset="-122"/>
              </a:rPr>
              <a:t> </a:t>
            </a:r>
            <a:r>
              <a:rPr lang="zh-CN" altLang="en-US" sz="2800" b="1">
                <a:latin typeface="隶书" pitchFamily="49" charset="-122"/>
                <a:ea typeface="隶书" pitchFamily="49" charset="-122"/>
              </a:rPr>
              <a:t>已知直线</a:t>
            </a:r>
            <a:r>
              <a:rPr lang="en-US" altLang="zh-CN" sz="2800" b="1" i="1">
                <a:latin typeface="隶书" pitchFamily="49" charset="-122"/>
                <a:ea typeface="隶书" pitchFamily="49" charset="-122"/>
              </a:rPr>
              <a:t>EF </a:t>
            </a:r>
            <a:r>
              <a:rPr lang="zh-CN" altLang="en-US" sz="2800" b="1">
                <a:latin typeface="隶书" pitchFamily="49" charset="-122"/>
                <a:ea typeface="隶书" pitchFamily="49" charset="-122"/>
              </a:rPr>
              <a:t>及点</a:t>
            </a:r>
            <a:r>
              <a:rPr lang="en-US" altLang="zh-CN" sz="2800" b="1" i="1">
                <a:latin typeface="隶书" pitchFamily="49" charset="-122"/>
                <a:ea typeface="隶书" pitchFamily="49" charset="-122"/>
              </a:rPr>
              <a:t>K </a:t>
            </a:r>
            <a:r>
              <a:rPr lang="zh-CN" altLang="en-US" sz="2800" b="1">
                <a:latin typeface="隶书" pitchFamily="49" charset="-122"/>
                <a:ea typeface="隶书" pitchFamily="49" charset="-122"/>
              </a:rPr>
              <a:t>的二投影，试判断</a:t>
            </a:r>
            <a:r>
              <a:rPr lang="en-US" altLang="zh-CN" sz="2800" b="1">
                <a:latin typeface="隶书" pitchFamily="49" charset="-122"/>
                <a:ea typeface="隶书" pitchFamily="49" charset="-122"/>
              </a:rPr>
              <a:t>:</a:t>
            </a:r>
            <a:r>
              <a:rPr lang="zh-CN" altLang="en-US" sz="2800" b="1">
                <a:latin typeface="隶书" pitchFamily="49" charset="-122"/>
                <a:ea typeface="隶书" pitchFamily="49" charset="-122"/>
              </a:rPr>
              <a:t>点</a:t>
            </a:r>
            <a:r>
              <a:rPr lang="en-US" altLang="zh-CN" sz="2800" b="1" i="1">
                <a:latin typeface="隶书" pitchFamily="49" charset="-122"/>
                <a:ea typeface="隶书" pitchFamily="49" charset="-122"/>
              </a:rPr>
              <a:t>K</a:t>
            </a:r>
          </a:p>
          <a:p>
            <a:pPr algn="l"/>
            <a:r>
              <a:rPr lang="en-US" altLang="zh-CN" sz="2800" b="1" i="1">
                <a:latin typeface="隶书" pitchFamily="49" charset="-122"/>
                <a:ea typeface="隶书" pitchFamily="49" charset="-122"/>
              </a:rPr>
              <a:t>       </a:t>
            </a:r>
            <a:r>
              <a:rPr lang="zh-CN" altLang="en-US" sz="2800" b="1">
                <a:latin typeface="隶书" pitchFamily="49" charset="-122"/>
                <a:ea typeface="隶书" pitchFamily="49" charset="-122"/>
              </a:rPr>
              <a:t>是否在直线</a:t>
            </a:r>
            <a:r>
              <a:rPr lang="en-US" altLang="zh-CN" sz="2800" b="1" i="1">
                <a:latin typeface="隶书" pitchFamily="49" charset="-122"/>
                <a:ea typeface="隶书" pitchFamily="49" charset="-122"/>
              </a:rPr>
              <a:t>EF </a:t>
            </a:r>
            <a:r>
              <a:rPr lang="zh-CN" altLang="en-US" sz="2800" b="1">
                <a:latin typeface="隶书" pitchFamily="49" charset="-122"/>
                <a:ea typeface="隶书" pitchFamily="49" charset="-122"/>
              </a:rPr>
              <a:t>线上。</a:t>
            </a:r>
          </a:p>
        </p:txBody>
      </p:sp>
      <p:sp>
        <p:nvSpPr>
          <p:cNvPr id="29711" name="Text Box 15"/>
          <p:cNvSpPr txBox="1">
            <a:spLocks noChangeArrowheads="1"/>
          </p:cNvSpPr>
          <p:nvPr/>
        </p:nvSpPr>
        <p:spPr bwMode="auto">
          <a:xfrm>
            <a:off x="900113" y="1484313"/>
            <a:ext cx="2865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3200" b="1">
                <a:solidFill>
                  <a:srgbClr val="0000FF"/>
                </a:solidFill>
                <a:ea typeface="楷体_GB2312" pitchFamily="49" charset="-122"/>
              </a:rPr>
              <a:t>作图步骤：</a:t>
            </a:r>
          </a:p>
        </p:txBody>
      </p:sp>
      <p:sp>
        <p:nvSpPr>
          <p:cNvPr id="29712" name="Text Box 16"/>
          <p:cNvSpPr txBox="1">
            <a:spLocks noChangeArrowheads="1"/>
          </p:cNvSpPr>
          <p:nvPr/>
        </p:nvSpPr>
        <p:spPr bwMode="auto">
          <a:xfrm>
            <a:off x="1908175" y="5516563"/>
            <a:ext cx="318293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800" b="1" dirty="0" smtClean="0">
                <a:ea typeface="楷体_GB2312" pitchFamily="49" charset="-122"/>
              </a:rPr>
              <a:t>应用</a:t>
            </a:r>
            <a:r>
              <a:rPr lang="zh-CN" altLang="en-US" sz="2800" b="1" dirty="0" smtClean="0">
                <a:solidFill>
                  <a:srgbClr val="0000FF"/>
                </a:solidFill>
                <a:ea typeface="楷体_GB2312" pitchFamily="49" charset="-122"/>
              </a:rPr>
              <a:t>定比</a:t>
            </a:r>
            <a:r>
              <a:rPr lang="zh-CN" altLang="en-US" sz="2800" b="1" dirty="0">
                <a:solidFill>
                  <a:srgbClr val="0000FF"/>
                </a:solidFill>
                <a:ea typeface="楷体_GB2312" pitchFamily="49" charset="-122"/>
              </a:rPr>
              <a:t>定理</a:t>
            </a:r>
          </a:p>
        </p:txBody>
      </p:sp>
      <p:sp>
        <p:nvSpPr>
          <p:cNvPr id="29713" name="Text Box 17"/>
          <p:cNvSpPr txBox="1">
            <a:spLocks noChangeArrowheads="1"/>
          </p:cNvSpPr>
          <p:nvPr/>
        </p:nvSpPr>
        <p:spPr bwMode="auto">
          <a:xfrm>
            <a:off x="7772400" y="4114800"/>
            <a:ext cx="687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E</a:t>
            </a:r>
            <a:r>
              <a:rPr lang="en-US" altLang="zh-CN" sz="2000" b="1" baseline="-30000">
                <a:ea typeface="楷体_GB2312" pitchFamily="49" charset="-122"/>
              </a:rPr>
              <a:t>1</a:t>
            </a:r>
            <a:r>
              <a:rPr lang="en-US" altLang="zh-CN" b="1" i="1">
                <a:ea typeface="楷体_GB2312" pitchFamily="49" charset="-122"/>
              </a:rPr>
              <a:t> </a:t>
            </a:r>
          </a:p>
        </p:txBody>
      </p:sp>
      <p:sp>
        <p:nvSpPr>
          <p:cNvPr id="29714" name="Text Box 18"/>
          <p:cNvSpPr txBox="1">
            <a:spLocks noChangeArrowheads="1"/>
          </p:cNvSpPr>
          <p:nvPr/>
        </p:nvSpPr>
        <p:spPr bwMode="auto">
          <a:xfrm>
            <a:off x="6553200" y="4191000"/>
            <a:ext cx="1012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k</a:t>
            </a:r>
            <a:r>
              <a:rPr lang="en-US" altLang="zh-CN" sz="2000" b="1" i="1" baseline="-30000">
                <a:ea typeface="楷体_GB2312" pitchFamily="49" charset="-122"/>
              </a:rPr>
              <a:t>1</a:t>
            </a:r>
            <a:r>
              <a:rPr lang="zh-CN" altLang="en-US" sz="2800" b="1">
                <a:solidFill>
                  <a:srgbClr val="FF0000"/>
                </a:solidFill>
                <a:ea typeface="黑体" pitchFamily="2" charset="-122"/>
              </a:rPr>
              <a:t>。</a:t>
            </a:r>
          </a:p>
        </p:txBody>
      </p:sp>
      <p:sp>
        <p:nvSpPr>
          <p:cNvPr id="29715" name="Text Box 19"/>
          <p:cNvSpPr txBox="1">
            <a:spLocks noChangeArrowheads="1"/>
          </p:cNvSpPr>
          <p:nvPr/>
        </p:nvSpPr>
        <p:spPr bwMode="auto">
          <a:xfrm>
            <a:off x="6553200" y="4572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i="1">
                <a:ea typeface="楷体_GB2312" pitchFamily="49" charset="-122"/>
              </a:rPr>
              <a:t>k</a:t>
            </a:r>
            <a:r>
              <a:rPr lang="en-US" altLang="zh-CN" sz="2800" b="1" i="1">
                <a:solidFill>
                  <a:srgbClr val="FF0000"/>
                </a:solidFill>
                <a:ea typeface="黑体" pitchFamily="2" charset="-122"/>
              </a:rPr>
              <a:t> </a:t>
            </a:r>
            <a:endParaRPr lang="en-US" altLang="zh-CN" sz="2800" b="1" i="1">
              <a:ea typeface="楷体_GB2312" pitchFamily="49" charset="-122"/>
            </a:endParaRPr>
          </a:p>
        </p:txBody>
      </p:sp>
      <p:sp>
        <p:nvSpPr>
          <p:cNvPr id="29716" name="Line 20"/>
          <p:cNvSpPr>
            <a:spLocks noChangeShapeType="1"/>
          </p:cNvSpPr>
          <p:nvPr/>
        </p:nvSpPr>
        <p:spPr bwMode="auto">
          <a:xfrm>
            <a:off x="6858000" y="2209800"/>
            <a:ext cx="228600" cy="762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17" name="Line 21"/>
          <p:cNvSpPr>
            <a:spLocks noChangeShapeType="1"/>
          </p:cNvSpPr>
          <p:nvPr/>
        </p:nvSpPr>
        <p:spPr bwMode="auto">
          <a:xfrm flipV="1">
            <a:off x="6858000" y="2895600"/>
            <a:ext cx="152400" cy="7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18" name="Line 22"/>
          <p:cNvSpPr>
            <a:spLocks noChangeShapeType="1"/>
          </p:cNvSpPr>
          <p:nvPr/>
        </p:nvSpPr>
        <p:spPr bwMode="auto">
          <a:xfrm>
            <a:off x="7543800" y="4648200"/>
            <a:ext cx="228600" cy="762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19" name="Line 23"/>
          <p:cNvSpPr>
            <a:spLocks noChangeShapeType="1"/>
          </p:cNvSpPr>
          <p:nvPr/>
        </p:nvSpPr>
        <p:spPr bwMode="auto">
          <a:xfrm>
            <a:off x="7162800" y="5105400"/>
            <a:ext cx="228600" cy="76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20" name="Text Box 24"/>
          <p:cNvSpPr txBox="1">
            <a:spLocks noChangeArrowheads="1"/>
          </p:cNvSpPr>
          <p:nvPr/>
        </p:nvSpPr>
        <p:spPr bwMode="auto">
          <a:xfrm>
            <a:off x="755650" y="2205038"/>
            <a:ext cx="5046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a:ea typeface="楷体_GB2312" pitchFamily="49" charset="-122"/>
              </a:rPr>
              <a:t>1</a:t>
            </a:r>
            <a:r>
              <a:rPr lang="zh-CN" altLang="en-US" b="1">
                <a:ea typeface="楷体_GB2312" pitchFamily="49" charset="-122"/>
              </a:rPr>
              <a:t>）在</a:t>
            </a:r>
            <a:r>
              <a:rPr lang="en-US" altLang="zh-CN" b="1" i="1">
                <a:ea typeface="楷体_GB2312" pitchFamily="49" charset="-122"/>
              </a:rPr>
              <a:t>H</a:t>
            </a:r>
            <a:r>
              <a:rPr lang="zh-CN" altLang="en-US" b="1">
                <a:ea typeface="楷体_GB2312" pitchFamily="49" charset="-122"/>
              </a:rPr>
              <a:t>投影上，过</a:t>
            </a:r>
            <a:r>
              <a:rPr lang="en-US" altLang="zh-CN" b="1" i="1">
                <a:ea typeface="楷体_GB2312" pitchFamily="49" charset="-122"/>
              </a:rPr>
              <a:t>f</a:t>
            </a:r>
            <a:r>
              <a:rPr lang="zh-CN" altLang="en-US" b="1">
                <a:ea typeface="楷体_GB2312" pitchFamily="49" charset="-122"/>
              </a:rPr>
              <a:t>（或</a:t>
            </a:r>
            <a:r>
              <a:rPr lang="en-US" altLang="zh-CN" b="1" i="1">
                <a:ea typeface="楷体_GB2312" pitchFamily="49" charset="-122"/>
              </a:rPr>
              <a:t>e</a:t>
            </a:r>
            <a:r>
              <a:rPr lang="zh-CN" altLang="en-US" b="1">
                <a:ea typeface="楷体_GB2312" pitchFamily="49" charset="-122"/>
              </a:rPr>
              <a:t>）任作一条直线</a:t>
            </a:r>
            <a:r>
              <a:rPr lang="en-US" altLang="zh-CN" b="1" i="1">
                <a:ea typeface="楷体_GB2312" pitchFamily="49" charset="-122"/>
              </a:rPr>
              <a:t>fE</a:t>
            </a:r>
            <a:r>
              <a:rPr lang="en-US" altLang="zh-CN" b="1" baseline="-30000">
                <a:ea typeface="楷体_GB2312" pitchFamily="49" charset="-122"/>
              </a:rPr>
              <a:t>1</a:t>
            </a:r>
            <a:r>
              <a:rPr lang="en-US" altLang="zh-CN" b="1" baseline="-25000">
                <a:ea typeface="楷体_GB2312" pitchFamily="49" charset="-122"/>
              </a:rPr>
              <a:t> </a:t>
            </a:r>
            <a:r>
              <a:rPr lang="en-US" altLang="zh-CN" b="1">
                <a:ea typeface="楷体_GB2312" pitchFamily="49" charset="-122"/>
                <a:sym typeface="Symbol" pitchFamily="18" charset="2"/>
              </a:rPr>
              <a:t>;</a:t>
            </a:r>
          </a:p>
        </p:txBody>
      </p:sp>
      <p:sp>
        <p:nvSpPr>
          <p:cNvPr id="29721" name="Rectangle 25"/>
          <p:cNvSpPr>
            <a:spLocks noChangeArrowheads="1"/>
          </p:cNvSpPr>
          <p:nvPr/>
        </p:nvSpPr>
        <p:spPr bwMode="auto">
          <a:xfrm>
            <a:off x="1143000" y="4648200"/>
            <a:ext cx="449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b="1">
                <a:ea typeface="楷体_GB2312" pitchFamily="49" charset="-122"/>
                <a:sym typeface="Symbol" pitchFamily="18" charset="2"/>
              </a:rPr>
              <a:t>因为已知投影 </a:t>
            </a:r>
            <a:r>
              <a:rPr lang="en-US" altLang="zh-CN" b="1" i="1">
                <a:ea typeface="楷体_GB2312" pitchFamily="49" charset="-122"/>
                <a:sym typeface="Symbol" pitchFamily="18" charset="2"/>
              </a:rPr>
              <a:t>k </a:t>
            </a:r>
            <a:r>
              <a:rPr lang="zh-CN" altLang="en-US" b="1">
                <a:ea typeface="楷体_GB2312" pitchFamily="49" charset="-122"/>
                <a:sym typeface="Symbol" pitchFamily="18" charset="2"/>
              </a:rPr>
              <a:t>与</a:t>
            </a:r>
            <a:r>
              <a:rPr lang="en-US" altLang="zh-CN" b="1" i="1">
                <a:ea typeface="楷体_GB2312" pitchFamily="49" charset="-122"/>
              </a:rPr>
              <a:t>k </a:t>
            </a:r>
            <a:r>
              <a:rPr lang="en-US" altLang="zh-CN" b="1" baseline="-25000">
                <a:ea typeface="楷体_GB2312" pitchFamily="49" charset="-122"/>
                <a:sym typeface="Symbol" pitchFamily="18" charset="2"/>
              </a:rPr>
              <a:t>1</a:t>
            </a:r>
            <a:r>
              <a:rPr lang="zh-CN" altLang="en-US" b="1">
                <a:ea typeface="楷体_GB2312" pitchFamily="49" charset="-122"/>
                <a:sym typeface="Symbol" pitchFamily="18" charset="2"/>
              </a:rPr>
              <a:t>不重合，</a:t>
            </a:r>
          </a:p>
          <a:p>
            <a:pPr algn="l"/>
            <a:r>
              <a:rPr lang="zh-CN" altLang="en-US" b="1">
                <a:ea typeface="楷体_GB2312" pitchFamily="49" charset="-122"/>
                <a:sym typeface="Symbol" pitchFamily="18" charset="2"/>
              </a:rPr>
              <a:t>所以点</a:t>
            </a:r>
            <a:r>
              <a:rPr lang="en-US" altLang="zh-CN" b="1" i="1">
                <a:ea typeface="楷体_GB2312" pitchFamily="49" charset="-122"/>
                <a:sym typeface="Symbol" pitchFamily="18" charset="2"/>
              </a:rPr>
              <a:t>K </a:t>
            </a:r>
            <a:r>
              <a:rPr lang="zh-CN" altLang="en-US" b="1">
                <a:ea typeface="楷体_GB2312" pitchFamily="49" charset="-122"/>
                <a:sym typeface="Symbol" pitchFamily="18" charset="2"/>
              </a:rPr>
              <a:t>不在直线</a:t>
            </a:r>
            <a:r>
              <a:rPr lang="en-US" altLang="zh-CN" b="1" i="1">
                <a:ea typeface="楷体_GB2312" pitchFamily="49" charset="-122"/>
                <a:sym typeface="Symbol" pitchFamily="18" charset="2"/>
              </a:rPr>
              <a:t>EF </a:t>
            </a:r>
            <a:r>
              <a:rPr lang="zh-CN" altLang="en-US" b="1">
                <a:ea typeface="楷体_GB2312" pitchFamily="49" charset="-122"/>
                <a:sym typeface="Symbol" pitchFamily="18" charset="2"/>
              </a:rPr>
              <a:t>上。</a:t>
            </a:r>
          </a:p>
        </p:txBody>
      </p:sp>
      <p:pic>
        <p:nvPicPr>
          <p:cNvPr id="29722" name="Picture 26"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29723" name="Line 27"/>
          <p:cNvSpPr>
            <a:spLocks noChangeShapeType="1"/>
          </p:cNvSpPr>
          <p:nvPr/>
        </p:nvSpPr>
        <p:spPr bwMode="auto">
          <a:xfrm>
            <a:off x="6934200" y="3962400"/>
            <a:ext cx="9144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24" name="Line 28"/>
          <p:cNvSpPr>
            <a:spLocks noChangeShapeType="1"/>
          </p:cNvSpPr>
          <p:nvPr/>
        </p:nvSpPr>
        <p:spPr bwMode="auto">
          <a:xfrm>
            <a:off x="6934200" y="4495800"/>
            <a:ext cx="6096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9725" name="Rectangle 29"/>
          <p:cNvSpPr>
            <a:spLocks noChangeArrowheads="1"/>
          </p:cNvSpPr>
          <p:nvPr/>
        </p:nvSpPr>
        <p:spPr bwMode="auto">
          <a:xfrm>
            <a:off x="7391400" y="42672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4800" b="1" i="1">
                <a:solidFill>
                  <a:srgbClr val="0033CC"/>
                </a:solidFill>
                <a:ea typeface="楷体_GB2312" pitchFamily="49" charset="-122"/>
              </a:rPr>
              <a:t>.</a:t>
            </a:r>
            <a:r>
              <a:rPr lang="en-US" altLang="zh-CN" b="1" i="1">
                <a:ea typeface="楷体_GB2312" pitchFamily="49" charset="-122"/>
              </a:rPr>
              <a:t>K</a:t>
            </a:r>
            <a:r>
              <a:rPr lang="en-US" altLang="zh-CN" sz="2000" b="1" baseline="-30000">
                <a:ea typeface="楷体_GB2312" pitchFamily="49" charset="-122"/>
              </a:rPr>
              <a:t>1</a:t>
            </a:r>
          </a:p>
        </p:txBody>
      </p:sp>
      <p:sp>
        <p:nvSpPr>
          <p:cNvPr id="29726" name="Line 30"/>
          <p:cNvSpPr>
            <a:spLocks noChangeShapeType="1"/>
          </p:cNvSpPr>
          <p:nvPr/>
        </p:nvSpPr>
        <p:spPr bwMode="auto">
          <a:xfrm>
            <a:off x="6934200" y="31242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29" name="Text Box 33"/>
          <p:cNvSpPr txBox="1">
            <a:spLocks noChangeArrowheads="1"/>
          </p:cNvSpPr>
          <p:nvPr/>
        </p:nvSpPr>
        <p:spPr bwMode="auto">
          <a:xfrm>
            <a:off x="744538" y="3673475"/>
            <a:ext cx="5046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a:ea typeface="楷体_GB2312" pitchFamily="49" charset="-122"/>
                <a:sym typeface="Symbol" pitchFamily="18" charset="2"/>
              </a:rPr>
              <a:t>3) </a:t>
            </a:r>
            <a:r>
              <a:rPr lang="zh-CN" altLang="en-US" b="1">
                <a:ea typeface="楷体_GB2312" pitchFamily="49" charset="-122"/>
                <a:sym typeface="Symbol" pitchFamily="18" charset="2"/>
              </a:rPr>
              <a:t>连接</a:t>
            </a:r>
            <a:r>
              <a:rPr lang="en-US" altLang="zh-CN" b="1" i="1">
                <a:ea typeface="楷体_GB2312" pitchFamily="49" charset="-122"/>
              </a:rPr>
              <a:t>E</a:t>
            </a:r>
            <a:r>
              <a:rPr lang="en-US" altLang="zh-CN" b="1" baseline="-30000">
                <a:ea typeface="楷体_GB2312" pitchFamily="49" charset="-122"/>
              </a:rPr>
              <a:t>1</a:t>
            </a:r>
            <a:r>
              <a:rPr lang="en-US" altLang="zh-CN" b="1" i="1">
                <a:ea typeface="楷体_GB2312" pitchFamily="49" charset="-122"/>
              </a:rPr>
              <a:t>e</a:t>
            </a:r>
            <a:r>
              <a:rPr lang="zh-CN" altLang="en-US" b="1">
                <a:ea typeface="楷体_GB2312" pitchFamily="49" charset="-122"/>
              </a:rPr>
              <a:t>，过</a:t>
            </a:r>
            <a:r>
              <a:rPr lang="en-US" altLang="zh-CN" b="1" i="1">
                <a:ea typeface="楷体_GB2312" pitchFamily="49" charset="-122"/>
              </a:rPr>
              <a:t>K</a:t>
            </a:r>
            <a:r>
              <a:rPr lang="en-US" altLang="zh-CN" b="1" baseline="-30000">
                <a:ea typeface="楷体_GB2312" pitchFamily="49" charset="-122"/>
              </a:rPr>
              <a:t>1</a:t>
            </a:r>
            <a:r>
              <a:rPr lang="zh-CN" altLang="en-US" b="1">
                <a:ea typeface="楷体_GB2312" pitchFamily="49" charset="-122"/>
              </a:rPr>
              <a:t>作直线平行于</a:t>
            </a:r>
            <a:r>
              <a:rPr lang="en-US" altLang="zh-CN" b="1" i="1">
                <a:ea typeface="楷体_GB2312" pitchFamily="49" charset="-122"/>
              </a:rPr>
              <a:t>E</a:t>
            </a:r>
            <a:r>
              <a:rPr lang="en-US" altLang="zh-CN" b="1" baseline="-30000">
                <a:ea typeface="楷体_GB2312" pitchFamily="49" charset="-122"/>
              </a:rPr>
              <a:t>1</a:t>
            </a:r>
            <a:r>
              <a:rPr lang="en-US" altLang="zh-CN" b="1" i="1">
                <a:ea typeface="楷体_GB2312" pitchFamily="49" charset="-122"/>
              </a:rPr>
              <a:t>e </a:t>
            </a:r>
            <a:r>
              <a:rPr lang="zh-CN" altLang="en-US" b="1">
                <a:ea typeface="楷体_GB2312" pitchFamily="49" charset="-122"/>
              </a:rPr>
              <a:t>，与</a:t>
            </a:r>
            <a:r>
              <a:rPr lang="en-US" altLang="zh-CN" b="1" i="1">
                <a:ea typeface="楷体_GB2312" pitchFamily="49" charset="-122"/>
              </a:rPr>
              <a:t>fe</a:t>
            </a:r>
            <a:r>
              <a:rPr lang="zh-CN" altLang="en-US" b="1">
                <a:ea typeface="楷体_GB2312" pitchFamily="49" charset="-122"/>
              </a:rPr>
              <a:t>交于</a:t>
            </a:r>
            <a:r>
              <a:rPr lang="en-US" altLang="zh-CN" b="1" i="1">
                <a:ea typeface="楷体_GB2312" pitchFamily="49" charset="-122"/>
              </a:rPr>
              <a:t>k </a:t>
            </a:r>
            <a:r>
              <a:rPr lang="en-US" altLang="zh-CN" b="1" baseline="-30000">
                <a:ea typeface="楷体_GB2312" pitchFamily="49" charset="-122"/>
              </a:rPr>
              <a:t>1 </a:t>
            </a:r>
            <a:r>
              <a:rPr lang="zh-CN" altLang="en-US" b="1">
                <a:ea typeface="楷体_GB2312" pitchFamily="49" charset="-122"/>
                <a:sym typeface="Symbol" pitchFamily="18" charset="2"/>
              </a:rPr>
              <a:t>；</a:t>
            </a:r>
          </a:p>
        </p:txBody>
      </p:sp>
      <p:sp>
        <p:nvSpPr>
          <p:cNvPr id="29730" name="Text Box 34"/>
          <p:cNvSpPr txBox="1">
            <a:spLocks noChangeArrowheads="1"/>
          </p:cNvSpPr>
          <p:nvPr/>
        </p:nvSpPr>
        <p:spPr bwMode="auto">
          <a:xfrm>
            <a:off x="744538" y="312420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b="1">
                <a:ea typeface="楷体_GB2312" pitchFamily="49" charset="-122"/>
                <a:sym typeface="Symbol" pitchFamily="18" charset="2"/>
              </a:rPr>
              <a:t>2 )</a:t>
            </a:r>
            <a:r>
              <a:rPr lang="zh-CN" altLang="en-US" b="1">
                <a:ea typeface="楷体_GB2312" pitchFamily="49" charset="-122"/>
                <a:sym typeface="Symbol" pitchFamily="18" charset="2"/>
              </a:rPr>
              <a:t>在</a:t>
            </a:r>
            <a:r>
              <a:rPr lang="en-US" altLang="zh-CN" b="1" i="1">
                <a:ea typeface="楷体_GB2312" pitchFamily="49" charset="-122"/>
              </a:rPr>
              <a:t>fE</a:t>
            </a:r>
            <a:r>
              <a:rPr lang="en-US" altLang="zh-CN" b="1" baseline="-30000">
                <a:ea typeface="楷体_GB2312" pitchFamily="49" charset="-122"/>
              </a:rPr>
              <a:t>1</a:t>
            </a:r>
            <a:r>
              <a:rPr lang="zh-CN" altLang="en-US" b="1">
                <a:ea typeface="楷体_GB2312" pitchFamily="49" charset="-122"/>
                <a:sym typeface="Symbol" pitchFamily="18" charset="2"/>
              </a:rPr>
              <a:t>上取</a:t>
            </a:r>
            <a:r>
              <a:rPr lang="en-US" altLang="zh-CN" b="1" i="1">
                <a:ea typeface="楷体_GB2312" pitchFamily="49" charset="-122"/>
                <a:sym typeface="Symbol" pitchFamily="18" charset="2"/>
              </a:rPr>
              <a:t>f</a:t>
            </a:r>
            <a:r>
              <a:rPr lang="en-US" altLang="zh-CN" b="1" i="1">
                <a:ea typeface="楷体_GB2312" pitchFamily="49" charset="-122"/>
              </a:rPr>
              <a:t>K</a:t>
            </a:r>
            <a:r>
              <a:rPr lang="en-US" altLang="zh-CN" b="1" baseline="-30000">
                <a:ea typeface="楷体_GB2312" pitchFamily="49" charset="-122"/>
              </a:rPr>
              <a:t>1</a:t>
            </a:r>
            <a:r>
              <a:rPr lang="en-US" altLang="zh-CN" b="1">
                <a:ea typeface="楷体_GB2312" pitchFamily="49" charset="-122"/>
              </a:rPr>
              <a:t>=</a:t>
            </a:r>
            <a:r>
              <a:rPr lang="en-US" altLang="zh-CN" b="1" i="1">
                <a:ea typeface="楷体_GB2312" pitchFamily="49" charset="-122"/>
              </a:rPr>
              <a:t>f</a:t>
            </a:r>
            <a:r>
              <a:rPr lang="en-US" altLang="zh-CN" b="1" i="1">
                <a:ea typeface="楷体_GB2312" pitchFamily="49" charset="-122"/>
                <a:sym typeface="Symbol" pitchFamily="18" charset="2"/>
              </a:rPr>
              <a:t>k</a:t>
            </a:r>
            <a:r>
              <a:rPr lang="en-US" altLang="zh-CN" b="1">
                <a:ea typeface="楷体_GB2312" pitchFamily="49" charset="-122"/>
                <a:sym typeface="Symbol" pitchFamily="18" charset="2"/>
              </a:rPr>
              <a:t>,</a:t>
            </a:r>
            <a:r>
              <a:rPr lang="en-US" altLang="zh-CN" b="1" i="1">
                <a:ea typeface="楷体_GB2312" pitchFamily="49" charset="-122"/>
              </a:rPr>
              <a:t>K</a:t>
            </a:r>
            <a:r>
              <a:rPr lang="en-US" altLang="zh-CN" b="1" baseline="-30000">
                <a:ea typeface="楷体_GB2312" pitchFamily="49" charset="-122"/>
              </a:rPr>
              <a:t>1</a:t>
            </a:r>
            <a:r>
              <a:rPr lang="en-US" altLang="zh-CN" b="1" i="1">
                <a:ea typeface="楷体_GB2312" pitchFamily="49" charset="-122"/>
              </a:rPr>
              <a:t>E</a:t>
            </a:r>
            <a:r>
              <a:rPr lang="en-US" altLang="zh-CN" b="1" baseline="-30000">
                <a:ea typeface="楷体_GB2312" pitchFamily="49" charset="-122"/>
              </a:rPr>
              <a:t>1</a:t>
            </a:r>
            <a:r>
              <a:rPr lang="en-US" altLang="zh-CN" b="1">
                <a:ea typeface="楷体_GB2312" pitchFamily="49" charset="-122"/>
              </a:rPr>
              <a:t>=</a:t>
            </a:r>
            <a:r>
              <a:rPr lang="en-US" altLang="zh-CN" b="1" i="1">
                <a:ea typeface="楷体_GB2312" pitchFamily="49" charset="-122"/>
              </a:rPr>
              <a:t>k</a:t>
            </a:r>
            <a:r>
              <a:rPr lang="en-US" altLang="zh-CN" b="1">
                <a:ea typeface="楷体_GB2312" pitchFamily="49" charset="-122"/>
                <a:sym typeface="Symbol" pitchFamily="18" charset="2"/>
              </a:rPr>
              <a:t></a:t>
            </a:r>
            <a:r>
              <a:rPr lang="en-US" altLang="zh-CN" b="1" i="1">
                <a:ea typeface="楷体_GB2312" pitchFamily="49" charset="-122"/>
              </a:rPr>
              <a:t>e</a:t>
            </a:r>
            <a:r>
              <a:rPr lang="en-US" altLang="zh-CN" b="1">
                <a:ea typeface="楷体_GB2312" pitchFamily="49" charset="-122"/>
                <a:sym typeface="Symbol" pitchFamily="18" charset="2"/>
              </a:rPr>
              <a:t>;</a:t>
            </a:r>
          </a:p>
        </p:txBody>
      </p:sp>
    </p:spTree>
    <p:extLst>
      <p:ext uri="{BB962C8B-B14F-4D97-AF65-F5344CB8AC3E}">
        <p14:creationId xmlns:p14="http://schemas.microsoft.com/office/powerpoint/2010/main" val="3866412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12">
                                            <p:txEl>
                                              <p:pRg st="0" end="0"/>
                                            </p:txEl>
                                          </p:spTgt>
                                        </p:tgtEl>
                                        <p:attrNameLst>
                                          <p:attrName>style.visibility</p:attrName>
                                        </p:attrNameLst>
                                      </p:cBhvr>
                                      <p:to>
                                        <p:strVal val="visible"/>
                                      </p:to>
                                    </p:set>
                                    <p:animEffect transition="in" filter="wipe(left)">
                                      <p:cBhvr>
                                        <p:cTn id="7" dur="500"/>
                                        <p:tgtEl>
                                          <p:spTgt spid="297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11">
                                            <p:txEl>
                                              <p:pRg st="0" end="0"/>
                                            </p:txEl>
                                          </p:spTgt>
                                        </p:tgtEl>
                                        <p:attrNameLst>
                                          <p:attrName>style.visibility</p:attrName>
                                        </p:attrNameLst>
                                      </p:cBhvr>
                                      <p:to>
                                        <p:strVal val="visible"/>
                                      </p:to>
                                    </p:set>
                                    <p:animEffect transition="in" filter="wipe(left)">
                                      <p:cBhvr>
                                        <p:cTn id="12" dur="500"/>
                                        <p:tgtEl>
                                          <p:spTgt spid="297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20">
                                            <p:txEl>
                                              <p:pRg st="0" end="0"/>
                                            </p:txEl>
                                          </p:spTgt>
                                        </p:tgtEl>
                                        <p:attrNameLst>
                                          <p:attrName>style.visibility</p:attrName>
                                        </p:attrNameLst>
                                      </p:cBhvr>
                                      <p:to>
                                        <p:strVal val="visible"/>
                                      </p:to>
                                    </p:set>
                                    <p:animEffect transition="in" filter="wipe(left)">
                                      <p:cBhvr>
                                        <p:cTn id="17" dur="500"/>
                                        <p:tgtEl>
                                          <p:spTgt spid="2972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8"/>
                                        </p:tgtEl>
                                        <p:attrNameLst>
                                          <p:attrName>style.visibility</p:attrName>
                                        </p:attrNameLst>
                                      </p:cBhvr>
                                      <p:to>
                                        <p:strVal val="visible"/>
                                      </p:to>
                                    </p:set>
                                    <p:animEffect transition="in" filter="wipe(left)">
                                      <p:cBhvr>
                                        <p:cTn id="22" dur="500"/>
                                        <p:tgtEl>
                                          <p:spTgt spid="29698"/>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9713">
                                            <p:txEl>
                                              <p:pRg st="0" end="0"/>
                                            </p:txEl>
                                          </p:spTgt>
                                        </p:tgtEl>
                                        <p:attrNameLst>
                                          <p:attrName>style.visibility</p:attrName>
                                        </p:attrNameLst>
                                      </p:cBhvr>
                                      <p:to>
                                        <p:strVal val="visible"/>
                                      </p:to>
                                    </p:set>
                                    <p:animEffect transition="in" filter="wipe(left)">
                                      <p:cBhvr>
                                        <p:cTn id="26" dur="500"/>
                                        <p:tgtEl>
                                          <p:spTgt spid="2971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730">
                                            <p:txEl>
                                              <p:pRg st="0" end="0"/>
                                            </p:txEl>
                                          </p:spTgt>
                                        </p:tgtEl>
                                        <p:attrNameLst>
                                          <p:attrName>style.visibility</p:attrName>
                                        </p:attrNameLst>
                                      </p:cBhvr>
                                      <p:to>
                                        <p:strVal val="visible"/>
                                      </p:to>
                                    </p:set>
                                    <p:animEffect transition="in" filter="wipe(left)">
                                      <p:cBhvr>
                                        <p:cTn id="31" dur="500"/>
                                        <p:tgtEl>
                                          <p:spTgt spid="2973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9717"/>
                                        </p:tgtEl>
                                        <p:attrNameLst>
                                          <p:attrName>style.visibility</p:attrName>
                                        </p:attrNameLst>
                                      </p:cBhvr>
                                      <p:to>
                                        <p:strVal val="visible"/>
                                      </p:to>
                                    </p:set>
                                    <p:anim calcmode="lin" valueType="num">
                                      <p:cBhvr additive="base">
                                        <p:cTn id="36" dur="500" fill="hold"/>
                                        <p:tgtEl>
                                          <p:spTgt spid="29717"/>
                                        </p:tgtEl>
                                        <p:attrNameLst>
                                          <p:attrName>ppt_x</p:attrName>
                                        </p:attrNameLst>
                                      </p:cBhvr>
                                      <p:tavLst>
                                        <p:tav tm="0">
                                          <p:val>
                                            <p:strVal val="0-#ppt_w/2"/>
                                          </p:val>
                                        </p:tav>
                                        <p:tav tm="100000">
                                          <p:val>
                                            <p:strVal val="#ppt_x"/>
                                          </p:val>
                                        </p:tav>
                                      </p:tavLst>
                                    </p:anim>
                                    <p:anim calcmode="lin" valueType="num">
                                      <p:cBhvr additive="base">
                                        <p:cTn id="37" dur="500" fill="hold"/>
                                        <p:tgtEl>
                                          <p:spTgt spid="29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WHOOSH.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719"/>
                                        </p:tgtEl>
                                        <p:attrNameLst>
                                          <p:attrName>style.visibility</p:attrName>
                                        </p:attrNameLst>
                                      </p:cBhvr>
                                      <p:to>
                                        <p:strVal val="visible"/>
                                      </p:to>
                                    </p:set>
                                    <p:animEffect transition="in" filter="wipe(left)">
                                      <p:cBhvr>
                                        <p:cTn id="42" dur="500"/>
                                        <p:tgtEl>
                                          <p:spTgt spid="297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9725">
                                            <p:txEl>
                                              <p:pRg st="0" end="0"/>
                                            </p:txEl>
                                          </p:spTgt>
                                        </p:tgtEl>
                                        <p:attrNameLst>
                                          <p:attrName>style.visibility</p:attrName>
                                        </p:attrNameLst>
                                      </p:cBhvr>
                                      <p:to>
                                        <p:strVal val="visible"/>
                                      </p:to>
                                    </p:set>
                                    <p:animEffect transition="in" filter="box(out)">
                                      <p:cBhvr>
                                        <p:cTn id="47" dur="500"/>
                                        <p:tgtEl>
                                          <p:spTgt spid="29725">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9716"/>
                                        </p:tgtEl>
                                        <p:attrNameLst>
                                          <p:attrName>style.visibility</p:attrName>
                                        </p:attrNameLst>
                                      </p:cBhvr>
                                      <p:to>
                                        <p:strVal val="visible"/>
                                      </p:to>
                                    </p:set>
                                    <p:anim calcmode="lin" valueType="num">
                                      <p:cBhvr additive="base">
                                        <p:cTn id="52" dur="500" fill="hold"/>
                                        <p:tgtEl>
                                          <p:spTgt spid="29716"/>
                                        </p:tgtEl>
                                        <p:attrNameLst>
                                          <p:attrName>ppt_x</p:attrName>
                                        </p:attrNameLst>
                                      </p:cBhvr>
                                      <p:tavLst>
                                        <p:tav tm="0">
                                          <p:val>
                                            <p:strVal val="0-#ppt_w/2"/>
                                          </p:val>
                                        </p:tav>
                                        <p:tav tm="100000">
                                          <p:val>
                                            <p:strVal val="#ppt_x"/>
                                          </p:val>
                                        </p:tav>
                                      </p:tavLst>
                                    </p:anim>
                                    <p:anim calcmode="lin" valueType="num">
                                      <p:cBhvr additive="base">
                                        <p:cTn id="53" dur="500" fill="hold"/>
                                        <p:tgtEl>
                                          <p:spTgt spid="29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WHOOSH.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9718"/>
                                        </p:tgtEl>
                                        <p:attrNameLst>
                                          <p:attrName>style.visibility</p:attrName>
                                        </p:attrNameLst>
                                      </p:cBhvr>
                                      <p:to>
                                        <p:strVal val="visible"/>
                                      </p:to>
                                    </p:set>
                                    <p:animEffect transition="in" filter="wipe(left)">
                                      <p:cBhvr>
                                        <p:cTn id="58" dur="500"/>
                                        <p:tgtEl>
                                          <p:spTgt spid="297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729">
                                            <p:txEl>
                                              <p:pRg st="0" end="0"/>
                                            </p:txEl>
                                          </p:spTgt>
                                        </p:tgtEl>
                                        <p:attrNameLst>
                                          <p:attrName>style.visibility</p:attrName>
                                        </p:attrNameLst>
                                      </p:cBhvr>
                                      <p:to>
                                        <p:strVal val="visible"/>
                                      </p:to>
                                    </p:set>
                                    <p:animEffect transition="in" filter="wipe(left)">
                                      <p:cBhvr>
                                        <p:cTn id="63" dur="500"/>
                                        <p:tgtEl>
                                          <p:spTgt spid="29729">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29723"/>
                                        </p:tgtEl>
                                        <p:attrNameLst>
                                          <p:attrName>style.visibility</p:attrName>
                                        </p:attrNameLst>
                                      </p:cBhvr>
                                      <p:to>
                                        <p:strVal val="visible"/>
                                      </p:to>
                                    </p:set>
                                    <p:animEffect transition="in" filter="wipe(right)">
                                      <p:cBhvr>
                                        <p:cTn id="68" dur="500"/>
                                        <p:tgtEl>
                                          <p:spTgt spid="2972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29724"/>
                                        </p:tgtEl>
                                        <p:attrNameLst>
                                          <p:attrName>style.visibility</p:attrName>
                                        </p:attrNameLst>
                                      </p:cBhvr>
                                      <p:to>
                                        <p:strVal val="visible"/>
                                      </p:to>
                                    </p:set>
                                    <p:animEffect transition="in" filter="wipe(right)">
                                      <p:cBhvr>
                                        <p:cTn id="73" dur="500"/>
                                        <p:tgtEl>
                                          <p:spTgt spid="2972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714">
                                            <p:txEl>
                                              <p:pRg st="0" end="0"/>
                                            </p:txEl>
                                          </p:spTgt>
                                        </p:tgtEl>
                                        <p:attrNameLst>
                                          <p:attrName>style.visibility</p:attrName>
                                        </p:attrNameLst>
                                      </p:cBhvr>
                                      <p:to>
                                        <p:strVal val="visible"/>
                                      </p:to>
                                    </p:set>
                                    <p:animEffect transition="in" filter="wipe(left)">
                                      <p:cBhvr>
                                        <p:cTn id="78" dur="500"/>
                                        <p:tgtEl>
                                          <p:spTgt spid="29714">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9721">
                                            <p:txEl>
                                              <p:pRg st="0" end="0"/>
                                            </p:txEl>
                                          </p:spTgt>
                                        </p:tgtEl>
                                        <p:attrNameLst>
                                          <p:attrName>style.visibility</p:attrName>
                                        </p:attrNameLst>
                                      </p:cBhvr>
                                      <p:to>
                                        <p:strVal val="visible"/>
                                      </p:to>
                                    </p:set>
                                    <p:animEffect transition="in" filter="wipe(left)">
                                      <p:cBhvr>
                                        <p:cTn id="83" dur="500"/>
                                        <p:tgtEl>
                                          <p:spTgt spid="29721">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9721">
                                            <p:txEl>
                                              <p:pRg st="1" end="1"/>
                                            </p:txEl>
                                          </p:spTgt>
                                        </p:tgtEl>
                                        <p:attrNameLst>
                                          <p:attrName>style.visibility</p:attrName>
                                        </p:attrNameLst>
                                      </p:cBhvr>
                                      <p:to>
                                        <p:strVal val="visible"/>
                                      </p:to>
                                    </p:set>
                                    <p:animEffect transition="in" filter="wipe(left)">
                                      <p:cBhvr>
                                        <p:cTn id="88" dur="500"/>
                                        <p:tgtEl>
                                          <p:spTgt spid="297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11" grpId="0" build="p" autoUpdateAnimBg="0"/>
      <p:bldP spid="29712" grpId="0" build="p" autoUpdateAnimBg="0"/>
      <p:bldP spid="29713" grpId="0" build="p" autoUpdateAnimBg="0" advAuto="0"/>
      <p:bldP spid="29714" grpId="0" build="p" autoUpdateAnimBg="0"/>
      <p:bldP spid="29716" grpId="0" animBg="1"/>
      <p:bldP spid="29717" grpId="0" animBg="1"/>
      <p:bldP spid="29718" grpId="0" animBg="1"/>
      <p:bldP spid="29719" grpId="0" animBg="1"/>
      <p:bldP spid="29720" grpId="0" build="p" autoUpdateAnimBg="0"/>
      <p:bldP spid="29721" grpId="0" build="p" autoUpdateAnimBg="0"/>
      <p:bldP spid="29723" grpId="0" animBg="1"/>
      <p:bldP spid="29724" grpId="0" animBg="1"/>
      <p:bldP spid="29725" grpId="0" build="p" autoUpdateAnimBg="0"/>
      <p:bldP spid="29729" grpId="0" build="p" autoUpdateAnimBg="0"/>
      <p:bldP spid="2973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1259632" y="1772816"/>
            <a:ext cx="2381647"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50000"/>
              </a:lnSpc>
            </a:pPr>
            <a:r>
              <a:rPr lang="zh-CN" altLang="en-US" dirty="0"/>
              <a:t>空间</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两直线</a:t>
            </a:r>
            <a:r>
              <a:rPr lang="zh-CN" altLang="en-US" dirty="0"/>
              <a:t>的</a:t>
            </a:r>
          </a:p>
          <a:p>
            <a:pPr>
              <a:lnSpc>
                <a:spcPct val="150000"/>
              </a:lnSpc>
            </a:pP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相对位置</a:t>
            </a:r>
            <a:r>
              <a:rPr lang="zh-CN" altLang="en-US" dirty="0"/>
              <a:t>分为</a:t>
            </a:r>
          </a:p>
        </p:txBody>
      </p:sp>
      <p:sp>
        <p:nvSpPr>
          <p:cNvPr id="45110" name="AutoShape 54"/>
          <p:cNvSpPr>
            <a:spLocks/>
          </p:cNvSpPr>
          <p:nvPr/>
        </p:nvSpPr>
        <p:spPr bwMode="auto">
          <a:xfrm>
            <a:off x="3781425" y="1495425"/>
            <a:ext cx="236538" cy="1911350"/>
          </a:xfrm>
          <a:prstGeom prst="leftBrace">
            <a:avLst>
              <a:gd name="adj1" fmla="val 67338"/>
              <a:gd name="adj2" fmla="val 50000"/>
            </a:avLst>
          </a:prstGeom>
          <a:noFill/>
          <a:ln w="3810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5111" name="Text Box 55">
            <a:hlinkClick r:id="rId4" action="ppaction://hlinksldjump"/>
          </p:cNvPr>
          <p:cNvSpPr txBox="1">
            <a:spLocks noChangeArrowheads="1"/>
          </p:cNvSpPr>
          <p:nvPr/>
        </p:nvSpPr>
        <p:spPr bwMode="auto">
          <a:xfrm>
            <a:off x="4397375" y="1392238"/>
            <a:ext cx="12715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2800" b="1" dirty="0">
                <a:solidFill>
                  <a:srgbClr val="0000FF"/>
                </a:solidFill>
                <a:latin typeface="楷体_GB2312" pitchFamily="49" charset="-122"/>
                <a:ea typeface="楷体_GB2312" pitchFamily="49" charset="-122"/>
                <a:hlinkClick r:id="rId4" action="ppaction://hlinksldjump"/>
              </a:rPr>
              <a:t>平  行</a:t>
            </a:r>
            <a:endParaRPr lang="zh-CN" altLang="en-US" sz="2800" b="1" dirty="0">
              <a:solidFill>
                <a:srgbClr val="0000FF"/>
              </a:solidFill>
              <a:latin typeface="楷体_GB2312" pitchFamily="49" charset="-122"/>
              <a:ea typeface="楷体_GB2312" pitchFamily="49" charset="-122"/>
            </a:endParaRPr>
          </a:p>
        </p:txBody>
      </p:sp>
      <p:sp>
        <p:nvSpPr>
          <p:cNvPr id="45112" name="Text Box 56">
            <a:hlinkClick r:id="rId5" action="ppaction://hlinksldjump"/>
          </p:cNvPr>
          <p:cNvSpPr txBox="1">
            <a:spLocks noChangeArrowheads="1"/>
          </p:cNvSpPr>
          <p:nvPr/>
        </p:nvSpPr>
        <p:spPr bwMode="auto">
          <a:xfrm>
            <a:off x="4379913" y="2063750"/>
            <a:ext cx="1425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2800" b="1" dirty="0">
                <a:solidFill>
                  <a:srgbClr val="0000FF"/>
                </a:solidFill>
                <a:latin typeface="楷体_GB2312" pitchFamily="49" charset="-122"/>
                <a:ea typeface="楷体_GB2312" pitchFamily="49" charset="-122"/>
                <a:hlinkClick r:id="rId5" action="ppaction://hlinksldjump"/>
              </a:rPr>
              <a:t>相  交</a:t>
            </a:r>
            <a:endParaRPr lang="zh-CN" altLang="en-US" sz="2800" b="1" dirty="0">
              <a:solidFill>
                <a:srgbClr val="0000FF"/>
              </a:solidFill>
              <a:latin typeface="楷体_GB2312" pitchFamily="49" charset="-122"/>
              <a:ea typeface="楷体_GB2312" pitchFamily="49" charset="-122"/>
            </a:endParaRPr>
          </a:p>
        </p:txBody>
      </p:sp>
      <p:sp>
        <p:nvSpPr>
          <p:cNvPr id="45113" name="Text Box 57">
            <a:hlinkClick r:id="rId6" action="ppaction://hlinksldjump"/>
          </p:cNvPr>
          <p:cNvSpPr txBox="1">
            <a:spLocks noChangeArrowheads="1"/>
          </p:cNvSpPr>
          <p:nvPr/>
        </p:nvSpPr>
        <p:spPr bwMode="auto">
          <a:xfrm>
            <a:off x="4383088" y="2916238"/>
            <a:ext cx="1425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2800" b="1" dirty="0">
                <a:solidFill>
                  <a:srgbClr val="0000FF"/>
                </a:solidFill>
                <a:latin typeface="楷体_GB2312" pitchFamily="49" charset="-122"/>
                <a:ea typeface="楷体_GB2312" pitchFamily="49" charset="-122"/>
                <a:hlinkClick r:id="rId6" action="ppaction://hlinksldjump"/>
              </a:rPr>
              <a:t>交  叉</a:t>
            </a:r>
            <a:endParaRPr lang="zh-CN" altLang="en-US" sz="2800" b="1" dirty="0">
              <a:solidFill>
                <a:srgbClr val="0000FF"/>
              </a:solidFill>
              <a:latin typeface="楷体_GB2312" pitchFamily="49" charset="-122"/>
              <a:ea typeface="楷体_GB2312" pitchFamily="49" charset="-122"/>
            </a:endParaRPr>
          </a:p>
        </p:txBody>
      </p:sp>
      <p:grpSp>
        <p:nvGrpSpPr>
          <p:cNvPr id="45119" name="Group 63"/>
          <p:cNvGrpSpPr>
            <a:grpSpLocks/>
          </p:cNvGrpSpPr>
          <p:nvPr/>
        </p:nvGrpSpPr>
        <p:grpSpPr bwMode="auto">
          <a:xfrm>
            <a:off x="1042988" y="3702050"/>
            <a:ext cx="7519987" cy="2497138"/>
            <a:chOff x="657" y="2332"/>
            <a:chExt cx="4737" cy="1573"/>
          </a:xfrm>
        </p:grpSpPr>
        <p:sp>
          <p:nvSpPr>
            <p:cNvPr id="45118" name="Rectangle 62"/>
            <p:cNvSpPr>
              <a:spLocks noChangeArrowheads="1"/>
            </p:cNvSpPr>
            <p:nvPr/>
          </p:nvSpPr>
          <p:spPr bwMode="auto">
            <a:xfrm>
              <a:off x="657" y="2332"/>
              <a:ext cx="4737" cy="1573"/>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5121" name="WordArt 65">
            <a:hlinkClick r:id="rId7" action="ppaction://hlinksldjump"/>
          </p:cNvPr>
          <p:cNvSpPr>
            <a:spLocks noChangeArrowheads="1" noChangeShapeType="1" noTextEdit="1"/>
          </p:cNvSpPr>
          <p:nvPr/>
        </p:nvSpPr>
        <p:spPr bwMode="auto">
          <a:xfrm>
            <a:off x="7181850" y="2973388"/>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继续</a:t>
            </a:r>
          </a:p>
        </p:txBody>
      </p:sp>
      <p:pic>
        <p:nvPicPr>
          <p:cNvPr id="12" name="Picture 3" descr="26"/>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43608" y="378505"/>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2.3.4</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两直线的相对位置</a:t>
            </a:r>
            <a:endParaRPr lang="zh-CN" altLang="en-US" sz="3200" b="1" dirty="0">
              <a:solidFill>
                <a:schemeClr val="accent2"/>
              </a:solidFill>
              <a:latin typeface="隶书" pitchFamily="49" charset="-122"/>
              <a:ea typeface="隶书" pitchFamily="49" charset="-122"/>
            </a:endParaRPr>
          </a:p>
        </p:txBody>
      </p:sp>
    </p:spTree>
    <p:controls>
      <mc:AlternateContent xmlns:mc="http://schemas.openxmlformats.org/markup-compatibility/2006">
        <mc:Choice xmlns:v="urn:schemas-microsoft-com:vml" Requires="v">
          <p:control spid="138252" name="ShockwaveFlash1" r:id="rId2" imgW="7493256" imgH="2468626"/>
        </mc:Choice>
        <mc:Fallback>
          <p:control name="ShockwaveFlash1" r:id="rId2" imgW="7493256" imgH="2468626">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1069975" y="3722688"/>
                  <a:ext cx="7493000" cy="2468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6948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3">
                                            <p:txEl>
                                              <p:pRg st="0" end="0"/>
                                            </p:txEl>
                                          </p:spTgt>
                                        </p:tgtEl>
                                        <p:attrNameLst>
                                          <p:attrName>style.color</p:attrName>
                                        </p:attrNameLst>
                                      </p:cBhvr>
                                      <p:to>
                                        <a:srgbClr val="FF0000"/>
                                      </p:to>
                                    </p:animClr>
                                    <p:animClr clrSpc="rgb" dir="cw">
                                      <p:cBhvr>
                                        <p:cTn id="7" dur="250" autoRev="1" fill="remove"/>
                                        <p:tgtEl>
                                          <p:spTgt spid="13">
                                            <p:txEl>
                                              <p:pRg st="0" end="0"/>
                                            </p:txEl>
                                          </p:spTgt>
                                        </p:tgtEl>
                                        <p:attrNameLst>
                                          <p:attrName>fillcolor</p:attrName>
                                        </p:attrNameLst>
                                      </p:cBhvr>
                                      <p:to>
                                        <a:srgbClr val="FF0000"/>
                                      </p:to>
                                    </p:animClr>
                                    <p:set>
                                      <p:cBhvr>
                                        <p:cTn id="8" dur="250" autoRev="1" fill="remove"/>
                                        <p:tgtEl>
                                          <p:spTgt spid="13">
                                            <p:txEl>
                                              <p:pRg st="0" end="0"/>
                                            </p:txEl>
                                          </p:spTgt>
                                        </p:tgtEl>
                                        <p:attrNameLst>
                                          <p:attrName>fill.type</p:attrName>
                                        </p:attrNameLst>
                                      </p:cBhvr>
                                      <p:to>
                                        <p:strVal val="solid"/>
                                      </p:to>
                                    </p:set>
                                    <p:set>
                                      <p:cBhvr>
                                        <p:cTn id="9" dur="250" autoRev="1" fill="remove"/>
                                        <p:tgtEl>
                                          <p:spTgt spid="1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061">
                                            <p:txEl>
                                              <p:pRg st="0" end="0"/>
                                            </p:txEl>
                                          </p:spTgt>
                                        </p:tgtEl>
                                        <p:attrNameLst>
                                          <p:attrName>style.visibility</p:attrName>
                                        </p:attrNameLst>
                                      </p:cBhvr>
                                      <p:to>
                                        <p:strVal val="visible"/>
                                      </p:to>
                                    </p:set>
                                    <p:animEffect transition="in" filter="wipe(left)">
                                      <p:cBhvr>
                                        <p:cTn id="14" dur="500"/>
                                        <p:tgtEl>
                                          <p:spTgt spid="45061">
                                            <p:txEl>
                                              <p:pRg st="0" end="0"/>
                                            </p:txEl>
                                          </p:spTgt>
                                        </p:tgtEl>
                                      </p:cBhvr>
                                    </p:animEffect>
                                  </p:childTnLst>
                                </p:cTn>
                              </p:par>
                            </p:childTnLst>
                          </p:cTn>
                        </p:par>
                        <p:par>
                          <p:cTn id="15" fill="hold" nodeType="with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5061">
                                            <p:txEl>
                                              <p:pRg st="1" end="1"/>
                                            </p:txEl>
                                          </p:spTgt>
                                        </p:tgtEl>
                                        <p:attrNameLst>
                                          <p:attrName>style.visibility</p:attrName>
                                        </p:attrNameLst>
                                      </p:cBhvr>
                                      <p:to>
                                        <p:strVal val="visible"/>
                                      </p:to>
                                    </p:set>
                                    <p:animEffect transition="in" filter="wipe(left)">
                                      <p:cBhvr>
                                        <p:cTn id="18" dur="500"/>
                                        <p:tgtEl>
                                          <p:spTgt spid="4506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5110"/>
                                        </p:tgtEl>
                                        <p:attrNameLst>
                                          <p:attrName>style.visibility</p:attrName>
                                        </p:attrNameLst>
                                      </p:cBhvr>
                                      <p:to>
                                        <p:strVal val="visible"/>
                                      </p:to>
                                    </p:set>
                                    <p:animEffect transition="in" filter="barn(outHorizontal)">
                                      <p:cBhvr>
                                        <p:cTn id="23" dur="500"/>
                                        <p:tgtEl>
                                          <p:spTgt spid="451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5111"/>
                                        </p:tgtEl>
                                        <p:attrNameLst>
                                          <p:attrName>style.visibility</p:attrName>
                                        </p:attrNameLst>
                                      </p:cBhvr>
                                      <p:to>
                                        <p:strVal val="visible"/>
                                      </p:to>
                                    </p:set>
                                    <p:animEffect transition="in" filter="dissolve">
                                      <p:cBhvr>
                                        <p:cTn id="28" dur="500"/>
                                        <p:tgtEl>
                                          <p:spTgt spid="451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5112"/>
                                        </p:tgtEl>
                                        <p:attrNameLst>
                                          <p:attrName>style.visibility</p:attrName>
                                        </p:attrNameLst>
                                      </p:cBhvr>
                                      <p:to>
                                        <p:strVal val="visible"/>
                                      </p:to>
                                    </p:set>
                                    <p:animEffect transition="in" filter="dissolve">
                                      <p:cBhvr>
                                        <p:cTn id="33" dur="500"/>
                                        <p:tgtEl>
                                          <p:spTgt spid="451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5113"/>
                                        </p:tgtEl>
                                        <p:attrNameLst>
                                          <p:attrName>style.visibility</p:attrName>
                                        </p:attrNameLst>
                                      </p:cBhvr>
                                      <p:to>
                                        <p:strVal val="visible"/>
                                      </p:to>
                                    </p:set>
                                    <p:animEffect transition="in" filter="dissolve">
                                      <p:cBhvr>
                                        <p:cTn id="38" dur="500"/>
                                        <p:tgtEl>
                                          <p:spTgt spid="451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5121"/>
                                        </p:tgtEl>
                                        <p:attrNameLst>
                                          <p:attrName>style.visibility</p:attrName>
                                        </p:attrNameLst>
                                      </p:cBhvr>
                                      <p:to>
                                        <p:strVal val="visible"/>
                                      </p:to>
                                    </p:set>
                                    <p:animEffect transition="in" filter="dissolve">
                                      <p:cBhvr>
                                        <p:cTn id="43" dur="500"/>
                                        <p:tgtEl>
                                          <p:spTgt spid="4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uiExpand="1" build="p" autoUpdateAnimBg="0"/>
      <p:bldP spid="45110" grpId="0" animBg="1"/>
      <p:bldP spid="45111" grpId="0" autoUpdateAnimBg="0"/>
      <p:bldP spid="45112" grpId="0" autoUpdateAnimBg="0"/>
      <p:bldP spid="45113" grpId="0" autoUpdateAnimBg="0"/>
      <p:bldP spid="451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Rectangle 7"/>
          <p:cNvSpPr>
            <a:spLocks noChangeArrowheads="1"/>
          </p:cNvSpPr>
          <p:nvPr/>
        </p:nvSpPr>
        <p:spPr bwMode="auto">
          <a:xfrm>
            <a:off x="604838" y="1157288"/>
            <a:ext cx="8143875" cy="517683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34152" name="Picture 8"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28688"/>
            <a:ext cx="6858000" cy="11112"/>
          </a:xfrm>
          <a:prstGeom prst="rect">
            <a:avLst/>
          </a:prstGeom>
          <a:noFill/>
          <a:extLst>
            <a:ext uri="{909E8E84-426E-40DD-AFC4-6F175D3DCCD1}">
              <a14:hiddenFill xmlns:a14="http://schemas.microsoft.com/office/drawing/2010/main">
                <a:solidFill>
                  <a:srgbClr val="FFFFFF"/>
                </a:solidFill>
              </a14:hiddenFill>
            </a:ext>
          </a:extLst>
        </p:spPr>
      </p:pic>
      <p:grpSp>
        <p:nvGrpSpPr>
          <p:cNvPr id="134153" name="Group 9"/>
          <p:cNvGrpSpPr>
            <a:grpSpLocks/>
          </p:cNvGrpSpPr>
          <p:nvPr/>
        </p:nvGrpSpPr>
        <p:grpSpPr bwMode="auto">
          <a:xfrm>
            <a:off x="5519738" y="3506788"/>
            <a:ext cx="1390650" cy="871537"/>
            <a:chOff x="3304" y="1766"/>
            <a:chExt cx="876" cy="549"/>
          </a:xfrm>
        </p:grpSpPr>
        <p:sp>
          <p:nvSpPr>
            <p:cNvPr id="134154" name="Line 10"/>
            <p:cNvSpPr>
              <a:spLocks noChangeShapeType="1"/>
            </p:cNvSpPr>
            <p:nvPr/>
          </p:nvSpPr>
          <p:spPr bwMode="auto">
            <a:xfrm flipV="1">
              <a:off x="3412" y="1854"/>
              <a:ext cx="663" cy="333"/>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4155" name="Group 11"/>
            <p:cNvGrpSpPr>
              <a:grpSpLocks/>
            </p:cNvGrpSpPr>
            <p:nvPr/>
          </p:nvGrpSpPr>
          <p:grpSpPr bwMode="auto">
            <a:xfrm>
              <a:off x="3304" y="1766"/>
              <a:ext cx="876" cy="549"/>
              <a:chOff x="3304" y="1766"/>
              <a:chExt cx="876" cy="549"/>
            </a:xfrm>
          </p:grpSpPr>
          <p:sp>
            <p:nvSpPr>
              <p:cNvPr id="134156" name="Freeform 12"/>
              <p:cNvSpPr>
                <a:spLocks/>
              </p:cNvSpPr>
              <p:nvPr/>
            </p:nvSpPr>
            <p:spPr bwMode="auto">
              <a:xfrm>
                <a:off x="3304" y="2230"/>
                <a:ext cx="58" cy="83"/>
              </a:xfrm>
              <a:custGeom>
                <a:avLst/>
                <a:gdLst>
                  <a:gd name="T0" fmla="*/ 175 w 236"/>
                  <a:gd name="T1" fmla="*/ 0 h 344"/>
                  <a:gd name="T2" fmla="*/ 124 w 236"/>
                  <a:gd name="T3" fmla="*/ 0 h 344"/>
                  <a:gd name="T4" fmla="*/ 82 w 236"/>
                  <a:gd name="T5" fmla="*/ 15 h 344"/>
                  <a:gd name="T6" fmla="*/ 59 w 236"/>
                  <a:gd name="T7" fmla="*/ 53 h 344"/>
                  <a:gd name="T8" fmla="*/ 0 w 236"/>
                  <a:gd name="T9" fmla="*/ 270 h 344"/>
                  <a:gd name="T10" fmla="*/ 11 w 236"/>
                  <a:gd name="T11" fmla="*/ 321 h 344"/>
                  <a:gd name="T12" fmla="*/ 57 w 236"/>
                  <a:gd name="T13" fmla="*/ 344 h 344"/>
                  <a:gd name="T14" fmla="*/ 112 w 236"/>
                  <a:gd name="T15" fmla="*/ 344 h 344"/>
                  <a:gd name="T16" fmla="*/ 236 w 236"/>
                  <a:gd name="T17"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344">
                    <a:moveTo>
                      <a:pt x="175" y="0"/>
                    </a:moveTo>
                    <a:lnTo>
                      <a:pt x="124" y="0"/>
                    </a:lnTo>
                    <a:lnTo>
                      <a:pt x="82" y="15"/>
                    </a:lnTo>
                    <a:lnTo>
                      <a:pt x="59" y="53"/>
                    </a:lnTo>
                    <a:lnTo>
                      <a:pt x="0" y="270"/>
                    </a:lnTo>
                    <a:lnTo>
                      <a:pt x="11" y="321"/>
                    </a:lnTo>
                    <a:lnTo>
                      <a:pt x="57" y="344"/>
                    </a:lnTo>
                    <a:lnTo>
                      <a:pt x="112" y="344"/>
                    </a:lnTo>
                    <a:lnTo>
                      <a:pt x="236" y="2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57" name="Freeform 13"/>
              <p:cNvSpPr>
                <a:spLocks/>
              </p:cNvSpPr>
              <p:nvPr/>
            </p:nvSpPr>
            <p:spPr bwMode="auto">
              <a:xfrm>
                <a:off x="3362" y="2300"/>
                <a:ext cx="7" cy="15"/>
              </a:xfrm>
              <a:custGeom>
                <a:avLst/>
                <a:gdLst>
                  <a:gd name="T0" fmla="*/ 0 w 26"/>
                  <a:gd name="T1" fmla="*/ 0 h 67"/>
                  <a:gd name="T2" fmla="*/ 2 w 26"/>
                  <a:gd name="T3" fmla="*/ 37 h 67"/>
                  <a:gd name="T4" fmla="*/ 26 w 26"/>
                  <a:gd name="T5" fmla="*/ 67 h 67"/>
                </a:gdLst>
                <a:ahLst/>
                <a:cxnLst>
                  <a:cxn ang="0">
                    <a:pos x="T0" y="T1"/>
                  </a:cxn>
                  <a:cxn ang="0">
                    <a:pos x="T2" y="T3"/>
                  </a:cxn>
                  <a:cxn ang="0">
                    <a:pos x="T4" y="T5"/>
                  </a:cxn>
                </a:cxnLst>
                <a:rect l="0" t="0" r="r" b="b"/>
                <a:pathLst>
                  <a:path w="26" h="67">
                    <a:moveTo>
                      <a:pt x="0" y="0"/>
                    </a:moveTo>
                    <a:lnTo>
                      <a:pt x="2" y="37"/>
                    </a:lnTo>
                    <a:lnTo>
                      <a:pt x="26" y="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58" name="Line 14"/>
              <p:cNvSpPr>
                <a:spLocks noChangeShapeType="1"/>
              </p:cNvSpPr>
              <p:nvPr/>
            </p:nvSpPr>
            <p:spPr bwMode="auto">
              <a:xfrm flipH="1">
                <a:off x="3348" y="2230"/>
                <a:ext cx="3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59" name="Line 15"/>
              <p:cNvSpPr>
                <a:spLocks noChangeShapeType="1"/>
              </p:cNvSpPr>
              <p:nvPr/>
            </p:nvSpPr>
            <p:spPr bwMode="auto">
              <a:xfrm flipH="1">
                <a:off x="3362" y="2230"/>
                <a:ext cx="18" cy="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60" name="Freeform 16"/>
              <p:cNvSpPr>
                <a:spLocks/>
              </p:cNvSpPr>
              <p:nvPr/>
            </p:nvSpPr>
            <p:spPr bwMode="auto">
              <a:xfrm>
                <a:off x="4108" y="1766"/>
                <a:ext cx="72" cy="125"/>
              </a:xfrm>
              <a:custGeom>
                <a:avLst/>
                <a:gdLst>
                  <a:gd name="T0" fmla="*/ 137 w 293"/>
                  <a:gd name="T1" fmla="*/ 0 h 513"/>
                  <a:gd name="T2" fmla="*/ 0 w 293"/>
                  <a:gd name="T3" fmla="*/ 513 h 513"/>
                  <a:gd name="T4" fmla="*/ 128 w 293"/>
                  <a:gd name="T5" fmla="*/ 513 h 513"/>
                  <a:gd name="T6" fmla="*/ 207 w 293"/>
                  <a:gd name="T7" fmla="*/ 484 h 513"/>
                  <a:gd name="T8" fmla="*/ 255 w 293"/>
                  <a:gd name="T9" fmla="*/ 413 h 513"/>
                  <a:gd name="T10" fmla="*/ 293 w 293"/>
                  <a:gd name="T11" fmla="*/ 271 h 513"/>
                  <a:gd name="T12" fmla="*/ 283 w 293"/>
                  <a:gd name="T13" fmla="*/ 200 h 513"/>
                  <a:gd name="T14" fmla="*/ 220 w 293"/>
                  <a:gd name="T15" fmla="*/ 170 h 513"/>
                  <a:gd name="T16" fmla="*/ 92 w 293"/>
                  <a:gd name="T17" fmla="*/ 17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513">
                    <a:moveTo>
                      <a:pt x="137" y="0"/>
                    </a:moveTo>
                    <a:lnTo>
                      <a:pt x="0" y="513"/>
                    </a:lnTo>
                    <a:lnTo>
                      <a:pt x="128" y="513"/>
                    </a:lnTo>
                    <a:lnTo>
                      <a:pt x="207" y="484"/>
                    </a:lnTo>
                    <a:lnTo>
                      <a:pt x="255" y="413"/>
                    </a:lnTo>
                    <a:lnTo>
                      <a:pt x="293" y="271"/>
                    </a:lnTo>
                    <a:lnTo>
                      <a:pt x="283" y="200"/>
                    </a:lnTo>
                    <a:lnTo>
                      <a:pt x="220" y="170"/>
                    </a:lnTo>
                    <a:lnTo>
                      <a:pt x="92" y="17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34161" name="Group 17"/>
          <p:cNvGrpSpPr>
            <a:grpSpLocks/>
          </p:cNvGrpSpPr>
          <p:nvPr/>
        </p:nvGrpSpPr>
        <p:grpSpPr bwMode="auto">
          <a:xfrm>
            <a:off x="5481638" y="1236663"/>
            <a:ext cx="1484312" cy="982662"/>
            <a:chOff x="3280" y="336"/>
            <a:chExt cx="935" cy="619"/>
          </a:xfrm>
        </p:grpSpPr>
        <p:sp>
          <p:nvSpPr>
            <p:cNvPr id="134162" name="Line 18"/>
            <p:cNvSpPr>
              <a:spLocks noChangeShapeType="1"/>
            </p:cNvSpPr>
            <p:nvPr/>
          </p:nvSpPr>
          <p:spPr bwMode="auto">
            <a:xfrm flipV="1">
              <a:off x="3412" y="499"/>
              <a:ext cx="663" cy="444"/>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4163" name="Group 19"/>
            <p:cNvGrpSpPr>
              <a:grpSpLocks/>
            </p:cNvGrpSpPr>
            <p:nvPr/>
          </p:nvGrpSpPr>
          <p:grpSpPr bwMode="auto">
            <a:xfrm>
              <a:off x="3280" y="336"/>
              <a:ext cx="935" cy="619"/>
              <a:chOff x="3280" y="336"/>
              <a:chExt cx="935" cy="619"/>
            </a:xfrm>
          </p:grpSpPr>
          <p:sp>
            <p:nvSpPr>
              <p:cNvPr id="134164" name="Line 20"/>
              <p:cNvSpPr>
                <a:spLocks noChangeShapeType="1"/>
              </p:cNvSpPr>
              <p:nvPr/>
            </p:nvSpPr>
            <p:spPr bwMode="auto">
              <a:xfrm flipH="1">
                <a:off x="3324" y="870"/>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65" name="Line 21"/>
              <p:cNvSpPr>
                <a:spLocks noChangeShapeType="1"/>
              </p:cNvSpPr>
              <p:nvPr/>
            </p:nvSpPr>
            <p:spPr bwMode="auto">
              <a:xfrm flipH="1">
                <a:off x="3338" y="870"/>
                <a:ext cx="19"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66" name="Freeform 22"/>
              <p:cNvSpPr>
                <a:spLocks/>
              </p:cNvSpPr>
              <p:nvPr/>
            </p:nvSpPr>
            <p:spPr bwMode="auto">
              <a:xfrm>
                <a:off x="3338" y="939"/>
                <a:ext cx="7" cy="16"/>
              </a:xfrm>
              <a:custGeom>
                <a:avLst/>
                <a:gdLst>
                  <a:gd name="T0" fmla="*/ 0 w 27"/>
                  <a:gd name="T1" fmla="*/ 0 h 68"/>
                  <a:gd name="T2" fmla="*/ 2 w 27"/>
                  <a:gd name="T3" fmla="*/ 39 h 68"/>
                  <a:gd name="T4" fmla="*/ 27 w 27"/>
                  <a:gd name="T5" fmla="*/ 68 h 68"/>
                </a:gdLst>
                <a:ahLst/>
                <a:cxnLst>
                  <a:cxn ang="0">
                    <a:pos x="T0" y="T1"/>
                  </a:cxn>
                  <a:cxn ang="0">
                    <a:pos x="T2" y="T3"/>
                  </a:cxn>
                  <a:cxn ang="0">
                    <a:pos x="T4" y="T5"/>
                  </a:cxn>
                </a:cxnLst>
                <a:rect l="0" t="0" r="r" b="b"/>
                <a:pathLst>
                  <a:path w="27" h="68">
                    <a:moveTo>
                      <a:pt x="0" y="0"/>
                    </a:moveTo>
                    <a:lnTo>
                      <a:pt x="2" y="39"/>
                    </a:lnTo>
                    <a:lnTo>
                      <a:pt x="27" y="6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67" name="Freeform 23"/>
              <p:cNvSpPr>
                <a:spLocks/>
              </p:cNvSpPr>
              <p:nvPr/>
            </p:nvSpPr>
            <p:spPr bwMode="auto">
              <a:xfrm>
                <a:off x="3280" y="870"/>
                <a:ext cx="59" cy="83"/>
              </a:xfrm>
              <a:custGeom>
                <a:avLst/>
                <a:gdLst>
                  <a:gd name="T0" fmla="*/ 175 w 236"/>
                  <a:gd name="T1" fmla="*/ 0 h 345"/>
                  <a:gd name="T2" fmla="*/ 125 w 236"/>
                  <a:gd name="T3" fmla="*/ 0 h 345"/>
                  <a:gd name="T4" fmla="*/ 82 w 236"/>
                  <a:gd name="T5" fmla="*/ 15 h 345"/>
                  <a:gd name="T6" fmla="*/ 59 w 236"/>
                  <a:gd name="T7" fmla="*/ 54 h 345"/>
                  <a:gd name="T8" fmla="*/ 0 w 236"/>
                  <a:gd name="T9" fmla="*/ 270 h 345"/>
                  <a:gd name="T10" fmla="*/ 11 w 236"/>
                  <a:gd name="T11" fmla="*/ 322 h 345"/>
                  <a:gd name="T12" fmla="*/ 57 w 236"/>
                  <a:gd name="T13" fmla="*/ 345 h 345"/>
                  <a:gd name="T14" fmla="*/ 112 w 236"/>
                  <a:gd name="T15" fmla="*/ 345 h 345"/>
                  <a:gd name="T16" fmla="*/ 236 w 236"/>
                  <a:gd name="T17" fmla="*/ 27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345">
                    <a:moveTo>
                      <a:pt x="175" y="0"/>
                    </a:moveTo>
                    <a:lnTo>
                      <a:pt x="125" y="0"/>
                    </a:lnTo>
                    <a:lnTo>
                      <a:pt x="82" y="15"/>
                    </a:lnTo>
                    <a:lnTo>
                      <a:pt x="59" y="54"/>
                    </a:lnTo>
                    <a:lnTo>
                      <a:pt x="0" y="270"/>
                    </a:lnTo>
                    <a:lnTo>
                      <a:pt x="11" y="322"/>
                    </a:lnTo>
                    <a:lnTo>
                      <a:pt x="57" y="345"/>
                    </a:lnTo>
                    <a:lnTo>
                      <a:pt x="112" y="345"/>
                    </a:lnTo>
                    <a:lnTo>
                      <a:pt x="236" y="27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68" name="Line 24"/>
              <p:cNvSpPr>
                <a:spLocks noChangeShapeType="1"/>
              </p:cNvSpPr>
              <p:nvPr/>
            </p:nvSpPr>
            <p:spPr bwMode="auto">
              <a:xfrm flipV="1">
                <a:off x="3399" y="834"/>
                <a:ext cx="14"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69" name="Freeform 25"/>
              <p:cNvSpPr>
                <a:spLocks/>
              </p:cNvSpPr>
              <p:nvPr/>
            </p:nvSpPr>
            <p:spPr bwMode="auto">
              <a:xfrm>
                <a:off x="4077" y="336"/>
                <a:ext cx="73" cy="125"/>
              </a:xfrm>
              <a:custGeom>
                <a:avLst/>
                <a:gdLst>
                  <a:gd name="T0" fmla="*/ 137 w 293"/>
                  <a:gd name="T1" fmla="*/ 0 h 513"/>
                  <a:gd name="T2" fmla="*/ 0 w 293"/>
                  <a:gd name="T3" fmla="*/ 513 h 513"/>
                  <a:gd name="T4" fmla="*/ 129 w 293"/>
                  <a:gd name="T5" fmla="*/ 513 h 513"/>
                  <a:gd name="T6" fmla="*/ 207 w 293"/>
                  <a:gd name="T7" fmla="*/ 484 h 513"/>
                  <a:gd name="T8" fmla="*/ 255 w 293"/>
                  <a:gd name="T9" fmla="*/ 414 h 513"/>
                  <a:gd name="T10" fmla="*/ 293 w 293"/>
                  <a:gd name="T11" fmla="*/ 271 h 513"/>
                  <a:gd name="T12" fmla="*/ 283 w 293"/>
                  <a:gd name="T13" fmla="*/ 201 h 513"/>
                  <a:gd name="T14" fmla="*/ 220 w 293"/>
                  <a:gd name="T15" fmla="*/ 172 h 513"/>
                  <a:gd name="T16" fmla="*/ 92 w 293"/>
                  <a:gd name="T17" fmla="*/ 17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513">
                    <a:moveTo>
                      <a:pt x="137" y="0"/>
                    </a:moveTo>
                    <a:lnTo>
                      <a:pt x="0" y="513"/>
                    </a:lnTo>
                    <a:lnTo>
                      <a:pt x="129" y="513"/>
                    </a:lnTo>
                    <a:lnTo>
                      <a:pt x="207" y="484"/>
                    </a:lnTo>
                    <a:lnTo>
                      <a:pt x="255" y="414"/>
                    </a:lnTo>
                    <a:lnTo>
                      <a:pt x="293" y="271"/>
                    </a:lnTo>
                    <a:lnTo>
                      <a:pt x="283" y="201"/>
                    </a:lnTo>
                    <a:lnTo>
                      <a:pt x="220" y="172"/>
                    </a:lnTo>
                    <a:lnTo>
                      <a:pt x="92" y="17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70" name="Line 26"/>
              <p:cNvSpPr>
                <a:spLocks noChangeShapeType="1"/>
              </p:cNvSpPr>
              <p:nvPr/>
            </p:nvSpPr>
            <p:spPr bwMode="auto">
              <a:xfrm flipV="1">
                <a:off x="4200" y="336"/>
                <a:ext cx="15" cy="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4171" name="Group 27"/>
          <p:cNvGrpSpPr>
            <a:grpSpLocks/>
          </p:cNvGrpSpPr>
          <p:nvPr/>
        </p:nvGrpSpPr>
        <p:grpSpPr bwMode="auto">
          <a:xfrm>
            <a:off x="5691188" y="1495425"/>
            <a:ext cx="2058987" cy="2855913"/>
            <a:chOff x="3441" y="499"/>
            <a:chExt cx="1297" cy="1799"/>
          </a:xfrm>
        </p:grpSpPr>
        <p:sp>
          <p:nvSpPr>
            <p:cNvPr id="134172" name="Line 28"/>
            <p:cNvSpPr>
              <a:spLocks noChangeShapeType="1"/>
            </p:cNvSpPr>
            <p:nvPr/>
          </p:nvSpPr>
          <p:spPr bwMode="auto">
            <a:xfrm>
              <a:off x="3441" y="943"/>
              <a:ext cx="1" cy="12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73" name="Line 29"/>
            <p:cNvSpPr>
              <a:spLocks noChangeShapeType="1"/>
            </p:cNvSpPr>
            <p:nvPr/>
          </p:nvSpPr>
          <p:spPr bwMode="auto">
            <a:xfrm>
              <a:off x="4104" y="499"/>
              <a:ext cx="2" cy="1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74" name="Line 30"/>
            <p:cNvSpPr>
              <a:spLocks noChangeShapeType="1"/>
            </p:cNvSpPr>
            <p:nvPr/>
          </p:nvSpPr>
          <p:spPr bwMode="auto">
            <a:xfrm>
              <a:off x="4461" y="1025"/>
              <a:ext cx="3" cy="1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75" name="Line 31"/>
            <p:cNvSpPr>
              <a:spLocks noChangeShapeType="1"/>
            </p:cNvSpPr>
            <p:nvPr/>
          </p:nvSpPr>
          <p:spPr bwMode="auto">
            <a:xfrm>
              <a:off x="4736" y="804"/>
              <a:ext cx="2" cy="13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4176" name="Group 32"/>
          <p:cNvGrpSpPr>
            <a:grpSpLocks/>
          </p:cNvGrpSpPr>
          <p:nvPr/>
        </p:nvGrpSpPr>
        <p:grpSpPr bwMode="auto">
          <a:xfrm>
            <a:off x="7167563" y="4016375"/>
            <a:ext cx="741362" cy="522288"/>
            <a:chOff x="4342" y="2087"/>
            <a:chExt cx="467" cy="329"/>
          </a:xfrm>
        </p:grpSpPr>
        <p:sp>
          <p:nvSpPr>
            <p:cNvPr id="134177" name="Line 33"/>
            <p:cNvSpPr>
              <a:spLocks noChangeShapeType="1"/>
            </p:cNvSpPr>
            <p:nvPr/>
          </p:nvSpPr>
          <p:spPr bwMode="auto">
            <a:xfrm flipV="1">
              <a:off x="4432" y="2131"/>
              <a:ext cx="275" cy="167"/>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4178" name="Group 34"/>
            <p:cNvGrpSpPr>
              <a:grpSpLocks/>
            </p:cNvGrpSpPr>
            <p:nvPr/>
          </p:nvGrpSpPr>
          <p:grpSpPr bwMode="auto">
            <a:xfrm>
              <a:off x="4342" y="2087"/>
              <a:ext cx="467" cy="329"/>
              <a:chOff x="4342" y="2087"/>
              <a:chExt cx="467" cy="329"/>
            </a:xfrm>
          </p:grpSpPr>
          <p:sp>
            <p:nvSpPr>
              <p:cNvPr id="134179" name="Line 35"/>
              <p:cNvSpPr>
                <a:spLocks noChangeShapeType="1"/>
              </p:cNvSpPr>
              <p:nvPr/>
            </p:nvSpPr>
            <p:spPr bwMode="auto">
              <a:xfrm flipH="1">
                <a:off x="4360" y="2413"/>
                <a:ext cx="17"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80" name="Freeform 36"/>
              <p:cNvSpPr>
                <a:spLocks/>
              </p:cNvSpPr>
              <p:nvPr/>
            </p:nvSpPr>
            <p:spPr bwMode="auto">
              <a:xfrm>
                <a:off x="4342" y="2391"/>
                <a:ext cx="18" cy="22"/>
              </a:xfrm>
              <a:custGeom>
                <a:avLst/>
                <a:gdLst>
                  <a:gd name="T0" fmla="*/ 0 w 73"/>
                  <a:gd name="T1" fmla="*/ 0 h 100"/>
                  <a:gd name="T2" fmla="*/ 10 w 73"/>
                  <a:gd name="T3" fmla="*/ 71 h 100"/>
                  <a:gd name="T4" fmla="*/ 73 w 73"/>
                  <a:gd name="T5" fmla="*/ 100 h 100"/>
                </a:gdLst>
                <a:ahLst/>
                <a:cxnLst>
                  <a:cxn ang="0">
                    <a:pos x="T0" y="T1"/>
                  </a:cxn>
                  <a:cxn ang="0">
                    <a:pos x="T2" y="T3"/>
                  </a:cxn>
                  <a:cxn ang="0">
                    <a:pos x="T4" y="T5"/>
                  </a:cxn>
                </a:cxnLst>
                <a:rect l="0" t="0" r="r" b="b"/>
                <a:pathLst>
                  <a:path w="73" h="100">
                    <a:moveTo>
                      <a:pt x="0" y="0"/>
                    </a:moveTo>
                    <a:lnTo>
                      <a:pt x="10" y="71"/>
                    </a:lnTo>
                    <a:lnTo>
                      <a:pt x="73"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81" name="Line 37"/>
              <p:cNvSpPr>
                <a:spLocks noChangeShapeType="1"/>
              </p:cNvSpPr>
              <p:nvPr/>
            </p:nvSpPr>
            <p:spPr bwMode="auto">
              <a:xfrm flipV="1">
                <a:off x="4342" y="2355"/>
                <a:ext cx="11"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82" name="Freeform 38"/>
              <p:cNvSpPr>
                <a:spLocks/>
              </p:cNvSpPr>
              <p:nvPr/>
            </p:nvSpPr>
            <p:spPr bwMode="auto">
              <a:xfrm>
                <a:off x="4353" y="2331"/>
                <a:ext cx="30" cy="24"/>
              </a:xfrm>
              <a:custGeom>
                <a:avLst/>
                <a:gdLst>
                  <a:gd name="T0" fmla="*/ 127 w 127"/>
                  <a:gd name="T1" fmla="*/ 0 h 100"/>
                  <a:gd name="T2" fmla="*/ 48 w 127"/>
                  <a:gd name="T3" fmla="*/ 30 h 100"/>
                  <a:gd name="T4" fmla="*/ 0 w 127"/>
                  <a:gd name="T5" fmla="*/ 100 h 100"/>
                </a:gdLst>
                <a:ahLst/>
                <a:cxnLst>
                  <a:cxn ang="0">
                    <a:pos x="T0" y="T1"/>
                  </a:cxn>
                  <a:cxn ang="0">
                    <a:pos x="T2" y="T3"/>
                  </a:cxn>
                  <a:cxn ang="0">
                    <a:pos x="T4" y="T5"/>
                  </a:cxn>
                </a:cxnLst>
                <a:rect l="0" t="0" r="r" b="b"/>
                <a:pathLst>
                  <a:path w="127" h="100">
                    <a:moveTo>
                      <a:pt x="127" y="0"/>
                    </a:moveTo>
                    <a:lnTo>
                      <a:pt x="48" y="30"/>
                    </a:lnTo>
                    <a:lnTo>
                      <a:pt x="0"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83" name="Line 39"/>
              <p:cNvSpPr>
                <a:spLocks noChangeShapeType="1"/>
              </p:cNvSpPr>
              <p:nvPr/>
            </p:nvSpPr>
            <p:spPr bwMode="auto">
              <a:xfrm>
                <a:off x="4383" y="2331"/>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84" name="Freeform 40"/>
              <p:cNvSpPr>
                <a:spLocks/>
              </p:cNvSpPr>
              <p:nvPr/>
            </p:nvSpPr>
            <p:spPr bwMode="auto">
              <a:xfrm>
                <a:off x="4745" y="2087"/>
                <a:ext cx="64" cy="125"/>
              </a:xfrm>
              <a:custGeom>
                <a:avLst/>
                <a:gdLst>
                  <a:gd name="T0" fmla="*/ 266 w 266"/>
                  <a:gd name="T1" fmla="*/ 0 h 514"/>
                  <a:gd name="T2" fmla="*/ 128 w 266"/>
                  <a:gd name="T3" fmla="*/ 514 h 514"/>
                  <a:gd name="T4" fmla="*/ 0 w 266"/>
                  <a:gd name="T5" fmla="*/ 514 h 514"/>
                </a:gdLst>
                <a:ahLst/>
                <a:cxnLst>
                  <a:cxn ang="0">
                    <a:pos x="T0" y="T1"/>
                  </a:cxn>
                  <a:cxn ang="0">
                    <a:pos x="T2" y="T3"/>
                  </a:cxn>
                  <a:cxn ang="0">
                    <a:pos x="T4" y="T5"/>
                  </a:cxn>
                </a:cxnLst>
                <a:rect l="0" t="0" r="r" b="b"/>
                <a:pathLst>
                  <a:path w="266" h="514">
                    <a:moveTo>
                      <a:pt x="266" y="0"/>
                    </a:moveTo>
                    <a:lnTo>
                      <a:pt x="128" y="514"/>
                    </a:lnTo>
                    <a:lnTo>
                      <a:pt x="0" y="51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85" name="Freeform 41"/>
              <p:cNvSpPr>
                <a:spLocks/>
              </p:cNvSpPr>
              <p:nvPr/>
            </p:nvSpPr>
            <p:spPr bwMode="auto">
              <a:xfrm>
                <a:off x="4727" y="2187"/>
                <a:ext cx="18" cy="25"/>
              </a:xfrm>
              <a:custGeom>
                <a:avLst/>
                <a:gdLst>
                  <a:gd name="T0" fmla="*/ 0 w 72"/>
                  <a:gd name="T1" fmla="*/ 0 h 100"/>
                  <a:gd name="T2" fmla="*/ 9 w 72"/>
                  <a:gd name="T3" fmla="*/ 71 h 100"/>
                  <a:gd name="T4" fmla="*/ 72 w 72"/>
                  <a:gd name="T5" fmla="*/ 100 h 100"/>
                </a:gdLst>
                <a:ahLst/>
                <a:cxnLst>
                  <a:cxn ang="0">
                    <a:pos x="T0" y="T1"/>
                  </a:cxn>
                  <a:cxn ang="0">
                    <a:pos x="T2" y="T3"/>
                  </a:cxn>
                  <a:cxn ang="0">
                    <a:pos x="T4" y="T5"/>
                  </a:cxn>
                </a:cxnLst>
                <a:rect l="0" t="0" r="r" b="b"/>
                <a:pathLst>
                  <a:path w="72" h="100">
                    <a:moveTo>
                      <a:pt x="0" y="0"/>
                    </a:moveTo>
                    <a:lnTo>
                      <a:pt x="9" y="71"/>
                    </a:lnTo>
                    <a:lnTo>
                      <a:pt x="72"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86" name="Line 42"/>
              <p:cNvSpPr>
                <a:spLocks noChangeShapeType="1"/>
              </p:cNvSpPr>
              <p:nvPr/>
            </p:nvSpPr>
            <p:spPr bwMode="auto">
              <a:xfrm flipV="1">
                <a:off x="4727" y="2155"/>
                <a:ext cx="9"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87" name="Freeform 43"/>
              <p:cNvSpPr>
                <a:spLocks/>
              </p:cNvSpPr>
              <p:nvPr/>
            </p:nvSpPr>
            <p:spPr bwMode="auto">
              <a:xfrm>
                <a:off x="4736" y="2128"/>
                <a:ext cx="30" cy="27"/>
              </a:xfrm>
              <a:custGeom>
                <a:avLst/>
                <a:gdLst>
                  <a:gd name="T0" fmla="*/ 126 w 126"/>
                  <a:gd name="T1" fmla="*/ 0 h 100"/>
                  <a:gd name="T2" fmla="*/ 48 w 126"/>
                  <a:gd name="T3" fmla="*/ 29 h 100"/>
                  <a:gd name="T4" fmla="*/ 0 w 126"/>
                  <a:gd name="T5" fmla="*/ 100 h 100"/>
                </a:gdLst>
                <a:ahLst/>
                <a:cxnLst>
                  <a:cxn ang="0">
                    <a:pos x="T0" y="T1"/>
                  </a:cxn>
                  <a:cxn ang="0">
                    <a:pos x="T2" y="T3"/>
                  </a:cxn>
                  <a:cxn ang="0">
                    <a:pos x="T4" y="T5"/>
                  </a:cxn>
                </a:cxnLst>
                <a:rect l="0" t="0" r="r" b="b"/>
                <a:pathLst>
                  <a:path w="126" h="100">
                    <a:moveTo>
                      <a:pt x="126" y="0"/>
                    </a:moveTo>
                    <a:lnTo>
                      <a:pt x="48" y="29"/>
                    </a:lnTo>
                    <a:lnTo>
                      <a:pt x="0"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88" name="Line 44"/>
              <p:cNvSpPr>
                <a:spLocks noChangeShapeType="1"/>
              </p:cNvSpPr>
              <p:nvPr/>
            </p:nvSpPr>
            <p:spPr bwMode="auto">
              <a:xfrm>
                <a:off x="4766" y="2128"/>
                <a:ext cx="31"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4197" name="Group 53"/>
          <p:cNvGrpSpPr>
            <a:grpSpLocks/>
          </p:cNvGrpSpPr>
          <p:nvPr/>
        </p:nvGrpSpPr>
        <p:grpSpPr bwMode="auto">
          <a:xfrm>
            <a:off x="7172325" y="1717675"/>
            <a:ext cx="787400" cy="633413"/>
            <a:chOff x="4345" y="639"/>
            <a:chExt cx="496" cy="399"/>
          </a:xfrm>
        </p:grpSpPr>
        <p:grpSp>
          <p:nvGrpSpPr>
            <p:cNvPr id="134198" name="Group 54"/>
            <p:cNvGrpSpPr>
              <a:grpSpLocks/>
            </p:cNvGrpSpPr>
            <p:nvPr/>
          </p:nvGrpSpPr>
          <p:grpSpPr bwMode="auto">
            <a:xfrm>
              <a:off x="4345" y="639"/>
              <a:ext cx="496" cy="399"/>
              <a:chOff x="4345" y="639"/>
              <a:chExt cx="496" cy="399"/>
            </a:xfrm>
          </p:grpSpPr>
          <p:sp>
            <p:nvSpPr>
              <p:cNvPr id="134199" name="Line 55"/>
              <p:cNvSpPr>
                <a:spLocks noChangeShapeType="1"/>
              </p:cNvSpPr>
              <p:nvPr/>
            </p:nvSpPr>
            <p:spPr bwMode="auto">
              <a:xfrm flipH="1">
                <a:off x="4362" y="1034"/>
                <a:ext cx="1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00" name="Freeform 56"/>
              <p:cNvSpPr>
                <a:spLocks/>
              </p:cNvSpPr>
              <p:nvPr/>
            </p:nvSpPr>
            <p:spPr bwMode="auto">
              <a:xfrm>
                <a:off x="4345" y="1010"/>
                <a:ext cx="17" cy="24"/>
              </a:xfrm>
              <a:custGeom>
                <a:avLst/>
                <a:gdLst>
                  <a:gd name="T0" fmla="*/ 0 w 72"/>
                  <a:gd name="T1" fmla="*/ 0 h 100"/>
                  <a:gd name="T2" fmla="*/ 9 w 72"/>
                  <a:gd name="T3" fmla="*/ 70 h 100"/>
                  <a:gd name="T4" fmla="*/ 72 w 72"/>
                  <a:gd name="T5" fmla="*/ 100 h 100"/>
                </a:gdLst>
                <a:ahLst/>
                <a:cxnLst>
                  <a:cxn ang="0">
                    <a:pos x="T0" y="T1"/>
                  </a:cxn>
                  <a:cxn ang="0">
                    <a:pos x="T2" y="T3"/>
                  </a:cxn>
                  <a:cxn ang="0">
                    <a:pos x="T4" y="T5"/>
                  </a:cxn>
                </a:cxnLst>
                <a:rect l="0" t="0" r="r" b="b"/>
                <a:pathLst>
                  <a:path w="72" h="100">
                    <a:moveTo>
                      <a:pt x="0" y="0"/>
                    </a:moveTo>
                    <a:lnTo>
                      <a:pt x="9" y="70"/>
                    </a:lnTo>
                    <a:lnTo>
                      <a:pt x="72"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201" name="Line 57"/>
              <p:cNvSpPr>
                <a:spLocks noChangeShapeType="1"/>
              </p:cNvSpPr>
              <p:nvPr/>
            </p:nvSpPr>
            <p:spPr bwMode="auto">
              <a:xfrm flipV="1">
                <a:off x="4345" y="975"/>
                <a:ext cx="8"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02" name="Freeform 58"/>
              <p:cNvSpPr>
                <a:spLocks/>
              </p:cNvSpPr>
              <p:nvPr/>
            </p:nvSpPr>
            <p:spPr bwMode="auto">
              <a:xfrm>
                <a:off x="4353" y="951"/>
                <a:ext cx="30" cy="24"/>
              </a:xfrm>
              <a:custGeom>
                <a:avLst/>
                <a:gdLst>
                  <a:gd name="T0" fmla="*/ 127 w 127"/>
                  <a:gd name="T1" fmla="*/ 0 h 101"/>
                  <a:gd name="T2" fmla="*/ 48 w 127"/>
                  <a:gd name="T3" fmla="*/ 29 h 101"/>
                  <a:gd name="T4" fmla="*/ 0 w 127"/>
                  <a:gd name="T5" fmla="*/ 101 h 101"/>
                </a:gdLst>
                <a:ahLst/>
                <a:cxnLst>
                  <a:cxn ang="0">
                    <a:pos x="T0" y="T1"/>
                  </a:cxn>
                  <a:cxn ang="0">
                    <a:pos x="T2" y="T3"/>
                  </a:cxn>
                  <a:cxn ang="0">
                    <a:pos x="T4" y="T5"/>
                  </a:cxn>
                </a:cxnLst>
                <a:rect l="0" t="0" r="r" b="b"/>
                <a:pathLst>
                  <a:path w="127" h="101">
                    <a:moveTo>
                      <a:pt x="127" y="0"/>
                    </a:moveTo>
                    <a:lnTo>
                      <a:pt x="48" y="29"/>
                    </a:lnTo>
                    <a:lnTo>
                      <a:pt x="0" y="10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203" name="Line 59"/>
              <p:cNvSpPr>
                <a:spLocks noChangeShapeType="1"/>
              </p:cNvSpPr>
              <p:nvPr/>
            </p:nvSpPr>
            <p:spPr bwMode="auto">
              <a:xfrm>
                <a:off x="4383" y="951"/>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04" name="Line 60"/>
              <p:cNvSpPr>
                <a:spLocks noChangeShapeType="1"/>
              </p:cNvSpPr>
              <p:nvPr/>
            </p:nvSpPr>
            <p:spPr bwMode="auto">
              <a:xfrm flipV="1">
                <a:off x="4446" y="909"/>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05" name="Freeform 61"/>
              <p:cNvSpPr>
                <a:spLocks/>
              </p:cNvSpPr>
              <p:nvPr/>
            </p:nvSpPr>
            <p:spPr bwMode="auto">
              <a:xfrm>
                <a:off x="4730" y="639"/>
                <a:ext cx="64" cy="125"/>
              </a:xfrm>
              <a:custGeom>
                <a:avLst/>
                <a:gdLst>
                  <a:gd name="T0" fmla="*/ 266 w 266"/>
                  <a:gd name="T1" fmla="*/ 0 h 513"/>
                  <a:gd name="T2" fmla="*/ 129 w 266"/>
                  <a:gd name="T3" fmla="*/ 513 h 513"/>
                  <a:gd name="T4" fmla="*/ 0 w 266"/>
                  <a:gd name="T5" fmla="*/ 513 h 513"/>
                </a:gdLst>
                <a:ahLst/>
                <a:cxnLst>
                  <a:cxn ang="0">
                    <a:pos x="T0" y="T1"/>
                  </a:cxn>
                  <a:cxn ang="0">
                    <a:pos x="T2" y="T3"/>
                  </a:cxn>
                  <a:cxn ang="0">
                    <a:pos x="T4" y="T5"/>
                  </a:cxn>
                </a:cxnLst>
                <a:rect l="0" t="0" r="r" b="b"/>
                <a:pathLst>
                  <a:path w="266" h="513">
                    <a:moveTo>
                      <a:pt x="266" y="0"/>
                    </a:moveTo>
                    <a:lnTo>
                      <a:pt x="129" y="513"/>
                    </a:lnTo>
                    <a:lnTo>
                      <a:pt x="0" y="51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206" name="Freeform 62"/>
              <p:cNvSpPr>
                <a:spLocks/>
              </p:cNvSpPr>
              <p:nvPr/>
            </p:nvSpPr>
            <p:spPr bwMode="auto">
              <a:xfrm>
                <a:off x="4712" y="740"/>
                <a:ext cx="18" cy="24"/>
              </a:xfrm>
              <a:custGeom>
                <a:avLst/>
                <a:gdLst>
                  <a:gd name="T0" fmla="*/ 0 w 72"/>
                  <a:gd name="T1" fmla="*/ 0 h 99"/>
                  <a:gd name="T2" fmla="*/ 10 w 72"/>
                  <a:gd name="T3" fmla="*/ 70 h 99"/>
                  <a:gd name="T4" fmla="*/ 72 w 72"/>
                  <a:gd name="T5" fmla="*/ 99 h 99"/>
                </a:gdLst>
                <a:ahLst/>
                <a:cxnLst>
                  <a:cxn ang="0">
                    <a:pos x="T0" y="T1"/>
                  </a:cxn>
                  <a:cxn ang="0">
                    <a:pos x="T2" y="T3"/>
                  </a:cxn>
                  <a:cxn ang="0">
                    <a:pos x="T4" y="T5"/>
                  </a:cxn>
                </a:cxnLst>
                <a:rect l="0" t="0" r="r" b="b"/>
                <a:pathLst>
                  <a:path w="72" h="99">
                    <a:moveTo>
                      <a:pt x="0" y="0"/>
                    </a:moveTo>
                    <a:lnTo>
                      <a:pt x="10" y="70"/>
                    </a:lnTo>
                    <a:lnTo>
                      <a:pt x="72" y="9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207" name="Line 63"/>
              <p:cNvSpPr>
                <a:spLocks noChangeShapeType="1"/>
              </p:cNvSpPr>
              <p:nvPr/>
            </p:nvSpPr>
            <p:spPr bwMode="auto">
              <a:xfrm flipV="1">
                <a:off x="4712" y="705"/>
                <a:ext cx="9" cy="3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08" name="Freeform 64"/>
              <p:cNvSpPr>
                <a:spLocks/>
              </p:cNvSpPr>
              <p:nvPr/>
            </p:nvSpPr>
            <p:spPr bwMode="auto">
              <a:xfrm>
                <a:off x="4721" y="680"/>
                <a:ext cx="29" cy="25"/>
              </a:xfrm>
              <a:custGeom>
                <a:avLst/>
                <a:gdLst>
                  <a:gd name="T0" fmla="*/ 126 w 126"/>
                  <a:gd name="T1" fmla="*/ 0 h 100"/>
                  <a:gd name="T2" fmla="*/ 48 w 126"/>
                  <a:gd name="T3" fmla="*/ 30 h 100"/>
                  <a:gd name="T4" fmla="*/ 0 w 126"/>
                  <a:gd name="T5" fmla="*/ 100 h 100"/>
                </a:gdLst>
                <a:ahLst/>
                <a:cxnLst>
                  <a:cxn ang="0">
                    <a:pos x="T0" y="T1"/>
                  </a:cxn>
                  <a:cxn ang="0">
                    <a:pos x="T2" y="T3"/>
                  </a:cxn>
                  <a:cxn ang="0">
                    <a:pos x="T4" y="T5"/>
                  </a:cxn>
                </a:cxnLst>
                <a:rect l="0" t="0" r="r" b="b"/>
                <a:pathLst>
                  <a:path w="126" h="100">
                    <a:moveTo>
                      <a:pt x="126" y="0"/>
                    </a:moveTo>
                    <a:lnTo>
                      <a:pt x="48" y="30"/>
                    </a:lnTo>
                    <a:lnTo>
                      <a:pt x="0" y="1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209" name="Line 65"/>
              <p:cNvSpPr>
                <a:spLocks noChangeShapeType="1"/>
              </p:cNvSpPr>
              <p:nvPr/>
            </p:nvSpPr>
            <p:spPr bwMode="auto">
              <a:xfrm>
                <a:off x="4750" y="680"/>
                <a:ext cx="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210" name="Line 66"/>
              <p:cNvSpPr>
                <a:spLocks noChangeShapeType="1"/>
              </p:cNvSpPr>
              <p:nvPr/>
            </p:nvSpPr>
            <p:spPr bwMode="auto">
              <a:xfrm flipV="1">
                <a:off x="4827" y="639"/>
                <a:ext cx="14" cy="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4211" name="Line 67"/>
            <p:cNvSpPr>
              <a:spLocks noChangeShapeType="1"/>
            </p:cNvSpPr>
            <p:nvPr/>
          </p:nvSpPr>
          <p:spPr bwMode="auto">
            <a:xfrm flipV="1">
              <a:off x="4432" y="804"/>
              <a:ext cx="275" cy="221"/>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134289" name="Picture 145"/>
          <p:cNvPicPr>
            <a:picLocks noChangeAspect="1" noChangeArrowheads="1"/>
          </p:cNvPicPr>
          <p:nvPr/>
        </p:nvPicPr>
        <p:blipFill>
          <a:blip r:embed="rId3">
            <a:clrChange>
              <a:clrFrom>
                <a:srgbClr val="FEFEE7"/>
              </a:clrFrom>
              <a:clrTo>
                <a:srgbClr val="FEFEE7">
                  <a:alpha val="0"/>
                </a:srgbClr>
              </a:clrTo>
            </a:clrChange>
            <a:extLst>
              <a:ext uri="{28A0092B-C50C-407E-A947-70E740481C1C}">
                <a14:useLocalDpi xmlns:a14="http://schemas.microsoft.com/office/drawing/2010/main" val="0"/>
              </a:ext>
            </a:extLst>
          </a:blip>
          <a:srcRect/>
          <a:stretch>
            <a:fillRect/>
          </a:stretch>
        </p:blipFill>
        <p:spPr bwMode="auto">
          <a:xfrm>
            <a:off x="703263" y="1214438"/>
            <a:ext cx="42799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134291"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4752975"/>
            <a:ext cx="11906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34292" name="Picture 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4779963"/>
            <a:ext cx="6392863" cy="590550"/>
          </a:xfrm>
          <a:prstGeom prst="rect">
            <a:avLst/>
          </a:prstGeom>
          <a:noFill/>
          <a:extLst>
            <a:ext uri="{909E8E84-426E-40DD-AFC4-6F175D3DCCD1}">
              <a14:hiddenFill xmlns:a14="http://schemas.microsoft.com/office/drawing/2010/main">
                <a:solidFill>
                  <a:srgbClr val="FFFFFF"/>
                </a:solidFill>
              </a14:hiddenFill>
            </a:ext>
          </a:extLst>
        </p:spPr>
      </p:pic>
      <p:pic>
        <p:nvPicPr>
          <p:cNvPr id="134293" name="Picture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088" y="5592763"/>
            <a:ext cx="5962650" cy="628650"/>
          </a:xfrm>
          <a:prstGeom prst="rect">
            <a:avLst/>
          </a:prstGeom>
          <a:noFill/>
          <a:extLst>
            <a:ext uri="{909E8E84-426E-40DD-AFC4-6F175D3DCCD1}">
              <a14:hiddenFill xmlns:a14="http://schemas.microsoft.com/office/drawing/2010/main">
                <a:solidFill>
                  <a:srgbClr val="FFFFFF"/>
                </a:solidFill>
              </a14:hiddenFill>
            </a:ext>
          </a:extLst>
        </p:spPr>
      </p:pic>
      <p:grpSp>
        <p:nvGrpSpPr>
          <p:cNvPr id="134189" name="Group 45"/>
          <p:cNvGrpSpPr>
            <a:grpSpLocks/>
          </p:cNvGrpSpPr>
          <p:nvPr/>
        </p:nvGrpSpPr>
        <p:grpSpPr bwMode="auto">
          <a:xfrm>
            <a:off x="4433888" y="2936875"/>
            <a:ext cx="4183062" cy="207963"/>
            <a:chOff x="2928" y="1407"/>
            <a:chExt cx="2635" cy="131"/>
          </a:xfrm>
        </p:grpSpPr>
        <p:sp>
          <p:nvSpPr>
            <p:cNvPr id="134190" name="Line 46"/>
            <p:cNvSpPr>
              <a:spLocks noChangeShapeType="1"/>
            </p:cNvSpPr>
            <p:nvPr/>
          </p:nvSpPr>
          <p:spPr bwMode="auto">
            <a:xfrm>
              <a:off x="3054" y="1468"/>
              <a:ext cx="237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91" name="Line 47"/>
            <p:cNvSpPr>
              <a:spLocks noChangeShapeType="1"/>
            </p:cNvSpPr>
            <p:nvPr/>
          </p:nvSpPr>
          <p:spPr bwMode="auto">
            <a:xfrm>
              <a:off x="2961" y="1407"/>
              <a:ext cx="50" cy="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92" name="Line 48"/>
            <p:cNvSpPr>
              <a:spLocks noChangeShapeType="1"/>
            </p:cNvSpPr>
            <p:nvPr/>
          </p:nvSpPr>
          <p:spPr bwMode="auto">
            <a:xfrm flipH="1">
              <a:off x="2928" y="1407"/>
              <a:ext cx="118" cy="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93" name="Line 49"/>
            <p:cNvSpPr>
              <a:spLocks noChangeShapeType="1"/>
            </p:cNvSpPr>
            <p:nvPr/>
          </p:nvSpPr>
          <p:spPr bwMode="auto">
            <a:xfrm flipV="1">
              <a:off x="5480" y="1450"/>
              <a:ext cx="14" cy="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94" name="Freeform 50"/>
            <p:cNvSpPr>
              <a:spLocks/>
            </p:cNvSpPr>
            <p:nvPr/>
          </p:nvSpPr>
          <p:spPr bwMode="auto">
            <a:xfrm>
              <a:off x="5494" y="1415"/>
              <a:ext cx="69" cy="35"/>
            </a:xfrm>
            <a:custGeom>
              <a:avLst/>
              <a:gdLst>
                <a:gd name="T0" fmla="*/ 285 w 285"/>
                <a:gd name="T1" fmla="*/ 143 h 143"/>
                <a:gd name="T2" fmla="*/ 270 w 285"/>
                <a:gd name="T3" fmla="*/ 42 h 143"/>
                <a:gd name="T4" fmla="*/ 180 w 285"/>
                <a:gd name="T5" fmla="*/ 0 h 143"/>
                <a:gd name="T6" fmla="*/ 68 w 285"/>
                <a:gd name="T7" fmla="*/ 42 h 143"/>
                <a:gd name="T8" fmla="*/ 0 w 285"/>
                <a:gd name="T9" fmla="*/ 143 h 143"/>
              </a:gdLst>
              <a:ahLst/>
              <a:cxnLst>
                <a:cxn ang="0">
                  <a:pos x="T0" y="T1"/>
                </a:cxn>
                <a:cxn ang="0">
                  <a:pos x="T2" y="T3"/>
                </a:cxn>
                <a:cxn ang="0">
                  <a:pos x="T4" y="T5"/>
                </a:cxn>
                <a:cxn ang="0">
                  <a:pos x="T6" y="T7"/>
                </a:cxn>
                <a:cxn ang="0">
                  <a:pos x="T8" y="T9"/>
                </a:cxn>
              </a:cxnLst>
              <a:rect l="0" t="0" r="r" b="b"/>
              <a:pathLst>
                <a:path w="285" h="143">
                  <a:moveTo>
                    <a:pt x="285" y="143"/>
                  </a:moveTo>
                  <a:lnTo>
                    <a:pt x="270" y="42"/>
                  </a:lnTo>
                  <a:lnTo>
                    <a:pt x="180" y="0"/>
                  </a:lnTo>
                  <a:lnTo>
                    <a:pt x="68" y="42"/>
                  </a:lnTo>
                  <a:lnTo>
                    <a:pt x="0" y="14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195" name="Line 51"/>
            <p:cNvSpPr>
              <a:spLocks noChangeShapeType="1"/>
            </p:cNvSpPr>
            <p:nvPr/>
          </p:nvSpPr>
          <p:spPr bwMode="auto">
            <a:xfrm flipH="1">
              <a:off x="5548" y="1450"/>
              <a:ext cx="15" cy="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196" name="Freeform 52"/>
            <p:cNvSpPr>
              <a:spLocks/>
            </p:cNvSpPr>
            <p:nvPr/>
          </p:nvSpPr>
          <p:spPr bwMode="auto">
            <a:xfrm>
              <a:off x="5480" y="1505"/>
              <a:ext cx="68" cy="33"/>
            </a:xfrm>
            <a:custGeom>
              <a:avLst/>
              <a:gdLst>
                <a:gd name="T0" fmla="*/ 0 w 285"/>
                <a:gd name="T1" fmla="*/ 0 h 142"/>
                <a:gd name="T2" fmla="*/ 14 w 285"/>
                <a:gd name="T3" fmla="*/ 101 h 142"/>
                <a:gd name="T4" fmla="*/ 103 w 285"/>
                <a:gd name="T5" fmla="*/ 142 h 142"/>
                <a:gd name="T6" fmla="*/ 215 w 285"/>
                <a:gd name="T7" fmla="*/ 101 h 142"/>
                <a:gd name="T8" fmla="*/ 285 w 285"/>
                <a:gd name="T9" fmla="*/ 0 h 142"/>
              </a:gdLst>
              <a:ahLst/>
              <a:cxnLst>
                <a:cxn ang="0">
                  <a:pos x="T0" y="T1"/>
                </a:cxn>
                <a:cxn ang="0">
                  <a:pos x="T2" y="T3"/>
                </a:cxn>
                <a:cxn ang="0">
                  <a:pos x="T4" y="T5"/>
                </a:cxn>
                <a:cxn ang="0">
                  <a:pos x="T6" y="T7"/>
                </a:cxn>
                <a:cxn ang="0">
                  <a:pos x="T8" y="T9"/>
                </a:cxn>
              </a:cxnLst>
              <a:rect l="0" t="0" r="r" b="b"/>
              <a:pathLst>
                <a:path w="285" h="142">
                  <a:moveTo>
                    <a:pt x="0" y="0"/>
                  </a:moveTo>
                  <a:lnTo>
                    <a:pt x="14" y="101"/>
                  </a:lnTo>
                  <a:lnTo>
                    <a:pt x="103" y="142"/>
                  </a:lnTo>
                  <a:lnTo>
                    <a:pt x="215" y="101"/>
                  </a:lnTo>
                  <a:lnTo>
                    <a:pt x="285"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8"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两直线平行</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2668425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68">
                                            <p:txEl>
                                              <p:pRg st="0" end="0"/>
                                            </p:txEl>
                                          </p:spTgt>
                                        </p:tgtEl>
                                        <p:attrNameLst>
                                          <p:attrName>style.color</p:attrName>
                                        </p:attrNameLst>
                                      </p:cBhvr>
                                      <p:to>
                                        <a:srgbClr val="FF0000"/>
                                      </p:to>
                                    </p:animClr>
                                    <p:animClr clrSpc="rgb" dir="cw">
                                      <p:cBhvr>
                                        <p:cTn id="7" dur="250" autoRev="1" fill="remove"/>
                                        <p:tgtEl>
                                          <p:spTgt spid="68">
                                            <p:txEl>
                                              <p:pRg st="0" end="0"/>
                                            </p:txEl>
                                          </p:spTgt>
                                        </p:tgtEl>
                                        <p:attrNameLst>
                                          <p:attrName>fillcolor</p:attrName>
                                        </p:attrNameLst>
                                      </p:cBhvr>
                                      <p:to>
                                        <a:srgbClr val="FF0000"/>
                                      </p:to>
                                    </p:animClr>
                                    <p:set>
                                      <p:cBhvr>
                                        <p:cTn id="8" dur="250" autoRev="1" fill="remove"/>
                                        <p:tgtEl>
                                          <p:spTgt spid="68">
                                            <p:txEl>
                                              <p:pRg st="0" end="0"/>
                                            </p:txEl>
                                          </p:spTgt>
                                        </p:tgtEl>
                                        <p:attrNameLst>
                                          <p:attrName>fill.type</p:attrName>
                                        </p:attrNameLst>
                                      </p:cBhvr>
                                      <p:to>
                                        <p:strVal val="solid"/>
                                      </p:to>
                                    </p:set>
                                    <p:set>
                                      <p:cBhvr>
                                        <p:cTn id="9" dur="250" autoRev="1" fill="remove"/>
                                        <p:tgtEl>
                                          <p:spTgt spid="6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4189"/>
                                        </p:tgtEl>
                                        <p:attrNameLst>
                                          <p:attrName>style.visibility</p:attrName>
                                        </p:attrNameLst>
                                      </p:cBhvr>
                                      <p:to>
                                        <p:strVal val="visible"/>
                                      </p:to>
                                    </p:set>
                                    <p:animEffect transition="in" filter="wipe(left)">
                                      <p:cBhvr>
                                        <p:cTn id="14" dur="500"/>
                                        <p:tgtEl>
                                          <p:spTgt spid="1341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34161"/>
                                        </p:tgtEl>
                                        <p:attrNameLst>
                                          <p:attrName>style.visibility</p:attrName>
                                        </p:attrNameLst>
                                      </p:cBhvr>
                                      <p:to>
                                        <p:strVal val="visible"/>
                                      </p:to>
                                    </p:set>
                                    <p:animEffect transition="in" filter="strips(downLeft)">
                                      <p:cBhvr>
                                        <p:cTn id="19" dur="500"/>
                                        <p:tgtEl>
                                          <p:spTgt spid="1341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34197"/>
                                        </p:tgtEl>
                                        <p:attrNameLst>
                                          <p:attrName>style.visibility</p:attrName>
                                        </p:attrNameLst>
                                      </p:cBhvr>
                                      <p:to>
                                        <p:strVal val="visible"/>
                                      </p:to>
                                    </p:set>
                                    <p:animEffect transition="in" filter="strips(downLeft)">
                                      <p:cBhvr>
                                        <p:cTn id="24" dur="500"/>
                                        <p:tgtEl>
                                          <p:spTgt spid="1341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34171"/>
                                        </p:tgtEl>
                                        <p:attrNameLst>
                                          <p:attrName>style.visibility</p:attrName>
                                        </p:attrNameLst>
                                      </p:cBhvr>
                                      <p:to>
                                        <p:strVal val="visible"/>
                                      </p:to>
                                    </p:set>
                                    <p:animEffect transition="in" filter="wipe(up)">
                                      <p:cBhvr>
                                        <p:cTn id="29" dur="500"/>
                                        <p:tgtEl>
                                          <p:spTgt spid="134171"/>
                                        </p:tgtEl>
                                      </p:cBhvr>
                                    </p:animEffect>
                                  </p:childTnLst>
                                </p:cTn>
                              </p:par>
                            </p:childTnLst>
                          </p:cTn>
                        </p:par>
                        <p:par>
                          <p:cTn id="30" fill="hold" nodeType="afterGroup">
                            <p:stCondLst>
                              <p:cond delay="500"/>
                            </p:stCondLst>
                            <p:childTnLst>
                              <p:par>
                                <p:cTn id="31" presetID="18" presetClass="entr" presetSubtype="12" fill="hold" nodeType="afterEffect">
                                  <p:stCondLst>
                                    <p:cond delay="0"/>
                                  </p:stCondLst>
                                  <p:childTnLst>
                                    <p:set>
                                      <p:cBhvr>
                                        <p:cTn id="32" dur="1" fill="hold">
                                          <p:stCondLst>
                                            <p:cond delay="0"/>
                                          </p:stCondLst>
                                        </p:cTn>
                                        <p:tgtEl>
                                          <p:spTgt spid="134153"/>
                                        </p:tgtEl>
                                        <p:attrNameLst>
                                          <p:attrName>style.visibility</p:attrName>
                                        </p:attrNameLst>
                                      </p:cBhvr>
                                      <p:to>
                                        <p:strVal val="visible"/>
                                      </p:to>
                                    </p:set>
                                    <p:animEffect transition="in" filter="strips(downLeft)">
                                      <p:cBhvr>
                                        <p:cTn id="33" dur="500"/>
                                        <p:tgtEl>
                                          <p:spTgt spid="134153"/>
                                        </p:tgtEl>
                                      </p:cBhvr>
                                    </p:animEffect>
                                  </p:childTnLst>
                                </p:cTn>
                              </p:par>
                            </p:childTnLst>
                          </p:cTn>
                        </p:par>
                        <p:par>
                          <p:cTn id="34" fill="hold" nodeType="afterGroup">
                            <p:stCondLst>
                              <p:cond delay="1000"/>
                            </p:stCondLst>
                            <p:childTnLst>
                              <p:par>
                                <p:cTn id="35" presetID="18" presetClass="entr" presetSubtype="12" fill="hold" nodeType="afterEffect">
                                  <p:stCondLst>
                                    <p:cond delay="0"/>
                                  </p:stCondLst>
                                  <p:childTnLst>
                                    <p:set>
                                      <p:cBhvr>
                                        <p:cTn id="36" dur="1" fill="hold">
                                          <p:stCondLst>
                                            <p:cond delay="0"/>
                                          </p:stCondLst>
                                        </p:cTn>
                                        <p:tgtEl>
                                          <p:spTgt spid="134176"/>
                                        </p:tgtEl>
                                        <p:attrNameLst>
                                          <p:attrName>style.visibility</p:attrName>
                                        </p:attrNameLst>
                                      </p:cBhvr>
                                      <p:to>
                                        <p:strVal val="visible"/>
                                      </p:to>
                                    </p:set>
                                    <p:animEffect transition="in" filter="strips(downLeft)">
                                      <p:cBhvr>
                                        <p:cTn id="37" dur="500"/>
                                        <p:tgtEl>
                                          <p:spTgt spid="1341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4291"/>
                                        </p:tgtEl>
                                        <p:attrNameLst>
                                          <p:attrName>style.visibility</p:attrName>
                                        </p:attrNameLst>
                                      </p:cBhvr>
                                      <p:to>
                                        <p:strVal val="visible"/>
                                      </p:to>
                                    </p:set>
                                    <p:animEffect transition="in" filter="wipe(left)">
                                      <p:cBhvr>
                                        <p:cTn id="42" dur="500"/>
                                        <p:tgtEl>
                                          <p:spTgt spid="1342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34292"/>
                                        </p:tgtEl>
                                        <p:attrNameLst>
                                          <p:attrName>style.visibility</p:attrName>
                                        </p:attrNameLst>
                                      </p:cBhvr>
                                      <p:to>
                                        <p:strVal val="visible"/>
                                      </p:to>
                                    </p:set>
                                    <p:animEffect transition="in" filter="wipe(up)">
                                      <p:cBhvr>
                                        <p:cTn id="47" dur="500"/>
                                        <p:tgtEl>
                                          <p:spTgt spid="1342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34293"/>
                                        </p:tgtEl>
                                        <p:attrNameLst>
                                          <p:attrName>style.visibility</p:attrName>
                                        </p:attrNameLst>
                                      </p:cBhvr>
                                      <p:to>
                                        <p:strVal val="visible"/>
                                      </p:to>
                                    </p:set>
                                    <p:animEffect transition="in" filter="wipe(up)">
                                      <p:cBhvr>
                                        <p:cTn id="52" dur="500"/>
                                        <p:tgtEl>
                                          <p:spTgt spid="13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58" name="Rectangle 54"/>
          <p:cNvSpPr>
            <a:spLocks noChangeArrowheads="1"/>
          </p:cNvSpPr>
          <p:nvPr/>
        </p:nvSpPr>
        <p:spPr bwMode="auto">
          <a:xfrm flipV="1">
            <a:off x="900113" y="1773238"/>
            <a:ext cx="3743325" cy="37433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107" name="Text Box 3"/>
          <p:cNvSpPr txBox="1">
            <a:spLocks noChangeArrowheads="1"/>
          </p:cNvSpPr>
          <p:nvPr/>
        </p:nvSpPr>
        <p:spPr bwMode="auto">
          <a:xfrm>
            <a:off x="1042988" y="474197"/>
            <a:ext cx="613501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en-US" altLang="zh-CN" sz="2800" dirty="0" smtClean="0">
                <a:latin typeface="隶书" pitchFamily="49" charset="-122"/>
                <a:ea typeface="隶书" pitchFamily="49" charset="-122"/>
              </a:rPr>
              <a:t> </a:t>
            </a:r>
            <a:r>
              <a:rPr lang="zh-CN" altLang="en-US" sz="2800" b="1" dirty="0">
                <a:latin typeface="隶书" pitchFamily="49" charset="-122"/>
                <a:ea typeface="隶书" pitchFamily="49" charset="-122"/>
              </a:rPr>
              <a:t>判断图中两条直线是否平行。</a:t>
            </a:r>
          </a:p>
        </p:txBody>
      </p:sp>
      <p:sp>
        <p:nvSpPr>
          <p:cNvPr id="47108" name="Text Box 4"/>
          <p:cNvSpPr txBox="1">
            <a:spLocks noChangeArrowheads="1"/>
          </p:cNvSpPr>
          <p:nvPr/>
        </p:nvSpPr>
        <p:spPr bwMode="auto">
          <a:xfrm>
            <a:off x="5040313" y="1960563"/>
            <a:ext cx="327660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50000"/>
              </a:lnSpc>
            </a:pPr>
            <a:r>
              <a:rPr lang="en-US" altLang="zh-CN" dirty="0"/>
              <a:t>    </a:t>
            </a:r>
            <a:r>
              <a:rPr lang="zh-CN" altLang="en-US" dirty="0"/>
              <a:t>对于</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一般位置直线</a:t>
            </a:r>
            <a:r>
              <a:rPr lang="zh-CN" altLang="en-US" dirty="0"/>
              <a:t>，只要有两个同面投影互相平行，空间两直线就平行。</a:t>
            </a:r>
          </a:p>
        </p:txBody>
      </p:sp>
      <p:sp>
        <p:nvSpPr>
          <p:cNvPr id="47109" name="Text Box 5"/>
          <p:cNvSpPr txBox="1">
            <a:spLocks noChangeArrowheads="1"/>
          </p:cNvSpPr>
          <p:nvPr/>
        </p:nvSpPr>
        <p:spPr bwMode="auto">
          <a:xfrm>
            <a:off x="5580112" y="4920274"/>
            <a:ext cx="18415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3200" b="1" i="1" dirty="0">
                <a:solidFill>
                  <a:srgbClr val="0000FF"/>
                </a:solidFill>
                <a:ea typeface="楷体_GB2312" pitchFamily="49" charset="-122"/>
              </a:rPr>
              <a:t>AB</a:t>
            </a:r>
            <a:r>
              <a:rPr lang="en-US" altLang="zh-CN" sz="3200" b="1" dirty="0">
                <a:solidFill>
                  <a:srgbClr val="0000FF"/>
                </a:solidFill>
                <a:ea typeface="楷体_GB2312" pitchFamily="49" charset="-122"/>
              </a:rPr>
              <a:t>//</a:t>
            </a:r>
            <a:r>
              <a:rPr lang="en-US" altLang="zh-CN" sz="3200" b="1" i="1" dirty="0">
                <a:solidFill>
                  <a:srgbClr val="0000FF"/>
                </a:solidFill>
                <a:ea typeface="楷体_GB2312" pitchFamily="49" charset="-122"/>
              </a:rPr>
              <a:t>CD</a:t>
            </a:r>
          </a:p>
        </p:txBody>
      </p:sp>
      <p:grpSp>
        <p:nvGrpSpPr>
          <p:cNvPr id="47110" name="Group 6"/>
          <p:cNvGrpSpPr>
            <a:grpSpLocks/>
          </p:cNvGrpSpPr>
          <p:nvPr/>
        </p:nvGrpSpPr>
        <p:grpSpPr bwMode="auto">
          <a:xfrm>
            <a:off x="1042988" y="1960563"/>
            <a:ext cx="3279775" cy="3124200"/>
            <a:chOff x="693" y="1143"/>
            <a:chExt cx="2066" cy="1968"/>
          </a:xfrm>
        </p:grpSpPr>
        <p:sp>
          <p:nvSpPr>
            <p:cNvPr id="47111" name="Line 7"/>
            <p:cNvSpPr>
              <a:spLocks noChangeShapeType="1"/>
            </p:cNvSpPr>
            <p:nvPr/>
          </p:nvSpPr>
          <p:spPr bwMode="auto">
            <a:xfrm>
              <a:off x="864" y="2256"/>
              <a:ext cx="189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2" name="Line 8"/>
            <p:cNvSpPr>
              <a:spLocks noChangeShapeType="1"/>
            </p:cNvSpPr>
            <p:nvPr/>
          </p:nvSpPr>
          <p:spPr bwMode="auto">
            <a:xfrm flipV="1">
              <a:off x="1227" y="1413"/>
              <a:ext cx="532" cy="5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3" name="Line 9"/>
            <p:cNvSpPr>
              <a:spLocks noChangeShapeType="1"/>
            </p:cNvSpPr>
            <p:nvPr/>
          </p:nvSpPr>
          <p:spPr bwMode="auto">
            <a:xfrm flipV="1">
              <a:off x="1856" y="1639"/>
              <a:ext cx="532" cy="53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4" name="Line 10"/>
            <p:cNvSpPr>
              <a:spLocks noChangeShapeType="1"/>
            </p:cNvSpPr>
            <p:nvPr/>
          </p:nvSpPr>
          <p:spPr bwMode="auto">
            <a:xfrm>
              <a:off x="1227" y="1945"/>
              <a:ext cx="0" cy="59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7115" name="Line 11"/>
            <p:cNvSpPr>
              <a:spLocks noChangeShapeType="1"/>
            </p:cNvSpPr>
            <p:nvPr/>
          </p:nvSpPr>
          <p:spPr bwMode="auto">
            <a:xfrm>
              <a:off x="1759" y="1413"/>
              <a:ext cx="0" cy="14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6" name="Line 12"/>
            <p:cNvSpPr>
              <a:spLocks noChangeShapeType="1"/>
            </p:cNvSpPr>
            <p:nvPr/>
          </p:nvSpPr>
          <p:spPr bwMode="auto">
            <a:xfrm>
              <a:off x="1856" y="2171"/>
              <a:ext cx="0" cy="3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7" name="Line 13"/>
            <p:cNvSpPr>
              <a:spLocks noChangeShapeType="1"/>
            </p:cNvSpPr>
            <p:nvPr/>
          </p:nvSpPr>
          <p:spPr bwMode="auto">
            <a:xfrm>
              <a:off x="1227" y="2542"/>
              <a:ext cx="532" cy="31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8" name="Line 14"/>
            <p:cNvSpPr>
              <a:spLocks noChangeShapeType="1"/>
            </p:cNvSpPr>
            <p:nvPr/>
          </p:nvSpPr>
          <p:spPr bwMode="auto">
            <a:xfrm>
              <a:off x="1856" y="2547"/>
              <a:ext cx="532" cy="31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19" name="Line 15"/>
            <p:cNvSpPr>
              <a:spLocks noChangeShapeType="1"/>
            </p:cNvSpPr>
            <p:nvPr/>
          </p:nvSpPr>
          <p:spPr bwMode="auto">
            <a:xfrm flipV="1">
              <a:off x="2388" y="1626"/>
              <a:ext cx="0" cy="123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7120" name="Text Box 16"/>
            <p:cNvSpPr txBox="1">
              <a:spLocks noChangeArrowheads="1"/>
            </p:cNvSpPr>
            <p:nvPr/>
          </p:nvSpPr>
          <p:spPr bwMode="auto">
            <a:xfrm>
              <a:off x="1065" y="2415"/>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zh-CN" b="1" i="1">
                  <a:ea typeface="楷体_GB2312" pitchFamily="49" charset="-122"/>
                </a:rPr>
                <a:t>a</a:t>
              </a:r>
              <a:endParaRPr lang="en-US" altLang="zh-CN" i="1">
                <a:ea typeface="楷体_GB2312" pitchFamily="49" charset="-122"/>
              </a:endParaRPr>
            </a:p>
          </p:txBody>
        </p:sp>
        <p:sp>
          <p:nvSpPr>
            <p:cNvPr id="47121" name="Text Box 17"/>
            <p:cNvSpPr txBox="1">
              <a:spLocks noChangeArrowheads="1"/>
            </p:cNvSpPr>
            <p:nvPr/>
          </p:nvSpPr>
          <p:spPr bwMode="auto">
            <a:xfrm>
              <a:off x="1720" y="2793"/>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zh-CN" b="1" i="1">
                  <a:ea typeface="楷体_GB2312" pitchFamily="49" charset="-122"/>
                </a:rPr>
                <a:t>b</a:t>
              </a:r>
              <a:endParaRPr lang="en-US" altLang="zh-CN" i="1">
                <a:ea typeface="楷体_GB2312" pitchFamily="49" charset="-122"/>
              </a:endParaRPr>
            </a:p>
          </p:txBody>
        </p:sp>
        <p:sp>
          <p:nvSpPr>
            <p:cNvPr id="47122" name="Text Box 18"/>
            <p:cNvSpPr txBox="1">
              <a:spLocks noChangeArrowheads="1"/>
            </p:cNvSpPr>
            <p:nvPr/>
          </p:nvSpPr>
          <p:spPr bwMode="auto">
            <a:xfrm>
              <a:off x="1734" y="2454"/>
              <a:ext cx="20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c</a:t>
              </a:r>
              <a:endParaRPr lang="en-US" altLang="zh-CN" i="1">
                <a:ea typeface="楷体_GB2312" pitchFamily="49" charset="-122"/>
              </a:endParaRPr>
            </a:p>
          </p:txBody>
        </p:sp>
        <p:sp>
          <p:nvSpPr>
            <p:cNvPr id="47123" name="Text Box 19"/>
            <p:cNvSpPr txBox="1">
              <a:spLocks noChangeArrowheads="1"/>
            </p:cNvSpPr>
            <p:nvPr/>
          </p:nvSpPr>
          <p:spPr bwMode="auto">
            <a:xfrm>
              <a:off x="2286" y="2794"/>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d</a:t>
              </a:r>
              <a:endParaRPr lang="en-US" altLang="zh-CN" i="1">
                <a:ea typeface="楷体_GB2312" pitchFamily="49" charset="-122"/>
              </a:endParaRPr>
            </a:p>
          </p:txBody>
        </p:sp>
        <p:sp>
          <p:nvSpPr>
            <p:cNvPr id="47124" name="Text Box 20"/>
            <p:cNvSpPr txBox="1">
              <a:spLocks noChangeArrowheads="1"/>
            </p:cNvSpPr>
            <p:nvPr/>
          </p:nvSpPr>
          <p:spPr bwMode="auto">
            <a:xfrm>
              <a:off x="1728" y="1925"/>
              <a:ext cx="2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c</a:t>
              </a:r>
              <a:r>
                <a:rPr lang="en-US" altLang="zh-CN" b="1" i="1">
                  <a:ea typeface="楷体_GB2312" pitchFamily="49" charset="-122"/>
                  <a:sym typeface="Symbol" pitchFamily="18" charset="2"/>
                </a:rPr>
                <a:t></a:t>
              </a:r>
            </a:p>
          </p:txBody>
        </p:sp>
        <p:sp>
          <p:nvSpPr>
            <p:cNvPr id="47125" name="Text Box 21"/>
            <p:cNvSpPr txBox="1">
              <a:spLocks noChangeArrowheads="1"/>
            </p:cNvSpPr>
            <p:nvPr/>
          </p:nvSpPr>
          <p:spPr bwMode="auto">
            <a:xfrm>
              <a:off x="1054" y="1756"/>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a</a:t>
              </a:r>
              <a:r>
                <a:rPr lang="en-US" altLang="zh-CN" b="1" i="1">
                  <a:ea typeface="楷体_GB2312" pitchFamily="49" charset="-122"/>
                  <a:sym typeface="Symbol" pitchFamily="18" charset="2"/>
                </a:rPr>
                <a:t></a:t>
              </a:r>
            </a:p>
          </p:txBody>
        </p:sp>
        <p:sp>
          <p:nvSpPr>
            <p:cNvPr id="47126" name="Text Box 22"/>
            <p:cNvSpPr txBox="1">
              <a:spLocks noChangeArrowheads="1"/>
            </p:cNvSpPr>
            <p:nvPr/>
          </p:nvSpPr>
          <p:spPr bwMode="auto">
            <a:xfrm>
              <a:off x="1574" y="1242"/>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r>
                <a:rPr lang="en-US" altLang="zh-CN" b="1" i="1">
                  <a:ea typeface="楷体_GB2312" pitchFamily="49" charset="-122"/>
                  <a:sym typeface="Symbol" pitchFamily="18" charset="2"/>
                </a:rPr>
                <a:t></a:t>
              </a:r>
            </a:p>
          </p:txBody>
        </p:sp>
        <p:sp>
          <p:nvSpPr>
            <p:cNvPr id="47127" name="Text Box 23"/>
            <p:cNvSpPr txBox="1">
              <a:spLocks noChangeArrowheads="1"/>
            </p:cNvSpPr>
            <p:nvPr/>
          </p:nvSpPr>
          <p:spPr bwMode="auto">
            <a:xfrm>
              <a:off x="2169" y="1412"/>
              <a:ext cx="54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sym typeface="EuroRoman" pitchFamily="2" charset="2"/>
                </a:rPr>
                <a:t>d</a:t>
              </a:r>
              <a:r>
                <a:rPr lang="en-US" altLang="zh-CN" b="1" i="1">
                  <a:ea typeface="楷体_GB2312" pitchFamily="49" charset="-122"/>
                  <a:sym typeface="Symbol" pitchFamily="18" charset="2"/>
                </a:rPr>
                <a:t></a:t>
              </a:r>
            </a:p>
          </p:txBody>
        </p:sp>
        <p:sp>
          <p:nvSpPr>
            <p:cNvPr id="47128" name="Rectangle 24"/>
            <p:cNvSpPr>
              <a:spLocks noChangeArrowheads="1"/>
            </p:cNvSpPr>
            <p:nvPr/>
          </p:nvSpPr>
          <p:spPr bwMode="auto">
            <a:xfrm>
              <a:off x="741" y="1143"/>
              <a:ext cx="2016"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47129" name="Rectangle 25"/>
            <p:cNvSpPr>
              <a:spLocks noChangeArrowheads="1"/>
            </p:cNvSpPr>
            <p:nvPr/>
          </p:nvSpPr>
          <p:spPr bwMode="auto">
            <a:xfrm>
              <a:off x="693" y="213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X</a:t>
              </a:r>
            </a:p>
          </p:txBody>
        </p:sp>
      </p:grpSp>
      <p:pic>
        <p:nvPicPr>
          <p:cNvPr id="47130" name="Picture 26"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6858000" cy="1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98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wipe(up)">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9">
                                            <p:txEl>
                                              <p:pRg st="0" end="0"/>
                                            </p:txEl>
                                          </p:spTgt>
                                        </p:tgtEl>
                                        <p:attrNameLst>
                                          <p:attrName>style.visibility</p:attrName>
                                        </p:attrNameLst>
                                      </p:cBhvr>
                                      <p:to>
                                        <p:strVal val="visible"/>
                                      </p:to>
                                    </p:set>
                                    <p:animEffect transition="in" filter="wipe(left)">
                                      <p:cBhvr>
                                        <p:cTn id="12" dur="500"/>
                                        <p:tgtEl>
                                          <p:spTgt spid="47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p:bldP spid="4710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86" name="Rectangle 58"/>
          <p:cNvSpPr>
            <a:spLocks noChangeArrowheads="1"/>
          </p:cNvSpPr>
          <p:nvPr/>
        </p:nvSpPr>
        <p:spPr bwMode="auto">
          <a:xfrm flipV="1">
            <a:off x="827088" y="1268413"/>
            <a:ext cx="3887787" cy="35290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36" name="Freeform 8"/>
          <p:cNvSpPr>
            <a:spLocks/>
          </p:cNvSpPr>
          <p:nvPr/>
        </p:nvSpPr>
        <p:spPr bwMode="auto">
          <a:xfrm>
            <a:off x="2292350" y="3581400"/>
            <a:ext cx="1120775" cy="1588"/>
          </a:xfrm>
          <a:custGeom>
            <a:avLst/>
            <a:gdLst>
              <a:gd name="T0" fmla="*/ 0 w 706"/>
              <a:gd name="T1" fmla="*/ 0 h 1"/>
              <a:gd name="T2" fmla="*/ 706 w 706"/>
              <a:gd name="T3" fmla="*/ 0 h 1"/>
            </a:gdLst>
            <a:ahLst/>
            <a:cxnLst>
              <a:cxn ang="0">
                <a:pos x="T0" y="T1"/>
              </a:cxn>
              <a:cxn ang="0">
                <a:pos x="T2" y="T3"/>
              </a:cxn>
            </a:cxnLst>
            <a:rect l="0" t="0" r="r" b="b"/>
            <a:pathLst>
              <a:path w="706" h="1">
                <a:moveTo>
                  <a:pt x="0" y="0"/>
                </a:moveTo>
                <a:lnTo>
                  <a:pt x="706"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37" name="Freeform 9"/>
          <p:cNvSpPr>
            <a:spLocks/>
          </p:cNvSpPr>
          <p:nvPr/>
        </p:nvSpPr>
        <p:spPr bwMode="auto">
          <a:xfrm>
            <a:off x="2293938" y="4249738"/>
            <a:ext cx="1771650" cy="1587"/>
          </a:xfrm>
          <a:custGeom>
            <a:avLst/>
            <a:gdLst>
              <a:gd name="T0" fmla="*/ 0 w 1116"/>
              <a:gd name="T1" fmla="*/ 0 h 1"/>
              <a:gd name="T2" fmla="*/ 1116 w 1116"/>
              <a:gd name="T3" fmla="*/ 0 h 1"/>
            </a:gdLst>
            <a:ahLst/>
            <a:cxnLst>
              <a:cxn ang="0">
                <a:pos x="T0" y="T1"/>
              </a:cxn>
              <a:cxn ang="0">
                <a:pos x="T2" y="T3"/>
              </a:cxn>
            </a:cxnLst>
            <a:rect l="0" t="0" r="r" b="b"/>
            <a:pathLst>
              <a:path w="1116" h="1">
                <a:moveTo>
                  <a:pt x="0" y="0"/>
                </a:moveTo>
                <a:lnTo>
                  <a:pt x="1116"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38" name="Freeform 10"/>
          <p:cNvSpPr>
            <a:spLocks/>
          </p:cNvSpPr>
          <p:nvPr/>
        </p:nvSpPr>
        <p:spPr bwMode="auto">
          <a:xfrm>
            <a:off x="2270125" y="2774950"/>
            <a:ext cx="1165225" cy="1588"/>
          </a:xfrm>
          <a:custGeom>
            <a:avLst/>
            <a:gdLst>
              <a:gd name="T0" fmla="*/ 0 w 734"/>
              <a:gd name="T1" fmla="*/ 0 h 1"/>
              <a:gd name="T2" fmla="*/ 734 w 734"/>
              <a:gd name="T3" fmla="*/ 0 h 1"/>
            </a:gdLst>
            <a:ahLst/>
            <a:cxnLst>
              <a:cxn ang="0">
                <a:pos x="T0" y="T1"/>
              </a:cxn>
              <a:cxn ang="0">
                <a:pos x="T2" y="T3"/>
              </a:cxn>
            </a:cxnLst>
            <a:rect l="0" t="0" r="r" b="b"/>
            <a:pathLst>
              <a:path w="734" h="1">
                <a:moveTo>
                  <a:pt x="0" y="0"/>
                </a:moveTo>
                <a:lnTo>
                  <a:pt x="734"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39" name="Freeform 11"/>
          <p:cNvSpPr>
            <a:spLocks/>
          </p:cNvSpPr>
          <p:nvPr/>
        </p:nvSpPr>
        <p:spPr bwMode="auto">
          <a:xfrm>
            <a:off x="3413125" y="2774950"/>
            <a:ext cx="1588" cy="806450"/>
          </a:xfrm>
          <a:custGeom>
            <a:avLst/>
            <a:gdLst>
              <a:gd name="T0" fmla="*/ 0 w 1"/>
              <a:gd name="T1" fmla="*/ 0 h 508"/>
              <a:gd name="T2" fmla="*/ 0 w 1"/>
              <a:gd name="T3" fmla="*/ 508 h 508"/>
            </a:gdLst>
            <a:ahLst/>
            <a:cxnLst>
              <a:cxn ang="0">
                <a:pos x="T0" y="T1"/>
              </a:cxn>
              <a:cxn ang="0">
                <a:pos x="T2" y="T3"/>
              </a:cxn>
            </a:cxnLst>
            <a:rect l="0" t="0" r="r" b="b"/>
            <a:pathLst>
              <a:path w="1" h="508">
                <a:moveTo>
                  <a:pt x="0" y="0"/>
                </a:moveTo>
                <a:lnTo>
                  <a:pt x="0" y="508"/>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0" name="Freeform 12"/>
          <p:cNvSpPr>
            <a:spLocks/>
          </p:cNvSpPr>
          <p:nvPr/>
        </p:nvSpPr>
        <p:spPr bwMode="auto">
          <a:xfrm>
            <a:off x="2271713" y="2098675"/>
            <a:ext cx="1793875" cy="1588"/>
          </a:xfrm>
          <a:custGeom>
            <a:avLst/>
            <a:gdLst>
              <a:gd name="T0" fmla="*/ 0 w 1130"/>
              <a:gd name="T1" fmla="*/ 0 h 1"/>
              <a:gd name="T2" fmla="*/ 1130 w 1130"/>
              <a:gd name="T3" fmla="*/ 0 h 1"/>
            </a:gdLst>
            <a:ahLst/>
            <a:cxnLst>
              <a:cxn ang="0">
                <a:pos x="T0" y="T1"/>
              </a:cxn>
              <a:cxn ang="0">
                <a:pos x="T2" y="T3"/>
              </a:cxn>
            </a:cxnLst>
            <a:rect l="0" t="0" r="r" b="b"/>
            <a:pathLst>
              <a:path w="1130" h="1">
                <a:moveTo>
                  <a:pt x="0" y="0"/>
                </a:moveTo>
                <a:lnTo>
                  <a:pt x="1130"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1" name="Freeform 13"/>
          <p:cNvSpPr>
            <a:spLocks/>
          </p:cNvSpPr>
          <p:nvPr/>
        </p:nvSpPr>
        <p:spPr bwMode="auto">
          <a:xfrm>
            <a:off x="4062413" y="2101850"/>
            <a:ext cx="1587" cy="2128838"/>
          </a:xfrm>
          <a:custGeom>
            <a:avLst/>
            <a:gdLst>
              <a:gd name="T0" fmla="*/ 0 w 1"/>
              <a:gd name="T1" fmla="*/ 1341 h 1341"/>
              <a:gd name="T2" fmla="*/ 0 w 1"/>
              <a:gd name="T3" fmla="*/ 0 h 1341"/>
            </a:gdLst>
            <a:ahLst/>
            <a:cxnLst>
              <a:cxn ang="0">
                <a:pos x="T0" y="T1"/>
              </a:cxn>
              <a:cxn ang="0">
                <a:pos x="T2" y="T3"/>
              </a:cxn>
            </a:cxnLst>
            <a:rect l="0" t="0" r="r" b="b"/>
            <a:pathLst>
              <a:path w="1" h="1341">
                <a:moveTo>
                  <a:pt x="0" y="1341"/>
                </a:moveTo>
                <a:lnTo>
                  <a:pt x="0"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2" name="Freeform 14"/>
          <p:cNvSpPr>
            <a:spLocks/>
          </p:cNvSpPr>
          <p:nvPr/>
        </p:nvSpPr>
        <p:spPr bwMode="auto">
          <a:xfrm>
            <a:off x="3411538" y="2101850"/>
            <a:ext cx="650875" cy="684213"/>
          </a:xfrm>
          <a:custGeom>
            <a:avLst/>
            <a:gdLst>
              <a:gd name="T0" fmla="*/ 0 w 410"/>
              <a:gd name="T1" fmla="*/ 431 h 431"/>
              <a:gd name="T2" fmla="*/ 410 w 410"/>
              <a:gd name="T3" fmla="*/ 0 h 431"/>
            </a:gdLst>
            <a:ahLst/>
            <a:cxnLst>
              <a:cxn ang="0">
                <a:pos x="T0" y="T1"/>
              </a:cxn>
              <a:cxn ang="0">
                <a:pos x="T2" y="T3"/>
              </a:cxn>
            </a:cxnLst>
            <a:rect l="0" t="0" r="r" b="b"/>
            <a:pathLst>
              <a:path w="410" h="431">
                <a:moveTo>
                  <a:pt x="0" y="431"/>
                </a:moveTo>
                <a:lnTo>
                  <a:pt x="410" y="0"/>
                </a:lnTo>
              </a:path>
            </a:pathLst>
          </a:custGeom>
          <a:noFill/>
          <a:ln w="381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3" name="Text Box 15"/>
          <p:cNvSpPr txBox="1">
            <a:spLocks noChangeArrowheads="1"/>
          </p:cNvSpPr>
          <p:nvPr/>
        </p:nvSpPr>
        <p:spPr bwMode="auto">
          <a:xfrm>
            <a:off x="3279775" y="2655888"/>
            <a:ext cx="6715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rPr>
              <a:t>b</a:t>
            </a:r>
            <a:r>
              <a:rPr lang="en-US" altLang="zh-CN" b="1" i="1">
                <a:ea typeface="楷体_GB2312" pitchFamily="49" charset="-122"/>
                <a:sym typeface="Symbol" pitchFamily="18" charset="2"/>
              </a:rPr>
              <a:t></a:t>
            </a:r>
          </a:p>
        </p:txBody>
      </p:sp>
      <p:sp>
        <p:nvSpPr>
          <p:cNvPr id="48144" name="Line 16"/>
          <p:cNvSpPr>
            <a:spLocks noChangeShapeType="1"/>
          </p:cNvSpPr>
          <p:nvPr/>
        </p:nvSpPr>
        <p:spPr bwMode="auto">
          <a:xfrm>
            <a:off x="1781175" y="2641600"/>
            <a:ext cx="20701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5" name="Line 17"/>
          <p:cNvSpPr>
            <a:spLocks noChangeShapeType="1"/>
          </p:cNvSpPr>
          <p:nvPr/>
        </p:nvSpPr>
        <p:spPr bwMode="auto">
          <a:xfrm>
            <a:off x="1781175" y="1714500"/>
            <a:ext cx="13604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6" name="Freeform 18"/>
          <p:cNvSpPr>
            <a:spLocks/>
          </p:cNvSpPr>
          <p:nvPr/>
        </p:nvSpPr>
        <p:spPr bwMode="auto">
          <a:xfrm>
            <a:off x="1776413" y="3290888"/>
            <a:ext cx="1344612" cy="1587"/>
          </a:xfrm>
          <a:custGeom>
            <a:avLst/>
            <a:gdLst>
              <a:gd name="T0" fmla="*/ 0 w 847"/>
              <a:gd name="T1" fmla="*/ 0 h 1"/>
              <a:gd name="T2" fmla="*/ 847 w 847"/>
              <a:gd name="T3" fmla="*/ 0 h 1"/>
            </a:gdLst>
            <a:ahLst/>
            <a:cxnLst>
              <a:cxn ang="0">
                <a:pos x="T0" y="T1"/>
              </a:cxn>
              <a:cxn ang="0">
                <a:pos x="T2" y="T3"/>
              </a:cxn>
            </a:cxnLst>
            <a:rect l="0" t="0" r="r" b="b"/>
            <a:pathLst>
              <a:path w="847" h="1">
                <a:moveTo>
                  <a:pt x="0" y="0"/>
                </a:moveTo>
                <a:lnTo>
                  <a:pt x="847"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7" name="Line 19"/>
          <p:cNvSpPr>
            <a:spLocks noChangeShapeType="1"/>
          </p:cNvSpPr>
          <p:nvPr/>
        </p:nvSpPr>
        <p:spPr bwMode="auto">
          <a:xfrm flipV="1">
            <a:off x="3119438" y="1714500"/>
            <a:ext cx="0" cy="1565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8" name="Freeform 20"/>
          <p:cNvSpPr>
            <a:spLocks/>
          </p:cNvSpPr>
          <p:nvPr/>
        </p:nvSpPr>
        <p:spPr bwMode="auto">
          <a:xfrm>
            <a:off x="1779588" y="4003675"/>
            <a:ext cx="2038350" cy="1588"/>
          </a:xfrm>
          <a:custGeom>
            <a:avLst/>
            <a:gdLst>
              <a:gd name="T0" fmla="*/ 0 w 1284"/>
              <a:gd name="T1" fmla="*/ 0 h 1"/>
              <a:gd name="T2" fmla="*/ 1284 w 1284"/>
              <a:gd name="T3" fmla="*/ 0 h 1"/>
            </a:gdLst>
            <a:ahLst/>
            <a:cxnLst>
              <a:cxn ang="0">
                <a:pos x="T0" y="T1"/>
              </a:cxn>
              <a:cxn ang="0">
                <a:pos x="T2" y="T3"/>
              </a:cxn>
            </a:cxnLst>
            <a:rect l="0" t="0" r="r" b="b"/>
            <a:pathLst>
              <a:path w="1284" h="1">
                <a:moveTo>
                  <a:pt x="0" y="0"/>
                </a:moveTo>
                <a:lnTo>
                  <a:pt x="1284"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49" name="Freeform 21"/>
          <p:cNvSpPr>
            <a:spLocks/>
          </p:cNvSpPr>
          <p:nvPr/>
        </p:nvSpPr>
        <p:spPr bwMode="auto">
          <a:xfrm>
            <a:off x="3817938" y="2614613"/>
            <a:ext cx="1587" cy="1389062"/>
          </a:xfrm>
          <a:custGeom>
            <a:avLst/>
            <a:gdLst>
              <a:gd name="T0" fmla="*/ 0 w 1"/>
              <a:gd name="T1" fmla="*/ 875 h 875"/>
              <a:gd name="T2" fmla="*/ 0 w 1"/>
              <a:gd name="T3" fmla="*/ 0 h 875"/>
            </a:gdLst>
            <a:ahLst/>
            <a:cxnLst>
              <a:cxn ang="0">
                <a:pos x="T0" y="T1"/>
              </a:cxn>
              <a:cxn ang="0">
                <a:pos x="T2" y="T3"/>
              </a:cxn>
            </a:cxnLst>
            <a:rect l="0" t="0" r="r" b="b"/>
            <a:pathLst>
              <a:path w="1" h="875">
                <a:moveTo>
                  <a:pt x="0" y="875"/>
                </a:moveTo>
                <a:lnTo>
                  <a:pt x="0" y="0"/>
                </a:lnTo>
              </a:path>
            </a:pathLst>
          </a:cu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0" name="Freeform 22"/>
          <p:cNvSpPr>
            <a:spLocks/>
          </p:cNvSpPr>
          <p:nvPr/>
        </p:nvSpPr>
        <p:spPr bwMode="auto">
          <a:xfrm>
            <a:off x="3121025" y="1722438"/>
            <a:ext cx="717550" cy="917575"/>
          </a:xfrm>
          <a:custGeom>
            <a:avLst/>
            <a:gdLst>
              <a:gd name="T0" fmla="*/ 0 w 452"/>
              <a:gd name="T1" fmla="*/ 0 h 578"/>
              <a:gd name="T2" fmla="*/ 452 w 452"/>
              <a:gd name="T3" fmla="*/ 578 h 578"/>
            </a:gdLst>
            <a:ahLst/>
            <a:cxnLst>
              <a:cxn ang="0">
                <a:pos x="T0" y="T1"/>
              </a:cxn>
              <a:cxn ang="0">
                <a:pos x="T2" y="T3"/>
              </a:cxn>
            </a:cxnLst>
            <a:rect l="0" t="0" r="r" b="b"/>
            <a:pathLst>
              <a:path w="452" h="578">
                <a:moveTo>
                  <a:pt x="0" y="0"/>
                </a:moveTo>
                <a:lnTo>
                  <a:pt x="452" y="578"/>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1" name="Text Box 23"/>
          <p:cNvSpPr txBox="1">
            <a:spLocks noChangeArrowheads="1"/>
          </p:cNvSpPr>
          <p:nvPr/>
        </p:nvSpPr>
        <p:spPr bwMode="auto">
          <a:xfrm>
            <a:off x="3717925" y="2452688"/>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rPr>
              <a:t>d</a:t>
            </a:r>
            <a:r>
              <a:rPr lang="en-US" altLang="zh-CN" b="1" i="1">
                <a:ea typeface="楷体_GB2312" pitchFamily="49" charset="-122"/>
                <a:sym typeface="Symbol" pitchFamily="18" charset="2"/>
              </a:rPr>
              <a:t></a:t>
            </a:r>
          </a:p>
        </p:txBody>
      </p:sp>
      <p:sp>
        <p:nvSpPr>
          <p:cNvPr id="48152" name="Text Box 24"/>
          <p:cNvSpPr txBox="1">
            <a:spLocks noChangeArrowheads="1"/>
          </p:cNvSpPr>
          <p:nvPr/>
        </p:nvSpPr>
        <p:spPr bwMode="auto">
          <a:xfrm>
            <a:off x="2971800" y="1435100"/>
            <a:ext cx="6556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rPr>
              <a:t>c</a:t>
            </a:r>
            <a:r>
              <a:rPr lang="en-US" altLang="zh-CN" b="1" i="1">
                <a:ea typeface="楷体_GB2312" pitchFamily="49" charset="-122"/>
                <a:sym typeface="Symbol" pitchFamily="18" charset="2"/>
              </a:rPr>
              <a:t></a:t>
            </a:r>
          </a:p>
        </p:txBody>
      </p:sp>
      <p:sp>
        <p:nvSpPr>
          <p:cNvPr id="48153" name="Text Box 25"/>
          <p:cNvSpPr txBox="1">
            <a:spLocks noChangeArrowheads="1"/>
          </p:cNvSpPr>
          <p:nvPr/>
        </p:nvSpPr>
        <p:spPr bwMode="auto">
          <a:xfrm>
            <a:off x="3990975" y="1789113"/>
            <a:ext cx="4619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a</a:t>
            </a:r>
            <a:r>
              <a:rPr lang="en-US" altLang="zh-CN" b="1" i="1">
                <a:ea typeface="楷体_GB2312" pitchFamily="49" charset="-122"/>
                <a:sym typeface="Symbol" pitchFamily="18" charset="2"/>
              </a:rPr>
              <a:t></a:t>
            </a:r>
          </a:p>
        </p:txBody>
      </p:sp>
      <p:sp>
        <p:nvSpPr>
          <p:cNvPr id="48154" name="Text Box 26"/>
          <p:cNvSpPr txBox="1">
            <a:spLocks noChangeArrowheads="1"/>
          </p:cNvSpPr>
          <p:nvPr/>
        </p:nvSpPr>
        <p:spPr bwMode="auto">
          <a:xfrm>
            <a:off x="1498600" y="2992438"/>
            <a:ext cx="3190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c</a:t>
            </a:r>
          </a:p>
        </p:txBody>
      </p:sp>
      <p:sp>
        <p:nvSpPr>
          <p:cNvPr id="48155" name="Line 27"/>
          <p:cNvSpPr>
            <a:spLocks noChangeShapeType="1"/>
          </p:cNvSpPr>
          <p:nvPr/>
        </p:nvSpPr>
        <p:spPr bwMode="auto">
          <a:xfrm>
            <a:off x="2297113" y="3589338"/>
            <a:ext cx="0" cy="6794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6" name="Line 28"/>
          <p:cNvSpPr>
            <a:spLocks noChangeShapeType="1"/>
          </p:cNvSpPr>
          <p:nvPr/>
        </p:nvSpPr>
        <p:spPr bwMode="auto">
          <a:xfrm>
            <a:off x="1471613" y="3032125"/>
            <a:ext cx="29257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7" name="Line 29"/>
          <p:cNvSpPr>
            <a:spLocks noChangeShapeType="1"/>
          </p:cNvSpPr>
          <p:nvPr/>
        </p:nvSpPr>
        <p:spPr bwMode="auto">
          <a:xfrm>
            <a:off x="1781175" y="1714500"/>
            <a:ext cx="0" cy="927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8" name="Line 30"/>
          <p:cNvSpPr>
            <a:spLocks noChangeShapeType="1"/>
          </p:cNvSpPr>
          <p:nvPr/>
        </p:nvSpPr>
        <p:spPr bwMode="auto">
          <a:xfrm>
            <a:off x="1781175" y="2641600"/>
            <a:ext cx="0" cy="638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59" name="Line 31"/>
          <p:cNvSpPr>
            <a:spLocks noChangeShapeType="1"/>
          </p:cNvSpPr>
          <p:nvPr/>
        </p:nvSpPr>
        <p:spPr bwMode="auto">
          <a:xfrm>
            <a:off x="1781175" y="3279775"/>
            <a:ext cx="0" cy="720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60" name="Line 32"/>
          <p:cNvSpPr>
            <a:spLocks noChangeShapeType="1"/>
          </p:cNvSpPr>
          <p:nvPr/>
        </p:nvSpPr>
        <p:spPr bwMode="auto">
          <a:xfrm>
            <a:off x="2297113" y="2106613"/>
            <a:ext cx="0" cy="6794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61" name="Line 33"/>
          <p:cNvSpPr>
            <a:spLocks noChangeShapeType="1"/>
          </p:cNvSpPr>
          <p:nvPr/>
        </p:nvSpPr>
        <p:spPr bwMode="auto">
          <a:xfrm>
            <a:off x="2297113" y="2786063"/>
            <a:ext cx="0" cy="78263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62" name="Text Box 34"/>
          <p:cNvSpPr txBox="1">
            <a:spLocks noChangeArrowheads="1"/>
          </p:cNvSpPr>
          <p:nvPr/>
        </p:nvSpPr>
        <p:spPr bwMode="auto">
          <a:xfrm>
            <a:off x="2001838" y="3344863"/>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p>
        </p:txBody>
      </p:sp>
      <p:sp>
        <p:nvSpPr>
          <p:cNvPr id="48163" name="Text Box 35"/>
          <p:cNvSpPr txBox="1">
            <a:spLocks noChangeArrowheads="1"/>
          </p:cNvSpPr>
          <p:nvPr/>
        </p:nvSpPr>
        <p:spPr bwMode="auto">
          <a:xfrm>
            <a:off x="1984375" y="3957638"/>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a</a:t>
            </a:r>
          </a:p>
        </p:txBody>
      </p:sp>
      <p:sp>
        <p:nvSpPr>
          <p:cNvPr id="48164" name="Text Box 36"/>
          <p:cNvSpPr txBox="1">
            <a:spLocks noChangeArrowheads="1"/>
          </p:cNvSpPr>
          <p:nvPr/>
        </p:nvSpPr>
        <p:spPr bwMode="auto">
          <a:xfrm>
            <a:off x="1493838" y="3792538"/>
            <a:ext cx="33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d</a:t>
            </a:r>
          </a:p>
        </p:txBody>
      </p:sp>
      <p:sp>
        <p:nvSpPr>
          <p:cNvPr id="48165" name="Text Box 37"/>
          <p:cNvSpPr txBox="1">
            <a:spLocks noChangeArrowheads="1"/>
          </p:cNvSpPr>
          <p:nvPr/>
        </p:nvSpPr>
        <p:spPr bwMode="auto">
          <a:xfrm>
            <a:off x="1306513" y="2247900"/>
            <a:ext cx="6572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sym typeface="EuroRoman" pitchFamily="2" charset="2"/>
              </a:rPr>
              <a:t>d</a:t>
            </a:r>
            <a:r>
              <a:rPr lang="en-US" altLang="zh-CN" b="1" i="1">
                <a:ea typeface="楷体_GB2312" pitchFamily="49" charset="-122"/>
                <a:sym typeface="Symbol" pitchFamily="18" charset="2"/>
              </a:rPr>
              <a:t></a:t>
            </a:r>
            <a:endParaRPr lang="en-US" altLang="zh-CN" b="1" i="1">
              <a:ea typeface="楷体_GB2312" pitchFamily="49" charset="-122"/>
              <a:sym typeface="UniversalMath1 BT" pitchFamily="18" charset="2"/>
            </a:endParaRPr>
          </a:p>
          <a:p>
            <a:endParaRPr lang="en-US" altLang="zh-CN" b="1" i="1">
              <a:ea typeface="楷体_GB2312" pitchFamily="49" charset="-122"/>
            </a:endParaRPr>
          </a:p>
        </p:txBody>
      </p:sp>
      <p:sp>
        <p:nvSpPr>
          <p:cNvPr id="48166" name="Text Box 38"/>
          <p:cNvSpPr txBox="1">
            <a:spLocks noChangeArrowheads="1"/>
          </p:cNvSpPr>
          <p:nvPr/>
        </p:nvSpPr>
        <p:spPr bwMode="auto">
          <a:xfrm>
            <a:off x="1906588" y="2598738"/>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r>
              <a:rPr lang="en-US" altLang="zh-CN" b="1" i="1">
                <a:ea typeface="楷体_GB2312" pitchFamily="49" charset="-122"/>
                <a:sym typeface="Symbol" pitchFamily="18" charset="2"/>
              </a:rPr>
              <a:t></a:t>
            </a:r>
          </a:p>
        </p:txBody>
      </p:sp>
      <p:sp>
        <p:nvSpPr>
          <p:cNvPr id="48167" name="Text Box 39"/>
          <p:cNvSpPr txBox="1">
            <a:spLocks noChangeArrowheads="1"/>
          </p:cNvSpPr>
          <p:nvPr/>
        </p:nvSpPr>
        <p:spPr bwMode="auto">
          <a:xfrm>
            <a:off x="1936750" y="1871663"/>
            <a:ext cx="412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a</a:t>
            </a:r>
            <a:r>
              <a:rPr lang="en-US" altLang="zh-CN" b="1" i="1">
                <a:ea typeface="楷体_GB2312" pitchFamily="49" charset="-122"/>
                <a:sym typeface="Symbol" pitchFamily="18" charset="2"/>
              </a:rPr>
              <a:t></a:t>
            </a:r>
          </a:p>
        </p:txBody>
      </p:sp>
      <p:sp>
        <p:nvSpPr>
          <p:cNvPr id="48168" name="Text Box 40"/>
          <p:cNvSpPr txBox="1">
            <a:spLocks noChangeArrowheads="1"/>
          </p:cNvSpPr>
          <p:nvPr/>
        </p:nvSpPr>
        <p:spPr bwMode="auto">
          <a:xfrm>
            <a:off x="1485900" y="1414463"/>
            <a:ext cx="3952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c</a:t>
            </a:r>
            <a:r>
              <a:rPr lang="en-US" altLang="zh-CN" b="1" i="1">
                <a:ea typeface="楷体_GB2312" pitchFamily="49" charset="-122"/>
                <a:sym typeface="Symbol" pitchFamily="18" charset="2"/>
              </a:rPr>
              <a:t></a:t>
            </a:r>
          </a:p>
        </p:txBody>
      </p:sp>
      <p:sp>
        <p:nvSpPr>
          <p:cNvPr id="48169" name="Text Box 41"/>
          <p:cNvSpPr txBox="1">
            <a:spLocks noChangeArrowheads="1"/>
          </p:cNvSpPr>
          <p:nvPr/>
        </p:nvSpPr>
        <p:spPr bwMode="auto">
          <a:xfrm>
            <a:off x="5029200" y="1524000"/>
            <a:ext cx="3200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对于</a:t>
            </a:r>
            <a:r>
              <a:rPr lang="zh-CN" altLang="en-US" sz="2800" b="1">
                <a:solidFill>
                  <a:srgbClr val="0000FF"/>
                </a:solidFill>
                <a:latin typeface="楷体_GB2312" pitchFamily="49" charset="-122"/>
                <a:ea typeface="楷体_GB2312" pitchFamily="49" charset="-122"/>
              </a:rPr>
              <a:t>特殊位置直线</a:t>
            </a:r>
            <a:r>
              <a:rPr lang="zh-CN" altLang="en-US" sz="2800" b="1">
                <a:latin typeface="楷体_GB2312" pitchFamily="49" charset="-122"/>
                <a:ea typeface="楷体_GB2312" pitchFamily="49" charset="-122"/>
              </a:rPr>
              <a:t>，只有两个同</a:t>
            </a:r>
            <a:r>
              <a:rPr lang="zh-CN" altLang="en-US" sz="2800" b="1">
                <a:solidFill>
                  <a:schemeClr val="tx2"/>
                </a:solidFill>
                <a:latin typeface="楷体_GB2312" pitchFamily="49" charset="-122"/>
                <a:ea typeface="楷体_GB2312" pitchFamily="49" charset="-122"/>
              </a:rPr>
              <a:t>面</a:t>
            </a:r>
            <a:r>
              <a:rPr lang="zh-CN" altLang="en-US" sz="2800" b="1">
                <a:latin typeface="楷体_GB2312" pitchFamily="49" charset="-122"/>
                <a:ea typeface="楷体_GB2312" pitchFamily="49" charset="-122"/>
              </a:rPr>
              <a:t>投影互相平行，空间直线不一定平行。</a:t>
            </a:r>
          </a:p>
        </p:txBody>
      </p:sp>
      <p:sp>
        <p:nvSpPr>
          <p:cNvPr id="48170" name="Text Box 42"/>
          <p:cNvSpPr txBox="1">
            <a:spLocks noChangeArrowheads="1"/>
          </p:cNvSpPr>
          <p:nvPr/>
        </p:nvSpPr>
        <p:spPr bwMode="auto">
          <a:xfrm>
            <a:off x="4876800" y="3962400"/>
            <a:ext cx="3505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b="1" i="1">
                <a:solidFill>
                  <a:srgbClr val="0000FF"/>
                </a:solidFill>
                <a:ea typeface="楷体_GB2312" pitchFamily="49" charset="-122"/>
              </a:rPr>
              <a:t>AB</a:t>
            </a:r>
            <a:r>
              <a:rPr lang="zh-CN" altLang="en-US" sz="2800" b="1">
                <a:solidFill>
                  <a:srgbClr val="0000FF"/>
                </a:solidFill>
                <a:latin typeface="ItalicT" pitchFamily="2" charset="0"/>
                <a:ea typeface="楷体_GB2312" pitchFamily="49" charset="-122"/>
              </a:rPr>
              <a:t>与</a:t>
            </a:r>
            <a:r>
              <a:rPr lang="en-US" altLang="zh-CN" b="1" i="1">
                <a:solidFill>
                  <a:srgbClr val="0000FF"/>
                </a:solidFill>
                <a:ea typeface="楷体_GB2312" pitchFamily="49" charset="-122"/>
              </a:rPr>
              <a:t>CD</a:t>
            </a:r>
            <a:r>
              <a:rPr lang="zh-CN" altLang="en-US" sz="2800" b="1">
                <a:solidFill>
                  <a:srgbClr val="0000FF"/>
                </a:solidFill>
                <a:latin typeface="楷体_GB2312" pitchFamily="49" charset="-122"/>
                <a:ea typeface="楷体_GB2312" pitchFamily="49" charset="-122"/>
              </a:rPr>
              <a:t>不平行。</a:t>
            </a:r>
          </a:p>
        </p:txBody>
      </p:sp>
      <p:sp>
        <p:nvSpPr>
          <p:cNvPr id="48171" name="Text Box 43"/>
          <p:cNvSpPr txBox="1">
            <a:spLocks noChangeArrowheads="1"/>
          </p:cNvSpPr>
          <p:nvPr/>
        </p:nvSpPr>
        <p:spPr bwMode="auto">
          <a:xfrm>
            <a:off x="1331913" y="361484"/>
            <a:ext cx="613501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en-US" altLang="zh-CN" sz="2800" dirty="0" smtClean="0">
                <a:latin typeface="隶书" pitchFamily="49" charset="-122"/>
                <a:ea typeface="隶书" pitchFamily="49" charset="-122"/>
              </a:rPr>
              <a:t> </a:t>
            </a:r>
            <a:r>
              <a:rPr lang="zh-CN" altLang="en-US" sz="2800" b="1" dirty="0">
                <a:latin typeface="隶书" pitchFamily="49" charset="-122"/>
                <a:ea typeface="隶书" pitchFamily="49" charset="-122"/>
              </a:rPr>
              <a:t>判断图中两条直线是否平行。</a:t>
            </a:r>
          </a:p>
        </p:txBody>
      </p:sp>
      <p:sp>
        <p:nvSpPr>
          <p:cNvPr id="48172" name="Line 44"/>
          <p:cNvSpPr>
            <a:spLocks noChangeShapeType="1"/>
          </p:cNvSpPr>
          <p:nvPr/>
        </p:nvSpPr>
        <p:spPr bwMode="auto">
          <a:xfrm>
            <a:off x="2852738" y="3032125"/>
            <a:ext cx="1300162" cy="13001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73" name="Rectangle 45"/>
          <p:cNvSpPr>
            <a:spLocks noChangeArrowheads="1"/>
          </p:cNvSpPr>
          <p:nvPr/>
        </p:nvSpPr>
        <p:spPr bwMode="auto">
          <a:xfrm>
            <a:off x="1025525" y="28114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X</a:t>
            </a:r>
          </a:p>
        </p:txBody>
      </p:sp>
      <p:grpSp>
        <p:nvGrpSpPr>
          <p:cNvPr id="48174" name="Group 46"/>
          <p:cNvGrpSpPr>
            <a:grpSpLocks/>
          </p:cNvGrpSpPr>
          <p:nvPr/>
        </p:nvGrpSpPr>
        <p:grpSpPr bwMode="auto">
          <a:xfrm>
            <a:off x="2549525" y="1363663"/>
            <a:ext cx="369888" cy="3109912"/>
            <a:chOff x="1248" y="751"/>
            <a:chExt cx="233" cy="1959"/>
          </a:xfrm>
        </p:grpSpPr>
        <p:sp>
          <p:nvSpPr>
            <p:cNvPr id="48175" name="Line 47"/>
            <p:cNvSpPr>
              <a:spLocks noChangeShapeType="1"/>
            </p:cNvSpPr>
            <p:nvPr/>
          </p:nvSpPr>
          <p:spPr bwMode="auto">
            <a:xfrm>
              <a:off x="1439" y="894"/>
              <a:ext cx="0" cy="18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8176" name="Rectangle 48"/>
            <p:cNvSpPr>
              <a:spLocks noChangeArrowheads="1"/>
            </p:cNvSpPr>
            <p:nvPr/>
          </p:nvSpPr>
          <p:spPr bwMode="auto">
            <a:xfrm>
              <a:off x="1248" y="75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Z</a:t>
              </a:r>
            </a:p>
          </p:txBody>
        </p:sp>
      </p:grpSp>
      <p:sp>
        <p:nvSpPr>
          <p:cNvPr id="48177" name="Rectangle 49"/>
          <p:cNvSpPr>
            <a:spLocks noChangeArrowheads="1"/>
          </p:cNvSpPr>
          <p:nvPr/>
        </p:nvSpPr>
        <p:spPr bwMode="auto">
          <a:xfrm>
            <a:off x="2517775" y="2674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o</a:t>
            </a:r>
          </a:p>
        </p:txBody>
      </p:sp>
      <p:sp>
        <p:nvSpPr>
          <p:cNvPr id="48178" name="Rectangle 50"/>
          <p:cNvSpPr>
            <a:spLocks noChangeArrowheads="1"/>
          </p:cNvSpPr>
          <p:nvPr/>
        </p:nvSpPr>
        <p:spPr bwMode="auto">
          <a:xfrm>
            <a:off x="2778125" y="4259263"/>
            <a:ext cx="52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Y</a:t>
            </a:r>
            <a:r>
              <a:rPr lang="en-US" altLang="zh-CN" b="1" baseline="-25000">
                <a:ea typeface="楷体_GB2312" pitchFamily="49" charset="-122"/>
              </a:rPr>
              <a:t>H</a:t>
            </a:r>
          </a:p>
        </p:txBody>
      </p:sp>
      <p:sp>
        <p:nvSpPr>
          <p:cNvPr id="48179" name="Rectangle 51"/>
          <p:cNvSpPr>
            <a:spLocks noChangeArrowheads="1"/>
          </p:cNvSpPr>
          <p:nvPr/>
        </p:nvSpPr>
        <p:spPr bwMode="auto">
          <a:xfrm>
            <a:off x="4073525" y="26590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Y</a:t>
            </a:r>
            <a:r>
              <a:rPr lang="en-US" altLang="zh-CN" b="1" baseline="-25000">
                <a:ea typeface="楷体_GB2312" pitchFamily="49" charset="-122"/>
              </a:rPr>
              <a:t>W</a:t>
            </a:r>
          </a:p>
        </p:txBody>
      </p:sp>
      <p:pic>
        <p:nvPicPr>
          <p:cNvPr id="48180" name="Picture 5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525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48181" name="Text Box 53"/>
          <p:cNvSpPr txBox="1">
            <a:spLocks noChangeArrowheads="1"/>
          </p:cNvSpPr>
          <p:nvPr/>
        </p:nvSpPr>
        <p:spPr bwMode="auto">
          <a:xfrm>
            <a:off x="1295400" y="4876800"/>
            <a:ext cx="7620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亦可根据平行两线段的第二条投影特性</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平行两线段之比等于其投影之比及判断两线段对投影面的倾斜方向是否相同的原则。</a:t>
            </a:r>
          </a:p>
        </p:txBody>
      </p:sp>
      <p:sp>
        <p:nvSpPr>
          <p:cNvPr id="48187" name="WordArt 59">
            <a:hlinkClick r:id="rId3" action="ppaction://hlinksldjump"/>
          </p:cNvPr>
          <p:cNvSpPr>
            <a:spLocks noChangeArrowheads="1" noChangeShapeType="1" noTextEdit="1"/>
          </p:cNvSpPr>
          <p:nvPr/>
        </p:nvSpPr>
        <p:spPr bwMode="auto">
          <a:xfrm>
            <a:off x="5024438" y="6319838"/>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返回</a:t>
            </a:r>
          </a:p>
        </p:txBody>
      </p:sp>
    </p:spTree>
    <p:extLst>
      <p:ext uri="{BB962C8B-B14F-4D97-AF65-F5344CB8AC3E}">
        <p14:creationId xmlns:p14="http://schemas.microsoft.com/office/powerpoint/2010/main" val="2064736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69">
                                            <p:txEl>
                                              <p:pRg st="0" end="0"/>
                                            </p:txEl>
                                          </p:spTgt>
                                        </p:tgtEl>
                                        <p:attrNameLst>
                                          <p:attrName>style.visibility</p:attrName>
                                        </p:attrNameLst>
                                      </p:cBhvr>
                                      <p:to>
                                        <p:strVal val="visible"/>
                                      </p:to>
                                    </p:set>
                                    <p:animEffect transition="in" filter="wipe(up)">
                                      <p:cBhvr>
                                        <p:cTn id="7" dur="500"/>
                                        <p:tgtEl>
                                          <p:spTgt spid="481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172"/>
                                        </p:tgtEl>
                                        <p:attrNameLst>
                                          <p:attrName>style.visibility</p:attrName>
                                        </p:attrNameLst>
                                      </p:cBhvr>
                                      <p:to>
                                        <p:strVal val="visible"/>
                                      </p:to>
                                    </p:set>
                                    <p:animEffect transition="in" filter="wipe(up)">
                                      <p:cBhvr>
                                        <p:cTn id="12" dur="500"/>
                                        <p:tgtEl>
                                          <p:spTgt spid="48172"/>
                                        </p:tgtEl>
                                      </p:cBhvr>
                                    </p:animEffect>
                                  </p:childTnLst>
                                </p:cTn>
                              </p:par>
                            </p:childTnLst>
                          </p:cTn>
                        </p:par>
                        <p:par>
                          <p:cTn id="13" fill="hold" nodeType="afterGroup">
                            <p:stCondLst>
                              <p:cond delay="500"/>
                            </p:stCondLst>
                            <p:childTnLst>
                              <p:par>
                                <p:cTn id="14" presetID="22" presetClass="entr" presetSubtype="8" fill="hold" grpId="0" nodeType="afterEffect">
                                  <p:stCondLst>
                                    <p:cond delay="1000"/>
                                  </p:stCondLst>
                                  <p:childTnLst>
                                    <p:set>
                                      <p:cBhvr>
                                        <p:cTn id="15" dur="1" fill="hold">
                                          <p:stCondLst>
                                            <p:cond delay="0"/>
                                          </p:stCondLst>
                                        </p:cTn>
                                        <p:tgtEl>
                                          <p:spTgt spid="48140"/>
                                        </p:tgtEl>
                                        <p:attrNameLst>
                                          <p:attrName>style.visibility</p:attrName>
                                        </p:attrNameLst>
                                      </p:cBhvr>
                                      <p:to>
                                        <p:strVal val="visible"/>
                                      </p:to>
                                    </p:set>
                                    <p:animEffect transition="in" filter="wipe(left)">
                                      <p:cBhvr>
                                        <p:cTn id="16" dur="500"/>
                                        <p:tgtEl>
                                          <p:spTgt spid="48140"/>
                                        </p:tgtEl>
                                      </p:cBhvr>
                                    </p:animEffect>
                                  </p:childTnLst>
                                </p:cTn>
                              </p:par>
                            </p:childTnLst>
                          </p:cTn>
                        </p:par>
                        <p:par>
                          <p:cTn id="17" fill="hold" nodeType="afterGroup">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48137"/>
                                        </p:tgtEl>
                                        <p:attrNameLst>
                                          <p:attrName>style.visibility</p:attrName>
                                        </p:attrNameLst>
                                      </p:cBhvr>
                                      <p:to>
                                        <p:strVal val="visible"/>
                                      </p:to>
                                    </p:set>
                                    <p:animEffect transition="in" filter="wipe(left)">
                                      <p:cBhvr>
                                        <p:cTn id="20" dur="500"/>
                                        <p:tgtEl>
                                          <p:spTgt spid="48137"/>
                                        </p:tgtEl>
                                      </p:cBhvr>
                                    </p:animEffect>
                                  </p:childTnLst>
                                </p:cTn>
                              </p:par>
                            </p:childTnLst>
                          </p:cTn>
                        </p:par>
                        <p:par>
                          <p:cTn id="21" fill="hold" nodeType="afterGroup">
                            <p:stCondLst>
                              <p:cond delay="3500"/>
                            </p:stCondLst>
                            <p:childTnLst>
                              <p:par>
                                <p:cTn id="22" presetID="22" presetClass="entr" presetSubtype="4" fill="hold" grpId="0" nodeType="afterEffect">
                                  <p:stCondLst>
                                    <p:cond delay="1000"/>
                                  </p:stCondLst>
                                  <p:childTnLst>
                                    <p:set>
                                      <p:cBhvr>
                                        <p:cTn id="23" dur="1" fill="hold">
                                          <p:stCondLst>
                                            <p:cond delay="0"/>
                                          </p:stCondLst>
                                        </p:cTn>
                                        <p:tgtEl>
                                          <p:spTgt spid="48141"/>
                                        </p:tgtEl>
                                        <p:attrNameLst>
                                          <p:attrName>style.visibility</p:attrName>
                                        </p:attrNameLst>
                                      </p:cBhvr>
                                      <p:to>
                                        <p:strVal val="visible"/>
                                      </p:to>
                                    </p:set>
                                    <p:animEffect transition="in" filter="wipe(down)">
                                      <p:cBhvr>
                                        <p:cTn id="24" dur="500"/>
                                        <p:tgtEl>
                                          <p:spTgt spid="48141"/>
                                        </p:tgtEl>
                                      </p:cBhvr>
                                    </p:animEffect>
                                  </p:childTnLst>
                                </p:cTn>
                              </p:par>
                            </p:childTnLst>
                          </p:cTn>
                        </p:par>
                        <p:par>
                          <p:cTn id="25" fill="hold" nodeType="afterGroup">
                            <p:stCondLst>
                              <p:cond delay="5000"/>
                            </p:stCondLst>
                            <p:childTnLst>
                              <p:par>
                                <p:cTn id="26" presetID="22" presetClass="entr" presetSubtype="1" fill="hold" grpId="0" nodeType="afterEffect">
                                  <p:stCondLst>
                                    <p:cond delay="1000"/>
                                  </p:stCondLst>
                                  <p:iterate type="lt">
                                    <p:tmPct val="100000"/>
                                  </p:iterate>
                                  <p:childTnLst>
                                    <p:set>
                                      <p:cBhvr>
                                        <p:cTn id="27" dur="1" fill="hold">
                                          <p:stCondLst>
                                            <p:cond delay="0"/>
                                          </p:stCondLst>
                                        </p:cTn>
                                        <p:tgtEl>
                                          <p:spTgt spid="48153">
                                            <p:txEl>
                                              <p:pRg st="0" end="0"/>
                                            </p:txEl>
                                          </p:spTgt>
                                        </p:tgtEl>
                                        <p:attrNameLst>
                                          <p:attrName>style.visibility</p:attrName>
                                        </p:attrNameLst>
                                      </p:cBhvr>
                                      <p:to>
                                        <p:strVal val="visible"/>
                                      </p:to>
                                    </p:set>
                                    <p:animEffect transition="in" filter="wipe(up)">
                                      <p:cBhvr>
                                        <p:cTn id="28" dur="75"/>
                                        <p:tgtEl>
                                          <p:spTgt spid="48153">
                                            <p:txEl>
                                              <p:pRg st="0" end="0"/>
                                            </p:txEl>
                                          </p:spTgt>
                                        </p:tgtEl>
                                      </p:cBhvr>
                                    </p:animEffect>
                                  </p:childTnLst>
                                </p:cTn>
                              </p:par>
                            </p:childTnLst>
                          </p:cTn>
                        </p:par>
                        <p:par>
                          <p:cTn id="29" fill="hold" nodeType="afterGroup">
                            <p:stCondLst>
                              <p:cond delay="6150"/>
                            </p:stCondLst>
                            <p:childTnLst>
                              <p:par>
                                <p:cTn id="30" presetID="22" presetClass="entr" presetSubtype="8" fill="hold" grpId="0" nodeType="afterEffect">
                                  <p:stCondLst>
                                    <p:cond delay="1000"/>
                                  </p:stCondLst>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par>
                          <p:cTn id="33" fill="hold" nodeType="afterGroup">
                            <p:stCondLst>
                              <p:cond delay="7650"/>
                            </p:stCondLst>
                            <p:childTnLst>
                              <p:par>
                                <p:cTn id="34" presetID="22" presetClass="entr" presetSubtype="8" fill="hold" grpId="0" nodeType="afterEffect">
                                  <p:stCondLst>
                                    <p:cond delay="1000"/>
                                  </p:stCondLst>
                                  <p:childTnLst>
                                    <p:set>
                                      <p:cBhvr>
                                        <p:cTn id="35" dur="1" fill="hold">
                                          <p:stCondLst>
                                            <p:cond delay="0"/>
                                          </p:stCondLst>
                                        </p:cTn>
                                        <p:tgtEl>
                                          <p:spTgt spid="48136"/>
                                        </p:tgtEl>
                                        <p:attrNameLst>
                                          <p:attrName>style.visibility</p:attrName>
                                        </p:attrNameLst>
                                      </p:cBhvr>
                                      <p:to>
                                        <p:strVal val="visible"/>
                                      </p:to>
                                    </p:set>
                                    <p:animEffect transition="in" filter="wipe(left)">
                                      <p:cBhvr>
                                        <p:cTn id="36" dur="500"/>
                                        <p:tgtEl>
                                          <p:spTgt spid="48136"/>
                                        </p:tgtEl>
                                      </p:cBhvr>
                                    </p:animEffect>
                                  </p:childTnLst>
                                </p:cTn>
                              </p:par>
                            </p:childTnLst>
                          </p:cTn>
                        </p:par>
                        <p:par>
                          <p:cTn id="37" fill="hold" nodeType="afterGroup">
                            <p:stCondLst>
                              <p:cond delay="9150"/>
                            </p:stCondLst>
                            <p:childTnLst>
                              <p:par>
                                <p:cTn id="38" presetID="22" presetClass="entr" presetSubtype="4" fill="hold" grpId="0" nodeType="afterEffect">
                                  <p:stCondLst>
                                    <p:cond delay="1000"/>
                                  </p:stCondLst>
                                  <p:childTnLst>
                                    <p:set>
                                      <p:cBhvr>
                                        <p:cTn id="39" dur="1" fill="hold">
                                          <p:stCondLst>
                                            <p:cond delay="0"/>
                                          </p:stCondLst>
                                        </p:cTn>
                                        <p:tgtEl>
                                          <p:spTgt spid="48139"/>
                                        </p:tgtEl>
                                        <p:attrNameLst>
                                          <p:attrName>style.visibility</p:attrName>
                                        </p:attrNameLst>
                                      </p:cBhvr>
                                      <p:to>
                                        <p:strVal val="visible"/>
                                      </p:to>
                                    </p:set>
                                    <p:animEffect transition="in" filter="wipe(down)">
                                      <p:cBhvr>
                                        <p:cTn id="40" dur="500"/>
                                        <p:tgtEl>
                                          <p:spTgt spid="48139"/>
                                        </p:tgtEl>
                                      </p:cBhvr>
                                    </p:animEffect>
                                  </p:childTnLst>
                                </p:cTn>
                              </p:par>
                            </p:childTnLst>
                          </p:cTn>
                        </p:par>
                        <p:par>
                          <p:cTn id="41" fill="hold" nodeType="afterGroup">
                            <p:stCondLst>
                              <p:cond delay="10650"/>
                            </p:stCondLst>
                            <p:childTnLst>
                              <p:par>
                                <p:cTn id="42" presetID="22" presetClass="entr" presetSubtype="1" fill="hold" grpId="0" nodeType="afterEffect">
                                  <p:stCondLst>
                                    <p:cond delay="1000"/>
                                  </p:stCondLst>
                                  <p:iterate type="lt">
                                    <p:tmPct val="100000"/>
                                  </p:iterate>
                                  <p:childTnLst>
                                    <p:set>
                                      <p:cBhvr>
                                        <p:cTn id="43" dur="1" fill="hold">
                                          <p:stCondLst>
                                            <p:cond delay="0"/>
                                          </p:stCondLst>
                                        </p:cTn>
                                        <p:tgtEl>
                                          <p:spTgt spid="48143">
                                            <p:txEl>
                                              <p:pRg st="0" end="0"/>
                                            </p:txEl>
                                          </p:spTgt>
                                        </p:tgtEl>
                                        <p:attrNameLst>
                                          <p:attrName>style.visibility</p:attrName>
                                        </p:attrNameLst>
                                      </p:cBhvr>
                                      <p:to>
                                        <p:strVal val="visible"/>
                                      </p:to>
                                    </p:set>
                                    <p:animEffect transition="in" filter="wipe(up)">
                                      <p:cBhvr>
                                        <p:cTn id="44" dur="75"/>
                                        <p:tgtEl>
                                          <p:spTgt spid="48143">
                                            <p:txEl>
                                              <p:pRg st="0" end="0"/>
                                            </p:txEl>
                                          </p:spTgt>
                                        </p:tgtEl>
                                      </p:cBhvr>
                                    </p:animEffect>
                                  </p:childTnLst>
                                </p:cTn>
                              </p:par>
                            </p:childTnLst>
                          </p:cTn>
                        </p:par>
                        <p:par>
                          <p:cTn id="45" fill="hold" nodeType="afterGroup">
                            <p:stCondLst>
                              <p:cond delay="11800"/>
                            </p:stCondLst>
                            <p:childTnLst>
                              <p:par>
                                <p:cTn id="46" presetID="22" presetClass="entr" presetSubtype="4" fill="hold" grpId="0" nodeType="afterEffect">
                                  <p:stCondLst>
                                    <p:cond delay="1000"/>
                                  </p:stCondLst>
                                  <p:childTnLst>
                                    <p:set>
                                      <p:cBhvr>
                                        <p:cTn id="47" dur="1" fill="hold">
                                          <p:stCondLst>
                                            <p:cond delay="0"/>
                                          </p:stCondLst>
                                        </p:cTn>
                                        <p:tgtEl>
                                          <p:spTgt spid="48142"/>
                                        </p:tgtEl>
                                        <p:attrNameLst>
                                          <p:attrName>style.visibility</p:attrName>
                                        </p:attrNameLst>
                                      </p:cBhvr>
                                      <p:to>
                                        <p:strVal val="visible"/>
                                      </p:to>
                                    </p:set>
                                    <p:animEffect transition="in" filter="wipe(down)">
                                      <p:cBhvr>
                                        <p:cTn id="48" dur="500"/>
                                        <p:tgtEl>
                                          <p:spTgt spid="48142"/>
                                        </p:tgtEl>
                                      </p:cBhvr>
                                    </p:animEffect>
                                  </p:childTnLst>
                                </p:cTn>
                              </p:par>
                            </p:childTnLst>
                          </p:cTn>
                        </p:par>
                        <p:par>
                          <p:cTn id="49" fill="hold" nodeType="afterGroup">
                            <p:stCondLst>
                              <p:cond delay="13300"/>
                            </p:stCondLst>
                            <p:childTnLst>
                              <p:par>
                                <p:cTn id="50" presetID="22" presetClass="entr" presetSubtype="8" fill="hold" grpId="0" nodeType="afterEffect">
                                  <p:stCondLst>
                                    <p:cond delay="1000"/>
                                  </p:stCondLst>
                                  <p:childTnLst>
                                    <p:set>
                                      <p:cBhvr>
                                        <p:cTn id="51" dur="1" fill="hold">
                                          <p:stCondLst>
                                            <p:cond delay="0"/>
                                          </p:stCondLst>
                                        </p:cTn>
                                        <p:tgtEl>
                                          <p:spTgt spid="48145"/>
                                        </p:tgtEl>
                                        <p:attrNameLst>
                                          <p:attrName>style.visibility</p:attrName>
                                        </p:attrNameLst>
                                      </p:cBhvr>
                                      <p:to>
                                        <p:strVal val="visible"/>
                                      </p:to>
                                    </p:set>
                                    <p:animEffect transition="in" filter="wipe(left)">
                                      <p:cBhvr>
                                        <p:cTn id="52" dur="500"/>
                                        <p:tgtEl>
                                          <p:spTgt spid="48145"/>
                                        </p:tgtEl>
                                      </p:cBhvr>
                                    </p:animEffect>
                                  </p:childTnLst>
                                </p:cTn>
                              </p:par>
                            </p:childTnLst>
                          </p:cTn>
                        </p:par>
                        <p:par>
                          <p:cTn id="53" fill="hold" nodeType="afterGroup">
                            <p:stCondLst>
                              <p:cond delay="14800"/>
                            </p:stCondLst>
                            <p:childTnLst>
                              <p:par>
                                <p:cTn id="54" presetID="22" presetClass="entr" presetSubtype="8" fill="hold" grpId="0" nodeType="afterEffect">
                                  <p:stCondLst>
                                    <p:cond delay="1000"/>
                                  </p:stCondLst>
                                  <p:childTnLst>
                                    <p:set>
                                      <p:cBhvr>
                                        <p:cTn id="55" dur="1" fill="hold">
                                          <p:stCondLst>
                                            <p:cond delay="0"/>
                                          </p:stCondLst>
                                        </p:cTn>
                                        <p:tgtEl>
                                          <p:spTgt spid="48146"/>
                                        </p:tgtEl>
                                        <p:attrNameLst>
                                          <p:attrName>style.visibility</p:attrName>
                                        </p:attrNameLst>
                                      </p:cBhvr>
                                      <p:to>
                                        <p:strVal val="visible"/>
                                      </p:to>
                                    </p:set>
                                    <p:animEffect transition="in" filter="wipe(left)">
                                      <p:cBhvr>
                                        <p:cTn id="56" dur="500"/>
                                        <p:tgtEl>
                                          <p:spTgt spid="48146"/>
                                        </p:tgtEl>
                                      </p:cBhvr>
                                    </p:animEffect>
                                  </p:childTnLst>
                                </p:cTn>
                              </p:par>
                            </p:childTnLst>
                          </p:cTn>
                        </p:par>
                        <p:par>
                          <p:cTn id="57" fill="hold" nodeType="afterGroup">
                            <p:stCondLst>
                              <p:cond delay="16300"/>
                            </p:stCondLst>
                            <p:childTnLst>
                              <p:par>
                                <p:cTn id="58" presetID="22" presetClass="entr" presetSubtype="4" fill="hold" grpId="0" nodeType="afterEffect">
                                  <p:stCondLst>
                                    <p:cond delay="1000"/>
                                  </p:stCondLst>
                                  <p:childTnLst>
                                    <p:set>
                                      <p:cBhvr>
                                        <p:cTn id="59" dur="1" fill="hold">
                                          <p:stCondLst>
                                            <p:cond delay="0"/>
                                          </p:stCondLst>
                                        </p:cTn>
                                        <p:tgtEl>
                                          <p:spTgt spid="48147"/>
                                        </p:tgtEl>
                                        <p:attrNameLst>
                                          <p:attrName>style.visibility</p:attrName>
                                        </p:attrNameLst>
                                      </p:cBhvr>
                                      <p:to>
                                        <p:strVal val="visible"/>
                                      </p:to>
                                    </p:set>
                                    <p:animEffect transition="in" filter="wipe(down)">
                                      <p:cBhvr>
                                        <p:cTn id="60" dur="500"/>
                                        <p:tgtEl>
                                          <p:spTgt spid="48147"/>
                                        </p:tgtEl>
                                      </p:cBhvr>
                                    </p:animEffect>
                                  </p:childTnLst>
                                </p:cTn>
                              </p:par>
                            </p:childTnLst>
                          </p:cTn>
                        </p:par>
                        <p:par>
                          <p:cTn id="61" fill="hold" nodeType="afterGroup">
                            <p:stCondLst>
                              <p:cond delay="17800"/>
                            </p:stCondLst>
                            <p:childTnLst>
                              <p:par>
                                <p:cTn id="62" presetID="22" presetClass="entr" presetSubtype="1" fill="hold" grpId="0" nodeType="afterEffect">
                                  <p:stCondLst>
                                    <p:cond delay="1000"/>
                                  </p:stCondLst>
                                  <p:iterate type="lt">
                                    <p:tmPct val="100000"/>
                                  </p:iterate>
                                  <p:childTnLst>
                                    <p:set>
                                      <p:cBhvr>
                                        <p:cTn id="63" dur="1" fill="hold">
                                          <p:stCondLst>
                                            <p:cond delay="0"/>
                                          </p:stCondLst>
                                        </p:cTn>
                                        <p:tgtEl>
                                          <p:spTgt spid="48152">
                                            <p:txEl>
                                              <p:pRg st="0" end="0"/>
                                            </p:txEl>
                                          </p:spTgt>
                                        </p:tgtEl>
                                        <p:attrNameLst>
                                          <p:attrName>style.visibility</p:attrName>
                                        </p:attrNameLst>
                                      </p:cBhvr>
                                      <p:to>
                                        <p:strVal val="visible"/>
                                      </p:to>
                                    </p:set>
                                    <p:animEffect transition="in" filter="wipe(up)">
                                      <p:cBhvr>
                                        <p:cTn id="64" dur="75"/>
                                        <p:tgtEl>
                                          <p:spTgt spid="48152">
                                            <p:txEl>
                                              <p:pRg st="0" end="0"/>
                                            </p:txEl>
                                          </p:spTgt>
                                        </p:tgtEl>
                                      </p:cBhvr>
                                    </p:animEffect>
                                  </p:childTnLst>
                                </p:cTn>
                              </p:par>
                            </p:childTnLst>
                          </p:cTn>
                        </p:par>
                        <p:par>
                          <p:cTn id="65" fill="hold" nodeType="afterGroup">
                            <p:stCondLst>
                              <p:cond delay="18950"/>
                            </p:stCondLst>
                            <p:childTnLst>
                              <p:par>
                                <p:cTn id="66" presetID="22" presetClass="entr" presetSubtype="8" fill="hold" grpId="0" nodeType="afterEffect">
                                  <p:stCondLst>
                                    <p:cond delay="1000"/>
                                  </p:stCondLst>
                                  <p:childTnLst>
                                    <p:set>
                                      <p:cBhvr>
                                        <p:cTn id="67" dur="1" fill="hold">
                                          <p:stCondLst>
                                            <p:cond delay="0"/>
                                          </p:stCondLst>
                                        </p:cTn>
                                        <p:tgtEl>
                                          <p:spTgt spid="48144"/>
                                        </p:tgtEl>
                                        <p:attrNameLst>
                                          <p:attrName>style.visibility</p:attrName>
                                        </p:attrNameLst>
                                      </p:cBhvr>
                                      <p:to>
                                        <p:strVal val="visible"/>
                                      </p:to>
                                    </p:set>
                                    <p:animEffect transition="in" filter="wipe(left)">
                                      <p:cBhvr>
                                        <p:cTn id="68" dur="500"/>
                                        <p:tgtEl>
                                          <p:spTgt spid="48144"/>
                                        </p:tgtEl>
                                      </p:cBhvr>
                                    </p:animEffect>
                                  </p:childTnLst>
                                </p:cTn>
                              </p:par>
                            </p:childTnLst>
                          </p:cTn>
                        </p:par>
                        <p:par>
                          <p:cTn id="69" fill="hold" nodeType="afterGroup">
                            <p:stCondLst>
                              <p:cond delay="20450"/>
                            </p:stCondLst>
                            <p:childTnLst>
                              <p:par>
                                <p:cTn id="70" presetID="22" presetClass="entr" presetSubtype="8" fill="hold" grpId="0" nodeType="afterEffect">
                                  <p:stCondLst>
                                    <p:cond delay="1000"/>
                                  </p:stCondLst>
                                  <p:childTnLst>
                                    <p:set>
                                      <p:cBhvr>
                                        <p:cTn id="71" dur="1" fill="hold">
                                          <p:stCondLst>
                                            <p:cond delay="0"/>
                                          </p:stCondLst>
                                        </p:cTn>
                                        <p:tgtEl>
                                          <p:spTgt spid="48148"/>
                                        </p:tgtEl>
                                        <p:attrNameLst>
                                          <p:attrName>style.visibility</p:attrName>
                                        </p:attrNameLst>
                                      </p:cBhvr>
                                      <p:to>
                                        <p:strVal val="visible"/>
                                      </p:to>
                                    </p:set>
                                    <p:animEffect transition="in" filter="wipe(left)">
                                      <p:cBhvr>
                                        <p:cTn id="72" dur="500"/>
                                        <p:tgtEl>
                                          <p:spTgt spid="48148"/>
                                        </p:tgtEl>
                                      </p:cBhvr>
                                    </p:animEffect>
                                  </p:childTnLst>
                                </p:cTn>
                              </p:par>
                            </p:childTnLst>
                          </p:cTn>
                        </p:par>
                        <p:par>
                          <p:cTn id="73" fill="hold" nodeType="afterGroup">
                            <p:stCondLst>
                              <p:cond delay="21950"/>
                            </p:stCondLst>
                            <p:childTnLst>
                              <p:par>
                                <p:cTn id="74" presetID="22" presetClass="entr" presetSubtype="4" fill="hold" grpId="0" nodeType="afterEffect">
                                  <p:stCondLst>
                                    <p:cond delay="1000"/>
                                  </p:stCondLst>
                                  <p:childTnLst>
                                    <p:set>
                                      <p:cBhvr>
                                        <p:cTn id="75" dur="1" fill="hold">
                                          <p:stCondLst>
                                            <p:cond delay="0"/>
                                          </p:stCondLst>
                                        </p:cTn>
                                        <p:tgtEl>
                                          <p:spTgt spid="48149"/>
                                        </p:tgtEl>
                                        <p:attrNameLst>
                                          <p:attrName>style.visibility</p:attrName>
                                        </p:attrNameLst>
                                      </p:cBhvr>
                                      <p:to>
                                        <p:strVal val="visible"/>
                                      </p:to>
                                    </p:set>
                                    <p:animEffect transition="in" filter="wipe(down)">
                                      <p:cBhvr>
                                        <p:cTn id="76" dur="500"/>
                                        <p:tgtEl>
                                          <p:spTgt spid="48149"/>
                                        </p:tgtEl>
                                      </p:cBhvr>
                                    </p:animEffect>
                                  </p:childTnLst>
                                </p:cTn>
                              </p:par>
                            </p:childTnLst>
                          </p:cTn>
                        </p:par>
                        <p:par>
                          <p:cTn id="77" fill="hold" nodeType="afterGroup">
                            <p:stCondLst>
                              <p:cond delay="23450"/>
                            </p:stCondLst>
                            <p:childTnLst>
                              <p:par>
                                <p:cTn id="78" presetID="22" presetClass="entr" presetSubtype="1" fill="hold" grpId="0" nodeType="afterEffect">
                                  <p:stCondLst>
                                    <p:cond delay="1000"/>
                                  </p:stCondLst>
                                  <p:iterate type="lt">
                                    <p:tmPct val="100000"/>
                                  </p:iterate>
                                  <p:childTnLst>
                                    <p:set>
                                      <p:cBhvr>
                                        <p:cTn id="79" dur="1" fill="hold">
                                          <p:stCondLst>
                                            <p:cond delay="0"/>
                                          </p:stCondLst>
                                        </p:cTn>
                                        <p:tgtEl>
                                          <p:spTgt spid="48151">
                                            <p:txEl>
                                              <p:pRg st="0" end="0"/>
                                            </p:txEl>
                                          </p:spTgt>
                                        </p:tgtEl>
                                        <p:attrNameLst>
                                          <p:attrName>style.visibility</p:attrName>
                                        </p:attrNameLst>
                                      </p:cBhvr>
                                      <p:to>
                                        <p:strVal val="visible"/>
                                      </p:to>
                                    </p:set>
                                    <p:animEffect transition="in" filter="wipe(up)">
                                      <p:cBhvr>
                                        <p:cTn id="80" dur="75"/>
                                        <p:tgtEl>
                                          <p:spTgt spid="48151">
                                            <p:txEl>
                                              <p:pRg st="0" end="0"/>
                                            </p:txEl>
                                          </p:spTgt>
                                        </p:tgtEl>
                                      </p:cBhvr>
                                    </p:animEffect>
                                  </p:childTnLst>
                                </p:cTn>
                              </p:par>
                            </p:childTnLst>
                          </p:cTn>
                        </p:par>
                        <p:par>
                          <p:cTn id="81" fill="hold" nodeType="afterGroup">
                            <p:stCondLst>
                              <p:cond delay="24600"/>
                            </p:stCondLst>
                            <p:childTnLst>
                              <p:par>
                                <p:cTn id="82" presetID="22" presetClass="entr" presetSubtype="1" fill="hold" grpId="0" nodeType="afterEffect">
                                  <p:stCondLst>
                                    <p:cond delay="1000"/>
                                  </p:stCondLst>
                                  <p:childTnLst>
                                    <p:set>
                                      <p:cBhvr>
                                        <p:cTn id="83" dur="1" fill="hold">
                                          <p:stCondLst>
                                            <p:cond delay="0"/>
                                          </p:stCondLst>
                                        </p:cTn>
                                        <p:tgtEl>
                                          <p:spTgt spid="48150"/>
                                        </p:tgtEl>
                                        <p:attrNameLst>
                                          <p:attrName>style.visibility</p:attrName>
                                        </p:attrNameLst>
                                      </p:cBhvr>
                                      <p:to>
                                        <p:strVal val="visible"/>
                                      </p:to>
                                    </p:set>
                                    <p:animEffect transition="in" filter="wipe(up)">
                                      <p:cBhvr>
                                        <p:cTn id="84" dur="500"/>
                                        <p:tgtEl>
                                          <p:spTgt spid="48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8170">
                                            <p:txEl>
                                              <p:pRg st="0" end="0"/>
                                            </p:txEl>
                                          </p:spTgt>
                                        </p:tgtEl>
                                        <p:attrNameLst>
                                          <p:attrName>style.visibility</p:attrName>
                                        </p:attrNameLst>
                                      </p:cBhvr>
                                      <p:to>
                                        <p:strVal val="visible"/>
                                      </p:to>
                                    </p:set>
                                    <p:animEffect transition="in" filter="wipe(left)">
                                      <p:cBhvr>
                                        <p:cTn id="89" dur="500"/>
                                        <p:tgtEl>
                                          <p:spTgt spid="48170">
                                            <p:txEl>
                                              <p:pRg st="0" end="0"/>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8181">
                                            <p:txEl>
                                              <p:pRg st="0" end="0"/>
                                            </p:txEl>
                                          </p:spTgt>
                                        </p:tgtEl>
                                        <p:attrNameLst>
                                          <p:attrName>style.visibility</p:attrName>
                                        </p:attrNameLst>
                                      </p:cBhvr>
                                      <p:to>
                                        <p:strVal val="visible"/>
                                      </p:to>
                                    </p:set>
                                    <p:animEffect transition="in" filter="wipe(up)">
                                      <p:cBhvr>
                                        <p:cTn id="94" dur="500"/>
                                        <p:tgtEl>
                                          <p:spTgt spid="48181">
                                            <p:txEl>
                                              <p:pRg st="0" end="0"/>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48187"/>
                                        </p:tgtEl>
                                        <p:attrNameLst>
                                          <p:attrName>style.visibility</p:attrName>
                                        </p:attrNameLst>
                                      </p:cBhvr>
                                      <p:to>
                                        <p:strVal val="visible"/>
                                      </p:to>
                                    </p:set>
                                    <p:animEffect transition="in" filter="dissolve">
                                      <p:cBhvr>
                                        <p:cTn id="99" dur="500"/>
                                        <p:tgtEl>
                                          <p:spTgt spid="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nimBg="1"/>
      <p:bldP spid="48137" grpId="0" animBg="1"/>
      <p:bldP spid="48138" grpId="0" animBg="1"/>
      <p:bldP spid="48139" grpId="0" animBg="1"/>
      <p:bldP spid="48140" grpId="0" animBg="1"/>
      <p:bldP spid="48141" grpId="0" animBg="1"/>
      <p:bldP spid="48142" grpId="0" animBg="1"/>
      <p:bldP spid="48143" grpId="0" build="p" autoUpdateAnimBg="0" advAuto="1000"/>
      <p:bldP spid="48144" grpId="0" animBg="1"/>
      <p:bldP spid="48145" grpId="0" animBg="1"/>
      <p:bldP spid="48146" grpId="0" animBg="1"/>
      <p:bldP spid="48147" grpId="0" animBg="1"/>
      <p:bldP spid="48148" grpId="0" animBg="1"/>
      <p:bldP spid="48149" grpId="0" animBg="1"/>
      <p:bldP spid="48150" grpId="0" animBg="1"/>
      <p:bldP spid="48151" grpId="0" build="p" autoUpdateAnimBg="0" advAuto="1000"/>
      <p:bldP spid="48152" grpId="0" build="p" autoUpdateAnimBg="0" advAuto="1000"/>
      <p:bldP spid="48153" grpId="0" build="p" autoUpdateAnimBg="0" advAuto="1000"/>
      <p:bldP spid="48169" grpId="0" build="p" autoUpdateAnimBg="0"/>
      <p:bldP spid="48170" grpId="0" build="p" autoUpdateAnimBg="0"/>
      <p:bldP spid="48172" grpId="0" animBg="1"/>
      <p:bldP spid="48181" grpId="0" build="p" autoUpdateAnimBg="0"/>
      <p:bldP spid="481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27" name="Rectangle 75"/>
          <p:cNvSpPr>
            <a:spLocks noChangeArrowheads="1"/>
          </p:cNvSpPr>
          <p:nvPr/>
        </p:nvSpPr>
        <p:spPr bwMode="auto">
          <a:xfrm>
            <a:off x="604838" y="1071563"/>
            <a:ext cx="8369300" cy="526256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9155" name="Group 3"/>
          <p:cNvGrpSpPr>
            <a:grpSpLocks/>
          </p:cNvGrpSpPr>
          <p:nvPr/>
        </p:nvGrpSpPr>
        <p:grpSpPr bwMode="auto">
          <a:xfrm>
            <a:off x="5181600" y="2057400"/>
            <a:ext cx="3298825" cy="3200400"/>
            <a:chOff x="3264" y="1296"/>
            <a:chExt cx="2078" cy="2016"/>
          </a:xfrm>
        </p:grpSpPr>
        <p:sp>
          <p:nvSpPr>
            <p:cNvPr id="49156" name="Line 4"/>
            <p:cNvSpPr>
              <a:spLocks noChangeShapeType="1"/>
            </p:cNvSpPr>
            <p:nvPr/>
          </p:nvSpPr>
          <p:spPr bwMode="auto">
            <a:xfrm>
              <a:off x="3965" y="2991"/>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57" name="Line 5"/>
            <p:cNvSpPr>
              <a:spLocks noChangeShapeType="1"/>
            </p:cNvSpPr>
            <p:nvPr/>
          </p:nvSpPr>
          <p:spPr bwMode="auto">
            <a:xfrm>
              <a:off x="3408" y="2430"/>
              <a:ext cx="193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58" name="Line 6"/>
            <p:cNvSpPr>
              <a:spLocks noChangeShapeType="1"/>
            </p:cNvSpPr>
            <p:nvPr/>
          </p:nvSpPr>
          <p:spPr bwMode="auto">
            <a:xfrm flipV="1">
              <a:off x="3733" y="1451"/>
              <a:ext cx="1197" cy="691"/>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59" name="Line 7"/>
            <p:cNvSpPr>
              <a:spLocks noChangeShapeType="1"/>
            </p:cNvSpPr>
            <p:nvPr/>
          </p:nvSpPr>
          <p:spPr bwMode="auto">
            <a:xfrm>
              <a:off x="3965" y="1656"/>
              <a:ext cx="745" cy="43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0" name="Line 8"/>
            <p:cNvSpPr>
              <a:spLocks noChangeShapeType="1"/>
            </p:cNvSpPr>
            <p:nvPr/>
          </p:nvSpPr>
          <p:spPr bwMode="auto">
            <a:xfrm>
              <a:off x="3965" y="1676"/>
              <a:ext cx="0" cy="15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1" name="Line 9"/>
            <p:cNvSpPr>
              <a:spLocks noChangeShapeType="1"/>
            </p:cNvSpPr>
            <p:nvPr/>
          </p:nvSpPr>
          <p:spPr bwMode="auto">
            <a:xfrm>
              <a:off x="4710" y="2086"/>
              <a:ext cx="0" cy="7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62" name="Line 10"/>
            <p:cNvSpPr>
              <a:spLocks noChangeShapeType="1"/>
            </p:cNvSpPr>
            <p:nvPr/>
          </p:nvSpPr>
          <p:spPr bwMode="auto">
            <a:xfrm flipH="1">
              <a:off x="3965" y="2843"/>
              <a:ext cx="745" cy="35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3" name="Freeform 11"/>
            <p:cNvSpPr>
              <a:spLocks/>
            </p:cNvSpPr>
            <p:nvPr/>
          </p:nvSpPr>
          <p:spPr bwMode="auto">
            <a:xfrm>
              <a:off x="4278" y="1827"/>
              <a:ext cx="1" cy="1220"/>
            </a:xfrm>
            <a:custGeom>
              <a:avLst/>
              <a:gdLst>
                <a:gd name="T0" fmla="*/ 0 w 1"/>
                <a:gd name="T1" fmla="*/ 0 h 1220"/>
                <a:gd name="T2" fmla="*/ 0 w 1"/>
                <a:gd name="T3" fmla="*/ 1220 h 1220"/>
              </a:gdLst>
              <a:ahLst/>
              <a:cxnLst>
                <a:cxn ang="0">
                  <a:pos x="T0" y="T1"/>
                </a:cxn>
                <a:cxn ang="0">
                  <a:pos x="T2" y="T3"/>
                </a:cxn>
              </a:cxnLst>
              <a:rect l="0" t="0" r="r" b="b"/>
              <a:pathLst>
                <a:path w="1" h="1220">
                  <a:moveTo>
                    <a:pt x="0" y="0"/>
                  </a:moveTo>
                  <a:lnTo>
                    <a:pt x="0" y="122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4" name="Line 12"/>
            <p:cNvSpPr>
              <a:spLocks noChangeShapeType="1"/>
            </p:cNvSpPr>
            <p:nvPr/>
          </p:nvSpPr>
          <p:spPr bwMode="auto">
            <a:xfrm>
              <a:off x="3733" y="2142"/>
              <a:ext cx="0" cy="77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5" name="Line 13"/>
            <p:cNvSpPr>
              <a:spLocks noChangeShapeType="1"/>
            </p:cNvSpPr>
            <p:nvPr/>
          </p:nvSpPr>
          <p:spPr bwMode="auto">
            <a:xfrm>
              <a:off x="3733" y="2920"/>
              <a:ext cx="1197" cy="276"/>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6" name="Line 14"/>
            <p:cNvSpPr>
              <a:spLocks noChangeShapeType="1"/>
            </p:cNvSpPr>
            <p:nvPr/>
          </p:nvSpPr>
          <p:spPr bwMode="auto">
            <a:xfrm flipV="1">
              <a:off x="4930" y="1469"/>
              <a:ext cx="0" cy="17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67" name="Text Box 15"/>
            <p:cNvSpPr txBox="1">
              <a:spLocks noChangeArrowheads="1"/>
            </p:cNvSpPr>
            <p:nvPr/>
          </p:nvSpPr>
          <p:spPr bwMode="auto">
            <a:xfrm>
              <a:off x="3552" y="2736"/>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a</a:t>
              </a:r>
            </a:p>
          </p:txBody>
        </p:sp>
        <p:sp>
          <p:nvSpPr>
            <p:cNvPr id="49168" name="Text Box 16"/>
            <p:cNvSpPr txBox="1">
              <a:spLocks noChangeArrowheads="1"/>
            </p:cNvSpPr>
            <p:nvPr/>
          </p:nvSpPr>
          <p:spPr bwMode="auto">
            <a:xfrm>
              <a:off x="4944" y="3024"/>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rPr>
                <a:t>b</a:t>
              </a:r>
            </a:p>
          </p:txBody>
        </p:sp>
        <p:sp>
          <p:nvSpPr>
            <p:cNvPr id="49169" name="Text Box 17"/>
            <p:cNvSpPr txBox="1">
              <a:spLocks noChangeArrowheads="1"/>
            </p:cNvSpPr>
            <p:nvPr/>
          </p:nvSpPr>
          <p:spPr bwMode="auto">
            <a:xfrm>
              <a:off x="3792" y="3024"/>
              <a:ext cx="20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c</a:t>
              </a:r>
            </a:p>
          </p:txBody>
        </p:sp>
        <p:sp>
          <p:nvSpPr>
            <p:cNvPr id="49170" name="Text Box 18"/>
            <p:cNvSpPr txBox="1">
              <a:spLocks noChangeArrowheads="1"/>
            </p:cNvSpPr>
            <p:nvPr/>
          </p:nvSpPr>
          <p:spPr bwMode="auto">
            <a:xfrm>
              <a:off x="4704" y="2688"/>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rPr>
                <a:t>d</a:t>
              </a:r>
            </a:p>
          </p:txBody>
        </p:sp>
        <p:sp>
          <p:nvSpPr>
            <p:cNvPr id="49171" name="Text Box 19"/>
            <p:cNvSpPr txBox="1">
              <a:spLocks noChangeArrowheads="1"/>
            </p:cNvSpPr>
            <p:nvPr/>
          </p:nvSpPr>
          <p:spPr bwMode="auto">
            <a:xfrm>
              <a:off x="4944" y="1296"/>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r>
                <a:rPr lang="en-US" altLang="zh-CN" b="1" i="1">
                  <a:ea typeface="楷体_GB2312" pitchFamily="49" charset="-122"/>
                  <a:sym typeface="Symbol" pitchFamily="18" charset="2"/>
                </a:rPr>
                <a:t></a:t>
              </a:r>
            </a:p>
          </p:txBody>
        </p:sp>
        <p:sp>
          <p:nvSpPr>
            <p:cNvPr id="49172" name="Text Box 20"/>
            <p:cNvSpPr txBox="1">
              <a:spLocks noChangeArrowheads="1"/>
            </p:cNvSpPr>
            <p:nvPr/>
          </p:nvSpPr>
          <p:spPr bwMode="auto">
            <a:xfrm>
              <a:off x="3574" y="1926"/>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a</a:t>
              </a:r>
              <a:r>
                <a:rPr lang="en-US" altLang="zh-CN" b="1" i="1">
                  <a:ea typeface="楷体_GB2312" pitchFamily="49" charset="-122"/>
                  <a:sym typeface="Symbol" pitchFamily="18" charset="2"/>
                </a:rPr>
                <a:t></a:t>
              </a:r>
            </a:p>
          </p:txBody>
        </p:sp>
        <p:sp>
          <p:nvSpPr>
            <p:cNvPr id="49173" name="Text Box 21"/>
            <p:cNvSpPr txBox="1">
              <a:spLocks noChangeArrowheads="1"/>
            </p:cNvSpPr>
            <p:nvPr/>
          </p:nvSpPr>
          <p:spPr bwMode="auto">
            <a:xfrm>
              <a:off x="3793" y="1479"/>
              <a:ext cx="2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c</a:t>
              </a:r>
              <a:r>
                <a:rPr lang="en-US" altLang="zh-CN" b="1" i="1">
                  <a:ea typeface="楷体_GB2312" pitchFamily="49" charset="-122"/>
                  <a:sym typeface="Symbol" pitchFamily="18" charset="2"/>
                </a:rPr>
                <a:t></a:t>
              </a:r>
            </a:p>
          </p:txBody>
        </p:sp>
        <p:sp>
          <p:nvSpPr>
            <p:cNvPr id="49174" name="Text Box 22"/>
            <p:cNvSpPr txBox="1">
              <a:spLocks noChangeArrowheads="1"/>
            </p:cNvSpPr>
            <p:nvPr/>
          </p:nvSpPr>
          <p:spPr bwMode="auto">
            <a:xfrm>
              <a:off x="4656" y="1824"/>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d</a:t>
              </a:r>
              <a:r>
                <a:rPr lang="en-US" altLang="zh-CN" b="1" i="1">
                  <a:ea typeface="楷体_GB2312" pitchFamily="49" charset="-122"/>
                  <a:sym typeface="Symbol" pitchFamily="18" charset="2"/>
                </a:rPr>
                <a:t></a:t>
              </a:r>
            </a:p>
          </p:txBody>
        </p:sp>
        <p:sp>
          <p:nvSpPr>
            <p:cNvPr id="49175" name="Text Box 23"/>
            <p:cNvSpPr txBox="1">
              <a:spLocks noChangeArrowheads="1"/>
            </p:cNvSpPr>
            <p:nvPr/>
          </p:nvSpPr>
          <p:spPr bwMode="auto">
            <a:xfrm>
              <a:off x="4199" y="3002"/>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k</a:t>
              </a:r>
            </a:p>
          </p:txBody>
        </p:sp>
        <p:sp>
          <p:nvSpPr>
            <p:cNvPr id="49176" name="Text Box 24"/>
            <p:cNvSpPr txBox="1">
              <a:spLocks noChangeArrowheads="1"/>
            </p:cNvSpPr>
            <p:nvPr/>
          </p:nvSpPr>
          <p:spPr bwMode="auto">
            <a:xfrm>
              <a:off x="4181" y="1556"/>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k</a:t>
              </a:r>
              <a:r>
                <a:rPr lang="en-US" altLang="zh-CN" b="1" i="1">
                  <a:ea typeface="楷体_GB2312" pitchFamily="49" charset="-122"/>
                  <a:sym typeface="Symbol" pitchFamily="18" charset="2"/>
                </a:rPr>
                <a:t></a:t>
              </a:r>
            </a:p>
          </p:txBody>
        </p:sp>
        <p:sp>
          <p:nvSpPr>
            <p:cNvPr id="49177" name="Rectangle 25"/>
            <p:cNvSpPr>
              <a:spLocks noChangeArrowheads="1"/>
            </p:cNvSpPr>
            <p:nvPr/>
          </p:nvSpPr>
          <p:spPr bwMode="auto">
            <a:xfrm>
              <a:off x="3264" y="216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X</a:t>
              </a:r>
            </a:p>
          </p:txBody>
        </p:sp>
        <p:sp>
          <p:nvSpPr>
            <p:cNvPr id="49178" name="Rectangle 26"/>
            <p:cNvSpPr>
              <a:spLocks noChangeArrowheads="1"/>
            </p:cNvSpPr>
            <p:nvPr/>
          </p:nvSpPr>
          <p:spPr bwMode="auto">
            <a:xfrm>
              <a:off x="3984" y="2352"/>
              <a:ext cx="5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49179" name="Text Box 27"/>
          <p:cNvSpPr txBox="1">
            <a:spLocks noChangeArrowheads="1"/>
          </p:cNvSpPr>
          <p:nvPr/>
        </p:nvSpPr>
        <p:spPr bwMode="auto">
          <a:xfrm>
            <a:off x="1143000" y="4724400"/>
            <a:ext cx="22240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sz="3200" b="1">
                <a:solidFill>
                  <a:srgbClr val="0000FF"/>
                </a:solidFill>
                <a:latin typeface="楷体_GB2312" pitchFamily="49" charset="-122"/>
                <a:ea typeface="楷体_GB2312" pitchFamily="49" charset="-122"/>
              </a:rPr>
              <a:t>判别方法：</a:t>
            </a:r>
          </a:p>
        </p:txBody>
      </p:sp>
      <p:sp>
        <p:nvSpPr>
          <p:cNvPr id="49180" name="Text Box 28"/>
          <p:cNvSpPr txBox="1">
            <a:spLocks noChangeArrowheads="1"/>
          </p:cNvSpPr>
          <p:nvPr/>
        </p:nvSpPr>
        <p:spPr bwMode="auto">
          <a:xfrm>
            <a:off x="990600" y="5257800"/>
            <a:ext cx="79025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若空间两直线相交，则其同面投影必相交，且交点的投影必符合空间一点的投影规律。</a:t>
            </a:r>
          </a:p>
        </p:txBody>
      </p:sp>
      <p:sp>
        <p:nvSpPr>
          <p:cNvPr id="49181" name="AutoShape 29"/>
          <p:cNvSpPr>
            <a:spLocks noChangeArrowheads="1"/>
          </p:cNvSpPr>
          <p:nvPr/>
        </p:nvSpPr>
        <p:spPr bwMode="auto">
          <a:xfrm>
            <a:off x="4572000" y="1143000"/>
            <a:ext cx="4267200" cy="685800"/>
          </a:xfrm>
          <a:prstGeom prst="wedgeRoundRectCallout">
            <a:avLst>
              <a:gd name="adj1" fmla="val -856"/>
              <a:gd name="adj2" fmla="val 148148"/>
              <a:gd name="adj3" fmla="val 16667"/>
            </a:avLst>
          </a:prstGeom>
          <a:gradFill rotWithShape="0">
            <a:gsLst>
              <a:gs pos="0">
                <a:srgbClr val="FFFFCC"/>
              </a:gs>
              <a:gs pos="50000">
                <a:srgbClr val="FFFFFF"/>
              </a:gs>
              <a:gs pos="100000">
                <a:srgbClr val="FF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2800" b="1">
                <a:latin typeface="楷体_GB2312" pitchFamily="49" charset="-122"/>
                <a:ea typeface="楷体_GB2312" pitchFamily="49" charset="-122"/>
              </a:rPr>
              <a:t>交点是两直线的</a:t>
            </a:r>
            <a:r>
              <a:rPr lang="zh-CN" altLang="en-US" sz="2800" b="1">
                <a:solidFill>
                  <a:srgbClr val="0000FF"/>
                </a:solidFill>
                <a:latin typeface="楷体_GB2312" pitchFamily="49" charset="-122"/>
                <a:ea typeface="楷体_GB2312" pitchFamily="49" charset="-122"/>
              </a:rPr>
              <a:t>共有点</a:t>
            </a:r>
            <a:endParaRPr lang="zh-CN" altLang="en-US">
              <a:solidFill>
                <a:srgbClr val="0000FF"/>
              </a:solidFill>
              <a:latin typeface="楷体_GB2312" pitchFamily="49" charset="-122"/>
              <a:ea typeface="楷体_GB2312" pitchFamily="49" charset="-122"/>
            </a:endParaRPr>
          </a:p>
        </p:txBody>
      </p:sp>
      <p:grpSp>
        <p:nvGrpSpPr>
          <p:cNvPr id="49182" name="Group 30"/>
          <p:cNvGrpSpPr>
            <a:grpSpLocks/>
          </p:cNvGrpSpPr>
          <p:nvPr/>
        </p:nvGrpSpPr>
        <p:grpSpPr bwMode="auto">
          <a:xfrm>
            <a:off x="685800" y="1295400"/>
            <a:ext cx="4929188" cy="3476625"/>
            <a:chOff x="432" y="672"/>
            <a:chExt cx="3105" cy="2190"/>
          </a:xfrm>
        </p:grpSpPr>
        <p:grpSp>
          <p:nvGrpSpPr>
            <p:cNvPr id="49183" name="Group 31"/>
            <p:cNvGrpSpPr>
              <a:grpSpLocks/>
            </p:cNvGrpSpPr>
            <p:nvPr/>
          </p:nvGrpSpPr>
          <p:grpSpPr bwMode="auto">
            <a:xfrm>
              <a:off x="609" y="672"/>
              <a:ext cx="2928" cy="2190"/>
              <a:chOff x="627" y="526"/>
              <a:chExt cx="2928" cy="2190"/>
            </a:xfrm>
          </p:grpSpPr>
          <p:sp>
            <p:nvSpPr>
              <p:cNvPr id="49184" name="Rectangle 32"/>
              <p:cNvSpPr>
                <a:spLocks noChangeArrowheads="1"/>
              </p:cNvSpPr>
              <p:nvPr/>
            </p:nvSpPr>
            <p:spPr bwMode="auto">
              <a:xfrm>
                <a:off x="671" y="560"/>
                <a:ext cx="2151" cy="1165"/>
              </a:xfrm>
              <a:prstGeom prst="rect">
                <a:avLst/>
              </a:prstGeom>
              <a:gradFill rotWithShape="0">
                <a:gsLst>
                  <a:gs pos="0">
                    <a:srgbClr val="FFFFCC"/>
                  </a:gs>
                  <a:gs pos="50000">
                    <a:srgbClr val="FFFFFF"/>
                  </a:gs>
                  <a:gs pos="100000">
                    <a:srgbClr val="FF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85" name="AutoShape 33"/>
              <p:cNvSpPr>
                <a:spLocks noChangeArrowheads="1"/>
              </p:cNvSpPr>
              <p:nvPr/>
            </p:nvSpPr>
            <p:spPr bwMode="auto">
              <a:xfrm flipH="1">
                <a:off x="658" y="1725"/>
                <a:ext cx="2897" cy="961"/>
              </a:xfrm>
              <a:prstGeom prst="parallelogram">
                <a:avLst>
                  <a:gd name="adj" fmla="val 75364"/>
                </a:avLst>
              </a:prstGeom>
              <a:gradFill rotWithShape="0">
                <a:gsLst>
                  <a:gs pos="0">
                    <a:srgbClr val="CCFFCC"/>
                  </a:gs>
                  <a:gs pos="50000">
                    <a:srgbClr val="FFFFFF"/>
                  </a:gs>
                  <a:gs pos="100000">
                    <a:srgbClr val="CC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49186" name="Freeform 34"/>
              <p:cNvSpPr>
                <a:spLocks/>
              </p:cNvSpPr>
              <p:nvPr/>
            </p:nvSpPr>
            <p:spPr bwMode="auto">
              <a:xfrm>
                <a:off x="791" y="800"/>
                <a:ext cx="1453" cy="527"/>
              </a:xfrm>
              <a:custGeom>
                <a:avLst/>
                <a:gdLst>
                  <a:gd name="T0" fmla="*/ 0 w 2097"/>
                  <a:gd name="T1" fmla="*/ 834 h 834"/>
                  <a:gd name="T2" fmla="*/ 2097 w 2097"/>
                  <a:gd name="T3" fmla="*/ 0 h 834"/>
                </a:gdLst>
                <a:ahLst/>
                <a:cxnLst>
                  <a:cxn ang="0">
                    <a:pos x="T0" y="T1"/>
                  </a:cxn>
                  <a:cxn ang="0">
                    <a:pos x="T2" y="T3"/>
                  </a:cxn>
                </a:cxnLst>
                <a:rect l="0" t="0" r="r" b="b"/>
                <a:pathLst>
                  <a:path w="2097" h="834">
                    <a:moveTo>
                      <a:pt x="0" y="834"/>
                    </a:moveTo>
                    <a:lnTo>
                      <a:pt x="2097" y="0"/>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87" name="Line 35"/>
              <p:cNvSpPr>
                <a:spLocks noChangeShapeType="1"/>
              </p:cNvSpPr>
              <p:nvPr/>
            </p:nvSpPr>
            <p:spPr bwMode="auto">
              <a:xfrm>
                <a:off x="1121" y="722"/>
                <a:ext cx="1023" cy="604"/>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88" name="Line 36"/>
              <p:cNvSpPr>
                <a:spLocks noChangeShapeType="1"/>
              </p:cNvSpPr>
              <p:nvPr/>
            </p:nvSpPr>
            <p:spPr bwMode="auto">
              <a:xfrm>
                <a:off x="2144" y="1326"/>
                <a:ext cx="279" cy="2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89" name="Line 37"/>
              <p:cNvSpPr>
                <a:spLocks noChangeShapeType="1"/>
              </p:cNvSpPr>
              <p:nvPr/>
            </p:nvSpPr>
            <p:spPr bwMode="auto">
              <a:xfrm>
                <a:off x="1121" y="722"/>
                <a:ext cx="661" cy="60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0" name="Line 38"/>
              <p:cNvSpPr>
                <a:spLocks noChangeShapeType="1"/>
              </p:cNvSpPr>
              <p:nvPr/>
            </p:nvSpPr>
            <p:spPr bwMode="auto">
              <a:xfrm>
                <a:off x="1782" y="1326"/>
                <a:ext cx="641" cy="255"/>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1" name="Freeform 39"/>
              <p:cNvSpPr>
                <a:spLocks/>
              </p:cNvSpPr>
              <p:nvPr/>
            </p:nvSpPr>
            <p:spPr bwMode="auto">
              <a:xfrm>
                <a:off x="1782" y="1326"/>
                <a:ext cx="3" cy="1008"/>
              </a:xfrm>
              <a:custGeom>
                <a:avLst/>
                <a:gdLst>
                  <a:gd name="T0" fmla="*/ 0 w 4"/>
                  <a:gd name="T1" fmla="*/ 0 h 1594"/>
                  <a:gd name="T2" fmla="*/ 4 w 4"/>
                  <a:gd name="T3" fmla="*/ 1594 h 1594"/>
                </a:gdLst>
                <a:ahLst/>
                <a:cxnLst>
                  <a:cxn ang="0">
                    <a:pos x="T0" y="T1"/>
                  </a:cxn>
                  <a:cxn ang="0">
                    <a:pos x="T2" y="T3"/>
                  </a:cxn>
                </a:cxnLst>
                <a:rect l="0" t="0" r="r" b="b"/>
                <a:pathLst>
                  <a:path w="4" h="1594">
                    <a:moveTo>
                      <a:pt x="0" y="0"/>
                    </a:moveTo>
                    <a:lnTo>
                      <a:pt x="4" y="1594"/>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2" name="Freeform 40"/>
              <p:cNvSpPr>
                <a:spLocks/>
              </p:cNvSpPr>
              <p:nvPr/>
            </p:nvSpPr>
            <p:spPr bwMode="auto">
              <a:xfrm>
                <a:off x="2423" y="1581"/>
                <a:ext cx="1" cy="261"/>
              </a:xfrm>
              <a:custGeom>
                <a:avLst/>
                <a:gdLst>
                  <a:gd name="T0" fmla="*/ 0 w 1"/>
                  <a:gd name="T1" fmla="*/ 0 h 413"/>
                  <a:gd name="T2" fmla="*/ 0 w 1"/>
                  <a:gd name="T3" fmla="*/ 413 h 413"/>
                </a:gdLst>
                <a:ahLst/>
                <a:cxnLst>
                  <a:cxn ang="0">
                    <a:pos x="T0" y="T1"/>
                  </a:cxn>
                  <a:cxn ang="0">
                    <a:pos x="T2" y="T3"/>
                  </a:cxn>
                </a:cxnLst>
                <a:rect l="0" t="0" r="r" b="b"/>
                <a:pathLst>
                  <a:path w="1" h="413">
                    <a:moveTo>
                      <a:pt x="0" y="0"/>
                    </a:moveTo>
                    <a:lnTo>
                      <a:pt x="0" y="413"/>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3" name="Line 41"/>
              <p:cNvSpPr>
                <a:spLocks noChangeShapeType="1"/>
              </p:cNvSpPr>
              <p:nvPr/>
            </p:nvSpPr>
            <p:spPr bwMode="auto">
              <a:xfrm flipH="1">
                <a:off x="1782" y="1844"/>
                <a:ext cx="641" cy="489"/>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4" name="Freeform 42"/>
              <p:cNvSpPr>
                <a:spLocks/>
              </p:cNvSpPr>
              <p:nvPr/>
            </p:nvSpPr>
            <p:spPr bwMode="auto">
              <a:xfrm>
                <a:off x="1638" y="1010"/>
                <a:ext cx="2" cy="716"/>
              </a:xfrm>
              <a:custGeom>
                <a:avLst/>
                <a:gdLst>
                  <a:gd name="T0" fmla="*/ 2 w 2"/>
                  <a:gd name="T1" fmla="*/ 0 h 716"/>
                  <a:gd name="T2" fmla="*/ 0 w 2"/>
                  <a:gd name="T3" fmla="*/ 716 h 716"/>
                </a:gdLst>
                <a:ahLst/>
                <a:cxnLst>
                  <a:cxn ang="0">
                    <a:pos x="T0" y="T1"/>
                  </a:cxn>
                  <a:cxn ang="0">
                    <a:pos x="T2" y="T3"/>
                  </a:cxn>
                </a:cxnLst>
                <a:rect l="0" t="0" r="r" b="b"/>
                <a:pathLst>
                  <a:path w="2" h="716">
                    <a:moveTo>
                      <a:pt x="2" y="0"/>
                    </a:moveTo>
                    <a:lnTo>
                      <a:pt x="0" y="716"/>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5" name="Freeform 43"/>
              <p:cNvSpPr>
                <a:spLocks/>
              </p:cNvSpPr>
              <p:nvPr/>
            </p:nvSpPr>
            <p:spPr bwMode="auto">
              <a:xfrm>
                <a:off x="1652" y="1726"/>
                <a:ext cx="492" cy="333"/>
              </a:xfrm>
              <a:custGeom>
                <a:avLst/>
                <a:gdLst>
                  <a:gd name="T0" fmla="*/ 0 w 492"/>
                  <a:gd name="T1" fmla="*/ 0 h 333"/>
                  <a:gd name="T2" fmla="*/ 492 w 492"/>
                  <a:gd name="T3" fmla="*/ 333 h 333"/>
                </a:gdLst>
                <a:ahLst/>
                <a:cxnLst>
                  <a:cxn ang="0">
                    <a:pos x="T0" y="T1"/>
                  </a:cxn>
                  <a:cxn ang="0">
                    <a:pos x="T2" y="T3"/>
                  </a:cxn>
                </a:cxnLst>
                <a:rect l="0" t="0" r="r" b="b"/>
                <a:pathLst>
                  <a:path w="492" h="333">
                    <a:moveTo>
                      <a:pt x="0" y="0"/>
                    </a:moveTo>
                    <a:lnTo>
                      <a:pt x="492" y="333"/>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6" name="Freeform 44"/>
              <p:cNvSpPr>
                <a:spLocks/>
              </p:cNvSpPr>
              <p:nvPr/>
            </p:nvSpPr>
            <p:spPr bwMode="auto">
              <a:xfrm>
                <a:off x="2132" y="1486"/>
                <a:ext cx="1" cy="572"/>
              </a:xfrm>
              <a:custGeom>
                <a:avLst/>
                <a:gdLst>
                  <a:gd name="T0" fmla="*/ 0 w 1"/>
                  <a:gd name="T1" fmla="*/ 0 h 572"/>
                  <a:gd name="T2" fmla="*/ 1 w 1"/>
                  <a:gd name="T3" fmla="*/ 572 h 572"/>
                </a:gdLst>
                <a:ahLst/>
                <a:cxnLst>
                  <a:cxn ang="0">
                    <a:pos x="T0" y="T1"/>
                  </a:cxn>
                  <a:cxn ang="0">
                    <a:pos x="T2" y="T3"/>
                  </a:cxn>
                </a:cxnLst>
                <a:rect l="0" t="0" r="r" b="b"/>
                <a:pathLst>
                  <a:path w="1" h="572">
                    <a:moveTo>
                      <a:pt x="0" y="0"/>
                    </a:moveTo>
                    <a:lnTo>
                      <a:pt x="1" y="572"/>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7" name="Line 45"/>
              <p:cNvSpPr>
                <a:spLocks noChangeShapeType="1"/>
              </p:cNvSpPr>
              <p:nvPr/>
            </p:nvSpPr>
            <p:spPr bwMode="auto">
              <a:xfrm>
                <a:off x="2979" y="2347"/>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8" name="Freeform 46"/>
              <p:cNvSpPr>
                <a:spLocks/>
              </p:cNvSpPr>
              <p:nvPr/>
            </p:nvSpPr>
            <p:spPr bwMode="auto">
              <a:xfrm>
                <a:off x="1624" y="1013"/>
                <a:ext cx="538" cy="476"/>
              </a:xfrm>
              <a:custGeom>
                <a:avLst/>
                <a:gdLst>
                  <a:gd name="T0" fmla="*/ 0 w 778"/>
                  <a:gd name="T1" fmla="*/ 0 h 753"/>
                  <a:gd name="T2" fmla="*/ 778 w 778"/>
                  <a:gd name="T3" fmla="*/ 753 h 753"/>
                </a:gdLst>
                <a:ahLst/>
                <a:cxnLst>
                  <a:cxn ang="0">
                    <a:pos x="T0" y="T1"/>
                  </a:cxn>
                  <a:cxn ang="0">
                    <a:pos x="T2" y="T3"/>
                  </a:cxn>
                </a:cxnLst>
                <a:rect l="0" t="0" r="r" b="b"/>
                <a:pathLst>
                  <a:path w="778" h="753">
                    <a:moveTo>
                      <a:pt x="0" y="0"/>
                    </a:moveTo>
                    <a:lnTo>
                      <a:pt x="778" y="753"/>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199" name="Freeform 47"/>
              <p:cNvSpPr>
                <a:spLocks/>
              </p:cNvSpPr>
              <p:nvPr/>
            </p:nvSpPr>
            <p:spPr bwMode="auto">
              <a:xfrm>
                <a:off x="1137" y="1844"/>
                <a:ext cx="1681" cy="360"/>
              </a:xfrm>
              <a:custGeom>
                <a:avLst/>
                <a:gdLst>
                  <a:gd name="T0" fmla="*/ 0 w 2428"/>
                  <a:gd name="T1" fmla="*/ 0 h 569"/>
                  <a:gd name="T2" fmla="*/ 2428 w 2428"/>
                  <a:gd name="T3" fmla="*/ 569 h 569"/>
                </a:gdLst>
                <a:ahLst/>
                <a:cxnLst>
                  <a:cxn ang="0">
                    <a:pos x="T0" y="T1"/>
                  </a:cxn>
                  <a:cxn ang="0">
                    <a:pos x="T2" y="T3"/>
                  </a:cxn>
                </a:cxnLst>
                <a:rect l="0" t="0" r="r" b="b"/>
                <a:pathLst>
                  <a:path w="2428" h="569">
                    <a:moveTo>
                      <a:pt x="0" y="0"/>
                    </a:moveTo>
                    <a:lnTo>
                      <a:pt x="2428" y="569"/>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0" name="Line 48"/>
              <p:cNvSpPr>
                <a:spLocks noChangeShapeType="1"/>
              </p:cNvSpPr>
              <p:nvPr/>
            </p:nvSpPr>
            <p:spPr bwMode="auto">
              <a:xfrm flipV="1">
                <a:off x="1137" y="1552"/>
                <a:ext cx="0" cy="2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1" name="Line 49"/>
              <p:cNvSpPr>
                <a:spLocks noChangeShapeType="1"/>
              </p:cNvSpPr>
              <p:nvPr/>
            </p:nvSpPr>
            <p:spPr bwMode="auto">
              <a:xfrm flipH="1" flipV="1">
                <a:off x="791" y="1326"/>
                <a:ext cx="346"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2" name="Freeform 50"/>
              <p:cNvSpPr>
                <a:spLocks/>
              </p:cNvSpPr>
              <p:nvPr/>
            </p:nvSpPr>
            <p:spPr bwMode="auto">
              <a:xfrm>
                <a:off x="1137" y="1432"/>
                <a:ext cx="1672" cy="120"/>
              </a:xfrm>
              <a:custGeom>
                <a:avLst/>
                <a:gdLst>
                  <a:gd name="T0" fmla="*/ 0 w 2415"/>
                  <a:gd name="T1" fmla="*/ 190 h 190"/>
                  <a:gd name="T2" fmla="*/ 2415 w 2415"/>
                  <a:gd name="T3" fmla="*/ 0 h 190"/>
                </a:gdLst>
                <a:ahLst/>
                <a:cxnLst>
                  <a:cxn ang="0">
                    <a:pos x="T0" y="T1"/>
                  </a:cxn>
                  <a:cxn ang="0">
                    <a:pos x="T2" y="T3"/>
                  </a:cxn>
                </a:cxnLst>
                <a:rect l="0" t="0" r="r" b="b"/>
                <a:pathLst>
                  <a:path w="2415" h="190">
                    <a:moveTo>
                      <a:pt x="0" y="190"/>
                    </a:moveTo>
                    <a:lnTo>
                      <a:pt x="2415" y="0"/>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3" name="Freeform 51"/>
              <p:cNvSpPr>
                <a:spLocks/>
              </p:cNvSpPr>
              <p:nvPr/>
            </p:nvSpPr>
            <p:spPr bwMode="auto">
              <a:xfrm>
                <a:off x="2800" y="1427"/>
                <a:ext cx="0" cy="777"/>
              </a:xfrm>
              <a:custGeom>
                <a:avLst/>
                <a:gdLst>
                  <a:gd name="T0" fmla="*/ 0 w 1"/>
                  <a:gd name="T1" fmla="*/ 0 h 1228"/>
                  <a:gd name="T2" fmla="*/ 1 w 1"/>
                  <a:gd name="T3" fmla="*/ 1228 h 1228"/>
                </a:gdLst>
                <a:ahLst/>
                <a:cxnLst>
                  <a:cxn ang="0">
                    <a:pos x="T0" y="T1"/>
                  </a:cxn>
                  <a:cxn ang="0">
                    <a:pos x="T2" y="T3"/>
                  </a:cxn>
                </a:cxnLst>
                <a:rect l="0" t="0" r="r" b="b"/>
                <a:pathLst>
                  <a:path w="1" h="1228">
                    <a:moveTo>
                      <a:pt x="0" y="0"/>
                    </a:moveTo>
                    <a:lnTo>
                      <a:pt x="1" y="1228"/>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4" name="Freeform 52"/>
              <p:cNvSpPr>
                <a:spLocks/>
              </p:cNvSpPr>
              <p:nvPr/>
            </p:nvSpPr>
            <p:spPr bwMode="auto">
              <a:xfrm>
                <a:off x="2231" y="794"/>
                <a:ext cx="560" cy="621"/>
              </a:xfrm>
              <a:custGeom>
                <a:avLst/>
                <a:gdLst>
                  <a:gd name="T0" fmla="*/ 809 w 809"/>
                  <a:gd name="T1" fmla="*/ 981 h 981"/>
                  <a:gd name="T2" fmla="*/ 0 w 809"/>
                  <a:gd name="T3" fmla="*/ 0 h 981"/>
                </a:gdLst>
                <a:ahLst/>
                <a:cxnLst>
                  <a:cxn ang="0">
                    <a:pos x="T0" y="T1"/>
                  </a:cxn>
                  <a:cxn ang="0">
                    <a:pos x="T2" y="T3"/>
                  </a:cxn>
                </a:cxnLst>
                <a:rect l="0" t="0" r="r" b="b"/>
                <a:pathLst>
                  <a:path w="809" h="981">
                    <a:moveTo>
                      <a:pt x="809" y="981"/>
                    </a:moveTo>
                    <a:lnTo>
                      <a:pt x="0"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49205" name="Text Box 53"/>
              <p:cNvSpPr txBox="1">
                <a:spLocks noChangeArrowheads="1"/>
              </p:cNvSpPr>
              <p:nvPr/>
            </p:nvSpPr>
            <p:spPr bwMode="auto">
              <a:xfrm>
                <a:off x="3183" y="2428"/>
                <a:ext cx="26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H</a:t>
                </a:r>
              </a:p>
            </p:txBody>
          </p:sp>
          <p:sp>
            <p:nvSpPr>
              <p:cNvPr id="49206" name="Text Box 54"/>
              <p:cNvSpPr txBox="1">
                <a:spLocks noChangeArrowheads="1"/>
              </p:cNvSpPr>
              <p:nvPr/>
            </p:nvSpPr>
            <p:spPr bwMode="auto">
              <a:xfrm>
                <a:off x="627" y="526"/>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V</a:t>
                </a:r>
              </a:p>
            </p:txBody>
          </p:sp>
          <p:sp>
            <p:nvSpPr>
              <p:cNvPr id="49207" name="Text Box 55"/>
              <p:cNvSpPr txBox="1">
                <a:spLocks noChangeArrowheads="1"/>
              </p:cNvSpPr>
              <p:nvPr/>
            </p:nvSpPr>
            <p:spPr bwMode="auto">
              <a:xfrm>
                <a:off x="957" y="1436"/>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A</a:t>
                </a:r>
              </a:p>
            </p:txBody>
          </p:sp>
          <p:sp>
            <p:nvSpPr>
              <p:cNvPr id="49208" name="Text Box 56"/>
              <p:cNvSpPr txBox="1">
                <a:spLocks noChangeArrowheads="1"/>
              </p:cNvSpPr>
              <p:nvPr/>
            </p:nvSpPr>
            <p:spPr bwMode="auto">
              <a:xfrm>
                <a:off x="2749" y="1280"/>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p>
            </p:txBody>
          </p:sp>
          <p:sp>
            <p:nvSpPr>
              <p:cNvPr id="49209" name="Text Box 57"/>
              <p:cNvSpPr txBox="1">
                <a:spLocks noChangeArrowheads="1"/>
              </p:cNvSpPr>
              <p:nvPr/>
            </p:nvSpPr>
            <p:spPr bwMode="auto">
              <a:xfrm>
                <a:off x="1574" y="1232"/>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C</a:t>
                </a:r>
              </a:p>
            </p:txBody>
          </p:sp>
          <p:sp>
            <p:nvSpPr>
              <p:cNvPr id="49210" name="Text Box 58"/>
              <p:cNvSpPr txBox="1">
                <a:spLocks noChangeArrowheads="1"/>
              </p:cNvSpPr>
              <p:nvPr/>
            </p:nvSpPr>
            <p:spPr bwMode="auto">
              <a:xfrm>
                <a:off x="2374" y="1437"/>
                <a:ext cx="25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D</a:t>
                </a:r>
              </a:p>
            </p:txBody>
          </p:sp>
          <p:sp>
            <p:nvSpPr>
              <p:cNvPr id="49211" name="Text Box 59"/>
              <p:cNvSpPr txBox="1">
                <a:spLocks noChangeArrowheads="1"/>
              </p:cNvSpPr>
              <p:nvPr/>
            </p:nvSpPr>
            <p:spPr bwMode="auto">
              <a:xfrm>
                <a:off x="2082" y="1444"/>
                <a:ext cx="2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K</a:t>
                </a:r>
              </a:p>
            </p:txBody>
          </p:sp>
          <p:sp>
            <p:nvSpPr>
              <p:cNvPr id="49212" name="Text Box 60"/>
              <p:cNvSpPr txBox="1">
                <a:spLocks noChangeArrowheads="1"/>
              </p:cNvSpPr>
              <p:nvPr/>
            </p:nvSpPr>
            <p:spPr bwMode="auto">
              <a:xfrm>
                <a:off x="981" y="1701"/>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a</a:t>
                </a:r>
              </a:p>
            </p:txBody>
          </p:sp>
          <p:sp>
            <p:nvSpPr>
              <p:cNvPr id="49213" name="Text Box 61"/>
              <p:cNvSpPr txBox="1">
                <a:spLocks noChangeArrowheads="1"/>
              </p:cNvSpPr>
              <p:nvPr/>
            </p:nvSpPr>
            <p:spPr bwMode="auto">
              <a:xfrm>
                <a:off x="2769" y="2097"/>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p>
            </p:txBody>
          </p:sp>
          <p:sp>
            <p:nvSpPr>
              <p:cNvPr id="49214" name="Text Box 62"/>
              <p:cNvSpPr txBox="1">
                <a:spLocks noChangeArrowheads="1"/>
              </p:cNvSpPr>
              <p:nvPr/>
            </p:nvSpPr>
            <p:spPr bwMode="auto">
              <a:xfrm>
                <a:off x="1649" y="2215"/>
                <a:ext cx="20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c</a:t>
                </a:r>
              </a:p>
            </p:txBody>
          </p:sp>
          <p:sp>
            <p:nvSpPr>
              <p:cNvPr id="49215" name="Text Box 63"/>
              <p:cNvSpPr txBox="1">
                <a:spLocks noChangeArrowheads="1"/>
              </p:cNvSpPr>
              <p:nvPr/>
            </p:nvSpPr>
            <p:spPr bwMode="auto">
              <a:xfrm>
                <a:off x="2380" y="1693"/>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d</a:t>
                </a:r>
              </a:p>
            </p:txBody>
          </p:sp>
          <p:sp>
            <p:nvSpPr>
              <p:cNvPr id="49216" name="Text Box 64"/>
              <p:cNvSpPr txBox="1">
                <a:spLocks noChangeArrowheads="1"/>
              </p:cNvSpPr>
              <p:nvPr/>
            </p:nvSpPr>
            <p:spPr bwMode="auto">
              <a:xfrm>
                <a:off x="2057" y="2005"/>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k</a:t>
                </a:r>
              </a:p>
            </p:txBody>
          </p:sp>
          <p:sp>
            <p:nvSpPr>
              <p:cNvPr id="49217" name="Text Box 65"/>
              <p:cNvSpPr txBox="1">
                <a:spLocks noChangeArrowheads="1"/>
              </p:cNvSpPr>
              <p:nvPr/>
            </p:nvSpPr>
            <p:spPr bwMode="auto">
              <a:xfrm>
                <a:off x="660" y="1124"/>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a</a:t>
                </a:r>
                <a:r>
                  <a:rPr lang="en-US" altLang="zh-CN" b="1" i="1">
                    <a:ea typeface="楷体_GB2312" pitchFamily="49" charset="-122"/>
                    <a:sym typeface="Symbol" pitchFamily="18" charset="2"/>
                  </a:rPr>
                  <a:t></a:t>
                </a:r>
              </a:p>
            </p:txBody>
          </p:sp>
          <p:sp>
            <p:nvSpPr>
              <p:cNvPr id="49218" name="Text Box 66"/>
              <p:cNvSpPr txBox="1">
                <a:spLocks noChangeArrowheads="1"/>
              </p:cNvSpPr>
              <p:nvPr/>
            </p:nvSpPr>
            <p:spPr bwMode="auto">
              <a:xfrm>
                <a:off x="2182" y="607"/>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rPr>
                  <a:t>b</a:t>
                </a:r>
                <a:r>
                  <a:rPr lang="en-US" altLang="zh-CN" b="1" i="1">
                    <a:ea typeface="楷体_GB2312" pitchFamily="49" charset="-122"/>
                    <a:sym typeface="Symbol" pitchFamily="18" charset="2"/>
                  </a:rPr>
                  <a:t></a:t>
                </a:r>
              </a:p>
            </p:txBody>
          </p:sp>
          <p:sp>
            <p:nvSpPr>
              <p:cNvPr id="49219" name="Text Box 67"/>
              <p:cNvSpPr txBox="1">
                <a:spLocks noChangeArrowheads="1"/>
              </p:cNvSpPr>
              <p:nvPr/>
            </p:nvSpPr>
            <p:spPr bwMode="auto">
              <a:xfrm>
                <a:off x="966" y="560"/>
                <a:ext cx="2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c</a:t>
                </a:r>
                <a:r>
                  <a:rPr lang="en-US" altLang="zh-CN" b="1" i="1">
                    <a:ea typeface="楷体_GB2312" pitchFamily="49" charset="-122"/>
                    <a:sym typeface="Symbol" pitchFamily="18" charset="2"/>
                  </a:rPr>
                  <a:t></a:t>
                </a:r>
              </a:p>
            </p:txBody>
          </p:sp>
          <p:sp>
            <p:nvSpPr>
              <p:cNvPr id="49220" name="Text Box 68"/>
              <p:cNvSpPr txBox="1">
                <a:spLocks noChangeArrowheads="1"/>
              </p:cNvSpPr>
              <p:nvPr/>
            </p:nvSpPr>
            <p:spPr bwMode="auto">
              <a:xfrm>
                <a:off x="1537" y="765"/>
                <a:ext cx="2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en-US" altLang="zh-CN" b="1" i="1">
                    <a:ea typeface="楷体_GB2312" pitchFamily="49" charset="-122"/>
                    <a:sym typeface="EuroRoman" pitchFamily="2" charset="2"/>
                  </a:rPr>
                  <a:t>k</a:t>
                </a:r>
                <a:r>
                  <a:rPr lang="en-US" altLang="zh-CN" b="1" i="1">
                    <a:ea typeface="楷体_GB2312" pitchFamily="49" charset="-122"/>
                    <a:sym typeface="Symbol" pitchFamily="18" charset="2"/>
                  </a:rPr>
                  <a:t></a:t>
                </a:r>
              </a:p>
            </p:txBody>
          </p:sp>
          <p:sp>
            <p:nvSpPr>
              <p:cNvPr id="49221" name="Text Box 69"/>
              <p:cNvSpPr txBox="1">
                <a:spLocks noChangeArrowheads="1"/>
              </p:cNvSpPr>
              <p:nvPr/>
            </p:nvSpPr>
            <p:spPr bwMode="auto">
              <a:xfrm>
                <a:off x="2055" y="1124"/>
                <a:ext cx="3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i="1">
                    <a:ea typeface="楷体_GB2312" pitchFamily="49" charset="-122"/>
                    <a:sym typeface="EuroRoman" pitchFamily="2" charset="2"/>
                  </a:rPr>
                  <a:t>d</a:t>
                </a:r>
                <a:r>
                  <a:rPr lang="en-US" altLang="zh-CN" b="1" i="1">
                    <a:ea typeface="楷体_GB2312" pitchFamily="49" charset="-122"/>
                    <a:sym typeface="Symbol" pitchFamily="18" charset="2"/>
                  </a:rPr>
                  <a:t></a:t>
                </a:r>
              </a:p>
            </p:txBody>
          </p:sp>
        </p:grpSp>
        <p:sp>
          <p:nvSpPr>
            <p:cNvPr id="49222" name="Rectangle 70"/>
            <p:cNvSpPr>
              <a:spLocks noChangeArrowheads="1"/>
            </p:cNvSpPr>
            <p:nvPr/>
          </p:nvSpPr>
          <p:spPr bwMode="auto">
            <a:xfrm>
              <a:off x="432" y="175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b="1" i="1">
                  <a:ea typeface="楷体_GB2312" pitchFamily="49" charset="-122"/>
                </a:rPr>
                <a:t>X</a:t>
              </a:r>
            </a:p>
          </p:txBody>
        </p:sp>
      </p:grpSp>
      <p:pic>
        <p:nvPicPr>
          <p:cNvPr id="49223" name="Picture 71"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0872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73"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两直线相交</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1715216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3">
                                            <p:txEl>
                                              <p:pRg st="0" end="0"/>
                                            </p:txEl>
                                          </p:spTgt>
                                        </p:tgtEl>
                                        <p:attrNameLst>
                                          <p:attrName>style.color</p:attrName>
                                        </p:attrNameLst>
                                      </p:cBhvr>
                                      <p:to>
                                        <a:srgbClr val="FF0000"/>
                                      </p:to>
                                    </p:animClr>
                                    <p:animClr clrSpc="rgb" dir="cw">
                                      <p:cBhvr>
                                        <p:cTn id="7" dur="250" autoRev="1" fill="remove"/>
                                        <p:tgtEl>
                                          <p:spTgt spid="73">
                                            <p:txEl>
                                              <p:pRg st="0" end="0"/>
                                            </p:txEl>
                                          </p:spTgt>
                                        </p:tgtEl>
                                        <p:attrNameLst>
                                          <p:attrName>fillcolor</p:attrName>
                                        </p:attrNameLst>
                                      </p:cBhvr>
                                      <p:to>
                                        <a:srgbClr val="FF0000"/>
                                      </p:to>
                                    </p:animClr>
                                    <p:set>
                                      <p:cBhvr>
                                        <p:cTn id="8" dur="250" autoRev="1" fill="remove"/>
                                        <p:tgtEl>
                                          <p:spTgt spid="73">
                                            <p:txEl>
                                              <p:pRg st="0" end="0"/>
                                            </p:txEl>
                                          </p:spTgt>
                                        </p:tgtEl>
                                        <p:attrNameLst>
                                          <p:attrName>fill.type</p:attrName>
                                        </p:attrNameLst>
                                      </p:cBhvr>
                                      <p:to>
                                        <p:strVal val="solid"/>
                                      </p:to>
                                    </p:set>
                                    <p:set>
                                      <p:cBhvr>
                                        <p:cTn id="9" dur="250" autoRev="1" fill="remove"/>
                                        <p:tgtEl>
                                          <p:spTgt spid="7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9227"/>
                                        </p:tgtEl>
                                        <p:attrNameLst>
                                          <p:attrName>style.visibility</p:attrName>
                                        </p:attrNameLst>
                                      </p:cBhvr>
                                      <p:to>
                                        <p:strVal val="visible"/>
                                      </p:to>
                                    </p:set>
                                    <p:animEffect transition="in" filter="wipe(left)">
                                      <p:cBhvr>
                                        <p:cTn id="14" dur="500"/>
                                        <p:tgtEl>
                                          <p:spTgt spid="49227"/>
                                        </p:tgtEl>
                                      </p:cBhvr>
                                    </p:animEffect>
                                  </p:childTnLst>
                                </p:cTn>
                              </p:par>
                              <p:par>
                                <p:cTn id="15" presetID="22" presetClass="entr" presetSubtype="8" fill="hold" nodeType="withEffect">
                                  <p:stCondLst>
                                    <p:cond delay="0"/>
                                  </p:stCondLst>
                                  <p:childTnLst>
                                    <p:set>
                                      <p:cBhvr>
                                        <p:cTn id="16" dur="1" fill="hold">
                                          <p:stCondLst>
                                            <p:cond delay="0"/>
                                          </p:stCondLst>
                                        </p:cTn>
                                        <p:tgtEl>
                                          <p:spTgt spid="49182"/>
                                        </p:tgtEl>
                                        <p:attrNameLst>
                                          <p:attrName>style.visibility</p:attrName>
                                        </p:attrNameLst>
                                      </p:cBhvr>
                                      <p:to>
                                        <p:strVal val="visible"/>
                                      </p:to>
                                    </p:set>
                                    <p:animEffect transition="in" filter="wipe(left)">
                                      <p:cBhvr>
                                        <p:cTn id="17" dur="500"/>
                                        <p:tgtEl>
                                          <p:spTgt spid="49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9155"/>
                                        </p:tgtEl>
                                        <p:attrNameLst>
                                          <p:attrName>style.visibility</p:attrName>
                                        </p:attrNameLst>
                                      </p:cBhvr>
                                      <p:to>
                                        <p:strVal val="visible"/>
                                      </p:to>
                                    </p:set>
                                    <p:animEffect transition="in" filter="wipe(left)">
                                      <p:cBhvr>
                                        <p:cTn id="22" dur="500"/>
                                        <p:tgtEl>
                                          <p:spTgt spid="49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79">
                                            <p:txEl>
                                              <p:pRg st="0" end="0"/>
                                            </p:txEl>
                                          </p:spTgt>
                                        </p:tgtEl>
                                        <p:attrNameLst>
                                          <p:attrName>style.visibility</p:attrName>
                                        </p:attrNameLst>
                                      </p:cBhvr>
                                      <p:to>
                                        <p:strVal val="visible"/>
                                      </p:to>
                                    </p:set>
                                    <p:animEffect transition="in" filter="wipe(left)">
                                      <p:cBhvr>
                                        <p:cTn id="27" dur="500"/>
                                        <p:tgtEl>
                                          <p:spTgt spid="4917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9180">
                                            <p:txEl>
                                              <p:pRg st="0" end="0"/>
                                            </p:txEl>
                                          </p:spTgt>
                                        </p:tgtEl>
                                        <p:attrNameLst>
                                          <p:attrName>style.visibility</p:attrName>
                                        </p:attrNameLst>
                                      </p:cBhvr>
                                      <p:to>
                                        <p:strVal val="visible"/>
                                      </p:to>
                                    </p:set>
                                    <p:animEffect transition="in" filter="wipe(up)">
                                      <p:cBhvr>
                                        <p:cTn id="32" dur="500"/>
                                        <p:tgtEl>
                                          <p:spTgt spid="4918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9181"/>
                                        </p:tgtEl>
                                        <p:attrNameLst>
                                          <p:attrName>style.visibility</p:attrName>
                                        </p:attrNameLst>
                                      </p:cBhvr>
                                      <p:to>
                                        <p:strVal val="visible"/>
                                      </p:to>
                                    </p:set>
                                    <p:animEffect transition="in" filter="wipe(up)">
                                      <p:cBhvr>
                                        <p:cTn id="37" dur="500"/>
                                        <p:tgtEl>
                                          <p:spTgt spid="49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7" grpId="0" animBg="1"/>
      <p:bldP spid="49179" grpId="0" build="p" autoUpdateAnimBg="0"/>
      <p:bldP spid="49180" grpId="0" build="p" autoUpdateAnimBg="0"/>
      <p:bldP spid="4918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476375" y="1125538"/>
            <a:ext cx="6551613" cy="3311525"/>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179" name="Line 3"/>
          <p:cNvSpPr>
            <a:spLocks noChangeShapeType="1"/>
          </p:cNvSpPr>
          <p:nvPr/>
        </p:nvSpPr>
        <p:spPr bwMode="auto">
          <a:xfrm>
            <a:off x="6527800" y="4227513"/>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
        <p:nvSpPr>
          <p:cNvPr id="50180" name="Text Box 4"/>
          <p:cNvSpPr txBox="1">
            <a:spLocks noChangeArrowheads="1"/>
          </p:cNvSpPr>
          <p:nvPr/>
        </p:nvSpPr>
        <p:spPr bwMode="auto">
          <a:xfrm>
            <a:off x="755650" y="188913"/>
            <a:ext cx="51022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3200" b="1">
                <a:solidFill>
                  <a:srgbClr val="FF3300"/>
                </a:solidFill>
                <a:latin typeface="隶书" pitchFamily="49" charset="-122"/>
                <a:ea typeface="隶书" pitchFamily="49" charset="-122"/>
              </a:rPr>
              <a:t>  </a:t>
            </a:r>
            <a:r>
              <a:rPr lang="zh-CN" altLang="en-US" sz="3200" b="1">
                <a:solidFill>
                  <a:srgbClr val="0000FF"/>
                </a:solidFill>
                <a:latin typeface="隶书" pitchFamily="49" charset="-122"/>
                <a:ea typeface="隶书" pitchFamily="49" charset="-122"/>
              </a:rPr>
              <a:t>相交两直线的</a:t>
            </a:r>
            <a:r>
              <a:rPr lang="zh-CN" altLang="en-US" sz="3200" b="1">
                <a:solidFill>
                  <a:schemeClr val="tx2"/>
                </a:solidFill>
                <a:latin typeface="隶书" pitchFamily="49" charset="-122"/>
                <a:ea typeface="隶书" pitchFamily="49" charset="-122"/>
              </a:rPr>
              <a:t>三面投影：</a:t>
            </a:r>
          </a:p>
        </p:txBody>
      </p:sp>
      <p:sp>
        <p:nvSpPr>
          <p:cNvPr id="50181" name="Text Box 5"/>
          <p:cNvSpPr txBox="1">
            <a:spLocks noChangeArrowheads="1"/>
          </p:cNvSpPr>
          <p:nvPr/>
        </p:nvSpPr>
        <p:spPr bwMode="auto">
          <a:xfrm>
            <a:off x="1331913" y="4581525"/>
            <a:ext cx="72009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b="1">
                <a:solidFill>
                  <a:schemeClr val="tx2"/>
                </a:solidFill>
                <a:latin typeface="楷体_GB2312" pitchFamily="49" charset="-122"/>
                <a:ea typeface="楷体_GB2312" pitchFamily="49" charset="-122"/>
              </a:rPr>
              <a:t>    </a:t>
            </a:r>
            <a:r>
              <a:rPr lang="zh-CN" altLang="en-US" b="1">
                <a:solidFill>
                  <a:schemeClr val="tx2"/>
                </a:solidFill>
                <a:latin typeface="楷体_GB2312" pitchFamily="49" charset="-122"/>
                <a:ea typeface="楷体_GB2312" pitchFamily="49" charset="-122"/>
              </a:rPr>
              <a:t>若空间两直线相交，则其</a:t>
            </a:r>
            <a:r>
              <a:rPr lang="zh-CN" altLang="en-US" b="1">
                <a:solidFill>
                  <a:srgbClr val="0000FF"/>
                </a:solidFill>
                <a:latin typeface="楷体_GB2312" pitchFamily="49" charset="-122"/>
                <a:ea typeface="楷体_GB2312" pitchFamily="49" charset="-122"/>
              </a:rPr>
              <a:t>同面投影必相交，且交点的投影必符合空间一点的投影规律</a:t>
            </a:r>
            <a:r>
              <a:rPr lang="zh-CN" altLang="en-US" b="1">
                <a:solidFill>
                  <a:schemeClr val="tx2"/>
                </a:solidFill>
                <a:latin typeface="楷体_GB2312" pitchFamily="49" charset="-122"/>
                <a:ea typeface="楷体_GB2312" pitchFamily="49" charset="-122"/>
              </a:rPr>
              <a:t>。</a:t>
            </a:r>
            <a:r>
              <a:rPr lang="zh-CN" altLang="en-US" b="1">
                <a:solidFill>
                  <a:srgbClr val="0000FF"/>
                </a:solidFill>
                <a:latin typeface="楷体_GB2312" pitchFamily="49" charset="-122"/>
                <a:ea typeface="楷体_GB2312" pitchFamily="49" charset="-122"/>
              </a:rPr>
              <a:t>反之，</a:t>
            </a:r>
            <a:r>
              <a:rPr lang="zh-CN" altLang="en-US" b="1">
                <a:solidFill>
                  <a:schemeClr val="tx2"/>
                </a:solidFill>
                <a:latin typeface="楷体_GB2312" pitchFamily="49" charset="-122"/>
                <a:ea typeface="楷体_GB2312" pitchFamily="49" charset="-122"/>
              </a:rPr>
              <a:t>若两直线的各同面投影相交，且交点符合一个点的投影规律，则此两直线在空间一定相交。 </a:t>
            </a:r>
          </a:p>
        </p:txBody>
      </p:sp>
      <p:graphicFrame>
        <p:nvGraphicFramePr>
          <p:cNvPr id="50182" name="Object 6"/>
          <p:cNvGraphicFramePr>
            <a:graphicFrameLocks noChangeAspect="1"/>
          </p:cNvGraphicFramePr>
          <p:nvPr/>
        </p:nvGraphicFramePr>
        <p:xfrm>
          <a:off x="1547813" y="1196975"/>
          <a:ext cx="6429375" cy="3197225"/>
        </p:xfrm>
        <a:graphic>
          <a:graphicData uri="http://schemas.openxmlformats.org/presentationml/2006/ole">
            <mc:AlternateContent xmlns:mc="http://schemas.openxmlformats.org/markup-compatibility/2006">
              <mc:Choice xmlns:v="urn:schemas-microsoft-com:vml" Requires="v">
                <p:oleObj spid="_x0000_s139308" name="位图图像" r:id="rId3" imgW="5668166" imgH="2819794" progId="Paint.Picture">
                  <p:embed/>
                </p:oleObj>
              </mc:Choice>
              <mc:Fallback>
                <p:oleObj name="位图图像" r:id="rId3" imgW="5668166" imgH="281979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196975"/>
                        <a:ext cx="6429375"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6" name="Picture 10"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836613"/>
            <a:ext cx="6858000" cy="1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10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wipe(up)">
                                      <p:cBhvr>
                                        <p:cTn id="7" dur="500"/>
                                        <p:tgtEl>
                                          <p:spTgt spid="50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2" name="Rectangle 204"/>
          <p:cNvSpPr>
            <a:spLocks noChangeArrowheads="1"/>
          </p:cNvSpPr>
          <p:nvPr/>
        </p:nvSpPr>
        <p:spPr bwMode="auto">
          <a:xfrm>
            <a:off x="604838" y="1157288"/>
            <a:ext cx="8143875" cy="517683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5171" name="Text Box 3"/>
          <p:cNvSpPr txBox="1">
            <a:spLocks noChangeArrowheads="1"/>
          </p:cNvSpPr>
          <p:nvPr/>
        </p:nvSpPr>
        <p:spPr bwMode="auto">
          <a:xfrm>
            <a:off x="1042988" y="260350"/>
            <a:ext cx="643413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en-US" altLang="zh-CN" sz="2800" b="1">
                <a:solidFill>
                  <a:schemeClr val="accent2"/>
                </a:solidFill>
                <a:latin typeface="隶书" pitchFamily="49" charset="-122"/>
                <a:ea typeface="隶书" pitchFamily="49" charset="-122"/>
              </a:rPr>
              <a:t>【</a:t>
            </a:r>
            <a:r>
              <a:rPr lang="zh-CN" altLang="en-US" sz="2800" b="1">
                <a:solidFill>
                  <a:schemeClr val="accent2"/>
                </a:solidFill>
                <a:latin typeface="隶书" pitchFamily="49" charset="-122"/>
                <a:ea typeface="隶书" pitchFamily="49" charset="-122"/>
              </a:rPr>
              <a:t>思考</a:t>
            </a:r>
            <a:r>
              <a:rPr lang="en-US" altLang="zh-CN" sz="2800" b="1">
                <a:solidFill>
                  <a:schemeClr val="accent2"/>
                </a:solidFill>
                <a:latin typeface="隶书" pitchFamily="49" charset="-122"/>
                <a:ea typeface="隶书" pitchFamily="49" charset="-122"/>
              </a:rPr>
              <a:t>】</a:t>
            </a:r>
            <a:r>
              <a:rPr lang="en-US" altLang="zh-CN" sz="2800">
                <a:latin typeface="隶书" pitchFamily="49" charset="-122"/>
                <a:ea typeface="隶书" pitchFamily="49" charset="-122"/>
              </a:rPr>
              <a:t> </a:t>
            </a:r>
            <a:r>
              <a:rPr lang="zh-CN" altLang="en-US" sz="2800" b="1">
                <a:latin typeface="隶书" pitchFamily="49" charset="-122"/>
                <a:ea typeface="隶书" pitchFamily="49" charset="-122"/>
              </a:rPr>
              <a:t>判断图中两条直线是否相交。</a:t>
            </a:r>
          </a:p>
        </p:txBody>
      </p:sp>
      <p:pic>
        <p:nvPicPr>
          <p:cNvPr id="135172"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525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135181" name="Text Box 13"/>
          <p:cNvSpPr txBox="1">
            <a:spLocks noChangeArrowheads="1"/>
          </p:cNvSpPr>
          <p:nvPr/>
        </p:nvSpPr>
        <p:spPr bwMode="auto">
          <a:xfrm>
            <a:off x="657225" y="5024438"/>
            <a:ext cx="1435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黑体" pitchFamily="2" charset="-122"/>
                <a:ea typeface="黑体" pitchFamily="2" charset="-122"/>
              </a:rPr>
              <a:t>方法</a:t>
            </a:r>
            <a:r>
              <a:rPr lang="en-US" altLang="zh-CN" sz="2800" b="1">
                <a:solidFill>
                  <a:schemeClr val="folHlink"/>
                </a:solidFill>
                <a:latin typeface="黑体" pitchFamily="2" charset="-122"/>
                <a:ea typeface="黑体" pitchFamily="2" charset="-122"/>
              </a:rPr>
              <a:t>1</a:t>
            </a:r>
            <a:r>
              <a:rPr lang="zh-CN" altLang="en-US" sz="2800" b="1">
                <a:solidFill>
                  <a:schemeClr val="folHlink"/>
                </a:solidFill>
                <a:latin typeface="黑体" pitchFamily="2" charset="-122"/>
                <a:ea typeface="黑体" pitchFamily="2" charset="-122"/>
              </a:rPr>
              <a:t>：</a:t>
            </a:r>
          </a:p>
        </p:txBody>
      </p:sp>
      <p:sp>
        <p:nvSpPr>
          <p:cNvPr id="135182" name="Text Box 14"/>
          <p:cNvSpPr txBox="1">
            <a:spLocks noChangeArrowheads="1"/>
          </p:cNvSpPr>
          <p:nvPr/>
        </p:nvSpPr>
        <p:spPr bwMode="auto">
          <a:xfrm>
            <a:off x="609600" y="5695950"/>
            <a:ext cx="14351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黑体" pitchFamily="2" charset="-122"/>
                <a:ea typeface="黑体" pitchFamily="2" charset="-122"/>
              </a:rPr>
              <a:t>方法</a:t>
            </a:r>
            <a:r>
              <a:rPr lang="en-US" altLang="zh-CN" sz="2800" b="1">
                <a:solidFill>
                  <a:schemeClr val="folHlink"/>
                </a:solidFill>
                <a:latin typeface="黑体" pitchFamily="2" charset="-122"/>
                <a:ea typeface="黑体" pitchFamily="2" charset="-122"/>
              </a:rPr>
              <a:t>2</a:t>
            </a:r>
            <a:r>
              <a:rPr lang="zh-CN" altLang="en-US" sz="2800" b="1">
                <a:solidFill>
                  <a:schemeClr val="folHlink"/>
                </a:solidFill>
                <a:latin typeface="黑体" pitchFamily="2" charset="-122"/>
                <a:ea typeface="黑体" pitchFamily="2" charset="-122"/>
              </a:rPr>
              <a:t>：</a:t>
            </a:r>
          </a:p>
        </p:txBody>
      </p:sp>
      <p:sp>
        <p:nvSpPr>
          <p:cNvPr id="135183" name="Line 15"/>
          <p:cNvSpPr>
            <a:spLocks noChangeShapeType="1"/>
          </p:cNvSpPr>
          <p:nvPr/>
        </p:nvSpPr>
        <p:spPr bwMode="auto">
          <a:xfrm flipH="1" flipV="1">
            <a:off x="1512888" y="3614738"/>
            <a:ext cx="719137" cy="962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5184" name="Line 16"/>
          <p:cNvSpPr>
            <a:spLocks noChangeShapeType="1"/>
          </p:cNvSpPr>
          <p:nvPr/>
        </p:nvSpPr>
        <p:spPr bwMode="auto">
          <a:xfrm>
            <a:off x="971550" y="3143250"/>
            <a:ext cx="250348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85" name="Line 17"/>
          <p:cNvSpPr>
            <a:spLocks noChangeShapeType="1"/>
          </p:cNvSpPr>
          <p:nvPr/>
        </p:nvSpPr>
        <p:spPr bwMode="auto">
          <a:xfrm>
            <a:off x="1493838" y="2954338"/>
            <a:ext cx="4762" cy="523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86" name="Line 18"/>
          <p:cNvSpPr>
            <a:spLocks noChangeShapeType="1"/>
          </p:cNvSpPr>
          <p:nvPr/>
        </p:nvSpPr>
        <p:spPr bwMode="auto">
          <a:xfrm>
            <a:off x="2951163" y="1892300"/>
            <a:ext cx="4762" cy="2136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87" name="Line 19"/>
          <p:cNvSpPr>
            <a:spLocks noChangeShapeType="1"/>
          </p:cNvSpPr>
          <p:nvPr/>
        </p:nvSpPr>
        <p:spPr bwMode="auto">
          <a:xfrm>
            <a:off x="6388100" y="3149600"/>
            <a:ext cx="1473200" cy="1476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188" name="Group 20"/>
          <p:cNvGrpSpPr>
            <a:grpSpLocks/>
          </p:cNvGrpSpPr>
          <p:nvPr/>
        </p:nvGrpSpPr>
        <p:grpSpPr bwMode="auto">
          <a:xfrm>
            <a:off x="4511675" y="3481388"/>
            <a:ext cx="2759075" cy="555625"/>
            <a:chOff x="2788" y="2400"/>
            <a:chExt cx="1738" cy="350"/>
          </a:xfrm>
        </p:grpSpPr>
        <p:sp>
          <p:nvSpPr>
            <p:cNvPr id="135189" name="Line 21"/>
            <p:cNvSpPr>
              <a:spLocks noChangeShapeType="1"/>
            </p:cNvSpPr>
            <p:nvPr/>
          </p:nvSpPr>
          <p:spPr bwMode="auto">
            <a:xfrm>
              <a:off x="3707" y="2749"/>
              <a:ext cx="8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90" name="Line 22"/>
            <p:cNvSpPr>
              <a:spLocks noChangeShapeType="1"/>
            </p:cNvSpPr>
            <p:nvPr/>
          </p:nvSpPr>
          <p:spPr bwMode="auto">
            <a:xfrm>
              <a:off x="2788" y="2400"/>
              <a:ext cx="1392"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191" name="Group 23"/>
          <p:cNvGrpSpPr>
            <a:grpSpLocks/>
          </p:cNvGrpSpPr>
          <p:nvPr/>
        </p:nvGrpSpPr>
        <p:grpSpPr bwMode="auto">
          <a:xfrm>
            <a:off x="6721475" y="1898650"/>
            <a:ext cx="555625" cy="2136775"/>
            <a:chOff x="4180" y="1403"/>
            <a:chExt cx="350" cy="1346"/>
          </a:xfrm>
        </p:grpSpPr>
        <p:sp>
          <p:nvSpPr>
            <p:cNvPr id="135192" name="Line 24"/>
            <p:cNvSpPr>
              <a:spLocks noChangeShapeType="1"/>
            </p:cNvSpPr>
            <p:nvPr/>
          </p:nvSpPr>
          <p:spPr bwMode="auto">
            <a:xfrm flipV="1">
              <a:off x="4526" y="1403"/>
              <a:ext cx="4" cy="13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93" name="Line 25"/>
            <p:cNvSpPr>
              <a:spLocks noChangeShapeType="1"/>
            </p:cNvSpPr>
            <p:nvPr/>
          </p:nvSpPr>
          <p:spPr bwMode="auto">
            <a:xfrm flipV="1">
              <a:off x="4180" y="2072"/>
              <a:ext cx="3" cy="3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194" name="Group 26"/>
          <p:cNvGrpSpPr>
            <a:grpSpLocks/>
          </p:cNvGrpSpPr>
          <p:nvPr/>
        </p:nvGrpSpPr>
        <p:grpSpPr bwMode="auto">
          <a:xfrm>
            <a:off x="4511675" y="1898650"/>
            <a:ext cx="2759075" cy="1063625"/>
            <a:chOff x="2788" y="1403"/>
            <a:chExt cx="1738" cy="670"/>
          </a:xfrm>
        </p:grpSpPr>
        <p:sp>
          <p:nvSpPr>
            <p:cNvPr id="135195" name="Line 27"/>
            <p:cNvSpPr>
              <a:spLocks noChangeShapeType="1"/>
            </p:cNvSpPr>
            <p:nvPr/>
          </p:nvSpPr>
          <p:spPr bwMode="auto">
            <a:xfrm flipH="1">
              <a:off x="3707" y="1403"/>
              <a:ext cx="8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96" name="Line 28"/>
            <p:cNvSpPr>
              <a:spLocks noChangeShapeType="1"/>
            </p:cNvSpPr>
            <p:nvPr/>
          </p:nvSpPr>
          <p:spPr bwMode="auto">
            <a:xfrm flipH="1">
              <a:off x="2788" y="2072"/>
              <a:ext cx="139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197" name="Group 29"/>
          <p:cNvGrpSpPr>
            <a:grpSpLocks/>
          </p:cNvGrpSpPr>
          <p:nvPr/>
        </p:nvGrpSpPr>
        <p:grpSpPr bwMode="auto">
          <a:xfrm>
            <a:off x="5267325" y="3386138"/>
            <a:ext cx="2570163" cy="1216025"/>
            <a:chOff x="3264" y="2340"/>
            <a:chExt cx="1619" cy="766"/>
          </a:xfrm>
        </p:grpSpPr>
        <p:sp>
          <p:nvSpPr>
            <p:cNvPr id="135198" name="Line 30"/>
            <p:cNvSpPr>
              <a:spLocks noChangeShapeType="1"/>
            </p:cNvSpPr>
            <p:nvPr/>
          </p:nvSpPr>
          <p:spPr bwMode="auto">
            <a:xfrm>
              <a:off x="3265" y="3103"/>
              <a:ext cx="1618"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199" name="Line 31"/>
            <p:cNvSpPr>
              <a:spLocks noChangeShapeType="1"/>
            </p:cNvSpPr>
            <p:nvPr/>
          </p:nvSpPr>
          <p:spPr bwMode="auto">
            <a:xfrm>
              <a:off x="3264" y="2340"/>
              <a:ext cx="84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00" name="Group 32"/>
          <p:cNvGrpSpPr>
            <a:grpSpLocks/>
          </p:cNvGrpSpPr>
          <p:nvPr/>
        </p:nvGrpSpPr>
        <p:grpSpPr bwMode="auto">
          <a:xfrm>
            <a:off x="6615113" y="1782763"/>
            <a:ext cx="1225550" cy="2814637"/>
            <a:chOff x="4113" y="1330"/>
            <a:chExt cx="772" cy="1773"/>
          </a:xfrm>
        </p:grpSpPr>
        <p:sp>
          <p:nvSpPr>
            <p:cNvPr id="135201" name="Line 33"/>
            <p:cNvSpPr>
              <a:spLocks noChangeShapeType="1"/>
            </p:cNvSpPr>
            <p:nvPr/>
          </p:nvSpPr>
          <p:spPr bwMode="auto">
            <a:xfrm flipV="1">
              <a:off x="4883" y="1330"/>
              <a:ext cx="2" cy="17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02" name="Line 34"/>
            <p:cNvSpPr>
              <a:spLocks noChangeShapeType="1"/>
            </p:cNvSpPr>
            <p:nvPr/>
          </p:nvSpPr>
          <p:spPr bwMode="auto">
            <a:xfrm flipV="1">
              <a:off x="4113" y="1985"/>
              <a:ext cx="3" cy="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203" name="Freeform 35"/>
          <p:cNvSpPr>
            <a:spLocks/>
          </p:cNvSpPr>
          <p:nvPr/>
        </p:nvSpPr>
        <p:spPr bwMode="auto">
          <a:xfrm>
            <a:off x="2343150" y="2711450"/>
            <a:ext cx="119063" cy="236538"/>
          </a:xfrm>
          <a:custGeom>
            <a:avLst/>
            <a:gdLst>
              <a:gd name="T0" fmla="*/ 248 w 248"/>
              <a:gd name="T1" fmla="*/ 0 h 481"/>
              <a:gd name="T2" fmla="*/ 120 w 248"/>
              <a:gd name="T3" fmla="*/ 481 h 481"/>
              <a:gd name="T4" fmla="*/ 0 w 248"/>
              <a:gd name="T5" fmla="*/ 481 h 481"/>
            </a:gdLst>
            <a:ahLst/>
            <a:cxnLst>
              <a:cxn ang="0">
                <a:pos x="T0" y="T1"/>
              </a:cxn>
              <a:cxn ang="0">
                <a:pos x="T2" y="T3"/>
              </a:cxn>
              <a:cxn ang="0">
                <a:pos x="T4" y="T5"/>
              </a:cxn>
            </a:cxnLst>
            <a:rect l="0" t="0" r="r" b="b"/>
            <a:pathLst>
              <a:path w="248" h="481">
                <a:moveTo>
                  <a:pt x="248" y="0"/>
                </a:moveTo>
                <a:lnTo>
                  <a:pt x="120" y="481"/>
                </a:lnTo>
                <a:lnTo>
                  <a:pt x="0" y="48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04" name="Freeform 36"/>
          <p:cNvSpPr>
            <a:spLocks/>
          </p:cNvSpPr>
          <p:nvPr/>
        </p:nvSpPr>
        <p:spPr bwMode="auto">
          <a:xfrm>
            <a:off x="2308225" y="2898775"/>
            <a:ext cx="34925" cy="49213"/>
          </a:xfrm>
          <a:custGeom>
            <a:avLst/>
            <a:gdLst>
              <a:gd name="T0" fmla="*/ 0 w 69"/>
              <a:gd name="T1" fmla="*/ 0 h 93"/>
              <a:gd name="T2" fmla="*/ 9 w 69"/>
              <a:gd name="T3" fmla="*/ 65 h 93"/>
              <a:gd name="T4" fmla="*/ 69 w 69"/>
              <a:gd name="T5" fmla="*/ 93 h 93"/>
            </a:gdLst>
            <a:ahLst/>
            <a:cxnLst>
              <a:cxn ang="0">
                <a:pos x="T0" y="T1"/>
              </a:cxn>
              <a:cxn ang="0">
                <a:pos x="T2" y="T3"/>
              </a:cxn>
              <a:cxn ang="0">
                <a:pos x="T4" y="T5"/>
              </a:cxn>
            </a:cxnLst>
            <a:rect l="0" t="0" r="r" b="b"/>
            <a:pathLst>
              <a:path w="69" h="93">
                <a:moveTo>
                  <a:pt x="0" y="0"/>
                </a:moveTo>
                <a:lnTo>
                  <a:pt x="9" y="65"/>
                </a:lnTo>
                <a:lnTo>
                  <a:pt x="69"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05" name="Line 37"/>
          <p:cNvSpPr>
            <a:spLocks noChangeShapeType="1"/>
          </p:cNvSpPr>
          <p:nvPr/>
        </p:nvSpPr>
        <p:spPr bwMode="auto">
          <a:xfrm flipV="1">
            <a:off x="2308225" y="2835275"/>
            <a:ext cx="15875" cy="63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06" name="Freeform 38"/>
          <p:cNvSpPr>
            <a:spLocks/>
          </p:cNvSpPr>
          <p:nvPr/>
        </p:nvSpPr>
        <p:spPr bwMode="auto">
          <a:xfrm>
            <a:off x="2324100" y="2789238"/>
            <a:ext cx="60325" cy="46037"/>
          </a:xfrm>
          <a:custGeom>
            <a:avLst/>
            <a:gdLst>
              <a:gd name="T0" fmla="*/ 118 w 118"/>
              <a:gd name="T1" fmla="*/ 0 h 94"/>
              <a:gd name="T2" fmla="*/ 45 w 118"/>
              <a:gd name="T3" fmla="*/ 28 h 94"/>
              <a:gd name="T4" fmla="*/ 0 w 118"/>
              <a:gd name="T5" fmla="*/ 94 h 94"/>
            </a:gdLst>
            <a:ahLst/>
            <a:cxnLst>
              <a:cxn ang="0">
                <a:pos x="T0" y="T1"/>
              </a:cxn>
              <a:cxn ang="0">
                <a:pos x="T2" y="T3"/>
              </a:cxn>
              <a:cxn ang="0">
                <a:pos x="T4" y="T5"/>
              </a:cxn>
            </a:cxnLst>
            <a:rect l="0" t="0" r="r" b="b"/>
            <a:pathLst>
              <a:path w="118" h="94">
                <a:moveTo>
                  <a:pt x="118" y="0"/>
                </a:moveTo>
                <a:lnTo>
                  <a:pt x="45" y="28"/>
                </a:lnTo>
                <a:lnTo>
                  <a:pt x="0"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07" name="Line 39"/>
          <p:cNvSpPr>
            <a:spLocks noChangeShapeType="1"/>
          </p:cNvSpPr>
          <p:nvPr/>
        </p:nvSpPr>
        <p:spPr bwMode="auto">
          <a:xfrm>
            <a:off x="2384425" y="2789238"/>
            <a:ext cx="57150" cy="6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08" name="Line 40"/>
          <p:cNvSpPr>
            <a:spLocks noChangeShapeType="1"/>
          </p:cNvSpPr>
          <p:nvPr/>
        </p:nvSpPr>
        <p:spPr bwMode="auto">
          <a:xfrm flipV="1">
            <a:off x="2525713" y="2711450"/>
            <a:ext cx="28575" cy="523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209" name="Group 41"/>
          <p:cNvGrpSpPr>
            <a:grpSpLocks/>
          </p:cNvGrpSpPr>
          <p:nvPr/>
        </p:nvGrpSpPr>
        <p:grpSpPr bwMode="auto">
          <a:xfrm>
            <a:off x="2324100" y="1612900"/>
            <a:ext cx="223838" cy="239713"/>
            <a:chOff x="1241" y="1220"/>
            <a:chExt cx="141" cy="151"/>
          </a:xfrm>
        </p:grpSpPr>
        <p:sp>
          <p:nvSpPr>
            <p:cNvPr id="135210" name="Line 42"/>
            <p:cNvSpPr>
              <a:spLocks noChangeShapeType="1"/>
            </p:cNvSpPr>
            <p:nvPr/>
          </p:nvSpPr>
          <p:spPr bwMode="auto">
            <a:xfrm flipH="1">
              <a:off x="1263" y="1370"/>
              <a:ext cx="2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11" name="Freeform 43"/>
            <p:cNvSpPr>
              <a:spLocks/>
            </p:cNvSpPr>
            <p:nvPr/>
          </p:nvSpPr>
          <p:spPr bwMode="auto">
            <a:xfrm>
              <a:off x="1241" y="1342"/>
              <a:ext cx="22" cy="28"/>
            </a:xfrm>
            <a:custGeom>
              <a:avLst/>
              <a:gdLst>
                <a:gd name="T0" fmla="*/ 0 w 69"/>
                <a:gd name="T1" fmla="*/ 0 h 93"/>
                <a:gd name="T2" fmla="*/ 10 w 69"/>
                <a:gd name="T3" fmla="*/ 65 h 93"/>
                <a:gd name="T4" fmla="*/ 69 w 69"/>
                <a:gd name="T5" fmla="*/ 93 h 93"/>
              </a:gdLst>
              <a:ahLst/>
              <a:cxnLst>
                <a:cxn ang="0">
                  <a:pos x="T0" y="T1"/>
                </a:cxn>
                <a:cxn ang="0">
                  <a:pos x="T2" y="T3"/>
                </a:cxn>
                <a:cxn ang="0">
                  <a:pos x="T4" y="T5"/>
                </a:cxn>
              </a:cxnLst>
              <a:rect l="0" t="0" r="r" b="b"/>
              <a:pathLst>
                <a:path w="69" h="93">
                  <a:moveTo>
                    <a:pt x="0" y="0"/>
                  </a:moveTo>
                  <a:lnTo>
                    <a:pt x="10" y="65"/>
                  </a:lnTo>
                  <a:lnTo>
                    <a:pt x="69"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12" name="Line 44"/>
            <p:cNvSpPr>
              <a:spLocks noChangeShapeType="1"/>
            </p:cNvSpPr>
            <p:nvPr/>
          </p:nvSpPr>
          <p:spPr bwMode="auto">
            <a:xfrm flipV="1">
              <a:off x="1241" y="1301"/>
              <a:ext cx="12"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13" name="Freeform 45"/>
            <p:cNvSpPr>
              <a:spLocks/>
            </p:cNvSpPr>
            <p:nvPr/>
          </p:nvSpPr>
          <p:spPr bwMode="auto">
            <a:xfrm>
              <a:off x="1253" y="1271"/>
              <a:ext cx="36" cy="30"/>
            </a:xfrm>
            <a:custGeom>
              <a:avLst/>
              <a:gdLst>
                <a:gd name="T0" fmla="*/ 119 w 119"/>
                <a:gd name="T1" fmla="*/ 0 h 94"/>
                <a:gd name="T2" fmla="*/ 45 w 119"/>
                <a:gd name="T3" fmla="*/ 28 h 94"/>
                <a:gd name="T4" fmla="*/ 0 w 119"/>
                <a:gd name="T5" fmla="*/ 94 h 94"/>
              </a:gdLst>
              <a:ahLst/>
              <a:cxnLst>
                <a:cxn ang="0">
                  <a:pos x="T0" y="T1"/>
                </a:cxn>
                <a:cxn ang="0">
                  <a:pos x="T2" y="T3"/>
                </a:cxn>
                <a:cxn ang="0">
                  <a:pos x="T4" y="T5"/>
                </a:cxn>
              </a:cxnLst>
              <a:rect l="0" t="0" r="r" b="b"/>
              <a:pathLst>
                <a:path w="119" h="94">
                  <a:moveTo>
                    <a:pt x="119" y="0"/>
                  </a:moveTo>
                  <a:lnTo>
                    <a:pt x="45" y="28"/>
                  </a:lnTo>
                  <a:lnTo>
                    <a:pt x="0"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14" name="Line 46"/>
            <p:cNvSpPr>
              <a:spLocks noChangeShapeType="1"/>
            </p:cNvSpPr>
            <p:nvPr/>
          </p:nvSpPr>
          <p:spPr bwMode="auto">
            <a:xfrm>
              <a:off x="1289" y="1271"/>
              <a:ext cx="2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15" name="Line 47"/>
            <p:cNvSpPr>
              <a:spLocks noChangeShapeType="1"/>
            </p:cNvSpPr>
            <p:nvPr/>
          </p:nvSpPr>
          <p:spPr bwMode="auto">
            <a:xfrm flipV="1">
              <a:off x="1364" y="1220"/>
              <a:ext cx="18"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16" name="Group 48"/>
          <p:cNvGrpSpPr>
            <a:grpSpLocks/>
          </p:cNvGrpSpPr>
          <p:nvPr/>
        </p:nvGrpSpPr>
        <p:grpSpPr bwMode="auto">
          <a:xfrm>
            <a:off x="2322513" y="4510088"/>
            <a:ext cx="106362" cy="157162"/>
            <a:chOff x="1240" y="3045"/>
            <a:chExt cx="67" cy="99"/>
          </a:xfrm>
        </p:grpSpPr>
        <p:sp>
          <p:nvSpPr>
            <p:cNvPr id="135217" name="Line 49"/>
            <p:cNvSpPr>
              <a:spLocks noChangeShapeType="1"/>
            </p:cNvSpPr>
            <p:nvPr/>
          </p:nvSpPr>
          <p:spPr bwMode="auto">
            <a:xfrm flipH="1">
              <a:off x="1259" y="3143"/>
              <a:ext cx="2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18" name="Freeform 50"/>
            <p:cNvSpPr>
              <a:spLocks/>
            </p:cNvSpPr>
            <p:nvPr/>
          </p:nvSpPr>
          <p:spPr bwMode="auto">
            <a:xfrm>
              <a:off x="1240" y="3115"/>
              <a:ext cx="19" cy="28"/>
            </a:xfrm>
            <a:custGeom>
              <a:avLst/>
              <a:gdLst>
                <a:gd name="T0" fmla="*/ 0 w 68"/>
                <a:gd name="T1" fmla="*/ 0 h 93"/>
                <a:gd name="T2" fmla="*/ 10 w 68"/>
                <a:gd name="T3" fmla="*/ 67 h 93"/>
                <a:gd name="T4" fmla="*/ 68 w 68"/>
                <a:gd name="T5" fmla="*/ 93 h 93"/>
              </a:gdLst>
              <a:ahLst/>
              <a:cxnLst>
                <a:cxn ang="0">
                  <a:pos x="T0" y="T1"/>
                </a:cxn>
                <a:cxn ang="0">
                  <a:pos x="T2" y="T3"/>
                </a:cxn>
                <a:cxn ang="0">
                  <a:pos x="T4" y="T5"/>
                </a:cxn>
              </a:cxnLst>
              <a:rect l="0" t="0" r="r" b="b"/>
              <a:pathLst>
                <a:path w="68" h="93">
                  <a:moveTo>
                    <a:pt x="0" y="0"/>
                  </a:moveTo>
                  <a:lnTo>
                    <a:pt x="10" y="67"/>
                  </a:lnTo>
                  <a:lnTo>
                    <a:pt x="68"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19" name="Line 51"/>
            <p:cNvSpPr>
              <a:spLocks noChangeShapeType="1"/>
            </p:cNvSpPr>
            <p:nvPr/>
          </p:nvSpPr>
          <p:spPr bwMode="auto">
            <a:xfrm flipV="1">
              <a:off x="1240" y="3074"/>
              <a:ext cx="10"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20" name="Freeform 52"/>
            <p:cNvSpPr>
              <a:spLocks/>
            </p:cNvSpPr>
            <p:nvPr/>
          </p:nvSpPr>
          <p:spPr bwMode="auto">
            <a:xfrm>
              <a:off x="1250" y="3045"/>
              <a:ext cx="36" cy="29"/>
            </a:xfrm>
            <a:custGeom>
              <a:avLst/>
              <a:gdLst>
                <a:gd name="T0" fmla="*/ 117 w 117"/>
                <a:gd name="T1" fmla="*/ 0 h 93"/>
                <a:gd name="T2" fmla="*/ 44 w 117"/>
                <a:gd name="T3" fmla="*/ 26 h 93"/>
                <a:gd name="T4" fmla="*/ 0 w 117"/>
                <a:gd name="T5" fmla="*/ 93 h 93"/>
              </a:gdLst>
              <a:ahLst/>
              <a:cxnLst>
                <a:cxn ang="0">
                  <a:pos x="T0" y="T1"/>
                </a:cxn>
                <a:cxn ang="0">
                  <a:pos x="T2" y="T3"/>
                </a:cxn>
                <a:cxn ang="0">
                  <a:pos x="T4" y="T5"/>
                </a:cxn>
              </a:cxnLst>
              <a:rect l="0" t="0" r="r" b="b"/>
              <a:pathLst>
                <a:path w="117" h="93">
                  <a:moveTo>
                    <a:pt x="117" y="0"/>
                  </a:moveTo>
                  <a:lnTo>
                    <a:pt x="44" y="26"/>
                  </a:lnTo>
                  <a:lnTo>
                    <a:pt x="0"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21" name="Line 53"/>
            <p:cNvSpPr>
              <a:spLocks noChangeShapeType="1"/>
            </p:cNvSpPr>
            <p:nvPr/>
          </p:nvSpPr>
          <p:spPr bwMode="auto">
            <a:xfrm>
              <a:off x="1286" y="3045"/>
              <a:ext cx="21"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22" name="Group 54"/>
          <p:cNvGrpSpPr>
            <a:grpSpLocks/>
          </p:cNvGrpSpPr>
          <p:nvPr/>
        </p:nvGrpSpPr>
        <p:grpSpPr bwMode="auto">
          <a:xfrm>
            <a:off x="2324100" y="3184525"/>
            <a:ext cx="155575" cy="231775"/>
            <a:chOff x="1241" y="2210"/>
            <a:chExt cx="98" cy="146"/>
          </a:xfrm>
        </p:grpSpPr>
        <p:sp>
          <p:nvSpPr>
            <p:cNvPr id="135223" name="Freeform 55"/>
            <p:cNvSpPr>
              <a:spLocks/>
            </p:cNvSpPr>
            <p:nvPr/>
          </p:nvSpPr>
          <p:spPr bwMode="auto">
            <a:xfrm>
              <a:off x="1261" y="2210"/>
              <a:ext cx="78" cy="146"/>
            </a:xfrm>
            <a:custGeom>
              <a:avLst/>
              <a:gdLst>
                <a:gd name="T0" fmla="*/ 248 w 248"/>
                <a:gd name="T1" fmla="*/ 0 h 481"/>
                <a:gd name="T2" fmla="*/ 120 w 248"/>
                <a:gd name="T3" fmla="*/ 481 h 481"/>
                <a:gd name="T4" fmla="*/ 0 w 248"/>
                <a:gd name="T5" fmla="*/ 481 h 481"/>
              </a:gdLst>
              <a:ahLst/>
              <a:cxnLst>
                <a:cxn ang="0">
                  <a:pos x="T0" y="T1"/>
                </a:cxn>
                <a:cxn ang="0">
                  <a:pos x="T2" y="T3"/>
                </a:cxn>
                <a:cxn ang="0">
                  <a:pos x="T4" y="T5"/>
                </a:cxn>
              </a:cxnLst>
              <a:rect l="0" t="0" r="r" b="b"/>
              <a:pathLst>
                <a:path w="248" h="481">
                  <a:moveTo>
                    <a:pt x="248" y="0"/>
                  </a:moveTo>
                  <a:lnTo>
                    <a:pt x="120" y="481"/>
                  </a:lnTo>
                  <a:lnTo>
                    <a:pt x="0" y="48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24" name="Freeform 56"/>
            <p:cNvSpPr>
              <a:spLocks/>
            </p:cNvSpPr>
            <p:nvPr/>
          </p:nvSpPr>
          <p:spPr bwMode="auto">
            <a:xfrm>
              <a:off x="1241" y="2328"/>
              <a:ext cx="20" cy="28"/>
            </a:xfrm>
            <a:custGeom>
              <a:avLst/>
              <a:gdLst>
                <a:gd name="T0" fmla="*/ 0 w 69"/>
                <a:gd name="T1" fmla="*/ 0 h 93"/>
                <a:gd name="T2" fmla="*/ 9 w 69"/>
                <a:gd name="T3" fmla="*/ 66 h 93"/>
                <a:gd name="T4" fmla="*/ 69 w 69"/>
                <a:gd name="T5" fmla="*/ 93 h 93"/>
              </a:gdLst>
              <a:ahLst/>
              <a:cxnLst>
                <a:cxn ang="0">
                  <a:pos x="T0" y="T1"/>
                </a:cxn>
                <a:cxn ang="0">
                  <a:pos x="T2" y="T3"/>
                </a:cxn>
                <a:cxn ang="0">
                  <a:pos x="T4" y="T5"/>
                </a:cxn>
              </a:cxnLst>
              <a:rect l="0" t="0" r="r" b="b"/>
              <a:pathLst>
                <a:path w="69" h="93">
                  <a:moveTo>
                    <a:pt x="0" y="0"/>
                  </a:moveTo>
                  <a:lnTo>
                    <a:pt x="9" y="66"/>
                  </a:lnTo>
                  <a:lnTo>
                    <a:pt x="69"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25" name="Line 57"/>
            <p:cNvSpPr>
              <a:spLocks noChangeShapeType="1"/>
            </p:cNvSpPr>
            <p:nvPr/>
          </p:nvSpPr>
          <p:spPr bwMode="auto">
            <a:xfrm flipV="1">
              <a:off x="1241" y="2288"/>
              <a:ext cx="12"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26" name="Freeform 58"/>
            <p:cNvSpPr>
              <a:spLocks/>
            </p:cNvSpPr>
            <p:nvPr/>
          </p:nvSpPr>
          <p:spPr bwMode="auto">
            <a:xfrm>
              <a:off x="1253" y="2259"/>
              <a:ext cx="36" cy="29"/>
            </a:xfrm>
            <a:custGeom>
              <a:avLst/>
              <a:gdLst>
                <a:gd name="T0" fmla="*/ 118 w 118"/>
                <a:gd name="T1" fmla="*/ 0 h 93"/>
                <a:gd name="T2" fmla="*/ 45 w 118"/>
                <a:gd name="T3" fmla="*/ 27 h 93"/>
                <a:gd name="T4" fmla="*/ 0 w 118"/>
                <a:gd name="T5" fmla="*/ 93 h 93"/>
              </a:gdLst>
              <a:ahLst/>
              <a:cxnLst>
                <a:cxn ang="0">
                  <a:pos x="T0" y="T1"/>
                </a:cxn>
                <a:cxn ang="0">
                  <a:pos x="T2" y="T3"/>
                </a:cxn>
                <a:cxn ang="0">
                  <a:pos x="T4" y="T5"/>
                </a:cxn>
              </a:cxnLst>
              <a:rect l="0" t="0" r="r" b="b"/>
              <a:pathLst>
                <a:path w="118" h="93">
                  <a:moveTo>
                    <a:pt x="118" y="0"/>
                  </a:moveTo>
                  <a:lnTo>
                    <a:pt x="45" y="27"/>
                  </a:lnTo>
                  <a:lnTo>
                    <a:pt x="0"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27" name="Line 59"/>
            <p:cNvSpPr>
              <a:spLocks noChangeShapeType="1"/>
            </p:cNvSpPr>
            <p:nvPr/>
          </p:nvSpPr>
          <p:spPr bwMode="auto">
            <a:xfrm>
              <a:off x="1289" y="2259"/>
              <a:ext cx="36"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228" name="Freeform 60"/>
          <p:cNvSpPr>
            <a:spLocks/>
          </p:cNvSpPr>
          <p:nvPr/>
        </p:nvSpPr>
        <p:spPr bwMode="auto">
          <a:xfrm>
            <a:off x="2344738" y="3509963"/>
            <a:ext cx="65087" cy="231775"/>
          </a:xfrm>
          <a:custGeom>
            <a:avLst/>
            <a:gdLst>
              <a:gd name="T0" fmla="*/ 7 w 135"/>
              <a:gd name="T1" fmla="*/ 480 h 480"/>
              <a:gd name="T2" fmla="*/ 135 w 135"/>
              <a:gd name="T3" fmla="*/ 0 h 480"/>
              <a:gd name="T4" fmla="*/ 0 w 135"/>
              <a:gd name="T5" fmla="*/ 106 h 480"/>
            </a:gdLst>
            <a:ahLst/>
            <a:cxnLst>
              <a:cxn ang="0">
                <a:pos x="T0" y="T1"/>
              </a:cxn>
              <a:cxn ang="0">
                <a:pos x="T2" y="T3"/>
              </a:cxn>
              <a:cxn ang="0">
                <a:pos x="T4" y="T5"/>
              </a:cxn>
            </a:cxnLst>
            <a:rect l="0" t="0" r="r" b="b"/>
            <a:pathLst>
              <a:path w="135" h="480">
                <a:moveTo>
                  <a:pt x="7" y="480"/>
                </a:moveTo>
                <a:lnTo>
                  <a:pt x="135" y="0"/>
                </a:lnTo>
                <a:lnTo>
                  <a:pt x="0"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5229" name="Group 61"/>
          <p:cNvGrpSpPr>
            <a:grpSpLocks/>
          </p:cNvGrpSpPr>
          <p:nvPr/>
        </p:nvGrpSpPr>
        <p:grpSpPr bwMode="auto">
          <a:xfrm>
            <a:off x="2344738" y="2008188"/>
            <a:ext cx="158750" cy="233362"/>
            <a:chOff x="1254" y="1469"/>
            <a:chExt cx="100" cy="147"/>
          </a:xfrm>
        </p:grpSpPr>
        <p:sp>
          <p:nvSpPr>
            <p:cNvPr id="135230" name="Freeform 62"/>
            <p:cNvSpPr>
              <a:spLocks/>
            </p:cNvSpPr>
            <p:nvPr/>
          </p:nvSpPr>
          <p:spPr bwMode="auto">
            <a:xfrm>
              <a:off x="1254" y="1469"/>
              <a:ext cx="44" cy="147"/>
            </a:xfrm>
            <a:custGeom>
              <a:avLst/>
              <a:gdLst>
                <a:gd name="T0" fmla="*/ 7 w 135"/>
                <a:gd name="T1" fmla="*/ 480 h 480"/>
                <a:gd name="T2" fmla="*/ 135 w 135"/>
                <a:gd name="T3" fmla="*/ 0 h 480"/>
                <a:gd name="T4" fmla="*/ 0 w 135"/>
                <a:gd name="T5" fmla="*/ 106 h 480"/>
              </a:gdLst>
              <a:ahLst/>
              <a:cxnLst>
                <a:cxn ang="0">
                  <a:pos x="T0" y="T1"/>
                </a:cxn>
                <a:cxn ang="0">
                  <a:pos x="T2" y="T3"/>
                </a:cxn>
                <a:cxn ang="0">
                  <a:pos x="T4" y="T5"/>
                </a:cxn>
              </a:cxnLst>
              <a:rect l="0" t="0" r="r" b="b"/>
              <a:pathLst>
                <a:path w="135" h="480">
                  <a:moveTo>
                    <a:pt x="7" y="480"/>
                  </a:moveTo>
                  <a:lnTo>
                    <a:pt x="135" y="0"/>
                  </a:lnTo>
                  <a:lnTo>
                    <a:pt x="0"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31" name="Line 63"/>
            <p:cNvSpPr>
              <a:spLocks noChangeShapeType="1"/>
            </p:cNvSpPr>
            <p:nvPr/>
          </p:nvSpPr>
          <p:spPr bwMode="auto">
            <a:xfrm flipV="1">
              <a:off x="1337" y="1469"/>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32" name="Group 64"/>
          <p:cNvGrpSpPr>
            <a:grpSpLocks/>
          </p:cNvGrpSpPr>
          <p:nvPr/>
        </p:nvGrpSpPr>
        <p:grpSpPr bwMode="auto">
          <a:xfrm>
            <a:off x="6467475" y="1593850"/>
            <a:ext cx="1743075" cy="1228725"/>
            <a:chOff x="4020" y="1211"/>
            <a:chExt cx="1098" cy="774"/>
          </a:xfrm>
        </p:grpSpPr>
        <p:sp>
          <p:nvSpPr>
            <p:cNvPr id="135233" name="Line 65"/>
            <p:cNvSpPr>
              <a:spLocks noChangeShapeType="1"/>
            </p:cNvSpPr>
            <p:nvPr/>
          </p:nvSpPr>
          <p:spPr bwMode="auto">
            <a:xfrm flipH="1">
              <a:off x="4113" y="1330"/>
              <a:ext cx="770" cy="655"/>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234" name="Group 66"/>
            <p:cNvGrpSpPr>
              <a:grpSpLocks/>
            </p:cNvGrpSpPr>
            <p:nvPr/>
          </p:nvGrpSpPr>
          <p:grpSpPr bwMode="auto">
            <a:xfrm>
              <a:off x="4020" y="1211"/>
              <a:ext cx="1098" cy="752"/>
              <a:chOff x="4020" y="1211"/>
              <a:chExt cx="1098" cy="752"/>
            </a:xfrm>
          </p:grpSpPr>
          <p:grpSp>
            <p:nvGrpSpPr>
              <p:cNvPr id="135235" name="Group 67"/>
              <p:cNvGrpSpPr>
                <a:grpSpLocks/>
              </p:cNvGrpSpPr>
              <p:nvPr/>
            </p:nvGrpSpPr>
            <p:grpSpPr bwMode="auto">
              <a:xfrm>
                <a:off x="4939" y="1211"/>
                <a:ext cx="179" cy="148"/>
                <a:chOff x="4939" y="1211"/>
                <a:chExt cx="179" cy="148"/>
              </a:xfrm>
            </p:grpSpPr>
            <p:sp>
              <p:nvSpPr>
                <p:cNvPr id="135236" name="Line 68"/>
                <p:cNvSpPr>
                  <a:spLocks noChangeShapeType="1"/>
                </p:cNvSpPr>
                <p:nvPr/>
              </p:nvSpPr>
              <p:spPr bwMode="auto">
                <a:xfrm flipH="1">
                  <a:off x="4961" y="1357"/>
                  <a:ext cx="19"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37" name="Freeform 69"/>
                <p:cNvSpPr>
                  <a:spLocks/>
                </p:cNvSpPr>
                <p:nvPr/>
              </p:nvSpPr>
              <p:spPr bwMode="auto">
                <a:xfrm>
                  <a:off x="4939" y="1330"/>
                  <a:ext cx="22" cy="27"/>
                </a:xfrm>
                <a:custGeom>
                  <a:avLst/>
                  <a:gdLst>
                    <a:gd name="T0" fmla="*/ 0 w 69"/>
                    <a:gd name="T1" fmla="*/ 0 h 93"/>
                    <a:gd name="T2" fmla="*/ 9 w 69"/>
                    <a:gd name="T3" fmla="*/ 66 h 93"/>
                    <a:gd name="T4" fmla="*/ 69 w 69"/>
                    <a:gd name="T5" fmla="*/ 93 h 93"/>
                  </a:gdLst>
                  <a:ahLst/>
                  <a:cxnLst>
                    <a:cxn ang="0">
                      <a:pos x="T0" y="T1"/>
                    </a:cxn>
                    <a:cxn ang="0">
                      <a:pos x="T2" y="T3"/>
                    </a:cxn>
                    <a:cxn ang="0">
                      <a:pos x="T4" y="T5"/>
                    </a:cxn>
                  </a:cxnLst>
                  <a:rect l="0" t="0" r="r" b="b"/>
                  <a:pathLst>
                    <a:path w="69" h="93">
                      <a:moveTo>
                        <a:pt x="0" y="0"/>
                      </a:moveTo>
                      <a:lnTo>
                        <a:pt x="9" y="66"/>
                      </a:lnTo>
                      <a:lnTo>
                        <a:pt x="69" y="93"/>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38" name="Line 70"/>
                <p:cNvSpPr>
                  <a:spLocks noChangeShapeType="1"/>
                </p:cNvSpPr>
                <p:nvPr/>
              </p:nvSpPr>
              <p:spPr bwMode="auto">
                <a:xfrm flipV="1">
                  <a:off x="4939" y="1289"/>
                  <a:ext cx="11" cy="4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39" name="Freeform 71"/>
                <p:cNvSpPr>
                  <a:spLocks/>
                </p:cNvSpPr>
                <p:nvPr/>
              </p:nvSpPr>
              <p:spPr bwMode="auto">
                <a:xfrm>
                  <a:off x="4950" y="1260"/>
                  <a:ext cx="36" cy="29"/>
                </a:xfrm>
                <a:custGeom>
                  <a:avLst/>
                  <a:gdLst>
                    <a:gd name="T0" fmla="*/ 118 w 118"/>
                    <a:gd name="T1" fmla="*/ 0 h 93"/>
                    <a:gd name="T2" fmla="*/ 44 w 118"/>
                    <a:gd name="T3" fmla="*/ 27 h 93"/>
                    <a:gd name="T4" fmla="*/ 0 w 118"/>
                    <a:gd name="T5" fmla="*/ 93 h 93"/>
                  </a:gdLst>
                  <a:ahLst/>
                  <a:cxnLst>
                    <a:cxn ang="0">
                      <a:pos x="T0" y="T1"/>
                    </a:cxn>
                    <a:cxn ang="0">
                      <a:pos x="T2" y="T3"/>
                    </a:cxn>
                    <a:cxn ang="0">
                      <a:pos x="T4" y="T5"/>
                    </a:cxn>
                  </a:cxnLst>
                  <a:rect l="0" t="0" r="r" b="b"/>
                  <a:pathLst>
                    <a:path w="118" h="93">
                      <a:moveTo>
                        <a:pt x="118" y="0"/>
                      </a:moveTo>
                      <a:lnTo>
                        <a:pt x="44" y="27"/>
                      </a:lnTo>
                      <a:lnTo>
                        <a:pt x="0" y="93"/>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40" name="Line 72"/>
                <p:cNvSpPr>
                  <a:spLocks noChangeShapeType="1"/>
                </p:cNvSpPr>
                <p:nvPr/>
              </p:nvSpPr>
              <p:spPr bwMode="auto">
                <a:xfrm>
                  <a:off x="4986" y="1260"/>
                  <a:ext cx="2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41" name="Line 73"/>
                <p:cNvSpPr>
                  <a:spLocks noChangeShapeType="1"/>
                </p:cNvSpPr>
                <p:nvPr/>
              </p:nvSpPr>
              <p:spPr bwMode="auto">
                <a:xfrm flipV="1">
                  <a:off x="5059" y="1211"/>
                  <a:ext cx="17" cy="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42" name="Line 74"/>
                <p:cNvSpPr>
                  <a:spLocks noChangeShapeType="1"/>
                </p:cNvSpPr>
                <p:nvPr/>
              </p:nvSpPr>
              <p:spPr bwMode="auto">
                <a:xfrm flipH="1">
                  <a:off x="5103" y="1211"/>
                  <a:ext cx="15" cy="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43" name="Group 75"/>
              <p:cNvGrpSpPr>
                <a:grpSpLocks/>
              </p:cNvGrpSpPr>
              <p:nvPr/>
            </p:nvGrpSpPr>
            <p:grpSpPr bwMode="auto">
              <a:xfrm>
                <a:off x="4020" y="1816"/>
                <a:ext cx="195" cy="147"/>
                <a:chOff x="4020" y="1816"/>
                <a:chExt cx="195" cy="147"/>
              </a:xfrm>
            </p:grpSpPr>
            <p:sp>
              <p:nvSpPr>
                <p:cNvPr id="135244" name="Freeform 76"/>
                <p:cNvSpPr>
                  <a:spLocks/>
                </p:cNvSpPr>
                <p:nvPr/>
              </p:nvSpPr>
              <p:spPr bwMode="auto">
                <a:xfrm>
                  <a:off x="4039" y="1816"/>
                  <a:ext cx="77" cy="147"/>
                </a:xfrm>
                <a:custGeom>
                  <a:avLst/>
                  <a:gdLst>
                    <a:gd name="T0" fmla="*/ 248 w 248"/>
                    <a:gd name="T1" fmla="*/ 0 h 481"/>
                    <a:gd name="T2" fmla="*/ 120 w 248"/>
                    <a:gd name="T3" fmla="*/ 481 h 481"/>
                    <a:gd name="T4" fmla="*/ 0 w 248"/>
                    <a:gd name="T5" fmla="*/ 481 h 481"/>
                  </a:gdLst>
                  <a:ahLst/>
                  <a:cxnLst>
                    <a:cxn ang="0">
                      <a:pos x="T0" y="T1"/>
                    </a:cxn>
                    <a:cxn ang="0">
                      <a:pos x="T2" y="T3"/>
                    </a:cxn>
                    <a:cxn ang="0">
                      <a:pos x="T4" y="T5"/>
                    </a:cxn>
                  </a:cxnLst>
                  <a:rect l="0" t="0" r="r" b="b"/>
                  <a:pathLst>
                    <a:path w="248" h="481">
                      <a:moveTo>
                        <a:pt x="248" y="0"/>
                      </a:moveTo>
                      <a:lnTo>
                        <a:pt x="120" y="481"/>
                      </a:lnTo>
                      <a:lnTo>
                        <a:pt x="0" y="481"/>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45" name="Freeform 77"/>
                <p:cNvSpPr>
                  <a:spLocks/>
                </p:cNvSpPr>
                <p:nvPr/>
              </p:nvSpPr>
              <p:spPr bwMode="auto">
                <a:xfrm>
                  <a:off x="4020" y="1934"/>
                  <a:ext cx="19" cy="29"/>
                </a:xfrm>
                <a:custGeom>
                  <a:avLst/>
                  <a:gdLst>
                    <a:gd name="T0" fmla="*/ 0 w 68"/>
                    <a:gd name="T1" fmla="*/ 0 h 93"/>
                    <a:gd name="T2" fmla="*/ 9 w 68"/>
                    <a:gd name="T3" fmla="*/ 66 h 93"/>
                    <a:gd name="T4" fmla="*/ 68 w 68"/>
                    <a:gd name="T5" fmla="*/ 93 h 93"/>
                  </a:gdLst>
                  <a:ahLst/>
                  <a:cxnLst>
                    <a:cxn ang="0">
                      <a:pos x="T0" y="T1"/>
                    </a:cxn>
                    <a:cxn ang="0">
                      <a:pos x="T2" y="T3"/>
                    </a:cxn>
                    <a:cxn ang="0">
                      <a:pos x="T4" y="T5"/>
                    </a:cxn>
                  </a:cxnLst>
                  <a:rect l="0" t="0" r="r" b="b"/>
                  <a:pathLst>
                    <a:path w="68" h="93">
                      <a:moveTo>
                        <a:pt x="0" y="0"/>
                      </a:moveTo>
                      <a:lnTo>
                        <a:pt x="9" y="66"/>
                      </a:lnTo>
                      <a:lnTo>
                        <a:pt x="68" y="93"/>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46" name="Line 78"/>
                <p:cNvSpPr>
                  <a:spLocks noChangeShapeType="1"/>
                </p:cNvSpPr>
                <p:nvPr/>
              </p:nvSpPr>
              <p:spPr bwMode="auto">
                <a:xfrm flipV="1">
                  <a:off x="4020" y="1894"/>
                  <a:ext cx="10" cy="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47" name="Freeform 79"/>
                <p:cNvSpPr>
                  <a:spLocks/>
                </p:cNvSpPr>
                <p:nvPr/>
              </p:nvSpPr>
              <p:spPr bwMode="auto">
                <a:xfrm>
                  <a:off x="4030" y="1864"/>
                  <a:ext cx="36" cy="30"/>
                </a:xfrm>
                <a:custGeom>
                  <a:avLst/>
                  <a:gdLst>
                    <a:gd name="T0" fmla="*/ 119 w 119"/>
                    <a:gd name="T1" fmla="*/ 0 h 93"/>
                    <a:gd name="T2" fmla="*/ 46 w 119"/>
                    <a:gd name="T3" fmla="*/ 27 h 93"/>
                    <a:gd name="T4" fmla="*/ 0 w 119"/>
                    <a:gd name="T5" fmla="*/ 93 h 93"/>
                  </a:gdLst>
                  <a:ahLst/>
                  <a:cxnLst>
                    <a:cxn ang="0">
                      <a:pos x="T0" y="T1"/>
                    </a:cxn>
                    <a:cxn ang="0">
                      <a:pos x="T2" y="T3"/>
                    </a:cxn>
                    <a:cxn ang="0">
                      <a:pos x="T4" y="T5"/>
                    </a:cxn>
                  </a:cxnLst>
                  <a:rect l="0" t="0" r="r" b="b"/>
                  <a:pathLst>
                    <a:path w="119" h="93">
                      <a:moveTo>
                        <a:pt x="119" y="0"/>
                      </a:moveTo>
                      <a:lnTo>
                        <a:pt x="46" y="27"/>
                      </a:lnTo>
                      <a:lnTo>
                        <a:pt x="0" y="93"/>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48" name="Line 80"/>
                <p:cNvSpPr>
                  <a:spLocks noChangeShapeType="1"/>
                </p:cNvSpPr>
                <p:nvPr/>
              </p:nvSpPr>
              <p:spPr bwMode="auto">
                <a:xfrm>
                  <a:off x="4066" y="1864"/>
                  <a:ext cx="37"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49" name="Line 81"/>
                <p:cNvSpPr>
                  <a:spLocks noChangeShapeType="1"/>
                </p:cNvSpPr>
                <p:nvPr/>
              </p:nvSpPr>
              <p:spPr bwMode="auto">
                <a:xfrm flipV="1">
                  <a:off x="4157" y="1816"/>
                  <a:ext cx="15"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0" name="Line 82"/>
                <p:cNvSpPr>
                  <a:spLocks noChangeShapeType="1"/>
                </p:cNvSpPr>
                <p:nvPr/>
              </p:nvSpPr>
              <p:spPr bwMode="auto">
                <a:xfrm flipH="1">
                  <a:off x="4198" y="1816"/>
                  <a:ext cx="17"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135251" name="Line 83"/>
          <p:cNvSpPr>
            <a:spLocks noChangeShapeType="1"/>
          </p:cNvSpPr>
          <p:nvPr/>
        </p:nvSpPr>
        <p:spPr bwMode="auto">
          <a:xfrm>
            <a:off x="5268913" y="2405063"/>
            <a:ext cx="1824037" cy="1111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252" name="Group 84"/>
          <p:cNvGrpSpPr>
            <a:grpSpLocks/>
          </p:cNvGrpSpPr>
          <p:nvPr/>
        </p:nvGrpSpPr>
        <p:grpSpPr bwMode="auto">
          <a:xfrm>
            <a:off x="5268913" y="1782763"/>
            <a:ext cx="2568575" cy="1042987"/>
            <a:chOff x="3265" y="1330"/>
            <a:chExt cx="1618" cy="657"/>
          </a:xfrm>
        </p:grpSpPr>
        <p:sp>
          <p:nvSpPr>
            <p:cNvPr id="135253" name="Line 85"/>
            <p:cNvSpPr>
              <a:spLocks noChangeShapeType="1"/>
            </p:cNvSpPr>
            <p:nvPr/>
          </p:nvSpPr>
          <p:spPr bwMode="auto">
            <a:xfrm flipH="1">
              <a:off x="4717" y="1330"/>
              <a:ext cx="1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4" name="Line 86"/>
            <p:cNvSpPr>
              <a:spLocks noChangeShapeType="1"/>
            </p:cNvSpPr>
            <p:nvPr/>
          </p:nvSpPr>
          <p:spPr bwMode="auto">
            <a:xfrm flipH="1">
              <a:off x="3265" y="1985"/>
              <a:ext cx="84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5" name="Line 87"/>
            <p:cNvSpPr>
              <a:spLocks noChangeShapeType="1"/>
            </p:cNvSpPr>
            <p:nvPr/>
          </p:nvSpPr>
          <p:spPr bwMode="auto">
            <a:xfrm flipH="1">
              <a:off x="3834" y="1330"/>
              <a:ext cx="70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6" name="Line 88"/>
            <p:cNvSpPr>
              <a:spLocks noChangeShapeType="1"/>
            </p:cNvSpPr>
            <p:nvPr/>
          </p:nvSpPr>
          <p:spPr bwMode="auto">
            <a:xfrm flipH="1">
              <a:off x="3265" y="1330"/>
              <a:ext cx="39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257" name="Line 89"/>
          <p:cNvSpPr>
            <a:spLocks noChangeShapeType="1"/>
          </p:cNvSpPr>
          <p:nvPr/>
        </p:nvSpPr>
        <p:spPr bwMode="auto">
          <a:xfrm>
            <a:off x="1878013" y="4098925"/>
            <a:ext cx="366712" cy="495300"/>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8" name="Line 90"/>
          <p:cNvSpPr>
            <a:spLocks noChangeShapeType="1"/>
          </p:cNvSpPr>
          <p:nvPr/>
        </p:nvSpPr>
        <p:spPr bwMode="auto">
          <a:xfrm flipV="1">
            <a:off x="1630363" y="3371850"/>
            <a:ext cx="620712" cy="384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59" name="Line 91"/>
          <p:cNvSpPr>
            <a:spLocks noChangeShapeType="1"/>
          </p:cNvSpPr>
          <p:nvPr/>
        </p:nvSpPr>
        <p:spPr bwMode="auto">
          <a:xfrm flipV="1">
            <a:off x="1876425" y="3859213"/>
            <a:ext cx="37465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260" name="Group 92"/>
          <p:cNvGrpSpPr>
            <a:grpSpLocks/>
          </p:cNvGrpSpPr>
          <p:nvPr/>
        </p:nvGrpSpPr>
        <p:grpSpPr bwMode="auto">
          <a:xfrm>
            <a:off x="6335713" y="3060700"/>
            <a:ext cx="2284412" cy="261938"/>
            <a:chOff x="3937" y="2135"/>
            <a:chExt cx="1439" cy="165"/>
          </a:xfrm>
        </p:grpSpPr>
        <p:sp>
          <p:nvSpPr>
            <p:cNvPr id="135261" name="Line 93"/>
            <p:cNvSpPr>
              <a:spLocks noChangeShapeType="1"/>
            </p:cNvSpPr>
            <p:nvPr/>
          </p:nvSpPr>
          <p:spPr bwMode="auto">
            <a:xfrm>
              <a:off x="3937" y="2191"/>
              <a:ext cx="121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62" name="Freeform 94"/>
            <p:cNvSpPr>
              <a:spLocks/>
            </p:cNvSpPr>
            <p:nvPr/>
          </p:nvSpPr>
          <p:spPr bwMode="auto">
            <a:xfrm>
              <a:off x="5226" y="2135"/>
              <a:ext cx="99" cy="72"/>
            </a:xfrm>
            <a:custGeom>
              <a:avLst/>
              <a:gdLst>
                <a:gd name="T0" fmla="*/ 0 w 320"/>
                <a:gd name="T1" fmla="*/ 0 h 240"/>
                <a:gd name="T2" fmla="*/ 96 w 320"/>
                <a:gd name="T3" fmla="*/ 240 h 240"/>
                <a:gd name="T4" fmla="*/ 320 w 320"/>
                <a:gd name="T5" fmla="*/ 0 h 240"/>
              </a:gdLst>
              <a:ahLst/>
              <a:cxnLst>
                <a:cxn ang="0">
                  <a:pos x="T0" y="T1"/>
                </a:cxn>
                <a:cxn ang="0">
                  <a:pos x="T2" y="T3"/>
                </a:cxn>
                <a:cxn ang="0">
                  <a:pos x="T4" y="T5"/>
                </a:cxn>
              </a:cxnLst>
              <a:rect l="0" t="0" r="r" b="b"/>
              <a:pathLst>
                <a:path w="320" h="240">
                  <a:moveTo>
                    <a:pt x="0" y="0"/>
                  </a:moveTo>
                  <a:lnTo>
                    <a:pt x="96" y="240"/>
                  </a:lnTo>
                  <a:lnTo>
                    <a:pt x="3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63" name="Line 95"/>
            <p:cNvSpPr>
              <a:spLocks noChangeShapeType="1"/>
            </p:cNvSpPr>
            <p:nvPr/>
          </p:nvSpPr>
          <p:spPr bwMode="auto">
            <a:xfrm flipH="1">
              <a:off x="5236" y="2207"/>
              <a:ext cx="18"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64" name="Freeform 96"/>
            <p:cNvSpPr>
              <a:spLocks/>
            </p:cNvSpPr>
            <p:nvPr/>
          </p:nvSpPr>
          <p:spPr bwMode="auto">
            <a:xfrm>
              <a:off x="5348" y="2201"/>
              <a:ext cx="28" cy="99"/>
            </a:xfrm>
            <a:custGeom>
              <a:avLst/>
              <a:gdLst>
                <a:gd name="T0" fmla="*/ 4 w 91"/>
                <a:gd name="T1" fmla="*/ 327 h 327"/>
                <a:gd name="T2" fmla="*/ 91 w 91"/>
                <a:gd name="T3" fmla="*/ 0 h 327"/>
                <a:gd name="T4" fmla="*/ 0 w 91"/>
                <a:gd name="T5" fmla="*/ 74 h 327"/>
              </a:gdLst>
              <a:ahLst/>
              <a:cxnLst>
                <a:cxn ang="0">
                  <a:pos x="T0" y="T1"/>
                </a:cxn>
                <a:cxn ang="0">
                  <a:pos x="T2" y="T3"/>
                </a:cxn>
                <a:cxn ang="0">
                  <a:pos x="T4" y="T5"/>
                </a:cxn>
              </a:cxnLst>
              <a:rect l="0" t="0" r="r" b="b"/>
              <a:pathLst>
                <a:path w="91" h="327">
                  <a:moveTo>
                    <a:pt x="4" y="327"/>
                  </a:moveTo>
                  <a:lnTo>
                    <a:pt x="91" y="0"/>
                  </a:lnTo>
                  <a:lnTo>
                    <a:pt x="0" y="7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5265" name="Group 97"/>
          <p:cNvGrpSpPr>
            <a:grpSpLocks/>
          </p:cNvGrpSpPr>
          <p:nvPr/>
        </p:nvGrpSpPr>
        <p:grpSpPr bwMode="auto">
          <a:xfrm>
            <a:off x="1254125" y="1641475"/>
            <a:ext cx="2035175" cy="2570163"/>
            <a:chOff x="567" y="1238"/>
            <a:chExt cx="1282" cy="1619"/>
          </a:xfrm>
        </p:grpSpPr>
        <p:sp>
          <p:nvSpPr>
            <p:cNvPr id="135266" name="Freeform 98"/>
            <p:cNvSpPr>
              <a:spLocks/>
            </p:cNvSpPr>
            <p:nvPr/>
          </p:nvSpPr>
          <p:spPr bwMode="auto">
            <a:xfrm>
              <a:off x="1668" y="2712"/>
              <a:ext cx="85" cy="145"/>
            </a:xfrm>
            <a:custGeom>
              <a:avLst/>
              <a:gdLst>
                <a:gd name="T0" fmla="*/ 128 w 274"/>
                <a:gd name="T1" fmla="*/ 0 h 480"/>
                <a:gd name="T2" fmla="*/ 0 w 274"/>
                <a:gd name="T3" fmla="*/ 480 h 480"/>
                <a:gd name="T4" fmla="*/ 120 w 274"/>
                <a:gd name="T5" fmla="*/ 480 h 480"/>
                <a:gd name="T6" fmla="*/ 193 w 274"/>
                <a:gd name="T7" fmla="*/ 453 h 480"/>
                <a:gd name="T8" fmla="*/ 239 w 274"/>
                <a:gd name="T9" fmla="*/ 387 h 480"/>
                <a:gd name="T10" fmla="*/ 274 w 274"/>
                <a:gd name="T11" fmla="*/ 253 h 480"/>
                <a:gd name="T12" fmla="*/ 264 w 274"/>
                <a:gd name="T13" fmla="*/ 187 h 480"/>
                <a:gd name="T14" fmla="*/ 206 w 274"/>
                <a:gd name="T15" fmla="*/ 160 h 480"/>
                <a:gd name="T16" fmla="*/ 86 w 274"/>
                <a:gd name="T17" fmla="*/ 1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480">
                  <a:moveTo>
                    <a:pt x="128" y="0"/>
                  </a:moveTo>
                  <a:lnTo>
                    <a:pt x="0" y="480"/>
                  </a:lnTo>
                  <a:lnTo>
                    <a:pt x="120" y="480"/>
                  </a:lnTo>
                  <a:lnTo>
                    <a:pt x="193" y="453"/>
                  </a:lnTo>
                  <a:lnTo>
                    <a:pt x="239" y="387"/>
                  </a:lnTo>
                  <a:lnTo>
                    <a:pt x="274" y="253"/>
                  </a:lnTo>
                  <a:lnTo>
                    <a:pt x="264" y="187"/>
                  </a:lnTo>
                  <a:lnTo>
                    <a:pt x="206" y="160"/>
                  </a:lnTo>
                  <a:lnTo>
                    <a:pt x="86" y="16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67" name="Freeform 99"/>
            <p:cNvSpPr>
              <a:spLocks/>
            </p:cNvSpPr>
            <p:nvPr/>
          </p:nvSpPr>
          <p:spPr bwMode="auto">
            <a:xfrm>
              <a:off x="580" y="2361"/>
              <a:ext cx="65" cy="99"/>
            </a:xfrm>
            <a:custGeom>
              <a:avLst/>
              <a:gdLst>
                <a:gd name="T0" fmla="*/ 163 w 221"/>
                <a:gd name="T1" fmla="*/ 0 h 323"/>
                <a:gd name="T2" fmla="*/ 116 w 221"/>
                <a:gd name="T3" fmla="*/ 0 h 323"/>
                <a:gd name="T4" fmla="*/ 76 w 221"/>
                <a:gd name="T5" fmla="*/ 15 h 323"/>
                <a:gd name="T6" fmla="*/ 54 w 221"/>
                <a:gd name="T7" fmla="*/ 50 h 323"/>
                <a:gd name="T8" fmla="*/ 0 w 221"/>
                <a:gd name="T9" fmla="*/ 254 h 323"/>
                <a:gd name="T10" fmla="*/ 9 w 221"/>
                <a:gd name="T11" fmla="*/ 301 h 323"/>
                <a:gd name="T12" fmla="*/ 53 w 221"/>
                <a:gd name="T13" fmla="*/ 323 h 323"/>
                <a:gd name="T14" fmla="*/ 105 w 221"/>
                <a:gd name="T15" fmla="*/ 323 h 323"/>
                <a:gd name="T16" fmla="*/ 221 w 221"/>
                <a:gd name="T17" fmla="*/ 25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3">
                  <a:moveTo>
                    <a:pt x="163" y="0"/>
                  </a:moveTo>
                  <a:lnTo>
                    <a:pt x="116" y="0"/>
                  </a:lnTo>
                  <a:lnTo>
                    <a:pt x="76" y="15"/>
                  </a:lnTo>
                  <a:lnTo>
                    <a:pt x="54" y="50"/>
                  </a:lnTo>
                  <a:lnTo>
                    <a:pt x="0" y="254"/>
                  </a:lnTo>
                  <a:lnTo>
                    <a:pt x="9" y="301"/>
                  </a:lnTo>
                  <a:lnTo>
                    <a:pt x="53" y="323"/>
                  </a:lnTo>
                  <a:lnTo>
                    <a:pt x="105" y="323"/>
                  </a:lnTo>
                  <a:lnTo>
                    <a:pt x="221" y="258"/>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68" name="Freeform 100"/>
            <p:cNvSpPr>
              <a:spLocks/>
            </p:cNvSpPr>
            <p:nvPr/>
          </p:nvSpPr>
          <p:spPr bwMode="auto">
            <a:xfrm>
              <a:off x="645" y="2442"/>
              <a:ext cx="7" cy="19"/>
            </a:xfrm>
            <a:custGeom>
              <a:avLst/>
              <a:gdLst>
                <a:gd name="T0" fmla="*/ 0 w 24"/>
                <a:gd name="T1" fmla="*/ 0 h 62"/>
                <a:gd name="T2" fmla="*/ 2 w 24"/>
                <a:gd name="T3" fmla="*/ 35 h 62"/>
                <a:gd name="T4" fmla="*/ 24 w 24"/>
                <a:gd name="T5" fmla="*/ 62 h 62"/>
              </a:gdLst>
              <a:ahLst/>
              <a:cxnLst>
                <a:cxn ang="0">
                  <a:pos x="T0" y="T1"/>
                </a:cxn>
                <a:cxn ang="0">
                  <a:pos x="T2" y="T3"/>
                </a:cxn>
                <a:cxn ang="0">
                  <a:pos x="T4" y="T5"/>
                </a:cxn>
              </a:cxnLst>
              <a:rect l="0" t="0" r="r" b="b"/>
              <a:pathLst>
                <a:path w="24" h="62">
                  <a:moveTo>
                    <a:pt x="0" y="0"/>
                  </a:moveTo>
                  <a:lnTo>
                    <a:pt x="2" y="35"/>
                  </a:lnTo>
                  <a:lnTo>
                    <a:pt x="24" y="62"/>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69" name="Line 101"/>
            <p:cNvSpPr>
              <a:spLocks noChangeShapeType="1"/>
            </p:cNvSpPr>
            <p:nvPr/>
          </p:nvSpPr>
          <p:spPr bwMode="auto">
            <a:xfrm flipH="1">
              <a:off x="645" y="2361"/>
              <a:ext cx="21"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0" name="Line 102"/>
            <p:cNvSpPr>
              <a:spLocks noChangeShapeType="1"/>
            </p:cNvSpPr>
            <p:nvPr/>
          </p:nvSpPr>
          <p:spPr bwMode="auto">
            <a:xfrm flipH="1">
              <a:off x="627" y="2361"/>
              <a:ext cx="39"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1" name="Freeform 103"/>
            <p:cNvSpPr>
              <a:spLocks/>
            </p:cNvSpPr>
            <p:nvPr/>
          </p:nvSpPr>
          <p:spPr bwMode="auto">
            <a:xfrm>
              <a:off x="1689" y="1238"/>
              <a:ext cx="83" cy="147"/>
            </a:xfrm>
            <a:custGeom>
              <a:avLst/>
              <a:gdLst>
                <a:gd name="T0" fmla="*/ 129 w 274"/>
                <a:gd name="T1" fmla="*/ 0 h 480"/>
                <a:gd name="T2" fmla="*/ 0 w 274"/>
                <a:gd name="T3" fmla="*/ 480 h 480"/>
                <a:gd name="T4" fmla="*/ 120 w 274"/>
                <a:gd name="T5" fmla="*/ 480 h 480"/>
                <a:gd name="T6" fmla="*/ 194 w 274"/>
                <a:gd name="T7" fmla="*/ 453 h 480"/>
                <a:gd name="T8" fmla="*/ 239 w 274"/>
                <a:gd name="T9" fmla="*/ 386 h 480"/>
                <a:gd name="T10" fmla="*/ 274 w 274"/>
                <a:gd name="T11" fmla="*/ 254 h 480"/>
                <a:gd name="T12" fmla="*/ 265 w 274"/>
                <a:gd name="T13" fmla="*/ 187 h 480"/>
                <a:gd name="T14" fmla="*/ 207 w 274"/>
                <a:gd name="T15" fmla="*/ 160 h 480"/>
                <a:gd name="T16" fmla="*/ 87 w 274"/>
                <a:gd name="T17" fmla="*/ 1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480">
                  <a:moveTo>
                    <a:pt x="129" y="0"/>
                  </a:moveTo>
                  <a:lnTo>
                    <a:pt x="0" y="480"/>
                  </a:lnTo>
                  <a:lnTo>
                    <a:pt x="120" y="480"/>
                  </a:lnTo>
                  <a:lnTo>
                    <a:pt x="194" y="453"/>
                  </a:lnTo>
                  <a:lnTo>
                    <a:pt x="239" y="386"/>
                  </a:lnTo>
                  <a:lnTo>
                    <a:pt x="274" y="254"/>
                  </a:lnTo>
                  <a:lnTo>
                    <a:pt x="265" y="187"/>
                  </a:lnTo>
                  <a:lnTo>
                    <a:pt x="207" y="160"/>
                  </a:lnTo>
                  <a:lnTo>
                    <a:pt x="87" y="16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72" name="Line 104"/>
            <p:cNvSpPr>
              <a:spLocks noChangeShapeType="1"/>
            </p:cNvSpPr>
            <p:nvPr/>
          </p:nvSpPr>
          <p:spPr bwMode="auto">
            <a:xfrm flipV="1">
              <a:off x="1832" y="1238"/>
              <a:ext cx="17"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3" name="Line 105"/>
            <p:cNvSpPr>
              <a:spLocks noChangeShapeType="1"/>
            </p:cNvSpPr>
            <p:nvPr/>
          </p:nvSpPr>
          <p:spPr bwMode="auto">
            <a:xfrm flipH="1">
              <a:off x="635" y="2025"/>
              <a:ext cx="21"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4" name="Freeform 106"/>
            <p:cNvSpPr>
              <a:spLocks/>
            </p:cNvSpPr>
            <p:nvPr/>
          </p:nvSpPr>
          <p:spPr bwMode="auto">
            <a:xfrm>
              <a:off x="567" y="2025"/>
              <a:ext cx="68" cy="99"/>
            </a:xfrm>
            <a:custGeom>
              <a:avLst/>
              <a:gdLst>
                <a:gd name="T0" fmla="*/ 163 w 221"/>
                <a:gd name="T1" fmla="*/ 0 h 322"/>
                <a:gd name="T2" fmla="*/ 117 w 221"/>
                <a:gd name="T3" fmla="*/ 0 h 322"/>
                <a:gd name="T4" fmla="*/ 76 w 221"/>
                <a:gd name="T5" fmla="*/ 14 h 322"/>
                <a:gd name="T6" fmla="*/ 54 w 221"/>
                <a:gd name="T7" fmla="*/ 50 h 322"/>
                <a:gd name="T8" fmla="*/ 0 w 221"/>
                <a:gd name="T9" fmla="*/ 253 h 322"/>
                <a:gd name="T10" fmla="*/ 9 w 221"/>
                <a:gd name="T11" fmla="*/ 301 h 322"/>
                <a:gd name="T12" fmla="*/ 53 w 221"/>
                <a:gd name="T13" fmla="*/ 322 h 322"/>
                <a:gd name="T14" fmla="*/ 105 w 221"/>
                <a:gd name="T15" fmla="*/ 322 h 322"/>
                <a:gd name="T16" fmla="*/ 221 w 221"/>
                <a:gd name="T17" fmla="*/ 2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2">
                  <a:moveTo>
                    <a:pt x="163" y="0"/>
                  </a:moveTo>
                  <a:lnTo>
                    <a:pt x="117" y="0"/>
                  </a:lnTo>
                  <a:lnTo>
                    <a:pt x="76" y="14"/>
                  </a:lnTo>
                  <a:lnTo>
                    <a:pt x="54" y="50"/>
                  </a:lnTo>
                  <a:lnTo>
                    <a:pt x="0" y="253"/>
                  </a:lnTo>
                  <a:lnTo>
                    <a:pt x="9" y="301"/>
                  </a:lnTo>
                  <a:lnTo>
                    <a:pt x="53" y="322"/>
                  </a:lnTo>
                  <a:lnTo>
                    <a:pt x="105" y="322"/>
                  </a:lnTo>
                  <a:lnTo>
                    <a:pt x="221" y="258"/>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75" name="Freeform 107"/>
            <p:cNvSpPr>
              <a:spLocks/>
            </p:cNvSpPr>
            <p:nvPr/>
          </p:nvSpPr>
          <p:spPr bwMode="auto">
            <a:xfrm>
              <a:off x="635" y="2106"/>
              <a:ext cx="6" cy="19"/>
            </a:xfrm>
            <a:custGeom>
              <a:avLst/>
              <a:gdLst>
                <a:gd name="T0" fmla="*/ 0 w 24"/>
                <a:gd name="T1" fmla="*/ 0 h 62"/>
                <a:gd name="T2" fmla="*/ 2 w 24"/>
                <a:gd name="T3" fmla="*/ 35 h 62"/>
                <a:gd name="T4" fmla="*/ 24 w 24"/>
                <a:gd name="T5" fmla="*/ 62 h 62"/>
              </a:gdLst>
              <a:ahLst/>
              <a:cxnLst>
                <a:cxn ang="0">
                  <a:pos x="T0" y="T1"/>
                </a:cxn>
                <a:cxn ang="0">
                  <a:pos x="T2" y="T3"/>
                </a:cxn>
                <a:cxn ang="0">
                  <a:pos x="T4" y="T5"/>
                </a:cxn>
              </a:cxnLst>
              <a:rect l="0" t="0" r="r" b="b"/>
              <a:pathLst>
                <a:path w="24" h="62">
                  <a:moveTo>
                    <a:pt x="0" y="0"/>
                  </a:moveTo>
                  <a:lnTo>
                    <a:pt x="2" y="35"/>
                  </a:lnTo>
                  <a:lnTo>
                    <a:pt x="24" y="62"/>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76" name="Line 108"/>
            <p:cNvSpPr>
              <a:spLocks noChangeShapeType="1"/>
            </p:cNvSpPr>
            <p:nvPr/>
          </p:nvSpPr>
          <p:spPr bwMode="auto">
            <a:xfrm flipH="1">
              <a:off x="617" y="2025"/>
              <a:ext cx="39"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7" name="Line 109"/>
            <p:cNvSpPr>
              <a:spLocks noChangeShapeType="1"/>
            </p:cNvSpPr>
            <p:nvPr/>
          </p:nvSpPr>
          <p:spPr bwMode="auto">
            <a:xfrm flipV="1">
              <a:off x="708" y="1981"/>
              <a:ext cx="17"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278" name="Line 110"/>
          <p:cNvSpPr>
            <a:spLocks noChangeShapeType="1"/>
          </p:cNvSpPr>
          <p:nvPr/>
        </p:nvSpPr>
        <p:spPr bwMode="auto">
          <a:xfrm>
            <a:off x="796925" y="3030538"/>
            <a:ext cx="95250" cy="2365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79" name="Line 111"/>
          <p:cNvSpPr>
            <a:spLocks noChangeShapeType="1"/>
          </p:cNvSpPr>
          <p:nvPr/>
        </p:nvSpPr>
        <p:spPr bwMode="auto">
          <a:xfrm flipH="1">
            <a:off x="735013" y="3030538"/>
            <a:ext cx="220662" cy="2365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0" name="Line 112"/>
          <p:cNvSpPr>
            <a:spLocks noChangeShapeType="1"/>
          </p:cNvSpPr>
          <p:nvPr/>
        </p:nvSpPr>
        <p:spPr bwMode="auto">
          <a:xfrm flipV="1">
            <a:off x="3565525" y="3113088"/>
            <a:ext cx="28575" cy="101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1" name="Freeform 113"/>
          <p:cNvSpPr>
            <a:spLocks/>
          </p:cNvSpPr>
          <p:nvPr/>
        </p:nvSpPr>
        <p:spPr bwMode="auto">
          <a:xfrm>
            <a:off x="3594100" y="3048000"/>
            <a:ext cx="128588" cy="65088"/>
          </a:xfrm>
          <a:custGeom>
            <a:avLst/>
            <a:gdLst>
              <a:gd name="T0" fmla="*/ 266 w 266"/>
              <a:gd name="T1" fmla="*/ 134 h 134"/>
              <a:gd name="T2" fmla="*/ 252 w 266"/>
              <a:gd name="T3" fmla="*/ 39 h 134"/>
              <a:gd name="T4" fmla="*/ 168 w 266"/>
              <a:gd name="T5" fmla="*/ 0 h 134"/>
              <a:gd name="T6" fmla="*/ 64 w 266"/>
              <a:gd name="T7" fmla="*/ 39 h 134"/>
              <a:gd name="T8" fmla="*/ 0 w 266"/>
              <a:gd name="T9" fmla="*/ 134 h 134"/>
            </a:gdLst>
            <a:ahLst/>
            <a:cxnLst>
              <a:cxn ang="0">
                <a:pos x="T0" y="T1"/>
              </a:cxn>
              <a:cxn ang="0">
                <a:pos x="T2" y="T3"/>
              </a:cxn>
              <a:cxn ang="0">
                <a:pos x="T4" y="T5"/>
              </a:cxn>
              <a:cxn ang="0">
                <a:pos x="T6" y="T7"/>
              </a:cxn>
              <a:cxn ang="0">
                <a:pos x="T8" y="T9"/>
              </a:cxn>
            </a:cxnLst>
            <a:rect l="0" t="0" r="r" b="b"/>
            <a:pathLst>
              <a:path w="266" h="134">
                <a:moveTo>
                  <a:pt x="266" y="134"/>
                </a:moveTo>
                <a:lnTo>
                  <a:pt x="252" y="39"/>
                </a:lnTo>
                <a:lnTo>
                  <a:pt x="168" y="0"/>
                </a:lnTo>
                <a:lnTo>
                  <a:pt x="64" y="39"/>
                </a:lnTo>
                <a:lnTo>
                  <a:pt x="0" y="13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82" name="Line 114"/>
          <p:cNvSpPr>
            <a:spLocks noChangeShapeType="1"/>
          </p:cNvSpPr>
          <p:nvPr/>
        </p:nvSpPr>
        <p:spPr bwMode="auto">
          <a:xfrm flipH="1">
            <a:off x="3695700" y="3113088"/>
            <a:ext cx="26988" cy="101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3" name="Freeform 115"/>
          <p:cNvSpPr>
            <a:spLocks/>
          </p:cNvSpPr>
          <p:nvPr/>
        </p:nvSpPr>
        <p:spPr bwMode="auto">
          <a:xfrm>
            <a:off x="3565525" y="3214688"/>
            <a:ext cx="130175" cy="63500"/>
          </a:xfrm>
          <a:custGeom>
            <a:avLst/>
            <a:gdLst>
              <a:gd name="T0" fmla="*/ 0 w 268"/>
              <a:gd name="T1" fmla="*/ 0 h 134"/>
              <a:gd name="T2" fmla="*/ 14 w 268"/>
              <a:gd name="T3" fmla="*/ 95 h 134"/>
              <a:gd name="T4" fmla="*/ 98 w 268"/>
              <a:gd name="T5" fmla="*/ 134 h 134"/>
              <a:gd name="T6" fmla="*/ 203 w 268"/>
              <a:gd name="T7" fmla="*/ 95 h 134"/>
              <a:gd name="T8" fmla="*/ 268 w 268"/>
              <a:gd name="T9" fmla="*/ 0 h 134"/>
            </a:gdLst>
            <a:ahLst/>
            <a:cxnLst>
              <a:cxn ang="0">
                <a:pos x="T0" y="T1"/>
              </a:cxn>
              <a:cxn ang="0">
                <a:pos x="T2" y="T3"/>
              </a:cxn>
              <a:cxn ang="0">
                <a:pos x="T4" y="T5"/>
              </a:cxn>
              <a:cxn ang="0">
                <a:pos x="T6" y="T7"/>
              </a:cxn>
              <a:cxn ang="0">
                <a:pos x="T8" y="T9"/>
              </a:cxn>
            </a:cxnLst>
            <a:rect l="0" t="0" r="r" b="b"/>
            <a:pathLst>
              <a:path w="268" h="134">
                <a:moveTo>
                  <a:pt x="0" y="0"/>
                </a:moveTo>
                <a:lnTo>
                  <a:pt x="14" y="95"/>
                </a:lnTo>
                <a:lnTo>
                  <a:pt x="98" y="134"/>
                </a:lnTo>
                <a:lnTo>
                  <a:pt x="203" y="95"/>
                </a:lnTo>
                <a:lnTo>
                  <a:pt x="26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5284" name="Group 116"/>
          <p:cNvGrpSpPr>
            <a:grpSpLocks/>
          </p:cNvGrpSpPr>
          <p:nvPr/>
        </p:nvGrpSpPr>
        <p:grpSpPr bwMode="auto">
          <a:xfrm>
            <a:off x="3789363" y="1573213"/>
            <a:ext cx="2482850" cy="3109912"/>
            <a:chOff x="2333" y="1198"/>
            <a:chExt cx="1564" cy="1959"/>
          </a:xfrm>
        </p:grpSpPr>
        <p:grpSp>
          <p:nvGrpSpPr>
            <p:cNvPr id="135285" name="Group 117"/>
            <p:cNvGrpSpPr>
              <a:grpSpLocks/>
            </p:cNvGrpSpPr>
            <p:nvPr/>
          </p:nvGrpSpPr>
          <p:grpSpPr bwMode="auto">
            <a:xfrm>
              <a:off x="2788" y="1330"/>
              <a:ext cx="919" cy="1773"/>
              <a:chOff x="2788" y="1330"/>
              <a:chExt cx="919" cy="1773"/>
            </a:xfrm>
          </p:grpSpPr>
          <p:sp>
            <p:nvSpPr>
              <p:cNvPr id="135286" name="Line 118"/>
              <p:cNvSpPr>
                <a:spLocks noChangeShapeType="1"/>
              </p:cNvSpPr>
              <p:nvPr/>
            </p:nvSpPr>
            <p:spPr bwMode="auto">
              <a:xfrm>
                <a:off x="2788" y="2400"/>
                <a:ext cx="919" cy="349"/>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7" name="Line 119"/>
              <p:cNvSpPr>
                <a:spLocks noChangeShapeType="1"/>
              </p:cNvSpPr>
              <p:nvPr/>
            </p:nvSpPr>
            <p:spPr bwMode="auto">
              <a:xfrm flipH="1">
                <a:off x="2788" y="1403"/>
                <a:ext cx="919" cy="669"/>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8" name="Line 120"/>
              <p:cNvSpPr>
                <a:spLocks noChangeShapeType="1"/>
              </p:cNvSpPr>
              <p:nvPr/>
            </p:nvSpPr>
            <p:spPr bwMode="auto">
              <a:xfrm>
                <a:off x="3265" y="2335"/>
                <a:ext cx="2" cy="768"/>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89" name="Line 121"/>
              <p:cNvSpPr>
                <a:spLocks noChangeShapeType="1"/>
              </p:cNvSpPr>
              <p:nvPr/>
            </p:nvSpPr>
            <p:spPr bwMode="auto">
              <a:xfrm>
                <a:off x="3265" y="1330"/>
                <a:ext cx="2" cy="655"/>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290" name="Group 122"/>
            <p:cNvGrpSpPr>
              <a:grpSpLocks/>
            </p:cNvGrpSpPr>
            <p:nvPr/>
          </p:nvGrpSpPr>
          <p:grpSpPr bwMode="auto">
            <a:xfrm>
              <a:off x="2333" y="1198"/>
              <a:ext cx="1564" cy="1959"/>
              <a:chOff x="2333" y="1198"/>
              <a:chExt cx="1564" cy="1959"/>
            </a:xfrm>
          </p:grpSpPr>
          <p:sp>
            <p:nvSpPr>
              <p:cNvPr id="135291" name="Line 123"/>
              <p:cNvSpPr>
                <a:spLocks noChangeShapeType="1"/>
              </p:cNvSpPr>
              <p:nvPr/>
            </p:nvSpPr>
            <p:spPr bwMode="auto">
              <a:xfrm>
                <a:off x="2525" y="2191"/>
                <a:ext cx="1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92" name="Line 124"/>
              <p:cNvSpPr>
                <a:spLocks noChangeShapeType="1"/>
              </p:cNvSpPr>
              <p:nvPr/>
            </p:nvSpPr>
            <p:spPr bwMode="auto">
              <a:xfrm>
                <a:off x="3707" y="1403"/>
                <a:ext cx="1" cy="13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293" name="Group 125"/>
              <p:cNvGrpSpPr>
                <a:grpSpLocks/>
              </p:cNvGrpSpPr>
              <p:nvPr/>
            </p:nvGrpSpPr>
            <p:grpSpPr bwMode="auto">
              <a:xfrm>
                <a:off x="3798" y="2145"/>
                <a:ext cx="99" cy="149"/>
                <a:chOff x="3798" y="2145"/>
                <a:chExt cx="99" cy="149"/>
              </a:xfrm>
            </p:grpSpPr>
            <p:sp>
              <p:nvSpPr>
                <p:cNvPr id="135294" name="Line 126"/>
                <p:cNvSpPr>
                  <a:spLocks noChangeShapeType="1"/>
                </p:cNvSpPr>
                <p:nvPr/>
              </p:nvSpPr>
              <p:spPr bwMode="auto">
                <a:xfrm flipV="1">
                  <a:off x="3798" y="2186"/>
                  <a:ext cx="18"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95" name="Freeform 127"/>
                <p:cNvSpPr>
                  <a:spLocks/>
                </p:cNvSpPr>
                <p:nvPr/>
              </p:nvSpPr>
              <p:spPr bwMode="auto">
                <a:xfrm>
                  <a:off x="3816" y="2145"/>
                  <a:ext cx="81" cy="41"/>
                </a:xfrm>
                <a:custGeom>
                  <a:avLst/>
                  <a:gdLst>
                    <a:gd name="T0" fmla="*/ 268 w 268"/>
                    <a:gd name="T1" fmla="*/ 134 h 134"/>
                    <a:gd name="T2" fmla="*/ 254 w 268"/>
                    <a:gd name="T3" fmla="*/ 39 h 134"/>
                    <a:gd name="T4" fmla="*/ 170 w 268"/>
                    <a:gd name="T5" fmla="*/ 0 h 134"/>
                    <a:gd name="T6" fmla="*/ 65 w 268"/>
                    <a:gd name="T7" fmla="*/ 39 h 134"/>
                    <a:gd name="T8" fmla="*/ 0 w 268"/>
                    <a:gd name="T9" fmla="*/ 134 h 134"/>
                  </a:gdLst>
                  <a:ahLst/>
                  <a:cxnLst>
                    <a:cxn ang="0">
                      <a:pos x="T0" y="T1"/>
                    </a:cxn>
                    <a:cxn ang="0">
                      <a:pos x="T2" y="T3"/>
                    </a:cxn>
                    <a:cxn ang="0">
                      <a:pos x="T4" y="T5"/>
                    </a:cxn>
                    <a:cxn ang="0">
                      <a:pos x="T6" y="T7"/>
                    </a:cxn>
                    <a:cxn ang="0">
                      <a:pos x="T8" y="T9"/>
                    </a:cxn>
                  </a:cxnLst>
                  <a:rect l="0" t="0" r="r" b="b"/>
                  <a:pathLst>
                    <a:path w="268" h="134">
                      <a:moveTo>
                        <a:pt x="268" y="134"/>
                      </a:moveTo>
                      <a:lnTo>
                        <a:pt x="254" y="39"/>
                      </a:lnTo>
                      <a:lnTo>
                        <a:pt x="170" y="0"/>
                      </a:lnTo>
                      <a:lnTo>
                        <a:pt x="65" y="39"/>
                      </a:lnTo>
                      <a:lnTo>
                        <a:pt x="0" y="13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96" name="Line 128"/>
                <p:cNvSpPr>
                  <a:spLocks noChangeShapeType="1"/>
                </p:cNvSpPr>
                <p:nvPr/>
              </p:nvSpPr>
              <p:spPr bwMode="auto">
                <a:xfrm flipH="1">
                  <a:off x="3880" y="2186"/>
                  <a:ext cx="17"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297" name="Freeform 129"/>
                <p:cNvSpPr>
                  <a:spLocks/>
                </p:cNvSpPr>
                <p:nvPr/>
              </p:nvSpPr>
              <p:spPr bwMode="auto">
                <a:xfrm>
                  <a:off x="3798" y="2253"/>
                  <a:ext cx="82" cy="41"/>
                </a:xfrm>
                <a:custGeom>
                  <a:avLst/>
                  <a:gdLst>
                    <a:gd name="T0" fmla="*/ 0 w 267"/>
                    <a:gd name="T1" fmla="*/ 0 h 134"/>
                    <a:gd name="T2" fmla="*/ 14 w 267"/>
                    <a:gd name="T3" fmla="*/ 95 h 134"/>
                    <a:gd name="T4" fmla="*/ 98 w 267"/>
                    <a:gd name="T5" fmla="*/ 134 h 134"/>
                    <a:gd name="T6" fmla="*/ 202 w 267"/>
                    <a:gd name="T7" fmla="*/ 95 h 134"/>
                    <a:gd name="T8" fmla="*/ 267 w 267"/>
                    <a:gd name="T9" fmla="*/ 0 h 134"/>
                  </a:gdLst>
                  <a:ahLst/>
                  <a:cxnLst>
                    <a:cxn ang="0">
                      <a:pos x="T0" y="T1"/>
                    </a:cxn>
                    <a:cxn ang="0">
                      <a:pos x="T2" y="T3"/>
                    </a:cxn>
                    <a:cxn ang="0">
                      <a:pos x="T4" y="T5"/>
                    </a:cxn>
                    <a:cxn ang="0">
                      <a:pos x="T6" y="T7"/>
                    </a:cxn>
                    <a:cxn ang="0">
                      <a:pos x="T8" y="T9"/>
                    </a:cxn>
                  </a:cxnLst>
                  <a:rect l="0" t="0" r="r" b="b"/>
                  <a:pathLst>
                    <a:path w="267" h="134">
                      <a:moveTo>
                        <a:pt x="0" y="0"/>
                      </a:moveTo>
                      <a:lnTo>
                        <a:pt x="14" y="95"/>
                      </a:lnTo>
                      <a:lnTo>
                        <a:pt x="98" y="134"/>
                      </a:lnTo>
                      <a:lnTo>
                        <a:pt x="202" y="95"/>
                      </a:lnTo>
                      <a:lnTo>
                        <a:pt x="267"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35298" name="Freeform 130"/>
              <p:cNvSpPr>
                <a:spLocks/>
              </p:cNvSpPr>
              <p:nvPr/>
            </p:nvSpPr>
            <p:spPr bwMode="auto">
              <a:xfrm>
                <a:off x="3112" y="1574"/>
                <a:ext cx="41" cy="148"/>
              </a:xfrm>
              <a:custGeom>
                <a:avLst/>
                <a:gdLst>
                  <a:gd name="T0" fmla="*/ 6 w 135"/>
                  <a:gd name="T1" fmla="*/ 481 h 481"/>
                  <a:gd name="T2" fmla="*/ 135 w 135"/>
                  <a:gd name="T3" fmla="*/ 0 h 481"/>
                  <a:gd name="T4" fmla="*/ 0 w 135"/>
                  <a:gd name="T5" fmla="*/ 107 h 481"/>
                </a:gdLst>
                <a:ahLst/>
                <a:cxnLst>
                  <a:cxn ang="0">
                    <a:pos x="T0" y="T1"/>
                  </a:cxn>
                  <a:cxn ang="0">
                    <a:pos x="T2" y="T3"/>
                  </a:cxn>
                  <a:cxn ang="0">
                    <a:pos x="T4" y="T5"/>
                  </a:cxn>
                </a:cxnLst>
                <a:rect l="0" t="0" r="r" b="b"/>
                <a:pathLst>
                  <a:path w="135" h="481">
                    <a:moveTo>
                      <a:pt x="6" y="481"/>
                    </a:moveTo>
                    <a:lnTo>
                      <a:pt x="135" y="0"/>
                    </a:lnTo>
                    <a:lnTo>
                      <a:pt x="0"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299" name="Line 131"/>
              <p:cNvSpPr>
                <a:spLocks noChangeShapeType="1"/>
              </p:cNvSpPr>
              <p:nvPr/>
            </p:nvSpPr>
            <p:spPr bwMode="auto">
              <a:xfrm flipV="1">
                <a:off x="3194" y="1574"/>
                <a:ext cx="18"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300" name="Group 132"/>
              <p:cNvGrpSpPr>
                <a:grpSpLocks/>
              </p:cNvGrpSpPr>
              <p:nvPr/>
            </p:nvGrpSpPr>
            <p:grpSpPr bwMode="auto">
              <a:xfrm>
                <a:off x="3128" y="1198"/>
                <a:ext cx="137" cy="151"/>
                <a:chOff x="3128" y="1198"/>
                <a:chExt cx="137" cy="151"/>
              </a:xfrm>
            </p:grpSpPr>
            <p:sp>
              <p:nvSpPr>
                <p:cNvPr id="135301" name="Line 133"/>
                <p:cNvSpPr>
                  <a:spLocks noChangeShapeType="1"/>
                </p:cNvSpPr>
                <p:nvPr/>
              </p:nvSpPr>
              <p:spPr bwMode="auto">
                <a:xfrm flipH="1">
                  <a:off x="3148" y="1345"/>
                  <a:ext cx="21"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02" name="Freeform 134"/>
                <p:cNvSpPr>
                  <a:spLocks/>
                </p:cNvSpPr>
                <p:nvPr/>
              </p:nvSpPr>
              <p:spPr bwMode="auto">
                <a:xfrm>
                  <a:off x="3128" y="1317"/>
                  <a:ext cx="20" cy="28"/>
                </a:xfrm>
                <a:custGeom>
                  <a:avLst/>
                  <a:gdLst>
                    <a:gd name="T0" fmla="*/ 0 w 69"/>
                    <a:gd name="T1" fmla="*/ 0 h 93"/>
                    <a:gd name="T2" fmla="*/ 9 w 69"/>
                    <a:gd name="T3" fmla="*/ 66 h 93"/>
                    <a:gd name="T4" fmla="*/ 69 w 69"/>
                    <a:gd name="T5" fmla="*/ 93 h 93"/>
                  </a:gdLst>
                  <a:ahLst/>
                  <a:cxnLst>
                    <a:cxn ang="0">
                      <a:pos x="T0" y="T1"/>
                    </a:cxn>
                    <a:cxn ang="0">
                      <a:pos x="T2" y="T3"/>
                    </a:cxn>
                    <a:cxn ang="0">
                      <a:pos x="T4" y="T5"/>
                    </a:cxn>
                  </a:cxnLst>
                  <a:rect l="0" t="0" r="r" b="b"/>
                  <a:pathLst>
                    <a:path w="69" h="93">
                      <a:moveTo>
                        <a:pt x="0" y="0"/>
                      </a:moveTo>
                      <a:lnTo>
                        <a:pt x="9" y="66"/>
                      </a:lnTo>
                      <a:lnTo>
                        <a:pt x="69"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03" name="Line 135"/>
                <p:cNvSpPr>
                  <a:spLocks noChangeShapeType="1"/>
                </p:cNvSpPr>
                <p:nvPr/>
              </p:nvSpPr>
              <p:spPr bwMode="auto">
                <a:xfrm flipV="1">
                  <a:off x="3128" y="1277"/>
                  <a:ext cx="11"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04" name="Freeform 136"/>
                <p:cNvSpPr>
                  <a:spLocks/>
                </p:cNvSpPr>
                <p:nvPr/>
              </p:nvSpPr>
              <p:spPr bwMode="auto">
                <a:xfrm>
                  <a:off x="3139" y="1247"/>
                  <a:ext cx="36" cy="30"/>
                </a:xfrm>
                <a:custGeom>
                  <a:avLst/>
                  <a:gdLst>
                    <a:gd name="T0" fmla="*/ 118 w 118"/>
                    <a:gd name="T1" fmla="*/ 0 h 93"/>
                    <a:gd name="T2" fmla="*/ 44 w 118"/>
                    <a:gd name="T3" fmla="*/ 27 h 93"/>
                    <a:gd name="T4" fmla="*/ 0 w 118"/>
                    <a:gd name="T5" fmla="*/ 93 h 93"/>
                  </a:gdLst>
                  <a:ahLst/>
                  <a:cxnLst>
                    <a:cxn ang="0">
                      <a:pos x="T0" y="T1"/>
                    </a:cxn>
                    <a:cxn ang="0">
                      <a:pos x="T2" y="T3"/>
                    </a:cxn>
                    <a:cxn ang="0">
                      <a:pos x="T4" y="T5"/>
                    </a:cxn>
                  </a:cxnLst>
                  <a:rect l="0" t="0" r="r" b="b"/>
                  <a:pathLst>
                    <a:path w="118" h="93">
                      <a:moveTo>
                        <a:pt x="118" y="0"/>
                      </a:moveTo>
                      <a:lnTo>
                        <a:pt x="44" y="27"/>
                      </a:lnTo>
                      <a:lnTo>
                        <a:pt x="0"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05" name="Line 137"/>
                <p:cNvSpPr>
                  <a:spLocks noChangeShapeType="1"/>
                </p:cNvSpPr>
                <p:nvPr/>
              </p:nvSpPr>
              <p:spPr bwMode="auto">
                <a:xfrm>
                  <a:off x="3175" y="1247"/>
                  <a:ext cx="1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06" name="Line 138"/>
                <p:cNvSpPr>
                  <a:spLocks noChangeShapeType="1"/>
                </p:cNvSpPr>
                <p:nvPr/>
              </p:nvSpPr>
              <p:spPr bwMode="auto">
                <a:xfrm flipV="1">
                  <a:off x="3248" y="1198"/>
                  <a:ext cx="17" cy="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307" name="Group 139"/>
              <p:cNvGrpSpPr>
                <a:grpSpLocks/>
              </p:cNvGrpSpPr>
              <p:nvPr/>
            </p:nvGrpSpPr>
            <p:grpSpPr bwMode="auto">
              <a:xfrm>
                <a:off x="3688" y="1217"/>
                <a:ext cx="164" cy="146"/>
                <a:chOff x="3688" y="1217"/>
                <a:chExt cx="164" cy="146"/>
              </a:xfrm>
            </p:grpSpPr>
            <p:sp>
              <p:nvSpPr>
                <p:cNvPr id="135308" name="Freeform 140"/>
                <p:cNvSpPr>
                  <a:spLocks/>
                </p:cNvSpPr>
                <p:nvPr/>
              </p:nvSpPr>
              <p:spPr bwMode="auto">
                <a:xfrm>
                  <a:off x="3688" y="1217"/>
                  <a:ext cx="84" cy="146"/>
                </a:xfrm>
                <a:custGeom>
                  <a:avLst/>
                  <a:gdLst>
                    <a:gd name="T0" fmla="*/ 129 w 274"/>
                    <a:gd name="T1" fmla="*/ 0 h 480"/>
                    <a:gd name="T2" fmla="*/ 0 w 274"/>
                    <a:gd name="T3" fmla="*/ 480 h 480"/>
                    <a:gd name="T4" fmla="*/ 120 w 274"/>
                    <a:gd name="T5" fmla="*/ 480 h 480"/>
                    <a:gd name="T6" fmla="*/ 194 w 274"/>
                    <a:gd name="T7" fmla="*/ 453 h 480"/>
                    <a:gd name="T8" fmla="*/ 238 w 274"/>
                    <a:gd name="T9" fmla="*/ 386 h 480"/>
                    <a:gd name="T10" fmla="*/ 274 w 274"/>
                    <a:gd name="T11" fmla="*/ 253 h 480"/>
                    <a:gd name="T12" fmla="*/ 265 w 274"/>
                    <a:gd name="T13" fmla="*/ 187 h 480"/>
                    <a:gd name="T14" fmla="*/ 205 w 274"/>
                    <a:gd name="T15" fmla="*/ 160 h 480"/>
                    <a:gd name="T16" fmla="*/ 85 w 274"/>
                    <a:gd name="T17" fmla="*/ 16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480">
                      <a:moveTo>
                        <a:pt x="129" y="0"/>
                      </a:moveTo>
                      <a:lnTo>
                        <a:pt x="0" y="480"/>
                      </a:lnTo>
                      <a:lnTo>
                        <a:pt x="120" y="480"/>
                      </a:lnTo>
                      <a:lnTo>
                        <a:pt x="194" y="453"/>
                      </a:lnTo>
                      <a:lnTo>
                        <a:pt x="238" y="386"/>
                      </a:lnTo>
                      <a:lnTo>
                        <a:pt x="274" y="253"/>
                      </a:lnTo>
                      <a:lnTo>
                        <a:pt x="265" y="187"/>
                      </a:lnTo>
                      <a:lnTo>
                        <a:pt x="205" y="160"/>
                      </a:lnTo>
                      <a:lnTo>
                        <a:pt x="85" y="16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09" name="Line 141"/>
                <p:cNvSpPr>
                  <a:spLocks noChangeShapeType="1"/>
                </p:cNvSpPr>
                <p:nvPr/>
              </p:nvSpPr>
              <p:spPr bwMode="auto">
                <a:xfrm flipV="1">
                  <a:off x="3834" y="1217"/>
                  <a:ext cx="18"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310" name="Freeform 142"/>
              <p:cNvSpPr>
                <a:spLocks/>
              </p:cNvSpPr>
              <p:nvPr/>
            </p:nvSpPr>
            <p:spPr bwMode="auto">
              <a:xfrm>
                <a:off x="3095" y="1876"/>
                <a:ext cx="75" cy="148"/>
              </a:xfrm>
              <a:custGeom>
                <a:avLst/>
                <a:gdLst>
                  <a:gd name="T0" fmla="*/ 249 w 249"/>
                  <a:gd name="T1" fmla="*/ 0 h 481"/>
                  <a:gd name="T2" fmla="*/ 121 w 249"/>
                  <a:gd name="T3" fmla="*/ 481 h 481"/>
                  <a:gd name="T4" fmla="*/ 0 w 249"/>
                  <a:gd name="T5" fmla="*/ 481 h 481"/>
                </a:gdLst>
                <a:ahLst/>
                <a:cxnLst>
                  <a:cxn ang="0">
                    <a:pos x="T0" y="T1"/>
                  </a:cxn>
                  <a:cxn ang="0">
                    <a:pos x="T2" y="T3"/>
                  </a:cxn>
                  <a:cxn ang="0">
                    <a:pos x="T4" y="T5"/>
                  </a:cxn>
                </a:cxnLst>
                <a:rect l="0" t="0" r="r" b="b"/>
                <a:pathLst>
                  <a:path w="249" h="481">
                    <a:moveTo>
                      <a:pt x="249" y="0"/>
                    </a:moveTo>
                    <a:lnTo>
                      <a:pt x="121" y="481"/>
                    </a:lnTo>
                    <a:lnTo>
                      <a:pt x="0" y="48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11" name="Freeform 143"/>
              <p:cNvSpPr>
                <a:spLocks/>
              </p:cNvSpPr>
              <p:nvPr/>
            </p:nvSpPr>
            <p:spPr bwMode="auto">
              <a:xfrm>
                <a:off x="3074" y="1995"/>
                <a:ext cx="21" cy="29"/>
              </a:xfrm>
              <a:custGeom>
                <a:avLst/>
                <a:gdLst>
                  <a:gd name="T0" fmla="*/ 0 w 68"/>
                  <a:gd name="T1" fmla="*/ 0 h 93"/>
                  <a:gd name="T2" fmla="*/ 9 w 68"/>
                  <a:gd name="T3" fmla="*/ 65 h 93"/>
                  <a:gd name="T4" fmla="*/ 68 w 68"/>
                  <a:gd name="T5" fmla="*/ 93 h 93"/>
                </a:gdLst>
                <a:ahLst/>
                <a:cxnLst>
                  <a:cxn ang="0">
                    <a:pos x="T0" y="T1"/>
                  </a:cxn>
                  <a:cxn ang="0">
                    <a:pos x="T2" y="T3"/>
                  </a:cxn>
                  <a:cxn ang="0">
                    <a:pos x="T4" y="T5"/>
                  </a:cxn>
                </a:cxnLst>
                <a:rect l="0" t="0" r="r" b="b"/>
                <a:pathLst>
                  <a:path w="68" h="93">
                    <a:moveTo>
                      <a:pt x="0" y="0"/>
                    </a:moveTo>
                    <a:lnTo>
                      <a:pt x="9" y="65"/>
                    </a:lnTo>
                    <a:lnTo>
                      <a:pt x="68"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12" name="Line 144"/>
              <p:cNvSpPr>
                <a:spLocks noChangeShapeType="1"/>
              </p:cNvSpPr>
              <p:nvPr/>
            </p:nvSpPr>
            <p:spPr bwMode="auto">
              <a:xfrm flipV="1">
                <a:off x="3074" y="1955"/>
                <a:ext cx="10"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13" name="Freeform 145"/>
              <p:cNvSpPr>
                <a:spLocks/>
              </p:cNvSpPr>
              <p:nvPr/>
            </p:nvSpPr>
            <p:spPr bwMode="auto">
              <a:xfrm>
                <a:off x="3084" y="1925"/>
                <a:ext cx="37" cy="30"/>
              </a:xfrm>
              <a:custGeom>
                <a:avLst/>
                <a:gdLst>
                  <a:gd name="T0" fmla="*/ 118 w 118"/>
                  <a:gd name="T1" fmla="*/ 0 h 94"/>
                  <a:gd name="T2" fmla="*/ 44 w 118"/>
                  <a:gd name="T3" fmla="*/ 28 h 94"/>
                  <a:gd name="T4" fmla="*/ 0 w 118"/>
                  <a:gd name="T5" fmla="*/ 94 h 94"/>
                </a:gdLst>
                <a:ahLst/>
                <a:cxnLst>
                  <a:cxn ang="0">
                    <a:pos x="T0" y="T1"/>
                  </a:cxn>
                  <a:cxn ang="0">
                    <a:pos x="T2" y="T3"/>
                  </a:cxn>
                  <a:cxn ang="0">
                    <a:pos x="T4" y="T5"/>
                  </a:cxn>
                </a:cxnLst>
                <a:rect l="0" t="0" r="r" b="b"/>
                <a:pathLst>
                  <a:path w="118" h="94">
                    <a:moveTo>
                      <a:pt x="118" y="0"/>
                    </a:moveTo>
                    <a:lnTo>
                      <a:pt x="44" y="28"/>
                    </a:lnTo>
                    <a:lnTo>
                      <a:pt x="0"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14" name="Line 146"/>
              <p:cNvSpPr>
                <a:spLocks noChangeShapeType="1"/>
              </p:cNvSpPr>
              <p:nvPr/>
            </p:nvSpPr>
            <p:spPr bwMode="auto">
              <a:xfrm>
                <a:off x="3121" y="1925"/>
                <a:ext cx="37"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15" name="Line 147"/>
              <p:cNvSpPr>
                <a:spLocks noChangeShapeType="1"/>
              </p:cNvSpPr>
              <p:nvPr/>
            </p:nvSpPr>
            <p:spPr bwMode="auto">
              <a:xfrm flipV="1">
                <a:off x="3212" y="1876"/>
                <a:ext cx="17"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16" name="Freeform 148"/>
              <p:cNvSpPr>
                <a:spLocks/>
              </p:cNvSpPr>
              <p:nvPr/>
            </p:nvSpPr>
            <p:spPr bwMode="auto">
              <a:xfrm>
                <a:off x="3170" y="2213"/>
                <a:ext cx="77" cy="150"/>
              </a:xfrm>
              <a:custGeom>
                <a:avLst/>
                <a:gdLst>
                  <a:gd name="T0" fmla="*/ 248 w 248"/>
                  <a:gd name="T1" fmla="*/ 0 h 480"/>
                  <a:gd name="T2" fmla="*/ 120 w 248"/>
                  <a:gd name="T3" fmla="*/ 480 h 480"/>
                  <a:gd name="T4" fmla="*/ 0 w 248"/>
                  <a:gd name="T5" fmla="*/ 480 h 480"/>
                </a:gdLst>
                <a:ahLst/>
                <a:cxnLst>
                  <a:cxn ang="0">
                    <a:pos x="T0" y="T1"/>
                  </a:cxn>
                  <a:cxn ang="0">
                    <a:pos x="T2" y="T3"/>
                  </a:cxn>
                  <a:cxn ang="0">
                    <a:pos x="T4" y="T5"/>
                  </a:cxn>
                </a:cxnLst>
                <a:rect l="0" t="0" r="r" b="b"/>
                <a:pathLst>
                  <a:path w="248" h="480">
                    <a:moveTo>
                      <a:pt x="248" y="0"/>
                    </a:moveTo>
                    <a:lnTo>
                      <a:pt x="120" y="480"/>
                    </a:lnTo>
                    <a:lnTo>
                      <a:pt x="0" y="48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17" name="Freeform 149"/>
              <p:cNvSpPr>
                <a:spLocks/>
              </p:cNvSpPr>
              <p:nvPr/>
            </p:nvSpPr>
            <p:spPr bwMode="auto">
              <a:xfrm>
                <a:off x="3149" y="2332"/>
                <a:ext cx="21" cy="31"/>
              </a:xfrm>
              <a:custGeom>
                <a:avLst/>
                <a:gdLst>
                  <a:gd name="T0" fmla="*/ 0 w 68"/>
                  <a:gd name="T1" fmla="*/ 0 h 94"/>
                  <a:gd name="T2" fmla="*/ 9 w 68"/>
                  <a:gd name="T3" fmla="*/ 66 h 94"/>
                  <a:gd name="T4" fmla="*/ 68 w 68"/>
                  <a:gd name="T5" fmla="*/ 94 h 94"/>
                </a:gdLst>
                <a:ahLst/>
                <a:cxnLst>
                  <a:cxn ang="0">
                    <a:pos x="T0" y="T1"/>
                  </a:cxn>
                  <a:cxn ang="0">
                    <a:pos x="T2" y="T3"/>
                  </a:cxn>
                  <a:cxn ang="0">
                    <a:pos x="T4" y="T5"/>
                  </a:cxn>
                </a:cxnLst>
                <a:rect l="0" t="0" r="r" b="b"/>
                <a:pathLst>
                  <a:path w="68" h="94">
                    <a:moveTo>
                      <a:pt x="0" y="0"/>
                    </a:moveTo>
                    <a:lnTo>
                      <a:pt x="9" y="66"/>
                    </a:lnTo>
                    <a:lnTo>
                      <a:pt x="68"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18" name="Line 150"/>
              <p:cNvSpPr>
                <a:spLocks noChangeShapeType="1"/>
              </p:cNvSpPr>
              <p:nvPr/>
            </p:nvSpPr>
            <p:spPr bwMode="auto">
              <a:xfrm flipV="1">
                <a:off x="3149" y="2291"/>
                <a:ext cx="11"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19" name="Freeform 151"/>
              <p:cNvSpPr>
                <a:spLocks/>
              </p:cNvSpPr>
              <p:nvPr/>
            </p:nvSpPr>
            <p:spPr bwMode="auto">
              <a:xfrm>
                <a:off x="3160" y="2263"/>
                <a:ext cx="37" cy="28"/>
              </a:xfrm>
              <a:custGeom>
                <a:avLst/>
                <a:gdLst>
                  <a:gd name="T0" fmla="*/ 119 w 119"/>
                  <a:gd name="T1" fmla="*/ 0 h 94"/>
                  <a:gd name="T2" fmla="*/ 46 w 119"/>
                  <a:gd name="T3" fmla="*/ 28 h 94"/>
                  <a:gd name="T4" fmla="*/ 0 w 119"/>
                  <a:gd name="T5" fmla="*/ 94 h 94"/>
                </a:gdLst>
                <a:ahLst/>
                <a:cxnLst>
                  <a:cxn ang="0">
                    <a:pos x="T0" y="T1"/>
                  </a:cxn>
                  <a:cxn ang="0">
                    <a:pos x="T2" y="T3"/>
                  </a:cxn>
                  <a:cxn ang="0">
                    <a:pos x="T4" y="T5"/>
                  </a:cxn>
                </a:cxnLst>
                <a:rect l="0" t="0" r="r" b="b"/>
                <a:pathLst>
                  <a:path w="119" h="94">
                    <a:moveTo>
                      <a:pt x="119" y="0"/>
                    </a:moveTo>
                    <a:lnTo>
                      <a:pt x="46" y="28"/>
                    </a:lnTo>
                    <a:lnTo>
                      <a:pt x="0"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20" name="Line 152"/>
              <p:cNvSpPr>
                <a:spLocks noChangeShapeType="1"/>
              </p:cNvSpPr>
              <p:nvPr/>
            </p:nvSpPr>
            <p:spPr bwMode="auto">
              <a:xfrm>
                <a:off x="3197" y="2263"/>
                <a:ext cx="36"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21" name="Freeform 153"/>
              <p:cNvSpPr>
                <a:spLocks/>
              </p:cNvSpPr>
              <p:nvPr/>
            </p:nvSpPr>
            <p:spPr bwMode="auto">
              <a:xfrm>
                <a:off x="3144" y="2591"/>
                <a:ext cx="41" cy="146"/>
              </a:xfrm>
              <a:custGeom>
                <a:avLst/>
                <a:gdLst>
                  <a:gd name="T0" fmla="*/ 7 w 136"/>
                  <a:gd name="T1" fmla="*/ 480 h 480"/>
                  <a:gd name="T2" fmla="*/ 136 w 136"/>
                  <a:gd name="T3" fmla="*/ 0 h 480"/>
                  <a:gd name="T4" fmla="*/ 0 w 136"/>
                  <a:gd name="T5" fmla="*/ 107 h 480"/>
                </a:gdLst>
                <a:ahLst/>
                <a:cxnLst>
                  <a:cxn ang="0">
                    <a:pos x="T0" y="T1"/>
                  </a:cxn>
                  <a:cxn ang="0">
                    <a:pos x="T2" y="T3"/>
                  </a:cxn>
                  <a:cxn ang="0">
                    <a:pos x="T4" y="T5"/>
                  </a:cxn>
                </a:cxnLst>
                <a:rect l="0" t="0" r="r" b="b"/>
                <a:pathLst>
                  <a:path w="136" h="480">
                    <a:moveTo>
                      <a:pt x="7" y="480"/>
                    </a:moveTo>
                    <a:lnTo>
                      <a:pt x="136" y="0"/>
                    </a:lnTo>
                    <a:lnTo>
                      <a:pt x="0"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22" name="Line 154"/>
              <p:cNvSpPr>
                <a:spLocks noChangeShapeType="1"/>
              </p:cNvSpPr>
              <p:nvPr/>
            </p:nvSpPr>
            <p:spPr bwMode="auto">
              <a:xfrm flipH="1">
                <a:off x="3165" y="3155"/>
                <a:ext cx="1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23" name="Freeform 155"/>
              <p:cNvSpPr>
                <a:spLocks/>
              </p:cNvSpPr>
              <p:nvPr/>
            </p:nvSpPr>
            <p:spPr bwMode="auto">
              <a:xfrm>
                <a:off x="3143" y="3127"/>
                <a:ext cx="22" cy="28"/>
              </a:xfrm>
              <a:custGeom>
                <a:avLst/>
                <a:gdLst>
                  <a:gd name="T0" fmla="*/ 0 w 68"/>
                  <a:gd name="T1" fmla="*/ 0 h 94"/>
                  <a:gd name="T2" fmla="*/ 9 w 68"/>
                  <a:gd name="T3" fmla="*/ 67 h 94"/>
                  <a:gd name="T4" fmla="*/ 68 w 68"/>
                  <a:gd name="T5" fmla="*/ 94 h 94"/>
                </a:gdLst>
                <a:ahLst/>
                <a:cxnLst>
                  <a:cxn ang="0">
                    <a:pos x="T0" y="T1"/>
                  </a:cxn>
                  <a:cxn ang="0">
                    <a:pos x="T2" y="T3"/>
                  </a:cxn>
                  <a:cxn ang="0">
                    <a:pos x="T4" y="T5"/>
                  </a:cxn>
                </a:cxnLst>
                <a:rect l="0" t="0" r="r" b="b"/>
                <a:pathLst>
                  <a:path w="68" h="94">
                    <a:moveTo>
                      <a:pt x="0" y="0"/>
                    </a:moveTo>
                    <a:lnTo>
                      <a:pt x="9" y="67"/>
                    </a:lnTo>
                    <a:lnTo>
                      <a:pt x="68" y="9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24" name="Line 156"/>
              <p:cNvSpPr>
                <a:spLocks noChangeShapeType="1"/>
              </p:cNvSpPr>
              <p:nvPr/>
            </p:nvSpPr>
            <p:spPr bwMode="auto">
              <a:xfrm flipV="1">
                <a:off x="3143" y="3086"/>
                <a:ext cx="10"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25" name="Freeform 157"/>
              <p:cNvSpPr>
                <a:spLocks/>
              </p:cNvSpPr>
              <p:nvPr/>
            </p:nvSpPr>
            <p:spPr bwMode="auto">
              <a:xfrm>
                <a:off x="3153" y="3056"/>
                <a:ext cx="36" cy="30"/>
              </a:xfrm>
              <a:custGeom>
                <a:avLst/>
                <a:gdLst>
                  <a:gd name="T0" fmla="*/ 118 w 118"/>
                  <a:gd name="T1" fmla="*/ 0 h 93"/>
                  <a:gd name="T2" fmla="*/ 44 w 118"/>
                  <a:gd name="T3" fmla="*/ 26 h 93"/>
                  <a:gd name="T4" fmla="*/ 0 w 118"/>
                  <a:gd name="T5" fmla="*/ 93 h 93"/>
                </a:gdLst>
                <a:ahLst/>
                <a:cxnLst>
                  <a:cxn ang="0">
                    <a:pos x="T0" y="T1"/>
                  </a:cxn>
                  <a:cxn ang="0">
                    <a:pos x="T2" y="T3"/>
                  </a:cxn>
                  <a:cxn ang="0">
                    <a:pos x="T4" y="T5"/>
                  </a:cxn>
                </a:cxnLst>
                <a:rect l="0" t="0" r="r" b="b"/>
                <a:pathLst>
                  <a:path w="118" h="93">
                    <a:moveTo>
                      <a:pt x="118" y="0"/>
                    </a:moveTo>
                    <a:lnTo>
                      <a:pt x="44" y="26"/>
                    </a:lnTo>
                    <a:lnTo>
                      <a:pt x="0" y="9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26" name="Line 158"/>
              <p:cNvSpPr>
                <a:spLocks noChangeShapeType="1"/>
              </p:cNvSpPr>
              <p:nvPr/>
            </p:nvSpPr>
            <p:spPr bwMode="auto">
              <a:xfrm>
                <a:off x="3189" y="3056"/>
                <a:ext cx="2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27" name="Freeform 159"/>
              <p:cNvSpPr>
                <a:spLocks/>
              </p:cNvSpPr>
              <p:nvPr/>
            </p:nvSpPr>
            <p:spPr bwMode="auto">
              <a:xfrm>
                <a:off x="3680" y="2785"/>
                <a:ext cx="87" cy="148"/>
              </a:xfrm>
              <a:custGeom>
                <a:avLst/>
                <a:gdLst>
                  <a:gd name="T0" fmla="*/ 129 w 275"/>
                  <a:gd name="T1" fmla="*/ 0 h 481"/>
                  <a:gd name="T2" fmla="*/ 0 w 275"/>
                  <a:gd name="T3" fmla="*/ 481 h 481"/>
                  <a:gd name="T4" fmla="*/ 120 w 275"/>
                  <a:gd name="T5" fmla="*/ 481 h 481"/>
                  <a:gd name="T6" fmla="*/ 193 w 275"/>
                  <a:gd name="T7" fmla="*/ 454 h 481"/>
                  <a:gd name="T8" fmla="*/ 239 w 275"/>
                  <a:gd name="T9" fmla="*/ 388 h 481"/>
                  <a:gd name="T10" fmla="*/ 275 w 275"/>
                  <a:gd name="T11" fmla="*/ 254 h 481"/>
                  <a:gd name="T12" fmla="*/ 265 w 275"/>
                  <a:gd name="T13" fmla="*/ 188 h 481"/>
                  <a:gd name="T14" fmla="*/ 206 w 275"/>
                  <a:gd name="T15" fmla="*/ 161 h 481"/>
                  <a:gd name="T16" fmla="*/ 86 w 275"/>
                  <a:gd name="T17" fmla="*/ 16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481">
                    <a:moveTo>
                      <a:pt x="129" y="0"/>
                    </a:moveTo>
                    <a:lnTo>
                      <a:pt x="0" y="481"/>
                    </a:lnTo>
                    <a:lnTo>
                      <a:pt x="120" y="481"/>
                    </a:lnTo>
                    <a:lnTo>
                      <a:pt x="193" y="454"/>
                    </a:lnTo>
                    <a:lnTo>
                      <a:pt x="239" y="388"/>
                    </a:lnTo>
                    <a:lnTo>
                      <a:pt x="275" y="254"/>
                    </a:lnTo>
                    <a:lnTo>
                      <a:pt x="265" y="188"/>
                    </a:lnTo>
                    <a:lnTo>
                      <a:pt x="206" y="161"/>
                    </a:lnTo>
                    <a:lnTo>
                      <a:pt x="86" y="16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5328" name="Group 160"/>
              <p:cNvGrpSpPr>
                <a:grpSpLocks/>
              </p:cNvGrpSpPr>
              <p:nvPr/>
            </p:nvGrpSpPr>
            <p:grpSpPr bwMode="auto">
              <a:xfrm>
                <a:off x="2625" y="1963"/>
                <a:ext cx="172" cy="504"/>
                <a:chOff x="2625" y="1963"/>
                <a:chExt cx="172" cy="504"/>
              </a:xfrm>
            </p:grpSpPr>
            <p:sp>
              <p:nvSpPr>
                <p:cNvPr id="135329" name="Line 161"/>
                <p:cNvSpPr>
                  <a:spLocks noChangeShapeType="1"/>
                </p:cNvSpPr>
                <p:nvPr/>
              </p:nvSpPr>
              <p:spPr bwMode="auto">
                <a:xfrm>
                  <a:off x="2788" y="2072"/>
                  <a:ext cx="1" cy="3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30" name="Freeform 162"/>
                <p:cNvSpPr>
                  <a:spLocks/>
                </p:cNvSpPr>
                <p:nvPr/>
              </p:nvSpPr>
              <p:spPr bwMode="auto">
                <a:xfrm>
                  <a:off x="2625" y="2364"/>
                  <a:ext cx="68" cy="100"/>
                </a:xfrm>
                <a:custGeom>
                  <a:avLst/>
                  <a:gdLst>
                    <a:gd name="T0" fmla="*/ 164 w 221"/>
                    <a:gd name="T1" fmla="*/ 0 h 323"/>
                    <a:gd name="T2" fmla="*/ 116 w 221"/>
                    <a:gd name="T3" fmla="*/ 0 h 323"/>
                    <a:gd name="T4" fmla="*/ 77 w 221"/>
                    <a:gd name="T5" fmla="*/ 15 h 323"/>
                    <a:gd name="T6" fmla="*/ 55 w 221"/>
                    <a:gd name="T7" fmla="*/ 50 h 323"/>
                    <a:gd name="T8" fmla="*/ 0 w 221"/>
                    <a:gd name="T9" fmla="*/ 254 h 323"/>
                    <a:gd name="T10" fmla="*/ 10 w 221"/>
                    <a:gd name="T11" fmla="*/ 301 h 323"/>
                    <a:gd name="T12" fmla="*/ 54 w 221"/>
                    <a:gd name="T13" fmla="*/ 323 h 323"/>
                    <a:gd name="T14" fmla="*/ 106 w 221"/>
                    <a:gd name="T15" fmla="*/ 323 h 323"/>
                    <a:gd name="T16" fmla="*/ 221 w 221"/>
                    <a:gd name="T17" fmla="*/ 25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3">
                      <a:moveTo>
                        <a:pt x="164" y="0"/>
                      </a:moveTo>
                      <a:lnTo>
                        <a:pt x="116" y="0"/>
                      </a:lnTo>
                      <a:lnTo>
                        <a:pt x="77" y="15"/>
                      </a:lnTo>
                      <a:lnTo>
                        <a:pt x="55" y="50"/>
                      </a:lnTo>
                      <a:lnTo>
                        <a:pt x="0" y="254"/>
                      </a:lnTo>
                      <a:lnTo>
                        <a:pt x="10" y="301"/>
                      </a:lnTo>
                      <a:lnTo>
                        <a:pt x="54" y="323"/>
                      </a:lnTo>
                      <a:lnTo>
                        <a:pt x="106" y="323"/>
                      </a:lnTo>
                      <a:lnTo>
                        <a:pt x="221" y="25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31" name="Freeform 163"/>
                <p:cNvSpPr>
                  <a:spLocks/>
                </p:cNvSpPr>
                <p:nvPr/>
              </p:nvSpPr>
              <p:spPr bwMode="auto">
                <a:xfrm>
                  <a:off x="2693" y="2446"/>
                  <a:ext cx="8" cy="21"/>
                </a:xfrm>
                <a:custGeom>
                  <a:avLst/>
                  <a:gdLst>
                    <a:gd name="T0" fmla="*/ 0 w 25"/>
                    <a:gd name="T1" fmla="*/ 0 h 63"/>
                    <a:gd name="T2" fmla="*/ 2 w 25"/>
                    <a:gd name="T3" fmla="*/ 35 h 63"/>
                    <a:gd name="T4" fmla="*/ 25 w 25"/>
                    <a:gd name="T5" fmla="*/ 63 h 63"/>
                  </a:gdLst>
                  <a:ahLst/>
                  <a:cxnLst>
                    <a:cxn ang="0">
                      <a:pos x="T0" y="T1"/>
                    </a:cxn>
                    <a:cxn ang="0">
                      <a:pos x="T2" y="T3"/>
                    </a:cxn>
                    <a:cxn ang="0">
                      <a:pos x="T4" y="T5"/>
                    </a:cxn>
                  </a:cxnLst>
                  <a:rect l="0" t="0" r="r" b="b"/>
                  <a:pathLst>
                    <a:path w="25" h="63">
                      <a:moveTo>
                        <a:pt x="0" y="0"/>
                      </a:moveTo>
                      <a:lnTo>
                        <a:pt x="2" y="35"/>
                      </a:lnTo>
                      <a:lnTo>
                        <a:pt x="25" y="6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32" name="Line 164"/>
                <p:cNvSpPr>
                  <a:spLocks noChangeShapeType="1"/>
                </p:cNvSpPr>
                <p:nvPr/>
              </p:nvSpPr>
              <p:spPr bwMode="auto">
                <a:xfrm flipH="1">
                  <a:off x="2693" y="2364"/>
                  <a:ext cx="21" cy="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33" name="Line 165"/>
                <p:cNvSpPr>
                  <a:spLocks noChangeShapeType="1"/>
                </p:cNvSpPr>
                <p:nvPr/>
              </p:nvSpPr>
              <p:spPr bwMode="auto">
                <a:xfrm flipH="1">
                  <a:off x="2675" y="2364"/>
                  <a:ext cx="39" cy="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34" name="Line 166"/>
                <p:cNvSpPr>
                  <a:spLocks noChangeShapeType="1"/>
                </p:cNvSpPr>
                <p:nvPr/>
              </p:nvSpPr>
              <p:spPr bwMode="auto">
                <a:xfrm flipH="1">
                  <a:off x="2705" y="2004"/>
                  <a:ext cx="24" cy="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35" name="Freeform 167"/>
                <p:cNvSpPr>
                  <a:spLocks/>
                </p:cNvSpPr>
                <p:nvPr/>
              </p:nvSpPr>
              <p:spPr bwMode="auto">
                <a:xfrm>
                  <a:off x="2639" y="2004"/>
                  <a:ext cx="69" cy="100"/>
                </a:xfrm>
                <a:custGeom>
                  <a:avLst/>
                  <a:gdLst>
                    <a:gd name="T0" fmla="*/ 164 w 221"/>
                    <a:gd name="T1" fmla="*/ 0 h 322"/>
                    <a:gd name="T2" fmla="*/ 116 w 221"/>
                    <a:gd name="T3" fmla="*/ 0 h 322"/>
                    <a:gd name="T4" fmla="*/ 77 w 221"/>
                    <a:gd name="T5" fmla="*/ 14 h 322"/>
                    <a:gd name="T6" fmla="*/ 54 w 221"/>
                    <a:gd name="T7" fmla="*/ 50 h 322"/>
                    <a:gd name="T8" fmla="*/ 0 w 221"/>
                    <a:gd name="T9" fmla="*/ 253 h 322"/>
                    <a:gd name="T10" fmla="*/ 10 w 221"/>
                    <a:gd name="T11" fmla="*/ 301 h 322"/>
                    <a:gd name="T12" fmla="*/ 53 w 221"/>
                    <a:gd name="T13" fmla="*/ 322 h 322"/>
                    <a:gd name="T14" fmla="*/ 104 w 221"/>
                    <a:gd name="T15" fmla="*/ 322 h 322"/>
                    <a:gd name="T16" fmla="*/ 221 w 221"/>
                    <a:gd name="T17" fmla="*/ 2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2">
                      <a:moveTo>
                        <a:pt x="164" y="0"/>
                      </a:moveTo>
                      <a:lnTo>
                        <a:pt x="116" y="0"/>
                      </a:lnTo>
                      <a:lnTo>
                        <a:pt x="77" y="14"/>
                      </a:lnTo>
                      <a:lnTo>
                        <a:pt x="54" y="50"/>
                      </a:lnTo>
                      <a:lnTo>
                        <a:pt x="0" y="253"/>
                      </a:lnTo>
                      <a:lnTo>
                        <a:pt x="10" y="301"/>
                      </a:lnTo>
                      <a:lnTo>
                        <a:pt x="53" y="322"/>
                      </a:lnTo>
                      <a:lnTo>
                        <a:pt x="104" y="322"/>
                      </a:lnTo>
                      <a:lnTo>
                        <a:pt x="221" y="25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36" name="Freeform 168"/>
                <p:cNvSpPr>
                  <a:spLocks/>
                </p:cNvSpPr>
                <p:nvPr/>
              </p:nvSpPr>
              <p:spPr bwMode="auto">
                <a:xfrm>
                  <a:off x="2705" y="2089"/>
                  <a:ext cx="9" cy="19"/>
                </a:xfrm>
                <a:custGeom>
                  <a:avLst/>
                  <a:gdLst>
                    <a:gd name="T0" fmla="*/ 0 w 25"/>
                    <a:gd name="T1" fmla="*/ 0 h 63"/>
                    <a:gd name="T2" fmla="*/ 2 w 25"/>
                    <a:gd name="T3" fmla="*/ 36 h 63"/>
                    <a:gd name="T4" fmla="*/ 25 w 25"/>
                    <a:gd name="T5" fmla="*/ 63 h 63"/>
                  </a:gdLst>
                  <a:ahLst/>
                  <a:cxnLst>
                    <a:cxn ang="0">
                      <a:pos x="T0" y="T1"/>
                    </a:cxn>
                    <a:cxn ang="0">
                      <a:pos x="T2" y="T3"/>
                    </a:cxn>
                    <a:cxn ang="0">
                      <a:pos x="T4" y="T5"/>
                    </a:cxn>
                  </a:cxnLst>
                  <a:rect l="0" t="0" r="r" b="b"/>
                  <a:pathLst>
                    <a:path w="25" h="63">
                      <a:moveTo>
                        <a:pt x="0" y="0"/>
                      </a:moveTo>
                      <a:lnTo>
                        <a:pt x="2" y="36"/>
                      </a:lnTo>
                      <a:lnTo>
                        <a:pt x="25" y="6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37" name="Line 169"/>
                <p:cNvSpPr>
                  <a:spLocks noChangeShapeType="1"/>
                </p:cNvSpPr>
                <p:nvPr/>
              </p:nvSpPr>
              <p:spPr bwMode="auto">
                <a:xfrm flipH="1">
                  <a:off x="2690" y="2004"/>
                  <a:ext cx="39"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38" name="Line 170"/>
                <p:cNvSpPr>
                  <a:spLocks noChangeShapeType="1"/>
                </p:cNvSpPr>
                <p:nvPr/>
              </p:nvSpPr>
              <p:spPr bwMode="auto">
                <a:xfrm flipV="1">
                  <a:off x="2779" y="1963"/>
                  <a:ext cx="18"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5339" name="Line 171"/>
              <p:cNvSpPr>
                <a:spLocks noChangeShapeType="1"/>
              </p:cNvSpPr>
              <p:nvPr/>
            </p:nvSpPr>
            <p:spPr bwMode="auto">
              <a:xfrm>
                <a:off x="2374" y="2123"/>
                <a:ext cx="58" cy="1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40" name="Line 172"/>
              <p:cNvSpPr>
                <a:spLocks noChangeShapeType="1"/>
              </p:cNvSpPr>
              <p:nvPr/>
            </p:nvSpPr>
            <p:spPr bwMode="auto">
              <a:xfrm flipH="1">
                <a:off x="2333" y="2123"/>
                <a:ext cx="138" cy="1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5341" name="Group 173"/>
          <p:cNvGrpSpPr>
            <a:grpSpLocks/>
          </p:cNvGrpSpPr>
          <p:nvPr/>
        </p:nvGrpSpPr>
        <p:grpSpPr bwMode="auto">
          <a:xfrm>
            <a:off x="6388100" y="1271588"/>
            <a:ext cx="292100" cy="3754437"/>
            <a:chOff x="3970" y="1008"/>
            <a:chExt cx="184" cy="2365"/>
          </a:xfrm>
        </p:grpSpPr>
        <p:sp>
          <p:nvSpPr>
            <p:cNvPr id="135342" name="Line 174"/>
            <p:cNvSpPr>
              <a:spLocks noChangeShapeType="1"/>
            </p:cNvSpPr>
            <p:nvPr/>
          </p:nvSpPr>
          <p:spPr bwMode="auto">
            <a:xfrm>
              <a:off x="3970" y="1072"/>
              <a:ext cx="1" cy="22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43" name="Freeform 175"/>
            <p:cNvSpPr>
              <a:spLocks/>
            </p:cNvSpPr>
            <p:nvPr/>
          </p:nvSpPr>
          <p:spPr bwMode="auto">
            <a:xfrm>
              <a:off x="4056" y="3223"/>
              <a:ext cx="98" cy="73"/>
            </a:xfrm>
            <a:custGeom>
              <a:avLst/>
              <a:gdLst>
                <a:gd name="T0" fmla="*/ 0 w 320"/>
                <a:gd name="T1" fmla="*/ 0 h 241"/>
                <a:gd name="T2" fmla="*/ 96 w 320"/>
                <a:gd name="T3" fmla="*/ 241 h 241"/>
                <a:gd name="T4" fmla="*/ 320 w 320"/>
                <a:gd name="T5" fmla="*/ 0 h 241"/>
              </a:gdLst>
              <a:ahLst/>
              <a:cxnLst>
                <a:cxn ang="0">
                  <a:pos x="T0" y="T1"/>
                </a:cxn>
                <a:cxn ang="0">
                  <a:pos x="T2" y="T3"/>
                </a:cxn>
                <a:cxn ang="0">
                  <a:pos x="T4" y="T5"/>
                </a:cxn>
              </a:cxnLst>
              <a:rect l="0" t="0" r="r" b="b"/>
              <a:pathLst>
                <a:path w="320" h="241">
                  <a:moveTo>
                    <a:pt x="0" y="0"/>
                  </a:moveTo>
                  <a:lnTo>
                    <a:pt x="96" y="241"/>
                  </a:lnTo>
                  <a:lnTo>
                    <a:pt x="3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44" name="Line 176"/>
            <p:cNvSpPr>
              <a:spLocks noChangeShapeType="1"/>
            </p:cNvSpPr>
            <p:nvPr/>
          </p:nvSpPr>
          <p:spPr bwMode="auto">
            <a:xfrm flipH="1">
              <a:off x="4065" y="3296"/>
              <a:ext cx="20"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45" name="Freeform 177"/>
            <p:cNvSpPr>
              <a:spLocks/>
            </p:cNvSpPr>
            <p:nvPr/>
          </p:nvSpPr>
          <p:spPr bwMode="auto">
            <a:xfrm>
              <a:off x="4031" y="1008"/>
              <a:ext cx="122" cy="146"/>
            </a:xfrm>
            <a:custGeom>
              <a:avLst/>
              <a:gdLst>
                <a:gd name="T0" fmla="*/ 129 w 395"/>
                <a:gd name="T1" fmla="*/ 0 h 481"/>
                <a:gd name="T2" fmla="*/ 395 w 395"/>
                <a:gd name="T3" fmla="*/ 0 h 481"/>
                <a:gd name="T4" fmla="*/ 0 w 395"/>
                <a:gd name="T5" fmla="*/ 481 h 481"/>
                <a:gd name="T6" fmla="*/ 267 w 395"/>
                <a:gd name="T7" fmla="*/ 481 h 481"/>
              </a:gdLst>
              <a:ahLst/>
              <a:cxnLst>
                <a:cxn ang="0">
                  <a:pos x="T0" y="T1"/>
                </a:cxn>
                <a:cxn ang="0">
                  <a:pos x="T2" y="T3"/>
                </a:cxn>
                <a:cxn ang="0">
                  <a:pos x="T4" y="T5"/>
                </a:cxn>
                <a:cxn ang="0">
                  <a:pos x="T6" y="T7"/>
                </a:cxn>
              </a:cxnLst>
              <a:rect l="0" t="0" r="r" b="b"/>
              <a:pathLst>
                <a:path w="395" h="481">
                  <a:moveTo>
                    <a:pt x="129" y="0"/>
                  </a:moveTo>
                  <a:lnTo>
                    <a:pt x="395" y="0"/>
                  </a:lnTo>
                  <a:lnTo>
                    <a:pt x="0" y="481"/>
                  </a:lnTo>
                  <a:lnTo>
                    <a:pt x="267" y="48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5346" name="Group 178"/>
          <p:cNvGrpSpPr>
            <a:grpSpLocks/>
          </p:cNvGrpSpPr>
          <p:nvPr/>
        </p:nvGrpSpPr>
        <p:grpSpPr bwMode="auto">
          <a:xfrm>
            <a:off x="6721475" y="1651000"/>
            <a:ext cx="950913" cy="1376363"/>
            <a:chOff x="4180" y="1247"/>
            <a:chExt cx="599" cy="867"/>
          </a:xfrm>
        </p:grpSpPr>
        <p:sp>
          <p:nvSpPr>
            <p:cNvPr id="135347" name="Line 179"/>
            <p:cNvSpPr>
              <a:spLocks noChangeShapeType="1"/>
            </p:cNvSpPr>
            <p:nvPr/>
          </p:nvSpPr>
          <p:spPr bwMode="auto">
            <a:xfrm flipH="1">
              <a:off x="4180" y="1403"/>
              <a:ext cx="346" cy="669"/>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5348" name="Group 180"/>
            <p:cNvGrpSpPr>
              <a:grpSpLocks/>
            </p:cNvGrpSpPr>
            <p:nvPr/>
          </p:nvGrpSpPr>
          <p:grpSpPr bwMode="auto">
            <a:xfrm>
              <a:off x="4253" y="1247"/>
              <a:ext cx="526" cy="867"/>
              <a:chOff x="4253" y="1247"/>
              <a:chExt cx="526" cy="867"/>
            </a:xfrm>
          </p:grpSpPr>
          <p:grpSp>
            <p:nvGrpSpPr>
              <p:cNvPr id="135349" name="Group 181"/>
              <p:cNvGrpSpPr>
                <a:grpSpLocks/>
              </p:cNvGrpSpPr>
              <p:nvPr/>
            </p:nvGrpSpPr>
            <p:grpSpPr bwMode="auto">
              <a:xfrm>
                <a:off x="4576" y="1247"/>
                <a:ext cx="203" cy="147"/>
                <a:chOff x="4576" y="1247"/>
                <a:chExt cx="203" cy="147"/>
              </a:xfrm>
            </p:grpSpPr>
            <p:sp>
              <p:nvSpPr>
                <p:cNvPr id="135350" name="Freeform 182"/>
                <p:cNvSpPr>
                  <a:spLocks/>
                </p:cNvSpPr>
                <p:nvPr/>
              </p:nvSpPr>
              <p:spPr bwMode="auto">
                <a:xfrm>
                  <a:off x="4576" y="1247"/>
                  <a:ext cx="86" cy="147"/>
                </a:xfrm>
                <a:custGeom>
                  <a:avLst/>
                  <a:gdLst>
                    <a:gd name="T0" fmla="*/ 129 w 275"/>
                    <a:gd name="T1" fmla="*/ 0 h 481"/>
                    <a:gd name="T2" fmla="*/ 0 w 275"/>
                    <a:gd name="T3" fmla="*/ 481 h 481"/>
                    <a:gd name="T4" fmla="*/ 120 w 275"/>
                    <a:gd name="T5" fmla="*/ 481 h 481"/>
                    <a:gd name="T6" fmla="*/ 194 w 275"/>
                    <a:gd name="T7" fmla="*/ 454 h 481"/>
                    <a:gd name="T8" fmla="*/ 239 w 275"/>
                    <a:gd name="T9" fmla="*/ 388 h 481"/>
                    <a:gd name="T10" fmla="*/ 275 w 275"/>
                    <a:gd name="T11" fmla="*/ 254 h 481"/>
                    <a:gd name="T12" fmla="*/ 264 w 275"/>
                    <a:gd name="T13" fmla="*/ 188 h 481"/>
                    <a:gd name="T14" fmla="*/ 206 w 275"/>
                    <a:gd name="T15" fmla="*/ 161 h 481"/>
                    <a:gd name="T16" fmla="*/ 86 w 275"/>
                    <a:gd name="T17" fmla="*/ 16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481">
                      <a:moveTo>
                        <a:pt x="129" y="0"/>
                      </a:moveTo>
                      <a:lnTo>
                        <a:pt x="0" y="481"/>
                      </a:lnTo>
                      <a:lnTo>
                        <a:pt x="120" y="481"/>
                      </a:lnTo>
                      <a:lnTo>
                        <a:pt x="194" y="454"/>
                      </a:lnTo>
                      <a:lnTo>
                        <a:pt x="239" y="388"/>
                      </a:lnTo>
                      <a:lnTo>
                        <a:pt x="275" y="254"/>
                      </a:lnTo>
                      <a:lnTo>
                        <a:pt x="264" y="188"/>
                      </a:lnTo>
                      <a:lnTo>
                        <a:pt x="206" y="161"/>
                      </a:lnTo>
                      <a:lnTo>
                        <a:pt x="86" y="161"/>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51" name="Line 183"/>
                <p:cNvSpPr>
                  <a:spLocks noChangeShapeType="1"/>
                </p:cNvSpPr>
                <p:nvPr/>
              </p:nvSpPr>
              <p:spPr bwMode="auto">
                <a:xfrm flipV="1">
                  <a:off x="4722" y="1247"/>
                  <a:ext cx="17"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52" name="Line 184"/>
                <p:cNvSpPr>
                  <a:spLocks noChangeShapeType="1"/>
                </p:cNvSpPr>
                <p:nvPr/>
              </p:nvSpPr>
              <p:spPr bwMode="auto">
                <a:xfrm flipH="1">
                  <a:off x="4762" y="1247"/>
                  <a:ext cx="17" cy="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5353" name="Group 185"/>
              <p:cNvGrpSpPr>
                <a:grpSpLocks/>
              </p:cNvGrpSpPr>
              <p:nvPr/>
            </p:nvGrpSpPr>
            <p:grpSpPr bwMode="auto">
              <a:xfrm>
                <a:off x="4253" y="1968"/>
                <a:ext cx="197" cy="146"/>
                <a:chOff x="4253" y="1968"/>
                <a:chExt cx="197" cy="146"/>
              </a:xfrm>
            </p:grpSpPr>
            <p:sp>
              <p:nvSpPr>
                <p:cNvPr id="135354" name="Line 186"/>
                <p:cNvSpPr>
                  <a:spLocks noChangeShapeType="1"/>
                </p:cNvSpPr>
                <p:nvPr/>
              </p:nvSpPr>
              <p:spPr bwMode="auto">
                <a:xfrm flipH="1">
                  <a:off x="4303" y="2013"/>
                  <a:ext cx="39"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55" name="Line 187"/>
                <p:cNvSpPr>
                  <a:spLocks noChangeShapeType="1"/>
                </p:cNvSpPr>
                <p:nvPr/>
              </p:nvSpPr>
              <p:spPr bwMode="auto">
                <a:xfrm flipH="1">
                  <a:off x="4303" y="2013"/>
                  <a:ext cx="39"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56" name="Freeform 188"/>
                <p:cNvSpPr>
                  <a:spLocks/>
                </p:cNvSpPr>
                <p:nvPr/>
              </p:nvSpPr>
              <p:spPr bwMode="auto">
                <a:xfrm>
                  <a:off x="4321" y="2098"/>
                  <a:ext cx="6" cy="16"/>
                </a:xfrm>
                <a:custGeom>
                  <a:avLst/>
                  <a:gdLst>
                    <a:gd name="T0" fmla="*/ 0 w 26"/>
                    <a:gd name="T1" fmla="*/ 0 h 62"/>
                    <a:gd name="T2" fmla="*/ 2 w 26"/>
                    <a:gd name="T3" fmla="*/ 35 h 62"/>
                    <a:gd name="T4" fmla="*/ 26 w 26"/>
                    <a:gd name="T5" fmla="*/ 62 h 62"/>
                  </a:gdLst>
                  <a:ahLst/>
                  <a:cxnLst>
                    <a:cxn ang="0">
                      <a:pos x="T0" y="T1"/>
                    </a:cxn>
                    <a:cxn ang="0">
                      <a:pos x="T2" y="T3"/>
                    </a:cxn>
                    <a:cxn ang="0">
                      <a:pos x="T4" y="T5"/>
                    </a:cxn>
                  </a:cxnLst>
                  <a:rect l="0" t="0" r="r" b="b"/>
                  <a:pathLst>
                    <a:path w="26" h="62">
                      <a:moveTo>
                        <a:pt x="0" y="0"/>
                      </a:moveTo>
                      <a:lnTo>
                        <a:pt x="2" y="35"/>
                      </a:lnTo>
                      <a:lnTo>
                        <a:pt x="26" y="62"/>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57" name="Freeform 189"/>
                <p:cNvSpPr>
                  <a:spLocks/>
                </p:cNvSpPr>
                <p:nvPr/>
              </p:nvSpPr>
              <p:spPr bwMode="auto">
                <a:xfrm>
                  <a:off x="4321" y="2098"/>
                  <a:ext cx="6" cy="16"/>
                </a:xfrm>
                <a:custGeom>
                  <a:avLst/>
                  <a:gdLst>
                    <a:gd name="T0" fmla="*/ 0 w 26"/>
                    <a:gd name="T1" fmla="*/ 0 h 62"/>
                    <a:gd name="T2" fmla="*/ 2 w 26"/>
                    <a:gd name="T3" fmla="*/ 35 h 62"/>
                    <a:gd name="T4" fmla="*/ 26 w 26"/>
                    <a:gd name="T5" fmla="*/ 62 h 62"/>
                  </a:gdLst>
                  <a:ahLst/>
                  <a:cxnLst>
                    <a:cxn ang="0">
                      <a:pos x="T0" y="T1"/>
                    </a:cxn>
                    <a:cxn ang="0">
                      <a:pos x="T2" y="T3"/>
                    </a:cxn>
                    <a:cxn ang="0">
                      <a:pos x="T4" y="T5"/>
                    </a:cxn>
                  </a:cxnLst>
                  <a:rect l="0" t="0" r="r" b="b"/>
                  <a:pathLst>
                    <a:path w="26" h="62">
                      <a:moveTo>
                        <a:pt x="0" y="0"/>
                      </a:moveTo>
                      <a:lnTo>
                        <a:pt x="2" y="35"/>
                      </a:lnTo>
                      <a:lnTo>
                        <a:pt x="26" y="62"/>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58" name="Freeform 190"/>
                <p:cNvSpPr>
                  <a:spLocks/>
                </p:cNvSpPr>
                <p:nvPr/>
              </p:nvSpPr>
              <p:spPr bwMode="auto">
                <a:xfrm>
                  <a:off x="4253" y="2013"/>
                  <a:ext cx="68" cy="100"/>
                </a:xfrm>
                <a:custGeom>
                  <a:avLst/>
                  <a:gdLst>
                    <a:gd name="T0" fmla="*/ 164 w 221"/>
                    <a:gd name="T1" fmla="*/ 0 h 322"/>
                    <a:gd name="T2" fmla="*/ 116 w 221"/>
                    <a:gd name="T3" fmla="*/ 0 h 322"/>
                    <a:gd name="T4" fmla="*/ 77 w 221"/>
                    <a:gd name="T5" fmla="*/ 14 h 322"/>
                    <a:gd name="T6" fmla="*/ 55 w 221"/>
                    <a:gd name="T7" fmla="*/ 50 h 322"/>
                    <a:gd name="T8" fmla="*/ 0 w 221"/>
                    <a:gd name="T9" fmla="*/ 253 h 322"/>
                    <a:gd name="T10" fmla="*/ 10 w 221"/>
                    <a:gd name="T11" fmla="*/ 301 h 322"/>
                    <a:gd name="T12" fmla="*/ 54 w 221"/>
                    <a:gd name="T13" fmla="*/ 322 h 322"/>
                    <a:gd name="T14" fmla="*/ 105 w 221"/>
                    <a:gd name="T15" fmla="*/ 322 h 322"/>
                    <a:gd name="T16" fmla="*/ 221 w 221"/>
                    <a:gd name="T17" fmla="*/ 25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2">
                      <a:moveTo>
                        <a:pt x="164" y="0"/>
                      </a:moveTo>
                      <a:lnTo>
                        <a:pt x="116" y="0"/>
                      </a:lnTo>
                      <a:lnTo>
                        <a:pt x="77" y="14"/>
                      </a:lnTo>
                      <a:lnTo>
                        <a:pt x="55" y="50"/>
                      </a:lnTo>
                      <a:lnTo>
                        <a:pt x="0" y="253"/>
                      </a:lnTo>
                      <a:lnTo>
                        <a:pt x="10" y="301"/>
                      </a:lnTo>
                      <a:lnTo>
                        <a:pt x="54" y="322"/>
                      </a:lnTo>
                      <a:lnTo>
                        <a:pt x="105" y="322"/>
                      </a:lnTo>
                      <a:lnTo>
                        <a:pt x="221" y="257"/>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59" name="Freeform 191"/>
                <p:cNvSpPr>
                  <a:spLocks/>
                </p:cNvSpPr>
                <p:nvPr/>
              </p:nvSpPr>
              <p:spPr bwMode="auto">
                <a:xfrm>
                  <a:off x="4253" y="2013"/>
                  <a:ext cx="68" cy="100"/>
                </a:xfrm>
                <a:custGeom>
                  <a:avLst/>
                  <a:gdLst>
                    <a:gd name="T0" fmla="*/ 164 w 221"/>
                    <a:gd name="T1" fmla="*/ 0 h 322"/>
                    <a:gd name="T2" fmla="*/ 116 w 221"/>
                    <a:gd name="T3" fmla="*/ 0 h 322"/>
                    <a:gd name="T4" fmla="*/ 77 w 221"/>
                    <a:gd name="T5" fmla="*/ 14 h 322"/>
                    <a:gd name="T6" fmla="*/ 55 w 221"/>
                    <a:gd name="T7" fmla="*/ 50 h 322"/>
                    <a:gd name="T8" fmla="*/ 0 w 221"/>
                    <a:gd name="T9" fmla="*/ 253 h 322"/>
                    <a:gd name="T10" fmla="*/ 10 w 221"/>
                    <a:gd name="T11" fmla="*/ 301 h 322"/>
                    <a:gd name="T12" fmla="*/ 54 w 221"/>
                    <a:gd name="T13" fmla="*/ 322 h 322"/>
                    <a:gd name="T14" fmla="*/ 105 w 221"/>
                    <a:gd name="T15" fmla="*/ 322 h 322"/>
                    <a:gd name="T16" fmla="*/ 221 w 221"/>
                    <a:gd name="T17" fmla="*/ 25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22">
                      <a:moveTo>
                        <a:pt x="164" y="0"/>
                      </a:moveTo>
                      <a:lnTo>
                        <a:pt x="116" y="0"/>
                      </a:lnTo>
                      <a:lnTo>
                        <a:pt x="77" y="14"/>
                      </a:lnTo>
                      <a:lnTo>
                        <a:pt x="55" y="50"/>
                      </a:lnTo>
                      <a:lnTo>
                        <a:pt x="0" y="253"/>
                      </a:lnTo>
                      <a:lnTo>
                        <a:pt x="10" y="301"/>
                      </a:lnTo>
                      <a:lnTo>
                        <a:pt x="54" y="322"/>
                      </a:lnTo>
                      <a:lnTo>
                        <a:pt x="105" y="322"/>
                      </a:lnTo>
                      <a:lnTo>
                        <a:pt x="221" y="257"/>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360" name="Line 192"/>
                <p:cNvSpPr>
                  <a:spLocks noChangeShapeType="1"/>
                </p:cNvSpPr>
                <p:nvPr/>
              </p:nvSpPr>
              <p:spPr bwMode="auto">
                <a:xfrm flipH="1">
                  <a:off x="4321" y="2013"/>
                  <a:ext cx="21" cy="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61" name="Line 193"/>
                <p:cNvSpPr>
                  <a:spLocks noChangeShapeType="1"/>
                </p:cNvSpPr>
                <p:nvPr/>
              </p:nvSpPr>
              <p:spPr bwMode="auto">
                <a:xfrm flipH="1">
                  <a:off x="4321" y="2013"/>
                  <a:ext cx="21" cy="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62" name="Line 194"/>
                <p:cNvSpPr>
                  <a:spLocks noChangeShapeType="1"/>
                </p:cNvSpPr>
                <p:nvPr/>
              </p:nvSpPr>
              <p:spPr bwMode="auto">
                <a:xfrm flipV="1">
                  <a:off x="4392" y="1968"/>
                  <a:ext cx="16"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63" name="Line 195"/>
                <p:cNvSpPr>
                  <a:spLocks noChangeShapeType="1"/>
                </p:cNvSpPr>
                <p:nvPr/>
              </p:nvSpPr>
              <p:spPr bwMode="auto">
                <a:xfrm flipH="1">
                  <a:off x="4433" y="1968"/>
                  <a:ext cx="17" cy="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35364" name="Group 196"/>
          <p:cNvGrpSpPr>
            <a:grpSpLocks/>
          </p:cNvGrpSpPr>
          <p:nvPr/>
        </p:nvGrpSpPr>
        <p:grpSpPr bwMode="auto">
          <a:xfrm>
            <a:off x="1493838" y="1809750"/>
            <a:ext cx="1457325" cy="2794000"/>
            <a:chOff x="718" y="1344"/>
            <a:chExt cx="918" cy="1760"/>
          </a:xfrm>
        </p:grpSpPr>
        <p:sp>
          <p:nvSpPr>
            <p:cNvPr id="135365" name="Line 197"/>
            <p:cNvSpPr>
              <a:spLocks noChangeShapeType="1"/>
            </p:cNvSpPr>
            <p:nvPr/>
          </p:nvSpPr>
          <p:spPr bwMode="auto">
            <a:xfrm>
              <a:off x="718" y="2395"/>
              <a:ext cx="918" cy="347"/>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66" name="Line 198"/>
            <p:cNvSpPr>
              <a:spLocks noChangeShapeType="1"/>
            </p:cNvSpPr>
            <p:nvPr/>
          </p:nvSpPr>
          <p:spPr bwMode="auto">
            <a:xfrm flipH="1">
              <a:off x="718" y="1396"/>
              <a:ext cx="918" cy="669"/>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67" name="Line 199"/>
            <p:cNvSpPr>
              <a:spLocks noChangeShapeType="1"/>
            </p:cNvSpPr>
            <p:nvPr/>
          </p:nvSpPr>
          <p:spPr bwMode="auto">
            <a:xfrm>
              <a:off x="1200" y="1344"/>
              <a:ext cx="0" cy="651"/>
            </a:xfrm>
            <a:prstGeom prst="line">
              <a:avLst/>
            </a:prstGeom>
            <a:noFill/>
            <a:ln w="50800">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5368" name="Line 200"/>
            <p:cNvSpPr>
              <a:spLocks noChangeShapeType="1"/>
            </p:cNvSpPr>
            <p:nvPr/>
          </p:nvSpPr>
          <p:spPr bwMode="auto">
            <a:xfrm>
              <a:off x="1192" y="2329"/>
              <a:ext cx="0" cy="775"/>
            </a:xfrm>
            <a:prstGeom prst="line">
              <a:avLst/>
            </a:prstGeom>
            <a:noFill/>
            <a:ln w="50800">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135369" name="Line 201"/>
          <p:cNvSpPr>
            <a:spLocks noChangeShapeType="1"/>
          </p:cNvSpPr>
          <p:nvPr/>
        </p:nvSpPr>
        <p:spPr bwMode="auto">
          <a:xfrm>
            <a:off x="1624013" y="3756025"/>
            <a:ext cx="258762" cy="3492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370" name="AutoShape 202"/>
          <p:cNvSpPr>
            <a:spLocks/>
          </p:cNvSpPr>
          <p:nvPr/>
        </p:nvSpPr>
        <p:spPr bwMode="auto">
          <a:xfrm>
            <a:off x="2030413" y="1809750"/>
            <a:ext cx="152400" cy="590550"/>
          </a:xfrm>
          <a:prstGeom prst="leftBrace">
            <a:avLst>
              <a:gd name="adj1" fmla="val 32292"/>
              <a:gd name="adj2" fmla="val 50000"/>
            </a:avLst>
          </a:prstGeom>
          <a:noFill/>
          <a:ln w="1905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5371" name="AutoShape 203"/>
          <p:cNvSpPr>
            <a:spLocks/>
          </p:cNvSpPr>
          <p:nvPr/>
        </p:nvSpPr>
        <p:spPr bwMode="auto">
          <a:xfrm>
            <a:off x="2068513" y="2419350"/>
            <a:ext cx="114300" cy="419100"/>
          </a:xfrm>
          <a:prstGeom prst="leftBrace">
            <a:avLst>
              <a:gd name="adj1" fmla="val 30556"/>
              <a:gd name="adj2" fmla="val 50000"/>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5373" name="Text Box 205"/>
          <p:cNvSpPr txBox="1">
            <a:spLocks noChangeArrowheads="1"/>
          </p:cNvSpPr>
          <p:nvPr/>
        </p:nvSpPr>
        <p:spPr bwMode="auto">
          <a:xfrm>
            <a:off x="2138363" y="5033963"/>
            <a:ext cx="4711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b="1">
                <a:latin typeface="楷体_GB2312" pitchFamily="49" charset="-122"/>
                <a:ea typeface="楷体_GB2312" pitchFamily="49" charset="-122"/>
              </a:rPr>
              <a:t>判断点</a:t>
            </a:r>
            <a:r>
              <a:rPr lang="en-US" altLang="zh-CN" sz="2800" b="1" i="1">
                <a:latin typeface="楷体_GB2312" pitchFamily="49" charset="-122"/>
                <a:ea typeface="楷体_GB2312" pitchFamily="49" charset="-122"/>
              </a:rPr>
              <a:t>Ⅰ</a:t>
            </a:r>
            <a:r>
              <a:rPr lang="zh-CN" altLang="en-US" sz="2800" b="1">
                <a:latin typeface="楷体_GB2312" pitchFamily="49" charset="-122"/>
                <a:ea typeface="楷体_GB2312" pitchFamily="49" charset="-122"/>
              </a:rPr>
              <a:t>是否属于直线</a:t>
            </a:r>
            <a:r>
              <a:rPr lang="en-US" altLang="zh-CN" sz="2800" b="1" i="1">
                <a:latin typeface="楷体_GB2312" pitchFamily="49" charset="-122"/>
                <a:ea typeface="楷体_GB2312" pitchFamily="49" charset="-122"/>
              </a:rPr>
              <a:t>CD </a:t>
            </a:r>
            <a:r>
              <a:rPr lang="zh-CN" altLang="en-US" sz="2800" b="1">
                <a:latin typeface="楷体_GB2312" pitchFamily="49" charset="-122"/>
                <a:ea typeface="楷体_GB2312" pitchFamily="49" charset="-122"/>
              </a:rPr>
              <a:t>；</a:t>
            </a:r>
          </a:p>
        </p:txBody>
      </p:sp>
      <p:sp>
        <p:nvSpPr>
          <p:cNvPr id="135375" name="Text Box 207"/>
          <p:cNvSpPr txBox="1">
            <a:spLocks noChangeArrowheads="1"/>
          </p:cNvSpPr>
          <p:nvPr/>
        </p:nvSpPr>
        <p:spPr bwMode="auto">
          <a:xfrm>
            <a:off x="2181225" y="5667375"/>
            <a:ext cx="4711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b="1">
                <a:latin typeface="楷体_GB2312" pitchFamily="49" charset="-122"/>
                <a:ea typeface="楷体_GB2312" pitchFamily="49" charset="-122"/>
              </a:rPr>
              <a:t>也可运用侧面投影判断。</a:t>
            </a:r>
          </a:p>
        </p:txBody>
      </p:sp>
    </p:spTree>
    <p:extLst>
      <p:ext uri="{BB962C8B-B14F-4D97-AF65-F5344CB8AC3E}">
        <p14:creationId xmlns:p14="http://schemas.microsoft.com/office/powerpoint/2010/main" val="45408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81"/>
                                        </p:tgtEl>
                                        <p:attrNameLst>
                                          <p:attrName>style.visibility</p:attrName>
                                        </p:attrNameLst>
                                      </p:cBhvr>
                                      <p:to>
                                        <p:strVal val="visible"/>
                                      </p:to>
                                    </p:set>
                                    <p:animEffect transition="in" filter="wipe(left)">
                                      <p:cBhvr>
                                        <p:cTn id="7" dur="500"/>
                                        <p:tgtEl>
                                          <p:spTgt spid="135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373"/>
                                        </p:tgtEl>
                                        <p:attrNameLst>
                                          <p:attrName>style.visibility</p:attrName>
                                        </p:attrNameLst>
                                      </p:cBhvr>
                                      <p:to>
                                        <p:strVal val="visible"/>
                                      </p:to>
                                    </p:set>
                                    <p:animEffect transition="in" filter="wipe(left)">
                                      <p:cBhvr>
                                        <p:cTn id="12" dur="500"/>
                                        <p:tgtEl>
                                          <p:spTgt spid="135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35229"/>
                                        </p:tgtEl>
                                        <p:attrNameLst>
                                          <p:attrName>style.visibility</p:attrName>
                                        </p:attrNameLst>
                                      </p:cBhvr>
                                      <p:to>
                                        <p:strVal val="visible"/>
                                      </p:to>
                                    </p:set>
                                    <p:animEffect transition="in" filter="slide(fromBottom)">
                                      <p:cBhvr>
                                        <p:cTn id="17" dur="500"/>
                                        <p:tgtEl>
                                          <p:spTgt spid="135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5228"/>
                                        </p:tgtEl>
                                        <p:attrNameLst>
                                          <p:attrName>style.visibility</p:attrName>
                                        </p:attrNameLst>
                                      </p:cBhvr>
                                      <p:to>
                                        <p:strVal val="visible"/>
                                      </p:to>
                                    </p:set>
                                    <p:animEffect transition="in" filter="slide(fromBottom)">
                                      <p:cBhvr>
                                        <p:cTn id="22" dur="500"/>
                                        <p:tgtEl>
                                          <p:spTgt spid="135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135183"/>
                                        </p:tgtEl>
                                        <p:attrNameLst>
                                          <p:attrName>style.visibility</p:attrName>
                                        </p:attrNameLst>
                                      </p:cBhvr>
                                      <p:to>
                                        <p:strVal val="visible"/>
                                      </p:to>
                                    </p:set>
                                    <p:animEffect transition="in" filter="strips(upLeft)">
                                      <p:cBhvr>
                                        <p:cTn id="27" dur="500"/>
                                        <p:tgtEl>
                                          <p:spTgt spid="1351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5370"/>
                                        </p:tgtEl>
                                        <p:attrNameLst>
                                          <p:attrName>style.visibility</p:attrName>
                                        </p:attrNameLst>
                                      </p:cBhvr>
                                      <p:to>
                                        <p:strVal val="visible"/>
                                      </p:to>
                                    </p:set>
                                    <p:animEffect transition="in" filter="wipe(up)">
                                      <p:cBhvr>
                                        <p:cTn id="32" dur="500"/>
                                        <p:tgtEl>
                                          <p:spTgt spid="135370"/>
                                        </p:tgtEl>
                                      </p:cBhvr>
                                    </p:animEffect>
                                  </p:childTnLst>
                                </p:cTn>
                              </p:par>
                            </p:childTnLst>
                          </p:cTn>
                        </p:par>
                        <p:par>
                          <p:cTn id="33" fill="hold" nodeType="afterGroup">
                            <p:stCondLst>
                              <p:cond delay="500"/>
                            </p:stCondLst>
                            <p:childTnLst>
                              <p:par>
                                <p:cTn id="34" presetID="18" presetClass="entr" presetSubtype="9" fill="hold" grpId="0" nodeType="afterEffect">
                                  <p:stCondLst>
                                    <p:cond delay="0"/>
                                  </p:stCondLst>
                                  <p:childTnLst>
                                    <p:set>
                                      <p:cBhvr>
                                        <p:cTn id="35" dur="1" fill="hold">
                                          <p:stCondLst>
                                            <p:cond delay="0"/>
                                          </p:stCondLst>
                                        </p:cTn>
                                        <p:tgtEl>
                                          <p:spTgt spid="135257"/>
                                        </p:tgtEl>
                                        <p:attrNameLst>
                                          <p:attrName>style.visibility</p:attrName>
                                        </p:attrNameLst>
                                      </p:cBhvr>
                                      <p:to>
                                        <p:strVal val="visible"/>
                                      </p:to>
                                    </p:set>
                                    <p:animEffect transition="in" filter="strips(upLeft)">
                                      <p:cBhvr>
                                        <p:cTn id="36" dur="500"/>
                                        <p:tgtEl>
                                          <p:spTgt spid="1352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5371"/>
                                        </p:tgtEl>
                                        <p:attrNameLst>
                                          <p:attrName>style.visibility</p:attrName>
                                        </p:attrNameLst>
                                      </p:cBhvr>
                                      <p:to>
                                        <p:strVal val="visible"/>
                                      </p:to>
                                    </p:set>
                                    <p:animEffect transition="in" filter="wipe(up)">
                                      <p:cBhvr>
                                        <p:cTn id="41" dur="500"/>
                                        <p:tgtEl>
                                          <p:spTgt spid="135371"/>
                                        </p:tgtEl>
                                      </p:cBhvr>
                                    </p:animEffect>
                                  </p:childTnLst>
                                </p:cTn>
                              </p:par>
                            </p:childTnLst>
                          </p:cTn>
                        </p:par>
                        <p:par>
                          <p:cTn id="42" fill="hold" nodeType="afterGroup">
                            <p:stCondLst>
                              <p:cond delay="500"/>
                            </p:stCondLst>
                            <p:childTnLst>
                              <p:par>
                                <p:cTn id="43" presetID="18" presetClass="entr" presetSubtype="9" fill="hold" grpId="0" nodeType="afterEffect">
                                  <p:stCondLst>
                                    <p:cond delay="0"/>
                                  </p:stCondLst>
                                  <p:childTnLst>
                                    <p:set>
                                      <p:cBhvr>
                                        <p:cTn id="44" dur="1" fill="hold">
                                          <p:stCondLst>
                                            <p:cond delay="0"/>
                                          </p:stCondLst>
                                        </p:cTn>
                                        <p:tgtEl>
                                          <p:spTgt spid="135369"/>
                                        </p:tgtEl>
                                        <p:attrNameLst>
                                          <p:attrName>style.visibility</p:attrName>
                                        </p:attrNameLst>
                                      </p:cBhvr>
                                      <p:to>
                                        <p:strVal val="visible"/>
                                      </p:to>
                                    </p:set>
                                    <p:animEffect transition="in" filter="strips(upLeft)">
                                      <p:cBhvr>
                                        <p:cTn id="45" dur="500"/>
                                        <p:tgtEl>
                                          <p:spTgt spid="13536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135258"/>
                                        </p:tgtEl>
                                        <p:attrNameLst>
                                          <p:attrName>style.visibility</p:attrName>
                                        </p:attrNameLst>
                                      </p:cBhvr>
                                      <p:to>
                                        <p:strVal val="visible"/>
                                      </p:to>
                                    </p:set>
                                    <p:animEffect transition="in" filter="strips(upRight)">
                                      <p:cBhvr>
                                        <p:cTn id="50" dur="500"/>
                                        <p:tgtEl>
                                          <p:spTgt spid="13525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135259"/>
                                        </p:tgtEl>
                                        <p:attrNameLst>
                                          <p:attrName>style.visibility</p:attrName>
                                        </p:attrNameLst>
                                      </p:cBhvr>
                                      <p:to>
                                        <p:strVal val="visible"/>
                                      </p:to>
                                    </p:set>
                                    <p:animEffect transition="in" filter="strips(upRight)">
                                      <p:cBhvr>
                                        <p:cTn id="55" dur="500"/>
                                        <p:tgtEl>
                                          <p:spTgt spid="13525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5182"/>
                                        </p:tgtEl>
                                        <p:attrNameLst>
                                          <p:attrName>style.visibility</p:attrName>
                                        </p:attrNameLst>
                                      </p:cBhvr>
                                      <p:to>
                                        <p:strVal val="visible"/>
                                      </p:to>
                                    </p:set>
                                    <p:animEffect transition="in" filter="wipe(left)">
                                      <p:cBhvr>
                                        <p:cTn id="60" dur="500"/>
                                        <p:tgtEl>
                                          <p:spTgt spid="13518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35375"/>
                                        </p:tgtEl>
                                        <p:attrNameLst>
                                          <p:attrName>style.visibility</p:attrName>
                                        </p:attrNameLst>
                                      </p:cBhvr>
                                      <p:to>
                                        <p:strVal val="visible"/>
                                      </p:to>
                                    </p:set>
                                    <p:animEffect transition="in" filter="wipe(left)">
                                      <p:cBhvr>
                                        <p:cTn id="65" dur="500"/>
                                        <p:tgtEl>
                                          <p:spTgt spid="13537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135284"/>
                                        </p:tgtEl>
                                        <p:attrNameLst>
                                          <p:attrName>style.visibility</p:attrName>
                                        </p:attrNameLst>
                                      </p:cBhvr>
                                      <p:to>
                                        <p:strVal val="visible"/>
                                      </p:to>
                                    </p:set>
                                    <p:animEffect transition="in" filter="wipe(left)">
                                      <p:cBhvr>
                                        <p:cTn id="70" dur="500"/>
                                        <p:tgtEl>
                                          <p:spTgt spid="13528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135260"/>
                                        </p:tgtEl>
                                        <p:attrNameLst>
                                          <p:attrName>style.visibility</p:attrName>
                                        </p:attrNameLst>
                                      </p:cBhvr>
                                      <p:to>
                                        <p:strVal val="visible"/>
                                      </p:to>
                                    </p:set>
                                    <p:animEffect transition="in" filter="wipe(left)">
                                      <p:cBhvr>
                                        <p:cTn id="75" dur="500"/>
                                        <p:tgtEl>
                                          <p:spTgt spid="135260"/>
                                        </p:tgtEl>
                                      </p:cBhvr>
                                    </p:animEffect>
                                  </p:childTnLst>
                                </p:cTn>
                              </p:par>
                            </p:childTnLst>
                          </p:cTn>
                        </p:par>
                        <p:par>
                          <p:cTn id="76" fill="hold" nodeType="afterGroup">
                            <p:stCondLst>
                              <p:cond delay="500"/>
                            </p:stCondLst>
                            <p:childTnLst>
                              <p:par>
                                <p:cTn id="77" presetID="16" presetClass="entr" presetSubtype="42" fill="hold" nodeType="afterEffect">
                                  <p:stCondLst>
                                    <p:cond delay="0"/>
                                  </p:stCondLst>
                                  <p:childTnLst>
                                    <p:set>
                                      <p:cBhvr>
                                        <p:cTn id="78" dur="1" fill="hold">
                                          <p:stCondLst>
                                            <p:cond delay="0"/>
                                          </p:stCondLst>
                                        </p:cTn>
                                        <p:tgtEl>
                                          <p:spTgt spid="135341"/>
                                        </p:tgtEl>
                                        <p:attrNameLst>
                                          <p:attrName>style.visibility</p:attrName>
                                        </p:attrNameLst>
                                      </p:cBhvr>
                                      <p:to>
                                        <p:strVal val="visible"/>
                                      </p:to>
                                    </p:set>
                                    <p:animEffect transition="in" filter="barn(outHorizontal)">
                                      <p:cBhvr>
                                        <p:cTn id="79" dur="500"/>
                                        <p:tgtEl>
                                          <p:spTgt spid="135341"/>
                                        </p:tgtEl>
                                      </p:cBhvr>
                                    </p:animEffect>
                                  </p:childTnLst>
                                </p:cTn>
                              </p:par>
                            </p:childTnLst>
                          </p:cTn>
                        </p:par>
                        <p:par>
                          <p:cTn id="80" fill="hold" nodeType="afterGroup">
                            <p:stCondLst>
                              <p:cond delay="1000"/>
                            </p:stCondLst>
                            <p:childTnLst>
                              <p:par>
                                <p:cTn id="81" presetID="18" presetClass="entr" presetSubtype="6" fill="hold" grpId="0" nodeType="afterEffect">
                                  <p:stCondLst>
                                    <p:cond delay="0"/>
                                  </p:stCondLst>
                                  <p:childTnLst>
                                    <p:set>
                                      <p:cBhvr>
                                        <p:cTn id="82" dur="1" fill="hold">
                                          <p:stCondLst>
                                            <p:cond delay="0"/>
                                          </p:stCondLst>
                                        </p:cTn>
                                        <p:tgtEl>
                                          <p:spTgt spid="135187"/>
                                        </p:tgtEl>
                                        <p:attrNameLst>
                                          <p:attrName>style.visibility</p:attrName>
                                        </p:attrNameLst>
                                      </p:cBhvr>
                                      <p:to>
                                        <p:strVal val="visible"/>
                                      </p:to>
                                    </p:set>
                                    <p:animEffect transition="in" filter="strips(downRight)">
                                      <p:cBhvr>
                                        <p:cTn id="83" dur="500"/>
                                        <p:tgtEl>
                                          <p:spTgt spid="13518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135188"/>
                                        </p:tgtEl>
                                        <p:attrNameLst>
                                          <p:attrName>style.visibility</p:attrName>
                                        </p:attrNameLst>
                                      </p:cBhvr>
                                      <p:to>
                                        <p:strVal val="visible"/>
                                      </p:to>
                                    </p:set>
                                    <p:animEffect transition="in" filter="wipe(left)">
                                      <p:cBhvr>
                                        <p:cTn id="88" dur="500"/>
                                        <p:tgtEl>
                                          <p:spTgt spid="135188"/>
                                        </p:tgtEl>
                                      </p:cBhvr>
                                    </p:animEffect>
                                  </p:childTnLst>
                                </p:cTn>
                              </p:par>
                            </p:childTnLst>
                          </p:cTn>
                        </p:par>
                        <p:par>
                          <p:cTn id="89" fill="hold" nodeType="afterGroup">
                            <p:stCondLst>
                              <p:cond delay="500"/>
                            </p:stCondLst>
                            <p:childTnLst>
                              <p:par>
                                <p:cTn id="90" presetID="22" presetClass="entr" presetSubtype="4" fill="hold" nodeType="afterEffect">
                                  <p:stCondLst>
                                    <p:cond delay="0"/>
                                  </p:stCondLst>
                                  <p:childTnLst>
                                    <p:set>
                                      <p:cBhvr>
                                        <p:cTn id="91" dur="1" fill="hold">
                                          <p:stCondLst>
                                            <p:cond delay="0"/>
                                          </p:stCondLst>
                                        </p:cTn>
                                        <p:tgtEl>
                                          <p:spTgt spid="135191"/>
                                        </p:tgtEl>
                                        <p:attrNameLst>
                                          <p:attrName>style.visibility</p:attrName>
                                        </p:attrNameLst>
                                      </p:cBhvr>
                                      <p:to>
                                        <p:strVal val="visible"/>
                                      </p:to>
                                    </p:set>
                                    <p:animEffect transition="in" filter="wipe(down)">
                                      <p:cBhvr>
                                        <p:cTn id="92" dur="500"/>
                                        <p:tgtEl>
                                          <p:spTgt spid="135191"/>
                                        </p:tgtEl>
                                      </p:cBhvr>
                                    </p:animEffect>
                                  </p:childTnLst>
                                </p:cTn>
                              </p:par>
                            </p:childTnLst>
                          </p:cTn>
                        </p:par>
                        <p:par>
                          <p:cTn id="93" fill="hold" nodeType="afterGroup">
                            <p:stCondLst>
                              <p:cond delay="1000"/>
                            </p:stCondLst>
                            <p:childTnLst>
                              <p:par>
                                <p:cTn id="94" presetID="22" presetClass="entr" presetSubtype="8" fill="hold" nodeType="afterEffect">
                                  <p:stCondLst>
                                    <p:cond delay="0"/>
                                  </p:stCondLst>
                                  <p:childTnLst>
                                    <p:set>
                                      <p:cBhvr>
                                        <p:cTn id="95" dur="1" fill="hold">
                                          <p:stCondLst>
                                            <p:cond delay="0"/>
                                          </p:stCondLst>
                                        </p:cTn>
                                        <p:tgtEl>
                                          <p:spTgt spid="135194"/>
                                        </p:tgtEl>
                                        <p:attrNameLst>
                                          <p:attrName>style.visibility</p:attrName>
                                        </p:attrNameLst>
                                      </p:cBhvr>
                                      <p:to>
                                        <p:strVal val="visible"/>
                                      </p:to>
                                    </p:set>
                                    <p:animEffect transition="in" filter="wipe(left)">
                                      <p:cBhvr>
                                        <p:cTn id="96" dur="500"/>
                                        <p:tgtEl>
                                          <p:spTgt spid="13519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ntr" presetSubtype="12" fill="hold" nodeType="clickEffect">
                                  <p:stCondLst>
                                    <p:cond delay="0"/>
                                  </p:stCondLst>
                                  <p:childTnLst>
                                    <p:set>
                                      <p:cBhvr>
                                        <p:cTn id="100" dur="1" fill="hold">
                                          <p:stCondLst>
                                            <p:cond delay="0"/>
                                          </p:stCondLst>
                                        </p:cTn>
                                        <p:tgtEl>
                                          <p:spTgt spid="135346"/>
                                        </p:tgtEl>
                                        <p:attrNameLst>
                                          <p:attrName>style.visibility</p:attrName>
                                        </p:attrNameLst>
                                      </p:cBhvr>
                                      <p:to>
                                        <p:strVal val="visible"/>
                                      </p:to>
                                    </p:set>
                                    <p:animEffect transition="in" filter="strips(downLeft)">
                                      <p:cBhvr>
                                        <p:cTn id="101" dur="500"/>
                                        <p:tgtEl>
                                          <p:spTgt spid="13534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35197"/>
                                        </p:tgtEl>
                                        <p:attrNameLst>
                                          <p:attrName>style.visibility</p:attrName>
                                        </p:attrNameLst>
                                      </p:cBhvr>
                                      <p:to>
                                        <p:strVal val="visible"/>
                                      </p:to>
                                    </p:set>
                                    <p:animEffect transition="in" filter="wipe(left)">
                                      <p:cBhvr>
                                        <p:cTn id="106" dur="500"/>
                                        <p:tgtEl>
                                          <p:spTgt spid="135197"/>
                                        </p:tgtEl>
                                      </p:cBhvr>
                                    </p:animEffect>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135200"/>
                                        </p:tgtEl>
                                        <p:attrNameLst>
                                          <p:attrName>style.visibility</p:attrName>
                                        </p:attrNameLst>
                                      </p:cBhvr>
                                      <p:to>
                                        <p:strVal val="visible"/>
                                      </p:to>
                                    </p:set>
                                    <p:animEffect transition="in" filter="wipe(down)">
                                      <p:cBhvr>
                                        <p:cTn id="110" dur="500"/>
                                        <p:tgtEl>
                                          <p:spTgt spid="135200"/>
                                        </p:tgtEl>
                                      </p:cBhvr>
                                    </p:animEffect>
                                  </p:childTnLst>
                                </p:cTn>
                              </p:par>
                            </p:childTnLst>
                          </p:cTn>
                        </p:par>
                        <p:par>
                          <p:cTn id="111" fill="hold" nodeType="afterGroup">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135252"/>
                                        </p:tgtEl>
                                        <p:attrNameLst>
                                          <p:attrName>style.visibility</p:attrName>
                                        </p:attrNameLst>
                                      </p:cBhvr>
                                      <p:to>
                                        <p:strVal val="visible"/>
                                      </p:to>
                                    </p:set>
                                    <p:animEffect transition="in" filter="wipe(left)">
                                      <p:cBhvr>
                                        <p:cTn id="114" dur="500"/>
                                        <p:tgtEl>
                                          <p:spTgt spid="13525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8" presetClass="entr" presetSubtype="12" fill="hold" nodeType="clickEffect">
                                  <p:stCondLst>
                                    <p:cond delay="0"/>
                                  </p:stCondLst>
                                  <p:childTnLst>
                                    <p:set>
                                      <p:cBhvr>
                                        <p:cTn id="118" dur="1" fill="hold">
                                          <p:stCondLst>
                                            <p:cond delay="0"/>
                                          </p:stCondLst>
                                        </p:cTn>
                                        <p:tgtEl>
                                          <p:spTgt spid="135232"/>
                                        </p:tgtEl>
                                        <p:attrNameLst>
                                          <p:attrName>style.visibility</p:attrName>
                                        </p:attrNameLst>
                                      </p:cBhvr>
                                      <p:to>
                                        <p:strVal val="visible"/>
                                      </p:to>
                                    </p:set>
                                    <p:animEffect transition="in" filter="strips(downLeft)">
                                      <p:cBhvr>
                                        <p:cTn id="119" dur="500"/>
                                        <p:tgtEl>
                                          <p:spTgt spid="13523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35251"/>
                                        </p:tgtEl>
                                        <p:attrNameLst>
                                          <p:attrName>style.visibility</p:attrName>
                                        </p:attrNameLst>
                                      </p:cBhvr>
                                      <p:to>
                                        <p:strVal val="visible"/>
                                      </p:to>
                                    </p:set>
                                    <p:animEffect transition="in" filter="wipe(left)">
                                      <p:cBhvr>
                                        <p:cTn id="124" dur="500"/>
                                        <p:tgtEl>
                                          <p:spTgt spid="135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1" grpId="0" autoUpdateAnimBg="0"/>
      <p:bldP spid="135182" grpId="0" autoUpdateAnimBg="0"/>
      <p:bldP spid="135183" grpId="0" animBg="1"/>
      <p:bldP spid="135187" grpId="0" animBg="1"/>
      <p:bldP spid="135228" grpId="0" animBg="1"/>
      <p:bldP spid="135251" grpId="0" animBg="1"/>
      <p:bldP spid="135257" grpId="0" animBg="1"/>
      <p:bldP spid="135258" grpId="0" animBg="1"/>
      <p:bldP spid="135259" grpId="0" animBg="1"/>
      <p:bldP spid="135369" grpId="0" animBg="1"/>
      <p:bldP spid="135370" grpId="0" animBg="1"/>
      <p:bldP spid="135371" grpId="0" animBg="1"/>
      <p:bldP spid="135373" grpId="0"/>
      <p:bldP spid="1353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13"/>
          <p:cNvGraphicFramePr>
            <a:graphicFrameLocks noChangeAspect="1"/>
          </p:cNvGraphicFramePr>
          <p:nvPr>
            <p:extLst>
              <p:ext uri="{D42A27DB-BD31-4B8C-83A1-F6EECF244321}">
                <p14:modId xmlns:p14="http://schemas.microsoft.com/office/powerpoint/2010/main" val="988974847"/>
              </p:ext>
            </p:extLst>
          </p:nvPr>
        </p:nvGraphicFramePr>
        <p:xfrm>
          <a:off x="1050429" y="981670"/>
          <a:ext cx="7265987" cy="5327650"/>
        </p:xfrm>
        <a:graphic>
          <a:graphicData uri="http://schemas.openxmlformats.org/presentationml/2006/ole">
            <mc:AlternateContent xmlns:mc="http://schemas.openxmlformats.org/markup-compatibility/2006">
              <mc:Choice xmlns:v="urn:schemas-microsoft-com:vml" Requires="v">
                <p:oleObj spid="_x0000_s143402" name="AutoCAD Drawing" r:id="rId4" imgW="800280" imgH="371520" progId="AutoCAD.Drawing.16">
                  <p:embed/>
                </p:oleObj>
              </mc:Choice>
              <mc:Fallback>
                <p:oleObj name="AutoCAD Drawing" r:id="rId4" imgW="800280" imgH="371520" progId="AutoCAD.Drawing.1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978" t="14212" r="43568"/>
                      <a:stretch>
                        <a:fillRect/>
                      </a:stretch>
                    </p:blipFill>
                    <p:spPr bwMode="auto">
                      <a:xfrm>
                        <a:off x="1050429" y="981670"/>
                        <a:ext cx="7265987" cy="5327650"/>
                      </a:xfrm>
                      <a:prstGeom prst="rect">
                        <a:avLst/>
                      </a:prstGeom>
                      <a:noFill/>
                      <a:ln w="38100">
                        <a:solidFill>
                          <a:schemeClr val="accent2"/>
                        </a:solidFill>
                      </a:ln>
                      <a:effectLst/>
                    </p:spPr>
                  </p:pic>
                </p:oleObj>
              </mc:Fallback>
            </mc:AlternateContent>
          </a:graphicData>
        </a:graphic>
      </p:graphicFrame>
      <p:sp>
        <p:nvSpPr>
          <p:cNvPr id="32" name="Line 16"/>
          <p:cNvSpPr>
            <a:spLocks noChangeShapeType="1"/>
          </p:cNvSpPr>
          <p:nvPr/>
        </p:nvSpPr>
        <p:spPr bwMode="auto">
          <a:xfrm flipV="1">
            <a:off x="4922341" y="2194520"/>
            <a:ext cx="0" cy="2940050"/>
          </a:xfrm>
          <a:prstGeom prst="line">
            <a:avLst/>
          </a:prstGeom>
          <a:noFill/>
          <a:ln w="12700">
            <a:solidFill>
              <a:srgbClr val="3333CC"/>
            </a:solidFill>
            <a:round/>
            <a:headEnd/>
            <a:tailEn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Line 17"/>
          <p:cNvSpPr>
            <a:spLocks noChangeShapeType="1"/>
          </p:cNvSpPr>
          <p:nvPr/>
        </p:nvSpPr>
        <p:spPr bwMode="auto">
          <a:xfrm flipV="1">
            <a:off x="3117354" y="2527895"/>
            <a:ext cx="0" cy="2619375"/>
          </a:xfrm>
          <a:prstGeom prst="line">
            <a:avLst/>
          </a:prstGeom>
          <a:noFill/>
          <a:ln w="12700">
            <a:solidFill>
              <a:srgbClr val="3333CC"/>
            </a:solidFill>
            <a:round/>
            <a:headEnd/>
            <a:tailEn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4" name="Line 18"/>
          <p:cNvSpPr>
            <a:spLocks noChangeShapeType="1"/>
          </p:cNvSpPr>
          <p:nvPr/>
        </p:nvSpPr>
        <p:spPr bwMode="auto">
          <a:xfrm flipV="1">
            <a:off x="3106241" y="1797645"/>
            <a:ext cx="3619500" cy="7429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35" name="Group 19"/>
          <p:cNvGrpSpPr>
            <a:grpSpLocks/>
          </p:cNvGrpSpPr>
          <p:nvPr/>
        </p:nvGrpSpPr>
        <p:grpSpPr bwMode="auto">
          <a:xfrm>
            <a:off x="2998291" y="5147270"/>
            <a:ext cx="4049713" cy="495300"/>
            <a:chOff x="1458" y="3316"/>
            <a:chExt cx="2551" cy="312"/>
          </a:xfrm>
        </p:grpSpPr>
        <p:sp>
          <p:nvSpPr>
            <p:cNvPr id="36" name="Line 20"/>
            <p:cNvSpPr>
              <a:spLocks noChangeShapeType="1"/>
            </p:cNvSpPr>
            <p:nvPr/>
          </p:nvSpPr>
          <p:spPr bwMode="auto">
            <a:xfrm flipH="1">
              <a:off x="1533" y="3316"/>
              <a:ext cx="225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Text Box 21"/>
            <p:cNvSpPr txBox="1">
              <a:spLocks noChangeArrowheads="1"/>
            </p:cNvSpPr>
            <p:nvPr/>
          </p:nvSpPr>
          <p:spPr bwMode="auto">
            <a:xfrm>
              <a:off x="3721" y="337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sz="1400">
                  <a:solidFill>
                    <a:schemeClr val="tx1"/>
                  </a:solidFill>
                  <a:latin typeface="Times New Roman" pitchFamily="18" charset="0"/>
                  <a:ea typeface="宋体" charset="-122"/>
                </a:defRPr>
              </a:lvl1pPr>
              <a:lvl2pPr marL="742950" indent="-285750" eaLnBrk="0" hangingPunct="0">
                <a:defRPr kumimoji="1" sz="1400">
                  <a:solidFill>
                    <a:schemeClr val="tx1"/>
                  </a:solidFill>
                  <a:latin typeface="Times New Roman" pitchFamily="18" charset="0"/>
                  <a:ea typeface="宋体" charset="-122"/>
                </a:defRPr>
              </a:lvl2pPr>
              <a:lvl3pPr marL="1143000" indent="-228600" eaLnBrk="0" hangingPunct="0">
                <a:defRPr kumimoji="1" sz="1400">
                  <a:solidFill>
                    <a:schemeClr val="tx1"/>
                  </a:solidFill>
                  <a:latin typeface="Times New Roman" pitchFamily="18" charset="0"/>
                  <a:ea typeface="宋体" charset="-122"/>
                </a:defRPr>
              </a:lvl3pPr>
              <a:lvl4pPr marL="1600200" indent="-228600" eaLnBrk="0" hangingPunct="0">
                <a:defRPr kumimoji="1" sz="1400">
                  <a:solidFill>
                    <a:schemeClr val="tx1"/>
                  </a:solidFill>
                  <a:latin typeface="Times New Roman" pitchFamily="18" charset="0"/>
                  <a:ea typeface="宋体" charset="-122"/>
                </a:defRPr>
              </a:lvl4pPr>
              <a:lvl5pPr marL="2057400" indent="-228600" eaLnBrk="0" hangingPunct="0">
                <a:defRPr kumimoji="1" sz="1400">
                  <a:solidFill>
                    <a:schemeClr val="tx1"/>
                  </a:solidFill>
                  <a:latin typeface="Times New Roman" pitchFamily="18" charset="0"/>
                  <a:ea typeface="宋体" charset="-122"/>
                </a:defRPr>
              </a:lvl5pPr>
              <a:lvl6pPr marL="2514600" indent="-228600" eaLnBrk="0" fontAlgn="base" hangingPunct="0">
                <a:spcBef>
                  <a:spcPct val="50000"/>
                </a:spcBef>
                <a:spcAft>
                  <a:spcPct val="0"/>
                </a:spcAft>
                <a:defRPr kumimoji="1" sz="1400">
                  <a:solidFill>
                    <a:schemeClr val="tx1"/>
                  </a:solidFill>
                  <a:latin typeface="Times New Roman" pitchFamily="18" charset="0"/>
                  <a:ea typeface="宋体" charset="-122"/>
                </a:defRPr>
              </a:lvl6pPr>
              <a:lvl7pPr marL="2971800" indent="-228600" eaLnBrk="0" fontAlgn="base" hangingPunct="0">
                <a:spcBef>
                  <a:spcPct val="50000"/>
                </a:spcBef>
                <a:spcAft>
                  <a:spcPct val="0"/>
                </a:spcAft>
                <a:defRPr kumimoji="1" sz="1400">
                  <a:solidFill>
                    <a:schemeClr val="tx1"/>
                  </a:solidFill>
                  <a:latin typeface="Times New Roman" pitchFamily="18" charset="0"/>
                  <a:ea typeface="宋体" charset="-122"/>
                </a:defRPr>
              </a:lvl7pPr>
              <a:lvl8pPr marL="3429000" indent="-228600" eaLnBrk="0" fontAlgn="base" hangingPunct="0">
                <a:spcBef>
                  <a:spcPct val="50000"/>
                </a:spcBef>
                <a:spcAft>
                  <a:spcPct val="0"/>
                </a:spcAft>
                <a:defRPr kumimoji="1" sz="1400">
                  <a:solidFill>
                    <a:schemeClr val="tx1"/>
                  </a:solidFill>
                  <a:latin typeface="Times New Roman" pitchFamily="18" charset="0"/>
                  <a:ea typeface="宋体" charset="-122"/>
                </a:defRPr>
              </a:lvl8pPr>
              <a:lvl9pPr marL="3886200" indent="-228600" eaLnBrk="0" fontAlgn="base" hangingPunct="0">
                <a:spcBef>
                  <a:spcPct val="50000"/>
                </a:spcBef>
                <a:spcAft>
                  <a:spcPct val="0"/>
                </a:spcAft>
                <a:defRPr kumimoji="1" sz="1400">
                  <a:solidFill>
                    <a:schemeClr val="tx1"/>
                  </a:solidFill>
                  <a:latin typeface="Times New Roman" pitchFamily="18"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1" u="none" strike="noStrike" kern="0" cap="none" spc="0" normalizeH="0" baseline="0" noProof="0" smtClean="0">
                  <a:ln>
                    <a:noFill/>
                  </a:ln>
                  <a:solidFill>
                    <a:srgbClr val="FF3300"/>
                  </a:solidFill>
                  <a:effectLst/>
                  <a:uLnTx/>
                  <a:uFillTx/>
                  <a:latin typeface="Times New Roman" pitchFamily="18" charset="0"/>
                  <a:ea typeface="宋体" charset="-122"/>
                </a:rPr>
                <a:t>1</a:t>
              </a:r>
            </a:p>
          </p:txBody>
        </p:sp>
        <p:sp>
          <p:nvSpPr>
            <p:cNvPr id="38" name="Rectangle 22"/>
            <p:cNvSpPr>
              <a:spLocks noChangeArrowheads="1"/>
            </p:cNvSpPr>
            <p:nvPr/>
          </p:nvSpPr>
          <p:spPr bwMode="auto">
            <a:xfrm>
              <a:off x="2517" y="337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smtClean="0">
                  <a:ln>
                    <a:noFill/>
                  </a:ln>
                  <a:solidFill>
                    <a:srgbClr val="FF3300"/>
                  </a:solidFill>
                  <a:effectLst/>
                  <a:uLnTx/>
                  <a:uFillTx/>
                </a:rPr>
                <a:t>2</a:t>
              </a:r>
            </a:p>
          </p:txBody>
        </p:sp>
        <p:sp>
          <p:nvSpPr>
            <p:cNvPr id="39" name="Rectangle 23"/>
            <p:cNvSpPr>
              <a:spLocks noChangeArrowheads="1"/>
            </p:cNvSpPr>
            <p:nvPr/>
          </p:nvSpPr>
          <p:spPr bwMode="auto">
            <a:xfrm>
              <a:off x="1458" y="3373"/>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smtClean="0">
                  <a:ln>
                    <a:noFill/>
                  </a:ln>
                  <a:solidFill>
                    <a:srgbClr val="FF3300"/>
                  </a:solidFill>
                  <a:effectLst/>
                  <a:uLnTx/>
                  <a:uFillTx/>
                </a:rPr>
                <a:t>3</a:t>
              </a:r>
            </a:p>
          </p:txBody>
        </p:sp>
      </p:grpSp>
      <p:sp>
        <p:nvSpPr>
          <p:cNvPr id="40" name="Rectangle 24"/>
          <p:cNvSpPr>
            <a:spLocks noChangeArrowheads="1"/>
          </p:cNvSpPr>
          <p:nvPr/>
        </p:nvSpPr>
        <p:spPr bwMode="auto">
          <a:xfrm>
            <a:off x="4760416" y="1821458"/>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smtClean="0">
                <a:ln>
                  <a:noFill/>
                </a:ln>
                <a:solidFill>
                  <a:srgbClr val="FF3300"/>
                </a:solidFill>
                <a:effectLst/>
                <a:uLnTx/>
                <a:uFillTx/>
              </a:rPr>
              <a:t>2’</a:t>
            </a:r>
          </a:p>
        </p:txBody>
      </p:sp>
      <p:sp>
        <p:nvSpPr>
          <p:cNvPr id="41" name="Rectangle 25"/>
          <p:cNvSpPr>
            <a:spLocks noChangeArrowheads="1"/>
          </p:cNvSpPr>
          <p:nvPr/>
        </p:nvSpPr>
        <p:spPr bwMode="auto">
          <a:xfrm>
            <a:off x="2834779" y="2245320"/>
            <a:ext cx="39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smtClean="0">
                <a:ln>
                  <a:noFill/>
                </a:ln>
                <a:solidFill>
                  <a:srgbClr val="FF3300"/>
                </a:solidFill>
                <a:effectLst/>
                <a:uLnTx/>
                <a:uFillTx/>
              </a:rPr>
              <a:t>3’</a:t>
            </a:r>
          </a:p>
        </p:txBody>
      </p:sp>
      <p:sp>
        <p:nvSpPr>
          <p:cNvPr id="42" name="Rectangle 26"/>
          <p:cNvSpPr>
            <a:spLocks noChangeArrowheads="1"/>
          </p:cNvSpPr>
          <p:nvPr/>
        </p:nvSpPr>
        <p:spPr bwMode="auto">
          <a:xfrm>
            <a:off x="6763841" y="1519833"/>
            <a:ext cx="395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1" u="none" strike="noStrike" kern="0" cap="none" spc="0" normalizeH="0" baseline="0" noProof="0" smtClean="0">
                <a:ln>
                  <a:noFill/>
                </a:ln>
                <a:solidFill>
                  <a:srgbClr val="FF3300"/>
                </a:solidFill>
                <a:effectLst/>
                <a:uLnTx/>
                <a:uFillTx/>
              </a:rPr>
              <a:t>1’</a:t>
            </a:r>
          </a:p>
        </p:txBody>
      </p:sp>
      <p:sp>
        <p:nvSpPr>
          <p:cNvPr id="43" name="Text Box 27"/>
          <p:cNvSpPr txBox="1">
            <a:spLocks noChangeArrowheads="1"/>
          </p:cNvSpPr>
          <p:nvPr/>
        </p:nvSpPr>
        <p:spPr bwMode="auto">
          <a:xfrm>
            <a:off x="1175841" y="1143595"/>
            <a:ext cx="1978025" cy="1025525"/>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400">
                <a:solidFill>
                  <a:schemeClr val="tx1"/>
                </a:solidFill>
                <a:latin typeface="Times New Roman" pitchFamily="18" charset="0"/>
                <a:ea typeface="宋体" charset="-122"/>
              </a:defRPr>
            </a:lvl1pPr>
            <a:lvl2pPr marL="742950" indent="-285750" eaLnBrk="0" hangingPunct="0">
              <a:defRPr kumimoji="1" sz="1400">
                <a:solidFill>
                  <a:schemeClr val="tx1"/>
                </a:solidFill>
                <a:latin typeface="Times New Roman" pitchFamily="18" charset="0"/>
                <a:ea typeface="宋体" charset="-122"/>
              </a:defRPr>
            </a:lvl2pPr>
            <a:lvl3pPr marL="1143000" indent="-228600" eaLnBrk="0" hangingPunct="0">
              <a:defRPr kumimoji="1" sz="1400">
                <a:solidFill>
                  <a:schemeClr val="tx1"/>
                </a:solidFill>
                <a:latin typeface="Times New Roman" pitchFamily="18" charset="0"/>
                <a:ea typeface="宋体" charset="-122"/>
              </a:defRPr>
            </a:lvl3pPr>
            <a:lvl4pPr marL="1600200" indent="-228600" eaLnBrk="0" hangingPunct="0">
              <a:defRPr kumimoji="1" sz="1400">
                <a:solidFill>
                  <a:schemeClr val="tx1"/>
                </a:solidFill>
                <a:latin typeface="Times New Roman" pitchFamily="18" charset="0"/>
                <a:ea typeface="宋体" charset="-122"/>
              </a:defRPr>
            </a:lvl4pPr>
            <a:lvl5pPr marL="2057400" indent="-228600" eaLnBrk="0" hangingPunct="0">
              <a:defRPr kumimoji="1" sz="1400">
                <a:solidFill>
                  <a:schemeClr val="tx1"/>
                </a:solidFill>
                <a:latin typeface="Times New Roman" pitchFamily="18" charset="0"/>
                <a:ea typeface="宋体" charset="-122"/>
              </a:defRPr>
            </a:lvl5pPr>
            <a:lvl6pPr marL="2514600" indent="-228600" eaLnBrk="0" fontAlgn="base" hangingPunct="0">
              <a:spcBef>
                <a:spcPct val="50000"/>
              </a:spcBef>
              <a:spcAft>
                <a:spcPct val="0"/>
              </a:spcAft>
              <a:defRPr kumimoji="1" sz="1400">
                <a:solidFill>
                  <a:schemeClr val="tx1"/>
                </a:solidFill>
                <a:latin typeface="Times New Roman" pitchFamily="18" charset="0"/>
                <a:ea typeface="宋体" charset="-122"/>
              </a:defRPr>
            </a:lvl6pPr>
            <a:lvl7pPr marL="2971800" indent="-228600" eaLnBrk="0" fontAlgn="base" hangingPunct="0">
              <a:spcBef>
                <a:spcPct val="50000"/>
              </a:spcBef>
              <a:spcAft>
                <a:spcPct val="0"/>
              </a:spcAft>
              <a:defRPr kumimoji="1" sz="1400">
                <a:solidFill>
                  <a:schemeClr val="tx1"/>
                </a:solidFill>
                <a:latin typeface="Times New Roman" pitchFamily="18" charset="0"/>
                <a:ea typeface="宋体" charset="-122"/>
              </a:defRPr>
            </a:lvl7pPr>
            <a:lvl8pPr marL="3429000" indent="-228600" eaLnBrk="0" fontAlgn="base" hangingPunct="0">
              <a:spcBef>
                <a:spcPct val="50000"/>
              </a:spcBef>
              <a:spcAft>
                <a:spcPct val="0"/>
              </a:spcAft>
              <a:defRPr kumimoji="1" sz="1400">
                <a:solidFill>
                  <a:schemeClr val="tx1"/>
                </a:solidFill>
                <a:latin typeface="Times New Roman" pitchFamily="18" charset="0"/>
                <a:ea typeface="宋体" charset="-122"/>
              </a:defRPr>
            </a:lvl8pPr>
            <a:lvl9pPr marL="3886200" indent="-228600" eaLnBrk="0" fontAlgn="base" hangingPunct="0">
              <a:spcBef>
                <a:spcPct val="50000"/>
              </a:spcBef>
              <a:spcAft>
                <a:spcPct val="0"/>
              </a:spcAft>
              <a:defRPr kumimoji="1" sz="1400">
                <a:solidFill>
                  <a:schemeClr val="tx1"/>
                </a:solidFill>
                <a:latin typeface="Times New Roman" pitchFamily="18"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正平线的点</a:t>
            </a:r>
            <a:r>
              <a:rPr kumimoji="1" lang="en-US" altLang="zh-CN" sz="2000" b="1" i="0" u="none" strike="noStrike" kern="0" cap="none" spc="0" normalizeH="0" baseline="0" noProof="0" smtClean="0">
                <a:ln>
                  <a:noFill/>
                </a:ln>
                <a:solidFill>
                  <a:srgbClr val="FF3300"/>
                </a:solidFill>
                <a:effectLst/>
                <a:uLnTx/>
                <a:uFillTx/>
                <a:latin typeface="楷体_GB2312" pitchFamily="49" charset="-122"/>
                <a:ea typeface="楷体_GB2312" pitchFamily="49" charset="-122"/>
              </a:rPr>
              <a:t>Y</a:t>
            </a:r>
            <a:r>
              <a:rPr kumimoji="1" lang="zh-CN" altLang="en-US" sz="2000" b="1" i="0" u="none" strike="noStrike" kern="0" cap="none" spc="0" normalizeH="0" baseline="0" noProof="0" smtClean="0">
                <a:ln>
                  <a:noFill/>
                </a:ln>
                <a:solidFill>
                  <a:srgbClr val="FF3300"/>
                </a:solidFill>
                <a:effectLst/>
                <a:uLnTx/>
                <a:uFillTx/>
                <a:latin typeface="楷体_GB2312" pitchFamily="49" charset="-122"/>
                <a:ea typeface="楷体_GB2312" pitchFamily="49" charset="-122"/>
              </a:rPr>
              <a:t>坐标相等</a:t>
            </a:r>
            <a:r>
              <a:rPr kumimoji="1" lang="en-US" altLang="zh-CN"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a:t>
            </a:r>
            <a:r>
              <a:rPr kumimoji="1" lang="zh-CN" altLang="en-US"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即水平投影</a:t>
            </a:r>
            <a:r>
              <a:rPr kumimoji="1" lang="en-US" altLang="zh-CN"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//OX</a:t>
            </a:r>
            <a:r>
              <a:rPr kumimoji="1" lang="zh-CN" altLang="en-US"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轴</a:t>
            </a:r>
            <a:r>
              <a:rPr kumimoji="1" lang="en-US" altLang="zh-CN" sz="2000" b="1" i="0" u="none" strike="noStrike" kern="0" cap="none" spc="0" normalizeH="0" baseline="0" noProof="0" smtClean="0">
                <a:ln>
                  <a:noFill/>
                </a:ln>
                <a:solidFill>
                  <a:srgbClr val="000000"/>
                </a:solidFill>
                <a:effectLst/>
                <a:uLnTx/>
                <a:uFillTx/>
                <a:latin typeface="楷体_GB2312" pitchFamily="49" charset="-122"/>
                <a:ea typeface="楷体_GB2312" pitchFamily="49" charset="-122"/>
              </a:rPr>
              <a:t>.</a:t>
            </a:r>
          </a:p>
        </p:txBody>
      </p:sp>
      <p:sp>
        <p:nvSpPr>
          <p:cNvPr id="44" name="Text Box 3"/>
          <p:cNvSpPr txBox="1">
            <a:spLocks noChangeArrowheads="1"/>
          </p:cNvSpPr>
          <p:nvPr/>
        </p:nvSpPr>
        <p:spPr bwMode="auto">
          <a:xfrm>
            <a:off x="613867" y="114579"/>
            <a:ext cx="78465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en-US" altLang="zh-CN" sz="2800" dirty="0" smtClean="0">
                <a:latin typeface="隶书" pitchFamily="49" charset="-122"/>
                <a:ea typeface="隶书" pitchFamily="49" charset="-122"/>
              </a:rPr>
              <a:t> </a:t>
            </a:r>
            <a:r>
              <a:rPr lang="zh-CN" altLang="en-US" sz="2800" b="1" dirty="0" smtClean="0">
                <a:latin typeface="隶书" pitchFamily="49" charset="-122"/>
                <a:ea typeface="隶书" pitchFamily="49" charset="-122"/>
              </a:rPr>
              <a:t>作</a:t>
            </a:r>
            <a:r>
              <a:rPr lang="zh-CN" altLang="en-US" sz="2800" b="1" dirty="0">
                <a:latin typeface="隶书" pitchFamily="49" charset="-122"/>
                <a:ea typeface="隶书" pitchFamily="49" charset="-122"/>
              </a:rPr>
              <a:t>一正平线，使其与</a:t>
            </a:r>
            <a:r>
              <a:rPr lang="zh-CN" altLang="en-US" sz="2800" b="1" dirty="0" smtClean="0">
                <a:latin typeface="隶书" pitchFamily="49" charset="-122"/>
                <a:ea typeface="隶书" pitchFamily="49" charset="-122"/>
              </a:rPr>
              <a:t>已知三直线均</a:t>
            </a:r>
            <a:r>
              <a:rPr lang="zh-CN" altLang="en-US" sz="2800" b="1" dirty="0">
                <a:latin typeface="隶书" pitchFamily="49" charset="-122"/>
                <a:ea typeface="隶书" pitchFamily="49" charset="-122"/>
              </a:rPr>
              <a:t>相交</a:t>
            </a:r>
            <a:r>
              <a:rPr lang="zh-CN" altLang="en-US" sz="2800" b="1" dirty="0" smtClean="0">
                <a:latin typeface="隶书" pitchFamily="49" charset="-122"/>
                <a:ea typeface="隶书" pitchFamily="49" charset="-122"/>
              </a:rPr>
              <a:t>。</a:t>
            </a:r>
            <a:endParaRPr lang="zh-CN" altLang="en-US" sz="2800" b="1" dirty="0">
              <a:latin typeface="隶书" pitchFamily="49" charset="-122"/>
              <a:ea typeface="隶书" pitchFamily="49" charset="-122"/>
            </a:endParaRPr>
          </a:p>
        </p:txBody>
      </p:sp>
      <p:pic>
        <p:nvPicPr>
          <p:cNvPr id="45" name="Picture 4" descr="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764704"/>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46" name="WordArt 59">
            <a:hlinkClick r:id="rId7" action="ppaction://hlinksldjump"/>
          </p:cNvPr>
          <p:cNvSpPr>
            <a:spLocks noChangeArrowheads="1" noChangeShapeType="1" noTextEdit="1"/>
          </p:cNvSpPr>
          <p:nvPr/>
        </p:nvSpPr>
        <p:spPr bwMode="auto">
          <a:xfrm>
            <a:off x="7328208" y="5725448"/>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返回</a:t>
            </a:r>
          </a:p>
        </p:txBody>
      </p:sp>
    </p:spTree>
    <p:extLst>
      <p:ext uri="{BB962C8B-B14F-4D97-AF65-F5344CB8AC3E}">
        <p14:creationId xmlns:p14="http://schemas.microsoft.com/office/powerpoint/2010/main" val="329924641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40" grpId="0" autoUpdateAnimBg="0"/>
      <p:bldP spid="41" grpId="0" autoUpdateAnimBg="0"/>
      <p:bldP spid="42" grpId="0" autoUpdateAnimBg="0"/>
      <p:bldP spid="43"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6858000" cy="11113"/>
          </a:xfrm>
          <a:prstGeom prst="rect">
            <a:avLst/>
          </a:prstGeom>
          <a:noFill/>
          <a:extLst>
            <a:ext uri="{909E8E84-426E-40DD-AFC4-6F175D3DCCD1}">
              <a14:hiddenFill xmlns:a14="http://schemas.microsoft.com/office/drawing/2010/main">
                <a:solidFill>
                  <a:srgbClr val="FFFFFF"/>
                </a:solidFill>
              </a14:hiddenFill>
            </a:ext>
          </a:extLst>
        </p:spPr>
      </p:pic>
      <p:grpSp>
        <p:nvGrpSpPr>
          <p:cNvPr id="52230" name="Group 6"/>
          <p:cNvGrpSpPr>
            <a:grpSpLocks/>
          </p:cNvGrpSpPr>
          <p:nvPr/>
        </p:nvGrpSpPr>
        <p:grpSpPr bwMode="auto">
          <a:xfrm>
            <a:off x="990600" y="1143000"/>
            <a:ext cx="7470775" cy="4953000"/>
            <a:chOff x="624" y="768"/>
            <a:chExt cx="4706" cy="3120"/>
          </a:xfrm>
        </p:grpSpPr>
        <p:graphicFrame>
          <p:nvGraphicFramePr>
            <p:cNvPr id="52228" name="Object 4"/>
            <p:cNvGraphicFramePr>
              <a:graphicFrameLocks noChangeAspect="1"/>
            </p:cNvGraphicFramePr>
            <p:nvPr/>
          </p:nvGraphicFramePr>
          <p:xfrm>
            <a:off x="624" y="768"/>
            <a:ext cx="4706" cy="3111"/>
          </p:xfrm>
          <a:graphic>
            <a:graphicData uri="http://schemas.openxmlformats.org/presentationml/2006/ole">
              <mc:AlternateContent xmlns:mc="http://schemas.openxmlformats.org/markup-compatibility/2006">
                <mc:Choice xmlns:v="urn:schemas-microsoft-com:vml" Requires="v">
                  <p:oleObj spid="_x0000_s140333" name="BMP 图象" r:id="rId4" imgW="6714286" imgH="4439270" progId="Paint.Picture">
                    <p:embed/>
                  </p:oleObj>
                </mc:Choice>
                <mc:Fallback>
                  <p:oleObj name="BMP 图象" r:id="rId4" imgW="6714286" imgH="4439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768"/>
                          <a:ext cx="4706" cy="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9" name="Rectangle 5"/>
            <p:cNvSpPr>
              <a:spLocks noChangeArrowheads="1"/>
            </p:cNvSpPr>
            <p:nvPr/>
          </p:nvSpPr>
          <p:spPr bwMode="auto">
            <a:xfrm>
              <a:off x="624" y="768"/>
              <a:ext cx="4704" cy="312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3.</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两直线交叉</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71512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xEl>
                                              <p:pRg st="0" end="0"/>
                                            </p:txEl>
                                          </p:spTgt>
                                        </p:tgtEl>
                                        <p:attrNameLst>
                                          <p:attrName>style.color</p:attrName>
                                        </p:attrNameLst>
                                      </p:cBhvr>
                                      <p:to>
                                        <a:srgbClr val="FF0000"/>
                                      </p:to>
                                    </p:animClr>
                                    <p:animClr clrSpc="rgb" dir="cw">
                                      <p:cBhvr>
                                        <p:cTn id="7" dur="250" autoRev="1" fill="remove"/>
                                        <p:tgtEl>
                                          <p:spTgt spid="7">
                                            <p:txEl>
                                              <p:pRg st="0" end="0"/>
                                            </p:txEl>
                                          </p:spTgt>
                                        </p:tgtEl>
                                        <p:attrNameLst>
                                          <p:attrName>fillcolor</p:attrName>
                                        </p:attrNameLst>
                                      </p:cBhvr>
                                      <p:to>
                                        <a:srgbClr val="FF0000"/>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2230"/>
                                        </p:tgtEl>
                                        <p:attrNameLst>
                                          <p:attrName>style.visibility</p:attrName>
                                        </p:attrNameLst>
                                      </p:cBhvr>
                                      <p:to>
                                        <p:strVal val="visible"/>
                                      </p:to>
                                    </p:set>
                                    <p:animEffect transition="in" filter="dissolve">
                                      <p:cBhvr>
                                        <p:cTn id="14"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占位符 1"/>
          <p:cNvSpPr txBox="1">
            <a:spLocks/>
          </p:cNvSpPr>
          <p:nvPr/>
        </p:nvSpPr>
        <p:spPr bwMode="auto">
          <a:xfrm>
            <a:off x="831068" y="378505"/>
            <a:ext cx="7842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2.3.3</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直线对投影面的各种相对位置</a:t>
            </a:r>
            <a:endParaRPr lang="zh-CN" altLang="en-US" sz="3200" b="1" dirty="0">
              <a:solidFill>
                <a:schemeClr val="accent2"/>
              </a:solidFill>
              <a:latin typeface="隶书" pitchFamily="49" charset="-122"/>
              <a:ea typeface="隶书" pitchFamily="49" charset="-122"/>
            </a:endParaRPr>
          </a:p>
        </p:txBody>
      </p:sp>
      <p:sp>
        <p:nvSpPr>
          <p:cNvPr id="6" name="Text Box 3"/>
          <p:cNvSpPr txBox="1">
            <a:spLocks noChangeArrowheads="1"/>
          </p:cNvSpPr>
          <p:nvPr/>
        </p:nvSpPr>
        <p:spPr bwMode="auto">
          <a:xfrm>
            <a:off x="404813" y="1966937"/>
            <a:ext cx="2336800" cy="5191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800" b="1">
                <a:solidFill>
                  <a:srgbClr val="0000FF"/>
                </a:solidFill>
                <a:latin typeface="楷体_GB2312" pitchFamily="49" charset="-122"/>
                <a:ea typeface="楷体_GB2312" pitchFamily="49" charset="-122"/>
              </a:rPr>
              <a:t>投影面平行线</a:t>
            </a:r>
          </a:p>
        </p:txBody>
      </p:sp>
      <p:grpSp>
        <p:nvGrpSpPr>
          <p:cNvPr id="7" name="Group 4"/>
          <p:cNvGrpSpPr>
            <a:grpSpLocks/>
          </p:cNvGrpSpPr>
          <p:nvPr/>
        </p:nvGrpSpPr>
        <p:grpSpPr bwMode="auto">
          <a:xfrm>
            <a:off x="5903913" y="1373212"/>
            <a:ext cx="3440112" cy="1730375"/>
            <a:chOff x="3593" y="864"/>
            <a:chExt cx="2167" cy="1090"/>
          </a:xfrm>
        </p:grpSpPr>
        <p:sp>
          <p:nvSpPr>
            <p:cNvPr id="8" name="AutoShape 5"/>
            <p:cNvSpPr>
              <a:spLocks noChangeArrowheads="1"/>
            </p:cNvSpPr>
            <p:nvPr/>
          </p:nvSpPr>
          <p:spPr bwMode="auto">
            <a:xfrm>
              <a:off x="3603" y="864"/>
              <a:ext cx="1955" cy="1090"/>
            </a:xfrm>
            <a:prstGeom prst="leftArrow">
              <a:avLst>
                <a:gd name="adj1" fmla="val 50000"/>
                <a:gd name="adj2" fmla="val 44839"/>
              </a:avLst>
            </a:prstGeom>
            <a:gradFill rotWithShape="0">
              <a:gsLst>
                <a:gs pos="0">
                  <a:srgbClr val="FFCCFF"/>
                </a:gs>
                <a:gs pos="50000">
                  <a:srgbClr val="FFFFFF"/>
                </a:gs>
                <a:gs pos="100000">
                  <a:srgbClr val="FFCCFF"/>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9" name="Text Box 6"/>
            <p:cNvSpPr txBox="1">
              <a:spLocks noChangeArrowheads="1"/>
            </p:cNvSpPr>
            <p:nvPr/>
          </p:nvSpPr>
          <p:spPr bwMode="auto">
            <a:xfrm>
              <a:off x="3593" y="1206"/>
              <a:ext cx="2167" cy="44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sz="2000" b="1" dirty="0">
                  <a:latin typeface="楷体_GB2312" pitchFamily="49" charset="-122"/>
                  <a:ea typeface="楷体_GB2312" pitchFamily="49" charset="-122"/>
                </a:rPr>
                <a:t>平行于某一投影面而</a:t>
              </a:r>
            </a:p>
            <a:p>
              <a:r>
                <a:rPr lang="zh-CN" altLang="en-US" sz="2000" b="1" dirty="0">
                  <a:latin typeface="楷体_GB2312" pitchFamily="49" charset="-122"/>
                  <a:ea typeface="楷体_GB2312" pitchFamily="49" charset="-122"/>
                </a:rPr>
                <a:t>与其余两投影面倾斜</a:t>
              </a:r>
            </a:p>
          </p:txBody>
        </p:sp>
      </p:grpSp>
      <p:sp>
        <p:nvSpPr>
          <p:cNvPr id="10" name="Text Box 7"/>
          <p:cNvSpPr txBox="1">
            <a:spLocks noChangeArrowheads="1"/>
          </p:cNvSpPr>
          <p:nvPr/>
        </p:nvSpPr>
        <p:spPr bwMode="auto">
          <a:xfrm>
            <a:off x="493713" y="3964012"/>
            <a:ext cx="2492375" cy="5191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800" b="1">
                <a:solidFill>
                  <a:srgbClr val="0000FF"/>
                </a:solidFill>
                <a:latin typeface="楷体_GB2312" pitchFamily="49" charset="-122"/>
                <a:ea typeface="楷体_GB2312" pitchFamily="49" charset="-122"/>
              </a:rPr>
              <a:t>投影面垂直线</a:t>
            </a:r>
          </a:p>
        </p:txBody>
      </p:sp>
      <p:sp>
        <p:nvSpPr>
          <p:cNvPr id="11" name="Text Box 8"/>
          <p:cNvSpPr txBox="1">
            <a:spLocks noChangeArrowheads="1"/>
          </p:cNvSpPr>
          <p:nvPr/>
        </p:nvSpPr>
        <p:spPr bwMode="auto">
          <a:xfrm>
            <a:off x="2827338" y="1558949"/>
            <a:ext cx="3354387"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正平线（平行于</a:t>
            </a:r>
            <a:r>
              <a:rPr lang="zh-CN" altLang="en-US" b="1" i="1">
                <a:latin typeface="楷体_GB2312" pitchFamily="49" charset="-122"/>
                <a:ea typeface="楷体_GB2312" pitchFamily="49" charset="-122"/>
              </a:rPr>
              <a:t>Ｖ</a:t>
            </a:r>
            <a:r>
              <a:rPr lang="zh-CN" altLang="en-US" b="1">
                <a:latin typeface="楷体_GB2312" pitchFamily="49" charset="-122"/>
                <a:ea typeface="楷体_GB2312" pitchFamily="49" charset="-122"/>
              </a:rPr>
              <a:t>面）</a:t>
            </a:r>
          </a:p>
        </p:txBody>
      </p:sp>
      <p:sp>
        <p:nvSpPr>
          <p:cNvPr id="12" name="Text Box 9"/>
          <p:cNvSpPr txBox="1">
            <a:spLocks noChangeArrowheads="1"/>
          </p:cNvSpPr>
          <p:nvPr/>
        </p:nvSpPr>
        <p:spPr bwMode="auto">
          <a:xfrm>
            <a:off x="2852738" y="2008212"/>
            <a:ext cx="3287712"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latin typeface="楷体_GB2312" pitchFamily="49" charset="-122"/>
                <a:ea typeface="楷体_GB2312" pitchFamily="49" charset="-122"/>
              </a:rPr>
              <a:t>侧平线（平行于</a:t>
            </a:r>
            <a:r>
              <a:rPr lang="zh-CN" altLang="en-US" b="1" i="1">
                <a:latin typeface="楷体_GB2312" pitchFamily="49" charset="-122"/>
                <a:ea typeface="楷体_GB2312" pitchFamily="49" charset="-122"/>
              </a:rPr>
              <a:t>Ｗ</a:t>
            </a:r>
            <a:r>
              <a:rPr lang="zh-CN" altLang="en-US" b="1">
                <a:latin typeface="楷体_GB2312" pitchFamily="49" charset="-122"/>
                <a:ea typeface="楷体_GB2312" pitchFamily="49" charset="-122"/>
              </a:rPr>
              <a:t>面）</a:t>
            </a:r>
          </a:p>
        </p:txBody>
      </p:sp>
      <p:sp>
        <p:nvSpPr>
          <p:cNvPr id="15" name="Text Box 10"/>
          <p:cNvSpPr txBox="1">
            <a:spLocks noChangeArrowheads="1"/>
          </p:cNvSpPr>
          <p:nvPr/>
        </p:nvSpPr>
        <p:spPr bwMode="auto">
          <a:xfrm>
            <a:off x="2684463" y="2422549"/>
            <a:ext cx="3560762"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水平线（平行于</a:t>
            </a:r>
            <a:r>
              <a:rPr lang="zh-CN" altLang="en-US" b="1" i="1">
                <a:latin typeface="楷体_GB2312" pitchFamily="49" charset="-122"/>
                <a:ea typeface="楷体_GB2312" pitchFamily="49" charset="-122"/>
              </a:rPr>
              <a:t>Ｈ</a:t>
            </a:r>
            <a:r>
              <a:rPr lang="zh-CN" altLang="en-US" b="1">
                <a:latin typeface="楷体_GB2312" pitchFamily="49" charset="-122"/>
                <a:ea typeface="楷体_GB2312" pitchFamily="49" charset="-122"/>
              </a:rPr>
              <a:t>面）</a:t>
            </a:r>
          </a:p>
        </p:txBody>
      </p:sp>
      <p:sp>
        <p:nvSpPr>
          <p:cNvPr id="16" name="Text Box 11"/>
          <p:cNvSpPr txBox="1">
            <a:spLocks noChangeArrowheads="1"/>
          </p:cNvSpPr>
          <p:nvPr/>
        </p:nvSpPr>
        <p:spPr bwMode="auto">
          <a:xfrm>
            <a:off x="2933700" y="3506812"/>
            <a:ext cx="3351213"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正垂线（垂直于</a:t>
            </a:r>
            <a:r>
              <a:rPr lang="zh-CN" altLang="en-US" b="1" i="1">
                <a:latin typeface="楷体_GB2312" pitchFamily="49" charset="-122"/>
                <a:ea typeface="楷体_GB2312" pitchFamily="49" charset="-122"/>
              </a:rPr>
              <a:t>Ｖ</a:t>
            </a:r>
            <a:r>
              <a:rPr lang="zh-CN" altLang="en-US" b="1">
                <a:latin typeface="楷体_GB2312" pitchFamily="49" charset="-122"/>
                <a:ea typeface="楷体_GB2312" pitchFamily="49" charset="-122"/>
              </a:rPr>
              <a:t>面）</a:t>
            </a:r>
          </a:p>
        </p:txBody>
      </p:sp>
      <p:sp>
        <p:nvSpPr>
          <p:cNvPr id="17" name="Text Box 12"/>
          <p:cNvSpPr txBox="1">
            <a:spLocks noChangeArrowheads="1"/>
          </p:cNvSpPr>
          <p:nvPr/>
        </p:nvSpPr>
        <p:spPr bwMode="auto">
          <a:xfrm>
            <a:off x="2971800" y="4006874"/>
            <a:ext cx="3278188"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latin typeface="楷体_GB2312" pitchFamily="49" charset="-122"/>
                <a:ea typeface="楷体_GB2312" pitchFamily="49" charset="-122"/>
              </a:rPr>
              <a:t>侧垂线（垂直于</a:t>
            </a:r>
            <a:r>
              <a:rPr lang="zh-CN" altLang="en-US" b="1" i="1">
                <a:latin typeface="楷体_GB2312" pitchFamily="49" charset="-122"/>
                <a:ea typeface="楷体_GB2312" pitchFamily="49" charset="-122"/>
              </a:rPr>
              <a:t>Ｗ</a:t>
            </a:r>
            <a:r>
              <a:rPr lang="zh-CN" altLang="en-US" b="1">
                <a:latin typeface="楷体_GB2312" pitchFamily="49" charset="-122"/>
                <a:ea typeface="楷体_GB2312" pitchFamily="49" charset="-122"/>
              </a:rPr>
              <a:t>面）</a:t>
            </a:r>
          </a:p>
        </p:txBody>
      </p:sp>
      <p:sp>
        <p:nvSpPr>
          <p:cNvPr id="18" name="Text Box 13"/>
          <p:cNvSpPr txBox="1">
            <a:spLocks noChangeArrowheads="1"/>
          </p:cNvSpPr>
          <p:nvPr/>
        </p:nvSpPr>
        <p:spPr bwMode="auto">
          <a:xfrm>
            <a:off x="2900363" y="4510112"/>
            <a:ext cx="3502025" cy="457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zh-CN" altLang="en-US" b="1">
                <a:latin typeface="楷体_GB2312" pitchFamily="49" charset="-122"/>
                <a:ea typeface="楷体_GB2312" pitchFamily="49" charset="-122"/>
              </a:rPr>
              <a:t>铅垂线（垂直于</a:t>
            </a:r>
            <a:r>
              <a:rPr lang="zh-CN" altLang="en-US" b="1" i="1">
                <a:latin typeface="楷体_GB2312" pitchFamily="49" charset="-122"/>
                <a:ea typeface="楷体_GB2312" pitchFamily="49" charset="-122"/>
              </a:rPr>
              <a:t>Ｈ</a:t>
            </a:r>
            <a:r>
              <a:rPr lang="zh-CN" altLang="en-US" b="1">
                <a:latin typeface="楷体_GB2312" pitchFamily="49" charset="-122"/>
                <a:ea typeface="楷体_GB2312" pitchFamily="49" charset="-122"/>
              </a:rPr>
              <a:t>面）</a:t>
            </a:r>
          </a:p>
        </p:txBody>
      </p:sp>
      <p:sp>
        <p:nvSpPr>
          <p:cNvPr id="19" name="Text Box 14"/>
          <p:cNvSpPr txBox="1">
            <a:spLocks noChangeArrowheads="1"/>
          </p:cNvSpPr>
          <p:nvPr/>
        </p:nvSpPr>
        <p:spPr bwMode="auto">
          <a:xfrm>
            <a:off x="504825" y="5386412"/>
            <a:ext cx="2882900" cy="5191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800" b="1">
                <a:solidFill>
                  <a:srgbClr val="0000FF"/>
                </a:solidFill>
                <a:latin typeface="楷体_GB2312" pitchFamily="49" charset="-122"/>
                <a:ea typeface="楷体_GB2312" pitchFamily="49" charset="-122"/>
              </a:rPr>
              <a:t>一般位置直线</a:t>
            </a:r>
          </a:p>
        </p:txBody>
      </p:sp>
      <p:grpSp>
        <p:nvGrpSpPr>
          <p:cNvPr id="20" name="Group 15"/>
          <p:cNvGrpSpPr>
            <a:grpSpLocks/>
          </p:cNvGrpSpPr>
          <p:nvPr/>
        </p:nvGrpSpPr>
        <p:grpSpPr bwMode="auto">
          <a:xfrm>
            <a:off x="2987675" y="5065737"/>
            <a:ext cx="5526088" cy="1171575"/>
            <a:chOff x="1777" y="3115"/>
            <a:chExt cx="2997" cy="720"/>
          </a:xfrm>
        </p:grpSpPr>
        <p:sp>
          <p:nvSpPr>
            <p:cNvPr id="21" name="AutoShape 16"/>
            <p:cNvSpPr>
              <a:spLocks noChangeArrowheads="1"/>
            </p:cNvSpPr>
            <p:nvPr/>
          </p:nvSpPr>
          <p:spPr bwMode="auto">
            <a:xfrm>
              <a:off x="1777" y="3115"/>
              <a:ext cx="2997" cy="720"/>
            </a:xfrm>
            <a:prstGeom prst="horizontalScroll">
              <a:avLst>
                <a:gd name="adj" fmla="val 12500"/>
              </a:avLst>
            </a:prstGeom>
            <a:gradFill rotWithShape="0">
              <a:gsLst>
                <a:gs pos="0">
                  <a:srgbClr val="FFFFCC"/>
                </a:gs>
                <a:gs pos="50000">
                  <a:schemeClr val="bg1"/>
                </a:gs>
                <a:gs pos="100000">
                  <a:srgbClr val="FFFFCC"/>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22" name="Text Box 17"/>
            <p:cNvSpPr txBox="1">
              <a:spLocks noChangeArrowheads="1"/>
            </p:cNvSpPr>
            <p:nvPr/>
          </p:nvSpPr>
          <p:spPr bwMode="auto">
            <a:xfrm>
              <a:off x="2054" y="3319"/>
              <a:ext cx="2425" cy="319"/>
            </a:xfrm>
            <a:prstGeom prst="rect">
              <a:avLst/>
            </a:prstGeom>
            <a:gradFill rotWithShape="0">
              <a:gsLst>
                <a:gs pos="0">
                  <a:srgbClr val="FFFFCC"/>
                </a:gs>
                <a:gs pos="50000">
                  <a:schemeClr val="bg1"/>
                </a:gs>
                <a:gs pos="100000">
                  <a:srgbClr val="FFFFC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zh-CN" altLang="en-US" sz="2800" b="1">
                  <a:latin typeface="楷体_GB2312" pitchFamily="49" charset="-122"/>
                  <a:ea typeface="楷体_GB2312" pitchFamily="49" charset="-122"/>
                </a:rPr>
                <a:t>与三个投影面都倾斜的直线</a:t>
              </a:r>
              <a:endParaRPr lang="zh-CN" altLang="en-US" sz="2800">
                <a:latin typeface="楷体_GB2312" pitchFamily="49" charset="-122"/>
                <a:ea typeface="楷体_GB2312" pitchFamily="49" charset="-122"/>
              </a:endParaRPr>
            </a:p>
          </p:txBody>
        </p:sp>
      </p:grpSp>
      <p:sp>
        <p:nvSpPr>
          <p:cNvPr id="23" name="AutoShape 18"/>
          <p:cNvSpPr>
            <a:spLocks noChangeArrowheads="1"/>
          </p:cNvSpPr>
          <p:nvPr/>
        </p:nvSpPr>
        <p:spPr bwMode="auto">
          <a:xfrm>
            <a:off x="504825" y="2744812"/>
            <a:ext cx="2741613" cy="835025"/>
          </a:xfrm>
          <a:prstGeom prst="upDownArrowCallout">
            <a:avLst>
              <a:gd name="adj1" fmla="val 82082"/>
              <a:gd name="adj2" fmla="val 82082"/>
              <a:gd name="adj3" fmla="val 12500"/>
              <a:gd name="adj4" fmla="val 50000"/>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b="1">
                <a:latin typeface="楷体_GB2312" pitchFamily="49" charset="-122"/>
                <a:ea typeface="楷体_GB2312" pitchFamily="49" charset="-122"/>
              </a:rPr>
              <a:t>统称</a:t>
            </a:r>
            <a:r>
              <a:rPr lang="zh-CN" altLang="en-US" b="1">
                <a:solidFill>
                  <a:schemeClr val="folHlink"/>
                </a:solidFill>
                <a:latin typeface="黑体" pitchFamily="2" charset="-122"/>
                <a:ea typeface="黑体" pitchFamily="2" charset="-122"/>
              </a:rPr>
              <a:t>特殊位置直线</a:t>
            </a:r>
            <a:endParaRPr lang="zh-CN" altLang="en-US" sz="1800" b="1">
              <a:solidFill>
                <a:schemeClr val="folHlink"/>
              </a:solidFill>
              <a:latin typeface="黑体" pitchFamily="2" charset="-122"/>
              <a:ea typeface="黑体" pitchFamily="2" charset="-122"/>
            </a:endParaRPr>
          </a:p>
        </p:txBody>
      </p:sp>
      <p:sp>
        <p:nvSpPr>
          <p:cNvPr id="24" name="AutoShape 19"/>
          <p:cNvSpPr>
            <a:spLocks/>
          </p:cNvSpPr>
          <p:nvPr/>
        </p:nvSpPr>
        <p:spPr bwMode="auto">
          <a:xfrm>
            <a:off x="2740025" y="1744687"/>
            <a:ext cx="152400" cy="914400"/>
          </a:xfrm>
          <a:prstGeom prst="leftBrace">
            <a:avLst>
              <a:gd name="adj1" fmla="val 50000"/>
              <a:gd name="adj2" fmla="val 50000"/>
            </a:avLst>
          </a:prstGeom>
          <a:noFill/>
          <a:ln w="3810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grpSp>
        <p:nvGrpSpPr>
          <p:cNvPr id="25" name="Group 20"/>
          <p:cNvGrpSpPr>
            <a:grpSpLocks/>
          </p:cNvGrpSpPr>
          <p:nvPr/>
        </p:nvGrpSpPr>
        <p:grpSpPr bwMode="auto">
          <a:xfrm>
            <a:off x="6154738" y="3565549"/>
            <a:ext cx="2930525" cy="1200150"/>
            <a:chOff x="3708" y="2298"/>
            <a:chExt cx="2010" cy="756"/>
          </a:xfrm>
        </p:grpSpPr>
        <p:sp>
          <p:nvSpPr>
            <p:cNvPr id="26" name="AutoShape 21"/>
            <p:cNvSpPr>
              <a:spLocks noChangeArrowheads="1"/>
            </p:cNvSpPr>
            <p:nvPr/>
          </p:nvSpPr>
          <p:spPr bwMode="auto">
            <a:xfrm flipH="1">
              <a:off x="3708" y="2298"/>
              <a:ext cx="2010" cy="756"/>
            </a:xfrm>
            <a:prstGeom prst="notchedRightArrow">
              <a:avLst>
                <a:gd name="adj1" fmla="val 50000"/>
                <a:gd name="adj2" fmla="val 66468"/>
              </a:avLst>
            </a:prstGeom>
            <a:gradFill rotWithShape="0">
              <a:gsLst>
                <a:gs pos="0">
                  <a:srgbClr val="CCFFFF"/>
                </a:gs>
                <a:gs pos="50000">
                  <a:srgbClr val="FFFFFF"/>
                </a:gs>
                <a:gs pos="100000">
                  <a:srgbClr val="CC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ltLang="zh-CN" sz="1800" b="1">
                <a:solidFill>
                  <a:schemeClr val="tx2"/>
                </a:solidFill>
                <a:latin typeface="楷体_GB2312" pitchFamily="49" charset="-122"/>
                <a:ea typeface="楷体_GB2312" pitchFamily="49" charset="-122"/>
              </a:endParaRPr>
            </a:p>
            <a:p>
              <a:endParaRPr lang="en-US" altLang="zh-CN" sz="1800" b="1">
                <a:solidFill>
                  <a:schemeClr val="tx2"/>
                </a:solidFill>
                <a:latin typeface="楷体_GB2312" pitchFamily="49" charset="-122"/>
                <a:ea typeface="楷体_GB2312" pitchFamily="49" charset="-122"/>
              </a:endParaRPr>
            </a:p>
          </p:txBody>
        </p:sp>
        <p:sp>
          <p:nvSpPr>
            <p:cNvPr id="27" name="Text Box 22"/>
            <p:cNvSpPr txBox="1">
              <a:spLocks noChangeArrowheads="1"/>
            </p:cNvSpPr>
            <p:nvPr/>
          </p:nvSpPr>
          <p:spPr bwMode="auto">
            <a:xfrm>
              <a:off x="3902" y="2530"/>
              <a:ext cx="1543"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2000" b="1" dirty="0">
                  <a:latin typeface="楷体_GB2312" pitchFamily="49" charset="-122"/>
                  <a:ea typeface="楷体_GB2312" pitchFamily="49" charset="-122"/>
                </a:rPr>
                <a:t>垂直于某一投影面</a:t>
              </a:r>
            </a:p>
          </p:txBody>
        </p:sp>
      </p:grpSp>
      <p:sp>
        <p:nvSpPr>
          <p:cNvPr id="28" name="AutoShape 23"/>
          <p:cNvSpPr>
            <a:spLocks/>
          </p:cNvSpPr>
          <p:nvPr/>
        </p:nvSpPr>
        <p:spPr bwMode="auto">
          <a:xfrm>
            <a:off x="2828925" y="3784624"/>
            <a:ext cx="152400" cy="914400"/>
          </a:xfrm>
          <a:prstGeom prst="leftBrace">
            <a:avLst>
              <a:gd name="adj1" fmla="val 50000"/>
              <a:gd name="adj2" fmla="val 50000"/>
            </a:avLst>
          </a:prstGeom>
          <a:noFill/>
          <a:ln w="38100">
            <a:solidFill>
              <a:srgbClr val="FFFF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475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4">
                                            <p:txEl>
                                              <p:pRg st="0" end="0"/>
                                            </p:txEl>
                                          </p:spTgt>
                                        </p:tgtEl>
                                        <p:attrNameLst>
                                          <p:attrName>style.color</p:attrName>
                                        </p:attrNameLst>
                                      </p:cBhvr>
                                      <p:to>
                                        <a:srgbClr val="FF0000"/>
                                      </p:to>
                                    </p:animClr>
                                    <p:animClr clrSpc="rgb" dir="cw">
                                      <p:cBhvr>
                                        <p:cTn id="7" dur="250" autoRev="1" fill="remove"/>
                                        <p:tgtEl>
                                          <p:spTgt spid="14">
                                            <p:txEl>
                                              <p:pRg st="0" end="0"/>
                                            </p:txEl>
                                          </p:spTgt>
                                        </p:tgtEl>
                                        <p:attrNameLst>
                                          <p:attrName>fillcolor</p:attrName>
                                        </p:attrNameLst>
                                      </p:cBhvr>
                                      <p:to>
                                        <a:srgbClr val="FF0000"/>
                                      </p:to>
                                    </p:animClr>
                                    <p:set>
                                      <p:cBhvr>
                                        <p:cTn id="8" dur="250" autoRev="1" fill="remove"/>
                                        <p:tgtEl>
                                          <p:spTgt spid="14">
                                            <p:txEl>
                                              <p:pRg st="0" end="0"/>
                                            </p:txEl>
                                          </p:spTgt>
                                        </p:tgtEl>
                                        <p:attrNameLst>
                                          <p:attrName>fill.type</p:attrName>
                                        </p:attrNameLst>
                                      </p:cBhvr>
                                      <p:to>
                                        <p:strVal val="solid"/>
                                      </p:to>
                                    </p:set>
                                    <p:set>
                                      <p:cBhvr>
                                        <p:cTn id="9" dur="250" autoRev="1" fill="remove"/>
                                        <p:tgtEl>
                                          <p:spTgt spid="1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out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lef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42"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out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wipe(left)">
                                      <p:cBhvr>
                                        <p:cTn id="59" dur="500"/>
                                        <p:tgtEl>
                                          <p:spTgt spid="1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xEl>
                                              <p:pRg st="0" end="0"/>
                                            </p:txEl>
                                          </p:spTgt>
                                        </p:tgtEl>
                                        <p:attrNameLst>
                                          <p:attrName>style.visibility</p:attrName>
                                        </p:attrNameLst>
                                      </p:cBhvr>
                                      <p:to>
                                        <p:strVal val="visible"/>
                                      </p:to>
                                    </p:set>
                                    <p:animEffect transition="in" filter="wipe(left)">
                                      <p:cBhvr>
                                        <p:cTn id="64" dur="500"/>
                                        <p:tgtEl>
                                          <p:spTgt spid="1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Effect transition="in" filter="wipe(left)">
                                      <p:cBhvr>
                                        <p:cTn id="69" dur="500"/>
                                        <p:tgtEl>
                                          <p:spTgt spid="18">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wipe(left)">
                                      <p:cBhvr>
                                        <p:cTn id="74" dur="500"/>
                                        <p:tgtEl>
                                          <p:spTgt spid="1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Horizontal)">
                                      <p:cBhvr>
                                        <p:cTn id="8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10" grpId="0" build="p" autoUpdateAnimBg="0"/>
      <p:bldP spid="11" grpId="0" build="p" autoUpdateAnimBg="0"/>
      <p:bldP spid="12" grpId="0" build="p" autoUpdateAnimBg="0"/>
      <p:bldP spid="15" grpId="0" build="p" autoUpdateAnimBg="0"/>
      <p:bldP spid="16" grpId="0" build="p" autoUpdateAnimBg="0"/>
      <p:bldP spid="17" grpId="0" build="p" autoUpdateAnimBg="0"/>
      <p:bldP spid="18" grpId="0" build="p" autoUpdateAnimBg="0"/>
      <p:bldP spid="19" grpId="0" build="p" autoUpdateAnimBg="0"/>
      <p:bldP spid="23" grpId="0" animBg="1" autoUpdateAnimBg="0"/>
      <p:bldP spid="24"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38" name="Rectangle 46"/>
          <p:cNvSpPr>
            <a:spLocks noChangeArrowheads="1"/>
          </p:cNvSpPr>
          <p:nvPr/>
        </p:nvSpPr>
        <p:spPr bwMode="auto">
          <a:xfrm>
            <a:off x="590550" y="393700"/>
            <a:ext cx="8242300" cy="41084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36493" name="Group 301"/>
          <p:cNvGrpSpPr>
            <a:grpSpLocks/>
          </p:cNvGrpSpPr>
          <p:nvPr/>
        </p:nvGrpSpPr>
        <p:grpSpPr bwMode="auto">
          <a:xfrm>
            <a:off x="688975" y="511175"/>
            <a:ext cx="5181600" cy="3894138"/>
            <a:chOff x="240" y="960"/>
            <a:chExt cx="3264" cy="2453"/>
          </a:xfrm>
        </p:grpSpPr>
        <p:sp>
          <p:nvSpPr>
            <p:cNvPr id="136494" name="Freeform 302"/>
            <p:cNvSpPr>
              <a:spLocks/>
            </p:cNvSpPr>
            <p:nvPr/>
          </p:nvSpPr>
          <p:spPr bwMode="auto">
            <a:xfrm>
              <a:off x="450" y="2419"/>
              <a:ext cx="3054" cy="994"/>
            </a:xfrm>
            <a:custGeom>
              <a:avLst/>
              <a:gdLst>
                <a:gd name="T0" fmla="*/ 0 w 3054"/>
                <a:gd name="T1" fmla="*/ 0 h 994"/>
                <a:gd name="T2" fmla="*/ 914 w 3054"/>
                <a:gd name="T3" fmla="*/ 994 h 994"/>
                <a:gd name="T4" fmla="*/ 3054 w 3054"/>
                <a:gd name="T5" fmla="*/ 994 h 994"/>
                <a:gd name="T6" fmla="*/ 2073 w 3054"/>
                <a:gd name="T7" fmla="*/ 4 h 994"/>
                <a:gd name="T8" fmla="*/ 0 w 3054"/>
                <a:gd name="T9" fmla="*/ 0 h 994"/>
              </a:gdLst>
              <a:ahLst/>
              <a:cxnLst>
                <a:cxn ang="0">
                  <a:pos x="T0" y="T1"/>
                </a:cxn>
                <a:cxn ang="0">
                  <a:pos x="T2" y="T3"/>
                </a:cxn>
                <a:cxn ang="0">
                  <a:pos x="T4" y="T5"/>
                </a:cxn>
                <a:cxn ang="0">
                  <a:pos x="T6" y="T7"/>
                </a:cxn>
                <a:cxn ang="0">
                  <a:pos x="T8" y="T9"/>
                </a:cxn>
              </a:cxnLst>
              <a:rect l="0" t="0" r="r" b="b"/>
              <a:pathLst>
                <a:path w="3054" h="994">
                  <a:moveTo>
                    <a:pt x="0" y="0"/>
                  </a:moveTo>
                  <a:lnTo>
                    <a:pt x="914" y="994"/>
                  </a:lnTo>
                  <a:lnTo>
                    <a:pt x="3054" y="994"/>
                  </a:lnTo>
                  <a:lnTo>
                    <a:pt x="2073" y="4"/>
                  </a:lnTo>
                  <a:lnTo>
                    <a:pt x="0" y="0"/>
                  </a:lnTo>
                  <a:close/>
                </a:path>
              </a:pathLst>
            </a:custGeom>
            <a:gradFill rotWithShape="0">
              <a:gsLst>
                <a:gs pos="0">
                  <a:schemeClr val="bg1"/>
                </a:gs>
                <a:gs pos="100000">
                  <a:schemeClr val="accent1"/>
                </a:gs>
              </a:gsLst>
              <a:lin ang="27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36495" name="Rectangle 303"/>
            <p:cNvSpPr>
              <a:spLocks noChangeArrowheads="1"/>
            </p:cNvSpPr>
            <p:nvPr/>
          </p:nvSpPr>
          <p:spPr bwMode="auto">
            <a:xfrm>
              <a:off x="450" y="960"/>
              <a:ext cx="2067" cy="1466"/>
            </a:xfrm>
            <a:prstGeom prst="rect">
              <a:avLst/>
            </a:prstGeom>
            <a:gradFill rotWithShape="0">
              <a:gsLst>
                <a:gs pos="0">
                  <a:schemeClr val="accent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136496" name="Group 304"/>
            <p:cNvGrpSpPr>
              <a:grpSpLocks/>
            </p:cNvGrpSpPr>
            <p:nvPr/>
          </p:nvGrpSpPr>
          <p:grpSpPr bwMode="auto">
            <a:xfrm>
              <a:off x="1396" y="3258"/>
              <a:ext cx="213" cy="113"/>
              <a:chOff x="1303" y="3246"/>
              <a:chExt cx="222" cy="118"/>
            </a:xfrm>
          </p:grpSpPr>
          <p:sp>
            <p:nvSpPr>
              <p:cNvPr id="136497" name="Line 305"/>
              <p:cNvSpPr>
                <a:spLocks noChangeShapeType="1"/>
              </p:cNvSpPr>
              <p:nvPr/>
            </p:nvSpPr>
            <p:spPr bwMode="auto">
              <a:xfrm flipH="1" flipV="1">
                <a:off x="1303" y="3246"/>
                <a:ext cx="118" cy="1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498" name="Line 306"/>
              <p:cNvSpPr>
                <a:spLocks noChangeShapeType="1"/>
              </p:cNvSpPr>
              <p:nvPr/>
            </p:nvSpPr>
            <p:spPr bwMode="auto">
              <a:xfrm>
                <a:off x="1346" y="3298"/>
                <a:ext cx="10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499" name="Line 307"/>
              <p:cNvSpPr>
                <a:spLocks noChangeShapeType="1"/>
              </p:cNvSpPr>
              <p:nvPr/>
            </p:nvSpPr>
            <p:spPr bwMode="auto">
              <a:xfrm>
                <a:off x="1408" y="3246"/>
                <a:ext cx="117" cy="11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00" name="Group 308"/>
            <p:cNvGrpSpPr>
              <a:grpSpLocks/>
            </p:cNvGrpSpPr>
            <p:nvPr/>
          </p:nvGrpSpPr>
          <p:grpSpPr bwMode="auto">
            <a:xfrm>
              <a:off x="240" y="2349"/>
              <a:ext cx="141" cy="151"/>
              <a:chOff x="192" y="1754"/>
              <a:chExt cx="128" cy="138"/>
            </a:xfrm>
          </p:grpSpPr>
          <p:sp>
            <p:nvSpPr>
              <p:cNvPr id="136501" name="Line 309"/>
              <p:cNvSpPr>
                <a:spLocks noChangeShapeType="1"/>
              </p:cNvSpPr>
              <p:nvPr/>
            </p:nvSpPr>
            <p:spPr bwMode="auto">
              <a:xfrm>
                <a:off x="228" y="1754"/>
                <a:ext cx="55" cy="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02" name="Line 310"/>
              <p:cNvSpPr>
                <a:spLocks noChangeShapeType="1"/>
              </p:cNvSpPr>
              <p:nvPr/>
            </p:nvSpPr>
            <p:spPr bwMode="auto">
              <a:xfrm flipH="1">
                <a:off x="192" y="1754"/>
                <a:ext cx="128" cy="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503" name="Freeform 311"/>
            <p:cNvSpPr>
              <a:spLocks/>
            </p:cNvSpPr>
            <p:nvPr/>
          </p:nvSpPr>
          <p:spPr bwMode="auto">
            <a:xfrm>
              <a:off x="529" y="1037"/>
              <a:ext cx="102" cy="151"/>
            </a:xfrm>
            <a:custGeom>
              <a:avLst/>
              <a:gdLst>
                <a:gd name="T0" fmla="*/ 0 w 760"/>
                <a:gd name="T1" fmla="*/ 0 h 1140"/>
                <a:gd name="T2" fmla="*/ 74 w 760"/>
                <a:gd name="T3" fmla="*/ 1140 h 1140"/>
                <a:gd name="T4" fmla="*/ 760 w 760"/>
                <a:gd name="T5" fmla="*/ 0 h 1140"/>
              </a:gdLst>
              <a:ahLst/>
              <a:cxnLst>
                <a:cxn ang="0">
                  <a:pos x="T0" y="T1"/>
                </a:cxn>
                <a:cxn ang="0">
                  <a:pos x="T2" y="T3"/>
                </a:cxn>
                <a:cxn ang="0">
                  <a:pos x="T4" y="T5"/>
                </a:cxn>
              </a:cxnLst>
              <a:rect l="0" t="0" r="r" b="b"/>
              <a:pathLst>
                <a:path w="760" h="1140">
                  <a:moveTo>
                    <a:pt x="0" y="0"/>
                  </a:moveTo>
                  <a:lnTo>
                    <a:pt x="74" y="1140"/>
                  </a:lnTo>
                  <a:lnTo>
                    <a:pt x="76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6504" name="Group 312"/>
            <p:cNvGrpSpPr>
              <a:grpSpLocks/>
            </p:cNvGrpSpPr>
            <p:nvPr/>
          </p:nvGrpSpPr>
          <p:grpSpPr bwMode="auto">
            <a:xfrm>
              <a:off x="2567" y="2263"/>
              <a:ext cx="103" cy="152"/>
              <a:chOff x="2731" y="1960"/>
              <a:chExt cx="116" cy="172"/>
            </a:xfrm>
          </p:grpSpPr>
          <p:sp>
            <p:nvSpPr>
              <p:cNvPr id="136505" name="Line 313"/>
              <p:cNvSpPr>
                <a:spLocks noChangeShapeType="1"/>
              </p:cNvSpPr>
              <p:nvPr/>
            </p:nvSpPr>
            <p:spPr bwMode="auto">
              <a:xfrm flipV="1">
                <a:off x="2731" y="2009"/>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06" name="Freeform 314"/>
              <p:cNvSpPr>
                <a:spLocks/>
              </p:cNvSpPr>
              <p:nvPr/>
            </p:nvSpPr>
            <p:spPr bwMode="auto">
              <a:xfrm>
                <a:off x="2751" y="1960"/>
                <a:ext cx="96" cy="49"/>
              </a:xfrm>
              <a:custGeom>
                <a:avLst/>
                <a:gdLst>
                  <a:gd name="T0" fmla="*/ 633 w 633"/>
                  <a:gd name="T1" fmla="*/ 317 h 317"/>
                  <a:gd name="T2" fmla="*/ 633 w 633"/>
                  <a:gd name="T3" fmla="*/ 159 h 317"/>
                  <a:gd name="T4" fmla="*/ 548 w 633"/>
                  <a:gd name="T5" fmla="*/ 43 h 317"/>
                  <a:gd name="T6" fmla="*/ 402 w 633"/>
                  <a:gd name="T7" fmla="*/ 0 h 317"/>
                  <a:gd name="T8" fmla="*/ 231 w 633"/>
                  <a:gd name="T9" fmla="*/ 43 h 317"/>
                  <a:gd name="T10" fmla="*/ 85 w 633"/>
                  <a:gd name="T11" fmla="*/ 159 h 317"/>
                  <a:gd name="T12" fmla="*/ 0 w 633"/>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633" h="317">
                    <a:moveTo>
                      <a:pt x="633" y="317"/>
                    </a:moveTo>
                    <a:lnTo>
                      <a:pt x="633" y="159"/>
                    </a:lnTo>
                    <a:lnTo>
                      <a:pt x="548" y="43"/>
                    </a:lnTo>
                    <a:lnTo>
                      <a:pt x="402" y="0"/>
                    </a:lnTo>
                    <a:lnTo>
                      <a:pt x="231" y="43"/>
                    </a:lnTo>
                    <a:lnTo>
                      <a:pt x="85" y="159"/>
                    </a:lnTo>
                    <a:lnTo>
                      <a:pt x="0" y="31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07" name="Line 315"/>
              <p:cNvSpPr>
                <a:spLocks noChangeShapeType="1"/>
              </p:cNvSpPr>
              <p:nvPr/>
            </p:nvSpPr>
            <p:spPr bwMode="auto">
              <a:xfrm flipH="1">
                <a:off x="2826" y="2009"/>
                <a:ext cx="21"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08" name="Freeform 316"/>
              <p:cNvSpPr>
                <a:spLocks/>
              </p:cNvSpPr>
              <p:nvPr/>
            </p:nvSpPr>
            <p:spPr bwMode="auto">
              <a:xfrm>
                <a:off x="2731" y="2084"/>
                <a:ext cx="95" cy="48"/>
              </a:xfrm>
              <a:custGeom>
                <a:avLst/>
                <a:gdLst>
                  <a:gd name="T0" fmla="*/ 0 w 633"/>
                  <a:gd name="T1" fmla="*/ 0 h 317"/>
                  <a:gd name="T2" fmla="*/ 0 w 633"/>
                  <a:gd name="T3" fmla="*/ 159 h 317"/>
                  <a:gd name="T4" fmla="*/ 84 w 633"/>
                  <a:gd name="T5" fmla="*/ 275 h 317"/>
                  <a:gd name="T6" fmla="*/ 232 w 633"/>
                  <a:gd name="T7" fmla="*/ 317 h 317"/>
                  <a:gd name="T8" fmla="*/ 401 w 633"/>
                  <a:gd name="T9" fmla="*/ 275 h 317"/>
                  <a:gd name="T10" fmla="*/ 548 w 633"/>
                  <a:gd name="T11" fmla="*/ 159 h 317"/>
                  <a:gd name="T12" fmla="*/ 633 w 633"/>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633" h="317">
                    <a:moveTo>
                      <a:pt x="0" y="0"/>
                    </a:moveTo>
                    <a:lnTo>
                      <a:pt x="0" y="159"/>
                    </a:lnTo>
                    <a:lnTo>
                      <a:pt x="84" y="275"/>
                    </a:lnTo>
                    <a:lnTo>
                      <a:pt x="232" y="317"/>
                    </a:lnTo>
                    <a:lnTo>
                      <a:pt x="401" y="275"/>
                    </a:lnTo>
                    <a:lnTo>
                      <a:pt x="548" y="159"/>
                    </a:lnTo>
                    <a:lnTo>
                      <a:pt x="63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36509" name="Group 317"/>
          <p:cNvGrpSpPr>
            <a:grpSpLocks/>
          </p:cNvGrpSpPr>
          <p:nvPr/>
        </p:nvGrpSpPr>
        <p:grpSpPr bwMode="auto">
          <a:xfrm>
            <a:off x="2022475" y="1352550"/>
            <a:ext cx="1892300" cy="1981200"/>
            <a:chOff x="1080" y="1490"/>
            <a:chExt cx="1192" cy="1248"/>
          </a:xfrm>
        </p:grpSpPr>
        <p:sp>
          <p:nvSpPr>
            <p:cNvPr id="136510" name="Line 318"/>
            <p:cNvSpPr>
              <a:spLocks noChangeShapeType="1"/>
            </p:cNvSpPr>
            <p:nvPr/>
          </p:nvSpPr>
          <p:spPr bwMode="auto">
            <a:xfrm flipV="1">
              <a:off x="2271" y="1490"/>
              <a:ext cx="1" cy="1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11" name="Line 319"/>
            <p:cNvSpPr>
              <a:spLocks noChangeShapeType="1"/>
            </p:cNvSpPr>
            <p:nvPr/>
          </p:nvSpPr>
          <p:spPr bwMode="auto">
            <a:xfrm flipV="1">
              <a:off x="1080" y="1995"/>
              <a:ext cx="1" cy="7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512" name="Line 320"/>
          <p:cNvSpPr>
            <a:spLocks noChangeShapeType="1"/>
          </p:cNvSpPr>
          <p:nvPr/>
        </p:nvSpPr>
        <p:spPr bwMode="auto">
          <a:xfrm>
            <a:off x="2368550" y="2547938"/>
            <a:ext cx="15875" cy="142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13" name="Group 321"/>
          <p:cNvGrpSpPr>
            <a:grpSpLocks/>
          </p:cNvGrpSpPr>
          <p:nvPr/>
        </p:nvGrpSpPr>
        <p:grpSpPr bwMode="auto">
          <a:xfrm>
            <a:off x="2384425" y="2562225"/>
            <a:ext cx="1055688" cy="903288"/>
            <a:chOff x="1308" y="2252"/>
            <a:chExt cx="665" cy="569"/>
          </a:xfrm>
        </p:grpSpPr>
        <p:sp>
          <p:nvSpPr>
            <p:cNvPr id="136514" name="Line 322"/>
            <p:cNvSpPr>
              <a:spLocks noChangeShapeType="1"/>
            </p:cNvSpPr>
            <p:nvPr/>
          </p:nvSpPr>
          <p:spPr bwMode="auto">
            <a:xfrm>
              <a:off x="1308" y="2252"/>
              <a:ext cx="1" cy="2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15" name="Line 323"/>
            <p:cNvSpPr>
              <a:spLocks noChangeShapeType="1"/>
            </p:cNvSpPr>
            <p:nvPr/>
          </p:nvSpPr>
          <p:spPr bwMode="auto">
            <a:xfrm>
              <a:off x="1972" y="2315"/>
              <a:ext cx="1" cy="5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16" name="Group 324"/>
          <p:cNvGrpSpPr>
            <a:grpSpLocks/>
          </p:cNvGrpSpPr>
          <p:nvPr/>
        </p:nvGrpSpPr>
        <p:grpSpPr bwMode="auto">
          <a:xfrm>
            <a:off x="2212975" y="3028950"/>
            <a:ext cx="1395413" cy="592138"/>
            <a:chOff x="1200" y="2546"/>
            <a:chExt cx="879" cy="373"/>
          </a:xfrm>
        </p:grpSpPr>
        <p:sp>
          <p:nvSpPr>
            <p:cNvPr id="136517" name="Line 325"/>
            <p:cNvSpPr>
              <a:spLocks noChangeShapeType="1"/>
            </p:cNvSpPr>
            <p:nvPr/>
          </p:nvSpPr>
          <p:spPr bwMode="auto">
            <a:xfrm>
              <a:off x="1308" y="2546"/>
              <a:ext cx="664" cy="2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18" name="Group 326"/>
            <p:cNvGrpSpPr>
              <a:grpSpLocks/>
            </p:cNvGrpSpPr>
            <p:nvPr/>
          </p:nvGrpSpPr>
          <p:grpSpPr bwMode="auto">
            <a:xfrm>
              <a:off x="1200" y="2567"/>
              <a:ext cx="879" cy="352"/>
              <a:chOff x="1200" y="2567"/>
              <a:chExt cx="879" cy="352"/>
            </a:xfrm>
          </p:grpSpPr>
          <p:grpSp>
            <p:nvGrpSpPr>
              <p:cNvPr id="136519" name="Group 327"/>
              <p:cNvGrpSpPr>
                <a:grpSpLocks/>
              </p:cNvGrpSpPr>
              <p:nvPr/>
            </p:nvGrpSpPr>
            <p:grpSpPr bwMode="auto">
              <a:xfrm>
                <a:off x="1200" y="2567"/>
                <a:ext cx="71" cy="90"/>
                <a:chOff x="1200" y="2567"/>
                <a:chExt cx="71" cy="90"/>
              </a:xfrm>
            </p:grpSpPr>
            <p:sp>
              <p:nvSpPr>
                <p:cNvPr id="136520" name="Line 328"/>
                <p:cNvSpPr>
                  <a:spLocks noChangeShapeType="1"/>
                </p:cNvSpPr>
                <p:nvPr/>
              </p:nvSpPr>
              <p:spPr bwMode="auto">
                <a:xfrm flipH="1">
                  <a:off x="1216" y="2656"/>
                  <a:ext cx="3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21" name="Freeform 329"/>
                <p:cNvSpPr>
                  <a:spLocks/>
                </p:cNvSpPr>
                <p:nvPr/>
              </p:nvSpPr>
              <p:spPr bwMode="auto">
                <a:xfrm>
                  <a:off x="1200" y="2634"/>
                  <a:ext cx="16" cy="22"/>
                </a:xfrm>
                <a:custGeom>
                  <a:avLst/>
                  <a:gdLst>
                    <a:gd name="T0" fmla="*/ 3 w 101"/>
                    <a:gd name="T1" fmla="*/ 0 h 133"/>
                    <a:gd name="T2" fmla="*/ 0 w 101"/>
                    <a:gd name="T3" fmla="*/ 41 h 133"/>
                    <a:gd name="T4" fmla="*/ 8 w 101"/>
                    <a:gd name="T5" fmla="*/ 78 h 133"/>
                    <a:gd name="T6" fmla="*/ 29 w 101"/>
                    <a:gd name="T7" fmla="*/ 108 h 133"/>
                    <a:gd name="T8" fmla="*/ 62 w 101"/>
                    <a:gd name="T9" fmla="*/ 126 h 133"/>
                    <a:gd name="T10" fmla="*/ 101 w 101"/>
                    <a:gd name="T11" fmla="*/ 133 h 133"/>
                  </a:gdLst>
                  <a:ahLst/>
                  <a:cxnLst>
                    <a:cxn ang="0">
                      <a:pos x="T0" y="T1"/>
                    </a:cxn>
                    <a:cxn ang="0">
                      <a:pos x="T2" y="T3"/>
                    </a:cxn>
                    <a:cxn ang="0">
                      <a:pos x="T4" y="T5"/>
                    </a:cxn>
                    <a:cxn ang="0">
                      <a:pos x="T6" y="T7"/>
                    </a:cxn>
                    <a:cxn ang="0">
                      <a:pos x="T8" y="T9"/>
                    </a:cxn>
                    <a:cxn ang="0">
                      <a:pos x="T10" y="T11"/>
                    </a:cxn>
                  </a:cxnLst>
                  <a:rect l="0" t="0" r="r" b="b"/>
                  <a:pathLst>
                    <a:path w="101" h="133">
                      <a:moveTo>
                        <a:pt x="3" y="0"/>
                      </a:moveTo>
                      <a:lnTo>
                        <a:pt x="0" y="41"/>
                      </a:lnTo>
                      <a:lnTo>
                        <a:pt x="8" y="78"/>
                      </a:lnTo>
                      <a:lnTo>
                        <a:pt x="29" y="108"/>
                      </a:lnTo>
                      <a:lnTo>
                        <a:pt x="62" y="126"/>
                      </a:lnTo>
                      <a:lnTo>
                        <a:pt x="101" y="1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22" name="Line 330"/>
                <p:cNvSpPr>
                  <a:spLocks noChangeShapeType="1"/>
                </p:cNvSpPr>
                <p:nvPr/>
              </p:nvSpPr>
              <p:spPr bwMode="auto">
                <a:xfrm flipV="1">
                  <a:off x="1200" y="2596"/>
                  <a:ext cx="10"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23" name="Freeform 331"/>
                <p:cNvSpPr>
                  <a:spLocks/>
                </p:cNvSpPr>
                <p:nvPr/>
              </p:nvSpPr>
              <p:spPr bwMode="auto">
                <a:xfrm>
                  <a:off x="1210" y="2567"/>
                  <a:ext cx="61" cy="29"/>
                </a:xfrm>
                <a:custGeom>
                  <a:avLst/>
                  <a:gdLst>
                    <a:gd name="T0" fmla="*/ 354 w 361"/>
                    <a:gd name="T1" fmla="*/ 177 h 177"/>
                    <a:gd name="T2" fmla="*/ 361 w 361"/>
                    <a:gd name="T3" fmla="*/ 132 h 177"/>
                    <a:gd name="T4" fmla="*/ 354 w 361"/>
                    <a:gd name="T5" fmla="*/ 89 h 177"/>
                    <a:gd name="T6" fmla="*/ 336 w 361"/>
                    <a:gd name="T7" fmla="*/ 52 h 177"/>
                    <a:gd name="T8" fmla="*/ 307 w 361"/>
                    <a:gd name="T9" fmla="*/ 24 h 177"/>
                    <a:gd name="T10" fmla="*/ 269 w 361"/>
                    <a:gd name="T11" fmla="*/ 7 h 177"/>
                    <a:gd name="T12" fmla="*/ 225 w 361"/>
                    <a:gd name="T13" fmla="*/ 0 h 177"/>
                    <a:gd name="T14" fmla="*/ 177 w 361"/>
                    <a:gd name="T15" fmla="*/ 7 h 177"/>
                    <a:gd name="T16" fmla="*/ 130 w 361"/>
                    <a:gd name="T17" fmla="*/ 24 h 177"/>
                    <a:gd name="T18" fmla="*/ 85 w 361"/>
                    <a:gd name="T19" fmla="*/ 52 h 177"/>
                    <a:gd name="T20" fmla="*/ 48 w 361"/>
                    <a:gd name="T21" fmla="*/ 89 h 177"/>
                    <a:gd name="T22" fmla="*/ 18 w 361"/>
                    <a:gd name="T23" fmla="*/ 132 h 177"/>
                    <a:gd name="T24" fmla="*/ 0 w 361"/>
                    <a:gd name="T2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177">
                      <a:moveTo>
                        <a:pt x="354" y="177"/>
                      </a:moveTo>
                      <a:lnTo>
                        <a:pt x="361" y="132"/>
                      </a:lnTo>
                      <a:lnTo>
                        <a:pt x="354" y="89"/>
                      </a:lnTo>
                      <a:lnTo>
                        <a:pt x="336" y="52"/>
                      </a:lnTo>
                      <a:lnTo>
                        <a:pt x="307" y="24"/>
                      </a:lnTo>
                      <a:lnTo>
                        <a:pt x="269" y="7"/>
                      </a:lnTo>
                      <a:lnTo>
                        <a:pt x="225" y="0"/>
                      </a:lnTo>
                      <a:lnTo>
                        <a:pt x="177" y="7"/>
                      </a:lnTo>
                      <a:lnTo>
                        <a:pt x="130" y="24"/>
                      </a:lnTo>
                      <a:lnTo>
                        <a:pt x="85" y="52"/>
                      </a:lnTo>
                      <a:lnTo>
                        <a:pt x="48" y="89"/>
                      </a:lnTo>
                      <a:lnTo>
                        <a:pt x="18" y="132"/>
                      </a:lnTo>
                      <a:lnTo>
                        <a:pt x="0" y="17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24" name="Freeform 332"/>
                <p:cNvSpPr>
                  <a:spLocks/>
                </p:cNvSpPr>
                <p:nvPr/>
              </p:nvSpPr>
              <p:spPr bwMode="auto">
                <a:xfrm>
                  <a:off x="1207" y="2596"/>
                  <a:ext cx="63" cy="15"/>
                </a:xfrm>
                <a:custGeom>
                  <a:avLst/>
                  <a:gdLst>
                    <a:gd name="T0" fmla="*/ 378 w 378"/>
                    <a:gd name="T1" fmla="*/ 0 h 90"/>
                    <a:gd name="T2" fmla="*/ 355 w 378"/>
                    <a:gd name="T3" fmla="*/ 90 h 90"/>
                    <a:gd name="T4" fmla="*/ 0 w 378"/>
                    <a:gd name="T5" fmla="*/ 90 h 90"/>
                  </a:gdLst>
                  <a:ahLst/>
                  <a:cxnLst>
                    <a:cxn ang="0">
                      <a:pos x="T0" y="T1"/>
                    </a:cxn>
                    <a:cxn ang="0">
                      <a:pos x="T2" y="T3"/>
                    </a:cxn>
                    <a:cxn ang="0">
                      <a:pos x="T4" y="T5"/>
                    </a:cxn>
                  </a:cxnLst>
                  <a:rect l="0" t="0" r="r" b="b"/>
                  <a:pathLst>
                    <a:path w="378" h="90">
                      <a:moveTo>
                        <a:pt x="378" y="0"/>
                      </a:moveTo>
                      <a:lnTo>
                        <a:pt x="355" y="90"/>
                      </a:lnTo>
                      <a:lnTo>
                        <a:pt x="0" y="9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36525" name="Line 333"/>
              <p:cNvSpPr>
                <a:spLocks noChangeShapeType="1"/>
              </p:cNvSpPr>
              <p:nvPr/>
            </p:nvSpPr>
            <p:spPr bwMode="auto">
              <a:xfrm flipV="1">
                <a:off x="2013" y="2814"/>
                <a:ext cx="28" cy="1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26" name="Freeform 334"/>
              <p:cNvSpPr>
                <a:spLocks/>
              </p:cNvSpPr>
              <p:nvPr/>
            </p:nvSpPr>
            <p:spPr bwMode="auto">
              <a:xfrm>
                <a:off x="2041" y="2784"/>
                <a:ext cx="38" cy="30"/>
              </a:xfrm>
              <a:custGeom>
                <a:avLst/>
                <a:gdLst>
                  <a:gd name="T0" fmla="*/ 225 w 225"/>
                  <a:gd name="T1" fmla="*/ 0 h 179"/>
                  <a:gd name="T2" fmla="*/ 177 w 225"/>
                  <a:gd name="T3" fmla="*/ 7 h 179"/>
                  <a:gd name="T4" fmla="*/ 130 w 225"/>
                  <a:gd name="T5" fmla="*/ 24 h 179"/>
                  <a:gd name="T6" fmla="*/ 86 w 225"/>
                  <a:gd name="T7" fmla="*/ 53 h 179"/>
                  <a:gd name="T8" fmla="*/ 47 w 225"/>
                  <a:gd name="T9" fmla="*/ 89 h 179"/>
                  <a:gd name="T10" fmla="*/ 18 w 225"/>
                  <a:gd name="T11" fmla="*/ 132 h 179"/>
                  <a:gd name="T12" fmla="*/ 0 w 225"/>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25" h="179">
                    <a:moveTo>
                      <a:pt x="225" y="0"/>
                    </a:moveTo>
                    <a:lnTo>
                      <a:pt x="177" y="7"/>
                    </a:lnTo>
                    <a:lnTo>
                      <a:pt x="130" y="24"/>
                    </a:lnTo>
                    <a:lnTo>
                      <a:pt x="86" y="53"/>
                    </a:lnTo>
                    <a:lnTo>
                      <a:pt x="47" y="89"/>
                    </a:lnTo>
                    <a:lnTo>
                      <a:pt x="18" y="132"/>
                    </a:lnTo>
                    <a:lnTo>
                      <a:pt x="0" y="17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27" name="Line 335"/>
              <p:cNvSpPr>
                <a:spLocks noChangeShapeType="1"/>
              </p:cNvSpPr>
              <p:nvPr/>
            </p:nvSpPr>
            <p:spPr bwMode="auto">
              <a:xfrm>
                <a:off x="2022" y="2830"/>
                <a:ext cx="4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6528" name="Group 336"/>
          <p:cNvGrpSpPr>
            <a:grpSpLocks/>
          </p:cNvGrpSpPr>
          <p:nvPr/>
        </p:nvGrpSpPr>
        <p:grpSpPr bwMode="auto">
          <a:xfrm>
            <a:off x="1520825" y="1085850"/>
            <a:ext cx="2392363" cy="2379663"/>
            <a:chOff x="764" y="1322"/>
            <a:chExt cx="1507" cy="1499"/>
          </a:xfrm>
        </p:grpSpPr>
        <p:sp>
          <p:nvSpPr>
            <p:cNvPr id="136529" name="Line 337"/>
            <p:cNvSpPr>
              <a:spLocks noChangeShapeType="1"/>
            </p:cNvSpPr>
            <p:nvPr/>
          </p:nvSpPr>
          <p:spPr bwMode="auto">
            <a:xfrm flipV="1">
              <a:off x="1573" y="1918"/>
              <a:ext cx="1" cy="5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0" name="Line 338"/>
            <p:cNvSpPr>
              <a:spLocks noChangeShapeType="1"/>
            </p:cNvSpPr>
            <p:nvPr/>
          </p:nvSpPr>
          <p:spPr bwMode="auto">
            <a:xfrm flipV="1">
              <a:off x="2102" y="1322"/>
              <a:ext cx="1" cy="8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1" name="Line 339"/>
            <p:cNvSpPr>
              <a:spLocks noChangeShapeType="1"/>
            </p:cNvSpPr>
            <p:nvPr/>
          </p:nvSpPr>
          <p:spPr bwMode="auto">
            <a:xfrm flipV="1">
              <a:off x="764" y="1679"/>
              <a:ext cx="1" cy="7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2" name="Line 340"/>
            <p:cNvSpPr>
              <a:spLocks noChangeShapeType="1"/>
            </p:cNvSpPr>
            <p:nvPr/>
          </p:nvSpPr>
          <p:spPr bwMode="auto">
            <a:xfrm>
              <a:off x="764" y="2423"/>
              <a:ext cx="316" cy="3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3" name="Line 341"/>
            <p:cNvSpPr>
              <a:spLocks noChangeShapeType="1"/>
            </p:cNvSpPr>
            <p:nvPr/>
          </p:nvSpPr>
          <p:spPr bwMode="auto">
            <a:xfrm flipV="1">
              <a:off x="1181" y="2125"/>
              <a:ext cx="1" cy="2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4" name="Line 342"/>
            <p:cNvSpPr>
              <a:spLocks noChangeShapeType="1"/>
            </p:cNvSpPr>
            <p:nvPr/>
          </p:nvSpPr>
          <p:spPr bwMode="auto">
            <a:xfrm>
              <a:off x="1181" y="2423"/>
              <a:ext cx="127"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5" name="Line 343"/>
            <p:cNvSpPr>
              <a:spLocks noChangeShapeType="1"/>
            </p:cNvSpPr>
            <p:nvPr/>
          </p:nvSpPr>
          <p:spPr bwMode="auto">
            <a:xfrm>
              <a:off x="1573" y="2423"/>
              <a:ext cx="399" cy="3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6" name="Line 344"/>
            <p:cNvSpPr>
              <a:spLocks noChangeShapeType="1"/>
            </p:cNvSpPr>
            <p:nvPr/>
          </p:nvSpPr>
          <p:spPr bwMode="auto">
            <a:xfrm>
              <a:off x="2102" y="2423"/>
              <a:ext cx="16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7" name="Line 345"/>
            <p:cNvSpPr>
              <a:spLocks noChangeShapeType="1"/>
            </p:cNvSpPr>
            <p:nvPr/>
          </p:nvSpPr>
          <p:spPr bwMode="auto">
            <a:xfrm flipV="1">
              <a:off x="2102" y="2328"/>
              <a:ext cx="1" cy="9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538" name="Line 346"/>
          <p:cNvSpPr>
            <a:spLocks noChangeShapeType="1"/>
          </p:cNvSpPr>
          <p:nvPr/>
        </p:nvSpPr>
        <p:spPr bwMode="auto">
          <a:xfrm flipV="1">
            <a:off x="2862263" y="2646363"/>
            <a:ext cx="1587" cy="546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39" name="Line 347"/>
          <p:cNvSpPr>
            <a:spLocks noChangeShapeType="1"/>
          </p:cNvSpPr>
          <p:nvPr/>
        </p:nvSpPr>
        <p:spPr bwMode="auto">
          <a:xfrm flipV="1">
            <a:off x="2862263" y="1803400"/>
            <a:ext cx="4762" cy="7667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40" name="Line 348"/>
          <p:cNvSpPr>
            <a:spLocks noChangeShapeType="1"/>
          </p:cNvSpPr>
          <p:nvPr/>
        </p:nvSpPr>
        <p:spPr bwMode="auto">
          <a:xfrm>
            <a:off x="2386013" y="2555875"/>
            <a:ext cx="1052512" cy="106363"/>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41" name="Group 349"/>
          <p:cNvGrpSpPr>
            <a:grpSpLocks/>
          </p:cNvGrpSpPr>
          <p:nvPr/>
        </p:nvGrpSpPr>
        <p:grpSpPr bwMode="auto">
          <a:xfrm>
            <a:off x="2217738" y="2392363"/>
            <a:ext cx="1454150" cy="355600"/>
            <a:chOff x="1203" y="2145"/>
            <a:chExt cx="916" cy="224"/>
          </a:xfrm>
        </p:grpSpPr>
        <p:grpSp>
          <p:nvGrpSpPr>
            <p:cNvPr id="136542" name="Group 350"/>
            <p:cNvGrpSpPr>
              <a:grpSpLocks/>
            </p:cNvGrpSpPr>
            <p:nvPr/>
          </p:nvGrpSpPr>
          <p:grpSpPr bwMode="auto">
            <a:xfrm>
              <a:off x="1203" y="2145"/>
              <a:ext cx="95" cy="135"/>
              <a:chOff x="1203" y="2145"/>
              <a:chExt cx="95" cy="135"/>
            </a:xfrm>
          </p:grpSpPr>
          <p:sp>
            <p:nvSpPr>
              <p:cNvPr id="136543" name="Freeform 351"/>
              <p:cNvSpPr>
                <a:spLocks/>
              </p:cNvSpPr>
              <p:nvPr/>
            </p:nvSpPr>
            <p:spPr bwMode="auto">
              <a:xfrm>
                <a:off x="1203" y="2145"/>
                <a:ext cx="95" cy="135"/>
              </a:xfrm>
              <a:custGeom>
                <a:avLst/>
                <a:gdLst>
                  <a:gd name="T0" fmla="*/ 354 w 568"/>
                  <a:gd name="T1" fmla="*/ 799 h 799"/>
                  <a:gd name="T2" fmla="*/ 0 w 568"/>
                  <a:gd name="T3" fmla="*/ 799 h 799"/>
                  <a:gd name="T4" fmla="*/ 214 w 568"/>
                  <a:gd name="T5" fmla="*/ 0 h 799"/>
                  <a:gd name="T6" fmla="*/ 568 w 568"/>
                  <a:gd name="T7" fmla="*/ 0 h 799"/>
                </a:gdLst>
                <a:ahLst/>
                <a:cxnLst>
                  <a:cxn ang="0">
                    <a:pos x="T0" y="T1"/>
                  </a:cxn>
                  <a:cxn ang="0">
                    <a:pos x="T2" y="T3"/>
                  </a:cxn>
                  <a:cxn ang="0">
                    <a:pos x="T4" y="T5"/>
                  </a:cxn>
                  <a:cxn ang="0">
                    <a:pos x="T6" y="T7"/>
                  </a:cxn>
                </a:cxnLst>
                <a:rect l="0" t="0" r="r" b="b"/>
                <a:pathLst>
                  <a:path w="568" h="799">
                    <a:moveTo>
                      <a:pt x="354" y="799"/>
                    </a:moveTo>
                    <a:lnTo>
                      <a:pt x="0" y="799"/>
                    </a:lnTo>
                    <a:lnTo>
                      <a:pt x="214" y="0"/>
                    </a:lnTo>
                    <a:lnTo>
                      <a:pt x="56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44" name="Line 352"/>
              <p:cNvSpPr>
                <a:spLocks noChangeShapeType="1"/>
              </p:cNvSpPr>
              <p:nvPr/>
            </p:nvSpPr>
            <p:spPr bwMode="auto">
              <a:xfrm flipH="1">
                <a:off x="1223" y="2205"/>
                <a:ext cx="4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45" name="Group 353"/>
            <p:cNvGrpSpPr>
              <a:grpSpLocks/>
            </p:cNvGrpSpPr>
            <p:nvPr/>
          </p:nvGrpSpPr>
          <p:grpSpPr bwMode="auto">
            <a:xfrm>
              <a:off x="2022" y="2234"/>
              <a:ext cx="97" cy="135"/>
              <a:chOff x="2022" y="2234"/>
              <a:chExt cx="97" cy="135"/>
            </a:xfrm>
          </p:grpSpPr>
          <p:sp>
            <p:nvSpPr>
              <p:cNvPr id="136546" name="Freeform 354"/>
              <p:cNvSpPr>
                <a:spLocks/>
              </p:cNvSpPr>
              <p:nvPr/>
            </p:nvSpPr>
            <p:spPr bwMode="auto">
              <a:xfrm>
                <a:off x="2022" y="2234"/>
                <a:ext cx="97" cy="135"/>
              </a:xfrm>
              <a:custGeom>
                <a:avLst/>
                <a:gdLst>
                  <a:gd name="T0" fmla="*/ 0 w 569"/>
                  <a:gd name="T1" fmla="*/ 800 h 800"/>
                  <a:gd name="T2" fmla="*/ 215 w 569"/>
                  <a:gd name="T3" fmla="*/ 0 h 800"/>
                  <a:gd name="T4" fmla="*/ 569 w 569"/>
                  <a:gd name="T5" fmla="*/ 0 h 800"/>
                </a:gdLst>
                <a:ahLst/>
                <a:cxnLst>
                  <a:cxn ang="0">
                    <a:pos x="T0" y="T1"/>
                  </a:cxn>
                  <a:cxn ang="0">
                    <a:pos x="T2" y="T3"/>
                  </a:cxn>
                  <a:cxn ang="0">
                    <a:pos x="T4" y="T5"/>
                  </a:cxn>
                </a:cxnLst>
                <a:rect l="0" t="0" r="r" b="b"/>
                <a:pathLst>
                  <a:path w="569" h="800">
                    <a:moveTo>
                      <a:pt x="0" y="800"/>
                    </a:moveTo>
                    <a:lnTo>
                      <a:pt x="215" y="0"/>
                    </a:lnTo>
                    <a:lnTo>
                      <a:pt x="569"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47" name="Line 355"/>
              <p:cNvSpPr>
                <a:spLocks noChangeShapeType="1"/>
              </p:cNvSpPr>
              <p:nvPr/>
            </p:nvSpPr>
            <p:spPr bwMode="auto">
              <a:xfrm>
                <a:off x="2042" y="2294"/>
                <a:ext cx="6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6548" name="Group 356"/>
          <p:cNvGrpSpPr>
            <a:grpSpLocks/>
          </p:cNvGrpSpPr>
          <p:nvPr/>
        </p:nvGrpSpPr>
        <p:grpSpPr bwMode="auto">
          <a:xfrm>
            <a:off x="1884363" y="3025775"/>
            <a:ext cx="2246312" cy="504825"/>
            <a:chOff x="993" y="2544"/>
            <a:chExt cx="1415" cy="318"/>
          </a:xfrm>
        </p:grpSpPr>
        <p:sp>
          <p:nvSpPr>
            <p:cNvPr id="136549" name="Line 357"/>
            <p:cNvSpPr>
              <a:spLocks noChangeShapeType="1"/>
            </p:cNvSpPr>
            <p:nvPr/>
          </p:nvSpPr>
          <p:spPr bwMode="auto">
            <a:xfrm flipV="1">
              <a:off x="1077" y="2592"/>
              <a:ext cx="1200" cy="143"/>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50" name="Group 358"/>
            <p:cNvGrpSpPr>
              <a:grpSpLocks/>
            </p:cNvGrpSpPr>
            <p:nvPr/>
          </p:nvGrpSpPr>
          <p:grpSpPr bwMode="auto">
            <a:xfrm>
              <a:off x="993" y="2544"/>
              <a:ext cx="1415" cy="318"/>
              <a:chOff x="993" y="2544"/>
              <a:chExt cx="1415" cy="318"/>
            </a:xfrm>
          </p:grpSpPr>
          <p:grpSp>
            <p:nvGrpSpPr>
              <p:cNvPr id="136551" name="Group 359"/>
              <p:cNvGrpSpPr>
                <a:grpSpLocks/>
              </p:cNvGrpSpPr>
              <p:nvPr/>
            </p:nvGrpSpPr>
            <p:grpSpPr bwMode="auto">
              <a:xfrm>
                <a:off x="993" y="2772"/>
                <a:ext cx="62" cy="90"/>
                <a:chOff x="992" y="2772"/>
                <a:chExt cx="62" cy="90"/>
              </a:xfrm>
            </p:grpSpPr>
            <p:sp>
              <p:nvSpPr>
                <p:cNvPr id="136552" name="Line 360"/>
                <p:cNvSpPr>
                  <a:spLocks noChangeShapeType="1"/>
                </p:cNvSpPr>
                <p:nvPr/>
              </p:nvSpPr>
              <p:spPr bwMode="auto">
                <a:xfrm flipH="1">
                  <a:off x="1012" y="2861"/>
                  <a:ext cx="1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53" name="Freeform 361"/>
                <p:cNvSpPr>
                  <a:spLocks/>
                </p:cNvSpPr>
                <p:nvPr/>
              </p:nvSpPr>
              <p:spPr bwMode="auto">
                <a:xfrm>
                  <a:off x="992" y="2835"/>
                  <a:ext cx="20" cy="26"/>
                </a:xfrm>
                <a:custGeom>
                  <a:avLst/>
                  <a:gdLst>
                    <a:gd name="T0" fmla="*/ 5 w 119"/>
                    <a:gd name="T1" fmla="*/ 0 h 155"/>
                    <a:gd name="T2" fmla="*/ 0 w 119"/>
                    <a:gd name="T3" fmla="*/ 40 h 155"/>
                    <a:gd name="T4" fmla="*/ 5 w 119"/>
                    <a:gd name="T5" fmla="*/ 78 h 155"/>
                    <a:gd name="T6" fmla="*/ 21 w 119"/>
                    <a:gd name="T7" fmla="*/ 110 h 155"/>
                    <a:gd name="T8" fmla="*/ 47 w 119"/>
                    <a:gd name="T9" fmla="*/ 135 h 155"/>
                    <a:gd name="T10" fmla="*/ 80 w 119"/>
                    <a:gd name="T11" fmla="*/ 149 h 155"/>
                    <a:gd name="T12" fmla="*/ 119 w 11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19" h="155">
                      <a:moveTo>
                        <a:pt x="5" y="0"/>
                      </a:moveTo>
                      <a:lnTo>
                        <a:pt x="0" y="40"/>
                      </a:lnTo>
                      <a:lnTo>
                        <a:pt x="5" y="78"/>
                      </a:lnTo>
                      <a:lnTo>
                        <a:pt x="21" y="110"/>
                      </a:lnTo>
                      <a:lnTo>
                        <a:pt x="47" y="135"/>
                      </a:lnTo>
                      <a:lnTo>
                        <a:pt x="80" y="149"/>
                      </a:lnTo>
                      <a:lnTo>
                        <a:pt x="119"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54" name="Line 362"/>
                <p:cNvSpPr>
                  <a:spLocks noChangeShapeType="1"/>
                </p:cNvSpPr>
                <p:nvPr/>
              </p:nvSpPr>
              <p:spPr bwMode="auto">
                <a:xfrm flipV="1">
                  <a:off x="992" y="2798"/>
                  <a:ext cx="10"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55" name="Freeform 363"/>
                <p:cNvSpPr>
                  <a:spLocks/>
                </p:cNvSpPr>
                <p:nvPr/>
              </p:nvSpPr>
              <p:spPr bwMode="auto">
                <a:xfrm>
                  <a:off x="1002" y="2772"/>
                  <a:ext cx="33" cy="26"/>
                </a:xfrm>
                <a:custGeom>
                  <a:avLst/>
                  <a:gdLst>
                    <a:gd name="T0" fmla="*/ 197 w 197"/>
                    <a:gd name="T1" fmla="*/ 0 h 155"/>
                    <a:gd name="T2" fmla="*/ 155 w 197"/>
                    <a:gd name="T3" fmla="*/ 5 h 155"/>
                    <a:gd name="T4" fmla="*/ 114 w 197"/>
                    <a:gd name="T5" fmla="*/ 20 h 155"/>
                    <a:gd name="T6" fmla="*/ 74 w 197"/>
                    <a:gd name="T7" fmla="*/ 45 h 155"/>
                    <a:gd name="T8" fmla="*/ 41 w 197"/>
                    <a:gd name="T9" fmla="*/ 77 h 155"/>
                    <a:gd name="T10" fmla="*/ 16 w 197"/>
                    <a:gd name="T11" fmla="*/ 114 h 155"/>
                    <a:gd name="T12" fmla="*/ 0 w 197"/>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97" h="155">
                      <a:moveTo>
                        <a:pt x="197" y="0"/>
                      </a:moveTo>
                      <a:lnTo>
                        <a:pt x="155" y="5"/>
                      </a:lnTo>
                      <a:lnTo>
                        <a:pt x="114" y="20"/>
                      </a:lnTo>
                      <a:lnTo>
                        <a:pt x="74" y="45"/>
                      </a:lnTo>
                      <a:lnTo>
                        <a:pt x="41" y="77"/>
                      </a:lnTo>
                      <a:lnTo>
                        <a:pt x="16" y="114"/>
                      </a:lnTo>
                      <a:lnTo>
                        <a:pt x="0"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56" name="Line 364"/>
                <p:cNvSpPr>
                  <a:spLocks noChangeShapeType="1"/>
                </p:cNvSpPr>
                <p:nvPr/>
              </p:nvSpPr>
              <p:spPr bwMode="auto">
                <a:xfrm>
                  <a:off x="1035" y="2772"/>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57" name="Group 365"/>
              <p:cNvGrpSpPr>
                <a:grpSpLocks/>
              </p:cNvGrpSpPr>
              <p:nvPr/>
            </p:nvGrpSpPr>
            <p:grpSpPr bwMode="auto">
              <a:xfrm>
                <a:off x="2319" y="2544"/>
                <a:ext cx="89" cy="134"/>
                <a:chOff x="2311" y="2544"/>
                <a:chExt cx="89" cy="134"/>
              </a:xfrm>
            </p:grpSpPr>
            <p:sp>
              <p:nvSpPr>
                <p:cNvPr id="136558" name="Freeform 366"/>
                <p:cNvSpPr>
                  <a:spLocks/>
                </p:cNvSpPr>
                <p:nvPr/>
              </p:nvSpPr>
              <p:spPr bwMode="auto">
                <a:xfrm>
                  <a:off x="2331" y="2544"/>
                  <a:ext cx="69" cy="134"/>
                </a:xfrm>
                <a:custGeom>
                  <a:avLst/>
                  <a:gdLst>
                    <a:gd name="T0" fmla="*/ 413 w 413"/>
                    <a:gd name="T1" fmla="*/ 0 h 799"/>
                    <a:gd name="T2" fmla="*/ 199 w 413"/>
                    <a:gd name="T3" fmla="*/ 799 h 799"/>
                    <a:gd name="T4" fmla="*/ 0 w 413"/>
                    <a:gd name="T5" fmla="*/ 799 h 799"/>
                  </a:gdLst>
                  <a:ahLst/>
                  <a:cxnLst>
                    <a:cxn ang="0">
                      <a:pos x="T0" y="T1"/>
                    </a:cxn>
                    <a:cxn ang="0">
                      <a:pos x="T2" y="T3"/>
                    </a:cxn>
                    <a:cxn ang="0">
                      <a:pos x="T4" y="T5"/>
                    </a:cxn>
                  </a:cxnLst>
                  <a:rect l="0" t="0" r="r" b="b"/>
                  <a:pathLst>
                    <a:path w="413" h="799">
                      <a:moveTo>
                        <a:pt x="413" y="0"/>
                      </a:moveTo>
                      <a:lnTo>
                        <a:pt x="199" y="799"/>
                      </a:lnTo>
                      <a:lnTo>
                        <a:pt x="0" y="79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59" name="Freeform 367"/>
                <p:cNvSpPr>
                  <a:spLocks/>
                </p:cNvSpPr>
                <p:nvPr/>
              </p:nvSpPr>
              <p:spPr bwMode="auto">
                <a:xfrm>
                  <a:off x="2311" y="2652"/>
                  <a:ext cx="20" cy="26"/>
                </a:xfrm>
                <a:custGeom>
                  <a:avLst/>
                  <a:gdLst>
                    <a:gd name="T0" fmla="*/ 5 w 119"/>
                    <a:gd name="T1" fmla="*/ 0 h 156"/>
                    <a:gd name="T2" fmla="*/ 0 w 119"/>
                    <a:gd name="T3" fmla="*/ 41 h 156"/>
                    <a:gd name="T4" fmla="*/ 5 w 119"/>
                    <a:gd name="T5" fmla="*/ 78 h 156"/>
                    <a:gd name="T6" fmla="*/ 21 w 119"/>
                    <a:gd name="T7" fmla="*/ 110 h 156"/>
                    <a:gd name="T8" fmla="*/ 46 w 119"/>
                    <a:gd name="T9" fmla="*/ 135 h 156"/>
                    <a:gd name="T10" fmla="*/ 79 w 119"/>
                    <a:gd name="T11" fmla="*/ 150 h 156"/>
                    <a:gd name="T12" fmla="*/ 119 w 11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19" h="156">
                      <a:moveTo>
                        <a:pt x="5" y="0"/>
                      </a:moveTo>
                      <a:lnTo>
                        <a:pt x="0" y="41"/>
                      </a:lnTo>
                      <a:lnTo>
                        <a:pt x="5" y="78"/>
                      </a:lnTo>
                      <a:lnTo>
                        <a:pt x="21" y="110"/>
                      </a:lnTo>
                      <a:lnTo>
                        <a:pt x="46" y="135"/>
                      </a:lnTo>
                      <a:lnTo>
                        <a:pt x="79" y="150"/>
                      </a:lnTo>
                      <a:lnTo>
                        <a:pt x="119"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60" name="Line 368"/>
                <p:cNvSpPr>
                  <a:spLocks noChangeShapeType="1"/>
                </p:cNvSpPr>
                <p:nvPr/>
              </p:nvSpPr>
              <p:spPr bwMode="auto">
                <a:xfrm flipV="1">
                  <a:off x="2311" y="2615"/>
                  <a:ext cx="1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61" name="Freeform 369"/>
                <p:cNvSpPr>
                  <a:spLocks/>
                </p:cNvSpPr>
                <p:nvPr/>
              </p:nvSpPr>
              <p:spPr bwMode="auto">
                <a:xfrm>
                  <a:off x="2322" y="2589"/>
                  <a:ext cx="33" cy="26"/>
                </a:xfrm>
                <a:custGeom>
                  <a:avLst/>
                  <a:gdLst>
                    <a:gd name="T0" fmla="*/ 197 w 197"/>
                    <a:gd name="T1" fmla="*/ 0 h 156"/>
                    <a:gd name="T2" fmla="*/ 155 w 197"/>
                    <a:gd name="T3" fmla="*/ 6 h 156"/>
                    <a:gd name="T4" fmla="*/ 114 w 197"/>
                    <a:gd name="T5" fmla="*/ 22 h 156"/>
                    <a:gd name="T6" fmla="*/ 75 w 197"/>
                    <a:gd name="T7" fmla="*/ 45 h 156"/>
                    <a:gd name="T8" fmla="*/ 41 w 197"/>
                    <a:gd name="T9" fmla="*/ 78 h 156"/>
                    <a:gd name="T10" fmla="*/ 16 w 197"/>
                    <a:gd name="T11" fmla="*/ 116 h 156"/>
                    <a:gd name="T12" fmla="*/ 0 w 197"/>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97" h="156">
                      <a:moveTo>
                        <a:pt x="197" y="0"/>
                      </a:moveTo>
                      <a:lnTo>
                        <a:pt x="155" y="6"/>
                      </a:lnTo>
                      <a:lnTo>
                        <a:pt x="114" y="22"/>
                      </a:lnTo>
                      <a:lnTo>
                        <a:pt x="75" y="45"/>
                      </a:lnTo>
                      <a:lnTo>
                        <a:pt x="41" y="78"/>
                      </a:lnTo>
                      <a:lnTo>
                        <a:pt x="16" y="116"/>
                      </a:lnTo>
                      <a:lnTo>
                        <a:pt x="0"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62" name="Line 370"/>
                <p:cNvSpPr>
                  <a:spLocks noChangeShapeType="1"/>
                </p:cNvSpPr>
                <p:nvPr/>
              </p:nvSpPr>
              <p:spPr bwMode="auto">
                <a:xfrm>
                  <a:off x="2355" y="2589"/>
                  <a:ext cx="3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136563" name="Line 371"/>
          <p:cNvSpPr>
            <a:spLocks noChangeShapeType="1"/>
          </p:cNvSpPr>
          <p:nvPr/>
        </p:nvSpPr>
        <p:spPr bwMode="auto">
          <a:xfrm flipH="1" flipV="1">
            <a:off x="2492375" y="1427163"/>
            <a:ext cx="344488" cy="342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64" name="Group 372"/>
          <p:cNvGrpSpPr>
            <a:grpSpLocks/>
          </p:cNvGrpSpPr>
          <p:nvPr/>
        </p:nvGrpSpPr>
        <p:grpSpPr bwMode="auto">
          <a:xfrm>
            <a:off x="2465388" y="1438275"/>
            <a:ext cx="371475" cy="1765300"/>
            <a:chOff x="1359" y="1544"/>
            <a:chExt cx="234" cy="1112"/>
          </a:xfrm>
        </p:grpSpPr>
        <p:sp>
          <p:nvSpPr>
            <p:cNvPr id="136565" name="Line 373"/>
            <p:cNvSpPr>
              <a:spLocks noChangeShapeType="1"/>
            </p:cNvSpPr>
            <p:nvPr/>
          </p:nvSpPr>
          <p:spPr bwMode="auto">
            <a:xfrm flipV="1">
              <a:off x="1359" y="2055"/>
              <a:ext cx="1" cy="3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66" name="Line 374"/>
            <p:cNvSpPr>
              <a:spLocks noChangeShapeType="1"/>
            </p:cNvSpPr>
            <p:nvPr/>
          </p:nvSpPr>
          <p:spPr bwMode="auto">
            <a:xfrm>
              <a:off x="1359" y="2423"/>
              <a:ext cx="234" cy="2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67" name="Line 375"/>
            <p:cNvSpPr>
              <a:spLocks noChangeShapeType="1"/>
            </p:cNvSpPr>
            <p:nvPr/>
          </p:nvSpPr>
          <p:spPr bwMode="auto">
            <a:xfrm flipV="1">
              <a:off x="1359" y="1544"/>
              <a:ext cx="1" cy="4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68" name="Group 376"/>
          <p:cNvGrpSpPr>
            <a:grpSpLocks/>
          </p:cNvGrpSpPr>
          <p:nvPr/>
        </p:nvGrpSpPr>
        <p:grpSpPr bwMode="auto">
          <a:xfrm>
            <a:off x="1527175" y="1085850"/>
            <a:ext cx="2386013" cy="1069975"/>
            <a:chOff x="768" y="1322"/>
            <a:chExt cx="1503" cy="674"/>
          </a:xfrm>
        </p:grpSpPr>
        <p:sp>
          <p:nvSpPr>
            <p:cNvPr id="136569" name="Line 377"/>
            <p:cNvSpPr>
              <a:spLocks noChangeShapeType="1"/>
            </p:cNvSpPr>
            <p:nvPr/>
          </p:nvSpPr>
          <p:spPr bwMode="auto">
            <a:xfrm>
              <a:off x="768" y="1680"/>
              <a:ext cx="316" cy="3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70" name="Line 378"/>
            <p:cNvSpPr>
              <a:spLocks noChangeShapeType="1"/>
            </p:cNvSpPr>
            <p:nvPr/>
          </p:nvSpPr>
          <p:spPr bwMode="auto">
            <a:xfrm>
              <a:off x="2102" y="1322"/>
              <a:ext cx="16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71" name="Group 379"/>
          <p:cNvGrpSpPr>
            <a:grpSpLocks/>
          </p:cNvGrpSpPr>
          <p:nvPr/>
        </p:nvGrpSpPr>
        <p:grpSpPr bwMode="auto">
          <a:xfrm>
            <a:off x="1806575" y="1139825"/>
            <a:ext cx="2328863" cy="1260475"/>
            <a:chOff x="944" y="1356"/>
            <a:chExt cx="1467" cy="794"/>
          </a:xfrm>
        </p:grpSpPr>
        <p:grpSp>
          <p:nvGrpSpPr>
            <p:cNvPr id="136572" name="Group 380"/>
            <p:cNvGrpSpPr>
              <a:grpSpLocks/>
            </p:cNvGrpSpPr>
            <p:nvPr/>
          </p:nvGrpSpPr>
          <p:grpSpPr bwMode="auto">
            <a:xfrm>
              <a:off x="944" y="2015"/>
              <a:ext cx="88" cy="135"/>
              <a:chOff x="944" y="2015"/>
              <a:chExt cx="88" cy="135"/>
            </a:xfrm>
          </p:grpSpPr>
          <p:sp>
            <p:nvSpPr>
              <p:cNvPr id="136573" name="Line 381"/>
              <p:cNvSpPr>
                <a:spLocks noChangeShapeType="1"/>
              </p:cNvSpPr>
              <p:nvPr/>
            </p:nvSpPr>
            <p:spPr bwMode="auto">
              <a:xfrm flipH="1">
                <a:off x="970" y="2149"/>
                <a:ext cx="2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74" name="Freeform 382"/>
              <p:cNvSpPr>
                <a:spLocks/>
              </p:cNvSpPr>
              <p:nvPr/>
            </p:nvSpPr>
            <p:spPr bwMode="auto">
              <a:xfrm>
                <a:off x="944" y="2116"/>
                <a:ext cx="26" cy="33"/>
              </a:xfrm>
              <a:custGeom>
                <a:avLst/>
                <a:gdLst>
                  <a:gd name="T0" fmla="*/ 7 w 153"/>
                  <a:gd name="T1" fmla="*/ 0 h 200"/>
                  <a:gd name="T2" fmla="*/ 0 w 153"/>
                  <a:gd name="T3" fmla="*/ 53 h 200"/>
                  <a:gd name="T4" fmla="*/ 7 w 153"/>
                  <a:gd name="T5" fmla="*/ 100 h 200"/>
                  <a:gd name="T6" fmla="*/ 27 w 153"/>
                  <a:gd name="T7" fmla="*/ 141 h 200"/>
                  <a:gd name="T8" fmla="*/ 60 w 153"/>
                  <a:gd name="T9" fmla="*/ 173 h 200"/>
                  <a:gd name="T10" fmla="*/ 103 w 153"/>
                  <a:gd name="T11" fmla="*/ 193 h 200"/>
                  <a:gd name="T12" fmla="*/ 153 w 153"/>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53" h="200">
                    <a:moveTo>
                      <a:pt x="7" y="0"/>
                    </a:moveTo>
                    <a:lnTo>
                      <a:pt x="0" y="53"/>
                    </a:lnTo>
                    <a:lnTo>
                      <a:pt x="7" y="100"/>
                    </a:lnTo>
                    <a:lnTo>
                      <a:pt x="27" y="141"/>
                    </a:lnTo>
                    <a:lnTo>
                      <a:pt x="60" y="173"/>
                    </a:lnTo>
                    <a:lnTo>
                      <a:pt x="103" y="193"/>
                    </a:lnTo>
                    <a:lnTo>
                      <a:pt x="153" y="2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75" name="Line 383"/>
              <p:cNvSpPr>
                <a:spLocks noChangeShapeType="1"/>
              </p:cNvSpPr>
              <p:nvPr/>
            </p:nvSpPr>
            <p:spPr bwMode="auto">
              <a:xfrm flipV="1">
                <a:off x="945" y="2049"/>
                <a:ext cx="19"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76" name="Freeform 384"/>
              <p:cNvSpPr>
                <a:spLocks/>
              </p:cNvSpPr>
              <p:nvPr/>
            </p:nvSpPr>
            <p:spPr bwMode="auto">
              <a:xfrm>
                <a:off x="964" y="2015"/>
                <a:ext cx="42" cy="34"/>
              </a:xfrm>
              <a:custGeom>
                <a:avLst/>
                <a:gdLst>
                  <a:gd name="T0" fmla="*/ 253 w 253"/>
                  <a:gd name="T1" fmla="*/ 0 h 200"/>
                  <a:gd name="T2" fmla="*/ 199 w 253"/>
                  <a:gd name="T3" fmla="*/ 7 h 200"/>
                  <a:gd name="T4" fmla="*/ 146 w 253"/>
                  <a:gd name="T5" fmla="*/ 26 h 200"/>
                  <a:gd name="T6" fmla="*/ 96 w 253"/>
                  <a:gd name="T7" fmla="*/ 58 h 200"/>
                  <a:gd name="T8" fmla="*/ 54 w 253"/>
                  <a:gd name="T9" fmla="*/ 100 h 200"/>
                  <a:gd name="T10" fmla="*/ 21 w 253"/>
                  <a:gd name="T11" fmla="*/ 148 h 200"/>
                  <a:gd name="T12" fmla="*/ 0 w 253"/>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253" h="200">
                    <a:moveTo>
                      <a:pt x="253" y="0"/>
                    </a:moveTo>
                    <a:lnTo>
                      <a:pt x="199" y="7"/>
                    </a:lnTo>
                    <a:lnTo>
                      <a:pt x="146" y="26"/>
                    </a:lnTo>
                    <a:lnTo>
                      <a:pt x="96" y="58"/>
                    </a:lnTo>
                    <a:lnTo>
                      <a:pt x="54" y="100"/>
                    </a:lnTo>
                    <a:lnTo>
                      <a:pt x="21" y="148"/>
                    </a:lnTo>
                    <a:lnTo>
                      <a:pt x="0" y="2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77" name="Line 385"/>
              <p:cNvSpPr>
                <a:spLocks noChangeShapeType="1"/>
              </p:cNvSpPr>
              <p:nvPr/>
            </p:nvSpPr>
            <p:spPr bwMode="auto">
              <a:xfrm>
                <a:off x="1006" y="2015"/>
                <a:ext cx="2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578" name="Freeform 386"/>
            <p:cNvSpPr>
              <a:spLocks/>
            </p:cNvSpPr>
            <p:nvPr/>
          </p:nvSpPr>
          <p:spPr bwMode="auto">
            <a:xfrm>
              <a:off x="2310" y="1356"/>
              <a:ext cx="101" cy="134"/>
            </a:xfrm>
            <a:custGeom>
              <a:avLst/>
              <a:gdLst>
                <a:gd name="T0" fmla="*/ 0 w 601"/>
                <a:gd name="T1" fmla="*/ 798 h 798"/>
                <a:gd name="T2" fmla="*/ 200 w 601"/>
                <a:gd name="T3" fmla="*/ 798 h 798"/>
                <a:gd name="T4" fmla="*/ 256 w 601"/>
                <a:gd name="T5" fmla="*/ 793 h 798"/>
                <a:gd name="T6" fmla="*/ 312 w 601"/>
                <a:gd name="T7" fmla="*/ 775 h 798"/>
                <a:gd name="T8" fmla="*/ 366 w 601"/>
                <a:gd name="T9" fmla="*/ 745 h 798"/>
                <a:gd name="T10" fmla="*/ 416 w 601"/>
                <a:gd name="T11" fmla="*/ 706 h 798"/>
                <a:gd name="T12" fmla="*/ 457 w 601"/>
                <a:gd name="T13" fmla="*/ 660 h 798"/>
                <a:gd name="T14" fmla="*/ 488 w 601"/>
                <a:gd name="T15" fmla="*/ 609 h 798"/>
                <a:gd name="T16" fmla="*/ 509 w 601"/>
                <a:gd name="T17" fmla="*/ 554 h 798"/>
                <a:gd name="T18" fmla="*/ 593 w 601"/>
                <a:gd name="T19" fmla="*/ 244 h 798"/>
                <a:gd name="T20" fmla="*/ 601 w 601"/>
                <a:gd name="T21" fmla="*/ 190 h 798"/>
                <a:gd name="T22" fmla="*/ 596 w 601"/>
                <a:gd name="T23" fmla="*/ 139 h 798"/>
                <a:gd name="T24" fmla="*/ 580 w 601"/>
                <a:gd name="T25" fmla="*/ 92 h 798"/>
                <a:gd name="T26" fmla="*/ 552 w 601"/>
                <a:gd name="T27" fmla="*/ 54 h 798"/>
                <a:gd name="T28" fmla="*/ 513 w 601"/>
                <a:gd name="T29" fmla="*/ 24 h 798"/>
                <a:gd name="T30" fmla="*/ 467 w 601"/>
                <a:gd name="T31" fmla="*/ 6 h 798"/>
                <a:gd name="T32" fmla="*/ 413 w 601"/>
                <a:gd name="T33" fmla="*/ 0 h 798"/>
                <a:gd name="T34" fmla="*/ 215 w 601"/>
                <a:gd name="T35" fmla="*/ 0 h 798"/>
                <a:gd name="T36" fmla="*/ 0 w 601"/>
                <a:gd name="T37"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798">
                  <a:moveTo>
                    <a:pt x="0" y="798"/>
                  </a:moveTo>
                  <a:lnTo>
                    <a:pt x="200" y="798"/>
                  </a:lnTo>
                  <a:lnTo>
                    <a:pt x="256" y="793"/>
                  </a:lnTo>
                  <a:lnTo>
                    <a:pt x="312" y="775"/>
                  </a:lnTo>
                  <a:lnTo>
                    <a:pt x="366" y="745"/>
                  </a:lnTo>
                  <a:lnTo>
                    <a:pt x="416" y="706"/>
                  </a:lnTo>
                  <a:lnTo>
                    <a:pt x="457" y="660"/>
                  </a:lnTo>
                  <a:lnTo>
                    <a:pt x="488" y="609"/>
                  </a:lnTo>
                  <a:lnTo>
                    <a:pt x="509" y="554"/>
                  </a:lnTo>
                  <a:lnTo>
                    <a:pt x="593" y="244"/>
                  </a:lnTo>
                  <a:lnTo>
                    <a:pt x="601" y="190"/>
                  </a:lnTo>
                  <a:lnTo>
                    <a:pt x="596" y="139"/>
                  </a:lnTo>
                  <a:lnTo>
                    <a:pt x="580" y="92"/>
                  </a:lnTo>
                  <a:lnTo>
                    <a:pt x="552" y="54"/>
                  </a:lnTo>
                  <a:lnTo>
                    <a:pt x="513" y="24"/>
                  </a:lnTo>
                  <a:lnTo>
                    <a:pt x="467" y="6"/>
                  </a:lnTo>
                  <a:lnTo>
                    <a:pt x="413" y="0"/>
                  </a:lnTo>
                  <a:lnTo>
                    <a:pt x="215" y="0"/>
                  </a:lnTo>
                  <a:lnTo>
                    <a:pt x="0" y="798"/>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36579" name="Line 387"/>
          <p:cNvSpPr>
            <a:spLocks noChangeShapeType="1"/>
          </p:cNvSpPr>
          <p:nvPr/>
        </p:nvSpPr>
        <p:spPr bwMode="auto">
          <a:xfrm flipV="1">
            <a:off x="2016125" y="1352550"/>
            <a:ext cx="1897063" cy="811213"/>
          </a:xfrm>
          <a:prstGeom prst="line">
            <a:avLst/>
          </a:prstGeom>
          <a:noFill/>
          <a:ln w="50800">
            <a:solidFill>
              <a:srgbClr val="FF33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80" name="Group 388"/>
          <p:cNvGrpSpPr>
            <a:grpSpLocks/>
          </p:cNvGrpSpPr>
          <p:nvPr/>
        </p:nvGrpSpPr>
        <p:grpSpPr bwMode="auto">
          <a:xfrm>
            <a:off x="2055813" y="1870075"/>
            <a:ext cx="1052512" cy="487363"/>
            <a:chOff x="1101" y="1816"/>
            <a:chExt cx="663" cy="307"/>
          </a:xfrm>
        </p:grpSpPr>
        <p:sp>
          <p:nvSpPr>
            <p:cNvPr id="136581" name="Line 389"/>
            <p:cNvSpPr>
              <a:spLocks noChangeShapeType="1"/>
            </p:cNvSpPr>
            <p:nvPr/>
          </p:nvSpPr>
          <p:spPr bwMode="auto">
            <a:xfrm flipH="1">
              <a:off x="1177" y="1918"/>
              <a:ext cx="396" cy="20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582" name="Group 390"/>
            <p:cNvGrpSpPr>
              <a:grpSpLocks/>
            </p:cNvGrpSpPr>
            <p:nvPr/>
          </p:nvGrpSpPr>
          <p:grpSpPr bwMode="auto">
            <a:xfrm>
              <a:off x="1101" y="1816"/>
              <a:ext cx="663" cy="291"/>
              <a:chOff x="1101" y="1816"/>
              <a:chExt cx="663" cy="291"/>
            </a:xfrm>
          </p:grpSpPr>
          <p:grpSp>
            <p:nvGrpSpPr>
              <p:cNvPr id="136583" name="Group 391"/>
              <p:cNvGrpSpPr>
                <a:grpSpLocks/>
              </p:cNvGrpSpPr>
              <p:nvPr/>
            </p:nvGrpSpPr>
            <p:grpSpPr bwMode="auto">
              <a:xfrm>
                <a:off x="1101" y="1972"/>
                <a:ext cx="142" cy="135"/>
                <a:chOff x="1101" y="1972"/>
                <a:chExt cx="142" cy="135"/>
              </a:xfrm>
            </p:grpSpPr>
            <p:sp>
              <p:nvSpPr>
                <p:cNvPr id="136584" name="Line 392"/>
                <p:cNvSpPr>
                  <a:spLocks noChangeShapeType="1"/>
                </p:cNvSpPr>
                <p:nvPr/>
              </p:nvSpPr>
              <p:spPr bwMode="auto">
                <a:xfrm flipH="1">
                  <a:off x="1117" y="2105"/>
                  <a:ext cx="3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85" name="Freeform 393"/>
                <p:cNvSpPr>
                  <a:spLocks/>
                </p:cNvSpPr>
                <p:nvPr/>
              </p:nvSpPr>
              <p:spPr bwMode="auto">
                <a:xfrm>
                  <a:off x="1101" y="2083"/>
                  <a:ext cx="16" cy="22"/>
                </a:xfrm>
                <a:custGeom>
                  <a:avLst/>
                  <a:gdLst>
                    <a:gd name="T0" fmla="*/ 5 w 101"/>
                    <a:gd name="T1" fmla="*/ 0 h 133"/>
                    <a:gd name="T2" fmla="*/ 0 w 101"/>
                    <a:gd name="T3" fmla="*/ 41 h 133"/>
                    <a:gd name="T4" fmla="*/ 9 w 101"/>
                    <a:gd name="T5" fmla="*/ 79 h 133"/>
                    <a:gd name="T6" fmla="*/ 30 w 101"/>
                    <a:gd name="T7" fmla="*/ 108 h 133"/>
                    <a:gd name="T8" fmla="*/ 63 w 101"/>
                    <a:gd name="T9" fmla="*/ 128 h 133"/>
                    <a:gd name="T10" fmla="*/ 101 w 101"/>
                    <a:gd name="T11" fmla="*/ 133 h 133"/>
                  </a:gdLst>
                  <a:ahLst/>
                  <a:cxnLst>
                    <a:cxn ang="0">
                      <a:pos x="T0" y="T1"/>
                    </a:cxn>
                    <a:cxn ang="0">
                      <a:pos x="T2" y="T3"/>
                    </a:cxn>
                    <a:cxn ang="0">
                      <a:pos x="T4" y="T5"/>
                    </a:cxn>
                    <a:cxn ang="0">
                      <a:pos x="T6" y="T7"/>
                    </a:cxn>
                    <a:cxn ang="0">
                      <a:pos x="T8" y="T9"/>
                    </a:cxn>
                    <a:cxn ang="0">
                      <a:pos x="T10" y="T11"/>
                    </a:cxn>
                  </a:cxnLst>
                  <a:rect l="0" t="0" r="r" b="b"/>
                  <a:pathLst>
                    <a:path w="101" h="133">
                      <a:moveTo>
                        <a:pt x="5" y="0"/>
                      </a:moveTo>
                      <a:lnTo>
                        <a:pt x="0" y="41"/>
                      </a:lnTo>
                      <a:lnTo>
                        <a:pt x="9" y="79"/>
                      </a:lnTo>
                      <a:lnTo>
                        <a:pt x="30" y="108"/>
                      </a:lnTo>
                      <a:lnTo>
                        <a:pt x="63" y="128"/>
                      </a:lnTo>
                      <a:lnTo>
                        <a:pt x="101" y="1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86" name="Line 394"/>
                <p:cNvSpPr>
                  <a:spLocks noChangeShapeType="1"/>
                </p:cNvSpPr>
                <p:nvPr/>
              </p:nvSpPr>
              <p:spPr bwMode="auto">
                <a:xfrm flipV="1">
                  <a:off x="1101" y="2047"/>
                  <a:ext cx="11"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87" name="Freeform 395"/>
                <p:cNvSpPr>
                  <a:spLocks/>
                </p:cNvSpPr>
                <p:nvPr/>
              </p:nvSpPr>
              <p:spPr bwMode="auto">
                <a:xfrm>
                  <a:off x="1112" y="2016"/>
                  <a:ext cx="59" cy="31"/>
                </a:xfrm>
                <a:custGeom>
                  <a:avLst/>
                  <a:gdLst>
                    <a:gd name="T0" fmla="*/ 354 w 361"/>
                    <a:gd name="T1" fmla="*/ 177 h 177"/>
                    <a:gd name="T2" fmla="*/ 361 w 361"/>
                    <a:gd name="T3" fmla="*/ 131 h 177"/>
                    <a:gd name="T4" fmla="*/ 354 w 361"/>
                    <a:gd name="T5" fmla="*/ 89 h 177"/>
                    <a:gd name="T6" fmla="*/ 336 w 361"/>
                    <a:gd name="T7" fmla="*/ 51 h 177"/>
                    <a:gd name="T8" fmla="*/ 306 w 361"/>
                    <a:gd name="T9" fmla="*/ 23 h 177"/>
                    <a:gd name="T10" fmla="*/ 269 w 361"/>
                    <a:gd name="T11" fmla="*/ 6 h 177"/>
                    <a:gd name="T12" fmla="*/ 225 w 361"/>
                    <a:gd name="T13" fmla="*/ 0 h 177"/>
                    <a:gd name="T14" fmla="*/ 177 w 361"/>
                    <a:gd name="T15" fmla="*/ 6 h 177"/>
                    <a:gd name="T16" fmla="*/ 129 w 361"/>
                    <a:gd name="T17" fmla="*/ 23 h 177"/>
                    <a:gd name="T18" fmla="*/ 85 w 361"/>
                    <a:gd name="T19" fmla="*/ 51 h 177"/>
                    <a:gd name="T20" fmla="*/ 47 w 361"/>
                    <a:gd name="T21" fmla="*/ 89 h 177"/>
                    <a:gd name="T22" fmla="*/ 18 w 361"/>
                    <a:gd name="T23" fmla="*/ 131 h 177"/>
                    <a:gd name="T24" fmla="*/ 0 w 361"/>
                    <a:gd name="T2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177">
                      <a:moveTo>
                        <a:pt x="354" y="177"/>
                      </a:moveTo>
                      <a:lnTo>
                        <a:pt x="361" y="131"/>
                      </a:lnTo>
                      <a:lnTo>
                        <a:pt x="354" y="89"/>
                      </a:lnTo>
                      <a:lnTo>
                        <a:pt x="336" y="51"/>
                      </a:lnTo>
                      <a:lnTo>
                        <a:pt x="306" y="23"/>
                      </a:lnTo>
                      <a:lnTo>
                        <a:pt x="269" y="6"/>
                      </a:lnTo>
                      <a:lnTo>
                        <a:pt x="225" y="0"/>
                      </a:lnTo>
                      <a:lnTo>
                        <a:pt x="177" y="6"/>
                      </a:lnTo>
                      <a:lnTo>
                        <a:pt x="129" y="23"/>
                      </a:lnTo>
                      <a:lnTo>
                        <a:pt x="85" y="51"/>
                      </a:lnTo>
                      <a:lnTo>
                        <a:pt x="47" y="89"/>
                      </a:lnTo>
                      <a:lnTo>
                        <a:pt x="18" y="131"/>
                      </a:lnTo>
                      <a:lnTo>
                        <a:pt x="0" y="17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88" name="Freeform 396"/>
                <p:cNvSpPr>
                  <a:spLocks/>
                </p:cNvSpPr>
                <p:nvPr/>
              </p:nvSpPr>
              <p:spPr bwMode="auto">
                <a:xfrm>
                  <a:off x="1107" y="2047"/>
                  <a:ext cx="63" cy="14"/>
                </a:xfrm>
                <a:custGeom>
                  <a:avLst/>
                  <a:gdLst>
                    <a:gd name="T0" fmla="*/ 378 w 378"/>
                    <a:gd name="T1" fmla="*/ 0 h 89"/>
                    <a:gd name="T2" fmla="*/ 354 w 378"/>
                    <a:gd name="T3" fmla="*/ 89 h 89"/>
                    <a:gd name="T4" fmla="*/ 0 w 378"/>
                    <a:gd name="T5" fmla="*/ 89 h 89"/>
                  </a:gdLst>
                  <a:ahLst/>
                  <a:cxnLst>
                    <a:cxn ang="0">
                      <a:pos x="T0" y="T1"/>
                    </a:cxn>
                    <a:cxn ang="0">
                      <a:pos x="T2" y="T3"/>
                    </a:cxn>
                    <a:cxn ang="0">
                      <a:pos x="T4" y="T5"/>
                    </a:cxn>
                  </a:cxnLst>
                  <a:rect l="0" t="0" r="r" b="b"/>
                  <a:pathLst>
                    <a:path w="378" h="89">
                      <a:moveTo>
                        <a:pt x="378" y="0"/>
                      </a:moveTo>
                      <a:lnTo>
                        <a:pt x="354" y="89"/>
                      </a:lnTo>
                      <a:lnTo>
                        <a:pt x="0" y="8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89" name="Line 397"/>
                <p:cNvSpPr>
                  <a:spLocks noChangeShapeType="1"/>
                </p:cNvSpPr>
                <p:nvPr/>
              </p:nvSpPr>
              <p:spPr bwMode="auto">
                <a:xfrm flipV="1">
                  <a:off x="1227" y="1972"/>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590" name="Group 398"/>
              <p:cNvGrpSpPr>
                <a:grpSpLocks/>
              </p:cNvGrpSpPr>
              <p:nvPr/>
            </p:nvGrpSpPr>
            <p:grpSpPr bwMode="auto">
              <a:xfrm>
                <a:off x="1646" y="1816"/>
                <a:ext cx="118" cy="133"/>
                <a:chOff x="1473" y="1824"/>
                <a:chExt cx="118" cy="133"/>
              </a:xfrm>
            </p:grpSpPr>
            <p:sp>
              <p:nvSpPr>
                <p:cNvPr id="136591" name="Line 399"/>
                <p:cNvSpPr>
                  <a:spLocks noChangeShapeType="1"/>
                </p:cNvSpPr>
                <p:nvPr/>
              </p:nvSpPr>
              <p:spPr bwMode="auto">
                <a:xfrm flipV="1">
                  <a:off x="1473" y="1853"/>
                  <a:ext cx="28" cy="1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92" name="Freeform 400"/>
                <p:cNvSpPr>
                  <a:spLocks/>
                </p:cNvSpPr>
                <p:nvPr/>
              </p:nvSpPr>
              <p:spPr bwMode="auto">
                <a:xfrm>
                  <a:off x="1501" y="1824"/>
                  <a:ext cx="38" cy="29"/>
                </a:xfrm>
                <a:custGeom>
                  <a:avLst/>
                  <a:gdLst>
                    <a:gd name="T0" fmla="*/ 225 w 225"/>
                    <a:gd name="T1" fmla="*/ 0 h 177"/>
                    <a:gd name="T2" fmla="*/ 177 w 225"/>
                    <a:gd name="T3" fmla="*/ 7 h 177"/>
                    <a:gd name="T4" fmla="*/ 130 w 225"/>
                    <a:gd name="T5" fmla="*/ 24 h 177"/>
                    <a:gd name="T6" fmla="*/ 86 w 225"/>
                    <a:gd name="T7" fmla="*/ 52 h 177"/>
                    <a:gd name="T8" fmla="*/ 48 w 225"/>
                    <a:gd name="T9" fmla="*/ 88 h 177"/>
                    <a:gd name="T10" fmla="*/ 18 w 225"/>
                    <a:gd name="T11" fmla="*/ 132 h 177"/>
                    <a:gd name="T12" fmla="*/ 0 w 225"/>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225" h="177">
                      <a:moveTo>
                        <a:pt x="225" y="0"/>
                      </a:moveTo>
                      <a:lnTo>
                        <a:pt x="177" y="7"/>
                      </a:lnTo>
                      <a:lnTo>
                        <a:pt x="130" y="24"/>
                      </a:lnTo>
                      <a:lnTo>
                        <a:pt x="86" y="52"/>
                      </a:lnTo>
                      <a:lnTo>
                        <a:pt x="48" y="88"/>
                      </a:lnTo>
                      <a:lnTo>
                        <a:pt x="18" y="132"/>
                      </a:lnTo>
                      <a:lnTo>
                        <a:pt x="0" y="17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593" name="Line 401"/>
                <p:cNvSpPr>
                  <a:spLocks noChangeShapeType="1"/>
                </p:cNvSpPr>
                <p:nvPr/>
              </p:nvSpPr>
              <p:spPr bwMode="auto">
                <a:xfrm>
                  <a:off x="1483" y="1868"/>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94" name="Line 402"/>
                <p:cNvSpPr>
                  <a:spLocks noChangeShapeType="1"/>
                </p:cNvSpPr>
                <p:nvPr/>
              </p:nvSpPr>
              <p:spPr bwMode="auto">
                <a:xfrm flipV="1">
                  <a:off x="1575" y="1824"/>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36595" name="Group 403"/>
          <p:cNvGrpSpPr>
            <a:grpSpLocks/>
          </p:cNvGrpSpPr>
          <p:nvPr/>
        </p:nvGrpSpPr>
        <p:grpSpPr bwMode="auto">
          <a:xfrm>
            <a:off x="2182813" y="2032000"/>
            <a:ext cx="1255712" cy="630238"/>
            <a:chOff x="1181" y="1918"/>
            <a:chExt cx="791" cy="397"/>
          </a:xfrm>
        </p:grpSpPr>
        <p:sp>
          <p:nvSpPr>
            <p:cNvPr id="136596" name="Line 404"/>
            <p:cNvSpPr>
              <a:spLocks noChangeShapeType="1"/>
            </p:cNvSpPr>
            <p:nvPr/>
          </p:nvSpPr>
          <p:spPr bwMode="auto">
            <a:xfrm>
              <a:off x="1599" y="1942"/>
              <a:ext cx="197" cy="1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97" name="Line 405"/>
            <p:cNvSpPr>
              <a:spLocks noChangeShapeType="1"/>
            </p:cNvSpPr>
            <p:nvPr/>
          </p:nvSpPr>
          <p:spPr bwMode="auto">
            <a:xfrm>
              <a:off x="1181" y="2125"/>
              <a:ext cx="25"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98" name="Line 406"/>
            <p:cNvSpPr>
              <a:spLocks noChangeShapeType="1"/>
            </p:cNvSpPr>
            <p:nvPr/>
          </p:nvSpPr>
          <p:spPr bwMode="auto">
            <a:xfrm>
              <a:off x="1796" y="2141"/>
              <a:ext cx="176" cy="1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599" name="Line 407"/>
            <p:cNvSpPr>
              <a:spLocks noChangeShapeType="1"/>
            </p:cNvSpPr>
            <p:nvPr/>
          </p:nvSpPr>
          <p:spPr bwMode="auto">
            <a:xfrm>
              <a:off x="1573" y="1918"/>
              <a:ext cx="26"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00" name="Group 408"/>
          <p:cNvGrpSpPr>
            <a:grpSpLocks/>
          </p:cNvGrpSpPr>
          <p:nvPr/>
        </p:nvGrpSpPr>
        <p:grpSpPr bwMode="auto">
          <a:xfrm>
            <a:off x="2825750" y="1455738"/>
            <a:ext cx="163513" cy="379412"/>
            <a:chOff x="1586" y="1555"/>
            <a:chExt cx="103" cy="239"/>
          </a:xfrm>
        </p:grpSpPr>
        <p:sp>
          <p:nvSpPr>
            <p:cNvPr id="136601" name="Freeform 409"/>
            <p:cNvSpPr>
              <a:spLocks/>
            </p:cNvSpPr>
            <p:nvPr/>
          </p:nvSpPr>
          <p:spPr bwMode="auto">
            <a:xfrm>
              <a:off x="1586" y="1746"/>
              <a:ext cx="47" cy="48"/>
            </a:xfrm>
            <a:custGeom>
              <a:avLst/>
              <a:gdLst>
                <a:gd name="T0" fmla="*/ 284 w 284"/>
                <a:gd name="T1" fmla="*/ 142 h 284"/>
                <a:gd name="T2" fmla="*/ 276 w 284"/>
                <a:gd name="T3" fmla="*/ 99 h 284"/>
                <a:gd name="T4" fmla="*/ 257 w 284"/>
                <a:gd name="T5" fmla="*/ 59 h 284"/>
                <a:gd name="T6" fmla="*/ 225 w 284"/>
                <a:gd name="T7" fmla="*/ 27 h 284"/>
                <a:gd name="T8" fmla="*/ 185 w 284"/>
                <a:gd name="T9" fmla="*/ 7 h 284"/>
                <a:gd name="T10" fmla="*/ 142 w 284"/>
                <a:gd name="T11" fmla="*/ 0 h 284"/>
                <a:gd name="T12" fmla="*/ 98 w 284"/>
                <a:gd name="T13" fmla="*/ 7 h 284"/>
                <a:gd name="T14" fmla="*/ 58 w 284"/>
                <a:gd name="T15" fmla="*/ 27 h 284"/>
                <a:gd name="T16" fmla="*/ 27 w 284"/>
                <a:gd name="T17" fmla="*/ 59 h 284"/>
                <a:gd name="T18" fmla="*/ 7 w 284"/>
                <a:gd name="T19" fmla="*/ 99 h 284"/>
                <a:gd name="T20" fmla="*/ 0 w 284"/>
                <a:gd name="T21" fmla="*/ 142 h 284"/>
                <a:gd name="T22" fmla="*/ 7 w 284"/>
                <a:gd name="T23" fmla="*/ 186 h 284"/>
                <a:gd name="T24" fmla="*/ 27 w 284"/>
                <a:gd name="T25" fmla="*/ 226 h 284"/>
                <a:gd name="T26" fmla="*/ 58 w 284"/>
                <a:gd name="T27" fmla="*/ 257 h 284"/>
                <a:gd name="T28" fmla="*/ 98 w 284"/>
                <a:gd name="T29" fmla="*/ 277 h 284"/>
                <a:gd name="T30" fmla="*/ 142 w 284"/>
                <a:gd name="T31" fmla="*/ 284 h 284"/>
                <a:gd name="T32" fmla="*/ 185 w 284"/>
                <a:gd name="T33" fmla="*/ 277 h 284"/>
                <a:gd name="T34" fmla="*/ 225 w 284"/>
                <a:gd name="T35" fmla="*/ 257 h 284"/>
                <a:gd name="T36" fmla="*/ 257 w 284"/>
                <a:gd name="T37" fmla="*/ 226 h 284"/>
                <a:gd name="T38" fmla="*/ 276 w 284"/>
                <a:gd name="T39" fmla="*/ 186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6" y="99"/>
                  </a:lnTo>
                  <a:lnTo>
                    <a:pt x="257" y="59"/>
                  </a:lnTo>
                  <a:lnTo>
                    <a:pt x="225" y="27"/>
                  </a:lnTo>
                  <a:lnTo>
                    <a:pt x="185" y="7"/>
                  </a:lnTo>
                  <a:lnTo>
                    <a:pt x="142" y="0"/>
                  </a:lnTo>
                  <a:lnTo>
                    <a:pt x="98" y="7"/>
                  </a:lnTo>
                  <a:lnTo>
                    <a:pt x="58" y="27"/>
                  </a:lnTo>
                  <a:lnTo>
                    <a:pt x="27" y="59"/>
                  </a:lnTo>
                  <a:lnTo>
                    <a:pt x="7" y="99"/>
                  </a:lnTo>
                  <a:lnTo>
                    <a:pt x="0" y="142"/>
                  </a:lnTo>
                  <a:lnTo>
                    <a:pt x="7" y="186"/>
                  </a:lnTo>
                  <a:lnTo>
                    <a:pt x="27" y="226"/>
                  </a:lnTo>
                  <a:lnTo>
                    <a:pt x="58" y="257"/>
                  </a:lnTo>
                  <a:lnTo>
                    <a:pt x="98" y="277"/>
                  </a:lnTo>
                  <a:lnTo>
                    <a:pt x="142" y="284"/>
                  </a:lnTo>
                  <a:lnTo>
                    <a:pt x="185" y="277"/>
                  </a:lnTo>
                  <a:lnTo>
                    <a:pt x="225" y="257"/>
                  </a:lnTo>
                  <a:lnTo>
                    <a:pt x="257" y="226"/>
                  </a:lnTo>
                  <a:lnTo>
                    <a:pt x="276" y="186"/>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grpSp>
          <p:nvGrpSpPr>
            <p:cNvPr id="136602" name="Group 410"/>
            <p:cNvGrpSpPr>
              <a:grpSpLocks/>
            </p:cNvGrpSpPr>
            <p:nvPr/>
          </p:nvGrpSpPr>
          <p:grpSpPr bwMode="auto">
            <a:xfrm>
              <a:off x="1600" y="1555"/>
              <a:ext cx="89" cy="134"/>
              <a:chOff x="1600" y="1555"/>
              <a:chExt cx="89" cy="134"/>
            </a:xfrm>
          </p:grpSpPr>
          <p:sp>
            <p:nvSpPr>
              <p:cNvPr id="136603" name="Freeform 411"/>
              <p:cNvSpPr>
                <a:spLocks/>
              </p:cNvSpPr>
              <p:nvPr/>
            </p:nvSpPr>
            <p:spPr bwMode="auto">
              <a:xfrm>
                <a:off x="1600" y="1555"/>
                <a:ext cx="89" cy="134"/>
              </a:xfrm>
              <a:custGeom>
                <a:avLst/>
                <a:gdLst>
                  <a:gd name="T0" fmla="*/ 0 w 532"/>
                  <a:gd name="T1" fmla="*/ 798 h 798"/>
                  <a:gd name="T2" fmla="*/ 480 w 532"/>
                  <a:gd name="T3" fmla="*/ 0 h 798"/>
                  <a:gd name="T4" fmla="*/ 532 w 532"/>
                  <a:gd name="T5" fmla="*/ 798 h 798"/>
                </a:gdLst>
                <a:ahLst/>
                <a:cxnLst>
                  <a:cxn ang="0">
                    <a:pos x="T0" y="T1"/>
                  </a:cxn>
                  <a:cxn ang="0">
                    <a:pos x="T2" y="T3"/>
                  </a:cxn>
                  <a:cxn ang="0">
                    <a:pos x="T4" y="T5"/>
                  </a:cxn>
                </a:cxnLst>
                <a:rect l="0" t="0" r="r" b="b"/>
                <a:pathLst>
                  <a:path w="532" h="798">
                    <a:moveTo>
                      <a:pt x="0" y="798"/>
                    </a:moveTo>
                    <a:lnTo>
                      <a:pt x="480" y="0"/>
                    </a:lnTo>
                    <a:lnTo>
                      <a:pt x="532" y="79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04" name="Line 412"/>
              <p:cNvSpPr>
                <a:spLocks noChangeShapeType="1"/>
              </p:cNvSpPr>
              <p:nvPr/>
            </p:nvSpPr>
            <p:spPr bwMode="auto">
              <a:xfrm flipH="1">
                <a:off x="1622" y="1651"/>
                <a:ext cx="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6605" name="Group 413"/>
          <p:cNvGrpSpPr>
            <a:grpSpLocks/>
          </p:cNvGrpSpPr>
          <p:nvPr/>
        </p:nvGrpSpPr>
        <p:grpSpPr bwMode="auto">
          <a:xfrm>
            <a:off x="1393825" y="785813"/>
            <a:ext cx="2455863" cy="866775"/>
            <a:chOff x="684" y="1133"/>
            <a:chExt cx="1547" cy="546"/>
          </a:xfrm>
        </p:grpSpPr>
        <p:sp>
          <p:nvSpPr>
            <p:cNvPr id="136606" name="Line 414"/>
            <p:cNvSpPr>
              <a:spLocks noChangeShapeType="1"/>
            </p:cNvSpPr>
            <p:nvPr/>
          </p:nvSpPr>
          <p:spPr bwMode="auto">
            <a:xfrm flipV="1">
              <a:off x="763" y="1319"/>
              <a:ext cx="1341" cy="36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607" name="Group 415"/>
            <p:cNvGrpSpPr>
              <a:grpSpLocks/>
            </p:cNvGrpSpPr>
            <p:nvPr/>
          </p:nvGrpSpPr>
          <p:grpSpPr bwMode="auto">
            <a:xfrm>
              <a:off x="684" y="1133"/>
              <a:ext cx="1547" cy="519"/>
              <a:chOff x="684" y="1133"/>
              <a:chExt cx="1547" cy="519"/>
            </a:xfrm>
          </p:grpSpPr>
          <p:grpSp>
            <p:nvGrpSpPr>
              <p:cNvPr id="136608" name="Group 416"/>
              <p:cNvGrpSpPr>
                <a:grpSpLocks/>
              </p:cNvGrpSpPr>
              <p:nvPr/>
            </p:nvGrpSpPr>
            <p:grpSpPr bwMode="auto">
              <a:xfrm>
                <a:off x="684" y="1517"/>
                <a:ext cx="126" cy="135"/>
                <a:chOff x="684" y="1517"/>
                <a:chExt cx="126" cy="135"/>
              </a:xfrm>
            </p:grpSpPr>
            <p:sp>
              <p:nvSpPr>
                <p:cNvPr id="136609" name="Line 417"/>
                <p:cNvSpPr>
                  <a:spLocks noChangeShapeType="1"/>
                </p:cNvSpPr>
                <p:nvPr/>
              </p:nvSpPr>
              <p:spPr bwMode="auto">
                <a:xfrm flipH="1">
                  <a:off x="704" y="1651"/>
                  <a:ext cx="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10" name="Freeform 418"/>
                <p:cNvSpPr>
                  <a:spLocks/>
                </p:cNvSpPr>
                <p:nvPr/>
              </p:nvSpPr>
              <p:spPr bwMode="auto">
                <a:xfrm>
                  <a:off x="684" y="1625"/>
                  <a:ext cx="20" cy="26"/>
                </a:xfrm>
                <a:custGeom>
                  <a:avLst/>
                  <a:gdLst>
                    <a:gd name="T0" fmla="*/ 6 w 119"/>
                    <a:gd name="T1" fmla="*/ 0 h 155"/>
                    <a:gd name="T2" fmla="*/ 0 w 119"/>
                    <a:gd name="T3" fmla="*/ 39 h 155"/>
                    <a:gd name="T4" fmla="*/ 6 w 119"/>
                    <a:gd name="T5" fmla="*/ 77 h 155"/>
                    <a:gd name="T6" fmla="*/ 21 w 119"/>
                    <a:gd name="T7" fmla="*/ 110 h 155"/>
                    <a:gd name="T8" fmla="*/ 48 w 119"/>
                    <a:gd name="T9" fmla="*/ 134 h 155"/>
                    <a:gd name="T10" fmla="*/ 81 w 119"/>
                    <a:gd name="T11" fmla="*/ 149 h 155"/>
                    <a:gd name="T12" fmla="*/ 119 w 11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19" h="155">
                      <a:moveTo>
                        <a:pt x="6" y="0"/>
                      </a:moveTo>
                      <a:lnTo>
                        <a:pt x="0" y="39"/>
                      </a:lnTo>
                      <a:lnTo>
                        <a:pt x="6" y="77"/>
                      </a:lnTo>
                      <a:lnTo>
                        <a:pt x="21" y="110"/>
                      </a:lnTo>
                      <a:lnTo>
                        <a:pt x="48" y="134"/>
                      </a:lnTo>
                      <a:lnTo>
                        <a:pt x="81" y="149"/>
                      </a:lnTo>
                      <a:lnTo>
                        <a:pt x="119"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11" name="Line 419"/>
                <p:cNvSpPr>
                  <a:spLocks noChangeShapeType="1"/>
                </p:cNvSpPr>
                <p:nvPr/>
              </p:nvSpPr>
              <p:spPr bwMode="auto">
                <a:xfrm flipV="1">
                  <a:off x="684" y="1588"/>
                  <a:ext cx="1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12" name="Freeform 420"/>
                <p:cNvSpPr>
                  <a:spLocks/>
                </p:cNvSpPr>
                <p:nvPr/>
              </p:nvSpPr>
              <p:spPr bwMode="auto">
                <a:xfrm>
                  <a:off x="695" y="1562"/>
                  <a:ext cx="33" cy="26"/>
                </a:xfrm>
                <a:custGeom>
                  <a:avLst/>
                  <a:gdLst>
                    <a:gd name="T0" fmla="*/ 196 w 196"/>
                    <a:gd name="T1" fmla="*/ 0 h 155"/>
                    <a:gd name="T2" fmla="*/ 154 w 196"/>
                    <a:gd name="T3" fmla="*/ 4 h 155"/>
                    <a:gd name="T4" fmla="*/ 113 w 196"/>
                    <a:gd name="T5" fmla="*/ 20 h 155"/>
                    <a:gd name="T6" fmla="*/ 75 w 196"/>
                    <a:gd name="T7" fmla="*/ 45 h 155"/>
                    <a:gd name="T8" fmla="*/ 41 w 196"/>
                    <a:gd name="T9" fmla="*/ 77 h 155"/>
                    <a:gd name="T10" fmla="*/ 16 w 196"/>
                    <a:gd name="T11" fmla="*/ 114 h 155"/>
                    <a:gd name="T12" fmla="*/ 0 w 196"/>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96" h="155">
                      <a:moveTo>
                        <a:pt x="196" y="0"/>
                      </a:moveTo>
                      <a:lnTo>
                        <a:pt x="154" y="4"/>
                      </a:lnTo>
                      <a:lnTo>
                        <a:pt x="113" y="20"/>
                      </a:lnTo>
                      <a:lnTo>
                        <a:pt x="75" y="45"/>
                      </a:lnTo>
                      <a:lnTo>
                        <a:pt x="41" y="77"/>
                      </a:lnTo>
                      <a:lnTo>
                        <a:pt x="16" y="114"/>
                      </a:lnTo>
                      <a:lnTo>
                        <a:pt x="0"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13" name="Line 421"/>
                <p:cNvSpPr>
                  <a:spLocks noChangeShapeType="1"/>
                </p:cNvSpPr>
                <p:nvPr/>
              </p:nvSpPr>
              <p:spPr bwMode="auto">
                <a:xfrm>
                  <a:off x="728" y="1562"/>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14" name="Line 422"/>
                <p:cNvSpPr>
                  <a:spLocks noChangeShapeType="1"/>
                </p:cNvSpPr>
                <p:nvPr/>
              </p:nvSpPr>
              <p:spPr bwMode="auto">
                <a:xfrm flipV="1">
                  <a:off x="795" y="151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15" name="Group 423"/>
              <p:cNvGrpSpPr>
                <a:grpSpLocks/>
              </p:cNvGrpSpPr>
              <p:nvPr/>
            </p:nvGrpSpPr>
            <p:grpSpPr bwMode="auto">
              <a:xfrm>
                <a:off x="2091" y="1133"/>
                <a:ext cx="140" cy="134"/>
                <a:chOff x="2091" y="1133"/>
                <a:chExt cx="140" cy="134"/>
              </a:xfrm>
            </p:grpSpPr>
            <p:sp>
              <p:nvSpPr>
                <p:cNvPr id="136616" name="Freeform 424"/>
                <p:cNvSpPr>
                  <a:spLocks/>
                </p:cNvSpPr>
                <p:nvPr/>
              </p:nvSpPr>
              <p:spPr bwMode="auto">
                <a:xfrm>
                  <a:off x="2110" y="1133"/>
                  <a:ext cx="70" cy="134"/>
                </a:xfrm>
                <a:custGeom>
                  <a:avLst/>
                  <a:gdLst>
                    <a:gd name="T0" fmla="*/ 413 w 413"/>
                    <a:gd name="T1" fmla="*/ 0 h 798"/>
                    <a:gd name="T2" fmla="*/ 199 w 413"/>
                    <a:gd name="T3" fmla="*/ 798 h 798"/>
                    <a:gd name="T4" fmla="*/ 0 w 413"/>
                    <a:gd name="T5" fmla="*/ 798 h 798"/>
                  </a:gdLst>
                  <a:ahLst/>
                  <a:cxnLst>
                    <a:cxn ang="0">
                      <a:pos x="T0" y="T1"/>
                    </a:cxn>
                    <a:cxn ang="0">
                      <a:pos x="T2" y="T3"/>
                    </a:cxn>
                    <a:cxn ang="0">
                      <a:pos x="T4" y="T5"/>
                    </a:cxn>
                  </a:cxnLst>
                  <a:rect l="0" t="0" r="r" b="b"/>
                  <a:pathLst>
                    <a:path w="413" h="798">
                      <a:moveTo>
                        <a:pt x="413" y="0"/>
                      </a:moveTo>
                      <a:lnTo>
                        <a:pt x="199" y="798"/>
                      </a:lnTo>
                      <a:lnTo>
                        <a:pt x="0" y="79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17" name="Freeform 425"/>
                <p:cNvSpPr>
                  <a:spLocks/>
                </p:cNvSpPr>
                <p:nvPr/>
              </p:nvSpPr>
              <p:spPr bwMode="auto">
                <a:xfrm>
                  <a:off x="2091" y="1241"/>
                  <a:ext cx="19" cy="26"/>
                </a:xfrm>
                <a:custGeom>
                  <a:avLst/>
                  <a:gdLst>
                    <a:gd name="T0" fmla="*/ 5 w 119"/>
                    <a:gd name="T1" fmla="*/ 0 h 155"/>
                    <a:gd name="T2" fmla="*/ 0 w 119"/>
                    <a:gd name="T3" fmla="*/ 41 h 155"/>
                    <a:gd name="T4" fmla="*/ 5 w 119"/>
                    <a:gd name="T5" fmla="*/ 78 h 155"/>
                    <a:gd name="T6" fmla="*/ 21 w 119"/>
                    <a:gd name="T7" fmla="*/ 110 h 155"/>
                    <a:gd name="T8" fmla="*/ 46 w 119"/>
                    <a:gd name="T9" fmla="*/ 135 h 155"/>
                    <a:gd name="T10" fmla="*/ 79 w 119"/>
                    <a:gd name="T11" fmla="*/ 150 h 155"/>
                    <a:gd name="T12" fmla="*/ 119 w 11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19" h="155">
                      <a:moveTo>
                        <a:pt x="5" y="0"/>
                      </a:moveTo>
                      <a:lnTo>
                        <a:pt x="0" y="41"/>
                      </a:lnTo>
                      <a:lnTo>
                        <a:pt x="5" y="78"/>
                      </a:lnTo>
                      <a:lnTo>
                        <a:pt x="21" y="110"/>
                      </a:lnTo>
                      <a:lnTo>
                        <a:pt x="46" y="135"/>
                      </a:lnTo>
                      <a:lnTo>
                        <a:pt x="79" y="150"/>
                      </a:lnTo>
                      <a:lnTo>
                        <a:pt x="119"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18" name="Line 426"/>
                <p:cNvSpPr>
                  <a:spLocks noChangeShapeType="1"/>
                </p:cNvSpPr>
                <p:nvPr/>
              </p:nvSpPr>
              <p:spPr bwMode="auto">
                <a:xfrm flipV="1">
                  <a:off x="2091" y="1205"/>
                  <a:ext cx="10"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19" name="Freeform 427"/>
                <p:cNvSpPr>
                  <a:spLocks/>
                </p:cNvSpPr>
                <p:nvPr/>
              </p:nvSpPr>
              <p:spPr bwMode="auto">
                <a:xfrm>
                  <a:off x="2101" y="1178"/>
                  <a:ext cx="33" cy="27"/>
                </a:xfrm>
                <a:custGeom>
                  <a:avLst/>
                  <a:gdLst>
                    <a:gd name="T0" fmla="*/ 197 w 197"/>
                    <a:gd name="T1" fmla="*/ 0 h 155"/>
                    <a:gd name="T2" fmla="*/ 156 w 197"/>
                    <a:gd name="T3" fmla="*/ 5 h 155"/>
                    <a:gd name="T4" fmla="*/ 114 w 197"/>
                    <a:gd name="T5" fmla="*/ 20 h 155"/>
                    <a:gd name="T6" fmla="*/ 75 w 197"/>
                    <a:gd name="T7" fmla="*/ 45 h 155"/>
                    <a:gd name="T8" fmla="*/ 42 w 197"/>
                    <a:gd name="T9" fmla="*/ 78 h 155"/>
                    <a:gd name="T10" fmla="*/ 16 w 197"/>
                    <a:gd name="T11" fmla="*/ 114 h 155"/>
                    <a:gd name="T12" fmla="*/ 0 w 197"/>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97" h="155">
                      <a:moveTo>
                        <a:pt x="197" y="0"/>
                      </a:moveTo>
                      <a:lnTo>
                        <a:pt x="156" y="5"/>
                      </a:lnTo>
                      <a:lnTo>
                        <a:pt x="114" y="20"/>
                      </a:lnTo>
                      <a:lnTo>
                        <a:pt x="75" y="45"/>
                      </a:lnTo>
                      <a:lnTo>
                        <a:pt x="42" y="78"/>
                      </a:lnTo>
                      <a:lnTo>
                        <a:pt x="16" y="114"/>
                      </a:lnTo>
                      <a:lnTo>
                        <a:pt x="0"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20" name="Line 428"/>
                <p:cNvSpPr>
                  <a:spLocks noChangeShapeType="1"/>
                </p:cNvSpPr>
                <p:nvPr/>
              </p:nvSpPr>
              <p:spPr bwMode="auto">
                <a:xfrm>
                  <a:off x="2134" y="1178"/>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21" name="Line 429"/>
                <p:cNvSpPr>
                  <a:spLocks noChangeShapeType="1"/>
                </p:cNvSpPr>
                <p:nvPr/>
              </p:nvSpPr>
              <p:spPr bwMode="auto">
                <a:xfrm flipV="1">
                  <a:off x="2216" y="1133"/>
                  <a:ext cx="15"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36622" name="Group 430"/>
          <p:cNvGrpSpPr>
            <a:grpSpLocks/>
          </p:cNvGrpSpPr>
          <p:nvPr/>
        </p:nvGrpSpPr>
        <p:grpSpPr bwMode="auto">
          <a:xfrm>
            <a:off x="5946775" y="1085850"/>
            <a:ext cx="2125663" cy="2503488"/>
            <a:chOff x="3645" y="1322"/>
            <a:chExt cx="1339" cy="1577"/>
          </a:xfrm>
        </p:grpSpPr>
        <p:sp>
          <p:nvSpPr>
            <p:cNvPr id="136623" name="Line 431"/>
            <p:cNvSpPr>
              <a:spLocks noChangeShapeType="1"/>
            </p:cNvSpPr>
            <p:nvPr/>
          </p:nvSpPr>
          <p:spPr bwMode="auto">
            <a:xfrm flipV="1">
              <a:off x="3645" y="1679"/>
              <a:ext cx="1" cy="12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24" name="Line 432"/>
            <p:cNvSpPr>
              <a:spLocks noChangeShapeType="1"/>
            </p:cNvSpPr>
            <p:nvPr/>
          </p:nvSpPr>
          <p:spPr bwMode="auto">
            <a:xfrm flipV="1">
              <a:off x="4983" y="1322"/>
              <a:ext cx="1" cy="13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25" name="Group 433"/>
          <p:cNvGrpSpPr>
            <a:grpSpLocks/>
          </p:cNvGrpSpPr>
          <p:nvPr/>
        </p:nvGrpSpPr>
        <p:grpSpPr bwMode="auto">
          <a:xfrm>
            <a:off x="6607175" y="2032000"/>
            <a:ext cx="623888" cy="1747838"/>
            <a:chOff x="4061" y="1918"/>
            <a:chExt cx="393" cy="1101"/>
          </a:xfrm>
        </p:grpSpPr>
        <p:sp>
          <p:nvSpPr>
            <p:cNvPr id="136626" name="Line 434"/>
            <p:cNvSpPr>
              <a:spLocks noChangeShapeType="1"/>
            </p:cNvSpPr>
            <p:nvPr/>
          </p:nvSpPr>
          <p:spPr bwMode="auto">
            <a:xfrm flipV="1">
              <a:off x="4453" y="1918"/>
              <a:ext cx="1" cy="1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27" name="Line 435"/>
            <p:cNvSpPr>
              <a:spLocks noChangeShapeType="1"/>
            </p:cNvSpPr>
            <p:nvPr/>
          </p:nvSpPr>
          <p:spPr bwMode="auto">
            <a:xfrm flipV="1">
              <a:off x="4061" y="2125"/>
              <a:ext cx="1" cy="4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28" name="Group 436"/>
          <p:cNvGrpSpPr>
            <a:grpSpLocks/>
          </p:cNvGrpSpPr>
          <p:nvPr/>
        </p:nvGrpSpPr>
        <p:grpSpPr bwMode="auto">
          <a:xfrm>
            <a:off x="6392863" y="3048000"/>
            <a:ext cx="993775" cy="885825"/>
            <a:chOff x="3833" y="2558"/>
            <a:chExt cx="626" cy="558"/>
          </a:xfrm>
        </p:grpSpPr>
        <p:sp>
          <p:nvSpPr>
            <p:cNvPr id="136629" name="Line 437"/>
            <p:cNvSpPr>
              <a:spLocks noChangeShapeType="1"/>
            </p:cNvSpPr>
            <p:nvPr/>
          </p:nvSpPr>
          <p:spPr bwMode="auto">
            <a:xfrm>
              <a:off x="3971" y="2598"/>
              <a:ext cx="389" cy="421"/>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630" name="Group 438"/>
            <p:cNvGrpSpPr>
              <a:grpSpLocks/>
            </p:cNvGrpSpPr>
            <p:nvPr/>
          </p:nvGrpSpPr>
          <p:grpSpPr bwMode="auto">
            <a:xfrm>
              <a:off x="3833" y="2558"/>
              <a:ext cx="626" cy="558"/>
              <a:chOff x="3833" y="2558"/>
              <a:chExt cx="626" cy="558"/>
            </a:xfrm>
          </p:grpSpPr>
          <p:grpSp>
            <p:nvGrpSpPr>
              <p:cNvPr id="136631" name="Group 439"/>
              <p:cNvGrpSpPr>
                <a:grpSpLocks/>
              </p:cNvGrpSpPr>
              <p:nvPr/>
            </p:nvGrpSpPr>
            <p:grpSpPr bwMode="auto">
              <a:xfrm>
                <a:off x="4393" y="2982"/>
                <a:ext cx="66" cy="134"/>
                <a:chOff x="4486" y="2982"/>
                <a:chExt cx="66" cy="134"/>
              </a:xfrm>
            </p:grpSpPr>
            <p:sp>
              <p:nvSpPr>
                <p:cNvPr id="136632" name="Line 440"/>
                <p:cNvSpPr>
                  <a:spLocks noChangeShapeType="1"/>
                </p:cNvSpPr>
                <p:nvPr/>
              </p:nvSpPr>
              <p:spPr bwMode="auto">
                <a:xfrm flipV="1">
                  <a:off x="4486" y="3012"/>
                  <a:ext cx="27" cy="1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33" name="Freeform 441"/>
                <p:cNvSpPr>
                  <a:spLocks/>
                </p:cNvSpPr>
                <p:nvPr/>
              </p:nvSpPr>
              <p:spPr bwMode="auto">
                <a:xfrm>
                  <a:off x="4513" y="2982"/>
                  <a:ext cx="39" cy="30"/>
                </a:xfrm>
                <a:custGeom>
                  <a:avLst/>
                  <a:gdLst>
                    <a:gd name="T0" fmla="*/ 225 w 225"/>
                    <a:gd name="T1" fmla="*/ 0 h 177"/>
                    <a:gd name="T2" fmla="*/ 177 w 225"/>
                    <a:gd name="T3" fmla="*/ 6 h 177"/>
                    <a:gd name="T4" fmla="*/ 129 w 225"/>
                    <a:gd name="T5" fmla="*/ 24 h 177"/>
                    <a:gd name="T6" fmla="*/ 85 w 225"/>
                    <a:gd name="T7" fmla="*/ 52 h 177"/>
                    <a:gd name="T8" fmla="*/ 47 w 225"/>
                    <a:gd name="T9" fmla="*/ 89 h 177"/>
                    <a:gd name="T10" fmla="*/ 18 w 225"/>
                    <a:gd name="T11" fmla="*/ 132 h 177"/>
                    <a:gd name="T12" fmla="*/ 0 w 225"/>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225" h="177">
                      <a:moveTo>
                        <a:pt x="225" y="0"/>
                      </a:moveTo>
                      <a:lnTo>
                        <a:pt x="177" y="6"/>
                      </a:lnTo>
                      <a:lnTo>
                        <a:pt x="129" y="24"/>
                      </a:lnTo>
                      <a:lnTo>
                        <a:pt x="85" y="52"/>
                      </a:lnTo>
                      <a:lnTo>
                        <a:pt x="47" y="89"/>
                      </a:lnTo>
                      <a:lnTo>
                        <a:pt x="18" y="132"/>
                      </a:lnTo>
                      <a:lnTo>
                        <a:pt x="0" y="17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34" name="Line 442"/>
                <p:cNvSpPr>
                  <a:spLocks noChangeShapeType="1"/>
                </p:cNvSpPr>
                <p:nvPr/>
              </p:nvSpPr>
              <p:spPr bwMode="auto">
                <a:xfrm>
                  <a:off x="4494" y="3027"/>
                  <a:ext cx="4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35" name="Group 443"/>
              <p:cNvGrpSpPr>
                <a:grpSpLocks/>
              </p:cNvGrpSpPr>
              <p:nvPr/>
            </p:nvGrpSpPr>
            <p:grpSpPr bwMode="auto">
              <a:xfrm>
                <a:off x="3833" y="2558"/>
                <a:ext cx="71" cy="91"/>
                <a:chOff x="3926" y="2558"/>
                <a:chExt cx="71" cy="91"/>
              </a:xfrm>
            </p:grpSpPr>
            <p:sp>
              <p:nvSpPr>
                <p:cNvPr id="136636" name="Line 444"/>
                <p:cNvSpPr>
                  <a:spLocks noChangeShapeType="1"/>
                </p:cNvSpPr>
                <p:nvPr/>
              </p:nvSpPr>
              <p:spPr bwMode="auto">
                <a:xfrm flipH="1">
                  <a:off x="3943" y="2648"/>
                  <a:ext cx="3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37" name="Freeform 445"/>
                <p:cNvSpPr>
                  <a:spLocks/>
                </p:cNvSpPr>
                <p:nvPr/>
              </p:nvSpPr>
              <p:spPr bwMode="auto">
                <a:xfrm>
                  <a:off x="3926" y="2625"/>
                  <a:ext cx="17" cy="23"/>
                </a:xfrm>
                <a:custGeom>
                  <a:avLst/>
                  <a:gdLst>
                    <a:gd name="T0" fmla="*/ 4 w 101"/>
                    <a:gd name="T1" fmla="*/ 0 h 133"/>
                    <a:gd name="T2" fmla="*/ 0 w 101"/>
                    <a:gd name="T3" fmla="*/ 41 h 133"/>
                    <a:gd name="T4" fmla="*/ 8 w 101"/>
                    <a:gd name="T5" fmla="*/ 79 h 133"/>
                    <a:gd name="T6" fmla="*/ 29 w 101"/>
                    <a:gd name="T7" fmla="*/ 108 h 133"/>
                    <a:gd name="T8" fmla="*/ 62 w 101"/>
                    <a:gd name="T9" fmla="*/ 126 h 133"/>
                    <a:gd name="T10" fmla="*/ 101 w 101"/>
                    <a:gd name="T11" fmla="*/ 133 h 133"/>
                  </a:gdLst>
                  <a:ahLst/>
                  <a:cxnLst>
                    <a:cxn ang="0">
                      <a:pos x="T0" y="T1"/>
                    </a:cxn>
                    <a:cxn ang="0">
                      <a:pos x="T2" y="T3"/>
                    </a:cxn>
                    <a:cxn ang="0">
                      <a:pos x="T4" y="T5"/>
                    </a:cxn>
                    <a:cxn ang="0">
                      <a:pos x="T6" y="T7"/>
                    </a:cxn>
                    <a:cxn ang="0">
                      <a:pos x="T8" y="T9"/>
                    </a:cxn>
                    <a:cxn ang="0">
                      <a:pos x="T10" y="T11"/>
                    </a:cxn>
                  </a:cxnLst>
                  <a:rect l="0" t="0" r="r" b="b"/>
                  <a:pathLst>
                    <a:path w="101" h="133">
                      <a:moveTo>
                        <a:pt x="4" y="0"/>
                      </a:moveTo>
                      <a:lnTo>
                        <a:pt x="0" y="41"/>
                      </a:lnTo>
                      <a:lnTo>
                        <a:pt x="8" y="79"/>
                      </a:lnTo>
                      <a:lnTo>
                        <a:pt x="29" y="108"/>
                      </a:lnTo>
                      <a:lnTo>
                        <a:pt x="62" y="126"/>
                      </a:lnTo>
                      <a:lnTo>
                        <a:pt x="101" y="1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38" name="Line 446"/>
                <p:cNvSpPr>
                  <a:spLocks noChangeShapeType="1"/>
                </p:cNvSpPr>
                <p:nvPr/>
              </p:nvSpPr>
              <p:spPr bwMode="auto">
                <a:xfrm flipV="1">
                  <a:off x="3926" y="2589"/>
                  <a:ext cx="11"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39" name="Freeform 447"/>
                <p:cNvSpPr>
                  <a:spLocks/>
                </p:cNvSpPr>
                <p:nvPr/>
              </p:nvSpPr>
              <p:spPr bwMode="auto">
                <a:xfrm>
                  <a:off x="3937" y="2558"/>
                  <a:ext cx="60" cy="31"/>
                </a:xfrm>
                <a:custGeom>
                  <a:avLst/>
                  <a:gdLst>
                    <a:gd name="T0" fmla="*/ 355 w 361"/>
                    <a:gd name="T1" fmla="*/ 178 h 178"/>
                    <a:gd name="T2" fmla="*/ 361 w 361"/>
                    <a:gd name="T3" fmla="*/ 131 h 178"/>
                    <a:gd name="T4" fmla="*/ 355 w 361"/>
                    <a:gd name="T5" fmla="*/ 88 h 178"/>
                    <a:gd name="T6" fmla="*/ 336 w 361"/>
                    <a:gd name="T7" fmla="*/ 52 h 178"/>
                    <a:gd name="T8" fmla="*/ 307 w 361"/>
                    <a:gd name="T9" fmla="*/ 24 h 178"/>
                    <a:gd name="T10" fmla="*/ 269 w 361"/>
                    <a:gd name="T11" fmla="*/ 6 h 178"/>
                    <a:gd name="T12" fmla="*/ 225 w 361"/>
                    <a:gd name="T13" fmla="*/ 0 h 178"/>
                    <a:gd name="T14" fmla="*/ 178 w 361"/>
                    <a:gd name="T15" fmla="*/ 6 h 178"/>
                    <a:gd name="T16" fmla="*/ 130 w 361"/>
                    <a:gd name="T17" fmla="*/ 24 h 178"/>
                    <a:gd name="T18" fmla="*/ 86 w 361"/>
                    <a:gd name="T19" fmla="*/ 52 h 178"/>
                    <a:gd name="T20" fmla="*/ 48 w 361"/>
                    <a:gd name="T21" fmla="*/ 88 h 178"/>
                    <a:gd name="T22" fmla="*/ 19 w 361"/>
                    <a:gd name="T23" fmla="*/ 131 h 178"/>
                    <a:gd name="T24" fmla="*/ 0 w 361"/>
                    <a:gd name="T2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178">
                      <a:moveTo>
                        <a:pt x="355" y="178"/>
                      </a:moveTo>
                      <a:lnTo>
                        <a:pt x="361" y="131"/>
                      </a:lnTo>
                      <a:lnTo>
                        <a:pt x="355" y="88"/>
                      </a:lnTo>
                      <a:lnTo>
                        <a:pt x="336" y="52"/>
                      </a:lnTo>
                      <a:lnTo>
                        <a:pt x="307" y="24"/>
                      </a:lnTo>
                      <a:lnTo>
                        <a:pt x="269" y="6"/>
                      </a:lnTo>
                      <a:lnTo>
                        <a:pt x="225" y="0"/>
                      </a:lnTo>
                      <a:lnTo>
                        <a:pt x="178" y="6"/>
                      </a:lnTo>
                      <a:lnTo>
                        <a:pt x="130" y="24"/>
                      </a:lnTo>
                      <a:lnTo>
                        <a:pt x="86" y="52"/>
                      </a:lnTo>
                      <a:lnTo>
                        <a:pt x="48" y="88"/>
                      </a:lnTo>
                      <a:lnTo>
                        <a:pt x="19" y="131"/>
                      </a:lnTo>
                      <a:lnTo>
                        <a:pt x="0" y="17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40" name="Freeform 448"/>
                <p:cNvSpPr>
                  <a:spLocks/>
                </p:cNvSpPr>
                <p:nvPr/>
              </p:nvSpPr>
              <p:spPr bwMode="auto">
                <a:xfrm>
                  <a:off x="3932" y="2589"/>
                  <a:ext cx="64" cy="14"/>
                </a:xfrm>
                <a:custGeom>
                  <a:avLst/>
                  <a:gdLst>
                    <a:gd name="T0" fmla="*/ 378 w 378"/>
                    <a:gd name="T1" fmla="*/ 0 h 88"/>
                    <a:gd name="T2" fmla="*/ 354 w 378"/>
                    <a:gd name="T3" fmla="*/ 88 h 88"/>
                    <a:gd name="T4" fmla="*/ 0 w 378"/>
                    <a:gd name="T5" fmla="*/ 88 h 88"/>
                  </a:gdLst>
                  <a:ahLst/>
                  <a:cxnLst>
                    <a:cxn ang="0">
                      <a:pos x="T0" y="T1"/>
                    </a:cxn>
                    <a:cxn ang="0">
                      <a:pos x="T2" y="T3"/>
                    </a:cxn>
                    <a:cxn ang="0">
                      <a:pos x="T4" y="T5"/>
                    </a:cxn>
                  </a:cxnLst>
                  <a:rect l="0" t="0" r="r" b="b"/>
                  <a:pathLst>
                    <a:path w="378" h="88">
                      <a:moveTo>
                        <a:pt x="378" y="0"/>
                      </a:moveTo>
                      <a:lnTo>
                        <a:pt x="354" y="88"/>
                      </a:lnTo>
                      <a:lnTo>
                        <a:pt x="0" y="8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136641" name="Group 449"/>
          <p:cNvGrpSpPr>
            <a:grpSpLocks/>
          </p:cNvGrpSpPr>
          <p:nvPr/>
        </p:nvGrpSpPr>
        <p:grpSpPr bwMode="auto">
          <a:xfrm>
            <a:off x="5780088" y="793750"/>
            <a:ext cx="2538412" cy="873125"/>
            <a:chOff x="3447" y="1138"/>
            <a:chExt cx="1599" cy="550"/>
          </a:xfrm>
        </p:grpSpPr>
        <p:grpSp>
          <p:nvGrpSpPr>
            <p:cNvPr id="136642" name="Group 450"/>
            <p:cNvGrpSpPr>
              <a:grpSpLocks/>
            </p:cNvGrpSpPr>
            <p:nvPr/>
          </p:nvGrpSpPr>
          <p:grpSpPr bwMode="auto">
            <a:xfrm>
              <a:off x="3447" y="1138"/>
              <a:ext cx="1599" cy="511"/>
              <a:chOff x="3447" y="1138"/>
              <a:chExt cx="1599" cy="511"/>
            </a:xfrm>
          </p:grpSpPr>
          <p:sp>
            <p:nvSpPr>
              <p:cNvPr id="136643" name="Freeform 451"/>
              <p:cNvSpPr>
                <a:spLocks/>
              </p:cNvSpPr>
              <p:nvPr/>
            </p:nvSpPr>
            <p:spPr bwMode="auto">
              <a:xfrm>
                <a:off x="4924" y="1138"/>
                <a:ext cx="69" cy="134"/>
              </a:xfrm>
              <a:custGeom>
                <a:avLst/>
                <a:gdLst>
                  <a:gd name="T0" fmla="*/ 413 w 413"/>
                  <a:gd name="T1" fmla="*/ 0 h 798"/>
                  <a:gd name="T2" fmla="*/ 199 w 413"/>
                  <a:gd name="T3" fmla="*/ 798 h 798"/>
                  <a:gd name="T4" fmla="*/ 0 w 413"/>
                  <a:gd name="T5" fmla="*/ 798 h 798"/>
                </a:gdLst>
                <a:ahLst/>
                <a:cxnLst>
                  <a:cxn ang="0">
                    <a:pos x="T0" y="T1"/>
                  </a:cxn>
                  <a:cxn ang="0">
                    <a:pos x="T2" y="T3"/>
                  </a:cxn>
                  <a:cxn ang="0">
                    <a:pos x="T4" y="T5"/>
                  </a:cxn>
                </a:cxnLst>
                <a:rect l="0" t="0" r="r" b="b"/>
                <a:pathLst>
                  <a:path w="413" h="798">
                    <a:moveTo>
                      <a:pt x="413" y="0"/>
                    </a:moveTo>
                    <a:lnTo>
                      <a:pt x="199" y="798"/>
                    </a:lnTo>
                    <a:lnTo>
                      <a:pt x="0" y="79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44" name="Freeform 452"/>
              <p:cNvSpPr>
                <a:spLocks/>
              </p:cNvSpPr>
              <p:nvPr/>
            </p:nvSpPr>
            <p:spPr bwMode="auto">
              <a:xfrm>
                <a:off x="4904" y="1246"/>
                <a:ext cx="20" cy="26"/>
              </a:xfrm>
              <a:custGeom>
                <a:avLst/>
                <a:gdLst>
                  <a:gd name="T0" fmla="*/ 6 w 120"/>
                  <a:gd name="T1" fmla="*/ 0 h 154"/>
                  <a:gd name="T2" fmla="*/ 0 w 120"/>
                  <a:gd name="T3" fmla="*/ 39 h 154"/>
                  <a:gd name="T4" fmla="*/ 6 w 120"/>
                  <a:gd name="T5" fmla="*/ 77 h 154"/>
                  <a:gd name="T6" fmla="*/ 22 w 120"/>
                  <a:gd name="T7" fmla="*/ 109 h 154"/>
                  <a:gd name="T8" fmla="*/ 48 w 120"/>
                  <a:gd name="T9" fmla="*/ 133 h 154"/>
                  <a:gd name="T10" fmla="*/ 81 w 120"/>
                  <a:gd name="T11" fmla="*/ 149 h 154"/>
                  <a:gd name="T12" fmla="*/ 120 w 120"/>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20" h="154">
                    <a:moveTo>
                      <a:pt x="6" y="0"/>
                    </a:moveTo>
                    <a:lnTo>
                      <a:pt x="0" y="39"/>
                    </a:lnTo>
                    <a:lnTo>
                      <a:pt x="6" y="77"/>
                    </a:lnTo>
                    <a:lnTo>
                      <a:pt x="22" y="109"/>
                    </a:lnTo>
                    <a:lnTo>
                      <a:pt x="48" y="133"/>
                    </a:lnTo>
                    <a:lnTo>
                      <a:pt x="81" y="149"/>
                    </a:lnTo>
                    <a:lnTo>
                      <a:pt x="120" y="1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45" name="Line 453"/>
              <p:cNvSpPr>
                <a:spLocks noChangeShapeType="1"/>
              </p:cNvSpPr>
              <p:nvPr/>
            </p:nvSpPr>
            <p:spPr bwMode="auto">
              <a:xfrm flipV="1">
                <a:off x="4905" y="1209"/>
                <a:ext cx="9"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46" name="Freeform 454"/>
              <p:cNvSpPr>
                <a:spLocks/>
              </p:cNvSpPr>
              <p:nvPr/>
            </p:nvSpPr>
            <p:spPr bwMode="auto">
              <a:xfrm>
                <a:off x="4914" y="1183"/>
                <a:ext cx="34" cy="26"/>
              </a:xfrm>
              <a:custGeom>
                <a:avLst/>
                <a:gdLst>
                  <a:gd name="T0" fmla="*/ 198 w 198"/>
                  <a:gd name="T1" fmla="*/ 0 h 154"/>
                  <a:gd name="T2" fmla="*/ 156 w 198"/>
                  <a:gd name="T3" fmla="*/ 4 h 154"/>
                  <a:gd name="T4" fmla="*/ 114 w 198"/>
                  <a:gd name="T5" fmla="*/ 20 h 154"/>
                  <a:gd name="T6" fmla="*/ 75 w 198"/>
                  <a:gd name="T7" fmla="*/ 45 h 154"/>
                  <a:gd name="T8" fmla="*/ 42 w 198"/>
                  <a:gd name="T9" fmla="*/ 77 h 154"/>
                  <a:gd name="T10" fmla="*/ 16 w 198"/>
                  <a:gd name="T11" fmla="*/ 114 h 154"/>
                  <a:gd name="T12" fmla="*/ 0 w 19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98" h="154">
                    <a:moveTo>
                      <a:pt x="198" y="0"/>
                    </a:moveTo>
                    <a:lnTo>
                      <a:pt x="156" y="4"/>
                    </a:lnTo>
                    <a:lnTo>
                      <a:pt x="114" y="20"/>
                    </a:lnTo>
                    <a:lnTo>
                      <a:pt x="75" y="45"/>
                    </a:lnTo>
                    <a:lnTo>
                      <a:pt x="42" y="77"/>
                    </a:lnTo>
                    <a:lnTo>
                      <a:pt x="16" y="114"/>
                    </a:lnTo>
                    <a:lnTo>
                      <a:pt x="0" y="1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47" name="Line 455"/>
              <p:cNvSpPr>
                <a:spLocks noChangeShapeType="1"/>
              </p:cNvSpPr>
              <p:nvPr/>
            </p:nvSpPr>
            <p:spPr bwMode="auto">
              <a:xfrm>
                <a:off x="4948" y="1183"/>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48" name="Line 456"/>
              <p:cNvSpPr>
                <a:spLocks noChangeShapeType="1"/>
              </p:cNvSpPr>
              <p:nvPr/>
            </p:nvSpPr>
            <p:spPr bwMode="auto">
              <a:xfrm flipV="1">
                <a:off x="5029" y="1138"/>
                <a:ext cx="17"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49" name="Line 457"/>
              <p:cNvSpPr>
                <a:spLocks noChangeShapeType="1"/>
              </p:cNvSpPr>
              <p:nvPr/>
            </p:nvSpPr>
            <p:spPr bwMode="auto">
              <a:xfrm flipH="1">
                <a:off x="3467" y="1648"/>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50" name="Freeform 458"/>
              <p:cNvSpPr>
                <a:spLocks/>
              </p:cNvSpPr>
              <p:nvPr/>
            </p:nvSpPr>
            <p:spPr bwMode="auto">
              <a:xfrm>
                <a:off x="3447" y="1622"/>
                <a:ext cx="20" cy="26"/>
              </a:xfrm>
              <a:custGeom>
                <a:avLst/>
                <a:gdLst>
                  <a:gd name="T0" fmla="*/ 6 w 119"/>
                  <a:gd name="T1" fmla="*/ 0 h 155"/>
                  <a:gd name="T2" fmla="*/ 0 w 119"/>
                  <a:gd name="T3" fmla="*/ 41 h 155"/>
                  <a:gd name="T4" fmla="*/ 6 w 119"/>
                  <a:gd name="T5" fmla="*/ 78 h 155"/>
                  <a:gd name="T6" fmla="*/ 21 w 119"/>
                  <a:gd name="T7" fmla="*/ 110 h 155"/>
                  <a:gd name="T8" fmla="*/ 48 w 119"/>
                  <a:gd name="T9" fmla="*/ 135 h 155"/>
                  <a:gd name="T10" fmla="*/ 80 w 119"/>
                  <a:gd name="T11" fmla="*/ 151 h 155"/>
                  <a:gd name="T12" fmla="*/ 119 w 11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19" h="155">
                    <a:moveTo>
                      <a:pt x="6" y="0"/>
                    </a:moveTo>
                    <a:lnTo>
                      <a:pt x="0" y="41"/>
                    </a:lnTo>
                    <a:lnTo>
                      <a:pt x="6" y="78"/>
                    </a:lnTo>
                    <a:lnTo>
                      <a:pt x="21" y="110"/>
                    </a:lnTo>
                    <a:lnTo>
                      <a:pt x="48" y="135"/>
                    </a:lnTo>
                    <a:lnTo>
                      <a:pt x="80" y="151"/>
                    </a:lnTo>
                    <a:lnTo>
                      <a:pt x="119"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51" name="Line 459"/>
              <p:cNvSpPr>
                <a:spLocks noChangeShapeType="1"/>
              </p:cNvSpPr>
              <p:nvPr/>
            </p:nvSpPr>
            <p:spPr bwMode="auto">
              <a:xfrm flipV="1">
                <a:off x="3448" y="1584"/>
                <a:ext cx="11"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52" name="Freeform 460"/>
              <p:cNvSpPr>
                <a:spLocks/>
              </p:cNvSpPr>
              <p:nvPr/>
            </p:nvSpPr>
            <p:spPr bwMode="auto">
              <a:xfrm>
                <a:off x="3459" y="1558"/>
                <a:ext cx="33" cy="26"/>
              </a:xfrm>
              <a:custGeom>
                <a:avLst/>
                <a:gdLst>
                  <a:gd name="T0" fmla="*/ 197 w 197"/>
                  <a:gd name="T1" fmla="*/ 0 h 155"/>
                  <a:gd name="T2" fmla="*/ 155 w 197"/>
                  <a:gd name="T3" fmla="*/ 5 h 155"/>
                  <a:gd name="T4" fmla="*/ 113 w 197"/>
                  <a:gd name="T5" fmla="*/ 21 h 155"/>
                  <a:gd name="T6" fmla="*/ 75 w 197"/>
                  <a:gd name="T7" fmla="*/ 45 h 155"/>
                  <a:gd name="T8" fmla="*/ 42 w 197"/>
                  <a:gd name="T9" fmla="*/ 78 h 155"/>
                  <a:gd name="T10" fmla="*/ 15 w 197"/>
                  <a:gd name="T11" fmla="*/ 116 h 155"/>
                  <a:gd name="T12" fmla="*/ 0 w 197"/>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97" h="155">
                    <a:moveTo>
                      <a:pt x="197" y="0"/>
                    </a:moveTo>
                    <a:lnTo>
                      <a:pt x="155" y="5"/>
                    </a:lnTo>
                    <a:lnTo>
                      <a:pt x="113" y="21"/>
                    </a:lnTo>
                    <a:lnTo>
                      <a:pt x="75" y="45"/>
                    </a:lnTo>
                    <a:lnTo>
                      <a:pt x="42" y="78"/>
                    </a:lnTo>
                    <a:lnTo>
                      <a:pt x="15" y="116"/>
                    </a:lnTo>
                    <a:lnTo>
                      <a:pt x="0"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53" name="Line 461"/>
              <p:cNvSpPr>
                <a:spLocks noChangeShapeType="1"/>
              </p:cNvSpPr>
              <p:nvPr/>
            </p:nvSpPr>
            <p:spPr bwMode="auto">
              <a:xfrm>
                <a:off x="3492" y="1558"/>
                <a:ext cx="1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54" name="Line 462"/>
              <p:cNvSpPr>
                <a:spLocks noChangeShapeType="1"/>
              </p:cNvSpPr>
              <p:nvPr/>
            </p:nvSpPr>
            <p:spPr bwMode="auto">
              <a:xfrm flipV="1">
                <a:off x="3559" y="1514"/>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655" name="Line 463"/>
            <p:cNvSpPr>
              <a:spLocks noChangeShapeType="1"/>
            </p:cNvSpPr>
            <p:nvPr/>
          </p:nvSpPr>
          <p:spPr bwMode="auto">
            <a:xfrm flipV="1">
              <a:off x="3557" y="1322"/>
              <a:ext cx="1333" cy="366"/>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656" name="Line 464"/>
          <p:cNvSpPr>
            <a:spLocks noChangeShapeType="1"/>
          </p:cNvSpPr>
          <p:nvPr/>
        </p:nvSpPr>
        <p:spPr bwMode="auto">
          <a:xfrm flipV="1">
            <a:off x="6891338" y="1401763"/>
            <a:ext cx="3175"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657" name="Group 465"/>
          <p:cNvGrpSpPr>
            <a:grpSpLocks/>
          </p:cNvGrpSpPr>
          <p:nvPr/>
        </p:nvGrpSpPr>
        <p:grpSpPr bwMode="auto">
          <a:xfrm>
            <a:off x="6330950" y="1863725"/>
            <a:ext cx="1125538" cy="646113"/>
            <a:chOff x="3794" y="1812"/>
            <a:chExt cx="709" cy="407"/>
          </a:xfrm>
        </p:grpSpPr>
        <p:sp>
          <p:nvSpPr>
            <p:cNvPr id="136658" name="Line 466"/>
            <p:cNvSpPr>
              <a:spLocks noChangeShapeType="1"/>
            </p:cNvSpPr>
            <p:nvPr/>
          </p:nvSpPr>
          <p:spPr bwMode="auto">
            <a:xfrm flipH="1">
              <a:off x="3962" y="1918"/>
              <a:ext cx="390" cy="21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659" name="Group 467"/>
            <p:cNvGrpSpPr>
              <a:grpSpLocks/>
            </p:cNvGrpSpPr>
            <p:nvPr/>
          </p:nvGrpSpPr>
          <p:grpSpPr bwMode="auto">
            <a:xfrm>
              <a:off x="3794" y="1812"/>
              <a:ext cx="709" cy="407"/>
              <a:chOff x="3794" y="1812"/>
              <a:chExt cx="709" cy="407"/>
            </a:xfrm>
          </p:grpSpPr>
          <p:sp>
            <p:nvSpPr>
              <p:cNvPr id="136660" name="Line 468"/>
              <p:cNvSpPr>
                <a:spLocks noChangeShapeType="1"/>
              </p:cNvSpPr>
              <p:nvPr/>
            </p:nvSpPr>
            <p:spPr bwMode="auto">
              <a:xfrm flipH="1">
                <a:off x="3811" y="2218"/>
                <a:ext cx="3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61" name="Freeform 469"/>
              <p:cNvSpPr>
                <a:spLocks/>
              </p:cNvSpPr>
              <p:nvPr/>
            </p:nvSpPr>
            <p:spPr bwMode="auto">
              <a:xfrm>
                <a:off x="3794" y="2196"/>
                <a:ext cx="17" cy="22"/>
              </a:xfrm>
              <a:custGeom>
                <a:avLst/>
                <a:gdLst>
                  <a:gd name="T0" fmla="*/ 4 w 102"/>
                  <a:gd name="T1" fmla="*/ 0 h 133"/>
                  <a:gd name="T2" fmla="*/ 0 w 102"/>
                  <a:gd name="T3" fmla="*/ 41 h 133"/>
                  <a:gd name="T4" fmla="*/ 9 w 102"/>
                  <a:gd name="T5" fmla="*/ 78 h 133"/>
                  <a:gd name="T6" fmla="*/ 30 w 102"/>
                  <a:gd name="T7" fmla="*/ 108 h 133"/>
                  <a:gd name="T8" fmla="*/ 62 w 102"/>
                  <a:gd name="T9" fmla="*/ 126 h 133"/>
                  <a:gd name="T10" fmla="*/ 102 w 102"/>
                  <a:gd name="T11" fmla="*/ 133 h 133"/>
                </a:gdLst>
                <a:ahLst/>
                <a:cxnLst>
                  <a:cxn ang="0">
                    <a:pos x="T0" y="T1"/>
                  </a:cxn>
                  <a:cxn ang="0">
                    <a:pos x="T2" y="T3"/>
                  </a:cxn>
                  <a:cxn ang="0">
                    <a:pos x="T4" y="T5"/>
                  </a:cxn>
                  <a:cxn ang="0">
                    <a:pos x="T6" y="T7"/>
                  </a:cxn>
                  <a:cxn ang="0">
                    <a:pos x="T8" y="T9"/>
                  </a:cxn>
                  <a:cxn ang="0">
                    <a:pos x="T10" y="T11"/>
                  </a:cxn>
                </a:cxnLst>
                <a:rect l="0" t="0" r="r" b="b"/>
                <a:pathLst>
                  <a:path w="102" h="133">
                    <a:moveTo>
                      <a:pt x="4" y="0"/>
                    </a:moveTo>
                    <a:lnTo>
                      <a:pt x="0" y="41"/>
                    </a:lnTo>
                    <a:lnTo>
                      <a:pt x="9" y="78"/>
                    </a:lnTo>
                    <a:lnTo>
                      <a:pt x="30" y="108"/>
                    </a:lnTo>
                    <a:lnTo>
                      <a:pt x="62" y="126"/>
                    </a:lnTo>
                    <a:lnTo>
                      <a:pt x="102" y="1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62" name="Line 470"/>
              <p:cNvSpPr>
                <a:spLocks noChangeShapeType="1"/>
              </p:cNvSpPr>
              <p:nvPr/>
            </p:nvSpPr>
            <p:spPr bwMode="auto">
              <a:xfrm flipV="1">
                <a:off x="3795" y="2159"/>
                <a:ext cx="9"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63" name="Freeform 471"/>
              <p:cNvSpPr>
                <a:spLocks/>
              </p:cNvSpPr>
              <p:nvPr/>
            </p:nvSpPr>
            <p:spPr bwMode="auto">
              <a:xfrm>
                <a:off x="3804" y="2129"/>
                <a:ext cx="61" cy="30"/>
              </a:xfrm>
              <a:custGeom>
                <a:avLst/>
                <a:gdLst>
                  <a:gd name="T0" fmla="*/ 355 w 360"/>
                  <a:gd name="T1" fmla="*/ 177 h 177"/>
                  <a:gd name="T2" fmla="*/ 360 w 360"/>
                  <a:gd name="T3" fmla="*/ 132 h 177"/>
                  <a:gd name="T4" fmla="*/ 355 w 360"/>
                  <a:gd name="T5" fmla="*/ 89 h 177"/>
                  <a:gd name="T6" fmla="*/ 337 w 360"/>
                  <a:gd name="T7" fmla="*/ 52 h 177"/>
                  <a:gd name="T8" fmla="*/ 307 w 360"/>
                  <a:gd name="T9" fmla="*/ 24 h 177"/>
                  <a:gd name="T10" fmla="*/ 270 w 360"/>
                  <a:gd name="T11" fmla="*/ 6 h 177"/>
                  <a:gd name="T12" fmla="*/ 225 w 360"/>
                  <a:gd name="T13" fmla="*/ 0 h 177"/>
                  <a:gd name="T14" fmla="*/ 178 w 360"/>
                  <a:gd name="T15" fmla="*/ 6 h 177"/>
                  <a:gd name="T16" fmla="*/ 130 w 360"/>
                  <a:gd name="T17" fmla="*/ 24 h 177"/>
                  <a:gd name="T18" fmla="*/ 86 w 360"/>
                  <a:gd name="T19" fmla="*/ 52 h 177"/>
                  <a:gd name="T20" fmla="*/ 47 w 360"/>
                  <a:gd name="T21" fmla="*/ 89 h 177"/>
                  <a:gd name="T22" fmla="*/ 19 w 360"/>
                  <a:gd name="T23" fmla="*/ 132 h 177"/>
                  <a:gd name="T24" fmla="*/ 0 w 360"/>
                  <a:gd name="T2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77">
                    <a:moveTo>
                      <a:pt x="355" y="177"/>
                    </a:moveTo>
                    <a:lnTo>
                      <a:pt x="360" y="132"/>
                    </a:lnTo>
                    <a:lnTo>
                      <a:pt x="355" y="89"/>
                    </a:lnTo>
                    <a:lnTo>
                      <a:pt x="337" y="52"/>
                    </a:lnTo>
                    <a:lnTo>
                      <a:pt x="307" y="24"/>
                    </a:lnTo>
                    <a:lnTo>
                      <a:pt x="270" y="6"/>
                    </a:lnTo>
                    <a:lnTo>
                      <a:pt x="225" y="0"/>
                    </a:lnTo>
                    <a:lnTo>
                      <a:pt x="178" y="6"/>
                    </a:lnTo>
                    <a:lnTo>
                      <a:pt x="130" y="24"/>
                    </a:lnTo>
                    <a:lnTo>
                      <a:pt x="86" y="52"/>
                    </a:lnTo>
                    <a:lnTo>
                      <a:pt x="47" y="89"/>
                    </a:lnTo>
                    <a:lnTo>
                      <a:pt x="19" y="132"/>
                    </a:lnTo>
                    <a:lnTo>
                      <a:pt x="0" y="17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64" name="Freeform 472"/>
              <p:cNvSpPr>
                <a:spLocks/>
              </p:cNvSpPr>
              <p:nvPr/>
            </p:nvSpPr>
            <p:spPr bwMode="auto">
              <a:xfrm>
                <a:off x="3801" y="2159"/>
                <a:ext cx="63" cy="14"/>
              </a:xfrm>
              <a:custGeom>
                <a:avLst/>
                <a:gdLst>
                  <a:gd name="T0" fmla="*/ 378 w 378"/>
                  <a:gd name="T1" fmla="*/ 0 h 90"/>
                  <a:gd name="T2" fmla="*/ 354 w 378"/>
                  <a:gd name="T3" fmla="*/ 90 h 90"/>
                  <a:gd name="T4" fmla="*/ 0 w 378"/>
                  <a:gd name="T5" fmla="*/ 90 h 90"/>
                </a:gdLst>
                <a:ahLst/>
                <a:cxnLst>
                  <a:cxn ang="0">
                    <a:pos x="T0" y="T1"/>
                  </a:cxn>
                  <a:cxn ang="0">
                    <a:pos x="T2" y="T3"/>
                  </a:cxn>
                  <a:cxn ang="0">
                    <a:pos x="T4" y="T5"/>
                  </a:cxn>
                </a:cxnLst>
                <a:rect l="0" t="0" r="r" b="b"/>
                <a:pathLst>
                  <a:path w="378" h="90">
                    <a:moveTo>
                      <a:pt x="378" y="0"/>
                    </a:moveTo>
                    <a:lnTo>
                      <a:pt x="354" y="90"/>
                    </a:lnTo>
                    <a:lnTo>
                      <a:pt x="0" y="9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65" name="Line 473"/>
              <p:cNvSpPr>
                <a:spLocks noChangeShapeType="1"/>
              </p:cNvSpPr>
              <p:nvPr/>
            </p:nvSpPr>
            <p:spPr bwMode="auto">
              <a:xfrm flipV="1">
                <a:off x="3920" y="2084"/>
                <a:ext cx="16"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66" name="Line 474"/>
              <p:cNvSpPr>
                <a:spLocks noChangeShapeType="1"/>
              </p:cNvSpPr>
              <p:nvPr/>
            </p:nvSpPr>
            <p:spPr bwMode="auto">
              <a:xfrm flipV="1">
                <a:off x="4385" y="1841"/>
                <a:ext cx="28" cy="1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67" name="Freeform 475"/>
              <p:cNvSpPr>
                <a:spLocks/>
              </p:cNvSpPr>
              <p:nvPr/>
            </p:nvSpPr>
            <p:spPr bwMode="auto">
              <a:xfrm>
                <a:off x="4413" y="1812"/>
                <a:ext cx="38" cy="29"/>
              </a:xfrm>
              <a:custGeom>
                <a:avLst/>
                <a:gdLst>
                  <a:gd name="T0" fmla="*/ 225 w 225"/>
                  <a:gd name="T1" fmla="*/ 0 h 179"/>
                  <a:gd name="T2" fmla="*/ 178 w 225"/>
                  <a:gd name="T3" fmla="*/ 7 h 179"/>
                  <a:gd name="T4" fmla="*/ 130 w 225"/>
                  <a:gd name="T5" fmla="*/ 24 h 179"/>
                  <a:gd name="T6" fmla="*/ 86 w 225"/>
                  <a:gd name="T7" fmla="*/ 53 h 179"/>
                  <a:gd name="T8" fmla="*/ 48 w 225"/>
                  <a:gd name="T9" fmla="*/ 90 h 179"/>
                  <a:gd name="T10" fmla="*/ 19 w 225"/>
                  <a:gd name="T11" fmla="*/ 132 h 179"/>
                  <a:gd name="T12" fmla="*/ 0 w 225"/>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25" h="179">
                    <a:moveTo>
                      <a:pt x="225" y="0"/>
                    </a:moveTo>
                    <a:lnTo>
                      <a:pt x="178" y="7"/>
                    </a:lnTo>
                    <a:lnTo>
                      <a:pt x="130" y="24"/>
                    </a:lnTo>
                    <a:lnTo>
                      <a:pt x="86" y="53"/>
                    </a:lnTo>
                    <a:lnTo>
                      <a:pt x="48" y="90"/>
                    </a:lnTo>
                    <a:lnTo>
                      <a:pt x="19" y="132"/>
                    </a:lnTo>
                    <a:lnTo>
                      <a:pt x="0" y="17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68" name="Line 476"/>
              <p:cNvSpPr>
                <a:spLocks noChangeShapeType="1"/>
              </p:cNvSpPr>
              <p:nvPr/>
            </p:nvSpPr>
            <p:spPr bwMode="auto">
              <a:xfrm>
                <a:off x="4395" y="1857"/>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69" name="Line 477"/>
              <p:cNvSpPr>
                <a:spLocks noChangeShapeType="1"/>
              </p:cNvSpPr>
              <p:nvPr/>
            </p:nvSpPr>
            <p:spPr bwMode="auto">
              <a:xfrm flipV="1">
                <a:off x="4487" y="1812"/>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6670" name="Group 478"/>
          <p:cNvGrpSpPr>
            <a:grpSpLocks/>
          </p:cNvGrpSpPr>
          <p:nvPr/>
        </p:nvGrpSpPr>
        <p:grpSpPr bwMode="auto">
          <a:xfrm>
            <a:off x="6819900" y="1089025"/>
            <a:ext cx="227013" cy="349250"/>
            <a:chOff x="4195" y="1324"/>
            <a:chExt cx="143" cy="220"/>
          </a:xfrm>
        </p:grpSpPr>
        <p:sp>
          <p:nvSpPr>
            <p:cNvPr id="136671" name="Freeform 479"/>
            <p:cNvSpPr>
              <a:spLocks/>
            </p:cNvSpPr>
            <p:nvPr/>
          </p:nvSpPr>
          <p:spPr bwMode="auto">
            <a:xfrm>
              <a:off x="4195" y="1362"/>
              <a:ext cx="62" cy="91"/>
            </a:xfrm>
            <a:custGeom>
              <a:avLst/>
              <a:gdLst>
                <a:gd name="T0" fmla="*/ 275 w 369"/>
                <a:gd name="T1" fmla="*/ 0 h 535"/>
                <a:gd name="T2" fmla="*/ 196 w 369"/>
                <a:gd name="T3" fmla="*/ 0 h 535"/>
                <a:gd name="T4" fmla="*/ 150 w 369"/>
                <a:gd name="T5" fmla="*/ 10 h 535"/>
                <a:gd name="T6" fmla="*/ 113 w 369"/>
                <a:gd name="T7" fmla="*/ 40 h 535"/>
                <a:gd name="T8" fmla="*/ 93 w 369"/>
                <a:gd name="T9" fmla="*/ 83 h 535"/>
                <a:gd name="T10" fmla="*/ 3 w 369"/>
                <a:gd name="T11" fmla="*/ 420 h 535"/>
                <a:gd name="T12" fmla="*/ 0 w 369"/>
                <a:gd name="T13" fmla="*/ 453 h 535"/>
                <a:gd name="T14" fmla="*/ 9 w 369"/>
                <a:gd name="T15" fmla="*/ 485 h 535"/>
                <a:gd name="T16" fmla="*/ 30 w 369"/>
                <a:gd name="T17" fmla="*/ 511 h 535"/>
                <a:gd name="T18" fmla="*/ 58 w 369"/>
                <a:gd name="T19" fmla="*/ 529 h 535"/>
                <a:gd name="T20" fmla="*/ 91 w 369"/>
                <a:gd name="T21" fmla="*/ 535 h 535"/>
                <a:gd name="T22" fmla="*/ 177 w 369"/>
                <a:gd name="T23" fmla="*/ 535 h 535"/>
                <a:gd name="T24" fmla="*/ 234 w 369"/>
                <a:gd name="T25" fmla="*/ 529 h 535"/>
                <a:gd name="T26" fmla="*/ 289 w 369"/>
                <a:gd name="T27" fmla="*/ 509 h 535"/>
                <a:gd name="T28" fmla="*/ 334 w 369"/>
                <a:gd name="T29" fmla="*/ 473 h 535"/>
                <a:gd name="T30" fmla="*/ 369 w 369"/>
                <a:gd name="T31" fmla="*/ 4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535">
                  <a:moveTo>
                    <a:pt x="275" y="0"/>
                  </a:moveTo>
                  <a:lnTo>
                    <a:pt x="196" y="0"/>
                  </a:lnTo>
                  <a:lnTo>
                    <a:pt x="150" y="10"/>
                  </a:lnTo>
                  <a:lnTo>
                    <a:pt x="113" y="40"/>
                  </a:lnTo>
                  <a:lnTo>
                    <a:pt x="93" y="83"/>
                  </a:lnTo>
                  <a:lnTo>
                    <a:pt x="3" y="420"/>
                  </a:lnTo>
                  <a:lnTo>
                    <a:pt x="0" y="453"/>
                  </a:lnTo>
                  <a:lnTo>
                    <a:pt x="9" y="485"/>
                  </a:lnTo>
                  <a:lnTo>
                    <a:pt x="30" y="511"/>
                  </a:lnTo>
                  <a:lnTo>
                    <a:pt x="58" y="529"/>
                  </a:lnTo>
                  <a:lnTo>
                    <a:pt x="91" y="535"/>
                  </a:lnTo>
                  <a:lnTo>
                    <a:pt x="177" y="535"/>
                  </a:lnTo>
                  <a:lnTo>
                    <a:pt x="234" y="529"/>
                  </a:lnTo>
                  <a:lnTo>
                    <a:pt x="289" y="509"/>
                  </a:lnTo>
                  <a:lnTo>
                    <a:pt x="334" y="473"/>
                  </a:lnTo>
                  <a:lnTo>
                    <a:pt x="369" y="42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72" name="Line 480"/>
            <p:cNvSpPr>
              <a:spLocks noChangeShapeType="1"/>
            </p:cNvSpPr>
            <p:nvPr/>
          </p:nvSpPr>
          <p:spPr bwMode="auto">
            <a:xfrm flipH="1">
              <a:off x="4256" y="1362"/>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73" name="Freeform 481"/>
            <p:cNvSpPr>
              <a:spLocks/>
            </p:cNvSpPr>
            <p:nvPr/>
          </p:nvSpPr>
          <p:spPr bwMode="auto">
            <a:xfrm>
              <a:off x="4215" y="1496"/>
              <a:ext cx="48" cy="48"/>
            </a:xfrm>
            <a:custGeom>
              <a:avLst/>
              <a:gdLst>
                <a:gd name="T0" fmla="*/ 284 w 284"/>
                <a:gd name="T1" fmla="*/ 142 h 284"/>
                <a:gd name="T2" fmla="*/ 277 w 284"/>
                <a:gd name="T3" fmla="*/ 98 h 284"/>
                <a:gd name="T4" fmla="*/ 256 w 284"/>
                <a:gd name="T5" fmla="*/ 58 h 284"/>
                <a:gd name="T6" fmla="*/ 225 w 284"/>
                <a:gd name="T7" fmla="*/ 26 h 284"/>
                <a:gd name="T8" fmla="*/ 186 w 284"/>
                <a:gd name="T9" fmla="*/ 7 h 284"/>
                <a:gd name="T10" fmla="*/ 142 w 284"/>
                <a:gd name="T11" fmla="*/ 0 h 284"/>
                <a:gd name="T12" fmla="*/ 97 w 284"/>
                <a:gd name="T13" fmla="*/ 7 h 284"/>
                <a:gd name="T14" fmla="*/ 59 w 284"/>
                <a:gd name="T15" fmla="*/ 26 h 284"/>
                <a:gd name="T16" fmla="*/ 27 w 284"/>
                <a:gd name="T17" fmla="*/ 58 h 284"/>
                <a:gd name="T18" fmla="*/ 7 w 284"/>
                <a:gd name="T19" fmla="*/ 98 h 284"/>
                <a:gd name="T20" fmla="*/ 0 w 284"/>
                <a:gd name="T21" fmla="*/ 142 h 284"/>
                <a:gd name="T22" fmla="*/ 7 w 284"/>
                <a:gd name="T23" fmla="*/ 185 h 284"/>
                <a:gd name="T24" fmla="*/ 27 w 284"/>
                <a:gd name="T25" fmla="*/ 225 h 284"/>
                <a:gd name="T26" fmla="*/ 59 w 284"/>
                <a:gd name="T27" fmla="*/ 257 h 284"/>
                <a:gd name="T28" fmla="*/ 97 w 284"/>
                <a:gd name="T29" fmla="*/ 276 h 284"/>
                <a:gd name="T30" fmla="*/ 142 w 284"/>
                <a:gd name="T31" fmla="*/ 284 h 284"/>
                <a:gd name="T32" fmla="*/ 186 w 284"/>
                <a:gd name="T33" fmla="*/ 276 h 284"/>
                <a:gd name="T34" fmla="*/ 225 w 284"/>
                <a:gd name="T35" fmla="*/ 257 h 284"/>
                <a:gd name="T36" fmla="*/ 256 w 284"/>
                <a:gd name="T37" fmla="*/ 225 h 284"/>
                <a:gd name="T38" fmla="*/ 277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7" y="98"/>
                  </a:lnTo>
                  <a:lnTo>
                    <a:pt x="256" y="58"/>
                  </a:lnTo>
                  <a:lnTo>
                    <a:pt x="225" y="26"/>
                  </a:lnTo>
                  <a:lnTo>
                    <a:pt x="186" y="7"/>
                  </a:lnTo>
                  <a:lnTo>
                    <a:pt x="142" y="0"/>
                  </a:lnTo>
                  <a:lnTo>
                    <a:pt x="97" y="7"/>
                  </a:lnTo>
                  <a:lnTo>
                    <a:pt x="59" y="26"/>
                  </a:lnTo>
                  <a:lnTo>
                    <a:pt x="27" y="58"/>
                  </a:lnTo>
                  <a:lnTo>
                    <a:pt x="7" y="98"/>
                  </a:lnTo>
                  <a:lnTo>
                    <a:pt x="0" y="142"/>
                  </a:lnTo>
                  <a:lnTo>
                    <a:pt x="7" y="185"/>
                  </a:lnTo>
                  <a:lnTo>
                    <a:pt x="27" y="225"/>
                  </a:lnTo>
                  <a:lnTo>
                    <a:pt x="59" y="257"/>
                  </a:lnTo>
                  <a:lnTo>
                    <a:pt x="97" y="276"/>
                  </a:lnTo>
                  <a:lnTo>
                    <a:pt x="142" y="284"/>
                  </a:lnTo>
                  <a:lnTo>
                    <a:pt x="186" y="276"/>
                  </a:lnTo>
                  <a:lnTo>
                    <a:pt x="225" y="257"/>
                  </a:lnTo>
                  <a:lnTo>
                    <a:pt x="256" y="225"/>
                  </a:lnTo>
                  <a:lnTo>
                    <a:pt x="277"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sp>
          <p:nvSpPr>
            <p:cNvPr id="136674" name="Freeform 482"/>
            <p:cNvSpPr>
              <a:spLocks/>
            </p:cNvSpPr>
            <p:nvPr/>
          </p:nvSpPr>
          <p:spPr bwMode="auto">
            <a:xfrm>
              <a:off x="4256" y="1437"/>
              <a:ext cx="7" cy="18"/>
            </a:xfrm>
            <a:custGeom>
              <a:avLst/>
              <a:gdLst>
                <a:gd name="T0" fmla="*/ 2 w 43"/>
                <a:gd name="T1" fmla="*/ 0 h 105"/>
                <a:gd name="T2" fmla="*/ 0 w 43"/>
                <a:gd name="T3" fmla="*/ 40 h 105"/>
                <a:gd name="T4" fmla="*/ 14 w 43"/>
                <a:gd name="T5" fmla="*/ 76 h 105"/>
                <a:gd name="T6" fmla="*/ 43 w 43"/>
                <a:gd name="T7" fmla="*/ 105 h 105"/>
              </a:gdLst>
              <a:ahLst/>
              <a:cxnLst>
                <a:cxn ang="0">
                  <a:pos x="T0" y="T1"/>
                </a:cxn>
                <a:cxn ang="0">
                  <a:pos x="T2" y="T3"/>
                </a:cxn>
                <a:cxn ang="0">
                  <a:pos x="T4" y="T5"/>
                </a:cxn>
                <a:cxn ang="0">
                  <a:pos x="T6" y="T7"/>
                </a:cxn>
              </a:cxnLst>
              <a:rect l="0" t="0" r="r" b="b"/>
              <a:pathLst>
                <a:path w="43" h="105">
                  <a:moveTo>
                    <a:pt x="2" y="0"/>
                  </a:moveTo>
                  <a:lnTo>
                    <a:pt x="0" y="40"/>
                  </a:lnTo>
                  <a:lnTo>
                    <a:pt x="14" y="76"/>
                  </a:lnTo>
                  <a:lnTo>
                    <a:pt x="43"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75" name="Line 483"/>
            <p:cNvSpPr>
              <a:spLocks noChangeShapeType="1"/>
            </p:cNvSpPr>
            <p:nvPr/>
          </p:nvSpPr>
          <p:spPr bwMode="auto">
            <a:xfrm flipH="1">
              <a:off x="4241" y="1362"/>
              <a:ext cx="3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76" name="Line 484"/>
            <p:cNvSpPr>
              <a:spLocks noChangeShapeType="1"/>
            </p:cNvSpPr>
            <p:nvPr/>
          </p:nvSpPr>
          <p:spPr bwMode="auto">
            <a:xfrm flipV="1">
              <a:off x="4322" y="1324"/>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77" name="Group 485"/>
          <p:cNvGrpSpPr>
            <a:grpSpLocks/>
          </p:cNvGrpSpPr>
          <p:nvPr/>
        </p:nvGrpSpPr>
        <p:grpSpPr bwMode="auto">
          <a:xfrm>
            <a:off x="5260975" y="2732088"/>
            <a:ext cx="3509963" cy="227012"/>
            <a:chOff x="3213" y="2359"/>
            <a:chExt cx="2211" cy="143"/>
          </a:xfrm>
        </p:grpSpPr>
        <p:sp>
          <p:nvSpPr>
            <p:cNvPr id="136678" name="Line 486"/>
            <p:cNvSpPr>
              <a:spLocks noChangeShapeType="1"/>
            </p:cNvSpPr>
            <p:nvPr/>
          </p:nvSpPr>
          <p:spPr bwMode="auto">
            <a:xfrm>
              <a:off x="3348" y="2423"/>
              <a:ext cx="193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79" name="Line 487"/>
            <p:cNvSpPr>
              <a:spLocks noChangeShapeType="1"/>
            </p:cNvSpPr>
            <p:nvPr/>
          </p:nvSpPr>
          <p:spPr bwMode="auto">
            <a:xfrm>
              <a:off x="3249" y="2359"/>
              <a:ext cx="53" cy="1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80" name="Line 488"/>
            <p:cNvSpPr>
              <a:spLocks noChangeShapeType="1"/>
            </p:cNvSpPr>
            <p:nvPr/>
          </p:nvSpPr>
          <p:spPr bwMode="auto">
            <a:xfrm flipH="1">
              <a:off x="3213" y="2359"/>
              <a:ext cx="125" cy="1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81" name="Line 489"/>
            <p:cNvSpPr>
              <a:spLocks noChangeShapeType="1"/>
            </p:cNvSpPr>
            <p:nvPr/>
          </p:nvSpPr>
          <p:spPr bwMode="auto">
            <a:xfrm flipV="1">
              <a:off x="5332" y="2405"/>
              <a:ext cx="16" cy="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82" name="Freeform 490"/>
            <p:cNvSpPr>
              <a:spLocks/>
            </p:cNvSpPr>
            <p:nvPr/>
          </p:nvSpPr>
          <p:spPr bwMode="auto">
            <a:xfrm>
              <a:off x="5348" y="2368"/>
              <a:ext cx="76" cy="37"/>
            </a:xfrm>
            <a:custGeom>
              <a:avLst/>
              <a:gdLst>
                <a:gd name="T0" fmla="*/ 444 w 452"/>
                <a:gd name="T1" fmla="*/ 221 h 221"/>
                <a:gd name="T2" fmla="*/ 452 w 452"/>
                <a:gd name="T3" fmla="*/ 171 h 221"/>
                <a:gd name="T4" fmla="*/ 447 w 452"/>
                <a:gd name="T5" fmla="*/ 125 h 221"/>
                <a:gd name="T6" fmla="*/ 432 w 452"/>
                <a:gd name="T7" fmla="*/ 83 h 221"/>
                <a:gd name="T8" fmla="*/ 406 w 452"/>
                <a:gd name="T9" fmla="*/ 48 h 221"/>
                <a:gd name="T10" fmla="*/ 371 w 452"/>
                <a:gd name="T11" fmla="*/ 21 h 221"/>
                <a:gd name="T12" fmla="*/ 329 w 452"/>
                <a:gd name="T13" fmla="*/ 4 h 221"/>
                <a:gd name="T14" fmla="*/ 281 w 452"/>
                <a:gd name="T15" fmla="*/ 0 h 221"/>
                <a:gd name="T16" fmla="*/ 230 w 452"/>
                <a:gd name="T17" fmla="*/ 4 h 221"/>
                <a:gd name="T18" fmla="*/ 179 w 452"/>
                <a:gd name="T19" fmla="*/ 21 h 221"/>
                <a:gd name="T20" fmla="*/ 130 w 452"/>
                <a:gd name="T21" fmla="*/ 48 h 221"/>
                <a:gd name="T22" fmla="*/ 86 w 452"/>
                <a:gd name="T23" fmla="*/ 83 h 221"/>
                <a:gd name="T24" fmla="*/ 48 w 452"/>
                <a:gd name="T25" fmla="*/ 125 h 221"/>
                <a:gd name="T26" fmla="*/ 19 w 452"/>
                <a:gd name="T27" fmla="*/ 171 h 221"/>
                <a:gd name="T28" fmla="*/ 0 w 452"/>
                <a:gd name="T2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221">
                  <a:moveTo>
                    <a:pt x="444" y="221"/>
                  </a:moveTo>
                  <a:lnTo>
                    <a:pt x="452" y="171"/>
                  </a:lnTo>
                  <a:lnTo>
                    <a:pt x="447" y="125"/>
                  </a:lnTo>
                  <a:lnTo>
                    <a:pt x="432" y="83"/>
                  </a:lnTo>
                  <a:lnTo>
                    <a:pt x="406" y="48"/>
                  </a:lnTo>
                  <a:lnTo>
                    <a:pt x="371" y="21"/>
                  </a:lnTo>
                  <a:lnTo>
                    <a:pt x="329" y="4"/>
                  </a:lnTo>
                  <a:lnTo>
                    <a:pt x="281" y="0"/>
                  </a:lnTo>
                  <a:lnTo>
                    <a:pt x="230" y="4"/>
                  </a:lnTo>
                  <a:lnTo>
                    <a:pt x="179" y="21"/>
                  </a:lnTo>
                  <a:lnTo>
                    <a:pt x="130" y="48"/>
                  </a:lnTo>
                  <a:lnTo>
                    <a:pt x="86" y="83"/>
                  </a:lnTo>
                  <a:lnTo>
                    <a:pt x="48" y="125"/>
                  </a:lnTo>
                  <a:lnTo>
                    <a:pt x="19" y="171"/>
                  </a:lnTo>
                  <a:lnTo>
                    <a:pt x="0" y="22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83" name="Line 491"/>
            <p:cNvSpPr>
              <a:spLocks noChangeShapeType="1"/>
            </p:cNvSpPr>
            <p:nvPr/>
          </p:nvSpPr>
          <p:spPr bwMode="auto">
            <a:xfrm flipH="1">
              <a:off x="5406" y="2405"/>
              <a:ext cx="17" cy="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84" name="Freeform 492"/>
            <p:cNvSpPr>
              <a:spLocks/>
            </p:cNvSpPr>
            <p:nvPr/>
          </p:nvSpPr>
          <p:spPr bwMode="auto">
            <a:xfrm>
              <a:off x="5331" y="2465"/>
              <a:ext cx="75" cy="37"/>
            </a:xfrm>
            <a:custGeom>
              <a:avLst/>
              <a:gdLst>
                <a:gd name="T0" fmla="*/ 8 w 450"/>
                <a:gd name="T1" fmla="*/ 0 h 222"/>
                <a:gd name="T2" fmla="*/ 0 w 450"/>
                <a:gd name="T3" fmla="*/ 50 h 222"/>
                <a:gd name="T4" fmla="*/ 3 w 450"/>
                <a:gd name="T5" fmla="*/ 96 h 222"/>
                <a:gd name="T6" fmla="*/ 19 w 450"/>
                <a:gd name="T7" fmla="*/ 138 h 222"/>
                <a:gd name="T8" fmla="*/ 44 w 450"/>
                <a:gd name="T9" fmla="*/ 173 h 222"/>
                <a:gd name="T10" fmla="*/ 79 w 450"/>
                <a:gd name="T11" fmla="*/ 199 h 222"/>
                <a:gd name="T12" fmla="*/ 121 w 450"/>
                <a:gd name="T13" fmla="*/ 216 h 222"/>
                <a:gd name="T14" fmla="*/ 170 w 450"/>
                <a:gd name="T15" fmla="*/ 222 h 222"/>
                <a:gd name="T16" fmla="*/ 220 w 450"/>
                <a:gd name="T17" fmla="*/ 216 h 222"/>
                <a:gd name="T18" fmla="*/ 271 w 450"/>
                <a:gd name="T19" fmla="*/ 199 h 222"/>
                <a:gd name="T20" fmla="*/ 321 w 450"/>
                <a:gd name="T21" fmla="*/ 173 h 222"/>
                <a:gd name="T22" fmla="*/ 365 w 450"/>
                <a:gd name="T23" fmla="*/ 138 h 222"/>
                <a:gd name="T24" fmla="*/ 403 w 450"/>
                <a:gd name="T25" fmla="*/ 96 h 222"/>
                <a:gd name="T26" fmla="*/ 432 w 450"/>
                <a:gd name="T27" fmla="*/ 50 h 222"/>
                <a:gd name="T28" fmla="*/ 450 w 450"/>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22">
                  <a:moveTo>
                    <a:pt x="8" y="0"/>
                  </a:moveTo>
                  <a:lnTo>
                    <a:pt x="0" y="50"/>
                  </a:lnTo>
                  <a:lnTo>
                    <a:pt x="3" y="96"/>
                  </a:lnTo>
                  <a:lnTo>
                    <a:pt x="19" y="138"/>
                  </a:lnTo>
                  <a:lnTo>
                    <a:pt x="44" y="173"/>
                  </a:lnTo>
                  <a:lnTo>
                    <a:pt x="79" y="199"/>
                  </a:lnTo>
                  <a:lnTo>
                    <a:pt x="121" y="216"/>
                  </a:lnTo>
                  <a:lnTo>
                    <a:pt x="170" y="222"/>
                  </a:lnTo>
                  <a:lnTo>
                    <a:pt x="220" y="216"/>
                  </a:lnTo>
                  <a:lnTo>
                    <a:pt x="271" y="199"/>
                  </a:lnTo>
                  <a:lnTo>
                    <a:pt x="321" y="173"/>
                  </a:lnTo>
                  <a:lnTo>
                    <a:pt x="365" y="138"/>
                  </a:lnTo>
                  <a:lnTo>
                    <a:pt x="403" y="96"/>
                  </a:lnTo>
                  <a:lnTo>
                    <a:pt x="432" y="50"/>
                  </a:lnTo>
                  <a:lnTo>
                    <a:pt x="45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6685" name="Group 493"/>
          <p:cNvGrpSpPr>
            <a:grpSpLocks/>
          </p:cNvGrpSpPr>
          <p:nvPr/>
        </p:nvGrpSpPr>
        <p:grpSpPr bwMode="auto">
          <a:xfrm>
            <a:off x="5765800" y="3082925"/>
            <a:ext cx="2544763" cy="646113"/>
            <a:chOff x="3438" y="2580"/>
            <a:chExt cx="1603" cy="407"/>
          </a:xfrm>
        </p:grpSpPr>
        <p:sp>
          <p:nvSpPr>
            <p:cNvPr id="136686" name="Line 494"/>
            <p:cNvSpPr>
              <a:spLocks noChangeShapeType="1"/>
            </p:cNvSpPr>
            <p:nvPr/>
          </p:nvSpPr>
          <p:spPr bwMode="auto">
            <a:xfrm flipV="1">
              <a:off x="3553" y="2663"/>
              <a:ext cx="1344" cy="234"/>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6687" name="Group 495"/>
            <p:cNvGrpSpPr>
              <a:grpSpLocks/>
            </p:cNvGrpSpPr>
            <p:nvPr/>
          </p:nvGrpSpPr>
          <p:grpSpPr bwMode="auto">
            <a:xfrm>
              <a:off x="3438" y="2580"/>
              <a:ext cx="1603" cy="407"/>
              <a:chOff x="3438" y="2580"/>
              <a:chExt cx="1603" cy="407"/>
            </a:xfrm>
          </p:grpSpPr>
          <p:grpSp>
            <p:nvGrpSpPr>
              <p:cNvPr id="136688" name="Group 496"/>
              <p:cNvGrpSpPr>
                <a:grpSpLocks/>
              </p:cNvGrpSpPr>
              <p:nvPr/>
            </p:nvGrpSpPr>
            <p:grpSpPr bwMode="auto">
              <a:xfrm>
                <a:off x="3438" y="2894"/>
                <a:ext cx="62" cy="93"/>
                <a:chOff x="3531" y="2888"/>
                <a:chExt cx="62" cy="91"/>
              </a:xfrm>
            </p:grpSpPr>
            <p:sp>
              <p:nvSpPr>
                <p:cNvPr id="136689" name="Line 497"/>
                <p:cNvSpPr>
                  <a:spLocks noChangeShapeType="1"/>
                </p:cNvSpPr>
                <p:nvPr/>
              </p:nvSpPr>
              <p:spPr bwMode="auto">
                <a:xfrm flipH="1">
                  <a:off x="3551" y="2977"/>
                  <a:ext cx="1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90" name="Freeform 498"/>
                <p:cNvSpPr>
                  <a:spLocks/>
                </p:cNvSpPr>
                <p:nvPr/>
              </p:nvSpPr>
              <p:spPr bwMode="auto">
                <a:xfrm>
                  <a:off x="3531" y="2952"/>
                  <a:ext cx="20" cy="25"/>
                </a:xfrm>
                <a:custGeom>
                  <a:avLst/>
                  <a:gdLst>
                    <a:gd name="T0" fmla="*/ 5 w 119"/>
                    <a:gd name="T1" fmla="*/ 0 h 155"/>
                    <a:gd name="T2" fmla="*/ 0 w 119"/>
                    <a:gd name="T3" fmla="*/ 39 h 155"/>
                    <a:gd name="T4" fmla="*/ 5 w 119"/>
                    <a:gd name="T5" fmla="*/ 77 h 155"/>
                    <a:gd name="T6" fmla="*/ 21 w 119"/>
                    <a:gd name="T7" fmla="*/ 109 h 155"/>
                    <a:gd name="T8" fmla="*/ 47 w 119"/>
                    <a:gd name="T9" fmla="*/ 134 h 155"/>
                    <a:gd name="T10" fmla="*/ 80 w 119"/>
                    <a:gd name="T11" fmla="*/ 149 h 155"/>
                    <a:gd name="T12" fmla="*/ 119 w 11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19" h="155">
                      <a:moveTo>
                        <a:pt x="5" y="0"/>
                      </a:moveTo>
                      <a:lnTo>
                        <a:pt x="0" y="39"/>
                      </a:lnTo>
                      <a:lnTo>
                        <a:pt x="5" y="77"/>
                      </a:lnTo>
                      <a:lnTo>
                        <a:pt x="21" y="109"/>
                      </a:lnTo>
                      <a:lnTo>
                        <a:pt x="47" y="134"/>
                      </a:lnTo>
                      <a:lnTo>
                        <a:pt x="80" y="149"/>
                      </a:lnTo>
                      <a:lnTo>
                        <a:pt x="119"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91" name="Line 499"/>
                <p:cNvSpPr>
                  <a:spLocks noChangeShapeType="1"/>
                </p:cNvSpPr>
                <p:nvPr/>
              </p:nvSpPr>
              <p:spPr bwMode="auto">
                <a:xfrm flipV="1">
                  <a:off x="3531" y="2914"/>
                  <a:ext cx="10"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92" name="Freeform 500"/>
                <p:cNvSpPr>
                  <a:spLocks/>
                </p:cNvSpPr>
                <p:nvPr/>
              </p:nvSpPr>
              <p:spPr bwMode="auto">
                <a:xfrm>
                  <a:off x="3541" y="2888"/>
                  <a:ext cx="33" cy="26"/>
                </a:xfrm>
                <a:custGeom>
                  <a:avLst/>
                  <a:gdLst>
                    <a:gd name="T0" fmla="*/ 198 w 198"/>
                    <a:gd name="T1" fmla="*/ 0 h 154"/>
                    <a:gd name="T2" fmla="*/ 156 w 198"/>
                    <a:gd name="T3" fmla="*/ 4 h 154"/>
                    <a:gd name="T4" fmla="*/ 114 w 198"/>
                    <a:gd name="T5" fmla="*/ 20 h 154"/>
                    <a:gd name="T6" fmla="*/ 75 w 198"/>
                    <a:gd name="T7" fmla="*/ 45 h 154"/>
                    <a:gd name="T8" fmla="*/ 42 w 198"/>
                    <a:gd name="T9" fmla="*/ 77 h 154"/>
                    <a:gd name="T10" fmla="*/ 16 w 198"/>
                    <a:gd name="T11" fmla="*/ 114 h 154"/>
                    <a:gd name="T12" fmla="*/ 0 w 19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98" h="154">
                      <a:moveTo>
                        <a:pt x="198" y="0"/>
                      </a:moveTo>
                      <a:lnTo>
                        <a:pt x="156" y="4"/>
                      </a:lnTo>
                      <a:lnTo>
                        <a:pt x="114" y="20"/>
                      </a:lnTo>
                      <a:lnTo>
                        <a:pt x="75" y="45"/>
                      </a:lnTo>
                      <a:lnTo>
                        <a:pt x="42" y="77"/>
                      </a:lnTo>
                      <a:lnTo>
                        <a:pt x="16" y="114"/>
                      </a:lnTo>
                      <a:lnTo>
                        <a:pt x="0" y="15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93" name="Line 501"/>
                <p:cNvSpPr>
                  <a:spLocks noChangeShapeType="1"/>
                </p:cNvSpPr>
                <p:nvPr/>
              </p:nvSpPr>
              <p:spPr bwMode="auto">
                <a:xfrm>
                  <a:off x="3574" y="2888"/>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694" name="Group 502"/>
              <p:cNvGrpSpPr>
                <a:grpSpLocks/>
              </p:cNvGrpSpPr>
              <p:nvPr/>
            </p:nvGrpSpPr>
            <p:grpSpPr bwMode="auto">
              <a:xfrm>
                <a:off x="4952" y="2580"/>
                <a:ext cx="89" cy="136"/>
                <a:chOff x="5037" y="2580"/>
                <a:chExt cx="89" cy="133"/>
              </a:xfrm>
            </p:grpSpPr>
            <p:sp>
              <p:nvSpPr>
                <p:cNvPr id="136695" name="Freeform 503"/>
                <p:cNvSpPr>
                  <a:spLocks/>
                </p:cNvSpPr>
                <p:nvPr/>
              </p:nvSpPr>
              <p:spPr bwMode="auto">
                <a:xfrm>
                  <a:off x="5057" y="2580"/>
                  <a:ext cx="69" cy="133"/>
                </a:xfrm>
                <a:custGeom>
                  <a:avLst/>
                  <a:gdLst>
                    <a:gd name="T0" fmla="*/ 413 w 413"/>
                    <a:gd name="T1" fmla="*/ 0 h 799"/>
                    <a:gd name="T2" fmla="*/ 200 w 413"/>
                    <a:gd name="T3" fmla="*/ 799 h 799"/>
                    <a:gd name="T4" fmla="*/ 0 w 413"/>
                    <a:gd name="T5" fmla="*/ 799 h 799"/>
                  </a:gdLst>
                  <a:ahLst/>
                  <a:cxnLst>
                    <a:cxn ang="0">
                      <a:pos x="T0" y="T1"/>
                    </a:cxn>
                    <a:cxn ang="0">
                      <a:pos x="T2" y="T3"/>
                    </a:cxn>
                    <a:cxn ang="0">
                      <a:pos x="T4" y="T5"/>
                    </a:cxn>
                  </a:cxnLst>
                  <a:rect l="0" t="0" r="r" b="b"/>
                  <a:pathLst>
                    <a:path w="413" h="799">
                      <a:moveTo>
                        <a:pt x="413" y="0"/>
                      </a:moveTo>
                      <a:lnTo>
                        <a:pt x="200" y="799"/>
                      </a:lnTo>
                      <a:lnTo>
                        <a:pt x="0" y="79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96" name="Freeform 504"/>
                <p:cNvSpPr>
                  <a:spLocks/>
                </p:cNvSpPr>
                <p:nvPr/>
              </p:nvSpPr>
              <p:spPr bwMode="auto">
                <a:xfrm>
                  <a:off x="5037" y="2688"/>
                  <a:ext cx="20" cy="25"/>
                </a:xfrm>
                <a:custGeom>
                  <a:avLst/>
                  <a:gdLst>
                    <a:gd name="T0" fmla="*/ 6 w 120"/>
                    <a:gd name="T1" fmla="*/ 0 h 156"/>
                    <a:gd name="T2" fmla="*/ 0 w 120"/>
                    <a:gd name="T3" fmla="*/ 41 h 156"/>
                    <a:gd name="T4" fmla="*/ 6 w 120"/>
                    <a:gd name="T5" fmla="*/ 78 h 156"/>
                    <a:gd name="T6" fmla="*/ 22 w 120"/>
                    <a:gd name="T7" fmla="*/ 110 h 156"/>
                    <a:gd name="T8" fmla="*/ 48 w 120"/>
                    <a:gd name="T9" fmla="*/ 135 h 156"/>
                    <a:gd name="T10" fmla="*/ 81 w 120"/>
                    <a:gd name="T11" fmla="*/ 151 h 156"/>
                    <a:gd name="T12" fmla="*/ 120 w 120"/>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0" h="156">
                      <a:moveTo>
                        <a:pt x="6" y="0"/>
                      </a:moveTo>
                      <a:lnTo>
                        <a:pt x="0" y="41"/>
                      </a:lnTo>
                      <a:lnTo>
                        <a:pt x="6" y="78"/>
                      </a:lnTo>
                      <a:lnTo>
                        <a:pt x="22" y="110"/>
                      </a:lnTo>
                      <a:lnTo>
                        <a:pt x="48" y="135"/>
                      </a:lnTo>
                      <a:lnTo>
                        <a:pt x="81" y="151"/>
                      </a:lnTo>
                      <a:lnTo>
                        <a:pt x="120"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97" name="Line 505"/>
                <p:cNvSpPr>
                  <a:spLocks noChangeShapeType="1"/>
                </p:cNvSpPr>
                <p:nvPr/>
              </p:nvSpPr>
              <p:spPr bwMode="auto">
                <a:xfrm flipV="1">
                  <a:off x="5038" y="2650"/>
                  <a:ext cx="9"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698" name="Freeform 506"/>
                <p:cNvSpPr>
                  <a:spLocks/>
                </p:cNvSpPr>
                <p:nvPr/>
              </p:nvSpPr>
              <p:spPr bwMode="auto">
                <a:xfrm>
                  <a:off x="5047" y="2624"/>
                  <a:ext cx="33" cy="26"/>
                </a:xfrm>
                <a:custGeom>
                  <a:avLst/>
                  <a:gdLst>
                    <a:gd name="T0" fmla="*/ 197 w 197"/>
                    <a:gd name="T1" fmla="*/ 0 h 156"/>
                    <a:gd name="T2" fmla="*/ 155 w 197"/>
                    <a:gd name="T3" fmla="*/ 6 h 156"/>
                    <a:gd name="T4" fmla="*/ 114 w 197"/>
                    <a:gd name="T5" fmla="*/ 22 h 156"/>
                    <a:gd name="T6" fmla="*/ 74 w 197"/>
                    <a:gd name="T7" fmla="*/ 46 h 156"/>
                    <a:gd name="T8" fmla="*/ 41 w 197"/>
                    <a:gd name="T9" fmla="*/ 78 h 156"/>
                    <a:gd name="T10" fmla="*/ 16 w 197"/>
                    <a:gd name="T11" fmla="*/ 116 h 156"/>
                    <a:gd name="T12" fmla="*/ 0 w 197"/>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97" h="156">
                      <a:moveTo>
                        <a:pt x="197" y="0"/>
                      </a:moveTo>
                      <a:lnTo>
                        <a:pt x="155" y="6"/>
                      </a:lnTo>
                      <a:lnTo>
                        <a:pt x="114" y="22"/>
                      </a:lnTo>
                      <a:lnTo>
                        <a:pt x="74" y="46"/>
                      </a:lnTo>
                      <a:lnTo>
                        <a:pt x="41" y="78"/>
                      </a:lnTo>
                      <a:lnTo>
                        <a:pt x="16" y="116"/>
                      </a:lnTo>
                      <a:lnTo>
                        <a:pt x="0"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699" name="Line 507"/>
                <p:cNvSpPr>
                  <a:spLocks noChangeShapeType="1"/>
                </p:cNvSpPr>
                <p:nvPr/>
              </p:nvSpPr>
              <p:spPr bwMode="auto">
                <a:xfrm>
                  <a:off x="5080" y="2624"/>
                  <a:ext cx="3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grpSp>
        <p:nvGrpSpPr>
          <p:cNvPr id="136700" name="Group 508"/>
          <p:cNvGrpSpPr>
            <a:grpSpLocks/>
          </p:cNvGrpSpPr>
          <p:nvPr/>
        </p:nvGrpSpPr>
        <p:grpSpPr bwMode="auto">
          <a:xfrm>
            <a:off x="2825750" y="2336800"/>
            <a:ext cx="269875" cy="309563"/>
            <a:chOff x="1586" y="2110"/>
            <a:chExt cx="170" cy="195"/>
          </a:xfrm>
        </p:grpSpPr>
        <p:sp>
          <p:nvSpPr>
            <p:cNvPr id="136701" name="Freeform 509"/>
            <p:cNvSpPr>
              <a:spLocks/>
            </p:cNvSpPr>
            <p:nvPr/>
          </p:nvSpPr>
          <p:spPr bwMode="auto">
            <a:xfrm>
              <a:off x="1660" y="2170"/>
              <a:ext cx="85" cy="74"/>
            </a:xfrm>
            <a:custGeom>
              <a:avLst/>
              <a:gdLst>
                <a:gd name="T0" fmla="*/ 0 w 509"/>
                <a:gd name="T1" fmla="*/ 443 h 443"/>
                <a:gd name="T2" fmla="*/ 221 w 509"/>
                <a:gd name="T3" fmla="*/ 443 h 443"/>
                <a:gd name="T4" fmla="*/ 272 w 509"/>
                <a:gd name="T5" fmla="*/ 437 h 443"/>
                <a:gd name="T6" fmla="*/ 323 w 509"/>
                <a:gd name="T7" fmla="*/ 421 h 443"/>
                <a:gd name="T8" fmla="*/ 372 w 509"/>
                <a:gd name="T9" fmla="*/ 395 h 443"/>
                <a:gd name="T10" fmla="*/ 416 w 509"/>
                <a:gd name="T11" fmla="*/ 360 h 443"/>
                <a:gd name="T12" fmla="*/ 455 w 509"/>
                <a:gd name="T13" fmla="*/ 318 h 443"/>
                <a:gd name="T14" fmla="*/ 483 w 509"/>
                <a:gd name="T15" fmla="*/ 270 h 443"/>
                <a:gd name="T16" fmla="*/ 503 w 509"/>
                <a:gd name="T17" fmla="*/ 221 h 443"/>
                <a:gd name="T18" fmla="*/ 509 w 509"/>
                <a:gd name="T19" fmla="*/ 171 h 443"/>
                <a:gd name="T20" fmla="*/ 506 w 509"/>
                <a:gd name="T21" fmla="*/ 125 h 443"/>
                <a:gd name="T22" fmla="*/ 491 w 509"/>
                <a:gd name="T23" fmla="*/ 83 h 443"/>
                <a:gd name="T24" fmla="*/ 465 w 509"/>
                <a:gd name="T25" fmla="*/ 47 h 443"/>
                <a:gd name="T26" fmla="*/ 430 w 509"/>
                <a:gd name="T27" fmla="*/ 21 h 443"/>
                <a:gd name="T28" fmla="*/ 388 w 509"/>
                <a:gd name="T29" fmla="*/ 4 h 443"/>
                <a:gd name="T30" fmla="*/ 340 w 509"/>
                <a:gd name="T31" fmla="*/ 0 h 443"/>
                <a:gd name="T32" fmla="*/ 118 w 509"/>
                <a:gd name="T3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43">
                  <a:moveTo>
                    <a:pt x="0" y="443"/>
                  </a:moveTo>
                  <a:lnTo>
                    <a:pt x="221" y="443"/>
                  </a:lnTo>
                  <a:lnTo>
                    <a:pt x="272" y="437"/>
                  </a:lnTo>
                  <a:lnTo>
                    <a:pt x="323" y="421"/>
                  </a:lnTo>
                  <a:lnTo>
                    <a:pt x="372" y="395"/>
                  </a:lnTo>
                  <a:lnTo>
                    <a:pt x="416" y="360"/>
                  </a:lnTo>
                  <a:lnTo>
                    <a:pt x="455" y="318"/>
                  </a:lnTo>
                  <a:lnTo>
                    <a:pt x="483" y="270"/>
                  </a:lnTo>
                  <a:lnTo>
                    <a:pt x="503" y="221"/>
                  </a:lnTo>
                  <a:lnTo>
                    <a:pt x="509" y="171"/>
                  </a:lnTo>
                  <a:lnTo>
                    <a:pt x="506" y="125"/>
                  </a:lnTo>
                  <a:lnTo>
                    <a:pt x="491" y="83"/>
                  </a:lnTo>
                  <a:lnTo>
                    <a:pt x="465" y="47"/>
                  </a:lnTo>
                  <a:lnTo>
                    <a:pt x="430" y="21"/>
                  </a:lnTo>
                  <a:lnTo>
                    <a:pt x="388" y="4"/>
                  </a:lnTo>
                  <a:lnTo>
                    <a:pt x="340" y="0"/>
                  </a:lnTo>
                  <a:lnTo>
                    <a:pt x="11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36702" name="Group 510"/>
            <p:cNvGrpSpPr>
              <a:grpSpLocks/>
            </p:cNvGrpSpPr>
            <p:nvPr/>
          </p:nvGrpSpPr>
          <p:grpSpPr bwMode="auto">
            <a:xfrm>
              <a:off x="1586" y="2110"/>
              <a:ext cx="170" cy="195"/>
              <a:chOff x="1586" y="2110"/>
              <a:chExt cx="170" cy="195"/>
            </a:xfrm>
          </p:grpSpPr>
          <p:sp>
            <p:nvSpPr>
              <p:cNvPr id="136703" name="Freeform 511"/>
              <p:cNvSpPr>
                <a:spLocks/>
              </p:cNvSpPr>
              <p:nvPr/>
            </p:nvSpPr>
            <p:spPr bwMode="auto">
              <a:xfrm>
                <a:off x="1586" y="2257"/>
                <a:ext cx="47" cy="48"/>
              </a:xfrm>
              <a:custGeom>
                <a:avLst/>
                <a:gdLst>
                  <a:gd name="T0" fmla="*/ 284 w 284"/>
                  <a:gd name="T1" fmla="*/ 142 h 284"/>
                  <a:gd name="T2" fmla="*/ 276 w 284"/>
                  <a:gd name="T3" fmla="*/ 98 h 284"/>
                  <a:gd name="T4" fmla="*/ 257 w 284"/>
                  <a:gd name="T5" fmla="*/ 58 h 284"/>
                  <a:gd name="T6" fmla="*/ 225 w 284"/>
                  <a:gd name="T7" fmla="*/ 26 h 284"/>
                  <a:gd name="T8" fmla="*/ 185 w 284"/>
                  <a:gd name="T9" fmla="*/ 7 h 284"/>
                  <a:gd name="T10" fmla="*/ 142 w 284"/>
                  <a:gd name="T11" fmla="*/ 0 h 284"/>
                  <a:gd name="T12" fmla="*/ 98 w 284"/>
                  <a:gd name="T13" fmla="*/ 7 h 284"/>
                  <a:gd name="T14" fmla="*/ 58 w 284"/>
                  <a:gd name="T15" fmla="*/ 26 h 284"/>
                  <a:gd name="T16" fmla="*/ 27 w 284"/>
                  <a:gd name="T17" fmla="*/ 58 h 284"/>
                  <a:gd name="T18" fmla="*/ 7 w 284"/>
                  <a:gd name="T19" fmla="*/ 98 h 284"/>
                  <a:gd name="T20" fmla="*/ 0 w 284"/>
                  <a:gd name="T21" fmla="*/ 142 h 284"/>
                  <a:gd name="T22" fmla="*/ 7 w 284"/>
                  <a:gd name="T23" fmla="*/ 185 h 284"/>
                  <a:gd name="T24" fmla="*/ 27 w 284"/>
                  <a:gd name="T25" fmla="*/ 225 h 284"/>
                  <a:gd name="T26" fmla="*/ 58 w 284"/>
                  <a:gd name="T27" fmla="*/ 257 h 284"/>
                  <a:gd name="T28" fmla="*/ 98 w 284"/>
                  <a:gd name="T29" fmla="*/ 277 h 284"/>
                  <a:gd name="T30" fmla="*/ 142 w 284"/>
                  <a:gd name="T31" fmla="*/ 284 h 284"/>
                  <a:gd name="T32" fmla="*/ 185 w 284"/>
                  <a:gd name="T33" fmla="*/ 277 h 284"/>
                  <a:gd name="T34" fmla="*/ 225 w 284"/>
                  <a:gd name="T35" fmla="*/ 257 h 284"/>
                  <a:gd name="T36" fmla="*/ 257 w 284"/>
                  <a:gd name="T37" fmla="*/ 225 h 284"/>
                  <a:gd name="T38" fmla="*/ 276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6" y="98"/>
                    </a:lnTo>
                    <a:lnTo>
                      <a:pt x="257" y="58"/>
                    </a:lnTo>
                    <a:lnTo>
                      <a:pt x="225" y="26"/>
                    </a:lnTo>
                    <a:lnTo>
                      <a:pt x="185" y="7"/>
                    </a:lnTo>
                    <a:lnTo>
                      <a:pt x="142" y="0"/>
                    </a:lnTo>
                    <a:lnTo>
                      <a:pt x="98" y="7"/>
                    </a:lnTo>
                    <a:lnTo>
                      <a:pt x="58" y="26"/>
                    </a:lnTo>
                    <a:lnTo>
                      <a:pt x="27" y="58"/>
                    </a:lnTo>
                    <a:lnTo>
                      <a:pt x="7" y="98"/>
                    </a:lnTo>
                    <a:lnTo>
                      <a:pt x="0" y="142"/>
                    </a:lnTo>
                    <a:lnTo>
                      <a:pt x="7" y="185"/>
                    </a:lnTo>
                    <a:lnTo>
                      <a:pt x="27" y="225"/>
                    </a:lnTo>
                    <a:lnTo>
                      <a:pt x="58" y="257"/>
                    </a:lnTo>
                    <a:lnTo>
                      <a:pt x="98" y="277"/>
                    </a:lnTo>
                    <a:lnTo>
                      <a:pt x="142" y="284"/>
                    </a:lnTo>
                    <a:lnTo>
                      <a:pt x="185" y="277"/>
                    </a:lnTo>
                    <a:lnTo>
                      <a:pt x="225" y="257"/>
                    </a:lnTo>
                    <a:lnTo>
                      <a:pt x="257" y="225"/>
                    </a:lnTo>
                    <a:lnTo>
                      <a:pt x="276"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sp>
            <p:nvSpPr>
              <p:cNvPr id="136704" name="Freeform 512"/>
              <p:cNvSpPr>
                <a:spLocks/>
              </p:cNvSpPr>
              <p:nvPr/>
            </p:nvSpPr>
            <p:spPr bwMode="auto">
              <a:xfrm>
                <a:off x="1660" y="2110"/>
                <a:ext cx="96" cy="134"/>
              </a:xfrm>
              <a:custGeom>
                <a:avLst/>
                <a:gdLst>
                  <a:gd name="T0" fmla="*/ 340 w 571"/>
                  <a:gd name="T1" fmla="*/ 356 h 799"/>
                  <a:gd name="T2" fmla="*/ 388 w 571"/>
                  <a:gd name="T3" fmla="*/ 349 h 799"/>
                  <a:gd name="T4" fmla="*/ 435 w 571"/>
                  <a:gd name="T5" fmla="*/ 332 h 799"/>
                  <a:gd name="T6" fmla="*/ 479 w 571"/>
                  <a:gd name="T7" fmla="*/ 303 h 799"/>
                  <a:gd name="T8" fmla="*/ 517 w 571"/>
                  <a:gd name="T9" fmla="*/ 266 h 799"/>
                  <a:gd name="T10" fmla="*/ 547 w 571"/>
                  <a:gd name="T11" fmla="*/ 224 h 799"/>
                  <a:gd name="T12" fmla="*/ 565 w 571"/>
                  <a:gd name="T13" fmla="*/ 177 h 799"/>
                  <a:gd name="T14" fmla="*/ 571 w 571"/>
                  <a:gd name="T15" fmla="*/ 132 h 799"/>
                  <a:gd name="T16" fmla="*/ 565 w 571"/>
                  <a:gd name="T17" fmla="*/ 89 h 799"/>
                  <a:gd name="T18" fmla="*/ 547 w 571"/>
                  <a:gd name="T19" fmla="*/ 53 h 799"/>
                  <a:gd name="T20" fmla="*/ 517 w 571"/>
                  <a:gd name="T21" fmla="*/ 24 h 799"/>
                  <a:gd name="T22" fmla="*/ 479 w 571"/>
                  <a:gd name="T23" fmla="*/ 6 h 799"/>
                  <a:gd name="T24" fmla="*/ 435 w 571"/>
                  <a:gd name="T25" fmla="*/ 0 h 799"/>
                  <a:gd name="T26" fmla="*/ 213 w 571"/>
                  <a:gd name="T27" fmla="*/ 0 h 799"/>
                  <a:gd name="T28" fmla="*/ 0 w 571"/>
                  <a:gd name="T29"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799">
                    <a:moveTo>
                      <a:pt x="340" y="356"/>
                    </a:moveTo>
                    <a:lnTo>
                      <a:pt x="388" y="349"/>
                    </a:lnTo>
                    <a:lnTo>
                      <a:pt x="435" y="332"/>
                    </a:lnTo>
                    <a:lnTo>
                      <a:pt x="479" y="303"/>
                    </a:lnTo>
                    <a:lnTo>
                      <a:pt x="517" y="266"/>
                    </a:lnTo>
                    <a:lnTo>
                      <a:pt x="547" y="224"/>
                    </a:lnTo>
                    <a:lnTo>
                      <a:pt x="565" y="177"/>
                    </a:lnTo>
                    <a:lnTo>
                      <a:pt x="571" y="132"/>
                    </a:lnTo>
                    <a:lnTo>
                      <a:pt x="565" y="89"/>
                    </a:lnTo>
                    <a:lnTo>
                      <a:pt x="547" y="53"/>
                    </a:lnTo>
                    <a:lnTo>
                      <a:pt x="517" y="24"/>
                    </a:lnTo>
                    <a:lnTo>
                      <a:pt x="479" y="6"/>
                    </a:lnTo>
                    <a:lnTo>
                      <a:pt x="435" y="0"/>
                    </a:lnTo>
                    <a:lnTo>
                      <a:pt x="213" y="0"/>
                    </a:lnTo>
                    <a:lnTo>
                      <a:pt x="0" y="79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36705" name="Group 513"/>
          <p:cNvGrpSpPr>
            <a:grpSpLocks/>
          </p:cNvGrpSpPr>
          <p:nvPr/>
        </p:nvGrpSpPr>
        <p:grpSpPr bwMode="auto">
          <a:xfrm>
            <a:off x="2501900" y="3192463"/>
            <a:ext cx="496888" cy="422275"/>
            <a:chOff x="1382" y="2649"/>
            <a:chExt cx="313" cy="266"/>
          </a:xfrm>
        </p:grpSpPr>
        <p:grpSp>
          <p:nvGrpSpPr>
            <p:cNvPr id="136706" name="Group 514"/>
            <p:cNvGrpSpPr>
              <a:grpSpLocks/>
            </p:cNvGrpSpPr>
            <p:nvPr/>
          </p:nvGrpSpPr>
          <p:grpSpPr bwMode="auto">
            <a:xfrm>
              <a:off x="1382" y="2751"/>
              <a:ext cx="313" cy="164"/>
              <a:chOff x="1382" y="2751"/>
              <a:chExt cx="313" cy="164"/>
            </a:xfrm>
          </p:grpSpPr>
          <p:sp>
            <p:nvSpPr>
              <p:cNvPr id="136707" name="Freeform 515"/>
              <p:cNvSpPr>
                <a:spLocks/>
              </p:cNvSpPr>
              <p:nvPr/>
            </p:nvSpPr>
            <p:spPr bwMode="auto">
              <a:xfrm>
                <a:off x="1500" y="2751"/>
                <a:ext cx="45" cy="164"/>
              </a:xfrm>
              <a:custGeom>
                <a:avLst/>
                <a:gdLst>
                  <a:gd name="T0" fmla="*/ 268 w 268"/>
                  <a:gd name="T1" fmla="*/ 0 h 975"/>
                  <a:gd name="T2" fmla="*/ 198 w 268"/>
                  <a:gd name="T3" fmla="*/ 118 h 975"/>
                  <a:gd name="T4" fmla="*/ 138 w 268"/>
                  <a:gd name="T5" fmla="*/ 239 h 975"/>
                  <a:gd name="T6" fmla="*/ 88 w 268"/>
                  <a:gd name="T7" fmla="*/ 363 h 975"/>
                  <a:gd name="T8" fmla="*/ 49 w 268"/>
                  <a:gd name="T9" fmla="*/ 487 h 975"/>
                  <a:gd name="T10" fmla="*/ 22 w 268"/>
                  <a:gd name="T11" fmla="*/ 612 h 975"/>
                  <a:gd name="T12" fmla="*/ 5 w 268"/>
                  <a:gd name="T13" fmla="*/ 736 h 975"/>
                  <a:gd name="T14" fmla="*/ 0 w 268"/>
                  <a:gd name="T15" fmla="*/ 857 h 975"/>
                  <a:gd name="T16" fmla="*/ 7 w 268"/>
                  <a:gd name="T17" fmla="*/ 97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975">
                    <a:moveTo>
                      <a:pt x="268" y="0"/>
                    </a:moveTo>
                    <a:lnTo>
                      <a:pt x="198" y="118"/>
                    </a:lnTo>
                    <a:lnTo>
                      <a:pt x="138" y="239"/>
                    </a:lnTo>
                    <a:lnTo>
                      <a:pt x="88" y="363"/>
                    </a:lnTo>
                    <a:lnTo>
                      <a:pt x="49" y="487"/>
                    </a:lnTo>
                    <a:lnTo>
                      <a:pt x="22" y="612"/>
                    </a:lnTo>
                    <a:lnTo>
                      <a:pt x="5" y="736"/>
                    </a:lnTo>
                    <a:lnTo>
                      <a:pt x="0" y="857"/>
                    </a:lnTo>
                    <a:lnTo>
                      <a:pt x="7" y="9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08" name="Freeform 516"/>
              <p:cNvSpPr>
                <a:spLocks/>
              </p:cNvSpPr>
              <p:nvPr/>
            </p:nvSpPr>
            <p:spPr bwMode="auto">
              <a:xfrm>
                <a:off x="1549" y="2766"/>
                <a:ext cx="78" cy="134"/>
              </a:xfrm>
              <a:custGeom>
                <a:avLst/>
                <a:gdLst>
                  <a:gd name="T0" fmla="*/ 213 w 461"/>
                  <a:gd name="T1" fmla="*/ 0 h 799"/>
                  <a:gd name="T2" fmla="*/ 0 w 461"/>
                  <a:gd name="T3" fmla="*/ 799 h 799"/>
                  <a:gd name="T4" fmla="*/ 199 w 461"/>
                  <a:gd name="T5" fmla="*/ 799 h 799"/>
                  <a:gd name="T6" fmla="*/ 240 w 461"/>
                  <a:gd name="T7" fmla="*/ 793 h 799"/>
                  <a:gd name="T8" fmla="*/ 282 w 461"/>
                  <a:gd name="T9" fmla="*/ 778 h 799"/>
                  <a:gd name="T10" fmla="*/ 321 w 461"/>
                  <a:gd name="T11" fmla="*/ 753 h 799"/>
                  <a:gd name="T12" fmla="*/ 354 w 461"/>
                  <a:gd name="T13" fmla="*/ 721 h 799"/>
                  <a:gd name="T14" fmla="*/ 380 w 461"/>
                  <a:gd name="T15" fmla="*/ 684 h 799"/>
                  <a:gd name="T16" fmla="*/ 396 w 461"/>
                  <a:gd name="T17" fmla="*/ 643 h 799"/>
                  <a:gd name="T18" fmla="*/ 455 w 461"/>
                  <a:gd name="T19" fmla="*/ 422 h 799"/>
                  <a:gd name="T20" fmla="*/ 461 w 461"/>
                  <a:gd name="T21" fmla="*/ 382 h 799"/>
                  <a:gd name="T22" fmla="*/ 455 w 461"/>
                  <a:gd name="T23" fmla="*/ 344 h 799"/>
                  <a:gd name="T24" fmla="*/ 439 w 461"/>
                  <a:gd name="T25" fmla="*/ 311 h 799"/>
                  <a:gd name="T26" fmla="*/ 414 w 461"/>
                  <a:gd name="T27" fmla="*/ 288 h 799"/>
                  <a:gd name="T28" fmla="*/ 380 w 461"/>
                  <a:gd name="T29" fmla="*/ 272 h 799"/>
                  <a:gd name="T30" fmla="*/ 341 w 461"/>
                  <a:gd name="T31" fmla="*/ 266 h 799"/>
                  <a:gd name="T32" fmla="*/ 142 w 461"/>
                  <a:gd name="T33" fmla="*/ 266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799">
                    <a:moveTo>
                      <a:pt x="213" y="0"/>
                    </a:moveTo>
                    <a:lnTo>
                      <a:pt x="0" y="799"/>
                    </a:lnTo>
                    <a:lnTo>
                      <a:pt x="199" y="799"/>
                    </a:lnTo>
                    <a:lnTo>
                      <a:pt x="240" y="793"/>
                    </a:lnTo>
                    <a:lnTo>
                      <a:pt x="282" y="778"/>
                    </a:lnTo>
                    <a:lnTo>
                      <a:pt x="321" y="753"/>
                    </a:lnTo>
                    <a:lnTo>
                      <a:pt x="354" y="721"/>
                    </a:lnTo>
                    <a:lnTo>
                      <a:pt x="380" y="684"/>
                    </a:lnTo>
                    <a:lnTo>
                      <a:pt x="396" y="643"/>
                    </a:lnTo>
                    <a:lnTo>
                      <a:pt x="455" y="422"/>
                    </a:lnTo>
                    <a:lnTo>
                      <a:pt x="461" y="382"/>
                    </a:lnTo>
                    <a:lnTo>
                      <a:pt x="455" y="344"/>
                    </a:lnTo>
                    <a:lnTo>
                      <a:pt x="439" y="311"/>
                    </a:lnTo>
                    <a:lnTo>
                      <a:pt x="414" y="288"/>
                    </a:lnTo>
                    <a:lnTo>
                      <a:pt x="380" y="272"/>
                    </a:lnTo>
                    <a:lnTo>
                      <a:pt x="341" y="266"/>
                    </a:lnTo>
                    <a:lnTo>
                      <a:pt x="142" y="26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09" name="Freeform 517"/>
              <p:cNvSpPr>
                <a:spLocks/>
              </p:cNvSpPr>
              <p:nvPr/>
            </p:nvSpPr>
            <p:spPr bwMode="auto">
              <a:xfrm>
                <a:off x="1650" y="2751"/>
                <a:ext cx="45" cy="164"/>
              </a:xfrm>
              <a:custGeom>
                <a:avLst/>
                <a:gdLst>
                  <a:gd name="T0" fmla="*/ 0 w 268"/>
                  <a:gd name="T1" fmla="*/ 975 h 975"/>
                  <a:gd name="T2" fmla="*/ 69 w 268"/>
                  <a:gd name="T3" fmla="*/ 857 h 975"/>
                  <a:gd name="T4" fmla="*/ 129 w 268"/>
                  <a:gd name="T5" fmla="*/ 736 h 975"/>
                  <a:gd name="T6" fmla="*/ 179 w 268"/>
                  <a:gd name="T7" fmla="*/ 612 h 975"/>
                  <a:gd name="T8" fmla="*/ 218 w 268"/>
                  <a:gd name="T9" fmla="*/ 487 h 975"/>
                  <a:gd name="T10" fmla="*/ 246 w 268"/>
                  <a:gd name="T11" fmla="*/ 363 h 975"/>
                  <a:gd name="T12" fmla="*/ 262 w 268"/>
                  <a:gd name="T13" fmla="*/ 239 h 975"/>
                  <a:gd name="T14" fmla="*/ 268 w 268"/>
                  <a:gd name="T15" fmla="*/ 118 h 975"/>
                  <a:gd name="T16" fmla="*/ 261 w 268"/>
                  <a:gd name="T17"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975">
                    <a:moveTo>
                      <a:pt x="0" y="975"/>
                    </a:moveTo>
                    <a:lnTo>
                      <a:pt x="69" y="857"/>
                    </a:lnTo>
                    <a:lnTo>
                      <a:pt x="129" y="736"/>
                    </a:lnTo>
                    <a:lnTo>
                      <a:pt x="179" y="612"/>
                    </a:lnTo>
                    <a:lnTo>
                      <a:pt x="218" y="487"/>
                    </a:lnTo>
                    <a:lnTo>
                      <a:pt x="246" y="363"/>
                    </a:lnTo>
                    <a:lnTo>
                      <a:pt x="262" y="239"/>
                    </a:lnTo>
                    <a:lnTo>
                      <a:pt x="268" y="118"/>
                    </a:lnTo>
                    <a:lnTo>
                      <a:pt x="26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10" name="Freeform 518"/>
              <p:cNvSpPr>
                <a:spLocks/>
              </p:cNvSpPr>
              <p:nvPr/>
            </p:nvSpPr>
            <p:spPr bwMode="auto">
              <a:xfrm>
                <a:off x="1382" y="2805"/>
                <a:ext cx="61" cy="89"/>
              </a:xfrm>
              <a:custGeom>
                <a:avLst/>
                <a:gdLst>
                  <a:gd name="T0" fmla="*/ 274 w 370"/>
                  <a:gd name="T1" fmla="*/ 0 h 536"/>
                  <a:gd name="T2" fmla="*/ 195 w 370"/>
                  <a:gd name="T3" fmla="*/ 0 h 536"/>
                  <a:gd name="T4" fmla="*/ 149 w 370"/>
                  <a:gd name="T5" fmla="*/ 11 h 536"/>
                  <a:gd name="T6" fmla="*/ 113 w 370"/>
                  <a:gd name="T7" fmla="*/ 41 h 536"/>
                  <a:gd name="T8" fmla="*/ 93 w 370"/>
                  <a:gd name="T9" fmla="*/ 83 h 536"/>
                  <a:gd name="T10" fmla="*/ 3 w 370"/>
                  <a:gd name="T11" fmla="*/ 420 h 536"/>
                  <a:gd name="T12" fmla="*/ 0 w 370"/>
                  <a:gd name="T13" fmla="*/ 454 h 536"/>
                  <a:gd name="T14" fmla="*/ 10 w 370"/>
                  <a:gd name="T15" fmla="*/ 486 h 536"/>
                  <a:gd name="T16" fmla="*/ 30 w 370"/>
                  <a:gd name="T17" fmla="*/ 512 h 536"/>
                  <a:gd name="T18" fmla="*/ 57 w 370"/>
                  <a:gd name="T19" fmla="*/ 529 h 536"/>
                  <a:gd name="T20" fmla="*/ 90 w 370"/>
                  <a:gd name="T21" fmla="*/ 536 h 536"/>
                  <a:gd name="T22" fmla="*/ 177 w 370"/>
                  <a:gd name="T23" fmla="*/ 536 h 536"/>
                  <a:gd name="T24" fmla="*/ 235 w 370"/>
                  <a:gd name="T25" fmla="*/ 530 h 536"/>
                  <a:gd name="T26" fmla="*/ 288 w 370"/>
                  <a:gd name="T27" fmla="*/ 510 h 536"/>
                  <a:gd name="T28" fmla="*/ 334 w 370"/>
                  <a:gd name="T29" fmla="*/ 474 h 536"/>
                  <a:gd name="T30" fmla="*/ 370 w 370"/>
                  <a:gd name="T31" fmla="*/ 42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536">
                    <a:moveTo>
                      <a:pt x="274" y="0"/>
                    </a:moveTo>
                    <a:lnTo>
                      <a:pt x="195" y="0"/>
                    </a:lnTo>
                    <a:lnTo>
                      <a:pt x="149" y="11"/>
                    </a:lnTo>
                    <a:lnTo>
                      <a:pt x="113" y="41"/>
                    </a:lnTo>
                    <a:lnTo>
                      <a:pt x="93" y="83"/>
                    </a:lnTo>
                    <a:lnTo>
                      <a:pt x="3" y="420"/>
                    </a:lnTo>
                    <a:lnTo>
                      <a:pt x="0" y="454"/>
                    </a:lnTo>
                    <a:lnTo>
                      <a:pt x="10" y="486"/>
                    </a:lnTo>
                    <a:lnTo>
                      <a:pt x="30" y="512"/>
                    </a:lnTo>
                    <a:lnTo>
                      <a:pt x="57" y="529"/>
                    </a:lnTo>
                    <a:lnTo>
                      <a:pt x="90" y="536"/>
                    </a:lnTo>
                    <a:lnTo>
                      <a:pt x="177" y="536"/>
                    </a:lnTo>
                    <a:lnTo>
                      <a:pt x="235" y="530"/>
                    </a:lnTo>
                    <a:lnTo>
                      <a:pt x="288" y="510"/>
                    </a:lnTo>
                    <a:lnTo>
                      <a:pt x="334" y="474"/>
                    </a:lnTo>
                    <a:lnTo>
                      <a:pt x="370" y="42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11" name="Freeform 519"/>
              <p:cNvSpPr>
                <a:spLocks/>
              </p:cNvSpPr>
              <p:nvPr/>
            </p:nvSpPr>
            <p:spPr bwMode="auto">
              <a:xfrm>
                <a:off x="1443" y="2880"/>
                <a:ext cx="7" cy="18"/>
              </a:xfrm>
              <a:custGeom>
                <a:avLst/>
                <a:gdLst>
                  <a:gd name="T0" fmla="*/ 1 w 42"/>
                  <a:gd name="T1" fmla="*/ 0 h 104"/>
                  <a:gd name="T2" fmla="*/ 0 w 42"/>
                  <a:gd name="T3" fmla="*/ 40 h 104"/>
                  <a:gd name="T4" fmla="*/ 14 w 42"/>
                  <a:gd name="T5" fmla="*/ 76 h 104"/>
                  <a:gd name="T6" fmla="*/ 42 w 42"/>
                  <a:gd name="T7" fmla="*/ 104 h 104"/>
                </a:gdLst>
                <a:ahLst/>
                <a:cxnLst>
                  <a:cxn ang="0">
                    <a:pos x="T0" y="T1"/>
                  </a:cxn>
                  <a:cxn ang="0">
                    <a:pos x="T2" y="T3"/>
                  </a:cxn>
                  <a:cxn ang="0">
                    <a:pos x="T4" y="T5"/>
                  </a:cxn>
                  <a:cxn ang="0">
                    <a:pos x="T6" y="T7"/>
                  </a:cxn>
                </a:cxnLst>
                <a:rect l="0" t="0" r="r" b="b"/>
                <a:pathLst>
                  <a:path w="42" h="104">
                    <a:moveTo>
                      <a:pt x="1" y="0"/>
                    </a:moveTo>
                    <a:lnTo>
                      <a:pt x="0" y="40"/>
                    </a:lnTo>
                    <a:lnTo>
                      <a:pt x="14" y="76"/>
                    </a:lnTo>
                    <a:lnTo>
                      <a:pt x="42"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12" name="Line 520"/>
              <p:cNvSpPr>
                <a:spLocks noChangeShapeType="1"/>
              </p:cNvSpPr>
              <p:nvPr/>
            </p:nvSpPr>
            <p:spPr bwMode="auto">
              <a:xfrm flipH="1">
                <a:off x="1443" y="2805"/>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13" name="Line 521"/>
              <p:cNvSpPr>
                <a:spLocks noChangeShapeType="1"/>
              </p:cNvSpPr>
              <p:nvPr/>
            </p:nvSpPr>
            <p:spPr bwMode="auto">
              <a:xfrm flipH="1">
                <a:off x="1427" y="2805"/>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714" name="Freeform 522"/>
            <p:cNvSpPr>
              <a:spLocks/>
            </p:cNvSpPr>
            <p:nvPr/>
          </p:nvSpPr>
          <p:spPr bwMode="auto">
            <a:xfrm>
              <a:off x="1586" y="2649"/>
              <a:ext cx="47" cy="48"/>
            </a:xfrm>
            <a:custGeom>
              <a:avLst/>
              <a:gdLst>
                <a:gd name="T0" fmla="*/ 284 w 284"/>
                <a:gd name="T1" fmla="*/ 142 h 284"/>
                <a:gd name="T2" fmla="*/ 276 w 284"/>
                <a:gd name="T3" fmla="*/ 98 h 284"/>
                <a:gd name="T4" fmla="*/ 257 w 284"/>
                <a:gd name="T5" fmla="*/ 58 h 284"/>
                <a:gd name="T6" fmla="*/ 225 w 284"/>
                <a:gd name="T7" fmla="*/ 26 h 284"/>
                <a:gd name="T8" fmla="*/ 185 w 284"/>
                <a:gd name="T9" fmla="*/ 7 h 284"/>
                <a:gd name="T10" fmla="*/ 142 w 284"/>
                <a:gd name="T11" fmla="*/ 0 h 284"/>
                <a:gd name="T12" fmla="*/ 98 w 284"/>
                <a:gd name="T13" fmla="*/ 7 h 284"/>
                <a:gd name="T14" fmla="*/ 58 w 284"/>
                <a:gd name="T15" fmla="*/ 26 h 284"/>
                <a:gd name="T16" fmla="*/ 27 w 284"/>
                <a:gd name="T17" fmla="*/ 58 h 284"/>
                <a:gd name="T18" fmla="*/ 7 w 284"/>
                <a:gd name="T19" fmla="*/ 98 h 284"/>
                <a:gd name="T20" fmla="*/ 0 w 284"/>
                <a:gd name="T21" fmla="*/ 142 h 284"/>
                <a:gd name="T22" fmla="*/ 7 w 284"/>
                <a:gd name="T23" fmla="*/ 185 h 284"/>
                <a:gd name="T24" fmla="*/ 27 w 284"/>
                <a:gd name="T25" fmla="*/ 225 h 284"/>
                <a:gd name="T26" fmla="*/ 58 w 284"/>
                <a:gd name="T27" fmla="*/ 257 h 284"/>
                <a:gd name="T28" fmla="*/ 98 w 284"/>
                <a:gd name="T29" fmla="*/ 276 h 284"/>
                <a:gd name="T30" fmla="*/ 142 w 284"/>
                <a:gd name="T31" fmla="*/ 284 h 284"/>
                <a:gd name="T32" fmla="*/ 185 w 284"/>
                <a:gd name="T33" fmla="*/ 276 h 284"/>
                <a:gd name="T34" fmla="*/ 225 w 284"/>
                <a:gd name="T35" fmla="*/ 257 h 284"/>
                <a:gd name="T36" fmla="*/ 257 w 284"/>
                <a:gd name="T37" fmla="*/ 225 h 284"/>
                <a:gd name="T38" fmla="*/ 276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6" y="98"/>
                  </a:lnTo>
                  <a:lnTo>
                    <a:pt x="257" y="58"/>
                  </a:lnTo>
                  <a:lnTo>
                    <a:pt x="225" y="26"/>
                  </a:lnTo>
                  <a:lnTo>
                    <a:pt x="185" y="7"/>
                  </a:lnTo>
                  <a:lnTo>
                    <a:pt x="142" y="0"/>
                  </a:lnTo>
                  <a:lnTo>
                    <a:pt x="98" y="7"/>
                  </a:lnTo>
                  <a:lnTo>
                    <a:pt x="58" y="26"/>
                  </a:lnTo>
                  <a:lnTo>
                    <a:pt x="27" y="58"/>
                  </a:lnTo>
                  <a:lnTo>
                    <a:pt x="7" y="98"/>
                  </a:lnTo>
                  <a:lnTo>
                    <a:pt x="0" y="142"/>
                  </a:lnTo>
                  <a:lnTo>
                    <a:pt x="7" y="185"/>
                  </a:lnTo>
                  <a:lnTo>
                    <a:pt x="27" y="225"/>
                  </a:lnTo>
                  <a:lnTo>
                    <a:pt x="58" y="257"/>
                  </a:lnTo>
                  <a:lnTo>
                    <a:pt x="98" y="276"/>
                  </a:lnTo>
                  <a:lnTo>
                    <a:pt x="142" y="284"/>
                  </a:lnTo>
                  <a:lnTo>
                    <a:pt x="185" y="276"/>
                  </a:lnTo>
                  <a:lnTo>
                    <a:pt x="225" y="257"/>
                  </a:lnTo>
                  <a:lnTo>
                    <a:pt x="257" y="225"/>
                  </a:lnTo>
                  <a:lnTo>
                    <a:pt x="276"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grpSp>
      <p:grpSp>
        <p:nvGrpSpPr>
          <p:cNvPr id="136715" name="Group 523"/>
          <p:cNvGrpSpPr>
            <a:grpSpLocks/>
          </p:cNvGrpSpPr>
          <p:nvPr/>
        </p:nvGrpSpPr>
        <p:grpSpPr bwMode="auto">
          <a:xfrm>
            <a:off x="2428875" y="2173288"/>
            <a:ext cx="407988" cy="407987"/>
            <a:chOff x="1336" y="2007"/>
            <a:chExt cx="257" cy="257"/>
          </a:xfrm>
        </p:grpSpPr>
        <p:grpSp>
          <p:nvGrpSpPr>
            <p:cNvPr id="136716" name="Group 524"/>
            <p:cNvGrpSpPr>
              <a:grpSpLocks/>
            </p:cNvGrpSpPr>
            <p:nvPr/>
          </p:nvGrpSpPr>
          <p:grpSpPr bwMode="auto">
            <a:xfrm>
              <a:off x="1376" y="2048"/>
              <a:ext cx="217" cy="216"/>
              <a:chOff x="1376" y="2048"/>
              <a:chExt cx="217" cy="216"/>
            </a:xfrm>
          </p:grpSpPr>
          <p:sp>
            <p:nvSpPr>
              <p:cNvPr id="136717" name="Line 525"/>
              <p:cNvSpPr>
                <a:spLocks noChangeShapeType="1"/>
              </p:cNvSpPr>
              <p:nvPr/>
            </p:nvSpPr>
            <p:spPr bwMode="auto">
              <a:xfrm>
                <a:off x="1376" y="2048"/>
                <a:ext cx="26"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18" name="Line 526"/>
              <p:cNvSpPr>
                <a:spLocks noChangeShapeType="1"/>
              </p:cNvSpPr>
              <p:nvPr/>
            </p:nvSpPr>
            <p:spPr bwMode="auto">
              <a:xfrm>
                <a:off x="1491" y="2162"/>
                <a:ext cx="102" cy="1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6719" name="Group 527"/>
            <p:cNvGrpSpPr>
              <a:grpSpLocks/>
            </p:cNvGrpSpPr>
            <p:nvPr/>
          </p:nvGrpSpPr>
          <p:grpSpPr bwMode="auto">
            <a:xfrm>
              <a:off x="1336" y="2007"/>
              <a:ext cx="216" cy="146"/>
              <a:chOff x="1336" y="2007"/>
              <a:chExt cx="216" cy="146"/>
            </a:xfrm>
          </p:grpSpPr>
          <p:grpSp>
            <p:nvGrpSpPr>
              <p:cNvPr id="136720" name="Group 528"/>
              <p:cNvGrpSpPr>
                <a:grpSpLocks/>
              </p:cNvGrpSpPr>
              <p:nvPr/>
            </p:nvGrpSpPr>
            <p:grpSpPr bwMode="auto">
              <a:xfrm>
                <a:off x="1404" y="2020"/>
                <a:ext cx="148" cy="133"/>
                <a:chOff x="1404" y="2020"/>
                <a:chExt cx="148" cy="133"/>
              </a:xfrm>
            </p:grpSpPr>
            <p:sp>
              <p:nvSpPr>
                <p:cNvPr id="136721" name="Freeform 529"/>
                <p:cNvSpPr>
                  <a:spLocks/>
                </p:cNvSpPr>
                <p:nvPr/>
              </p:nvSpPr>
              <p:spPr bwMode="auto">
                <a:xfrm>
                  <a:off x="1404" y="2020"/>
                  <a:ext cx="77" cy="133"/>
                </a:xfrm>
                <a:custGeom>
                  <a:avLst/>
                  <a:gdLst>
                    <a:gd name="T0" fmla="*/ 213 w 461"/>
                    <a:gd name="T1" fmla="*/ 0 h 799"/>
                    <a:gd name="T2" fmla="*/ 0 w 461"/>
                    <a:gd name="T3" fmla="*/ 799 h 799"/>
                    <a:gd name="T4" fmla="*/ 199 w 461"/>
                    <a:gd name="T5" fmla="*/ 799 h 799"/>
                    <a:gd name="T6" fmla="*/ 241 w 461"/>
                    <a:gd name="T7" fmla="*/ 794 h 799"/>
                    <a:gd name="T8" fmla="*/ 283 w 461"/>
                    <a:gd name="T9" fmla="*/ 778 h 799"/>
                    <a:gd name="T10" fmla="*/ 321 w 461"/>
                    <a:gd name="T11" fmla="*/ 753 h 799"/>
                    <a:gd name="T12" fmla="*/ 354 w 461"/>
                    <a:gd name="T13" fmla="*/ 721 h 799"/>
                    <a:gd name="T14" fmla="*/ 380 w 461"/>
                    <a:gd name="T15" fmla="*/ 684 h 799"/>
                    <a:gd name="T16" fmla="*/ 396 w 461"/>
                    <a:gd name="T17" fmla="*/ 644 h 799"/>
                    <a:gd name="T18" fmla="*/ 455 w 461"/>
                    <a:gd name="T19" fmla="*/ 422 h 799"/>
                    <a:gd name="T20" fmla="*/ 461 w 461"/>
                    <a:gd name="T21" fmla="*/ 382 h 799"/>
                    <a:gd name="T22" fmla="*/ 455 w 461"/>
                    <a:gd name="T23" fmla="*/ 344 h 799"/>
                    <a:gd name="T24" fmla="*/ 439 w 461"/>
                    <a:gd name="T25" fmla="*/ 313 h 799"/>
                    <a:gd name="T26" fmla="*/ 413 w 461"/>
                    <a:gd name="T27" fmla="*/ 288 h 799"/>
                    <a:gd name="T28" fmla="*/ 380 w 461"/>
                    <a:gd name="T29" fmla="*/ 272 h 799"/>
                    <a:gd name="T30" fmla="*/ 342 w 461"/>
                    <a:gd name="T31" fmla="*/ 267 h 799"/>
                    <a:gd name="T32" fmla="*/ 142 w 461"/>
                    <a:gd name="T33" fmla="*/ 267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799">
                      <a:moveTo>
                        <a:pt x="213" y="0"/>
                      </a:moveTo>
                      <a:lnTo>
                        <a:pt x="0" y="799"/>
                      </a:lnTo>
                      <a:lnTo>
                        <a:pt x="199" y="799"/>
                      </a:lnTo>
                      <a:lnTo>
                        <a:pt x="241" y="794"/>
                      </a:lnTo>
                      <a:lnTo>
                        <a:pt x="283" y="778"/>
                      </a:lnTo>
                      <a:lnTo>
                        <a:pt x="321" y="753"/>
                      </a:lnTo>
                      <a:lnTo>
                        <a:pt x="354" y="721"/>
                      </a:lnTo>
                      <a:lnTo>
                        <a:pt x="380" y="684"/>
                      </a:lnTo>
                      <a:lnTo>
                        <a:pt x="396" y="644"/>
                      </a:lnTo>
                      <a:lnTo>
                        <a:pt x="455" y="422"/>
                      </a:lnTo>
                      <a:lnTo>
                        <a:pt x="461" y="382"/>
                      </a:lnTo>
                      <a:lnTo>
                        <a:pt x="455" y="344"/>
                      </a:lnTo>
                      <a:lnTo>
                        <a:pt x="439" y="313"/>
                      </a:lnTo>
                      <a:lnTo>
                        <a:pt x="413" y="288"/>
                      </a:lnTo>
                      <a:lnTo>
                        <a:pt x="380" y="272"/>
                      </a:lnTo>
                      <a:lnTo>
                        <a:pt x="342" y="267"/>
                      </a:lnTo>
                      <a:lnTo>
                        <a:pt x="142"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22" name="Line 530"/>
                <p:cNvSpPr>
                  <a:spLocks noChangeShapeType="1"/>
                </p:cNvSpPr>
                <p:nvPr/>
              </p:nvSpPr>
              <p:spPr bwMode="auto">
                <a:xfrm flipV="1">
                  <a:off x="1537" y="2020"/>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723" name="Freeform 531"/>
              <p:cNvSpPr>
                <a:spLocks/>
              </p:cNvSpPr>
              <p:nvPr/>
            </p:nvSpPr>
            <p:spPr bwMode="auto">
              <a:xfrm>
                <a:off x="1336" y="2007"/>
                <a:ext cx="47" cy="48"/>
              </a:xfrm>
              <a:custGeom>
                <a:avLst/>
                <a:gdLst>
                  <a:gd name="T0" fmla="*/ 284 w 284"/>
                  <a:gd name="T1" fmla="*/ 142 h 284"/>
                  <a:gd name="T2" fmla="*/ 277 w 284"/>
                  <a:gd name="T3" fmla="*/ 98 h 284"/>
                  <a:gd name="T4" fmla="*/ 257 w 284"/>
                  <a:gd name="T5" fmla="*/ 58 h 284"/>
                  <a:gd name="T6" fmla="*/ 225 w 284"/>
                  <a:gd name="T7" fmla="*/ 27 h 284"/>
                  <a:gd name="T8" fmla="*/ 185 w 284"/>
                  <a:gd name="T9" fmla="*/ 7 h 284"/>
                  <a:gd name="T10" fmla="*/ 142 w 284"/>
                  <a:gd name="T11" fmla="*/ 0 h 284"/>
                  <a:gd name="T12" fmla="*/ 98 w 284"/>
                  <a:gd name="T13" fmla="*/ 7 h 284"/>
                  <a:gd name="T14" fmla="*/ 58 w 284"/>
                  <a:gd name="T15" fmla="*/ 27 h 284"/>
                  <a:gd name="T16" fmla="*/ 28 w 284"/>
                  <a:gd name="T17" fmla="*/ 58 h 284"/>
                  <a:gd name="T18" fmla="*/ 7 w 284"/>
                  <a:gd name="T19" fmla="*/ 98 h 284"/>
                  <a:gd name="T20" fmla="*/ 0 w 284"/>
                  <a:gd name="T21" fmla="*/ 142 h 284"/>
                  <a:gd name="T22" fmla="*/ 7 w 284"/>
                  <a:gd name="T23" fmla="*/ 185 h 284"/>
                  <a:gd name="T24" fmla="*/ 28 w 284"/>
                  <a:gd name="T25" fmla="*/ 225 h 284"/>
                  <a:gd name="T26" fmla="*/ 58 w 284"/>
                  <a:gd name="T27" fmla="*/ 257 h 284"/>
                  <a:gd name="T28" fmla="*/ 98 w 284"/>
                  <a:gd name="T29" fmla="*/ 277 h 284"/>
                  <a:gd name="T30" fmla="*/ 142 w 284"/>
                  <a:gd name="T31" fmla="*/ 284 h 284"/>
                  <a:gd name="T32" fmla="*/ 185 w 284"/>
                  <a:gd name="T33" fmla="*/ 277 h 284"/>
                  <a:gd name="T34" fmla="*/ 225 w 284"/>
                  <a:gd name="T35" fmla="*/ 257 h 284"/>
                  <a:gd name="T36" fmla="*/ 257 w 284"/>
                  <a:gd name="T37" fmla="*/ 225 h 284"/>
                  <a:gd name="T38" fmla="*/ 277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7" y="98"/>
                    </a:lnTo>
                    <a:lnTo>
                      <a:pt x="257" y="58"/>
                    </a:lnTo>
                    <a:lnTo>
                      <a:pt x="225" y="27"/>
                    </a:lnTo>
                    <a:lnTo>
                      <a:pt x="185" y="7"/>
                    </a:lnTo>
                    <a:lnTo>
                      <a:pt x="142" y="0"/>
                    </a:lnTo>
                    <a:lnTo>
                      <a:pt x="98" y="7"/>
                    </a:lnTo>
                    <a:lnTo>
                      <a:pt x="58" y="27"/>
                    </a:lnTo>
                    <a:lnTo>
                      <a:pt x="28" y="58"/>
                    </a:lnTo>
                    <a:lnTo>
                      <a:pt x="7" y="98"/>
                    </a:lnTo>
                    <a:lnTo>
                      <a:pt x="0" y="142"/>
                    </a:lnTo>
                    <a:lnTo>
                      <a:pt x="7" y="185"/>
                    </a:lnTo>
                    <a:lnTo>
                      <a:pt x="28" y="225"/>
                    </a:lnTo>
                    <a:lnTo>
                      <a:pt x="58" y="257"/>
                    </a:lnTo>
                    <a:lnTo>
                      <a:pt x="98" y="277"/>
                    </a:lnTo>
                    <a:lnTo>
                      <a:pt x="142" y="284"/>
                    </a:lnTo>
                    <a:lnTo>
                      <a:pt x="185" y="277"/>
                    </a:lnTo>
                    <a:lnTo>
                      <a:pt x="225" y="257"/>
                    </a:lnTo>
                    <a:lnTo>
                      <a:pt x="257" y="225"/>
                    </a:lnTo>
                    <a:lnTo>
                      <a:pt x="277"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grpSp>
      </p:grpSp>
      <p:grpSp>
        <p:nvGrpSpPr>
          <p:cNvPr id="136724" name="Group 532"/>
          <p:cNvGrpSpPr>
            <a:grpSpLocks/>
          </p:cNvGrpSpPr>
          <p:nvPr/>
        </p:nvGrpSpPr>
        <p:grpSpPr bwMode="auto">
          <a:xfrm>
            <a:off x="2397125" y="1089025"/>
            <a:ext cx="225425" cy="349250"/>
            <a:chOff x="1316" y="1324"/>
            <a:chExt cx="142" cy="220"/>
          </a:xfrm>
        </p:grpSpPr>
        <p:sp>
          <p:nvSpPr>
            <p:cNvPr id="136725" name="Freeform 533"/>
            <p:cNvSpPr>
              <a:spLocks/>
            </p:cNvSpPr>
            <p:nvPr/>
          </p:nvSpPr>
          <p:spPr bwMode="auto">
            <a:xfrm>
              <a:off x="1336" y="1496"/>
              <a:ext cx="47" cy="48"/>
            </a:xfrm>
            <a:custGeom>
              <a:avLst/>
              <a:gdLst>
                <a:gd name="T0" fmla="*/ 284 w 284"/>
                <a:gd name="T1" fmla="*/ 142 h 284"/>
                <a:gd name="T2" fmla="*/ 277 w 284"/>
                <a:gd name="T3" fmla="*/ 98 h 284"/>
                <a:gd name="T4" fmla="*/ 257 w 284"/>
                <a:gd name="T5" fmla="*/ 58 h 284"/>
                <a:gd name="T6" fmla="*/ 225 w 284"/>
                <a:gd name="T7" fmla="*/ 26 h 284"/>
                <a:gd name="T8" fmla="*/ 185 w 284"/>
                <a:gd name="T9" fmla="*/ 7 h 284"/>
                <a:gd name="T10" fmla="*/ 142 w 284"/>
                <a:gd name="T11" fmla="*/ 0 h 284"/>
                <a:gd name="T12" fmla="*/ 98 w 284"/>
                <a:gd name="T13" fmla="*/ 7 h 284"/>
                <a:gd name="T14" fmla="*/ 58 w 284"/>
                <a:gd name="T15" fmla="*/ 26 h 284"/>
                <a:gd name="T16" fmla="*/ 28 w 284"/>
                <a:gd name="T17" fmla="*/ 58 h 284"/>
                <a:gd name="T18" fmla="*/ 7 w 284"/>
                <a:gd name="T19" fmla="*/ 98 h 284"/>
                <a:gd name="T20" fmla="*/ 0 w 284"/>
                <a:gd name="T21" fmla="*/ 142 h 284"/>
                <a:gd name="T22" fmla="*/ 7 w 284"/>
                <a:gd name="T23" fmla="*/ 185 h 284"/>
                <a:gd name="T24" fmla="*/ 28 w 284"/>
                <a:gd name="T25" fmla="*/ 225 h 284"/>
                <a:gd name="T26" fmla="*/ 58 w 284"/>
                <a:gd name="T27" fmla="*/ 257 h 284"/>
                <a:gd name="T28" fmla="*/ 98 w 284"/>
                <a:gd name="T29" fmla="*/ 276 h 284"/>
                <a:gd name="T30" fmla="*/ 142 w 284"/>
                <a:gd name="T31" fmla="*/ 284 h 284"/>
                <a:gd name="T32" fmla="*/ 185 w 284"/>
                <a:gd name="T33" fmla="*/ 276 h 284"/>
                <a:gd name="T34" fmla="*/ 225 w 284"/>
                <a:gd name="T35" fmla="*/ 257 h 284"/>
                <a:gd name="T36" fmla="*/ 257 w 284"/>
                <a:gd name="T37" fmla="*/ 225 h 284"/>
                <a:gd name="T38" fmla="*/ 277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7" y="98"/>
                  </a:lnTo>
                  <a:lnTo>
                    <a:pt x="257" y="58"/>
                  </a:lnTo>
                  <a:lnTo>
                    <a:pt x="225" y="26"/>
                  </a:lnTo>
                  <a:lnTo>
                    <a:pt x="185" y="7"/>
                  </a:lnTo>
                  <a:lnTo>
                    <a:pt x="142" y="0"/>
                  </a:lnTo>
                  <a:lnTo>
                    <a:pt x="98" y="7"/>
                  </a:lnTo>
                  <a:lnTo>
                    <a:pt x="58" y="26"/>
                  </a:lnTo>
                  <a:lnTo>
                    <a:pt x="28" y="58"/>
                  </a:lnTo>
                  <a:lnTo>
                    <a:pt x="7" y="98"/>
                  </a:lnTo>
                  <a:lnTo>
                    <a:pt x="0" y="142"/>
                  </a:lnTo>
                  <a:lnTo>
                    <a:pt x="7" y="185"/>
                  </a:lnTo>
                  <a:lnTo>
                    <a:pt x="28" y="225"/>
                  </a:lnTo>
                  <a:lnTo>
                    <a:pt x="58" y="257"/>
                  </a:lnTo>
                  <a:lnTo>
                    <a:pt x="98" y="276"/>
                  </a:lnTo>
                  <a:lnTo>
                    <a:pt x="142" y="284"/>
                  </a:lnTo>
                  <a:lnTo>
                    <a:pt x="185" y="276"/>
                  </a:lnTo>
                  <a:lnTo>
                    <a:pt x="225" y="257"/>
                  </a:lnTo>
                  <a:lnTo>
                    <a:pt x="257" y="225"/>
                  </a:lnTo>
                  <a:lnTo>
                    <a:pt x="277"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grpSp>
          <p:nvGrpSpPr>
            <p:cNvPr id="136726" name="Group 534"/>
            <p:cNvGrpSpPr>
              <a:grpSpLocks/>
            </p:cNvGrpSpPr>
            <p:nvPr/>
          </p:nvGrpSpPr>
          <p:grpSpPr bwMode="auto">
            <a:xfrm>
              <a:off x="1316" y="1324"/>
              <a:ext cx="142" cy="131"/>
              <a:chOff x="1316" y="1324"/>
              <a:chExt cx="142" cy="131"/>
            </a:xfrm>
          </p:grpSpPr>
          <p:sp>
            <p:nvSpPr>
              <p:cNvPr id="136727" name="Freeform 535"/>
              <p:cNvSpPr>
                <a:spLocks/>
              </p:cNvSpPr>
              <p:nvPr/>
            </p:nvSpPr>
            <p:spPr bwMode="auto">
              <a:xfrm>
                <a:off x="1316" y="1362"/>
                <a:ext cx="61" cy="91"/>
              </a:xfrm>
              <a:custGeom>
                <a:avLst/>
                <a:gdLst>
                  <a:gd name="T0" fmla="*/ 273 w 369"/>
                  <a:gd name="T1" fmla="*/ 0 h 535"/>
                  <a:gd name="T2" fmla="*/ 195 w 369"/>
                  <a:gd name="T3" fmla="*/ 0 h 535"/>
                  <a:gd name="T4" fmla="*/ 149 w 369"/>
                  <a:gd name="T5" fmla="*/ 10 h 535"/>
                  <a:gd name="T6" fmla="*/ 112 w 369"/>
                  <a:gd name="T7" fmla="*/ 40 h 535"/>
                  <a:gd name="T8" fmla="*/ 92 w 369"/>
                  <a:gd name="T9" fmla="*/ 83 h 535"/>
                  <a:gd name="T10" fmla="*/ 2 w 369"/>
                  <a:gd name="T11" fmla="*/ 420 h 535"/>
                  <a:gd name="T12" fmla="*/ 0 w 369"/>
                  <a:gd name="T13" fmla="*/ 453 h 535"/>
                  <a:gd name="T14" fmla="*/ 9 w 369"/>
                  <a:gd name="T15" fmla="*/ 485 h 535"/>
                  <a:gd name="T16" fmla="*/ 29 w 369"/>
                  <a:gd name="T17" fmla="*/ 511 h 535"/>
                  <a:gd name="T18" fmla="*/ 58 w 369"/>
                  <a:gd name="T19" fmla="*/ 529 h 535"/>
                  <a:gd name="T20" fmla="*/ 91 w 369"/>
                  <a:gd name="T21" fmla="*/ 535 h 535"/>
                  <a:gd name="T22" fmla="*/ 176 w 369"/>
                  <a:gd name="T23" fmla="*/ 535 h 535"/>
                  <a:gd name="T24" fmla="*/ 234 w 369"/>
                  <a:gd name="T25" fmla="*/ 529 h 535"/>
                  <a:gd name="T26" fmla="*/ 287 w 369"/>
                  <a:gd name="T27" fmla="*/ 509 h 535"/>
                  <a:gd name="T28" fmla="*/ 334 w 369"/>
                  <a:gd name="T29" fmla="*/ 473 h 535"/>
                  <a:gd name="T30" fmla="*/ 369 w 369"/>
                  <a:gd name="T31" fmla="*/ 4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535">
                    <a:moveTo>
                      <a:pt x="273" y="0"/>
                    </a:moveTo>
                    <a:lnTo>
                      <a:pt x="195" y="0"/>
                    </a:lnTo>
                    <a:lnTo>
                      <a:pt x="149" y="10"/>
                    </a:lnTo>
                    <a:lnTo>
                      <a:pt x="112" y="40"/>
                    </a:lnTo>
                    <a:lnTo>
                      <a:pt x="92" y="83"/>
                    </a:lnTo>
                    <a:lnTo>
                      <a:pt x="2" y="420"/>
                    </a:lnTo>
                    <a:lnTo>
                      <a:pt x="0" y="453"/>
                    </a:lnTo>
                    <a:lnTo>
                      <a:pt x="9" y="485"/>
                    </a:lnTo>
                    <a:lnTo>
                      <a:pt x="29" y="511"/>
                    </a:lnTo>
                    <a:lnTo>
                      <a:pt x="58" y="529"/>
                    </a:lnTo>
                    <a:lnTo>
                      <a:pt x="91" y="535"/>
                    </a:lnTo>
                    <a:lnTo>
                      <a:pt x="176" y="535"/>
                    </a:lnTo>
                    <a:lnTo>
                      <a:pt x="234" y="529"/>
                    </a:lnTo>
                    <a:lnTo>
                      <a:pt x="287" y="509"/>
                    </a:lnTo>
                    <a:lnTo>
                      <a:pt x="334" y="473"/>
                    </a:lnTo>
                    <a:lnTo>
                      <a:pt x="369" y="42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28" name="Line 536"/>
              <p:cNvSpPr>
                <a:spLocks noChangeShapeType="1"/>
              </p:cNvSpPr>
              <p:nvPr/>
            </p:nvSpPr>
            <p:spPr bwMode="auto">
              <a:xfrm flipH="1">
                <a:off x="1377" y="1362"/>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29" name="Freeform 537"/>
              <p:cNvSpPr>
                <a:spLocks/>
              </p:cNvSpPr>
              <p:nvPr/>
            </p:nvSpPr>
            <p:spPr bwMode="auto">
              <a:xfrm>
                <a:off x="1376" y="1437"/>
                <a:ext cx="8" cy="18"/>
              </a:xfrm>
              <a:custGeom>
                <a:avLst/>
                <a:gdLst>
                  <a:gd name="T0" fmla="*/ 2 w 43"/>
                  <a:gd name="T1" fmla="*/ 0 h 105"/>
                  <a:gd name="T2" fmla="*/ 0 w 43"/>
                  <a:gd name="T3" fmla="*/ 40 h 105"/>
                  <a:gd name="T4" fmla="*/ 15 w 43"/>
                  <a:gd name="T5" fmla="*/ 76 h 105"/>
                  <a:gd name="T6" fmla="*/ 43 w 43"/>
                  <a:gd name="T7" fmla="*/ 105 h 105"/>
                </a:gdLst>
                <a:ahLst/>
                <a:cxnLst>
                  <a:cxn ang="0">
                    <a:pos x="T0" y="T1"/>
                  </a:cxn>
                  <a:cxn ang="0">
                    <a:pos x="T2" y="T3"/>
                  </a:cxn>
                  <a:cxn ang="0">
                    <a:pos x="T4" y="T5"/>
                  </a:cxn>
                  <a:cxn ang="0">
                    <a:pos x="T6" y="T7"/>
                  </a:cxn>
                </a:cxnLst>
                <a:rect l="0" t="0" r="r" b="b"/>
                <a:pathLst>
                  <a:path w="43" h="105">
                    <a:moveTo>
                      <a:pt x="2" y="0"/>
                    </a:moveTo>
                    <a:lnTo>
                      <a:pt x="0" y="40"/>
                    </a:lnTo>
                    <a:lnTo>
                      <a:pt x="15" y="76"/>
                    </a:lnTo>
                    <a:lnTo>
                      <a:pt x="43"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30" name="Line 538"/>
              <p:cNvSpPr>
                <a:spLocks noChangeShapeType="1"/>
              </p:cNvSpPr>
              <p:nvPr/>
            </p:nvSpPr>
            <p:spPr bwMode="auto">
              <a:xfrm flipH="1">
                <a:off x="1362" y="1362"/>
                <a:ext cx="3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31" name="Line 539"/>
              <p:cNvSpPr>
                <a:spLocks noChangeShapeType="1"/>
              </p:cNvSpPr>
              <p:nvPr/>
            </p:nvSpPr>
            <p:spPr bwMode="auto">
              <a:xfrm flipV="1">
                <a:off x="1443" y="1324"/>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36732" name="Group 540"/>
          <p:cNvGrpSpPr>
            <a:grpSpLocks/>
          </p:cNvGrpSpPr>
          <p:nvPr/>
        </p:nvGrpSpPr>
        <p:grpSpPr bwMode="auto">
          <a:xfrm>
            <a:off x="6596063" y="2003425"/>
            <a:ext cx="331787" cy="246063"/>
            <a:chOff x="4054" y="1900"/>
            <a:chExt cx="209" cy="155"/>
          </a:xfrm>
        </p:grpSpPr>
        <p:grpSp>
          <p:nvGrpSpPr>
            <p:cNvPr id="136733" name="Group 541"/>
            <p:cNvGrpSpPr>
              <a:grpSpLocks/>
            </p:cNvGrpSpPr>
            <p:nvPr/>
          </p:nvGrpSpPr>
          <p:grpSpPr bwMode="auto">
            <a:xfrm>
              <a:off x="4054" y="1900"/>
              <a:ext cx="148" cy="134"/>
              <a:chOff x="4054" y="1900"/>
              <a:chExt cx="148" cy="134"/>
            </a:xfrm>
          </p:grpSpPr>
          <p:sp>
            <p:nvSpPr>
              <p:cNvPr id="136734" name="Freeform 542"/>
              <p:cNvSpPr>
                <a:spLocks/>
              </p:cNvSpPr>
              <p:nvPr/>
            </p:nvSpPr>
            <p:spPr bwMode="auto">
              <a:xfrm>
                <a:off x="4054" y="1900"/>
                <a:ext cx="78" cy="134"/>
              </a:xfrm>
              <a:custGeom>
                <a:avLst/>
                <a:gdLst>
                  <a:gd name="T0" fmla="*/ 214 w 461"/>
                  <a:gd name="T1" fmla="*/ 0 h 798"/>
                  <a:gd name="T2" fmla="*/ 0 w 461"/>
                  <a:gd name="T3" fmla="*/ 798 h 798"/>
                  <a:gd name="T4" fmla="*/ 200 w 461"/>
                  <a:gd name="T5" fmla="*/ 798 h 798"/>
                  <a:gd name="T6" fmla="*/ 241 w 461"/>
                  <a:gd name="T7" fmla="*/ 792 h 798"/>
                  <a:gd name="T8" fmla="*/ 283 w 461"/>
                  <a:gd name="T9" fmla="*/ 777 h 798"/>
                  <a:gd name="T10" fmla="*/ 321 w 461"/>
                  <a:gd name="T11" fmla="*/ 752 h 798"/>
                  <a:gd name="T12" fmla="*/ 354 w 461"/>
                  <a:gd name="T13" fmla="*/ 721 h 798"/>
                  <a:gd name="T14" fmla="*/ 381 w 461"/>
                  <a:gd name="T15" fmla="*/ 683 h 798"/>
                  <a:gd name="T16" fmla="*/ 396 w 461"/>
                  <a:gd name="T17" fmla="*/ 642 h 798"/>
                  <a:gd name="T18" fmla="*/ 455 w 461"/>
                  <a:gd name="T19" fmla="*/ 421 h 798"/>
                  <a:gd name="T20" fmla="*/ 461 w 461"/>
                  <a:gd name="T21" fmla="*/ 381 h 798"/>
                  <a:gd name="T22" fmla="*/ 455 w 461"/>
                  <a:gd name="T23" fmla="*/ 344 h 798"/>
                  <a:gd name="T24" fmla="*/ 440 w 461"/>
                  <a:gd name="T25" fmla="*/ 311 h 798"/>
                  <a:gd name="T26" fmla="*/ 415 w 461"/>
                  <a:gd name="T27" fmla="*/ 287 h 798"/>
                  <a:gd name="T28" fmla="*/ 381 w 461"/>
                  <a:gd name="T29" fmla="*/ 271 h 798"/>
                  <a:gd name="T30" fmla="*/ 342 w 461"/>
                  <a:gd name="T31" fmla="*/ 265 h 798"/>
                  <a:gd name="T32" fmla="*/ 142 w 461"/>
                  <a:gd name="T33" fmla="*/ 26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798">
                    <a:moveTo>
                      <a:pt x="214" y="0"/>
                    </a:moveTo>
                    <a:lnTo>
                      <a:pt x="0" y="798"/>
                    </a:lnTo>
                    <a:lnTo>
                      <a:pt x="200" y="798"/>
                    </a:lnTo>
                    <a:lnTo>
                      <a:pt x="241" y="792"/>
                    </a:lnTo>
                    <a:lnTo>
                      <a:pt x="283" y="777"/>
                    </a:lnTo>
                    <a:lnTo>
                      <a:pt x="321" y="752"/>
                    </a:lnTo>
                    <a:lnTo>
                      <a:pt x="354" y="721"/>
                    </a:lnTo>
                    <a:lnTo>
                      <a:pt x="381" y="683"/>
                    </a:lnTo>
                    <a:lnTo>
                      <a:pt x="396" y="642"/>
                    </a:lnTo>
                    <a:lnTo>
                      <a:pt x="455" y="421"/>
                    </a:lnTo>
                    <a:lnTo>
                      <a:pt x="461" y="381"/>
                    </a:lnTo>
                    <a:lnTo>
                      <a:pt x="455" y="344"/>
                    </a:lnTo>
                    <a:lnTo>
                      <a:pt x="440" y="311"/>
                    </a:lnTo>
                    <a:lnTo>
                      <a:pt x="415" y="287"/>
                    </a:lnTo>
                    <a:lnTo>
                      <a:pt x="381" y="271"/>
                    </a:lnTo>
                    <a:lnTo>
                      <a:pt x="342" y="265"/>
                    </a:lnTo>
                    <a:lnTo>
                      <a:pt x="142" y="26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35" name="Line 543"/>
              <p:cNvSpPr>
                <a:spLocks noChangeShapeType="1"/>
              </p:cNvSpPr>
              <p:nvPr/>
            </p:nvSpPr>
            <p:spPr bwMode="auto">
              <a:xfrm flipV="1">
                <a:off x="4186" y="1900"/>
                <a:ext cx="16"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6736" name="Freeform 544"/>
            <p:cNvSpPr>
              <a:spLocks/>
            </p:cNvSpPr>
            <p:nvPr/>
          </p:nvSpPr>
          <p:spPr bwMode="auto">
            <a:xfrm>
              <a:off x="4215" y="2007"/>
              <a:ext cx="48" cy="48"/>
            </a:xfrm>
            <a:custGeom>
              <a:avLst/>
              <a:gdLst>
                <a:gd name="T0" fmla="*/ 284 w 284"/>
                <a:gd name="T1" fmla="*/ 142 h 284"/>
                <a:gd name="T2" fmla="*/ 277 w 284"/>
                <a:gd name="T3" fmla="*/ 98 h 284"/>
                <a:gd name="T4" fmla="*/ 256 w 284"/>
                <a:gd name="T5" fmla="*/ 58 h 284"/>
                <a:gd name="T6" fmla="*/ 225 w 284"/>
                <a:gd name="T7" fmla="*/ 27 h 284"/>
                <a:gd name="T8" fmla="*/ 186 w 284"/>
                <a:gd name="T9" fmla="*/ 7 h 284"/>
                <a:gd name="T10" fmla="*/ 142 w 284"/>
                <a:gd name="T11" fmla="*/ 0 h 284"/>
                <a:gd name="T12" fmla="*/ 97 w 284"/>
                <a:gd name="T13" fmla="*/ 7 h 284"/>
                <a:gd name="T14" fmla="*/ 59 w 284"/>
                <a:gd name="T15" fmla="*/ 27 h 284"/>
                <a:gd name="T16" fmla="*/ 27 w 284"/>
                <a:gd name="T17" fmla="*/ 58 h 284"/>
                <a:gd name="T18" fmla="*/ 7 w 284"/>
                <a:gd name="T19" fmla="*/ 98 h 284"/>
                <a:gd name="T20" fmla="*/ 0 w 284"/>
                <a:gd name="T21" fmla="*/ 142 h 284"/>
                <a:gd name="T22" fmla="*/ 7 w 284"/>
                <a:gd name="T23" fmla="*/ 185 h 284"/>
                <a:gd name="T24" fmla="*/ 27 w 284"/>
                <a:gd name="T25" fmla="*/ 225 h 284"/>
                <a:gd name="T26" fmla="*/ 59 w 284"/>
                <a:gd name="T27" fmla="*/ 257 h 284"/>
                <a:gd name="T28" fmla="*/ 97 w 284"/>
                <a:gd name="T29" fmla="*/ 277 h 284"/>
                <a:gd name="T30" fmla="*/ 142 w 284"/>
                <a:gd name="T31" fmla="*/ 284 h 284"/>
                <a:gd name="T32" fmla="*/ 186 w 284"/>
                <a:gd name="T33" fmla="*/ 277 h 284"/>
                <a:gd name="T34" fmla="*/ 225 w 284"/>
                <a:gd name="T35" fmla="*/ 257 h 284"/>
                <a:gd name="T36" fmla="*/ 256 w 284"/>
                <a:gd name="T37" fmla="*/ 225 h 284"/>
                <a:gd name="T38" fmla="*/ 277 w 284"/>
                <a:gd name="T39" fmla="*/ 185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7" y="98"/>
                  </a:lnTo>
                  <a:lnTo>
                    <a:pt x="256" y="58"/>
                  </a:lnTo>
                  <a:lnTo>
                    <a:pt x="225" y="27"/>
                  </a:lnTo>
                  <a:lnTo>
                    <a:pt x="186" y="7"/>
                  </a:lnTo>
                  <a:lnTo>
                    <a:pt x="142" y="0"/>
                  </a:lnTo>
                  <a:lnTo>
                    <a:pt x="97" y="7"/>
                  </a:lnTo>
                  <a:lnTo>
                    <a:pt x="59" y="27"/>
                  </a:lnTo>
                  <a:lnTo>
                    <a:pt x="27" y="58"/>
                  </a:lnTo>
                  <a:lnTo>
                    <a:pt x="7" y="98"/>
                  </a:lnTo>
                  <a:lnTo>
                    <a:pt x="0" y="142"/>
                  </a:lnTo>
                  <a:lnTo>
                    <a:pt x="7" y="185"/>
                  </a:lnTo>
                  <a:lnTo>
                    <a:pt x="27" y="225"/>
                  </a:lnTo>
                  <a:lnTo>
                    <a:pt x="59" y="257"/>
                  </a:lnTo>
                  <a:lnTo>
                    <a:pt x="97" y="277"/>
                  </a:lnTo>
                  <a:lnTo>
                    <a:pt x="142" y="284"/>
                  </a:lnTo>
                  <a:lnTo>
                    <a:pt x="186" y="277"/>
                  </a:lnTo>
                  <a:lnTo>
                    <a:pt x="225" y="257"/>
                  </a:lnTo>
                  <a:lnTo>
                    <a:pt x="256" y="225"/>
                  </a:lnTo>
                  <a:lnTo>
                    <a:pt x="277" y="185"/>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grpSp>
      <p:grpSp>
        <p:nvGrpSpPr>
          <p:cNvPr id="136737" name="Group 545"/>
          <p:cNvGrpSpPr>
            <a:grpSpLocks/>
          </p:cNvGrpSpPr>
          <p:nvPr/>
        </p:nvGrpSpPr>
        <p:grpSpPr bwMode="auto">
          <a:xfrm>
            <a:off x="6623050" y="3757613"/>
            <a:ext cx="309563" cy="258762"/>
            <a:chOff x="4071" y="2872"/>
            <a:chExt cx="195" cy="163"/>
          </a:xfrm>
        </p:grpSpPr>
        <p:sp>
          <p:nvSpPr>
            <p:cNvPr id="136738" name="Freeform 546"/>
            <p:cNvSpPr>
              <a:spLocks/>
            </p:cNvSpPr>
            <p:nvPr/>
          </p:nvSpPr>
          <p:spPr bwMode="auto">
            <a:xfrm>
              <a:off x="4071" y="2872"/>
              <a:ext cx="44" cy="163"/>
            </a:xfrm>
            <a:custGeom>
              <a:avLst/>
              <a:gdLst>
                <a:gd name="T0" fmla="*/ 268 w 268"/>
                <a:gd name="T1" fmla="*/ 0 h 975"/>
                <a:gd name="T2" fmla="*/ 197 w 268"/>
                <a:gd name="T3" fmla="*/ 118 h 975"/>
                <a:gd name="T4" fmla="*/ 137 w 268"/>
                <a:gd name="T5" fmla="*/ 239 h 975"/>
                <a:gd name="T6" fmla="*/ 87 w 268"/>
                <a:gd name="T7" fmla="*/ 363 h 975"/>
                <a:gd name="T8" fmla="*/ 49 w 268"/>
                <a:gd name="T9" fmla="*/ 487 h 975"/>
                <a:gd name="T10" fmla="*/ 21 w 268"/>
                <a:gd name="T11" fmla="*/ 612 h 975"/>
                <a:gd name="T12" fmla="*/ 4 w 268"/>
                <a:gd name="T13" fmla="*/ 735 h 975"/>
                <a:gd name="T14" fmla="*/ 0 w 268"/>
                <a:gd name="T15" fmla="*/ 857 h 975"/>
                <a:gd name="T16" fmla="*/ 7 w 268"/>
                <a:gd name="T17" fmla="*/ 97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975">
                  <a:moveTo>
                    <a:pt x="268" y="0"/>
                  </a:moveTo>
                  <a:lnTo>
                    <a:pt x="197" y="118"/>
                  </a:lnTo>
                  <a:lnTo>
                    <a:pt x="137" y="239"/>
                  </a:lnTo>
                  <a:lnTo>
                    <a:pt x="87" y="363"/>
                  </a:lnTo>
                  <a:lnTo>
                    <a:pt x="49" y="487"/>
                  </a:lnTo>
                  <a:lnTo>
                    <a:pt x="21" y="612"/>
                  </a:lnTo>
                  <a:lnTo>
                    <a:pt x="4" y="735"/>
                  </a:lnTo>
                  <a:lnTo>
                    <a:pt x="0" y="857"/>
                  </a:lnTo>
                  <a:lnTo>
                    <a:pt x="7" y="9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39" name="Freeform 547"/>
            <p:cNvSpPr>
              <a:spLocks/>
            </p:cNvSpPr>
            <p:nvPr/>
          </p:nvSpPr>
          <p:spPr bwMode="auto">
            <a:xfrm>
              <a:off x="4120" y="2887"/>
              <a:ext cx="77" cy="134"/>
            </a:xfrm>
            <a:custGeom>
              <a:avLst/>
              <a:gdLst>
                <a:gd name="T0" fmla="*/ 213 w 461"/>
                <a:gd name="T1" fmla="*/ 0 h 798"/>
                <a:gd name="T2" fmla="*/ 0 w 461"/>
                <a:gd name="T3" fmla="*/ 798 h 798"/>
                <a:gd name="T4" fmla="*/ 200 w 461"/>
                <a:gd name="T5" fmla="*/ 798 h 798"/>
                <a:gd name="T6" fmla="*/ 241 w 461"/>
                <a:gd name="T7" fmla="*/ 793 h 798"/>
                <a:gd name="T8" fmla="*/ 283 w 461"/>
                <a:gd name="T9" fmla="*/ 778 h 798"/>
                <a:gd name="T10" fmla="*/ 321 w 461"/>
                <a:gd name="T11" fmla="*/ 753 h 798"/>
                <a:gd name="T12" fmla="*/ 354 w 461"/>
                <a:gd name="T13" fmla="*/ 721 h 798"/>
                <a:gd name="T14" fmla="*/ 380 w 461"/>
                <a:gd name="T15" fmla="*/ 684 h 798"/>
                <a:gd name="T16" fmla="*/ 396 w 461"/>
                <a:gd name="T17" fmla="*/ 643 h 798"/>
                <a:gd name="T18" fmla="*/ 455 w 461"/>
                <a:gd name="T19" fmla="*/ 421 h 798"/>
                <a:gd name="T20" fmla="*/ 461 w 461"/>
                <a:gd name="T21" fmla="*/ 382 h 798"/>
                <a:gd name="T22" fmla="*/ 455 w 461"/>
                <a:gd name="T23" fmla="*/ 344 h 798"/>
                <a:gd name="T24" fmla="*/ 439 w 461"/>
                <a:gd name="T25" fmla="*/ 311 h 798"/>
                <a:gd name="T26" fmla="*/ 414 w 461"/>
                <a:gd name="T27" fmla="*/ 286 h 798"/>
                <a:gd name="T28" fmla="*/ 380 w 461"/>
                <a:gd name="T29" fmla="*/ 271 h 798"/>
                <a:gd name="T30" fmla="*/ 342 w 461"/>
                <a:gd name="T31" fmla="*/ 266 h 798"/>
                <a:gd name="T32" fmla="*/ 142 w 461"/>
                <a:gd name="T33" fmla="*/ 26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798">
                  <a:moveTo>
                    <a:pt x="213" y="0"/>
                  </a:moveTo>
                  <a:lnTo>
                    <a:pt x="0" y="798"/>
                  </a:lnTo>
                  <a:lnTo>
                    <a:pt x="200" y="798"/>
                  </a:lnTo>
                  <a:lnTo>
                    <a:pt x="241" y="793"/>
                  </a:lnTo>
                  <a:lnTo>
                    <a:pt x="283" y="778"/>
                  </a:lnTo>
                  <a:lnTo>
                    <a:pt x="321" y="753"/>
                  </a:lnTo>
                  <a:lnTo>
                    <a:pt x="354" y="721"/>
                  </a:lnTo>
                  <a:lnTo>
                    <a:pt x="380" y="684"/>
                  </a:lnTo>
                  <a:lnTo>
                    <a:pt x="396" y="643"/>
                  </a:lnTo>
                  <a:lnTo>
                    <a:pt x="455" y="421"/>
                  </a:lnTo>
                  <a:lnTo>
                    <a:pt x="461" y="382"/>
                  </a:lnTo>
                  <a:lnTo>
                    <a:pt x="455" y="344"/>
                  </a:lnTo>
                  <a:lnTo>
                    <a:pt x="439" y="311"/>
                  </a:lnTo>
                  <a:lnTo>
                    <a:pt x="414" y="286"/>
                  </a:lnTo>
                  <a:lnTo>
                    <a:pt x="380" y="271"/>
                  </a:lnTo>
                  <a:lnTo>
                    <a:pt x="342" y="266"/>
                  </a:lnTo>
                  <a:lnTo>
                    <a:pt x="142" y="26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40" name="Freeform 548"/>
            <p:cNvSpPr>
              <a:spLocks/>
            </p:cNvSpPr>
            <p:nvPr/>
          </p:nvSpPr>
          <p:spPr bwMode="auto">
            <a:xfrm>
              <a:off x="4220" y="2872"/>
              <a:ext cx="46" cy="163"/>
            </a:xfrm>
            <a:custGeom>
              <a:avLst/>
              <a:gdLst>
                <a:gd name="T0" fmla="*/ 0 w 268"/>
                <a:gd name="T1" fmla="*/ 975 h 975"/>
                <a:gd name="T2" fmla="*/ 69 w 268"/>
                <a:gd name="T3" fmla="*/ 857 h 975"/>
                <a:gd name="T4" fmla="*/ 130 w 268"/>
                <a:gd name="T5" fmla="*/ 735 h 975"/>
                <a:gd name="T6" fmla="*/ 180 w 268"/>
                <a:gd name="T7" fmla="*/ 612 h 975"/>
                <a:gd name="T8" fmla="*/ 218 w 268"/>
                <a:gd name="T9" fmla="*/ 487 h 975"/>
                <a:gd name="T10" fmla="*/ 247 w 268"/>
                <a:gd name="T11" fmla="*/ 363 h 975"/>
                <a:gd name="T12" fmla="*/ 262 w 268"/>
                <a:gd name="T13" fmla="*/ 239 h 975"/>
                <a:gd name="T14" fmla="*/ 268 w 268"/>
                <a:gd name="T15" fmla="*/ 118 h 975"/>
                <a:gd name="T16" fmla="*/ 261 w 268"/>
                <a:gd name="T17"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975">
                  <a:moveTo>
                    <a:pt x="0" y="975"/>
                  </a:moveTo>
                  <a:lnTo>
                    <a:pt x="69" y="857"/>
                  </a:lnTo>
                  <a:lnTo>
                    <a:pt x="130" y="735"/>
                  </a:lnTo>
                  <a:lnTo>
                    <a:pt x="180" y="612"/>
                  </a:lnTo>
                  <a:lnTo>
                    <a:pt x="218" y="487"/>
                  </a:lnTo>
                  <a:lnTo>
                    <a:pt x="247" y="363"/>
                  </a:lnTo>
                  <a:lnTo>
                    <a:pt x="262" y="239"/>
                  </a:lnTo>
                  <a:lnTo>
                    <a:pt x="268" y="118"/>
                  </a:lnTo>
                  <a:lnTo>
                    <a:pt x="26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36741" name="Group 549"/>
          <p:cNvGrpSpPr>
            <a:grpSpLocks/>
          </p:cNvGrpSpPr>
          <p:nvPr/>
        </p:nvGrpSpPr>
        <p:grpSpPr bwMode="auto">
          <a:xfrm>
            <a:off x="6737350" y="3559175"/>
            <a:ext cx="128588" cy="147638"/>
            <a:chOff x="3950" y="2927"/>
            <a:chExt cx="81" cy="93"/>
          </a:xfrm>
        </p:grpSpPr>
        <p:sp>
          <p:nvSpPr>
            <p:cNvPr id="136742" name="Line 550"/>
            <p:cNvSpPr>
              <a:spLocks noChangeShapeType="1"/>
            </p:cNvSpPr>
            <p:nvPr/>
          </p:nvSpPr>
          <p:spPr bwMode="auto">
            <a:xfrm flipH="1">
              <a:off x="3996" y="2927"/>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43" name="Line 551"/>
            <p:cNvSpPr>
              <a:spLocks noChangeShapeType="1"/>
            </p:cNvSpPr>
            <p:nvPr/>
          </p:nvSpPr>
          <p:spPr bwMode="auto">
            <a:xfrm flipH="1">
              <a:off x="4011" y="2927"/>
              <a:ext cx="20"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744" name="Freeform 552"/>
            <p:cNvSpPr>
              <a:spLocks/>
            </p:cNvSpPr>
            <p:nvPr/>
          </p:nvSpPr>
          <p:spPr bwMode="auto">
            <a:xfrm>
              <a:off x="4011" y="3002"/>
              <a:ext cx="7" cy="18"/>
            </a:xfrm>
            <a:custGeom>
              <a:avLst/>
              <a:gdLst>
                <a:gd name="T0" fmla="*/ 3 w 43"/>
                <a:gd name="T1" fmla="*/ 0 h 104"/>
                <a:gd name="T2" fmla="*/ 0 w 43"/>
                <a:gd name="T3" fmla="*/ 39 h 104"/>
                <a:gd name="T4" fmla="*/ 15 w 43"/>
                <a:gd name="T5" fmla="*/ 76 h 104"/>
                <a:gd name="T6" fmla="*/ 43 w 43"/>
                <a:gd name="T7" fmla="*/ 104 h 104"/>
              </a:gdLst>
              <a:ahLst/>
              <a:cxnLst>
                <a:cxn ang="0">
                  <a:pos x="T0" y="T1"/>
                </a:cxn>
                <a:cxn ang="0">
                  <a:pos x="T2" y="T3"/>
                </a:cxn>
                <a:cxn ang="0">
                  <a:pos x="T4" y="T5"/>
                </a:cxn>
                <a:cxn ang="0">
                  <a:pos x="T6" y="T7"/>
                </a:cxn>
              </a:cxnLst>
              <a:rect l="0" t="0" r="r" b="b"/>
              <a:pathLst>
                <a:path w="43" h="104">
                  <a:moveTo>
                    <a:pt x="3" y="0"/>
                  </a:moveTo>
                  <a:lnTo>
                    <a:pt x="0" y="39"/>
                  </a:lnTo>
                  <a:lnTo>
                    <a:pt x="15" y="76"/>
                  </a:lnTo>
                  <a:lnTo>
                    <a:pt x="43"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745" name="Freeform 553"/>
            <p:cNvSpPr>
              <a:spLocks/>
            </p:cNvSpPr>
            <p:nvPr/>
          </p:nvSpPr>
          <p:spPr bwMode="auto">
            <a:xfrm>
              <a:off x="3950" y="2927"/>
              <a:ext cx="62" cy="90"/>
            </a:xfrm>
            <a:custGeom>
              <a:avLst/>
              <a:gdLst>
                <a:gd name="T0" fmla="*/ 275 w 369"/>
                <a:gd name="T1" fmla="*/ 0 h 535"/>
                <a:gd name="T2" fmla="*/ 195 w 369"/>
                <a:gd name="T3" fmla="*/ 0 h 535"/>
                <a:gd name="T4" fmla="*/ 150 w 369"/>
                <a:gd name="T5" fmla="*/ 10 h 535"/>
                <a:gd name="T6" fmla="*/ 112 w 369"/>
                <a:gd name="T7" fmla="*/ 40 h 535"/>
                <a:gd name="T8" fmla="*/ 93 w 369"/>
                <a:gd name="T9" fmla="*/ 83 h 535"/>
                <a:gd name="T10" fmla="*/ 2 w 369"/>
                <a:gd name="T11" fmla="*/ 420 h 535"/>
                <a:gd name="T12" fmla="*/ 0 w 369"/>
                <a:gd name="T13" fmla="*/ 453 h 535"/>
                <a:gd name="T14" fmla="*/ 9 w 369"/>
                <a:gd name="T15" fmla="*/ 485 h 535"/>
                <a:gd name="T16" fmla="*/ 30 w 369"/>
                <a:gd name="T17" fmla="*/ 512 h 535"/>
                <a:gd name="T18" fmla="*/ 58 w 369"/>
                <a:gd name="T19" fmla="*/ 529 h 535"/>
                <a:gd name="T20" fmla="*/ 91 w 369"/>
                <a:gd name="T21" fmla="*/ 535 h 535"/>
                <a:gd name="T22" fmla="*/ 176 w 369"/>
                <a:gd name="T23" fmla="*/ 535 h 535"/>
                <a:gd name="T24" fmla="*/ 234 w 369"/>
                <a:gd name="T25" fmla="*/ 530 h 535"/>
                <a:gd name="T26" fmla="*/ 288 w 369"/>
                <a:gd name="T27" fmla="*/ 509 h 535"/>
                <a:gd name="T28" fmla="*/ 334 w 369"/>
                <a:gd name="T29" fmla="*/ 475 h 535"/>
                <a:gd name="T30" fmla="*/ 369 w 369"/>
                <a:gd name="T31" fmla="*/ 42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535">
                  <a:moveTo>
                    <a:pt x="275" y="0"/>
                  </a:moveTo>
                  <a:lnTo>
                    <a:pt x="195" y="0"/>
                  </a:lnTo>
                  <a:lnTo>
                    <a:pt x="150" y="10"/>
                  </a:lnTo>
                  <a:lnTo>
                    <a:pt x="112" y="40"/>
                  </a:lnTo>
                  <a:lnTo>
                    <a:pt x="93" y="83"/>
                  </a:lnTo>
                  <a:lnTo>
                    <a:pt x="2" y="420"/>
                  </a:lnTo>
                  <a:lnTo>
                    <a:pt x="0" y="453"/>
                  </a:lnTo>
                  <a:lnTo>
                    <a:pt x="9" y="485"/>
                  </a:lnTo>
                  <a:lnTo>
                    <a:pt x="30" y="512"/>
                  </a:lnTo>
                  <a:lnTo>
                    <a:pt x="58" y="529"/>
                  </a:lnTo>
                  <a:lnTo>
                    <a:pt x="91" y="535"/>
                  </a:lnTo>
                  <a:lnTo>
                    <a:pt x="176" y="535"/>
                  </a:lnTo>
                  <a:lnTo>
                    <a:pt x="234" y="530"/>
                  </a:lnTo>
                  <a:lnTo>
                    <a:pt x="288" y="509"/>
                  </a:lnTo>
                  <a:lnTo>
                    <a:pt x="334" y="475"/>
                  </a:lnTo>
                  <a:lnTo>
                    <a:pt x="369" y="42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36746" name="Freeform 554"/>
          <p:cNvSpPr>
            <a:spLocks/>
          </p:cNvSpPr>
          <p:nvPr/>
        </p:nvSpPr>
        <p:spPr bwMode="auto">
          <a:xfrm>
            <a:off x="6851650" y="3379788"/>
            <a:ext cx="76200" cy="74612"/>
          </a:xfrm>
          <a:custGeom>
            <a:avLst/>
            <a:gdLst>
              <a:gd name="T0" fmla="*/ 284 w 284"/>
              <a:gd name="T1" fmla="*/ 142 h 284"/>
              <a:gd name="T2" fmla="*/ 277 w 284"/>
              <a:gd name="T3" fmla="*/ 98 h 284"/>
              <a:gd name="T4" fmla="*/ 256 w 284"/>
              <a:gd name="T5" fmla="*/ 58 h 284"/>
              <a:gd name="T6" fmla="*/ 225 w 284"/>
              <a:gd name="T7" fmla="*/ 27 h 284"/>
              <a:gd name="T8" fmla="*/ 186 w 284"/>
              <a:gd name="T9" fmla="*/ 7 h 284"/>
              <a:gd name="T10" fmla="*/ 142 w 284"/>
              <a:gd name="T11" fmla="*/ 0 h 284"/>
              <a:gd name="T12" fmla="*/ 97 w 284"/>
              <a:gd name="T13" fmla="*/ 7 h 284"/>
              <a:gd name="T14" fmla="*/ 59 w 284"/>
              <a:gd name="T15" fmla="*/ 27 h 284"/>
              <a:gd name="T16" fmla="*/ 27 w 284"/>
              <a:gd name="T17" fmla="*/ 58 h 284"/>
              <a:gd name="T18" fmla="*/ 7 w 284"/>
              <a:gd name="T19" fmla="*/ 98 h 284"/>
              <a:gd name="T20" fmla="*/ 0 w 284"/>
              <a:gd name="T21" fmla="*/ 142 h 284"/>
              <a:gd name="T22" fmla="*/ 7 w 284"/>
              <a:gd name="T23" fmla="*/ 186 h 284"/>
              <a:gd name="T24" fmla="*/ 27 w 284"/>
              <a:gd name="T25" fmla="*/ 225 h 284"/>
              <a:gd name="T26" fmla="*/ 59 w 284"/>
              <a:gd name="T27" fmla="*/ 257 h 284"/>
              <a:gd name="T28" fmla="*/ 97 w 284"/>
              <a:gd name="T29" fmla="*/ 277 h 284"/>
              <a:gd name="T30" fmla="*/ 142 w 284"/>
              <a:gd name="T31" fmla="*/ 284 h 284"/>
              <a:gd name="T32" fmla="*/ 186 w 284"/>
              <a:gd name="T33" fmla="*/ 277 h 284"/>
              <a:gd name="T34" fmla="*/ 225 w 284"/>
              <a:gd name="T35" fmla="*/ 257 h 284"/>
              <a:gd name="T36" fmla="*/ 256 w 284"/>
              <a:gd name="T37" fmla="*/ 225 h 284"/>
              <a:gd name="T38" fmla="*/ 277 w 284"/>
              <a:gd name="T39" fmla="*/ 186 h 284"/>
              <a:gd name="T40" fmla="*/ 284 w 284"/>
              <a:gd name="T4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284" y="142"/>
                </a:moveTo>
                <a:lnTo>
                  <a:pt x="277" y="98"/>
                </a:lnTo>
                <a:lnTo>
                  <a:pt x="256" y="58"/>
                </a:lnTo>
                <a:lnTo>
                  <a:pt x="225" y="27"/>
                </a:lnTo>
                <a:lnTo>
                  <a:pt x="186" y="7"/>
                </a:lnTo>
                <a:lnTo>
                  <a:pt x="142" y="0"/>
                </a:lnTo>
                <a:lnTo>
                  <a:pt x="97" y="7"/>
                </a:lnTo>
                <a:lnTo>
                  <a:pt x="59" y="27"/>
                </a:lnTo>
                <a:lnTo>
                  <a:pt x="27" y="58"/>
                </a:lnTo>
                <a:lnTo>
                  <a:pt x="7" y="98"/>
                </a:lnTo>
                <a:lnTo>
                  <a:pt x="0" y="142"/>
                </a:lnTo>
                <a:lnTo>
                  <a:pt x="7" y="186"/>
                </a:lnTo>
                <a:lnTo>
                  <a:pt x="27" y="225"/>
                </a:lnTo>
                <a:lnTo>
                  <a:pt x="59" y="257"/>
                </a:lnTo>
                <a:lnTo>
                  <a:pt x="97" y="277"/>
                </a:lnTo>
                <a:lnTo>
                  <a:pt x="142" y="284"/>
                </a:lnTo>
                <a:lnTo>
                  <a:pt x="186" y="277"/>
                </a:lnTo>
                <a:lnTo>
                  <a:pt x="225" y="257"/>
                </a:lnTo>
                <a:lnTo>
                  <a:pt x="256" y="225"/>
                </a:lnTo>
                <a:lnTo>
                  <a:pt x="277" y="186"/>
                </a:lnTo>
                <a:lnTo>
                  <a:pt x="284" y="142"/>
                </a:lnTo>
                <a:close/>
              </a:path>
            </a:pathLst>
          </a:custGeom>
          <a:solidFill>
            <a:schemeClr val="bg1"/>
          </a:solidFill>
          <a:ln w="19050" cmpd="sng">
            <a:solidFill>
              <a:srgbClr val="FF9999"/>
            </a:solidFill>
            <a:prstDash val="solid"/>
            <a:round/>
            <a:headEnd/>
            <a:tailEnd/>
          </a:ln>
        </p:spPr>
        <p:txBody>
          <a:bodyPr/>
          <a:lstStyle/>
          <a:p>
            <a:endParaRPr lang="zh-CN" altLang="en-US"/>
          </a:p>
        </p:txBody>
      </p:sp>
      <p:sp>
        <p:nvSpPr>
          <p:cNvPr id="136747" name="AutoShape 555"/>
          <p:cNvSpPr>
            <a:spLocks noChangeArrowheads="1"/>
          </p:cNvSpPr>
          <p:nvPr/>
        </p:nvSpPr>
        <p:spPr bwMode="auto">
          <a:xfrm>
            <a:off x="3321050" y="4197350"/>
            <a:ext cx="3816350" cy="466725"/>
          </a:xfrm>
          <a:prstGeom prst="wedgeRectCallout">
            <a:avLst>
              <a:gd name="adj1" fmla="val -57569"/>
              <a:gd name="adj2" fmla="val -220750"/>
            </a:avLst>
          </a:prstGeom>
          <a:gradFill rotWithShape="0">
            <a:gsLst>
              <a:gs pos="0">
                <a:srgbClr val="FFFFCC"/>
              </a:gs>
              <a:gs pos="50000">
                <a:srgbClr val="FFFFFF"/>
              </a:gs>
              <a:gs pos="100000">
                <a:srgbClr val="FF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b="1">
                <a:ea typeface="楷体_GB2312" pitchFamily="49" charset="-122"/>
              </a:rPr>
              <a:t>A</a:t>
            </a:r>
            <a:r>
              <a:rPr lang="zh-CN" altLang="en-US" b="1">
                <a:ea typeface="楷体_GB2312" pitchFamily="49" charset="-122"/>
              </a:rPr>
              <a:t>、</a:t>
            </a:r>
            <a:r>
              <a:rPr lang="en-US" altLang="zh-CN" b="1">
                <a:ea typeface="楷体_GB2312" pitchFamily="49" charset="-122"/>
              </a:rPr>
              <a:t>B </a:t>
            </a:r>
            <a:r>
              <a:rPr lang="zh-CN" altLang="en-US" b="1">
                <a:ea typeface="楷体_GB2312" pitchFamily="49" charset="-122"/>
              </a:rPr>
              <a:t>是</a:t>
            </a:r>
            <a:r>
              <a:rPr lang="zh-CN" altLang="en-US" b="1">
                <a:solidFill>
                  <a:srgbClr val="0000FF"/>
                </a:solidFill>
                <a:ea typeface="楷体_GB2312" pitchFamily="49" charset="-122"/>
              </a:rPr>
              <a:t>对</a:t>
            </a:r>
            <a:r>
              <a:rPr lang="en-US" altLang="zh-CN" b="1" i="1">
                <a:solidFill>
                  <a:srgbClr val="0000FF"/>
                </a:solidFill>
                <a:ea typeface="楷体_GB2312" pitchFamily="49" charset="-122"/>
              </a:rPr>
              <a:t>H </a:t>
            </a:r>
            <a:r>
              <a:rPr lang="zh-CN" altLang="en-US" b="1">
                <a:solidFill>
                  <a:srgbClr val="0000FF"/>
                </a:solidFill>
                <a:ea typeface="楷体_GB2312" pitchFamily="49" charset="-122"/>
              </a:rPr>
              <a:t>面的</a:t>
            </a:r>
            <a:r>
              <a:rPr lang="zh-CN" altLang="en-US" b="1">
                <a:ea typeface="楷体_GB2312" pitchFamily="49" charset="-122"/>
              </a:rPr>
              <a:t>重影点</a:t>
            </a:r>
            <a:endParaRPr lang="zh-CN" altLang="en-US" sz="2800" b="1">
              <a:ea typeface="楷体_GB2312" pitchFamily="49" charset="-122"/>
            </a:endParaRPr>
          </a:p>
        </p:txBody>
      </p:sp>
      <p:grpSp>
        <p:nvGrpSpPr>
          <p:cNvPr id="136748" name="Group 556"/>
          <p:cNvGrpSpPr>
            <a:grpSpLocks/>
          </p:cNvGrpSpPr>
          <p:nvPr/>
        </p:nvGrpSpPr>
        <p:grpSpPr bwMode="auto">
          <a:xfrm>
            <a:off x="1411288" y="4781550"/>
            <a:ext cx="6629400" cy="1524000"/>
            <a:chOff x="864" y="2976"/>
            <a:chExt cx="4176" cy="960"/>
          </a:xfrm>
        </p:grpSpPr>
        <p:graphicFrame>
          <p:nvGraphicFramePr>
            <p:cNvPr id="136749" name="Object 557"/>
            <p:cNvGraphicFramePr>
              <a:graphicFrameLocks noChangeAspect="1"/>
            </p:cNvGraphicFramePr>
            <p:nvPr/>
          </p:nvGraphicFramePr>
          <p:xfrm>
            <a:off x="864" y="2976"/>
            <a:ext cx="4176" cy="960"/>
          </p:xfrm>
          <a:graphic>
            <a:graphicData uri="http://schemas.openxmlformats.org/presentationml/2006/ole">
              <mc:AlternateContent xmlns:mc="http://schemas.openxmlformats.org/markup-compatibility/2006">
                <mc:Choice xmlns:v="urn:schemas-microsoft-com:vml" Requires="v">
                  <p:oleObj spid="_x0000_s141356" name="BMP 图象" r:id="rId3" imgW="6133333" imgH="1523810" progId="Paint.Picture">
                    <p:embed/>
                  </p:oleObj>
                </mc:Choice>
                <mc:Fallback>
                  <p:oleObj name="BMP 图象" r:id="rId3" imgW="6133333" imgH="15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976"/>
                          <a:ext cx="4176"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750" name="Rectangle 558"/>
            <p:cNvSpPr>
              <a:spLocks noChangeArrowheads="1"/>
            </p:cNvSpPr>
            <p:nvPr/>
          </p:nvSpPr>
          <p:spPr bwMode="auto">
            <a:xfrm>
              <a:off x="864" y="2976"/>
              <a:ext cx="4176" cy="96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2229130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6509"/>
                                        </p:tgtEl>
                                        <p:attrNameLst>
                                          <p:attrName>style.visibility</p:attrName>
                                        </p:attrNameLst>
                                      </p:cBhvr>
                                      <p:to>
                                        <p:strVal val="visible"/>
                                      </p:to>
                                    </p:set>
                                    <p:animEffect transition="in" filter="wipe(up)">
                                      <p:cBhvr>
                                        <p:cTn id="7" dur="500"/>
                                        <p:tgtEl>
                                          <p:spTgt spid="13650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6548"/>
                                        </p:tgtEl>
                                        <p:attrNameLst>
                                          <p:attrName>style.visibility</p:attrName>
                                        </p:attrNameLst>
                                      </p:cBhvr>
                                      <p:to>
                                        <p:strVal val="visible"/>
                                      </p:to>
                                    </p:set>
                                    <p:animEffect transition="in" filter="wipe(left)">
                                      <p:cBhvr>
                                        <p:cTn id="11" dur="500"/>
                                        <p:tgtEl>
                                          <p:spTgt spid="1365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36513"/>
                                        </p:tgtEl>
                                        <p:attrNameLst>
                                          <p:attrName>style.visibility</p:attrName>
                                        </p:attrNameLst>
                                      </p:cBhvr>
                                      <p:to>
                                        <p:strVal val="visible"/>
                                      </p:to>
                                    </p:set>
                                    <p:animEffect transition="in" filter="wipe(up)">
                                      <p:cBhvr>
                                        <p:cTn id="16" dur="500"/>
                                        <p:tgtEl>
                                          <p:spTgt spid="136513"/>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36516"/>
                                        </p:tgtEl>
                                        <p:attrNameLst>
                                          <p:attrName>style.visibility</p:attrName>
                                        </p:attrNameLst>
                                      </p:cBhvr>
                                      <p:to>
                                        <p:strVal val="visible"/>
                                      </p:to>
                                    </p:set>
                                    <p:animEffect transition="in" filter="wipe(left)">
                                      <p:cBhvr>
                                        <p:cTn id="20" dur="500"/>
                                        <p:tgtEl>
                                          <p:spTgt spid="1365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9" fill="hold" nodeType="clickEffect">
                                  <p:stCondLst>
                                    <p:cond delay="0"/>
                                  </p:stCondLst>
                                  <p:childTnLst>
                                    <p:set>
                                      <p:cBhvr>
                                        <p:cTn id="24" dur="1" fill="hold">
                                          <p:stCondLst>
                                            <p:cond delay="0"/>
                                          </p:stCondLst>
                                        </p:cTn>
                                        <p:tgtEl>
                                          <p:spTgt spid="136568"/>
                                        </p:tgtEl>
                                        <p:attrNameLst>
                                          <p:attrName>style.visibility</p:attrName>
                                        </p:attrNameLst>
                                      </p:cBhvr>
                                      <p:to>
                                        <p:strVal val="visible"/>
                                      </p:to>
                                    </p:set>
                                    <p:animEffect transition="in" filter="strips(upLeft)">
                                      <p:cBhvr>
                                        <p:cTn id="25" dur="500"/>
                                        <p:tgtEl>
                                          <p:spTgt spid="136568"/>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36605"/>
                                        </p:tgtEl>
                                        <p:attrNameLst>
                                          <p:attrName>style.visibility</p:attrName>
                                        </p:attrNameLst>
                                      </p:cBhvr>
                                      <p:to>
                                        <p:strVal val="visible"/>
                                      </p:to>
                                    </p:set>
                                    <p:animEffect transition="in" filter="wipe(left)">
                                      <p:cBhvr>
                                        <p:cTn id="29" dur="500"/>
                                        <p:tgtEl>
                                          <p:spTgt spid="1366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9" fill="hold" nodeType="clickEffect">
                                  <p:stCondLst>
                                    <p:cond delay="0"/>
                                  </p:stCondLst>
                                  <p:childTnLst>
                                    <p:set>
                                      <p:cBhvr>
                                        <p:cTn id="33" dur="1" fill="hold">
                                          <p:stCondLst>
                                            <p:cond delay="0"/>
                                          </p:stCondLst>
                                        </p:cTn>
                                        <p:tgtEl>
                                          <p:spTgt spid="136595"/>
                                        </p:tgtEl>
                                        <p:attrNameLst>
                                          <p:attrName>style.visibility</p:attrName>
                                        </p:attrNameLst>
                                      </p:cBhvr>
                                      <p:to>
                                        <p:strVal val="visible"/>
                                      </p:to>
                                    </p:set>
                                    <p:animEffect transition="in" filter="strips(upLeft)">
                                      <p:cBhvr>
                                        <p:cTn id="34" dur="500"/>
                                        <p:tgtEl>
                                          <p:spTgt spid="136595"/>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36580"/>
                                        </p:tgtEl>
                                        <p:attrNameLst>
                                          <p:attrName>style.visibility</p:attrName>
                                        </p:attrNameLst>
                                      </p:cBhvr>
                                      <p:to>
                                        <p:strVal val="visible"/>
                                      </p:to>
                                    </p:set>
                                    <p:animEffect transition="in" filter="wipe(left)">
                                      <p:cBhvr>
                                        <p:cTn id="38" dur="500"/>
                                        <p:tgtEl>
                                          <p:spTgt spid="1365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nodeType="clickEffect">
                                  <p:stCondLst>
                                    <p:cond delay="0"/>
                                  </p:stCondLst>
                                  <p:childTnLst>
                                    <p:set>
                                      <p:cBhvr>
                                        <p:cTn id="42" dur="1" fill="hold">
                                          <p:stCondLst>
                                            <p:cond delay="0"/>
                                          </p:stCondLst>
                                        </p:cTn>
                                        <p:tgtEl>
                                          <p:spTgt spid="136528"/>
                                        </p:tgtEl>
                                        <p:attrNameLst>
                                          <p:attrName>style.visibility</p:attrName>
                                        </p:attrNameLst>
                                      </p:cBhvr>
                                      <p:to>
                                        <p:strVal val="visible"/>
                                      </p:to>
                                    </p:set>
                                    <p:animEffect transition="in" filter="barn(inHorizontal)">
                                      <p:cBhvr>
                                        <p:cTn id="43" dur="500"/>
                                        <p:tgtEl>
                                          <p:spTgt spid="1365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36748"/>
                                        </p:tgtEl>
                                        <p:attrNameLst>
                                          <p:attrName>style.visibility</p:attrName>
                                        </p:attrNameLst>
                                      </p:cBhvr>
                                      <p:to>
                                        <p:strVal val="visible"/>
                                      </p:to>
                                    </p:set>
                                    <p:animEffect transition="in" filter="dissolve">
                                      <p:cBhvr>
                                        <p:cTn id="48" dur="500"/>
                                        <p:tgtEl>
                                          <p:spTgt spid="13674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36705"/>
                                        </p:tgtEl>
                                        <p:attrNameLst>
                                          <p:attrName>style.visibility</p:attrName>
                                        </p:attrNameLst>
                                      </p:cBhvr>
                                      <p:to>
                                        <p:strVal val="visible"/>
                                      </p:to>
                                    </p:set>
                                    <p:animEffect transition="in" filter="wipe(up)">
                                      <p:cBhvr>
                                        <p:cTn id="53" dur="500"/>
                                        <p:tgtEl>
                                          <p:spTgt spid="1367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4" fill="hold" grpId="0" nodeType="clickEffect">
                                  <p:stCondLst>
                                    <p:cond delay="0"/>
                                  </p:stCondLst>
                                  <p:childTnLst>
                                    <p:set>
                                      <p:cBhvr>
                                        <p:cTn id="57" dur="1" fill="hold">
                                          <p:stCondLst>
                                            <p:cond delay="0"/>
                                          </p:stCondLst>
                                        </p:cTn>
                                        <p:tgtEl>
                                          <p:spTgt spid="136747"/>
                                        </p:tgtEl>
                                        <p:attrNameLst>
                                          <p:attrName>style.visibility</p:attrName>
                                        </p:attrNameLst>
                                      </p:cBhvr>
                                      <p:to>
                                        <p:strVal val="visible"/>
                                      </p:to>
                                    </p:set>
                                    <p:anim calcmode="lin" valueType="num">
                                      <p:cBhvr>
                                        <p:cTn id="58" dur="500" fill="hold"/>
                                        <p:tgtEl>
                                          <p:spTgt spid="136747"/>
                                        </p:tgtEl>
                                        <p:attrNameLst>
                                          <p:attrName>ppt_x</p:attrName>
                                        </p:attrNameLst>
                                      </p:cBhvr>
                                      <p:tavLst>
                                        <p:tav tm="0">
                                          <p:val>
                                            <p:strVal val="#ppt_x"/>
                                          </p:val>
                                        </p:tav>
                                        <p:tav tm="100000">
                                          <p:val>
                                            <p:strVal val="#ppt_x"/>
                                          </p:val>
                                        </p:tav>
                                      </p:tavLst>
                                    </p:anim>
                                    <p:anim calcmode="lin" valueType="num">
                                      <p:cBhvr>
                                        <p:cTn id="59" dur="500" fill="hold"/>
                                        <p:tgtEl>
                                          <p:spTgt spid="136747"/>
                                        </p:tgtEl>
                                        <p:attrNameLst>
                                          <p:attrName>ppt_y</p:attrName>
                                        </p:attrNameLst>
                                      </p:cBhvr>
                                      <p:tavLst>
                                        <p:tav tm="0">
                                          <p:val>
                                            <p:strVal val="#ppt_y+#ppt_h/2"/>
                                          </p:val>
                                        </p:tav>
                                        <p:tav tm="100000">
                                          <p:val>
                                            <p:strVal val="#ppt_y"/>
                                          </p:val>
                                        </p:tav>
                                      </p:tavLst>
                                    </p:anim>
                                    <p:anim calcmode="lin" valueType="num">
                                      <p:cBhvr>
                                        <p:cTn id="60" dur="500" fill="hold"/>
                                        <p:tgtEl>
                                          <p:spTgt spid="136747"/>
                                        </p:tgtEl>
                                        <p:attrNameLst>
                                          <p:attrName>ppt_w</p:attrName>
                                        </p:attrNameLst>
                                      </p:cBhvr>
                                      <p:tavLst>
                                        <p:tav tm="0">
                                          <p:val>
                                            <p:strVal val="#ppt_w"/>
                                          </p:val>
                                        </p:tav>
                                        <p:tav tm="100000">
                                          <p:val>
                                            <p:strVal val="#ppt_w"/>
                                          </p:val>
                                        </p:tav>
                                      </p:tavLst>
                                    </p:anim>
                                    <p:anim calcmode="lin" valueType="num">
                                      <p:cBhvr>
                                        <p:cTn id="61" dur="500" fill="hold"/>
                                        <p:tgtEl>
                                          <p:spTgt spid="136747"/>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36538"/>
                                        </p:tgtEl>
                                        <p:attrNameLst>
                                          <p:attrName>style.visibility</p:attrName>
                                        </p:attrNameLst>
                                      </p:cBhvr>
                                      <p:to>
                                        <p:strVal val="visible"/>
                                      </p:to>
                                    </p:set>
                                    <p:animEffect transition="in" filter="wipe(down)">
                                      <p:cBhvr>
                                        <p:cTn id="66" dur="500"/>
                                        <p:tgtEl>
                                          <p:spTgt spid="136538"/>
                                        </p:tgtEl>
                                      </p:cBhvr>
                                    </p:animEffect>
                                  </p:childTnLst>
                                </p:cTn>
                              </p:par>
                            </p:childTnLst>
                          </p:cTn>
                        </p:par>
                        <p:par>
                          <p:cTn id="67" fill="hold" nodeType="afterGroup">
                            <p:stCondLst>
                              <p:cond delay="500"/>
                            </p:stCondLst>
                            <p:childTnLst>
                              <p:par>
                                <p:cTn id="68" presetID="22" presetClass="entr" presetSubtype="4" fill="hold" nodeType="afterEffect">
                                  <p:stCondLst>
                                    <p:cond delay="0"/>
                                  </p:stCondLst>
                                  <p:childTnLst>
                                    <p:set>
                                      <p:cBhvr>
                                        <p:cTn id="69" dur="1" fill="hold">
                                          <p:stCondLst>
                                            <p:cond delay="0"/>
                                          </p:stCondLst>
                                        </p:cTn>
                                        <p:tgtEl>
                                          <p:spTgt spid="136700"/>
                                        </p:tgtEl>
                                        <p:attrNameLst>
                                          <p:attrName>style.visibility</p:attrName>
                                        </p:attrNameLst>
                                      </p:cBhvr>
                                      <p:to>
                                        <p:strVal val="visible"/>
                                      </p:to>
                                    </p:set>
                                    <p:animEffect transition="in" filter="wipe(down)">
                                      <p:cBhvr>
                                        <p:cTn id="70" dur="500"/>
                                        <p:tgtEl>
                                          <p:spTgt spid="136700"/>
                                        </p:tgtEl>
                                      </p:cBhvr>
                                    </p:animEffect>
                                  </p:childTnLst>
                                </p:cTn>
                              </p:par>
                            </p:childTnLst>
                          </p:cTn>
                        </p:par>
                        <p:par>
                          <p:cTn id="71" fill="hold" nodeType="afterGroup">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136539"/>
                                        </p:tgtEl>
                                        <p:attrNameLst>
                                          <p:attrName>style.visibility</p:attrName>
                                        </p:attrNameLst>
                                      </p:cBhvr>
                                      <p:to>
                                        <p:strVal val="visible"/>
                                      </p:to>
                                    </p:set>
                                    <p:animEffect transition="in" filter="wipe(down)">
                                      <p:cBhvr>
                                        <p:cTn id="74" dur="500"/>
                                        <p:tgtEl>
                                          <p:spTgt spid="136539"/>
                                        </p:tgtEl>
                                      </p:cBhvr>
                                    </p:animEffect>
                                  </p:childTnLst>
                                </p:cTn>
                              </p:par>
                            </p:childTnLst>
                          </p:cTn>
                        </p:par>
                        <p:par>
                          <p:cTn id="75" fill="hold" nodeType="afterGroup">
                            <p:stCondLst>
                              <p:cond delay="1500"/>
                            </p:stCondLst>
                            <p:childTnLst>
                              <p:par>
                                <p:cTn id="76" presetID="22" presetClass="entr" presetSubtype="4" fill="hold" nodeType="afterEffect">
                                  <p:stCondLst>
                                    <p:cond delay="0"/>
                                  </p:stCondLst>
                                  <p:childTnLst>
                                    <p:set>
                                      <p:cBhvr>
                                        <p:cTn id="77" dur="1" fill="hold">
                                          <p:stCondLst>
                                            <p:cond delay="0"/>
                                          </p:stCondLst>
                                        </p:cTn>
                                        <p:tgtEl>
                                          <p:spTgt spid="136600"/>
                                        </p:tgtEl>
                                        <p:attrNameLst>
                                          <p:attrName>style.visibility</p:attrName>
                                        </p:attrNameLst>
                                      </p:cBhvr>
                                      <p:to>
                                        <p:strVal val="visible"/>
                                      </p:to>
                                    </p:set>
                                    <p:animEffect transition="in" filter="wipe(down)">
                                      <p:cBhvr>
                                        <p:cTn id="78" dur="500"/>
                                        <p:tgtEl>
                                          <p:spTgt spid="13660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8" presetClass="entr" presetSubtype="9" fill="hold" grpId="0" nodeType="clickEffect">
                                  <p:stCondLst>
                                    <p:cond delay="0"/>
                                  </p:stCondLst>
                                  <p:childTnLst>
                                    <p:set>
                                      <p:cBhvr>
                                        <p:cTn id="82" dur="1" fill="hold">
                                          <p:stCondLst>
                                            <p:cond delay="0"/>
                                          </p:stCondLst>
                                        </p:cTn>
                                        <p:tgtEl>
                                          <p:spTgt spid="136563"/>
                                        </p:tgtEl>
                                        <p:attrNameLst>
                                          <p:attrName>style.visibility</p:attrName>
                                        </p:attrNameLst>
                                      </p:cBhvr>
                                      <p:to>
                                        <p:strVal val="visible"/>
                                      </p:to>
                                    </p:set>
                                    <p:animEffect transition="in" filter="strips(upLeft)">
                                      <p:cBhvr>
                                        <p:cTn id="83" dur="500"/>
                                        <p:tgtEl>
                                          <p:spTgt spid="136563"/>
                                        </p:tgtEl>
                                      </p:cBhvr>
                                    </p:animEffect>
                                  </p:childTnLst>
                                </p:cTn>
                              </p:par>
                            </p:childTnLst>
                          </p:cTn>
                        </p:par>
                        <p:par>
                          <p:cTn id="84" fill="hold" nodeType="afterGroup">
                            <p:stCondLst>
                              <p:cond delay="500"/>
                            </p:stCondLst>
                            <p:childTnLst>
                              <p:par>
                                <p:cTn id="85" presetID="22" presetClass="entr" presetSubtype="4" fill="hold" nodeType="afterEffect">
                                  <p:stCondLst>
                                    <p:cond delay="0"/>
                                  </p:stCondLst>
                                  <p:childTnLst>
                                    <p:set>
                                      <p:cBhvr>
                                        <p:cTn id="86" dur="1" fill="hold">
                                          <p:stCondLst>
                                            <p:cond delay="0"/>
                                          </p:stCondLst>
                                        </p:cTn>
                                        <p:tgtEl>
                                          <p:spTgt spid="136724"/>
                                        </p:tgtEl>
                                        <p:attrNameLst>
                                          <p:attrName>style.visibility</p:attrName>
                                        </p:attrNameLst>
                                      </p:cBhvr>
                                      <p:to>
                                        <p:strVal val="visible"/>
                                      </p:to>
                                    </p:set>
                                    <p:animEffect transition="in" filter="wipe(down)">
                                      <p:cBhvr>
                                        <p:cTn id="87" dur="500"/>
                                        <p:tgtEl>
                                          <p:spTgt spid="136724"/>
                                        </p:tgtEl>
                                      </p:cBhvr>
                                    </p:animEffect>
                                  </p:childTnLst>
                                </p:cTn>
                              </p:par>
                            </p:childTnLst>
                          </p:cTn>
                        </p:par>
                        <p:par>
                          <p:cTn id="88" fill="hold" nodeType="afterGroup">
                            <p:stCondLst>
                              <p:cond delay="1000"/>
                            </p:stCondLst>
                            <p:childTnLst>
                              <p:par>
                                <p:cTn id="89" presetID="18" presetClass="entr" presetSubtype="9" fill="hold" nodeType="afterEffect">
                                  <p:stCondLst>
                                    <p:cond delay="0"/>
                                  </p:stCondLst>
                                  <p:childTnLst>
                                    <p:set>
                                      <p:cBhvr>
                                        <p:cTn id="90" dur="1" fill="hold">
                                          <p:stCondLst>
                                            <p:cond delay="0"/>
                                          </p:stCondLst>
                                        </p:cTn>
                                        <p:tgtEl>
                                          <p:spTgt spid="136715"/>
                                        </p:tgtEl>
                                        <p:attrNameLst>
                                          <p:attrName>style.visibility</p:attrName>
                                        </p:attrNameLst>
                                      </p:cBhvr>
                                      <p:to>
                                        <p:strVal val="visible"/>
                                      </p:to>
                                    </p:set>
                                    <p:animEffect transition="in" filter="strips(upLeft)">
                                      <p:cBhvr>
                                        <p:cTn id="91" dur="500"/>
                                        <p:tgtEl>
                                          <p:spTgt spid="13671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nodeType="clickEffect">
                                  <p:stCondLst>
                                    <p:cond delay="0"/>
                                  </p:stCondLst>
                                  <p:childTnLst>
                                    <p:set>
                                      <p:cBhvr>
                                        <p:cTn id="95" dur="1" fill="hold">
                                          <p:stCondLst>
                                            <p:cond delay="0"/>
                                          </p:stCondLst>
                                        </p:cTn>
                                        <p:tgtEl>
                                          <p:spTgt spid="136564"/>
                                        </p:tgtEl>
                                        <p:attrNameLst>
                                          <p:attrName>style.visibility</p:attrName>
                                        </p:attrNameLst>
                                      </p:cBhvr>
                                      <p:to>
                                        <p:strVal val="visible"/>
                                      </p:to>
                                    </p:set>
                                    <p:animEffect transition="in" filter="barn(inHorizontal)">
                                      <p:cBhvr>
                                        <p:cTn id="96" dur="500"/>
                                        <p:tgtEl>
                                          <p:spTgt spid="13656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nodeType="clickEffect">
                                  <p:stCondLst>
                                    <p:cond delay="0"/>
                                  </p:stCondLst>
                                  <p:childTnLst>
                                    <p:set>
                                      <p:cBhvr>
                                        <p:cTn id="100" dur="1" fill="hold">
                                          <p:stCondLst>
                                            <p:cond delay="0"/>
                                          </p:stCondLst>
                                        </p:cTn>
                                        <p:tgtEl>
                                          <p:spTgt spid="136677"/>
                                        </p:tgtEl>
                                        <p:attrNameLst>
                                          <p:attrName>style.visibility</p:attrName>
                                        </p:attrNameLst>
                                      </p:cBhvr>
                                      <p:to>
                                        <p:strVal val="visible"/>
                                      </p:to>
                                    </p:set>
                                    <p:animEffect transition="in" filter="wipe(right)">
                                      <p:cBhvr>
                                        <p:cTn id="101" dur="500"/>
                                        <p:tgtEl>
                                          <p:spTgt spid="13667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36641"/>
                                        </p:tgtEl>
                                        <p:attrNameLst>
                                          <p:attrName>style.visibility</p:attrName>
                                        </p:attrNameLst>
                                      </p:cBhvr>
                                      <p:to>
                                        <p:strVal val="visible"/>
                                      </p:to>
                                    </p:set>
                                    <p:animEffect transition="in" filter="wipe(left)">
                                      <p:cBhvr>
                                        <p:cTn id="106" dur="500"/>
                                        <p:tgtEl>
                                          <p:spTgt spid="136641"/>
                                        </p:tgtEl>
                                      </p:cBhvr>
                                    </p:animEffect>
                                  </p:childTnLst>
                                </p:cTn>
                              </p:par>
                            </p:childTnLst>
                          </p:cTn>
                        </p:par>
                        <p:par>
                          <p:cTn id="107" fill="hold" nodeType="afterGroup">
                            <p:stCondLst>
                              <p:cond delay="500"/>
                            </p:stCondLst>
                            <p:childTnLst>
                              <p:par>
                                <p:cTn id="108" presetID="22" presetClass="entr" presetSubtype="1" fill="hold" nodeType="afterEffect">
                                  <p:stCondLst>
                                    <p:cond delay="0"/>
                                  </p:stCondLst>
                                  <p:childTnLst>
                                    <p:set>
                                      <p:cBhvr>
                                        <p:cTn id="109" dur="1" fill="hold">
                                          <p:stCondLst>
                                            <p:cond delay="0"/>
                                          </p:stCondLst>
                                        </p:cTn>
                                        <p:tgtEl>
                                          <p:spTgt spid="136622"/>
                                        </p:tgtEl>
                                        <p:attrNameLst>
                                          <p:attrName>style.visibility</p:attrName>
                                        </p:attrNameLst>
                                      </p:cBhvr>
                                      <p:to>
                                        <p:strVal val="visible"/>
                                      </p:to>
                                    </p:set>
                                    <p:animEffect transition="in" filter="wipe(up)">
                                      <p:cBhvr>
                                        <p:cTn id="110" dur="500"/>
                                        <p:tgtEl>
                                          <p:spTgt spid="136622"/>
                                        </p:tgtEl>
                                      </p:cBhvr>
                                    </p:animEffect>
                                  </p:childTnLst>
                                </p:cTn>
                              </p:par>
                            </p:childTnLst>
                          </p:cTn>
                        </p:par>
                        <p:par>
                          <p:cTn id="111" fill="hold" nodeType="afterGroup">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136685"/>
                                        </p:tgtEl>
                                        <p:attrNameLst>
                                          <p:attrName>style.visibility</p:attrName>
                                        </p:attrNameLst>
                                      </p:cBhvr>
                                      <p:to>
                                        <p:strVal val="visible"/>
                                      </p:to>
                                    </p:set>
                                    <p:animEffect transition="in" filter="wipe(left)">
                                      <p:cBhvr>
                                        <p:cTn id="114" dur="500"/>
                                        <p:tgtEl>
                                          <p:spTgt spid="13668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36657"/>
                                        </p:tgtEl>
                                        <p:attrNameLst>
                                          <p:attrName>style.visibility</p:attrName>
                                        </p:attrNameLst>
                                      </p:cBhvr>
                                      <p:to>
                                        <p:strVal val="visible"/>
                                      </p:to>
                                    </p:set>
                                    <p:animEffect transition="in" filter="wipe(left)">
                                      <p:cBhvr>
                                        <p:cTn id="119" dur="500"/>
                                        <p:tgtEl>
                                          <p:spTgt spid="136657"/>
                                        </p:tgtEl>
                                      </p:cBhvr>
                                    </p:animEffect>
                                  </p:childTnLst>
                                </p:cTn>
                              </p:par>
                            </p:childTnLst>
                          </p:cTn>
                        </p:par>
                        <p:par>
                          <p:cTn id="120" fill="hold" nodeType="afterGroup">
                            <p:stCondLst>
                              <p:cond delay="500"/>
                            </p:stCondLst>
                            <p:childTnLst>
                              <p:par>
                                <p:cTn id="121" presetID="22" presetClass="entr" presetSubtype="1" fill="hold" nodeType="afterEffect">
                                  <p:stCondLst>
                                    <p:cond delay="0"/>
                                  </p:stCondLst>
                                  <p:childTnLst>
                                    <p:set>
                                      <p:cBhvr>
                                        <p:cTn id="122" dur="1" fill="hold">
                                          <p:stCondLst>
                                            <p:cond delay="0"/>
                                          </p:stCondLst>
                                        </p:cTn>
                                        <p:tgtEl>
                                          <p:spTgt spid="136625"/>
                                        </p:tgtEl>
                                        <p:attrNameLst>
                                          <p:attrName>style.visibility</p:attrName>
                                        </p:attrNameLst>
                                      </p:cBhvr>
                                      <p:to>
                                        <p:strVal val="visible"/>
                                      </p:to>
                                    </p:set>
                                    <p:animEffect transition="in" filter="wipe(up)">
                                      <p:cBhvr>
                                        <p:cTn id="123" dur="500"/>
                                        <p:tgtEl>
                                          <p:spTgt spid="136625"/>
                                        </p:tgtEl>
                                      </p:cBhvr>
                                    </p:animEffect>
                                  </p:childTnLst>
                                </p:cTn>
                              </p:par>
                            </p:childTnLst>
                          </p:cTn>
                        </p:par>
                        <p:par>
                          <p:cTn id="124" fill="hold" nodeType="afterGroup">
                            <p:stCondLst>
                              <p:cond delay="1000"/>
                            </p:stCondLst>
                            <p:childTnLst>
                              <p:par>
                                <p:cTn id="125" presetID="18" presetClass="entr" presetSubtype="6" fill="hold" nodeType="afterEffect">
                                  <p:stCondLst>
                                    <p:cond delay="0"/>
                                  </p:stCondLst>
                                  <p:childTnLst>
                                    <p:set>
                                      <p:cBhvr>
                                        <p:cTn id="126" dur="1" fill="hold">
                                          <p:stCondLst>
                                            <p:cond delay="0"/>
                                          </p:stCondLst>
                                        </p:cTn>
                                        <p:tgtEl>
                                          <p:spTgt spid="136628"/>
                                        </p:tgtEl>
                                        <p:attrNameLst>
                                          <p:attrName>style.visibility</p:attrName>
                                        </p:attrNameLst>
                                      </p:cBhvr>
                                      <p:to>
                                        <p:strVal val="visible"/>
                                      </p:to>
                                    </p:set>
                                    <p:animEffect transition="in" filter="strips(downRight)">
                                      <p:cBhvr>
                                        <p:cTn id="127" dur="500"/>
                                        <p:tgtEl>
                                          <p:spTgt spid="13662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36746"/>
                                        </p:tgtEl>
                                        <p:attrNameLst>
                                          <p:attrName>style.visibility</p:attrName>
                                        </p:attrNameLst>
                                      </p:cBhvr>
                                      <p:to>
                                        <p:strVal val="visible"/>
                                      </p:to>
                                    </p:set>
                                    <p:animEffect transition="in" filter="wipe(up)">
                                      <p:cBhvr>
                                        <p:cTn id="132" dur="500"/>
                                        <p:tgtEl>
                                          <p:spTgt spid="136746"/>
                                        </p:tgtEl>
                                      </p:cBhvr>
                                    </p:animEffect>
                                  </p:childTnLst>
                                </p:cTn>
                              </p:par>
                            </p:childTnLst>
                          </p:cTn>
                        </p:par>
                        <p:par>
                          <p:cTn id="133" fill="hold" nodeType="afterGroup">
                            <p:stCondLst>
                              <p:cond delay="500"/>
                            </p:stCondLst>
                            <p:childTnLst>
                              <p:par>
                                <p:cTn id="134" presetID="22" presetClass="entr" presetSubtype="1" fill="hold" nodeType="afterEffect">
                                  <p:stCondLst>
                                    <p:cond delay="0"/>
                                  </p:stCondLst>
                                  <p:childTnLst>
                                    <p:set>
                                      <p:cBhvr>
                                        <p:cTn id="135" dur="1" fill="hold">
                                          <p:stCondLst>
                                            <p:cond delay="0"/>
                                          </p:stCondLst>
                                        </p:cTn>
                                        <p:tgtEl>
                                          <p:spTgt spid="136741"/>
                                        </p:tgtEl>
                                        <p:attrNameLst>
                                          <p:attrName>style.visibility</p:attrName>
                                        </p:attrNameLst>
                                      </p:cBhvr>
                                      <p:to>
                                        <p:strVal val="visible"/>
                                      </p:to>
                                    </p:set>
                                    <p:animEffect transition="in" filter="wipe(up)">
                                      <p:cBhvr>
                                        <p:cTn id="136" dur="500"/>
                                        <p:tgtEl>
                                          <p:spTgt spid="136741"/>
                                        </p:tgtEl>
                                      </p:cBhvr>
                                    </p:animEffect>
                                  </p:childTnLst>
                                </p:cTn>
                              </p:par>
                            </p:childTnLst>
                          </p:cTn>
                        </p:par>
                        <p:par>
                          <p:cTn id="137" fill="hold" nodeType="afterGroup">
                            <p:stCondLst>
                              <p:cond delay="1000"/>
                            </p:stCondLst>
                            <p:childTnLst>
                              <p:par>
                                <p:cTn id="138" presetID="22" presetClass="entr" presetSubtype="1" fill="hold" nodeType="afterEffect">
                                  <p:stCondLst>
                                    <p:cond delay="0"/>
                                  </p:stCondLst>
                                  <p:childTnLst>
                                    <p:set>
                                      <p:cBhvr>
                                        <p:cTn id="139" dur="1" fill="hold">
                                          <p:stCondLst>
                                            <p:cond delay="0"/>
                                          </p:stCondLst>
                                        </p:cTn>
                                        <p:tgtEl>
                                          <p:spTgt spid="136737"/>
                                        </p:tgtEl>
                                        <p:attrNameLst>
                                          <p:attrName>style.visibility</p:attrName>
                                        </p:attrNameLst>
                                      </p:cBhvr>
                                      <p:to>
                                        <p:strVal val="visible"/>
                                      </p:to>
                                    </p:set>
                                    <p:animEffect transition="in" filter="wipe(up)">
                                      <p:cBhvr>
                                        <p:cTn id="140" dur="500"/>
                                        <p:tgtEl>
                                          <p:spTgt spid="13673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136656"/>
                                        </p:tgtEl>
                                        <p:attrNameLst>
                                          <p:attrName>style.visibility</p:attrName>
                                        </p:attrNameLst>
                                      </p:cBhvr>
                                      <p:to>
                                        <p:strVal val="visible"/>
                                      </p:to>
                                    </p:set>
                                    <p:animEffect transition="in" filter="wipe(down)">
                                      <p:cBhvr>
                                        <p:cTn id="145" dur="500"/>
                                        <p:tgtEl>
                                          <p:spTgt spid="136656"/>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nodeType="clickEffect">
                                  <p:stCondLst>
                                    <p:cond delay="0"/>
                                  </p:stCondLst>
                                  <p:childTnLst>
                                    <p:set>
                                      <p:cBhvr>
                                        <p:cTn id="149" dur="1" fill="hold">
                                          <p:stCondLst>
                                            <p:cond delay="0"/>
                                          </p:stCondLst>
                                        </p:cTn>
                                        <p:tgtEl>
                                          <p:spTgt spid="136670"/>
                                        </p:tgtEl>
                                        <p:attrNameLst>
                                          <p:attrName>style.visibility</p:attrName>
                                        </p:attrNameLst>
                                      </p:cBhvr>
                                      <p:to>
                                        <p:strVal val="visible"/>
                                      </p:to>
                                    </p:set>
                                    <p:animEffect transition="in" filter="wipe(up)">
                                      <p:cBhvr>
                                        <p:cTn id="150" dur="500"/>
                                        <p:tgtEl>
                                          <p:spTgt spid="13667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2" fill="hold" nodeType="clickEffect">
                                  <p:stCondLst>
                                    <p:cond delay="0"/>
                                  </p:stCondLst>
                                  <p:childTnLst>
                                    <p:set>
                                      <p:cBhvr>
                                        <p:cTn id="154" dur="1" fill="hold">
                                          <p:stCondLst>
                                            <p:cond delay="0"/>
                                          </p:stCondLst>
                                        </p:cTn>
                                        <p:tgtEl>
                                          <p:spTgt spid="136732"/>
                                        </p:tgtEl>
                                        <p:attrNameLst>
                                          <p:attrName>style.visibility</p:attrName>
                                        </p:attrNameLst>
                                      </p:cBhvr>
                                      <p:to>
                                        <p:strVal val="visible"/>
                                      </p:to>
                                    </p:set>
                                    <p:animEffect transition="in" filter="wipe(right)">
                                      <p:cBhvr>
                                        <p:cTn id="155" dur="500"/>
                                        <p:tgtEl>
                                          <p:spTgt spid="136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38" grpId="0" animBg="1"/>
      <p:bldP spid="136539" grpId="0" animBg="1"/>
      <p:bldP spid="136563" grpId="0" animBg="1"/>
      <p:bldP spid="136656" grpId="0" animBg="1"/>
      <p:bldP spid="136746" grpId="0" animBg="1"/>
      <p:bldP spid="13674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42888"/>
            <a:ext cx="761841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en-US" altLang="zh-CN" sz="2800" dirty="0" smtClean="0">
                <a:latin typeface="隶书" pitchFamily="49" charset="-122"/>
                <a:ea typeface="隶书" pitchFamily="49" charset="-122"/>
              </a:rPr>
              <a:t> </a:t>
            </a:r>
            <a:r>
              <a:rPr lang="zh-CN" altLang="en-US" sz="2800" b="1" dirty="0">
                <a:solidFill>
                  <a:schemeClr val="tx2"/>
                </a:solidFill>
                <a:latin typeface="隶书" pitchFamily="49" charset="-122"/>
                <a:ea typeface="隶书" pitchFamily="49" charset="-122"/>
              </a:rPr>
              <a:t>试</a:t>
            </a:r>
            <a:r>
              <a:rPr lang="zh-CN" altLang="en-US" sz="2800" b="1" dirty="0">
                <a:latin typeface="隶书" pitchFamily="49" charset="-122"/>
                <a:ea typeface="隶书" pitchFamily="49" charset="-122"/>
              </a:rPr>
              <a:t>判断交叉两根管子</a:t>
            </a:r>
            <a:r>
              <a:rPr lang="en-US" altLang="zh-CN" sz="2800" b="1" dirty="0">
                <a:latin typeface="隶书" pitchFamily="49" charset="-122"/>
                <a:ea typeface="隶书" pitchFamily="49" charset="-122"/>
              </a:rPr>
              <a:t>AB</a:t>
            </a:r>
            <a:r>
              <a:rPr lang="zh-CN" altLang="en-US" sz="2800" b="1" dirty="0">
                <a:latin typeface="隶书" pitchFamily="49" charset="-122"/>
                <a:ea typeface="隶书" pitchFamily="49" charset="-122"/>
              </a:rPr>
              <a:t>和</a:t>
            </a:r>
            <a:r>
              <a:rPr lang="en-US" altLang="zh-CN" sz="2800" b="1" dirty="0">
                <a:latin typeface="隶书" pitchFamily="49" charset="-122"/>
                <a:ea typeface="隶书" pitchFamily="49" charset="-122"/>
              </a:rPr>
              <a:t>CD</a:t>
            </a:r>
            <a:r>
              <a:rPr lang="zh-CN" altLang="en-US" sz="2800" b="1" dirty="0">
                <a:latin typeface="隶书" pitchFamily="49" charset="-122"/>
                <a:ea typeface="隶书" pitchFamily="49" charset="-122"/>
              </a:rPr>
              <a:t>的相对</a:t>
            </a:r>
          </a:p>
          <a:p>
            <a:pPr algn="l"/>
            <a:r>
              <a:rPr lang="zh-CN" altLang="en-US" sz="2800" b="1" dirty="0">
                <a:latin typeface="隶书" pitchFamily="49" charset="-122"/>
                <a:ea typeface="隶书" pitchFamily="49" charset="-122"/>
              </a:rPr>
              <a:t>       </a:t>
            </a:r>
            <a:r>
              <a:rPr lang="zh-CN" altLang="en-US" sz="2800" b="1" dirty="0" smtClean="0">
                <a:latin typeface="隶书" pitchFamily="49" charset="-122"/>
                <a:ea typeface="隶书" pitchFamily="49" charset="-122"/>
              </a:rPr>
              <a:t>位置</a:t>
            </a:r>
            <a:r>
              <a:rPr lang="zh-CN" altLang="en-US" sz="2800" b="1" dirty="0">
                <a:latin typeface="隶书" pitchFamily="49" charset="-122"/>
                <a:ea typeface="隶书" pitchFamily="49" charset="-122"/>
              </a:rPr>
              <a:t>，并判断可见性。</a:t>
            </a:r>
          </a:p>
        </p:txBody>
      </p:sp>
      <p:pic>
        <p:nvPicPr>
          <p:cNvPr id="55299"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3032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55334" name="Rectangle 38"/>
          <p:cNvSpPr>
            <a:spLocks noChangeArrowheads="1"/>
          </p:cNvSpPr>
          <p:nvPr/>
        </p:nvSpPr>
        <p:spPr bwMode="auto">
          <a:xfrm>
            <a:off x="619125" y="1462088"/>
            <a:ext cx="8242300" cy="485457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35" name="Line 39"/>
          <p:cNvSpPr>
            <a:spLocks noChangeShapeType="1"/>
          </p:cNvSpPr>
          <p:nvPr/>
        </p:nvSpPr>
        <p:spPr bwMode="auto">
          <a:xfrm flipV="1">
            <a:off x="6416675" y="2330450"/>
            <a:ext cx="1588" cy="2660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336" name="Group 40"/>
          <p:cNvGrpSpPr>
            <a:grpSpLocks/>
          </p:cNvGrpSpPr>
          <p:nvPr/>
        </p:nvGrpSpPr>
        <p:grpSpPr bwMode="auto">
          <a:xfrm>
            <a:off x="7348538" y="5564188"/>
            <a:ext cx="69850" cy="682625"/>
            <a:chOff x="1829" y="3698"/>
            <a:chExt cx="44" cy="430"/>
          </a:xfrm>
        </p:grpSpPr>
        <p:sp>
          <p:nvSpPr>
            <p:cNvPr id="55337" name="Line 41"/>
            <p:cNvSpPr>
              <a:spLocks noChangeShapeType="1"/>
            </p:cNvSpPr>
            <p:nvPr/>
          </p:nvSpPr>
          <p:spPr bwMode="auto">
            <a:xfrm>
              <a:off x="1851" y="3698"/>
              <a:ext cx="1" cy="4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38" name="Freeform 42"/>
            <p:cNvSpPr>
              <a:spLocks/>
            </p:cNvSpPr>
            <p:nvPr/>
          </p:nvSpPr>
          <p:spPr bwMode="auto">
            <a:xfrm>
              <a:off x="1829" y="3698"/>
              <a:ext cx="44" cy="123"/>
            </a:xfrm>
            <a:custGeom>
              <a:avLst/>
              <a:gdLst>
                <a:gd name="T0" fmla="*/ 0 w 249"/>
                <a:gd name="T1" fmla="*/ 711 h 711"/>
                <a:gd name="T2" fmla="*/ 125 w 249"/>
                <a:gd name="T3" fmla="*/ 0 h 711"/>
                <a:gd name="T4" fmla="*/ 249 w 249"/>
                <a:gd name="T5" fmla="*/ 711 h 711"/>
                <a:gd name="T6" fmla="*/ 0 w 249"/>
                <a:gd name="T7" fmla="*/ 711 h 711"/>
              </a:gdLst>
              <a:ahLst/>
              <a:cxnLst>
                <a:cxn ang="0">
                  <a:pos x="T0" y="T1"/>
                </a:cxn>
                <a:cxn ang="0">
                  <a:pos x="T2" y="T3"/>
                </a:cxn>
                <a:cxn ang="0">
                  <a:pos x="T4" y="T5"/>
                </a:cxn>
                <a:cxn ang="0">
                  <a:pos x="T6" y="T7"/>
                </a:cxn>
              </a:cxnLst>
              <a:rect l="0" t="0" r="r" b="b"/>
              <a:pathLst>
                <a:path w="249" h="711">
                  <a:moveTo>
                    <a:pt x="0" y="711"/>
                  </a:moveTo>
                  <a:lnTo>
                    <a:pt x="125" y="0"/>
                  </a:lnTo>
                  <a:lnTo>
                    <a:pt x="249" y="711"/>
                  </a:lnTo>
                  <a:lnTo>
                    <a:pt x="0" y="711"/>
                  </a:lnTo>
                  <a:close/>
                </a:path>
              </a:pathLst>
            </a:custGeom>
            <a:solidFill>
              <a:schemeClr val="tx1"/>
            </a:solidFill>
            <a:ln w="19050" cmpd="sng">
              <a:solidFill>
                <a:schemeClr val="tx1"/>
              </a:solidFill>
              <a:round/>
              <a:headEnd/>
              <a:tailEnd/>
            </a:ln>
          </p:spPr>
          <p:txBody>
            <a:bodyPr/>
            <a:lstStyle/>
            <a:p>
              <a:endParaRPr lang="zh-CN" altLang="en-US"/>
            </a:p>
          </p:txBody>
        </p:sp>
        <p:sp>
          <p:nvSpPr>
            <p:cNvPr id="55339" name="Freeform 43"/>
            <p:cNvSpPr>
              <a:spLocks/>
            </p:cNvSpPr>
            <p:nvPr/>
          </p:nvSpPr>
          <p:spPr bwMode="auto">
            <a:xfrm>
              <a:off x="1829" y="3698"/>
              <a:ext cx="44" cy="123"/>
            </a:xfrm>
            <a:custGeom>
              <a:avLst/>
              <a:gdLst>
                <a:gd name="T0" fmla="*/ 0 w 249"/>
                <a:gd name="T1" fmla="*/ 711 h 711"/>
                <a:gd name="T2" fmla="*/ 125 w 249"/>
                <a:gd name="T3" fmla="*/ 0 h 711"/>
                <a:gd name="T4" fmla="*/ 249 w 249"/>
                <a:gd name="T5" fmla="*/ 711 h 711"/>
                <a:gd name="T6" fmla="*/ 0 w 249"/>
                <a:gd name="T7" fmla="*/ 711 h 711"/>
              </a:gdLst>
              <a:ahLst/>
              <a:cxnLst>
                <a:cxn ang="0">
                  <a:pos x="T0" y="T1"/>
                </a:cxn>
                <a:cxn ang="0">
                  <a:pos x="T2" y="T3"/>
                </a:cxn>
                <a:cxn ang="0">
                  <a:pos x="T4" y="T5"/>
                </a:cxn>
                <a:cxn ang="0">
                  <a:pos x="T6" y="T7"/>
                </a:cxn>
              </a:cxnLst>
              <a:rect l="0" t="0" r="r" b="b"/>
              <a:pathLst>
                <a:path w="249" h="711">
                  <a:moveTo>
                    <a:pt x="0" y="711"/>
                  </a:moveTo>
                  <a:lnTo>
                    <a:pt x="125" y="0"/>
                  </a:lnTo>
                  <a:lnTo>
                    <a:pt x="249" y="711"/>
                  </a:lnTo>
                  <a:lnTo>
                    <a:pt x="0" y="711"/>
                  </a:lnTo>
                  <a:close/>
                </a:path>
              </a:pathLst>
            </a:custGeom>
            <a:solidFill>
              <a:schemeClr val="tx1"/>
            </a:solidFill>
            <a:ln w="19050" cmpd="sng">
              <a:solidFill>
                <a:schemeClr val="tx1"/>
              </a:solidFill>
              <a:prstDash val="solid"/>
              <a:round/>
              <a:headEnd/>
              <a:tailEnd/>
            </a:ln>
          </p:spPr>
          <p:txBody>
            <a:bodyPr/>
            <a:lstStyle/>
            <a:p>
              <a:endParaRPr lang="zh-CN" altLang="en-US"/>
            </a:p>
          </p:txBody>
        </p:sp>
      </p:grpSp>
      <p:grpSp>
        <p:nvGrpSpPr>
          <p:cNvPr id="55340" name="Group 44"/>
          <p:cNvGrpSpPr>
            <a:grpSpLocks/>
          </p:cNvGrpSpPr>
          <p:nvPr/>
        </p:nvGrpSpPr>
        <p:grpSpPr bwMode="auto">
          <a:xfrm>
            <a:off x="6557963" y="3344863"/>
            <a:ext cx="147637" cy="219075"/>
            <a:chOff x="4107" y="1652"/>
            <a:chExt cx="93" cy="138"/>
          </a:xfrm>
        </p:grpSpPr>
        <p:sp>
          <p:nvSpPr>
            <p:cNvPr id="55341" name="Freeform 45"/>
            <p:cNvSpPr>
              <a:spLocks/>
            </p:cNvSpPr>
            <p:nvPr/>
          </p:nvSpPr>
          <p:spPr bwMode="auto">
            <a:xfrm>
              <a:off x="4107" y="1652"/>
              <a:ext cx="39" cy="138"/>
            </a:xfrm>
            <a:custGeom>
              <a:avLst/>
              <a:gdLst>
                <a:gd name="T0" fmla="*/ 11 w 225"/>
                <a:gd name="T1" fmla="*/ 800 h 800"/>
                <a:gd name="T2" fmla="*/ 225 w 225"/>
                <a:gd name="T3" fmla="*/ 0 h 800"/>
                <a:gd name="T4" fmla="*/ 0 w 225"/>
                <a:gd name="T5" fmla="*/ 178 h 800"/>
              </a:gdLst>
              <a:ahLst/>
              <a:cxnLst>
                <a:cxn ang="0">
                  <a:pos x="T0" y="T1"/>
                </a:cxn>
                <a:cxn ang="0">
                  <a:pos x="T2" y="T3"/>
                </a:cxn>
                <a:cxn ang="0">
                  <a:pos x="T4" y="T5"/>
                </a:cxn>
              </a:cxnLst>
              <a:rect l="0" t="0" r="r" b="b"/>
              <a:pathLst>
                <a:path w="225" h="800">
                  <a:moveTo>
                    <a:pt x="11" y="800"/>
                  </a:moveTo>
                  <a:lnTo>
                    <a:pt x="225" y="0"/>
                  </a:lnTo>
                  <a:lnTo>
                    <a:pt x="0" y="17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42" name="Line 46"/>
            <p:cNvSpPr>
              <a:spLocks noChangeShapeType="1"/>
            </p:cNvSpPr>
            <p:nvPr/>
          </p:nvSpPr>
          <p:spPr bwMode="auto">
            <a:xfrm flipV="1">
              <a:off x="4185" y="1652"/>
              <a:ext cx="15"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343" name="Group 47"/>
          <p:cNvGrpSpPr>
            <a:grpSpLocks/>
          </p:cNvGrpSpPr>
          <p:nvPr/>
        </p:nvGrpSpPr>
        <p:grpSpPr bwMode="auto">
          <a:xfrm>
            <a:off x="6435725" y="1992313"/>
            <a:ext cx="241300" cy="219075"/>
            <a:chOff x="4054" y="819"/>
            <a:chExt cx="152" cy="138"/>
          </a:xfrm>
        </p:grpSpPr>
        <p:sp>
          <p:nvSpPr>
            <p:cNvPr id="55344" name="Freeform 48"/>
            <p:cNvSpPr>
              <a:spLocks/>
            </p:cNvSpPr>
            <p:nvPr/>
          </p:nvSpPr>
          <p:spPr bwMode="auto">
            <a:xfrm>
              <a:off x="4086" y="819"/>
              <a:ext cx="36" cy="23"/>
            </a:xfrm>
            <a:custGeom>
              <a:avLst/>
              <a:gdLst>
                <a:gd name="T0" fmla="*/ 214 w 214"/>
                <a:gd name="T1" fmla="*/ 0 h 134"/>
                <a:gd name="T2" fmla="*/ 93 w 214"/>
                <a:gd name="T3" fmla="*/ 37 h 134"/>
                <a:gd name="T4" fmla="*/ 0 w 214"/>
                <a:gd name="T5" fmla="*/ 134 h 134"/>
              </a:gdLst>
              <a:ahLst/>
              <a:cxnLst>
                <a:cxn ang="0">
                  <a:pos x="T0" y="T1"/>
                </a:cxn>
                <a:cxn ang="0">
                  <a:pos x="T2" y="T3"/>
                </a:cxn>
                <a:cxn ang="0">
                  <a:pos x="T4" y="T5"/>
                </a:cxn>
              </a:cxnLst>
              <a:rect l="0" t="0" r="r" b="b"/>
              <a:pathLst>
                <a:path w="214" h="134">
                  <a:moveTo>
                    <a:pt x="214" y="0"/>
                  </a:moveTo>
                  <a:lnTo>
                    <a:pt x="93" y="37"/>
                  </a:lnTo>
                  <a:lnTo>
                    <a:pt x="0" y="13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45" name="Freeform 49"/>
            <p:cNvSpPr>
              <a:spLocks/>
            </p:cNvSpPr>
            <p:nvPr/>
          </p:nvSpPr>
          <p:spPr bwMode="auto">
            <a:xfrm>
              <a:off x="4122" y="819"/>
              <a:ext cx="24" cy="47"/>
            </a:xfrm>
            <a:custGeom>
              <a:avLst/>
              <a:gdLst>
                <a:gd name="T0" fmla="*/ 78 w 136"/>
                <a:gd name="T1" fmla="*/ 271 h 271"/>
                <a:gd name="T2" fmla="*/ 136 w 136"/>
                <a:gd name="T3" fmla="*/ 151 h 271"/>
                <a:gd name="T4" fmla="*/ 104 w 136"/>
                <a:gd name="T5" fmla="*/ 43 h 271"/>
                <a:gd name="T6" fmla="*/ 0 w 136"/>
                <a:gd name="T7" fmla="*/ 0 h 271"/>
              </a:gdLst>
              <a:ahLst/>
              <a:cxnLst>
                <a:cxn ang="0">
                  <a:pos x="T0" y="T1"/>
                </a:cxn>
                <a:cxn ang="0">
                  <a:pos x="T2" y="T3"/>
                </a:cxn>
                <a:cxn ang="0">
                  <a:pos x="T4" y="T5"/>
                </a:cxn>
                <a:cxn ang="0">
                  <a:pos x="T6" y="T7"/>
                </a:cxn>
              </a:cxnLst>
              <a:rect l="0" t="0" r="r" b="b"/>
              <a:pathLst>
                <a:path w="136" h="271">
                  <a:moveTo>
                    <a:pt x="78" y="271"/>
                  </a:moveTo>
                  <a:lnTo>
                    <a:pt x="136" y="151"/>
                  </a:lnTo>
                  <a:lnTo>
                    <a:pt x="104" y="43"/>
                  </a:lnTo>
                  <a:lnTo>
                    <a:pt x="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46" name="Freeform 50"/>
            <p:cNvSpPr>
              <a:spLocks/>
            </p:cNvSpPr>
            <p:nvPr/>
          </p:nvSpPr>
          <p:spPr bwMode="auto">
            <a:xfrm>
              <a:off x="4054" y="866"/>
              <a:ext cx="81" cy="91"/>
            </a:xfrm>
            <a:custGeom>
              <a:avLst/>
              <a:gdLst>
                <a:gd name="T0" fmla="*/ 470 w 470"/>
                <a:gd name="T1" fmla="*/ 0 h 529"/>
                <a:gd name="T2" fmla="*/ 0 w 470"/>
                <a:gd name="T3" fmla="*/ 529 h 529"/>
                <a:gd name="T4" fmla="*/ 355 w 470"/>
                <a:gd name="T5" fmla="*/ 529 h 529"/>
              </a:gdLst>
              <a:ahLst/>
              <a:cxnLst>
                <a:cxn ang="0">
                  <a:pos x="T0" y="T1"/>
                </a:cxn>
                <a:cxn ang="0">
                  <a:pos x="T2" y="T3"/>
                </a:cxn>
                <a:cxn ang="0">
                  <a:pos x="T4" y="T5"/>
                </a:cxn>
              </a:cxnLst>
              <a:rect l="0" t="0" r="r" b="b"/>
              <a:pathLst>
                <a:path w="470" h="529">
                  <a:moveTo>
                    <a:pt x="470" y="0"/>
                  </a:moveTo>
                  <a:lnTo>
                    <a:pt x="0" y="529"/>
                  </a:lnTo>
                  <a:lnTo>
                    <a:pt x="355" y="52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47" name="Line 51"/>
            <p:cNvSpPr>
              <a:spLocks noChangeShapeType="1"/>
            </p:cNvSpPr>
            <p:nvPr/>
          </p:nvSpPr>
          <p:spPr bwMode="auto">
            <a:xfrm flipV="1">
              <a:off x="4191" y="819"/>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348" name="Group 52"/>
          <p:cNvGrpSpPr>
            <a:grpSpLocks/>
          </p:cNvGrpSpPr>
          <p:nvPr/>
        </p:nvGrpSpPr>
        <p:grpSpPr bwMode="auto">
          <a:xfrm>
            <a:off x="6381750" y="1522413"/>
            <a:ext cx="69850" cy="681037"/>
            <a:chOff x="1220" y="675"/>
            <a:chExt cx="44" cy="429"/>
          </a:xfrm>
        </p:grpSpPr>
        <p:sp>
          <p:nvSpPr>
            <p:cNvPr id="55349" name="Line 53"/>
            <p:cNvSpPr>
              <a:spLocks noChangeShapeType="1"/>
            </p:cNvSpPr>
            <p:nvPr/>
          </p:nvSpPr>
          <p:spPr bwMode="auto">
            <a:xfrm>
              <a:off x="1242" y="675"/>
              <a:ext cx="1" cy="4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50" name="Freeform 54"/>
            <p:cNvSpPr>
              <a:spLocks/>
            </p:cNvSpPr>
            <p:nvPr/>
          </p:nvSpPr>
          <p:spPr bwMode="auto">
            <a:xfrm>
              <a:off x="1220" y="982"/>
              <a:ext cx="44" cy="122"/>
            </a:xfrm>
            <a:custGeom>
              <a:avLst/>
              <a:gdLst>
                <a:gd name="T0" fmla="*/ 248 w 248"/>
                <a:gd name="T1" fmla="*/ 0 h 710"/>
                <a:gd name="T2" fmla="*/ 123 w 248"/>
                <a:gd name="T3" fmla="*/ 710 h 710"/>
                <a:gd name="T4" fmla="*/ 0 w 248"/>
                <a:gd name="T5" fmla="*/ 0 h 710"/>
                <a:gd name="T6" fmla="*/ 248 w 248"/>
                <a:gd name="T7" fmla="*/ 0 h 710"/>
              </a:gdLst>
              <a:ahLst/>
              <a:cxnLst>
                <a:cxn ang="0">
                  <a:pos x="T0" y="T1"/>
                </a:cxn>
                <a:cxn ang="0">
                  <a:pos x="T2" y="T3"/>
                </a:cxn>
                <a:cxn ang="0">
                  <a:pos x="T4" y="T5"/>
                </a:cxn>
                <a:cxn ang="0">
                  <a:pos x="T6" y="T7"/>
                </a:cxn>
              </a:cxnLst>
              <a:rect l="0" t="0" r="r" b="b"/>
              <a:pathLst>
                <a:path w="248" h="710">
                  <a:moveTo>
                    <a:pt x="248" y="0"/>
                  </a:moveTo>
                  <a:lnTo>
                    <a:pt x="123" y="710"/>
                  </a:lnTo>
                  <a:lnTo>
                    <a:pt x="0" y="0"/>
                  </a:lnTo>
                  <a:lnTo>
                    <a:pt x="248" y="0"/>
                  </a:lnTo>
                  <a:close/>
                </a:path>
              </a:pathLst>
            </a:custGeom>
            <a:solidFill>
              <a:schemeClr val="tx1"/>
            </a:solidFill>
            <a:ln w="19050" cmpd="sng">
              <a:solidFill>
                <a:schemeClr val="tx1"/>
              </a:solidFill>
              <a:round/>
              <a:headEnd/>
              <a:tailEnd/>
            </a:ln>
          </p:spPr>
          <p:txBody>
            <a:bodyPr/>
            <a:lstStyle/>
            <a:p>
              <a:endParaRPr lang="zh-CN" altLang="en-US"/>
            </a:p>
          </p:txBody>
        </p:sp>
        <p:sp>
          <p:nvSpPr>
            <p:cNvPr id="55351" name="Freeform 55"/>
            <p:cNvSpPr>
              <a:spLocks/>
            </p:cNvSpPr>
            <p:nvPr/>
          </p:nvSpPr>
          <p:spPr bwMode="auto">
            <a:xfrm>
              <a:off x="1220" y="982"/>
              <a:ext cx="44" cy="122"/>
            </a:xfrm>
            <a:custGeom>
              <a:avLst/>
              <a:gdLst>
                <a:gd name="T0" fmla="*/ 248 w 248"/>
                <a:gd name="T1" fmla="*/ 0 h 710"/>
                <a:gd name="T2" fmla="*/ 123 w 248"/>
                <a:gd name="T3" fmla="*/ 710 h 710"/>
                <a:gd name="T4" fmla="*/ 0 w 248"/>
                <a:gd name="T5" fmla="*/ 0 h 710"/>
                <a:gd name="T6" fmla="*/ 248 w 248"/>
                <a:gd name="T7" fmla="*/ 0 h 710"/>
              </a:gdLst>
              <a:ahLst/>
              <a:cxnLst>
                <a:cxn ang="0">
                  <a:pos x="T0" y="T1"/>
                </a:cxn>
                <a:cxn ang="0">
                  <a:pos x="T2" y="T3"/>
                </a:cxn>
                <a:cxn ang="0">
                  <a:pos x="T4" y="T5"/>
                </a:cxn>
                <a:cxn ang="0">
                  <a:pos x="T6" y="T7"/>
                </a:cxn>
              </a:cxnLst>
              <a:rect l="0" t="0" r="r" b="b"/>
              <a:pathLst>
                <a:path w="248" h="710">
                  <a:moveTo>
                    <a:pt x="248" y="0"/>
                  </a:moveTo>
                  <a:lnTo>
                    <a:pt x="123" y="710"/>
                  </a:lnTo>
                  <a:lnTo>
                    <a:pt x="0" y="0"/>
                  </a:lnTo>
                  <a:lnTo>
                    <a:pt x="248" y="0"/>
                  </a:lnTo>
                  <a:close/>
                </a:path>
              </a:pathLst>
            </a:custGeom>
            <a:solidFill>
              <a:schemeClr val="tx1"/>
            </a:solidFill>
            <a:ln w="19050" cmpd="sng">
              <a:solidFill>
                <a:schemeClr val="tx1"/>
              </a:solidFill>
              <a:prstDash val="solid"/>
              <a:round/>
              <a:headEnd/>
              <a:tailEnd/>
            </a:ln>
          </p:spPr>
          <p:txBody>
            <a:bodyPr/>
            <a:lstStyle/>
            <a:p>
              <a:endParaRPr lang="zh-CN" altLang="en-US"/>
            </a:p>
          </p:txBody>
        </p:sp>
      </p:grpSp>
      <p:grpSp>
        <p:nvGrpSpPr>
          <p:cNvPr id="55352" name="Group 56"/>
          <p:cNvGrpSpPr>
            <a:grpSpLocks/>
          </p:cNvGrpSpPr>
          <p:nvPr/>
        </p:nvGrpSpPr>
        <p:grpSpPr bwMode="auto">
          <a:xfrm>
            <a:off x="5434013" y="2058988"/>
            <a:ext cx="2632075" cy="3606800"/>
            <a:chOff x="3423" y="842"/>
            <a:chExt cx="1658" cy="2272"/>
          </a:xfrm>
        </p:grpSpPr>
        <p:sp>
          <p:nvSpPr>
            <p:cNvPr id="55353" name="Line 57"/>
            <p:cNvSpPr>
              <a:spLocks noChangeShapeType="1"/>
            </p:cNvSpPr>
            <p:nvPr/>
          </p:nvSpPr>
          <p:spPr bwMode="auto">
            <a:xfrm flipV="1">
              <a:off x="3423" y="1026"/>
              <a:ext cx="1658" cy="983"/>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54" name="Line 58"/>
            <p:cNvSpPr>
              <a:spLocks noChangeShapeType="1"/>
            </p:cNvSpPr>
            <p:nvPr/>
          </p:nvSpPr>
          <p:spPr bwMode="auto">
            <a:xfrm>
              <a:off x="3670" y="842"/>
              <a:ext cx="1190" cy="553"/>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55" name="Line 59"/>
            <p:cNvSpPr>
              <a:spLocks noChangeShapeType="1"/>
            </p:cNvSpPr>
            <p:nvPr/>
          </p:nvSpPr>
          <p:spPr bwMode="auto">
            <a:xfrm>
              <a:off x="3423" y="2439"/>
              <a:ext cx="1658" cy="675"/>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56" name="Line 60"/>
            <p:cNvSpPr>
              <a:spLocks noChangeShapeType="1"/>
            </p:cNvSpPr>
            <p:nvPr/>
          </p:nvSpPr>
          <p:spPr bwMode="auto">
            <a:xfrm flipH="1">
              <a:off x="3670" y="2254"/>
              <a:ext cx="1190" cy="615"/>
            </a:xfrm>
            <a:prstGeom prst="line">
              <a:avLst/>
            </a:prstGeom>
            <a:noFill/>
            <a:ln w="508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357" name="Group 61"/>
          <p:cNvGrpSpPr>
            <a:grpSpLocks/>
          </p:cNvGrpSpPr>
          <p:nvPr/>
        </p:nvGrpSpPr>
        <p:grpSpPr bwMode="auto">
          <a:xfrm>
            <a:off x="4648200" y="1789113"/>
            <a:ext cx="4165600" cy="4033837"/>
            <a:chOff x="2928" y="672"/>
            <a:chExt cx="2624" cy="2541"/>
          </a:xfrm>
        </p:grpSpPr>
        <p:sp>
          <p:nvSpPr>
            <p:cNvPr id="55358" name="Line 62"/>
            <p:cNvSpPr>
              <a:spLocks noChangeShapeType="1"/>
            </p:cNvSpPr>
            <p:nvPr/>
          </p:nvSpPr>
          <p:spPr bwMode="auto">
            <a:xfrm>
              <a:off x="2964" y="2120"/>
              <a:ext cx="56" cy="13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59" name="Line 63"/>
            <p:cNvSpPr>
              <a:spLocks noChangeShapeType="1"/>
            </p:cNvSpPr>
            <p:nvPr/>
          </p:nvSpPr>
          <p:spPr bwMode="auto">
            <a:xfrm flipH="1">
              <a:off x="2928" y="2120"/>
              <a:ext cx="129" cy="13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0" name="Line 64"/>
            <p:cNvSpPr>
              <a:spLocks noChangeShapeType="1"/>
            </p:cNvSpPr>
            <p:nvPr/>
          </p:nvSpPr>
          <p:spPr bwMode="auto">
            <a:xfrm>
              <a:off x="5081" y="1026"/>
              <a:ext cx="1" cy="2088"/>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1" name="Line 65"/>
            <p:cNvSpPr>
              <a:spLocks noChangeShapeType="1"/>
            </p:cNvSpPr>
            <p:nvPr/>
          </p:nvSpPr>
          <p:spPr bwMode="auto">
            <a:xfrm>
              <a:off x="3670" y="842"/>
              <a:ext cx="1" cy="2027"/>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2" name="Line 66"/>
            <p:cNvSpPr>
              <a:spLocks noChangeShapeType="1"/>
            </p:cNvSpPr>
            <p:nvPr/>
          </p:nvSpPr>
          <p:spPr bwMode="auto">
            <a:xfrm>
              <a:off x="3240" y="2192"/>
              <a:ext cx="2011"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3" name="Freeform 67"/>
            <p:cNvSpPr>
              <a:spLocks/>
            </p:cNvSpPr>
            <p:nvPr/>
          </p:nvSpPr>
          <p:spPr bwMode="auto">
            <a:xfrm>
              <a:off x="3258" y="2427"/>
              <a:ext cx="63" cy="93"/>
            </a:xfrm>
            <a:custGeom>
              <a:avLst/>
              <a:gdLst>
                <a:gd name="T0" fmla="*/ 272 w 367"/>
                <a:gd name="T1" fmla="*/ 0 h 536"/>
                <a:gd name="T2" fmla="*/ 193 w 367"/>
                <a:gd name="T3" fmla="*/ 0 h 536"/>
                <a:gd name="T4" fmla="*/ 127 w 367"/>
                <a:gd name="T5" fmla="*/ 23 h 536"/>
                <a:gd name="T6" fmla="*/ 90 w 367"/>
                <a:gd name="T7" fmla="*/ 83 h 536"/>
                <a:gd name="T8" fmla="*/ 0 w 367"/>
                <a:gd name="T9" fmla="*/ 421 h 536"/>
                <a:gd name="T10" fmla="*/ 15 w 367"/>
                <a:gd name="T11" fmla="*/ 501 h 536"/>
                <a:gd name="T12" fmla="*/ 88 w 367"/>
                <a:gd name="T13" fmla="*/ 536 h 536"/>
                <a:gd name="T14" fmla="*/ 174 w 367"/>
                <a:gd name="T15" fmla="*/ 536 h 536"/>
                <a:gd name="T16" fmla="*/ 367 w 367"/>
                <a:gd name="T17" fmla="*/ 42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536">
                  <a:moveTo>
                    <a:pt x="272" y="0"/>
                  </a:moveTo>
                  <a:lnTo>
                    <a:pt x="193" y="0"/>
                  </a:lnTo>
                  <a:lnTo>
                    <a:pt x="127" y="23"/>
                  </a:lnTo>
                  <a:lnTo>
                    <a:pt x="90" y="83"/>
                  </a:lnTo>
                  <a:lnTo>
                    <a:pt x="0" y="421"/>
                  </a:lnTo>
                  <a:lnTo>
                    <a:pt x="15" y="501"/>
                  </a:lnTo>
                  <a:lnTo>
                    <a:pt x="88" y="536"/>
                  </a:lnTo>
                  <a:lnTo>
                    <a:pt x="174" y="536"/>
                  </a:lnTo>
                  <a:lnTo>
                    <a:pt x="367" y="429"/>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64" name="Line 68"/>
            <p:cNvSpPr>
              <a:spLocks noChangeShapeType="1"/>
            </p:cNvSpPr>
            <p:nvPr/>
          </p:nvSpPr>
          <p:spPr bwMode="auto">
            <a:xfrm flipH="1">
              <a:off x="3321" y="2427"/>
              <a:ext cx="20" cy="77"/>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5" name="Line 69"/>
            <p:cNvSpPr>
              <a:spLocks noChangeShapeType="1"/>
            </p:cNvSpPr>
            <p:nvPr/>
          </p:nvSpPr>
          <p:spPr bwMode="auto">
            <a:xfrm flipH="1">
              <a:off x="3569" y="2992"/>
              <a:ext cx="20"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6" name="Freeform 70"/>
            <p:cNvSpPr>
              <a:spLocks/>
            </p:cNvSpPr>
            <p:nvPr/>
          </p:nvSpPr>
          <p:spPr bwMode="auto">
            <a:xfrm>
              <a:off x="3550" y="2964"/>
              <a:ext cx="19" cy="28"/>
            </a:xfrm>
            <a:custGeom>
              <a:avLst/>
              <a:gdLst>
                <a:gd name="T0" fmla="*/ 0 w 114"/>
                <a:gd name="T1" fmla="*/ 0 h 156"/>
                <a:gd name="T2" fmla="*/ 16 w 114"/>
                <a:gd name="T3" fmla="*/ 110 h 156"/>
                <a:gd name="T4" fmla="*/ 114 w 114"/>
                <a:gd name="T5" fmla="*/ 156 h 156"/>
              </a:gdLst>
              <a:ahLst/>
              <a:cxnLst>
                <a:cxn ang="0">
                  <a:pos x="T0" y="T1"/>
                </a:cxn>
                <a:cxn ang="0">
                  <a:pos x="T2" y="T3"/>
                </a:cxn>
                <a:cxn ang="0">
                  <a:pos x="T4" y="T5"/>
                </a:cxn>
              </a:cxnLst>
              <a:rect l="0" t="0" r="r" b="b"/>
              <a:pathLst>
                <a:path w="114" h="156">
                  <a:moveTo>
                    <a:pt x="0" y="0"/>
                  </a:moveTo>
                  <a:lnTo>
                    <a:pt x="16" y="110"/>
                  </a:lnTo>
                  <a:lnTo>
                    <a:pt x="114" y="156"/>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67" name="Line 71"/>
            <p:cNvSpPr>
              <a:spLocks noChangeShapeType="1"/>
            </p:cNvSpPr>
            <p:nvPr/>
          </p:nvSpPr>
          <p:spPr bwMode="auto">
            <a:xfrm flipV="1">
              <a:off x="3550" y="2927"/>
              <a:ext cx="10" cy="37"/>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68" name="Freeform 72"/>
            <p:cNvSpPr>
              <a:spLocks/>
            </p:cNvSpPr>
            <p:nvPr/>
          </p:nvSpPr>
          <p:spPr bwMode="auto">
            <a:xfrm>
              <a:off x="3560" y="2899"/>
              <a:ext cx="34" cy="28"/>
            </a:xfrm>
            <a:custGeom>
              <a:avLst/>
              <a:gdLst>
                <a:gd name="T0" fmla="*/ 198 w 198"/>
                <a:gd name="T1" fmla="*/ 0 h 155"/>
                <a:gd name="T2" fmla="*/ 75 w 198"/>
                <a:gd name="T3" fmla="*/ 45 h 155"/>
                <a:gd name="T4" fmla="*/ 0 w 198"/>
                <a:gd name="T5" fmla="*/ 155 h 155"/>
              </a:gdLst>
              <a:ahLst/>
              <a:cxnLst>
                <a:cxn ang="0">
                  <a:pos x="T0" y="T1"/>
                </a:cxn>
                <a:cxn ang="0">
                  <a:pos x="T2" y="T3"/>
                </a:cxn>
                <a:cxn ang="0">
                  <a:pos x="T4" y="T5"/>
                </a:cxn>
              </a:cxnLst>
              <a:rect l="0" t="0" r="r" b="b"/>
              <a:pathLst>
                <a:path w="198" h="155">
                  <a:moveTo>
                    <a:pt x="198" y="0"/>
                  </a:moveTo>
                  <a:lnTo>
                    <a:pt x="75" y="45"/>
                  </a:lnTo>
                  <a:lnTo>
                    <a:pt x="0" y="155"/>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69" name="Line 73"/>
            <p:cNvSpPr>
              <a:spLocks noChangeShapeType="1"/>
            </p:cNvSpPr>
            <p:nvPr/>
          </p:nvSpPr>
          <p:spPr bwMode="auto">
            <a:xfrm>
              <a:off x="3594" y="2899"/>
              <a:ext cx="19"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0" name="Freeform 74"/>
            <p:cNvSpPr>
              <a:spLocks/>
            </p:cNvSpPr>
            <p:nvPr/>
          </p:nvSpPr>
          <p:spPr bwMode="auto">
            <a:xfrm>
              <a:off x="3321" y="2504"/>
              <a:ext cx="7" cy="18"/>
            </a:xfrm>
            <a:custGeom>
              <a:avLst/>
              <a:gdLst>
                <a:gd name="T0" fmla="*/ 0 w 41"/>
                <a:gd name="T1" fmla="*/ 0 h 104"/>
                <a:gd name="T2" fmla="*/ 3 w 41"/>
                <a:gd name="T3" fmla="*/ 59 h 104"/>
                <a:gd name="T4" fmla="*/ 41 w 41"/>
                <a:gd name="T5" fmla="*/ 104 h 104"/>
              </a:gdLst>
              <a:ahLst/>
              <a:cxnLst>
                <a:cxn ang="0">
                  <a:pos x="T0" y="T1"/>
                </a:cxn>
                <a:cxn ang="0">
                  <a:pos x="T2" y="T3"/>
                </a:cxn>
                <a:cxn ang="0">
                  <a:pos x="T4" y="T5"/>
                </a:cxn>
              </a:cxnLst>
              <a:rect l="0" t="0" r="r" b="b"/>
              <a:pathLst>
                <a:path w="41" h="104">
                  <a:moveTo>
                    <a:pt x="0" y="0"/>
                  </a:moveTo>
                  <a:lnTo>
                    <a:pt x="3" y="59"/>
                  </a:lnTo>
                  <a:lnTo>
                    <a:pt x="41" y="104"/>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71" name="Line 75"/>
            <p:cNvSpPr>
              <a:spLocks noChangeShapeType="1"/>
            </p:cNvSpPr>
            <p:nvPr/>
          </p:nvSpPr>
          <p:spPr bwMode="auto">
            <a:xfrm>
              <a:off x="3423" y="2009"/>
              <a:ext cx="2" cy="430"/>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2" name="Line 76"/>
            <p:cNvSpPr>
              <a:spLocks noChangeShapeType="1"/>
            </p:cNvSpPr>
            <p:nvPr/>
          </p:nvSpPr>
          <p:spPr bwMode="auto">
            <a:xfrm flipH="1">
              <a:off x="3116" y="2192"/>
              <a:ext cx="124"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3" name="Line 77"/>
            <p:cNvSpPr>
              <a:spLocks noChangeShapeType="1"/>
            </p:cNvSpPr>
            <p:nvPr/>
          </p:nvSpPr>
          <p:spPr bwMode="auto">
            <a:xfrm flipH="1">
              <a:off x="3305" y="2427"/>
              <a:ext cx="36"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4" name="Freeform 78"/>
            <p:cNvSpPr>
              <a:spLocks/>
            </p:cNvSpPr>
            <p:nvPr/>
          </p:nvSpPr>
          <p:spPr bwMode="auto">
            <a:xfrm>
              <a:off x="3265" y="1945"/>
              <a:ext cx="64" cy="93"/>
            </a:xfrm>
            <a:custGeom>
              <a:avLst/>
              <a:gdLst>
                <a:gd name="T0" fmla="*/ 272 w 368"/>
                <a:gd name="T1" fmla="*/ 0 h 537"/>
                <a:gd name="T2" fmla="*/ 193 w 368"/>
                <a:gd name="T3" fmla="*/ 0 h 537"/>
                <a:gd name="T4" fmla="*/ 127 w 368"/>
                <a:gd name="T5" fmla="*/ 24 h 537"/>
                <a:gd name="T6" fmla="*/ 91 w 368"/>
                <a:gd name="T7" fmla="*/ 84 h 537"/>
                <a:gd name="T8" fmla="*/ 0 w 368"/>
                <a:gd name="T9" fmla="*/ 421 h 537"/>
                <a:gd name="T10" fmla="*/ 16 w 368"/>
                <a:gd name="T11" fmla="*/ 500 h 537"/>
                <a:gd name="T12" fmla="*/ 88 w 368"/>
                <a:gd name="T13" fmla="*/ 537 h 537"/>
                <a:gd name="T14" fmla="*/ 175 w 368"/>
                <a:gd name="T15" fmla="*/ 537 h 537"/>
                <a:gd name="T16" fmla="*/ 368 w 368"/>
                <a:gd name="T17" fmla="*/ 43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537">
                  <a:moveTo>
                    <a:pt x="272" y="0"/>
                  </a:moveTo>
                  <a:lnTo>
                    <a:pt x="193" y="0"/>
                  </a:lnTo>
                  <a:lnTo>
                    <a:pt x="127" y="24"/>
                  </a:lnTo>
                  <a:lnTo>
                    <a:pt x="91" y="84"/>
                  </a:lnTo>
                  <a:lnTo>
                    <a:pt x="0" y="421"/>
                  </a:lnTo>
                  <a:lnTo>
                    <a:pt x="16" y="500"/>
                  </a:lnTo>
                  <a:lnTo>
                    <a:pt x="88" y="537"/>
                  </a:lnTo>
                  <a:lnTo>
                    <a:pt x="175" y="537"/>
                  </a:lnTo>
                  <a:lnTo>
                    <a:pt x="368" y="430"/>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75" name="Line 79"/>
            <p:cNvSpPr>
              <a:spLocks noChangeShapeType="1"/>
            </p:cNvSpPr>
            <p:nvPr/>
          </p:nvSpPr>
          <p:spPr bwMode="auto">
            <a:xfrm flipH="1">
              <a:off x="3312" y="1945"/>
              <a:ext cx="36"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6" name="Line 80"/>
            <p:cNvSpPr>
              <a:spLocks noChangeShapeType="1"/>
            </p:cNvSpPr>
            <p:nvPr/>
          </p:nvSpPr>
          <p:spPr bwMode="auto">
            <a:xfrm flipV="1">
              <a:off x="3397" y="1905"/>
              <a:ext cx="15" cy="30"/>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7" name="Freeform 81"/>
            <p:cNvSpPr>
              <a:spLocks/>
            </p:cNvSpPr>
            <p:nvPr/>
          </p:nvSpPr>
          <p:spPr bwMode="auto">
            <a:xfrm>
              <a:off x="3328" y="2022"/>
              <a:ext cx="7" cy="18"/>
            </a:xfrm>
            <a:custGeom>
              <a:avLst/>
              <a:gdLst>
                <a:gd name="T0" fmla="*/ 0 w 41"/>
                <a:gd name="T1" fmla="*/ 0 h 105"/>
                <a:gd name="T2" fmla="*/ 4 w 41"/>
                <a:gd name="T3" fmla="*/ 59 h 105"/>
                <a:gd name="T4" fmla="*/ 41 w 41"/>
                <a:gd name="T5" fmla="*/ 105 h 105"/>
              </a:gdLst>
              <a:ahLst/>
              <a:cxnLst>
                <a:cxn ang="0">
                  <a:pos x="T0" y="T1"/>
                </a:cxn>
                <a:cxn ang="0">
                  <a:pos x="T2" y="T3"/>
                </a:cxn>
                <a:cxn ang="0">
                  <a:pos x="T4" y="T5"/>
                </a:cxn>
              </a:cxnLst>
              <a:rect l="0" t="0" r="r" b="b"/>
              <a:pathLst>
                <a:path w="41" h="105">
                  <a:moveTo>
                    <a:pt x="0" y="0"/>
                  </a:moveTo>
                  <a:lnTo>
                    <a:pt x="4" y="59"/>
                  </a:lnTo>
                  <a:lnTo>
                    <a:pt x="41" y="105"/>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78" name="Line 82"/>
            <p:cNvSpPr>
              <a:spLocks noChangeShapeType="1"/>
            </p:cNvSpPr>
            <p:nvPr/>
          </p:nvSpPr>
          <p:spPr bwMode="auto">
            <a:xfrm flipH="1">
              <a:off x="3328" y="1945"/>
              <a:ext cx="20" cy="77"/>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79" name="Line 83"/>
            <p:cNvSpPr>
              <a:spLocks noChangeShapeType="1"/>
            </p:cNvSpPr>
            <p:nvPr/>
          </p:nvSpPr>
          <p:spPr bwMode="auto">
            <a:xfrm>
              <a:off x="4860" y="1395"/>
              <a:ext cx="1" cy="85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80" name="Freeform 84"/>
            <p:cNvSpPr>
              <a:spLocks/>
            </p:cNvSpPr>
            <p:nvPr/>
          </p:nvSpPr>
          <p:spPr bwMode="auto">
            <a:xfrm>
              <a:off x="4914" y="2236"/>
              <a:ext cx="71" cy="139"/>
            </a:xfrm>
            <a:custGeom>
              <a:avLst/>
              <a:gdLst>
                <a:gd name="T0" fmla="*/ 415 w 415"/>
                <a:gd name="T1" fmla="*/ 0 h 801"/>
                <a:gd name="T2" fmla="*/ 200 w 415"/>
                <a:gd name="T3" fmla="*/ 801 h 801"/>
                <a:gd name="T4" fmla="*/ 0 w 415"/>
                <a:gd name="T5" fmla="*/ 801 h 801"/>
              </a:gdLst>
              <a:ahLst/>
              <a:cxnLst>
                <a:cxn ang="0">
                  <a:pos x="T0" y="T1"/>
                </a:cxn>
                <a:cxn ang="0">
                  <a:pos x="T2" y="T3"/>
                </a:cxn>
                <a:cxn ang="0">
                  <a:pos x="T4" y="T5"/>
                </a:cxn>
              </a:cxnLst>
              <a:rect l="0" t="0" r="r" b="b"/>
              <a:pathLst>
                <a:path w="415" h="801">
                  <a:moveTo>
                    <a:pt x="415" y="0"/>
                  </a:moveTo>
                  <a:lnTo>
                    <a:pt x="200" y="801"/>
                  </a:lnTo>
                  <a:lnTo>
                    <a:pt x="0" y="801"/>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1" name="Freeform 85"/>
            <p:cNvSpPr>
              <a:spLocks/>
            </p:cNvSpPr>
            <p:nvPr/>
          </p:nvSpPr>
          <p:spPr bwMode="auto">
            <a:xfrm>
              <a:off x="4894" y="2348"/>
              <a:ext cx="20" cy="27"/>
            </a:xfrm>
            <a:custGeom>
              <a:avLst/>
              <a:gdLst>
                <a:gd name="T0" fmla="*/ 0 w 113"/>
                <a:gd name="T1" fmla="*/ 0 h 156"/>
                <a:gd name="T2" fmla="*/ 16 w 113"/>
                <a:gd name="T3" fmla="*/ 110 h 156"/>
                <a:gd name="T4" fmla="*/ 113 w 113"/>
                <a:gd name="T5" fmla="*/ 156 h 156"/>
              </a:gdLst>
              <a:ahLst/>
              <a:cxnLst>
                <a:cxn ang="0">
                  <a:pos x="T0" y="T1"/>
                </a:cxn>
                <a:cxn ang="0">
                  <a:pos x="T2" y="T3"/>
                </a:cxn>
                <a:cxn ang="0">
                  <a:pos x="T4" y="T5"/>
                </a:cxn>
              </a:cxnLst>
              <a:rect l="0" t="0" r="r" b="b"/>
              <a:pathLst>
                <a:path w="113" h="156">
                  <a:moveTo>
                    <a:pt x="0" y="0"/>
                  </a:moveTo>
                  <a:lnTo>
                    <a:pt x="16" y="110"/>
                  </a:lnTo>
                  <a:lnTo>
                    <a:pt x="113" y="156"/>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2" name="Line 86"/>
            <p:cNvSpPr>
              <a:spLocks noChangeShapeType="1"/>
            </p:cNvSpPr>
            <p:nvPr/>
          </p:nvSpPr>
          <p:spPr bwMode="auto">
            <a:xfrm flipV="1">
              <a:off x="4894" y="2309"/>
              <a:ext cx="10" cy="3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83" name="Freeform 87"/>
            <p:cNvSpPr>
              <a:spLocks/>
            </p:cNvSpPr>
            <p:nvPr/>
          </p:nvSpPr>
          <p:spPr bwMode="auto">
            <a:xfrm>
              <a:off x="4904" y="2283"/>
              <a:ext cx="34" cy="26"/>
            </a:xfrm>
            <a:custGeom>
              <a:avLst/>
              <a:gdLst>
                <a:gd name="T0" fmla="*/ 198 w 198"/>
                <a:gd name="T1" fmla="*/ 0 h 156"/>
                <a:gd name="T2" fmla="*/ 75 w 198"/>
                <a:gd name="T3" fmla="*/ 45 h 156"/>
                <a:gd name="T4" fmla="*/ 0 w 198"/>
                <a:gd name="T5" fmla="*/ 156 h 156"/>
              </a:gdLst>
              <a:ahLst/>
              <a:cxnLst>
                <a:cxn ang="0">
                  <a:pos x="T0" y="T1"/>
                </a:cxn>
                <a:cxn ang="0">
                  <a:pos x="T2" y="T3"/>
                </a:cxn>
                <a:cxn ang="0">
                  <a:pos x="T4" y="T5"/>
                </a:cxn>
              </a:cxnLst>
              <a:rect l="0" t="0" r="r" b="b"/>
              <a:pathLst>
                <a:path w="198" h="156">
                  <a:moveTo>
                    <a:pt x="198" y="0"/>
                  </a:moveTo>
                  <a:lnTo>
                    <a:pt x="75" y="45"/>
                  </a:lnTo>
                  <a:lnTo>
                    <a:pt x="0" y="156"/>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4" name="Line 88"/>
            <p:cNvSpPr>
              <a:spLocks noChangeShapeType="1"/>
            </p:cNvSpPr>
            <p:nvPr/>
          </p:nvSpPr>
          <p:spPr bwMode="auto">
            <a:xfrm>
              <a:off x="4938" y="2283"/>
              <a:ext cx="35"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85" name="Freeform 89"/>
            <p:cNvSpPr>
              <a:spLocks/>
            </p:cNvSpPr>
            <p:nvPr/>
          </p:nvSpPr>
          <p:spPr bwMode="auto">
            <a:xfrm>
              <a:off x="4929" y="1289"/>
              <a:ext cx="71" cy="137"/>
            </a:xfrm>
            <a:custGeom>
              <a:avLst/>
              <a:gdLst>
                <a:gd name="T0" fmla="*/ 415 w 415"/>
                <a:gd name="T1" fmla="*/ 0 h 801"/>
                <a:gd name="T2" fmla="*/ 200 w 415"/>
                <a:gd name="T3" fmla="*/ 801 h 801"/>
                <a:gd name="T4" fmla="*/ 0 w 415"/>
                <a:gd name="T5" fmla="*/ 801 h 801"/>
              </a:gdLst>
              <a:ahLst/>
              <a:cxnLst>
                <a:cxn ang="0">
                  <a:pos x="T0" y="T1"/>
                </a:cxn>
                <a:cxn ang="0">
                  <a:pos x="T2" y="T3"/>
                </a:cxn>
                <a:cxn ang="0">
                  <a:pos x="T4" y="T5"/>
                </a:cxn>
              </a:cxnLst>
              <a:rect l="0" t="0" r="r" b="b"/>
              <a:pathLst>
                <a:path w="415" h="801">
                  <a:moveTo>
                    <a:pt x="415" y="0"/>
                  </a:moveTo>
                  <a:lnTo>
                    <a:pt x="200" y="801"/>
                  </a:lnTo>
                  <a:lnTo>
                    <a:pt x="0" y="801"/>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6" name="Freeform 90"/>
            <p:cNvSpPr>
              <a:spLocks/>
            </p:cNvSpPr>
            <p:nvPr/>
          </p:nvSpPr>
          <p:spPr bwMode="auto">
            <a:xfrm>
              <a:off x="4908" y="1400"/>
              <a:ext cx="21" cy="26"/>
            </a:xfrm>
            <a:custGeom>
              <a:avLst/>
              <a:gdLst>
                <a:gd name="T0" fmla="*/ 0 w 114"/>
                <a:gd name="T1" fmla="*/ 0 h 157"/>
                <a:gd name="T2" fmla="*/ 17 w 114"/>
                <a:gd name="T3" fmla="*/ 110 h 157"/>
                <a:gd name="T4" fmla="*/ 114 w 114"/>
                <a:gd name="T5" fmla="*/ 157 h 157"/>
              </a:gdLst>
              <a:ahLst/>
              <a:cxnLst>
                <a:cxn ang="0">
                  <a:pos x="T0" y="T1"/>
                </a:cxn>
                <a:cxn ang="0">
                  <a:pos x="T2" y="T3"/>
                </a:cxn>
                <a:cxn ang="0">
                  <a:pos x="T4" y="T5"/>
                </a:cxn>
              </a:cxnLst>
              <a:rect l="0" t="0" r="r" b="b"/>
              <a:pathLst>
                <a:path w="114" h="157">
                  <a:moveTo>
                    <a:pt x="0" y="0"/>
                  </a:moveTo>
                  <a:lnTo>
                    <a:pt x="17" y="110"/>
                  </a:lnTo>
                  <a:lnTo>
                    <a:pt x="114" y="157"/>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7" name="Line 91"/>
            <p:cNvSpPr>
              <a:spLocks noChangeShapeType="1"/>
            </p:cNvSpPr>
            <p:nvPr/>
          </p:nvSpPr>
          <p:spPr bwMode="auto">
            <a:xfrm flipV="1">
              <a:off x="4908" y="1361"/>
              <a:ext cx="11" cy="3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88" name="Freeform 92"/>
            <p:cNvSpPr>
              <a:spLocks/>
            </p:cNvSpPr>
            <p:nvPr/>
          </p:nvSpPr>
          <p:spPr bwMode="auto">
            <a:xfrm>
              <a:off x="4919" y="1334"/>
              <a:ext cx="34" cy="27"/>
            </a:xfrm>
            <a:custGeom>
              <a:avLst/>
              <a:gdLst>
                <a:gd name="T0" fmla="*/ 198 w 198"/>
                <a:gd name="T1" fmla="*/ 0 h 155"/>
                <a:gd name="T2" fmla="*/ 75 w 198"/>
                <a:gd name="T3" fmla="*/ 45 h 155"/>
                <a:gd name="T4" fmla="*/ 0 w 198"/>
                <a:gd name="T5" fmla="*/ 155 h 155"/>
              </a:gdLst>
              <a:ahLst/>
              <a:cxnLst>
                <a:cxn ang="0">
                  <a:pos x="T0" y="T1"/>
                </a:cxn>
                <a:cxn ang="0">
                  <a:pos x="T2" y="T3"/>
                </a:cxn>
                <a:cxn ang="0">
                  <a:pos x="T4" y="T5"/>
                </a:cxn>
              </a:cxnLst>
              <a:rect l="0" t="0" r="r" b="b"/>
              <a:pathLst>
                <a:path w="198" h="155">
                  <a:moveTo>
                    <a:pt x="198" y="0"/>
                  </a:moveTo>
                  <a:lnTo>
                    <a:pt x="75" y="45"/>
                  </a:lnTo>
                  <a:lnTo>
                    <a:pt x="0" y="155"/>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89" name="Line 93"/>
            <p:cNvSpPr>
              <a:spLocks noChangeShapeType="1"/>
            </p:cNvSpPr>
            <p:nvPr/>
          </p:nvSpPr>
          <p:spPr bwMode="auto">
            <a:xfrm>
              <a:off x="4953" y="1334"/>
              <a:ext cx="35" cy="2"/>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0" name="Line 94"/>
            <p:cNvSpPr>
              <a:spLocks noChangeShapeType="1"/>
            </p:cNvSpPr>
            <p:nvPr/>
          </p:nvSpPr>
          <p:spPr bwMode="auto">
            <a:xfrm flipV="1">
              <a:off x="5037" y="1289"/>
              <a:ext cx="16" cy="30"/>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1" name="Freeform 95"/>
            <p:cNvSpPr>
              <a:spLocks/>
            </p:cNvSpPr>
            <p:nvPr/>
          </p:nvSpPr>
          <p:spPr bwMode="auto">
            <a:xfrm>
              <a:off x="5139" y="3075"/>
              <a:ext cx="78" cy="138"/>
            </a:xfrm>
            <a:custGeom>
              <a:avLst/>
              <a:gdLst>
                <a:gd name="T0" fmla="*/ 215 w 457"/>
                <a:gd name="T1" fmla="*/ 0 h 801"/>
                <a:gd name="T2" fmla="*/ 0 w 457"/>
                <a:gd name="T3" fmla="*/ 801 h 801"/>
                <a:gd name="T4" fmla="*/ 200 w 457"/>
                <a:gd name="T5" fmla="*/ 801 h 801"/>
                <a:gd name="T6" fmla="*/ 323 w 457"/>
                <a:gd name="T7" fmla="*/ 755 h 801"/>
                <a:gd name="T8" fmla="*/ 397 w 457"/>
                <a:gd name="T9" fmla="*/ 645 h 801"/>
                <a:gd name="T10" fmla="*/ 457 w 457"/>
                <a:gd name="T11" fmla="*/ 423 h 801"/>
                <a:gd name="T12" fmla="*/ 441 w 457"/>
                <a:gd name="T13" fmla="*/ 313 h 801"/>
                <a:gd name="T14" fmla="*/ 343 w 457"/>
                <a:gd name="T15" fmla="*/ 267 h 801"/>
                <a:gd name="T16" fmla="*/ 143 w 457"/>
                <a:gd name="T17" fmla="*/ 2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801">
                  <a:moveTo>
                    <a:pt x="215" y="0"/>
                  </a:moveTo>
                  <a:lnTo>
                    <a:pt x="0" y="801"/>
                  </a:lnTo>
                  <a:lnTo>
                    <a:pt x="200" y="801"/>
                  </a:lnTo>
                  <a:lnTo>
                    <a:pt x="323" y="755"/>
                  </a:lnTo>
                  <a:lnTo>
                    <a:pt x="397" y="645"/>
                  </a:lnTo>
                  <a:lnTo>
                    <a:pt x="457" y="423"/>
                  </a:lnTo>
                  <a:lnTo>
                    <a:pt x="441" y="313"/>
                  </a:lnTo>
                  <a:lnTo>
                    <a:pt x="343" y="267"/>
                  </a:lnTo>
                  <a:lnTo>
                    <a:pt x="143" y="267"/>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92" name="Line 96"/>
            <p:cNvSpPr>
              <a:spLocks noChangeShapeType="1"/>
            </p:cNvSpPr>
            <p:nvPr/>
          </p:nvSpPr>
          <p:spPr bwMode="auto">
            <a:xfrm flipH="1">
              <a:off x="5251" y="2192"/>
              <a:ext cx="123"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3" name="Line 97"/>
            <p:cNvSpPr>
              <a:spLocks noChangeShapeType="1"/>
            </p:cNvSpPr>
            <p:nvPr/>
          </p:nvSpPr>
          <p:spPr bwMode="auto">
            <a:xfrm flipV="1">
              <a:off x="5459" y="2166"/>
              <a:ext cx="17" cy="6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4" name="Freeform 98"/>
            <p:cNvSpPr>
              <a:spLocks/>
            </p:cNvSpPr>
            <p:nvPr/>
          </p:nvSpPr>
          <p:spPr bwMode="auto">
            <a:xfrm>
              <a:off x="5476" y="2127"/>
              <a:ext cx="76" cy="39"/>
            </a:xfrm>
            <a:custGeom>
              <a:avLst/>
              <a:gdLst>
                <a:gd name="T0" fmla="*/ 443 w 443"/>
                <a:gd name="T1" fmla="*/ 222 h 222"/>
                <a:gd name="T2" fmla="*/ 421 w 443"/>
                <a:gd name="T3" fmla="*/ 64 h 222"/>
                <a:gd name="T4" fmla="*/ 281 w 443"/>
                <a:gd name="T5" fmla="*/ 0 h 222"/>
                <a:gd name="T6" fmla="*/ 106 w 443"/>
                <a:gd name="T7" fmla="*/ 64 h 222"/>
                <a:gd name="T8" fmla="*/ 0 w 443"/>
                <a:gd name="T9" fmla="*/ 222 h 222"/>
              </a:gdLst>
              <a:ahLst/>
              <a:cxnLst>
                <a:cxn ang="0">
                  <a:pos x="T0" y="T1"/>
                </a:cxn>
                <a:cxn ang="0">
                  <a:pos x="T2" y="T3"/>
                </a:cxn>
                <a:cxn ang="0">
                  <a:pos x="T4" y="T5"/>
                </a:cxn>
                <a:cxn ang="0">
                  <a:pos x="T6" y="T7"/>
                </a:cxn>
                <a:cxn ang="0">
                  <a:pos x="T8" y="T9"/>
                </a:cxn>
              </a:cxnLst>
              <a:rect l="0" t="0" r="r" b="b"/>
              <a:pathLst>
                <a:path w="443" h="222">
                  <a:moveTo>
                    <a:pt x="443" y="222"/>
                  </a:moveTo>
                  <a:lnTo>
                    <a:pt x="421" y="64"/>
                  </a:lnTo>
                  <a:lnTo>
                    <a:pt x="281" y="0"/>
                  </a:lnTo>
                  <a:lnTo>
                    <a:pt x="106" y="64"/>
                  </a:lnTo>
                  <a:lnTo>
                    <a:pt x="0" y="222"/>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95" name="Line 99"/>
            <p:cNvSpPr>
              <a:spLocks noChangeShapeType="1"/>
            </p:cNvSpPr>
            <p:nvPr/>
          </p:nvSpPr>
          <p:spPr bwMode="auto">
            <a:xfrm flipH="1">
              <a:off x="5535" y="2166"/>
              <a:ext cx="17" cy="6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6" name="Freeform 100"/>
            <p:cNvSpPr>
              <a:spLocks/>
            </p:cNvSpPr>
            <p:nvPr/>
          </p:nvSpPr>
          <p:spPr bwMode="auto">
            <a:xfrm>
              <a:off x="5459" y="2227"/>
              <a:ext cx="76" cy="38"/>
            </a:xfrm>
            <a:custGeom>
              <a:avLst/>
              <a:gdLst>
                <a:gd name="T0" fmla="*/ 0 w 444"/>
                <a:gd name="T1" fmla="*/ 0 h 222"/>
                <a:gd name="T2" fmla="*/ 23 w 444"/>
                <a:gd name="T3" fmla="*/ 158 h 222"/>
                <a:gd name="T4" fmla="*/ 162 w 444"/>
                <a:gd name="T5" fmla="*/ 222 h 222"/>
                <a:gd name="T6" fmla="*/ 337 w 444"/>
                <a:gd name="T7" fmla="*/ 158 h 222"/>
                <a:gd name="T8" fmla="*/ 444 w 444"/>
                <a:gd name="T9" fmla="*/ 0 h 222"/>
              </a:gdLst>
              <a:ahLst/>
              <a:cxnLst>
                <a:cxn ang="0">
                  <a:pos x="T0" y="T1"/>
                </a:cxn>
                <a:cxn ang="0">
                  <a:pos x="T2" y="T3"/>
                </a:cxn>
                <a:cxn ang="0">
                  <a:pos x="T4" y="T5"/>
                </a:cxn>
                <a:cxn ang="0">
                  <a:pos x="T6" y="T7"/>
                </a:cxn>
                <a:cxn ang="0">
                  <a:pos x="T8" y="T9"/>
                </a:cxn>
              </a:cxnLst>
              <a:rect l="0" t="0" r="r" b="b"/>
              <a:pathLst>
                <a:path w="444" h="222">
                  <a:moveTo>
                    <a:pt x="0" y="0"/>
                  </a:moveTo>
                  <a:lnTo>
                    <a:pt x="23" y="158"/>
                  </a:lnTo>
                  <a:lnTo>
                    <a:pt x="162" y="222"/>
                  </a:lnTo>
                  <a:lnTo>
                    <a:pt x="337" y="158"/>
                  </a:lnTo>
                  <a:lnTo>
                    <a:pt x="444" y="0"/>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97" name="Line 101"/>
            <p:cNvSpPr>
              <a:spLocks noChangeShapeType="1"/>
            </p:cNvSpPr>
            <p:nvPr/>
          </p:nvSpPr>
          <p:spPr bwMode="auto">
            <a:xfrm flipH="1">
              <a:off x="3585" y="810"/>
              <a:ext cx="20" cy="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98" name="Freeform 102"/>
            <p:cNvSpPr>
              <a:spLocks/>
            </p:cNvSpPr>
            <p:nvPr/>
          </p:nvSpPr>
          <p:spPr bwMode="auto">
            <a:xfrm>
              <a:off x="3566" y="784"/>
              <a:ext cx="19" cy="26"/>
            </a:xfrm>
            <a:custGeom>
              <a:avLst/>
              <a:gdLst>
                <a:gd name="T0" fmla="*/ 0 w 114"/>
                <a:gd name="T1" fmla="*/ 0 h 155"/>
                <a:gd name="T2" fmla="*/ 16 w 114"/>
                <a:gd name="T3" fmla="*/ 110 h 155"/>
                <a:gd name="T4" fmla="*/ 114 w 114"/>
                <a:gd name="T5" fmla="*/ 155 h 155"/>
              </a:gdLst>
              <a:ahLst/>
              <a:cxnLst>
                <a:cxn ang="0">
                  <a:pos x="T0" y="T1"/>
                </a:cxn>
                <a:cxn ang="0">
                  <a:pos x="T2" y="T3"/>
                </a:cxn>
                <a:cxn ang="0">
                  <a:pos x="T4" y="T5"/>
                </a:cxn>
              </a:cxnLst>
              <a:rect l="0" t="0" r="r" b="b"/>
              <a:pathLst>
                <a:path w="114" h="155">
                  <a:moveTo>
                    <a:pt x="0" y="0"/>
                  </a:moveTo>
                  <a:lnTo>
                    <a:pt x="16" y="110"/>
                  </a:lnTo>
                  <a:lnTo>
                    <a:pt x="114" y="155"/>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399" name="Line 103"/>
            <p:cNvSpPr>
              <a:spLocks noChangeShapeType="1"/>
            </p:cNvSpPr>
            <p:nvPr/>
          </p:nvSpPr>
          <p:spPr bwMode="auto">
            <a:xfrm flipV="1">
              <a:off x="3566" y="745"/>
              <a:ext cx="10" cy="39"/>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00" name="Freeform 104"/>
            <p:cNvSpPr>
              <a:spLocks/>
            </p:cNvSpPr>
            <p:nvPr/>
          </p:nvSpPr>
          <p:spPr bwMode="auto">
            <a:xfrm>
              <a:off x="3576" y="718"/>
              <a:ext cx="35" cy="27"/>
            </a:xfrm>
            <a:custGeom>
              <a:avLst/>
              <a:gdLst>
                <a:gd name="T0" fmla="*/ 198 w 198"/>
                <a:gd name="T1" fmla="*/ 0 h 155"/>
                <a:gd name="T2" fmla="*/ 75 w 198"/>
                <a:gd name="T3" fmla="*/ 45 h 155"/>
                <a:gd name="T4" fmla="*/ 0 w 198"/>
                <a:gd name="T5" fmla="*/ 155 h 155"/>
              </a:gdLst>
              <a:ahLst/>
              <a:cxnLst>
                <a:cxn ang="0">
                  <a:pos x="T0" y="T1"/>
                </a:cxn>
                <a:cxn ang="0">
                  <a:pos x="T2" y="T3"/>
                </a:cxn>
                <a:cxn ang="0">
                  <a:pos x="T4" y="T5"/>
                </a:cxn>
              </a:cxnLst>
              <a:rect l="0" t="0" r="r" b="b"/>
              <a:pathLst>
                <a:path w="198" h="155">
                  <a:moveTo>
                    <a:pt x="198" y="0"/>
                  </a:moveTo>
                  <a:lnTo>
                    <a:pt x="75" y="45"/>
                  </a:lnTo>
                  <a:lnTo>
                    <a:pt x="0" y="155"/>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01" name="Line 105"/>
            <p:cNvSpPr>
              <a:spLocks noChangeShapeType="1"/>
            </p:cNvSpPr>
            <p:nvPr/>
          </p:nvSpPr>
          <p:spPr bwMode="auto">
            <a:xfrm>
              <a:off x="3611" y="718"/>
              <a:ext cx="18" cy="2"/>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02" name="Line 106"/>
            <p:cNvSpPr>
              <a:spLocks noChangeShapeType="1"/>
            </p:cNvSpPr>
            <p:nvPr/>
          </p:nvSpPr>
          <p:spPr bwMode="auto">
            <a:xfrm flipV="1">
              <a:off x="3679" y="672"/>
              <a:ext cx="16" cy="3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03" name="Freeform 107"/>
            <p:cNvSpPr>
              <a:spLocks/>
            </p:cNvSpPr>
            <p:nvPr/>
          </p:nvSpPr>
          <p:spPr bwMode="auto">
            <a:xfrm>
              <a:off x="5150" y="872"/>
              <a:ext cx="79" cy="139"/>
            </a:xfrm>
            <a:custGeom>
              <a:avLst/>
              <a:gdLst>
                <a:gd name="T0" fmla="*/ 213 w 456"/>
                <a:gd name="T1" fmla="*/ 0 h 801"/>
                <a:gd name="T2" fmla="*/ 0 w 456"/>
                <a:gd name="T3" fmla="*/ 801 h 801"/>
                <a:gd name="T4" fmla="*/ 200 w 456"/>
                <a:gd name="T5" fmla="*/ 801 h 801"/>
                <a:gd name="T6" fmla="*/ 321 w 456"/>
                <a:gd name="T7" fmla="*/ 755 h 801"/>
                <a:gd name="T8" fmla="*/ 397 w 456"/>
                <a:gd name="T9" fmla="*/ 645 h 801"/>
                <a:gd name="T10" fmla="*/ 456 w 456"/>
                <a:gd name="T11" fmla="*/ 423 h 801"/>
                <a:gd name="T12" fmla="*/ 440 w 456"/>
                <a:gd name="T13" fmla="*/ 312 h 801"/>
                <a:gd name="T14" fmla="*/ 343 w 456"/>
                <a:gd name="T15" fmla="*/ 267 h 801"/>
                <a:gd name="T16" fmla="*/ 143 w 456"/>
                <a:gd name="T17" fmla="*/ 2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801">
                  <a:moveTo>
                    <a:pt x="213" y="0"/>
                  </a:moveTo>
                  <a:lnTo>
                    <a:pt x="0" y="801"/>
                  </a:lnTo>
                  <a:lnTo>
                    <a:pt x="200" y="801"/>
                  </a:lnTo>
                  <a:lnTo>
                    <a:pt x="321" y="755"/>
                  </a:lnTo>
                  <a:lnTo>
                    <a:pt x="397" y="645"/>
                  </a:lnTo>
                  <a:lnTo>
                    <a:pt x="456" y="423"/>
                  </a:lnTo>
                  <a:lnTo>
                    <a:pt x="440" y="312"/>
                  </a:lnTo>
                  <a:lnTo>
                    <a:pt x="343" y="267"/>
                  </a:lnTo>
                  <a:lnTo>
                    <a:pt x="143" y="267"/>
                  </a:lnTo>
                </a:path>
              </a:pathLst>
            </a:custGeom>
            <a:noFill/>
            <a:ln w="19050"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04" name="Line 108"/>
            <p:cNvSpPr>
              <a:spLocks noChangeShapeType="1"/>
            </p:cNvSpPr>
            <p:nvPr/>
          </p:nvSpPr>
          <p:spPr bwMode="auto">
            <a:xfrm flipV="1">
              <a:off x="5286" y="872"/>
              <a:ext cx="16" cy="31"/>
            </a:xfrm>
            <a:prstGeom prst="line">
              <a:avLst/>
            </a:prstGeom>
            <a:noFill/>
            <a:ln w="1905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05" name="Group 109"/>
          <p:cNvGrpSpPr>
            <a:grpSpLocks/>
          </p:cNvGrpSpPr>
          <p:nvPr/>
        </p:nvGrpSpPr>
        <p:grpSpPr bwMode="auto">
          <a:xfrm>
            <a:off x="1958975" y="4606925"/>
            <a:ext cx="696913" cy="322263"/>
            <a:chOff x="1045" y="2636"/>
            <a:chExt cx="439" cy="203"/>
          </a:xfrm>
        </p:grpSpPr>
        <p:grpSp>
          <p:nvGrpSpPr>
            <p:cNvPr id="55406" name="Group 110"/>
            <p:cNvGrpSpPr>
              <a:grpSpLocks/>
            </p:cNvGrpSpPr>
            <p:nvPr/>
          </p:nvGrpSpPr>
          <p:grpSpPr bwMode="auto">
            <a:xfrm>
              <a:off x="1045" y="2747"/>
              <a:ext cx="223" cy="92"/>
              <a:chOff x="3898" y="3085"/>
              <a:chExt cx="223" cy="92"/>
            </a:xfrm>
          </p:grpSpPr>
          <p:sp>
            <p:nvSpPr>
              <p:cNvPr id="55407" name="Line 111"/>
              <p:cNvSpPr>
                <a:spLocks noChangeShapeType="1"/>
              </p:cNvSpPr>
              <p:nvPr/>
            </p:nvSpPr>
            <p:spPr bwMode="auto">
              <a:xfrm>
                <a:off x="3898" y="3085"/>
                <a:ext cx="50" cy="21"/>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08" name="Line 112"/>
              <p:cNvSpPr>
                <a:spLocks noChangeShapeType="1"/>
              </p:cNvSpPr>
              <p:nvPr/>
            </p:nvSpPr>
            <p:spPr bwMode="auto">
              <a:xfrm>
                <a:off x="3969" y="3114"/>
                <a:ext cx="82" cy="34"/>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09" name="Line 113"/>
              <p:cNvSpPr>
                <a:spLocks noChangeShapeType="1"/>
              </p:cNvSpPr>
              <p:nvPr/>
            </p:nvSpPr>
            <p:spPr bwMode="auto">
              <a:xfrm>
                <a:off x="4070" y="3157"/>
                <a:ext cx="51" cy="2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10" name="Group 114"/>
            <p:cNvGrpSpPr>
              <a:grpSpLocks/>
            </p:cNvGrpSpPr>
            <p:nvPr/>
          </p:nvGrpSpPr>
          <p:grpSpPr bwMode="auto">
            <a:xfrm>
              <a:off x="1260" y="2636"/>
              <a:ext cx="224" cy="92"/>
              <a:chOff x="4113" y="2974"/>
              <a:chExt cx="224" cy="92"/>
            </a:xfrm>
          </p:grpSpPr>
          <p:sp>
            <p:nvSpPr>
              <p:cNvPr id="55411" name="Line 115"/>
              <p:cNvSpPr>
                <a:spLocks noChangeShapeType="1"/>
              </p:cNvSpPr>
              <p:nvPr/>
            </p:nvSpPr>
            <p:spPr bwMode="auto">
              <a:xfrm>
                <a:off x="4113" y="2974"/>
                <a:ext cx="50" cy="21"/>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12" name="Line 116"/>
              <p:cNvSpPr>
                <a:spLocks noChangeShapeType="1"/>
              </p:cNvSpPr>
              <p:nvPr/>
            </p:nvSpPr>
            <p:spPr bwMode="auto">
              <a:xfrm>
                <a:off x="4184" y="3003"/>
                <a:ext cx="82" cy="34"/>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13" name="Line 117"/>
              <p:cNvSpPr>
                <a:spLocks noChangeShapeType="1"/>
              </p:cNvSpPr>
              <p:nvPr/>
            </p:nvSpPr>
            <p:spPr bwMode="auto">
              <a:xfrm>
                <a:off x="4287" y="3046"/>
                <a:ext cx="50" cy="2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55414" name="Group 118"/>
          <p:cNvGrpSpPr>
            <a:grpSpLocks/>
          </p:cNvGrpSpPr>
          <p:nvPr/>
        </p:nvGrpSpPr>
        <p:grpSpPr bwMode="auto">
          <a:xfrm>
            <a:off x="2959100" y="2390775"/>
            <a:ext cx="627063" cy="330200"/>
            <a:chOff x="1675" y="1240"/>
            <a:chExt cx="395" cy="208"/>
          </a:xfrm>
        </p:grpSpPr>
        <p:grpSp>
          <p:nvGrpSpPr>
            <p:cNvPr id="55415" name="Group 119"/>
            <p:cNvGrpSpPr>
              <a:grpSpLocks/>
            </p:cNvGrpSpPr>
            <p:nvPr/>
          </p:nvGrpSpPr>
          <p:grpSpPr bwMode="auto">
            <a:xfrm>
              <a:off x="1867" y="1240"/>
              <a:ext cx="203" cy="94"/>
              <a:chOff x="4720" y="1578"/>
              <a:chExt cx="203" cy="94"/>
            </a:xfrm>
          </p:grpSpPr>
          <p:sp>
            <p:nvSpPr>
              <p:cNvPr id="55416" name="Line 120"/>
              <p:cNvSpPr>
                <a:spLocks noChangeShapeType="1"/>
              </p:cNvSpPr>
              <p:nvPr/>
            </p:nvSpPr>
            <p:spPr bwMode="auto">
              <a:xfrm>
                <a:off x="4720" y="1578"/>
                <a:ext cx="41" cy="19"/>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17" name="Line 121"/>
              <p:cNvSpPr>
                <a:spLocks noChangeShapeType="1"/>
              </p:cNvSpPr>
              <p:nvPr/>
            </p:nvSpPr>
            <p:spPr bwMode="auto">
              <a:xfrm>
                <a:off x="4782" y="1607"/>
                <a:ext cx="80" cy="37"/>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18" name="Line 122"/>
              <p:cNvSpPr>
                <a:spLocks noChangeShapeType="1"/>
              </p:cNvSpPr>
              <p:nvPr/>
            </p:nvSpPr>
            <p:spPr bwMode="auto">
              <a:xfrm>
                <a:off x="4882" y="1653"/>
                <a:ext cx="41" cy="19"/>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19" name="Group 123"/>
            <p:cNvGrpSpPr>
              <a:grpSpLocks/>
            </p:cNvGrpSpPr>
            <p:nvPr/>
          </p:nvGrpSpPr>
          <p:grpSpPr bwMode="auto">
            <a:xfrm>
              <a:off x="1675" y="1355"/>
              <a:ext cx="203" cy="93"/>
              <a:chOff x="4528" y="1693"/>
              <a:chExt cx="203" cy="93"/>
            </a:xfrm>
          </p:grpSpPr>
          <p:sp>
            <p:nvSpPr>
              <p:cNvPr id="55420" name="Line 124"/>
              <p:cNvSpPr>
                <a:spLocks noChangeShapeType="1"/>
              </p:cNvSpPr>
              <p:nvPr/>
            </p:nvSpPr>
            <p:spPr bwMode="auto">
              <a:xfrm>
                <a:off x="4528" y="1693"/>
                <a:ext cx="41" cy="18"/>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21" name="Line 125"/>
              <p:cNvSpPr>
                <a:spLocks noChangeShapeType="1"/>
              </p:cNvSpPr>
              <p:nvPr/>
            </p:nvSpPr>
            <p:spPr bwMode="auto">
              <a:xfrm>
                <a:off x="4590" y="1720"/>
                <a:ext cx="80" cy="38"/>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22" name="Line 126"/>
              <p:cNvSpPr>
                <a:spLocks noChangeShapeType="1"/>
              </p:cNvSpPr>
              <p:nvPr/>
            </p:nvSpPr>
            <p:spPr bwMode="auto">
              <a:xfrm>
                <a:off x="4690" y="1768"/>
                <a:ext cx="41" cy="18"/>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55423" name="Group 127"/>
          <p:cNvGrpSpPr>
            <a:grpSpLocks/>
          </p:cNvGrpSpPr>
          <p:nvPr/>
        </p:nvGrpSpPr>
        <p:grpSpPr bwMode="auto">
          <a:xfrm>
            <a:off x="1958975" y="4616450"/>
            <a:ext cx="698500" cy="304800"/>
            <a:chOff x="1045" y="2642"/>
            <a:chExt cx="440" cy="192"/>
          </a:xfrm>
        </p:grpSpPr>
        <p:sp>
          <p:nvSpPr>
            <p:cNvPr id="55424" name="Line 128"/>
            <p:cNvSpPr>
              <a:spLocks noChangeShapeType="1"/>
            </p:cNvSpPr>
            <p:nvPr/>
          </p:nvSpPr>
          <p:spPr bwMode="auto">
            <a:xfrm flipH="1">
              <a:off x="1045" y="2642"/>
              <a:ext cx="228" cy="112"/>
            </a:xfrm>
            <a:prstGeom prst="line">
              <a:avLst/>
            </a:prstGeom>
            <a:noFill/>
            <a:ln w="3810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25" name="Line 129"/>
            <p:cNvSpPr>
              <a:spLocks noChangeShapeType="1"/>
            </p:cNvSpPr>
            <p:nvPr/>
          </p:nvSpPr>
          <p:spPr bwMode="auto">
            <a:xfrm flipH="1">
              <a:off x="1257" y="2722"/>
              <a:ext cx="228" cy="112"/>
            </a:xfrm>
            <a:prstGeom prst="line">
              <a:avLst/>
            </a:prstGeom>
            <a:noFill/>
            <a:ln w="38100">
              <a:solidFill>
                <a:srgbClr val="990033"/>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26" name="Group 130"/>
          <p:cNvGrpSpPr>
            <a:grpSpLocks/>
          </p:cNvGrpSpPr>
          <p:nvPr/>
        </p:nvGrpSpPr>
        <p:grpSpPr bwMode="auto">
          <a:xfrm>
            <a:off x="2952750" y="2393950"/>
            <a:ext cx="635000" cy="323850"/>
            <a:chOff x="1671" y="1242"/>
            <a:chExt cx="400" cy="204"/>
          </a:xfrm>
        </p:grpSpPr>
        <p:sp>
          <p:nvSpPr>
            <p:cNvPr id="55427" name="Line 131"/>
            <p:cNvSpPr>
              <a:spLocks noChangeShapeType="1"/>
            </p:cNvSpPr>
            <p:nvPr/>
          </p:nvSpPr>
          <p:spPr bwMode="auto">
            <a:xfrm flipV="1">
              <a:off x="1671" y="1242"/>
              <a:ext cx="204" cy="112"/>
            </a:xfrm>
            <a:prstGeom prst="line">
              <a:avLst/>
            </a:prstGeom>
            <a:noFill/>
            <a:ln w="381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428" name="Line 132"/>
            <p:cNvSpPr>
              <a:spLocks noChangeShapeType="1"/>
            </p:cNvSpPr>
            <p:nvPr/>
          </p:nvSpPr>
          <p:spPr bwMode="auto">
            <a:xfrm flipV="1">
              <a:off x="1883" y="1334"/>
              <a:ext cx="188" cy="112"/>
            </a:xfrm>
            <a:prstGeom prst="line">
              <a:avLst/>
            </a:prstGeom>
            <a:noFill/>
            <a:ln w="381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55429" name="Group 133"/>
          <p:cNvGrpSpPr>
            <a:grpSpLocks/>
          </p:cNvGrpSpPr>
          <p:nvPr/>
        </p:nvGrpSpPr>
        <p:grpSpPr bwMode="auto">
          <a:xfrm>
            <a:off x="757238" y="1706563"/>
            <a:ext cx="3776662" cy="4186237"/>
            <a:chOff x="288" y="809"/>
            <a:chExt cx="2379" cy="2637"/>
          </a:xfrm>
        </p:grpSpPr>
        <p:grpSp>
          <p:nvGrpSpPr>
            <p:cNvPr id="55430" name="Group 134"/>
            <p:cNvGrpSpPr>
              <a:grpSpLocks/>
            </p:cNvGrpSpPr>
            <p:nvPr/>
          </p:nvGrpSpPr>
          <p:grpSpPr bwMode="auto">
            <a:xfrm>
              <a:off x="752" y="1031"/>
              <a:ext cx="131" cy="139"/>
              <a:chOff x="3605" y="1369"/>
              <a:chExt cx="131" cy="139"/>
            </a:xfrm>
          </p:grpSpPr>
          <p:sp>
            <p:nvSpPr>
              <p:cNvPr id="55431" name="Line 135"/>
              <p:cNvSpPr>
                <a:spLocks noChangeShapeType="1"/>
              </p:cNvSpPr>
              <p:nvPr/>
            </p:nvSpPr>
            <p:spPr bwMode="auto">
              <a:xfrm flipH="1">
                <a:off x="3626" y="1507"/>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32" name="Freeform 136"/>
              <p:cNvSpPr>
                <a:spLocks/>
              </p:cNvSpPr>
              <p:nvPr/>
            </p:nvSpPr>
            <p:spPr bwMode="auto">
              <a:xfrm>
                <a:off x="3605" y="1480"/>
                <a:ext cx="21" cy="27"/>
              </a:xfrm>
              <a:custGeom>
                <a:avLst/>
                <a:gdLst>
                  <a:gd name="T0" fmla="*/ 0 w 114"/>
                  <a:gd name="T1" fmla="*/ 0 h 155"/>
                  <a:gd name="T2" fmla="*/ 16 w 114"/>
                  <a:gd name="T3" fmla="*/ 110 h 155"/>
                  <a:gd name="T4" fmla="*/ 114 w 114"/>
                  <a:gd name="T5" fmla="*/ 155 h 155"/>
                </a:gdLst>
                <a:ahLst/>
                <a:cxnLst>
                  <a:cxn ang="0">
                    <a:pos x="T0" y="T1"/>
                  </a:cxn>
                  <a:cxn ang="0">
                    <a:pos x="T2" y="T3"/>
                  </a:cxn>
                  <a:cxn ang="0">
                    <a:pos x="T4" y="T5"/>
                  </a:cxn>
                </a:cxnLst>
                <a:rect l="0" t="0" r="r" b="b"/>
                <a:pathLst>
                  <a:path w="114" h="155">
                    <a:moveTo>
                      <a:pt x="0" y="0"/>
                    </a:moveTo>
                    <a:lnTo>
                      <a:pt x="16" y="110"/>
                    </a:lnTo>
                    <a:lnTo>
                      <a:pt x="114"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33" name="Line 137"/>
              <p:cNvSpPr>
                <a:spLocks noChangeShapeType="1"/>
              </p:cNvSpPr>
              <p:nvPr/>
            </p:nvSpPr>
            <p:spPr bwMode="auto">
              <a:xfrm flipV="1">
                <a:off x="3605" y="1441"/>
                <a:ext cx="11"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34" name="Freeform 138"/>
              <p:cNvSpPr>
                <a:spLocks/>
              </p:cNvSpPr>
              <p:nvPr/>
            </p:nvSpPr>
            <p:spPr bwMode="auto">
              <a:xfrm>
                <a:off x="3616" y="1415"/>
                <a:ext cx="34" cy="26"/>
              </a:xfrm>
              <a:custGeom>
                <a:avLst/>
                <a:gdLst>
                  <a:gd name="T0" fmla="*/ 198 w 198"/>
                  <a:gd name="T1" fmla="*/ 0 h 156"/>
                  <a:gd name="T2" fmla="*/ 75 w 198"/>
                  <a:gd name="T3" fmla="*/ 46 h 156"/>
                  <a:gd name="T4" fmla="*/ 0 w 198"/>
                  <a:gd name="T5" fmla="*/ 156 h 156"/>
                </a:gdLst>
                <a:ahLst/>
                <a:cxnLst>
                  <a:cxn ang="0">
                    <a:pos x="T0" y="T1"/>
                  </a:cxn>
                  <a:cxn ang="0">
                    <a:pos x="T2" y="T3"/>
                  </a:cxn>
                  <a:cxn ang="0">
                    <a:pos x="T4" y="T5"/>
                  </a:cxn>
                </a:cxnLst>
                <a:rect l="0" t="0" r="r" b="b"/>
                <a:pathLst>
                  <a:path w="198" h="156">
                    <a:moveTo>
                      <a:pt x="198" y="0"/>
                    </a:moveTo>
                    <a:lnTo>
                      <a:pt x="75" y="46"/>
                    </a:lnTo>
                    <a:lnTo>
                      <a:pt x="0"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35" name="Line 139"/>
              <p:cNvSpPr>
                <a:spLocks noChangeShapeType="1"/>
              </p:cNvSpPr>
              <p:nvPr/>
            </p:nvSpPr>
            <p:spPr bwMode="auto">
              <a:xfrm>
                <a:off x="3650" y="1415"/>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36" name="Line 140"/>
              <p:cNvSpPr>
                <a:spLocks noChangeShapeType="1"/>
              </p:cNvSpPr>
              <p:nvPr/>
            </p:nvSpPr>
            <p:spPr bwMode="auto">
              <a:xfrm flipV="1">
                <a:off x="3720" y="1369"/>
                <a:ext cx="16"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37" name="Group 141"/>
            <p:cNvGrpSpPr>
              <a:grpSpLocks/>
            </p:cNvGrpSpPr>
            <p:nvPr/>
          </p:nvGrpSpPr>
          <p:grpSpPr bwMode="auto">
            <a:xfrm>
              <a:off x="556" y="1010"/>
              <a:ext cx="1880" cy="1115"/>
              <a:chOff x="3409" y="1348"/>
              <a:chExt cx="1880" cy="1115"/>
            </a:xfrm>
          </p:grpSpPr>
          <p:sp>
            <p:nvSpPr>
              <p:cNvPr id="55438" name="Line 142"/>
              <p:cNvSpPr>
                <a:spLocks noChangeShapeType="1"/>
              </p:cNvSpPr>
              <p:nvPr/>
            </p:nvSpPr>
            <p:spPr bwMode="auto">
              <a:xfrm flipV="1">
                <a:off x="3409" y="2352"/>
                <a:ext cx="187" cy="1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39" name="Line 143"/>
              <p:cNvSpPr>
                <a:spLocks noChangeShapeType="1"/>
              </p:cNvSpPr>
              <p:nvPr/>
            </p:nvSpPr>
            <p:spPr bwMode="auto">
              <a:xfrm flipV="1">
                <a:off x="3646" y="2293"/>
                <a:ext cx="50"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0" name="Line 144"/>
              <p:cNvSpPr>
                <a:spLocks noChangeShapeType="1"/>
              </p:cNvSpPr>
              <p:nvPr/>
            </p:nvSpPr>
            <p:spPr bwMode="auto">
              <a:xfrm flipV="1">
                <a:off x="3747" y="2084"/>
                <a:ext cx="300" cy="17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1" name="Line 145"/>
              <p:cNvSpPr>
                <a:spLocks noChangeShapeType="1"/>
              </p:cNvSpPr>
              <p:nvPr/>
            </p:nvSpPr>
            <p:spPr bwMode="auto">
              <a:xfrm flipV="1">
                <a:off x="4098" y="2025"/>
                <a:ext cx="51"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2" name="Line 146"/>
              <p:cNvSpPr>
                <a:spLocks noChangeShapeType="1"/>
              </p:cNvSpPr>
              <p:nvPr/>
            </p:nvSpPr>
            <p:spPr bwMode="auto">
              <a:xfrm flipV="1">
                <a:off x="4198" y="1816"/>
                <a:ext cx="302" cy="17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3" name="Line 147"/>
              <p:cNvSpPr>
                <a:spLocks noChangeShapeType="1"/>
              </p:cNvSpPr>
              <p:nvPr/>
            </p:nvSpPr>
            <p:spPr bwMode="auto">
              <a:xfrm flipV="1">
                <a:off x="4551" y="1757"/>
                <a:ext cx="50"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4" name="Line 148"/>
              <p:cNvSpPr>
                <a:spLocks noChangeShapeType="1"/>
              </p:cNvSpPr>
              <p:nvPr/>
            </p:nvSpPr>
            <p:spPr bwMode="auto">
              <a:xfrm flipV="1">
                <a:off x="4651" y="1548"/>
                <a:ext cx="302" cy="1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5" name="Line 149"/>
              <p:cNvSpPr>
                <a:spLocks noChangeShapeType="1"/>
              </p:cNvSpPr>
              <p:nvPr/>
            </p:nvSpPr>
            <p:spPr bwMode="auto">
              <a:xfrm flipV="1">
                <a:off x="5003" y="1488"/>
                <a:ext cx="51"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6" name="Line 150"/>
              <p:cNvSpPr>
                <a:spLocks noChangeShapeType="1"/>
              </p:cNvSpPr>
              <p:nvPr/>
            </p:nvSpPr>
            <p:spPr bwMode="auto">
              <a:xfrm flipV="1">
                <a:off x="5103" y="1348"/>
                <a:ext cx="186" cy="1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47" name="Group 151"/>
            <p:cNvGrpSpPr>
              <a:grpSpLocks/>
            </p:cNvGrpSpPr>
            <p:nvPr/>
          </p:nvGrpSpPr>
          <p:grpSpPr bwMode="auto">
            <a:xfrm>
              <a:off x="792" y="842"/>
              <a:ext cx="1429" cy="664"/>
              <a:chOff x="3645" y="1180"/>
              <a:chExt cx="1429" cy="664"/>
            </a:xfrm>
          </p:grpSpPr>
          <p:sp>
            <p:nvSpPr>
              <p:cNvPr id="55448" name="Line 152"/>
              <p:cNvSpPr>
                <a:spLocks noChangeShapeType="1"/>
              </p:cNvSpPr>
              <p:nvPr/>
            </p:nvSpPr>
            <p:spPr bwMode="auto">
              <a:xfrm>
                <a:off x="3645" y="1180"/>
                <a:ext cx="396" cy="1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49" name="Line 153"/>
              <p:cNvSpPr>
                <a:spLocks noChangeShapeType="1"/>
              </p:cNvSpPr>
              <p:nvPr/>
            </p:nvSpPr>
            <p:spPr bwMode="auto">
              <a:xfrm>
                <a:off x="4094" y="1389"/>
                <a:ext cx="54"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0" name="Line 154"/>
              <p:cNvSpPr>
                <a:spLocks noChangeShapeType="1"/>
              </p:cNvSpPr>
              <p:nvPr/>
            </p:nvSpPr>
            <p:spPr bwMode="auto">
              <a:xfrm>
                <a:off x="4201" y="1439"/>
                <a:ext cx="317" cy="14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1" name="Line 155"/>
              <p:cNvSpPr>
                <a:spLocks noChangeShapeType="1"/>
              </p:cNvSpPr>
              <p:nvPr/>
            </p:nvSpPr>
            <p:spPr bwMode="auto">
              <a:xfrm>
                <a:off x="4572" y="1610"/>
                <a:ext cx="53"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2" name="Line 156"/>
              <p:cNvSpPr>
                <a:spLocks noChangeShapeType="1"/>
              </p:cNvSpPr>
              <p:nvPr/>
            </p:nvSpPr>
            <p:spPr bwMode="auto">
              <a:xfrm>
                <a:off x="4678" y="1660"/>
                <a:ext cx="396" cy="1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453" name="Line 157"/>
            <p:cNvSpPr>
              <a:spLocks noChangeShapeType="1"/>
            </p:cNvSpPr>
            <p:nvPr/>
          </p:nvSpPr>
          <p:spPr bwMode="auto">
            <a:xfrm flipV="1">
              <a:off x="614" y="1353"/>
              <a:ext cx="1057" cy="630"/>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454" name="Group 158"/>
            <p:cNvGrpSpPr>
              <a:grpSpLocks/>
            </p:cNvGrpSpPr>
            <p:nvPr/>
          </p:nvGrpSpPr>
          <p:grpSpPr bwMode="auto">
            <a:xfrm>
              <a:off x="538" y="2442"/>
              <a:ext cx="1884" cy="768"/>
              <a:chOff x="3391" y="2780"/>
              <a:chExt cx="1884" cy="768"/>
            </a:xfrm>
          </p:grpSpPr>
          <p:sp>
            <p:nvSpPr>
              <p:cNvPr id="55455" name="Line 159"/>
              <p:cNvSpPr>
                <a:spLocks noChangeShapeType="1"/>
              </p:cNvSpPr>
              <p:nvPr/>
            </p:nvSpPr>
            <p:spPr bwMode="auto">
              <a:xfrm>
                <a:off x="3391" y="2780"/>
                <a:ext cx="374" cy="1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6" name="Line 160"/>
              <p:cNvSpPr>
                <a:spLocks noChangeShapeType="1"/>
              </p:cNvSpPr>
              <p:nvPr/>
            </p:nvSpPr>
            <p:spPr bwMode="auto">
              <a:xfrm>
                <a:off x="3819" y="2954"/>
                <a:ext cx="53" cy="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7" name="Line 161"/>
              <p:cNvSpPr>
                <a:spLocks noChangeShapeType="1"/>
              </p:cNvSpPr>
              <p:nvPr/>
            </p:nvSpPr>
            <p:spPr bwMode="auto">
              <a:xfrm>
                <a:off x="3927" y="2999"/>
                <a:ext cx="325" cy="1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8" name="Line 162"/>
              <p:cNvSpPr>
                <a:spLocks noChangeShapeType="1"/>
              </p:cNvSpPr>
              <p:nvPr/>
            </p:nvSpPr>
            <p:spPr bwMode="auto">
              <a:xfrm>
                <a:off x="4306" y="3153"/>
                <a:ext cx="54"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59" name="Line 163"/>
              <p:cNvSpPr>
                <a:spLocks noChangeShapeType="1"/>
              </p:cNvSpPr>
              <p:nvPr/>
            </p:nvSpPr>
            <p:spPr bwMode="auto">
              <a:xfrm>
                <a:off x="4413" y="3197"/>
                <a:ext cx="325" cy="1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0" name="Line 164"/>
              <p:cNvSpPr>
                <a:spLocks noChangeShapeType="1"/>
              </p:cNvSpPr>
              <p:nvPr/>
            </p:nvSpPr>
            <p:spPr bwMode="auto">
              <a:xfrm>
                <a:off x="4793" y="3351"/>
                <a:ext cx="54"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1" name="Line 165"/>
              <p:cNvSpPr>
                <a:spLocks noChangeShapeType="1"/>
              </p:cNvSpPr>
              <p:nvPr/>
            </p:nvSpPr>
            <p:spPr bwMode="auto">
              <a:xfrm>
                <a:off x="4901" y="3396"/>
                <a:ext cx="374" cy="1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462" name="Line 166"/>
            <p:cNvSpPr>
              <a:spLocks noChangeShapeType="1"/>
            </p:cNvSpPr>
            <p:nvPr/>
          </p:nvSpPr>
          <p:spPr bwMode="auto">
            <a:xfrm>
              <a:off x="478" y="2198"/>
              <a:ext cx="201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3" name="Line 167"/>
            <p:cNvSpPr>
              <a:spLocks noChangeShapeType="1"/>
            </p:cNvSpPr>
            <p:nvPr/>
          </p:nvSpPr>
          <p:spPr bwMode="auto">
            <a:xfrm flipV="1">
              <a:off x="709" y="1447"/>
              <a:ext cx="1172" cy="695"/>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4" name="Line 168"/>
            <p:cNvSpPr>
              <a:spLocks noChangeShapeType="1"/>
            </p:cNvSpPr>
            <p:nvPr/>
          </p:nvSpPr>
          <p:spPr bwMode="auto">
            <a:xfrm>
              <a:off x="1484" y="2728"/>
              <a:ext cx="869" cy="354"/>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5" name="Line 169"/>
            <p:cNvSpPr>
              <a:spLocks noChangeShapeType="1"/>
            </p:cNvSpPr>
            <p:nvPr/>
          </p:nvSpPr>
          <p:spPr bwMode="auto">
            <a:xfrm>
              <a:off x="1268" y="2839"/>
              <a:ext cx="1016" cy="413"/>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6" name="Line 170"/>
            <p:cNvSpPr>
              <a:spLocks noChangeShapeType="1"/>
            </p:cNvSpPr>
            <p:nvPr/>
          </p:nvSpPr>
          <p:spPr bwMode="auto">
            <a:xfrm>
              <a:off x="697" y="2407"/>
              <a:ext cx="563" cy="229"/>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467" name="Group 171"/>
            <p:cNvGrpSpPr>
              <a:grpSpLocks/>
            </p:cNvGrpSpPr>
            <p:nvPr/>
          </p:nvGrpSpPr>
          <p:grpSpPr bwMode="auto">
            <a:xfrm>
              <a:off x="920" y="3064"/>
              <a:ext cx="64" cy="94"/>
              <a:chOff x="3773" y="3402"/>
              <a:chExt cx="64" cy="94"/>
            </a:xfrm>
          </p:grpSpPr>
          <p:sp>
            <p:nvSpPr>
              <p:cNvPr id="55468" name="Line 172"/>
              <p:cNvSpPr>
                <a:spLocks noChangeShapeType="1"/>
              </p:cNvSpPr>
              <p:nvPr/>
            </p:nvSpPr>
            <p:spPr bwMode="auto">
              <a:xfrm flipH="1">
                <a:off x="3794" y="3495"/>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69" name="Freeform 173"/>
              <p:cNvSpPr>
                <a:spLocks/>
              </p:cNvSpPr>
              <p:nvPr/>
            </p:nvSpPr>
            <p:spPr bwMode="auto">
              <a:xfrm>
                <a:off x="3773" y="3467"/>
                <a:ext cx="21" cy="28"/>
              </a:xfrm>
              <a:custGeom>
                <a:avLst/>
                <a:gdLst>
                  <a:gd name="T0" fmla="*/ 0 w 115"/>
                  <a:gd name="T1" fmla="*/ 0 h 155"/>
                  <a:gd name="T2" fmla="*/ 17 w 115"/>
                  <a:gd name="T3" fmla="*/ 110 h 155"/>
                  <a:gd name="T4" fmla="*/ 115 w 115"/>
                  <a:gd name="T5" fmla="*/ 155 h 155"/>
                </a:gdLst>
                <a:ahLst/>
                <a:cxnLst>
                  <a:cxn ang="0">
                    <a:pos x="T0" y="T1"/>
                  </a:cxn>
                  <a:cxn ang="0">
                    <a:pos x="T2" y="T3"/>
                  </a:cxn>
                  <a:cxn ang="0">
                    <a:pos x="T4" y="T5"/>
                  </a:cxn>
                </a:cxnLst>
                <a:rect l="0" t="0" r="r" b="b"/>
                <a:pathLst>
                  <a:path w="115" h="155">
                    <a:moveTo>
                      <a:pt x="0" y="0"/>
                    </a:moveTo>
                    <a:lnTo>
                      <a:pt x="17" y="110"/>
                    </a:lnTo>
                    <a:lnTo>
                      <a:pt x="115"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70" name="Line 174"/>
              <p:cNvSpPr>
                <a:spLocks noChangeShapeType="1"/>
              </p:cNvSpPr>
              <p:nvPr/>
            </p:nvSpPr>
            <p:spPr bwMode="auto">
              <a:xfrm flipV="1">
                <a:off x="3773" y="3430"/>
                <a:ext cx="1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1" name="Freeform 175"/>
              <p:cNvSpPr>
                <a:spLocks/>
              </p:cNvSpPr>
              <p:nvPr/>
            </p:nvSpPr>
            <p:spPr bwMode="auto">
              <a:xfrm>
                <a:off x="3784" y="3402"/>
                <a:ext cx="34" cy="28"/>
              </a:xfrm>
              <a:custGeom>
                <a:avLst/>
                <a:gdLst>
                  <a:gd name="T0" fmla="*/ 198 w 198"/>
                  <a:gd name="T1" fmla="*/ 0 h 157"/>
                  <a:gd name="T2" fmla="*/ 75 w 198"/>
                  <a:gd name="T3" fmla="*/ 47 h 157"/>
                  <a:gd name="T4" fmla="*/ 0 w 198"/>
                  <a:gd name="T5" fmla="*/ 157 h 157"/>
                </a:gdLst>
                <a:ahLst/>
                <a:cxnLst>
                  <a:cxn ang="0">
                    <a:pos x="T0" y="T1"/>
                  </a:cxn>
                  <a:cxn ang="0">
                    <a:pos x="T2" y="T3"/>
                  </a:cxn>
                  <a:cxn ang="0">
                    <a:pos x="T4" y="T5"/>
                  </a:cxn>
                </a:cxnLst>
                <a:rect l="0" t="0" r="r" b="b"/>
                <a:pathLst>
                  <a:path w="198" h="157">
                    <a:moveTo>
                      <a:pt x="198" y="0"/>
                    </a:moveTo>
                    <a:lnTo>
                      <a:pt x="75" y="47"/>
                    </a:lnTo>
                    <a:lnTo>
                      <a:pt x="0" y="15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72" name="Line 176"/>
              <p:cNvSpPr>
                <a:spLocks noChangeShapeType="1"/>
              </p:cNvSpPr>
              <p:nvPr/>
            </p:nvSpPr>
            <p:spPr bwMode="auto">
              <a:xfrm>
                <a:off x="3818" y="3402"/>
                <a:ext cx="1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73" name="Group 177"/>
            <p:cNvGrpSpPr>
              <a:grpSpLocks/>
            </p:cNvGrpSpPr>
            <p:nvPr/>
          </p:nvGrpSpPr>
          <p:grpSpPr bwMode="auto">
            <a:xfrm>
              <a:off x="793" y="2264"/>
              <a:ext cx="1390" cy="717"/>
              <a:chOff x="3646" y="2602"/>
              <a:chExt cx="1390" cy="717"/>
            </a:xfrm>
          </p:grpSpPr>
          <p:sp>
            <p:nvSpPr>
              <p:cNvPr id="55474" name="Line 178"/>
              <p:cNvSpPr>
                <a:spLocks noChangeShapeType="1"/>
              </p:cNvSpPr>
              <p:nvPr/>
            </p:nvSpPr>
            <p:spPr bwMode="auto">
              <a:xfrm flipH="1">
                <a:off x="4831" y="2602"/>
                <a:ext cx="205" cy="1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5" name="Line 179"/>
              <p:cNvSpPr>
                <a:spLocks noChangeShapeType="1"/>
              </p:cNvSpPr>
              <p:nvPr/>
            </p:nvSpPr>
            <p:spPr bwMode="auto">
              <a:xfrm flipH="1">
                <a:off x="4738" y="2732"/>
                <a:ext cx="47"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6" name="Line 180"/>
              <p:cNvSpPr>
                <a:spLocks noChangeShapeType="1"/>
              </p:cNvSpPr>
              <p:nvPr/>
            </p:nvSpPr>
            <p:spPr bwMode="auto">
              <a:xfrm flipH="1">
                <a:off x="4411" y="2780"/>
                <a:ext cx="280" cy="1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7" name="Line 181"/>
              <p:cNvSpPr>
                <a:spLocks noChangeShapeType="1"/>
              </p:cNvSpPr>
              <p:nvPr/>
            </p:nvSpPr>
            <p:spPr bwMode="auto">
              <a:xfrm flipH="1">
                <a:off x="4318" y="2949"/>
                <a:ext cx="46" cy="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8" name="Line 182"/>
              <p:cNvSpPr>
                <a:spLocks noChangeShapeType="1"/>
              </p:cNvSpPr>
              <p:nvPr/>
            </p:nvSpPr>
            <p:spPr bwMode="auto">
              <a:xfrm flipH="1">
                <a:off x="3991" y="2996"/>
                <a:ext cx="280" cy="1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79" name="Line 183"/>
              <p:cNvSpPr>
                <a:spLocks noChangeShapeType="1"/>
              </p:cNvSpPr>
              <p:nvPr/>
            </p:nvSpPr>
            <p:spPr bwMode="auto">
              <a:xfrm flipH="1">
                <a:off x="3896" y="3165"/>
                <a:ext cx="47"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80" name="Line 184"/>
              <p:cNvSpPr>
                <a:spLocks noChangeShapeType="1"/>
              </p:cNvSpPr>
              <p:nvPr/>
            </p:nvSpPr>
            <p:spPr bwMode="auto">
              <a:xfrm flipH="1">
                <a:off x="3646" y="3214"/>
                <a:ext cx="204"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481" name="Group 185"/>
            <p:cNvGrpSpPr>
              <a:grpSpLocks/>
            </p:cNvGrpSpPr>
            <p:nvPr/>
          </p:nvGrpSpPr>
          <p:grpSpPr bwMode="auto">
            <a:xfrm>
              <a:off x="862" y="2840"/>
              <a:ext cx="97" cy="166"/>
              <a:chOff x="3715" y="3178"/>
              <a:chExt cx="97" cy="166"/>
            </a:xfrm>
          </p:grpSpPr>
          <p:sp>
            <p:nvSpPr>
              <p:cNvPr id="55482" name="Freeform 186"/>
              <p:cNvSpPr>
                <a:spLocks/>
              </p:cNvSpPr>
              <p:nvPr/>
            </p:nvSpPr>
            <p:spPr bwMode="auto">
              <a:xfrm>
                <a:off x="3715" y="3178"/>
                <a:ext cx="97" cy="166"/>
              </a:xfrm>
              <a:custGeom>
                <a:avLst/>
                <a:gdLst>
                  <a:gd name="T0" fmla="*/ 14 w 556"/>
                  <a:gd name="T1" fmla="*/ 0 h 958"/>
                  <a:gd name="T2" fmla="*/ 0 w 556"/>
                  <a:gd name="T3" fmla="*/ 236 h 958"/>
                  <a:gd name="T4" fmla="*/ 45 w 556"/>
                  <a:gd name="T5" fmla="*/ 332 h 958"/>
                  <a:gd name="T6" fmla="*/ 131 w 556"/>
                  <a:gd name="T7" fmla="*/ 409 h 958"/>
                  <a:gd name="T8" fmla="*/ 353 w 556"/>
                  <a:gd name="T9" fmla="*/ 510 h 958"/>
                  <a:gd name="T10" fmla="*/ 455 w 556"/>
                  <a:gd name="T11" fmla="*/ 564 h 958"/>
                  <a:gd name="T12" fmla="*/ 527 w 556"/>
                  <a:gd name="T13" fmla="*/ 657 h 958"/>
                  <a:gd name="T14" fmla="*/ 556 w 556"/>
                  <a:gd name="T15" fmla="*/ 791 h 958"/>
                  <a:gd name="T16" fmla="*/ 536 w 556"/>
                  <a:gd name="T17" fmla="*/ 911 h 958"/>
                  <a:gd name="T18" fmla="*/ 462 w 556"/>
                  <a:gd name="T19" fmla="*/ 958 h 958"/>
                  <a:gd name="T20" fmla="*/ 352 w 556"/>
                  <a:gd name="T21" fmla="*/ 913 h 958"/>
                  <a:gd name="T22" fmla="*/ 254 w 556"/>
                  <a:gd name="T23" fmla="*/ 817 h 958"/>
                  <a:gd name="T24" fmla="*/ 210 w 556"/>
                  <a:gd name="T25" fmla="*/ 704 h 958"/>
                  <a:gd name="T26" fmla="*/ 258 w 556"/>
                  <a:gd name="T27" fmla="*/ 475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958">
                    <a:moveTo>
                      <a:pt x="14" y="0"/>
                    </a:moveTo>
                    <a:lnTo>
                      <a:pt x="0" y="236"/>
                    </a:lnTo>
                    <a:lnTo>
                      <a:pt x="45" y="332"/>
                    </a:lnTo>
                    <a:lnTo>
                      <a:pt x="131" y="409"/>
                    </a:lnTo>
                    <a:lnTo>
                      <a:pt x="353" y="510"/>
                    </a:lnTo>
                    <a:lnTo>
                      <a:pt x="455" y="564"/>
                    </a:lnTo>
                    <a:lnTo>
                      <a:pt x="527" y="657"/>
                    </a:lnTo>
                    <a:lnTo>
                      <a:pt x="556" y="791"/>
                    </a:lnTo>
                    <a:lnTo>
                      <a:pt x="536" y="911"/>
                    </a:lnTo>
                    <a:lnTo>
                      <a:pt x="462" y="958"/>
                    </a:lnTo>
                    <a:lnTo>
                      <a:pt x="352" y="913"/>
                    </a:lnTo>
                    <a:lnTo>
                      <a:pt x="254" y="817"/>
                    </a:lnTo>
                    <a:lnTo>
                      <a:pt x="210" y="704"/>
                    </a:lnTo>
                    <a:lnTo>
                      <a:pt x="258" y="475"/>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83" name="Freeform 187"/>
              <p:cNvSpPr>
                <a:spLocks/>
              </p:cNvSpPr>
              <p:nvPr/>
            </p:nvSpPr>
            <p:spPr bwMode="auto">
              <a:xfrm>
                <a:off x="3755" y="3261"/>
                <a:ext cx="52" cy="75"/>
              </a:xfrm>
              <a:custGeom>
                <a:avLst/>
                <a:gdLst>
                  <a:gd name="T0" fmla="*/ 33 w 306"/>
                  <a:gd name="T1" fmla="*/ 0 h 436"/>
                  <a:gd name="T2" fmla="*/ 160 w 306"/>
                  <a:gd name="T3" fmla="*/ 59 h 436"/>
                  <a:gd name="T4" fmla="*/ 261 w 306"/>
                  <a:gd name="T5" fmla="*/ 166 h 436"/>
                  <a:gd name="T6" fmla="*/ 306 w 306"/>
                  <a:gd name="T7" fmla="*/ 329 h 436"/>
                  <a:gd name="T8" fmla="*/ 263 w 306"/>
                  <a:gd name="T9" fmla="*/ 436 h 436"/>
                  <a:gd name="T10" fmla="*/ 133 w 306"/>
                  <a:gd name="T11" fmla="*/ 401 h 436"/>
                  <a:gd name="T12" fmla="*/ 20 w 306"/>
                  <a:gd name="T13" fmla="*/ 283 h 436"/>
                  <a:gd name="T14" fmla="*/ 0 w 306"/>
                  <a:gd name="T15" fmla="*/ 144 h 436"/>
                  <a:gd name="T16" fmla="*/ 33 w 306"/>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436">
                    <a:moveTo>
                      <a:pt x="33" y="0"/>
                    </a:moveTo>
                    <a:lnTo>
                      <a:pt x="160" y="59"/>
                    </a:lnTo>
                    <a:lnTo>
                      <a:pt x="261" y="166"/>
                    </a:lnTo>
                    <a:lnTo>
                      <a:pt x="306" y="329"/>
                    </a:lnTo>
                    <a:lnTo>
                      <a:pt x="263" y="436"/>
                    </a:lnTo>
                    <a:lnTo>
                      <a:pt x="133" y="401"/>
                    </a:lnTo>
                    <a:lnTo>
                      <a:pt x="20" y="283"/>
                    </a:lnTo>
                    <a:lnTo>
                      <a:pt x="0" y="144"/>
                    </a:lnTo>
                    <a:lnTo>
                      <a:pt x="33" y="0"/>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5484" name="Line 188"/>
            <p:cNvSpPr>
              <a:spLocks noChangeShapeType="1"/>
            </p:cNvSpPr>
            <p:nvPr/>
          </p:nvSpPr>
          <p:spPr bwMode="auto">
            <a:xfrm>
              <a:off x="627" y="2577"/>
              <a:ext cx="418" cy="170"/>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485" name="Group 189"/>
            <p:cNvGrpSpPr>
              <a:grpSpLocks/>
            </p:cNvGrpSpPr>
            <p:nvPr/>
          </p:nvGrpSpPr>
          <p:grpSpPr bwMode="auto">
            <a:xfrm>
              <a:off x="505" y="2644"/>
              <a:ext cx="83" cy="95"/>
              <a:chOff x="3358" y="2982"/>
              <a:chExt cx="83" cy="95"/>
            </a:xfrm>
          </p:grpSpPr>
          <p:sp>
            <p:nvSpPr>
              <p:cNvPr id="55486" name="Line 190"/>
              <p:cNvSpPr>
                <a:spLocks noChangeShapeType="1"/>
              </p:cNvSpPr>
              <p:nvPr/>
            </p:nvSpPr>
            <p:spPr bwMode="auto">
              <a:xfrm flipH="1">
                <a:off x="3405" y="2982"/>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87" name="Freeform 191"/>
              <p:cNvSpPr>
                <a:spLocks/>
              </p:cNvSpPr>
              <p:nvPr/>
            </p:nvSpPr>
            <p:spPr bwMode="auto">
              <a:xfrm>
                <a:off x="3358" y="2982"/>
                <a:ext cx="62" cy="93"/>
              </a:xfrm>
              <a:custGeom>
                <a:avLst/>
                <a:gdLst>
                  <a:gd name="T0" fmla="*/ 271 w 366"/>
                  <a:gd name="T1" fmla="*/ 0 h 537"/>
                  <a:gd name="T2" fmla="*/ 193 w 366"/>
                  <a:gd name="T3" fmla="*/ 0 h 537"/>
                  <a:gd name="T4" fmla="*/ 126 w 366"/>
                  <a:gd name="T5" fmla="*/ 24 h 537"/>
                  <a:gd name="T6" fmla="*/ 89 w 366"/>
                  <a:gd name="T7" fmla="*/ 84 h 537"/>
                  <a:gd name="T8" fmla="*/ 0 w 366"/>
                  <a:gd name="T9" fmla="*/ 421 h 537"/>
                  <a:gd name="T10" fmla="*/ 14 w 366"/>
                  <a:gd name="T11" fmla="*/ 501 h 537"/>
                  <a:gd name="T12" fmla="*/ 87 w 366"/>
                  <a:gd name="T13" fmla="*/ 537 h 537"/>
                  <a:gd name="T14" fmla="*/ 173 w 366"/>
                  <a:gd name="T15" fmla="*/ 537 h 537"/>
                  <a:gd name="T16" fmla="*/ 366 w 366"/>
                  <a:gd name="T17" fmla="*/ 43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37">
                    <a:moveTo>
                      <a:pt x="271" y="0"/>
                    </a:moveTo>
                    <a:lnTo>
                      <a:pt x="193" y="0"/>
                    </a:lnTo>
                    <a:lnTo>
                      <a:pt x="126" y="24"/>
                    </a:lnTo>
                    <a:lnTo>
                      <a:pt x="89" y="84"/>
                    </a:lnTo>
                    <a:lnTo>
                      <a:pt x="0" y="421"/>
                    </a:lnTo>
                    <a:lnTo>
                      <a:pt x="14" y="501"/>
                    </a:lnTo>
                    <a:lnTo>
                      <a:pt x="87" y="537"/>
                    </a:lnTo>
                    <a:lnTo>
                      <a:pt x="173" y="537"/>
                    </a:lnTo>
                    <a:lnTo>
                      <a:pt x="366" y="43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88" name="Freeform 192"/>
              <p:cNvSpPr>
                <a:spLocks/>
              </p:cNvSpPr>
              <p:nvPr/>
            </p:nvSpPr>
            <p:spPr bwMode="auto">
              <a:xfrm>
                <a:off x="3420" y="3059"/>
                <a:ext cx="8" cy="18"/>
              </a:xfrm>
              <a:custGeom>
                <a:avLst/>
                <a:gdLst>
                  <a:gd name="T0" fmla="*/ 0 w 41"/>
                  <a:gd name="T1" fmla="*/ 0 h 105"/>
                  <a:gd name="T2" fmla="*/ 3 w 41"/>
                  <a:gd name="T3" fmla="*/ 59 h 105"/>
                  <a:gd name="T4" fmla="*/ 41 w 41"/>
                  <a:gd name="T5" fmla="*/ 105 h 105"/>
                </a:gdLst>
                <a:ahLst/>
                <a:cxnLst>
                  <a:cxn ang="0">
                    <a:pos x="T0" y="T1"/>
                  </a:cxn>
                  <a:cxn ang="0">
                    <a:pos x="T2" y="T3"/>
                  </a:cxn>
                  <a:cxn ang="0">
                    <a:pos x="T4" y="T5"/>
                  </a:cxn>
                </a:cxnLst>
                <a:rect l="0" t="0" r="r" b="b"/>
                <a:pathLst>
                  <a:path w="41" h="105">
                    <a:moveTo>
                      <a:pt x="0" y="0"/>
                    </a:moveTo>
                    <a:lnTo>
                      <a:pt x="3" y="59"/>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89" name="Line 193"/>
              <p:cNvSpPr>
                <a:spLocks noChangeShapeType="1"/>
              </p:cNvSpPr>
              <p:nvPr/>
            </p:nvSpPr>
            <p:spPr bwMode="auto">
              <a:xfrm flipH="1">
                <a:off x="3420" y="2982"/>
                <a:ext cx="21"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490" name="Line 194"/>
            <p:cNvSpPr>
              <a:spLocks noChangeShapeType="1"/>
            </p:cNvSpPr>
            <p:nvPr/>
          </p:nvSpPr>
          <p:spPr bwMode="auto">
            <a:xfrm>
              <a:off x="326" y="2125"/>
              <a:ext cx="54"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91" name="Line 195"/>
            <p:cNvSpPr>
              <a:spLocks noChangeShapeType="1"/>
            </p:cNvSpPr>
            <p:nvPr/>
          </p:nvSpPr>
          <p:spPr bwMode="auto">
            <a:xfrm flipH="1">
              <a:off x="288" y="2125"/>
              <a:ext cx="130" cy="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492" name="Group 196"/>
            <p:cNvGrpSpPr>
              <a:grpSpLocks/>
            </p:cNvGrpSpPr>
            <p:nvPr/>
          </p:nvGrpSpPr>
          <p:grpSpPr bwMode="auto">
            <a:xfrm>
              <a:off x="625" y="2407"/>
              <a:ext cx="84" cy="170"/>
              <a:chOff x="3478" y="2745"/>
              <a:chExt cx="84" cy="170"/>
            </a:xfrm>
          </p:grpSpPr>
          <p:sp>
            <p:nvSpPr>
              <p:cNvPr id="55493" name="Freeform 197"/>
              <p:cNvSpPr>
                <a:spLocks/>
              </p:cNvSpPr>
              <p:nvPr/>
            </p:nvSpPr>
            <p:spPr bwMode="auto">
              <a:xfrm>
                <a:off x="3478" y="2745"/>
                <a:ext cx="84" cy="170"/>
              </a:xfrm>
              <a:custGeom>
                <a:avLst/>
                <a:gdLst>
                  <a:gd name="T0" fmla="*/ 12 w 482"/>
                  <a:gd name="T1" fmla="*/ 992 h 992"/>
                  <a:gd name="T2" fmla="*/ 0 w 482"/>
                  <a:gd name="T3" fmla="*/ 763 h 992"/>
                  <a:gd name="T4" fmla="*/ 109 w 482"/>
                  <a:gd name="T5" fmla="*/ 574 h 992"/>
                  <a:gd name="T6" fmla="*/ 308 w 482"/>
                  <a:gd name="T7" fmla="*/ 446 h 992"/>
                  <a:gd name="T8" fmla="*/ 402 w 482"/>
                  <a:gd name="T9" fmla="*/ 383 h 992"/>
                  <a:gd name="T10" fmla="*/ 465 w 482"/>
                  <a:gd name="T11" fmla="*/ 289 h 992"/>
                  <a:gd name="T12" fmla="*/ 482 w 482"/>
                  <a:gd name="T13" fmla="*/ 156 h 992"/>
                  <a:gd name="T14" fmla="*/ 453 w 482"/>
                  <a:gd name="T15" fmla="*/ 39 h 992"/>
                  <a:gd name="T16" fmla="*/ 378 w 482"/>
                  <a:gd name="T17" fmla="*/ 0 h 992"/>
                  <a:gd name="T18" fmla="*/ 277 w 482"/>
                  <a:gd name="T19" fmla="*/ 55 h 992"/>
                  <a:gd name="T20" fmla="*/ 193 w 482"/>
                  <a:gd name="T21" fmla="*/ 161 h 992"/>
                  <a:gd name="T22" fmla="*/ 161 w 482"/>
                  <a:gd name="T23" fmla="*/ 275 h 992"/>
                  <a:gd name="T24" fmla="*/ 213 w 482"/>
                  <a:gd name="T25" fmla="*/ 497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992">
                    <a:moveTo>
                      <a:pt x="12" y="992"/>
                    </a:moveTo>
                    <a:lnTo>
                      <a:pt x="0" y="763"/>
                    </a:lnTo>
                    <a:lnTo>
                      <a:pt x="109" y="574"/>
                    </a:lnTo>
                    <a:lnTo>
                      <a:pt x="308" y="446"/>
                    </a:lnTo>
                    <a:lnTo>
                      <a:pt x="402" y="383"/>
                    </a:lnTo>
                    <a:lnTo>
                      <a:pt x="465" y="289"/>
                    </a:lnTo>
                    <a:lnTo>
                      <a:pt x="482" y="156"/>
                    </a:lnTo>
                    <a:lnTo>
                      <a:pt x="453" y="39"/>
                    </a:lnTo>
                    <a:lnTo>
                      <a:pt x="378" y="0"/>
                    </a:lnTo>
                    <a:lnTo>
                      <a:pt x="277" y="55"/>
                    </a:lnTo>
                    <a:lnTo>
                      <a:pt x="193" y="161"/>
                    </a:lnTo>
                    <a:lnTo>
                      <a:pt x="161" y="275"/>
                    </a:lnTo>
                    <a:lnTo>
                      <a:pt x="213" y="497"/>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94" name="Freeform 198"/>
              <p:cNvSpPr>
                <a:spLocks/>
              </p:cNvSpPr>
              <p:nvPr/>
            </p:nvSpPr>
            <p:spPr bwMode="auto">
              <a:xfrm>
                <a:off x="3509" y="2751"/>
                <a:ext cx="47" cy="80"/>
              </a:xfrm>
              <a:custGeom>
                <a:avLst/>
                <a:gdLst>
                  <a:gd name="T0" fmla="*/ 33 w 268"/>
                  <a:gd name="T1" fmla="*/ 457 h 457"/>
                  <a:gd name="T2" fmla="*/ 0 w 268"/>
                  <a:gd name="T3" fmla="*/ 323 h 457"/>
                  <a:gd name="T4" fmla="*/ 17 w 268"/>
                  <a:gd name="T5" fmla="*/ 182 h 457"/>
                  <a:gd name="T6" fmla="*/ 114 w 268"/>
                  <a:gd name="T7" fmla="*/ 45 h 457"/>
                  <a:gd name="T8" fmla="*/ 222 w 268"/>
                  <a:gd name="T9" fmla="*/ 0 h 457"/>
                  <a:gd name="T10" fmla="*/ 268 w 268"/>
                  <a:gd name="T11" fmla="*/ 114 h 457"/>
                  <a:gd name="T12" fmla="*/ 242 w 268"/>
                  <a:gd name="T13" fmla="*/ 277 h 457"/>
                  <a:gd name="T14" fmla="*/ 154 w 268"/>
                  <a:gd name="T15" fmla="*/ 386 h 457"/>
                  <a:gd name="T16" fmla="*/ 33 w 268"/>
                  <a:gd name="T1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457">
                    <a:moveTo>
                      <a:pt x="33" y="457"/>
                    </a:moveTo>
                    <a:lnTo>
                      <a:pt x="0" y="323"/>
                    </a:lnTo>
                    <a:lnTo>
                      <a:pt x="17" y="182"/>
                    </a:lnTo>
                    <a:lnTo>
                      <a:pt x="114" y="45"/>
                    </a:lnTo>
                    <a:lnTo>
                      <a:pt x="222" y="0"/>
                    </a:lnTo>
                    <a:lnTo>
                      <a:pt x="268" y="114"/>
                    </a:lnTo>
                    <a:lnTo>
                      <a:pt x="242" y="277"/>
                    </a:lnTo>
                    <a:lnTo>
                      <a:pt x="154" y="386"/>
                    </a:lnTo>
                    <a:lnTo>
                      <a:pt x="33" y="457"/>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495" name="Group 199"/>
            <p:cNvGrpSpPr>
              <a:grpSpLocks/>
            </p:cNvGrpSpPr>
            <p:nvPr/>
          </p:nvGrpSpPr>
          <p:grpSpPr bwMode="auto">
            <a:xfrm>
              <a:off x="500" y="1805"/>
              <a:ext cx="146" cy="136"/>
              <a:chOff x="3353" y="2143"/>
              <a:chExt cx="146" cy="136"/>
            </a:xfrm>
          </p:grpSpPr>
          <p:sp>
            <p:nvSpPr>
              <p:cNvPr id="55496" name="Line 200"/>
              <p:cNvSpPr>
                <a:spLocks noChangeShapeType="1"/>
              </p:cNvSpPr>
              <p:nvPr/>
            </p:nvSpPr>
            <p:spPr bwMode="auto">
              <a:xfrm flipH="1">
                <a:off x="3399" y="2183"/>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97" name="Freeform 201"/>
              <p:cNvSpPr>
                <a:spLocks/>
              </p:cNvSpPr>
              <p:nvPr/>
            </p:nvSpPr>
            <p:spPr bwMode="auto">
              <a:xfrm>
                <a:off x="3416" y="2260"/>
                <a:ext cx="6" cy="19"/>
              </a:xfrm>
              <a:custGeom>
                <a:avLst/>
                <a:gdLst>
                  <a:gd name="T0" fmla="*/ 0 w 41"/>
                  <a:gd name="T1" fmla="*/ 0 h 104"/>
                  <a:gd name="T2" fmla="*/ 4 w 41"/>
                  <a:gd name="T3" fmla="*/ 58 h 104"/>
                  <a:gd name="T4" fmla="*/ 41 w 41"/>
                  <a:gd name="T5" fmla="*/ 104 h 104"/>
                </a:gdLst>
                <a:ahLst/>
                <a:cxnLst>
                  <a:cxn ang="0">
                    <a:pos x="T0" y="T1"/>
                  </a:cxn>
                  <a:cxn ang="0">
                    <a:pos x="T2" y="T3"/>
                  </a:cxn>
                  <a:cxn ang="0">
                    <a:pos x="T4" y="T5"/>
                  </a:cxn>
                </a:cxnLst>
                <a:rect l="0" t="0" r="r" b="b"/>
                <a:pathLst>
                  <a:path w="41" h="104">
                    <a:moveTo>
                      <a:pt x="0" y="0"/>
                    </a:moveTo>
                    <a:lnTo>
                      <a:pt x="4" y="58"/>
                    </a:lnTo>
                    <a:lnTo>
                      <a:pt x="41"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98" name="Freeform 202"/>
              <p:cNvSpPr>
                <a:spLocks/>
              </p:cNvSpPr>
              <p:nvPr/>
            </p:nvSpPr>
            <p:spPr bwMode="auto">
              <a:xfrm>
                <a:off x="3353" y="2183"/>
                <a:ext cx="63" cy="93"/>
              </a:xfrm>
              <a:custGeom>
                <a:avLst/>
                <a:gdLst>
                  <a:gd name="T0" fmla="*/ 272 w 368"/>
                  <a:gd name="T1" fmla="*/ 0 h 537"/>
                  <a:gd name="T2" fmla="*/ 194 w 368"/>
                  <a:gd name="T3" fmla="*/ 0 h 537"/>
                  <a:gd name="T4" fmla="*/ 127 w 368"/>
                  <a:gd name="T5" fmla="*/ 24 h 537"/>
                  <a:gd name="T6" fmla="*/ 91 w 368"/>
                  <a:gd name="T7" fmla="*/ 83 h 537"/>
                  <a:gd name="T8" fmla="*/ 0 w 368"/>
                  <a:gd name="T9" fmla="*/ 421 h 537"/>
                  <a:gd name="T10" fmla="*/ 16 w 368"/>
                  <a:gd name="T11" fmla="*/ 501 h 537"/>
                  <a:gd name="T12" fmla="*/ 88 w 368"/>
                  <a:gd name="T13" fmla="*/ 537 h 537"/>
                  <a:gd name="T14" fmla="*/ 175 w 368"/>
                  <a:gd name="T15" fmla="*/ 537 h 537"/>
                  <a:gd name="T16" fmla="*/ 368 w 368"/>
                  <a:gd name="T17" fmla="*/ 42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537">
                    <a:moveTo>
                      <a:pt x="272" y="0"/>
                    </a:moveTo>
                    <a:lnTo>
                      <a:pt x="194" y="0"/>
                    </a:lnTo>
                    <a:lnTo>
                      <a:pt x="127" y="24"/>
                    </a:lnTo>
                    <a:lnTo>
                      <a:pt x="91" y="83"/>
                    </a:lnTo>
                    <a:lnTo>
                      <a:pt x="0" y="421"/>
                    </a:lnTo>
                    <a:lnTo>
                      <a:pt x="16" y="501"/>
                    </a:lnTo>
                    <a:lnTo>
                      <a:pt x="88" y="537"/>
                    </a:lnTo>
                    <a:lnTo>
                      <a:pt x="175" y="537"/>
                    </a:lnTo>
                    <a:lnTo>
                      <a:pt x="368" y="42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499" name="Line 203"/>
              <p:cNvSpPr>
                <a:spLocks noChangeShapeType="1"/>
              </p:cNvSpPr>
              <p:nvPr/>
            </p:nvSpPr>
            <p:spPr bwMode="auto">
              <a:xfrm flipV="1">
                <a:off x="3483" y="2143"/>
                <a:ext cx="16"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00" name="Line 204"/>
              <p:cNvSpPr>
                <a:spLocks noChangeShapeType="1"/>
              </p:cNvSpPr>
              <p:nvPr/>
            </p:nvSpPr>
            <p:spPr bwMode="auto">
              <a:xfrm flipH="1">
                <a:off x="3416" y="2183"/>
                <a:ext cx="19" cy="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01" name="Group 205"/>
            <p:cNvGrpSpPr>
              <a:grpSpLocks/>
            </p:cNvGrpSpPr>
            <p:nvPr/>
          </p:nvGrpSpPr>
          <p:grpSpPr bwMode="auto">
            <a:xfrm>
              <a:off x="611" y="1983"/>
              <a:ext cx="103" cy="160"/>
              <a:chOff x="3464" y="2321"/>
              <a:chExt cx="103" cy="160"/>
            </a:xfrm>
          </p:grpSpPr>
          <p:sp>
            <p:nvSpPr>
              <p:cNvPr id="55502" name="Line 206"/>
              <p:cNvSpPr>
                <a:spLocks noChangeShapeType="1"/>
              </p:cNvSpPr>
              <p:nvPr/>
            </p:nvSpPr>
            <p:spPr bwMode="auto">
              <a:xfrm>
                <a:off x="3521" y="2457"/>
                <a:ext cx="1" cy="2"/>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03" name="Line 207"/>
              <p:cNvSpPr>
                <a:spLocks noChangeShapeType="1"/>
              </p:cNvSpPr>
              <p:nvPr/>
            </p:nvSpPr>
            <p:spPr bwMode="auto">
              <a:xfrm>
                <a:off x="3558" y="2434"/>
                <a:ext cx="1" cy="2"/>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04" name="Line 208"/>
              <p:cNvSpPr>
                <a:spLocks noChangeShapeType="1"/>
              </p:cNvSpPr>
              <p:nvPr/>
            </p:nvSpPr>
            <p:spPr bwMode="auto">
              <a:xfrm>
                <a:off x="3469" y="2374"/>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05" name="Freeform 209"/>
              <p:cNvSpPr>
                <a:spLocks/>
              </p:cNvSpPr>
              <p:nvPr/>
            </p:nvSpPr>
            <p:spPr bwMode="auto">
              <a:xfrm>
                <a:off x="3515" y="2401"/>
                <a:ext cx="43" cy="70"/>
              </a:xfrm>
              <a:custGeom>
                <a:avLst/>
                <a:gdLst>
                  <a:gd name="T0" fmla="*/ 0 w 248"/>
                  <a:gd name="T1" fmla="*/ 0 h 406"/>
                  <a:gd name="T2" fmla="*/ 189 w 248"/>
                  <a:gd name="T3" fmla="*/ 162 h 406"/>
                  <a:gd name="T4" fmla="*/ 248 w 248"/>
                  <a:gd name="T5" fmla="*/ 307 h 406"/>
                  <a:gd name="T6" fmla="*/ 238 w 248"/>
                  <a:gd name="T7" fmla="*/ 406 h 406"/>
                  <a:gd name="T8" fmla="*/ 139 w 248"/>
                  <a:gd name="T9" fmla="*/ 365 h 406"/>
                  <a:gd name="T10" fmla="*/ 34 w 248"/>
                  <a:gd name="T11" fmla="*/ 247 h 406"/>
                  <a:gd name="T12" fmla="*/ 0 w 248"/>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248" h="406">
                    <a:moveTo>
                      <a:pt x="0" y="0"/>
                    </a:moveTo>
                    <a:lnTo>
                      <a:pt x="189" y="162"/>
                    </a:lnTo>
                    <a:lnTo>
                      <a:pt x="248" y="307"/>
                    </a:lnTo>
                    <a:lnTo>
                      <a:pt x="238" y="406"/>
                    </a:lnTo>
                    <a:lnTo>
                      <a:pt x="139" y="365"/>
                    </a:lnTo>
                    <a:lnTo>
                      <a:pt x="34" y="247"/>
                    </a:lnTo>
                    <a:lnTo>
                      <a:pt x="0" y="0"/>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06" name="Freeform 210"/>
              <p:cNvSpPr>
                <a:spLocks/>
              </p:cNvSpPr>
              <p:nvPr/>
            </p:nvSpPr>
            <p:spPr bwMode="auto">
              <a:xfrm>
                <a:off x="3464" y="2321"/>
                <a:ext cx="103" cy="160"/>
              </a:xfrm>
              <a:custGeom>
                <a:avLst/>
                <a:gdLst>
                  <a:gd name="T0" fmla="*/ 23 w 593"/>
                  <a:gd name="T1" fmla="*/ 0 h 927"/>
                  <a:gd name="T2" fmla="*/ 0 w 593"/>
                  <a:gd name="T3" fmla="*/ 238 h 927"/>
                  <a:gd name="T4" fmla="*/ 41 w 593"/>
                  <a:gd name="T5" fmla="*/ 329 h 927"/>
                  <a:gd name="T6" fmla="*/ 130 w 593"/>
                  <a:gd name="T7" fmla="*/ 392 h 927"/>
                  <a:gd name="T8" fmla="*/ 354 w 593"/>
                  <a:gd name="T9" fmla="*/ 483 h 927"/>
                  <a:gd name="T10" fmla="*/ 531 w 593"/>
                  <a:gd name="T11" fmla="*/ 621 h 927"/>
                  <a:gd name="T12" fmla="*/ 584 w 593"/>
                  <a:gd name="T13" fmla="*/ 745 h 927"/>
                  <a:gd name="T14" fmla="*/ 593 w 593"/>
                  <a:gd name="T15" fmla="*/ 870 h 927"/>
                  <a:gd name="T16" fmla="*/ 539 w 593"/>
                  <a:gd name="T17" fmla="*/ 927 h 927"/>
                  <a:gd name="T18" fmla="*/ 432 w 593"/>
                  <a:gd name="T19" fmla="*/ 888 h 927"/>
                  <a:gd name="T20" fmla="*/ 329 w 593"/>
                  <a:gd name="T21" fmla="*/ 796 h 927"/>
                  <a:gd name="T22" fmla="*/ 281 w 593"/>
                  <a:gd name="T23" fmla="*/ 688 h 927"/>
                  <a:gd name="T24" fmla="*/ 295 w 593"/>
                  <a:gd name="T25" fmla="*/ 45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3" h="927">
                    <a:moveTo>
                      <a:pt x="23" y="0"/>
                    </a:moveTo>
                    <a:lnTo>
                      <a:pt x="0" y="238"/>
                    </a:lnTo>
                    <a:lnTo>
                      <a:pt x="41" y="329"/>
                    </a:lnTo>
                    <a:lnTo>
                      <a:pt x="130" y="392"/>
                    </a:lnTo>
                    <a:lnTo>
                      <a:pt x="354" y="483"/>
                    </a:lnTo>
                    <a:lnTo>
                      <a:pt x="531" y="621"/>
                    </a:lnTo>
                    <a:lnTo>
                      <a:pt x="584" y="745"/>
                    </a:lnTo>
                    <a:lnTo>
                      <a:pt x="593" y="870"/>
                    </a:lnTo>
                    <a:lnTo>
                      <a:pt x="539" y="927"/>
                    </a:lnTo>
                    <a:lnTo>
                      <a:pt x="432" y="888"/>
                    </a:lnTo>
                    <a:lnTo>
                      <a:pt x="329" y="796"/>
                    </a:lnTo>
                    <a:lnTo>
                      <a:pt x="281" y="688"/>
                    </a:lnTo>
                    <a:lnTo>
                      <a:pt x="295" y="459"/>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507" name="Group 211"/>
            <p:cNvGrpSpPr>
              <a:grpSpLocks/>
            </p:cNvGrpSpPr>
            <p:nvPr/>
          </p:nvGrpSpPr>
          <p:grpSpPr bwMode="auto">
            <a:xfrm>
              <a:off x="2152" y="2385"/>
              <a:ext cx="91" cy="139"/>
              <a:chOff x="5005" y="2723"/>
              <a:chExt cx="91" cy="139"/>
            </a:xfrm>
          </p:grpSpPr>
          <p:sp>
            <p:nvSpPr>
              <p:cNvPr id="55508" name="Freeform 212"/>
              <p:cNvSpPr>
                <a:spLocks/>
              </p:cNvSpPr>
              <p:nvPr/>
            </p:nvSpPr>
            <p:spPr bwMode="auto">
              <a:xfrm>
                <a:off x="5025" y="2723"/>
                <a:ext cx="71" cy="139"/>
              </a:xfrm>
              <a:custGeom>
                <a:avLst/>
                <a:gdLst>
                  <a:gd name="T0" fmla="*/ 415 w 415"/>
                  <a:gd name="T1" fmla="*/ 0 h 801"/>
                  <a:gd name="T2" fmla="*/ 200 w 415"/>
                  <a:gd name="T3" fmla="*/ 801 h 801"/>
                  <a:gd name="T4" fmla="*/ 0 w 415"/>
                  <a:gd name="T5" fmla="*/ 801 h 801"/>
                </a:gdLst>
                <a:ahLst/>
                <a:cxnLst>
                  <a:cxn ang="0">
                    <a:pos x="T0" y="T1"/>
                  </a:cxn>
                  <a:cxn ang="0">
                    <a:pos x="T2" y="T3"/>
                  </a:cxn>
                  <a:cxn ang="0">
                    <a:pos x="T4" y="T5"/>
                  </a:cxn>
                </a:cxnLst>
                <a:rect l="0" t="0" r="r" b="b"/>
                <a:pathLst>
                  <a:path w="415" h="801">
                    <a:moveTo>
                      <a:pt x="415" y="0"/>
                    </a:moveTo>
                    <a:lnTo>
                      <a:pt x="200" y="801"/>
                    </a:lnTo>
                    <a:lnTo>
                      <a:pt x="0" y="80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09" name="Freeform 213"/>
              <p:cNvSpPr>
                <a:spLocks/>
              </p:cNvSpPr>
              <p:nvPr/>
            </p:nvSpPr>
            <p:spPr bwMode="auto">
              <a:xfrm>
                <a:off x="5005" y="2835"/>
                <a:ext cx="20" cy="27"/>
              </a:xfrm>
              <a:custGeom>
                <a:avLst/>
                <a:gdLst>
                  <a:gd name="T0" fmla="*/ 0 w 113"/>
                  <a:gd name="T1" fmla="*/ 0 h 156"/>
                  <a:gd name="T2" fmla="*/ 16 w 113"/>
                  <a:gd name="T3" fmla="*/ 110 h 156"/>
                  <a:gd name="T4" fmla="*/ 113 w 113"/>
                  <a:gd name="T5" fmla="*/ 156 h 156"/>
                </a:gdLst>
                <a:ahLst/>
                <a:cxnLst>
                  <a:cxn ang="0">
                    <a:pos x="T0" y="T1"/>
                  </a:cxn>
                  <a:cxn ang="0">
                    <a:pos x="T2" y="T3"/>
                  </a:cxn>
                  <a:cxn ang="0">
                    <a:pos x="T4" y="T5"/>
                  </a:cxn>
                </a:cxnLst>
                <a:rect l="0" t="0" r="r" b="b"/>
                <a:pathLst>
                  <a:path w="113" h="156">
                    <a:moveTo>
                      <a:pt x="0" y="0"/>
                    </a:moveTo>
                    <a:lnTo>
                      <a:pt x="16" y="110"/>
                    </a:lnTo>
                    <a:lnTo>
                      <a:pt x="113" y="15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10" name="Line 214"/>
              <p:cNvSpPr>
                <a:spLocks noChangeShapeType="1"/>
              </p:cNvSpPr>
              <p:nvPr/>
            </p:nvSpPr>
            <p:spPr bwMode="auto">
              <a:xfrm flipV="1">
                <a:off x="5005" y="2797"/>
                <a:ext cx="10"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11" name="Freeform 215"/>
              <p:cNvSpPr>
                <a:spLocks/>
              </p:cNvSpPr>
              <p:nvPr/>
            </p:nvSpPr>
            <p:spPr bwMode="auto">
              <a:xfrm>
                <a:off x="5015" y="2770"/>
                <a:ext cx="34" cy="27"/>
              </a:xfrm>
              <a:custGeom>
                <a:avLst/>
                <a:gdLst>
                  <a:gd name="T0" fmla="*/ 196 w 196"/>
                  <a:gd name="T1" fmla="*/ 0 h 157"/>
                  <a:gd name="T2" fmla="*/ 75 w 196"/>
                  <a:gd name="T3" fmla="*/ 47 h 157"/>
                  <a:gd name="T4" fmla="*/ 0 w 196"/>
                  <a:gd name="T5" fmla="*/ 157 h 157"/>
                </a:gdLst>
                <a:ahLst/>
                <a:cxnLst>
                  <a:cxn ang="0">
                    <a:pos x="T0" y="T1"/>
                  </a:cxn>
                  <a:cxn ang="0">
                    <a:pos x="T2" y="T3"/>
                  </a:cxn>
                  <a:cxn ang="0">
                    <a:pos x="T4" y="T5"/>
                  </a:cxn>
                </a:cxnLst>
                <a:rect l="0" t="0" r="r" b="b"/>
                <a:pathLst>
                  <a:path w="196" h="157">
                    <a:moveTo>
                      <a:pt x="196" y="0"/>
                    </a:moveTo>
                    <a:lnTo>
                      <a:pt x="75" y="47"/>
                    </a:lnTo>
                    <a:lnTo>
                      <a:pt x="0" y="15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12" name="Line 216"/>
              <p:cNvSpPr>
                <a:spLocks noChangeShapeType="1"/>
              </p:cNvSpPr>
              <p:nvPr/>
            </p:nvSpPr>
            <p:spPr bwMode="auto">
              <a:xfrm>
                <a:off x="5049" y="2770"/>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13" name="Group 217"/>
            <p:cNvGrpSpPr>
              <a:grpSpLocks/>
            </p:cNvGrpSpPr>
            <p:nvPr/>
          </p:nvGrpSpPr>
          <p:grpSpPr bwMode="auto">
            <a:xfrm>
              <a:off x="2272" y="3082"/>
              <a:ext cx="83" cy="172"/>
              <a:chOff x="5125" y="3420"/>
              <a:chExt cx="83" cy="172"/>
            </a:xfrm>
          </p:grpSpPr>
          <p:sp>
            <p:nvSpPr>
              <p:cNvPr id="55514" name="Freeform 218"/>
              <p:cNvSpPr>
                <a:spLocks/>
              </p:cNvSpPr>
              <p:nvPr/>
            </p:nvSpPr>
            <p:spPr bwMode="auto">
              <a:xfrm>
                <a:off x="5125" y="3420"/>
                <a:ext cx="83" cy="172"/>
              </a:xfrm>
              <a:custGeom>
                <a:avLst/>
                <a:gdLst>
                  <a:gd name="T0" fmla="*/ 470 w 483"/>
                  <a:gd name="T1" fmla="*/ 0 h 991"/>
                  <a:gd name="T2" fmla="*/ 483 w 483"/>
                  <a:gd name="T3" fmla="*/ 228 h 991"/>
                  <a:gd name="T4" fmla="*/ 374 w 483"/>
                  <a:gd name="T5" fmla="*/ 417 h 991"/>
                  <a:gd name="T6" fmla="*/ 175 w 483"/>
                  <a:gd name="T7" fmla="*/ 545 h 991"/>
                  <a:gd name="T8" fmla="*/ 81 w 483"/>
                  <a:gd name="T9" fmla="*/ 607 h 991"/>
                  <a:gd name="T10" fmla="*/ 17 w 483"/>
                  <a:gd name="T11" fmla="*/ 702 h 991"/>
                  <a:gd name="T12" fmla="*/ 0 w 483"/>
                  <a:gd name="T13" fmla="*/ 835 h 991"/>
                  <a:gd name="T14" fmla="*/ 30 w 483"/>
                  <a:gd name="T15" fmla="*/ 953 h 991"/>
                  <a:gd name="T16" fmla="*/ 105 w 483"/>
                  <a:gd name="T17" fmla="*/ 991 h 991"/>
                  <a:gd name="T18" fmla="*/ 206 w 483"/>
                  <a:gd name="T19" fmla="*/ 937 h 991"/>
                  <a:gd name="T20" fmla="*/ 290 w 483"/>
                  <a:gd name="T21" fmla="*/ 830 h 991"/>
                  <a:gd name="T22" fmla="*/ 322 w 483"/>
                  <a:gd name="T23" fmla="*/ 716 h 991"/>
                  <a:gd name="T24" fmla="*/ 270 w 483"/>
                  <a:gd name="T25" fmla="*/ 494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991">
                    <a:moveTo>
                      <a:pt x="470" y="0"/>
                    </a:moveTo>
                    <a:lnTo>
                      <a:pt x="483" y="228"/>
                    </a:lnTo>
                    <a:lnTo>
                      <a:pt x="374" y="417"/>
                    </a:lnTo>
                    <a:lnTo>
                      <a:pt x="175" y="545"/>
                    </a:lnTo>
                    <a:lnTo>
                      <a:pt x="81" y="607"/>
                    </a:lnTo>
                    <a:lnTo>
                      <a:pt x="17" y="702"/>
                    </a:lnTo>
                    <a:lnTo>
                      <a:pt x="0" y="835"/>
                    </a:lnTo>
                    <a:lnTo>
                      <a:pt x="30" y="953"/>
                    </a:lnTo>
                    <a:lnTo>
                      <a:pt x="105" y="991"/>
                    </a:lnTo>
                    <a:lnTo>
                      <a:pt x="206" y="937"/>
                    </a:lnTo>
                    <a:lnTo>
                      <a:pt x="290" y="830"/>
                    </a:lnTo>
                    <a:lnTo>
                      <a:pt x="322" y="716"/>
                    </a:lnTo>
                    <a:lnTo>
                      <a:pt x="270" y="494"/>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15" name="Freeform 219"/>
              <p:cNvSpPr>
                <a:spLocks/>
              </p:cNvSpPr>
              <p:nvPr/>
            </p:nvSpPr>
            <p:spPr bwMode="auto">
              <a:xfrm>
                <a:off x="5131" y="3506"/>
                <a:ext cx="46" cy="78"/>
              </a:xfrm>
              <a:custGeom>
                <a:avLst/>
                <a:gdLst>
                  <a:gd name="T0" fmla="*/ 235 w 267"/>
                  <a:gd name="T1" fmla="*/ 0 h 456"/>
                  <a:gd name="T2" fmla="*/ 267 w 267"/>
                  <a:gd name="T3" fmla="*/ 134 h 456"/>
                  <a:gd name="T4" fmla="*/ 250 w 267"/>
                  <a:gd name="T5" fmla="*/ 275 h 456"/>
                  <a:gd name="T6" fmla="*/ 154 w 267"/>
                  <a:gd name="T7" fmla="*/ 412 h 456"/>
                  <a:gd name="T8" fmla="*/ 45 w 267"/>
                  <a:gd name="T9" fmla="*/ 456 h 456"/>
                  <a:gd name="T10" fmla="*/ 0 w 267"/>
                  <a:gd name="T11" fmla="*/ 343 h 456"/>
                  <a:gd name="T12" fmla="*/ 26 w 267"/>
                  <a:gd name="T13" fmla="*/ 179 h 456"/>
                  <a:gd name="T14" fmla="*/ 114 w 267"/>
                  <a:gd name="T15" fmla="*/ 70 h 456"/>
                  <a:gd name="T16" fmla="*/ 235 w 267"/>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456">
                    <a:moveTo>
                      <a:pt x="235" y="0"/>
                    </a:moveTo>
                    <a:lnTo>
                      <a:pt x="267" y="134"/>
                    </a:lnTo>
                    <a:lnTo>
                      <a:pt x="250" y="275"/>
                    </a:lnTo>
                    <a:lnTo>
                      <a:pt x="154" y="412"/>
                    </a:lnTo>
                    <a:lnTo>
                      <a:pt x="45" y="456"/>
                    </a:lnTo>
                    <a:lnTo>
                      <a:pt x="0" y="343"/>
                    </a:lnTo>
                    <a:lnTo>
                      <a:pt x="26" y="179"/>
                    </a:lnTo>
                    <a:lnTo>
                      <a:pt x="114" y="70"/>
                    </a:lnTo>
                    <a:lnTo>
                      <a:pt x="235" y="0"/>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5516" name="Freeform 220"/>
            <p:cNvSpPr>
              <a:spLocks/>
            </p:cNvSpPr>
            <p:nvPr/>
          </p:nvSpPr>
          <p:spPr bwMode="auto">
            <a:xfrm>
              <a:off x="2219" y="3308"/>
              <a:ext cx="80" cy="138"/>
            </a:xfrm>
            <a:custGeom>
              <a:avLst/>
              <a:gdLst>
                <a:gd name="T0" fmla="*/ 214 w 457"/>
                <a:gd name="T1" fmla="*/ 0 h 800"/>
                <a:gd name="T2" fmla="*/ 0 w 457"/>
                <a:gd name="T3" fmla="*/ 800 h 800"/>
                <a:gd name="T4" fmla="*/ 200 w 457"/>
                <a:gd name="T5" fmla="*/ 800 h 800"/>
                <a:gd name="T6" fmla="*/ 321 w 457"/>
                <a:gd name="T7" fmla="*/ 754 h 800"/>
                <a:gd name="T8" fmla="*/ 396 w 457"/>
                <a:gd name="T9" fmla="*/ 644 h 800"/>
                <a:gd name="T10" fmla="*/ 457 w 457"/>
                <a:gd name="T11" fmla="*/ 422 h 800"/>
                <a:gd name="T12" fmla="*/ 441 w 457"/>
                <a:gd name="T13" fmla="*/ 312 h 800"/>
                <a:gd name="T14" fmla="*/ 343 w 457"/>
                <a:gd name="T15" fmla="*/ 267 h 800"/>
                <a:gd name="T16" fmla="*/ 143 w 457"/>
                <a:gd name="T17" fmla="*/ 26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800">
                  <a:moveTo>
                    <a:pt x="214" y="0"/>
                  </a:moveTo>
                  <a:lnTo>
                    <a:pt x="0" y="800"/>
                  </a:lnTo>
                  <a:lnTo>
                    <a:pt x="200" y="800"/>
                  </a:lnTo>
                  <a:lnTo>
                    <a:pt x="321" y="754"/>
                  </a:lnTo>
                  <a:lnTo>
                    <a:pt x="396" y="644"/>
                  </a:lnTo>
                  <a:lnTo>
                    <a:pt x="457" y="422"/>
                  </a:lnTo>
                  <a:lnTo>
                    <a:pt x="441" y="312"/>
                  </a:lnTo>
                  <a:lnTo>
                    <a:pt x="343" y="267"/>
                  </a:lnTo>
                  <a:lnTo>
                    <a:pt x="143"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5517" name="Group 221"/>
            <p:cNvGrpSpPr>
              <a:grpSpLocks/>
            </p:cNvGrpSpPr>
            <p:nvPr/>
          </p:nvGrpSpPr>
          <p:grpSpPr bwMode="auto">
            <a:xfrm>
              <a:off x="2046" y="2224"/>
              <a:ext cx="95" cy="166"/>
              <a:chOff x="4899" y="2562"/>
              <a:chExt cx="95" cy="166"/>
            </a:xfrm>
          </p:grpSpPr>
          <p:sp>
            <p:nvSpPr>
              <p:cNvPr id="55518" name="Freeform 222"/>
              <p:cNvSpPr>
                <a:spLocks/>
              </p:cNvSpPr>
              <p:nvPr/>
            </p:nvSpPr>
            <p:spPr bwMode="auto">
              <a:xfrm>
                <a:off x="4903" y="2571"/>
                <a:ext cx="53" cy="75"/>
              </a:xfrm>
              <a:custGeom>
                <a:avLst/>
                <a:gdLst>
                  <a:gd name="T0" fmla="*/ 274 w 307"/>
                  <a:gd name="T1" fmla="*/ 438 h 438"/>
                  <a:gd name="T2" fmla="*/ 147 w 307"/>
                  <a:gd name="T3" fmla="*/ 378 h 438"/>
                  <a:gd name="T4" fmla="*/ 46 w 307"/>
                  <a:gd name="T5" fmla="*/ 272 h 438"/>
                  <a:gd name="T6" fmla="*/ 0 w 307"/>
                  <a:gd name="T7" fmla="*/ 108 h 438"/>
                  <a:gd name="T8" fmla="*/ 44 w 307"/>
                  <a:gd name="T9" fmla="*/ 0 h 438"/>
                  <a:gd name="T10" fmla="*/ 174 w 307"/>
                  <a:gd name="T11" fmla="*/ 37 h 438"/>
                  <a:gd name="T12" fmla="*/ 286 w 307"/>
                  <a:gd name="T13" fmla="*/ 155 h 438"/>
                  <a:gd name="T14" fmla="*/ 307 w 307"/>
                  <a:gd name="T15" fmla="*/ 293 h 438"/>
                  <a:gd name="T16" fmla="*/ 274 w 307"/>
                  <a:gd name="T1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438">
                    <a:moveTo>
                      <a:pt x="274" y="438"/>
                    </a:moveTo>
                    <a:lnTo>
                      <a:pt x="147" y="378"/>
                    </a:lnTo>
                    <a:lnTo>
                      <a:pt x="46" y="272"/>
                    </a:lnTo>
                    <a:lnTo>
                      <a:pt x="0" y="108"/>
                    </a:lnTo>
                    <a:lnTo>
                      <a:pt x="44" y="0"/>
                    </a:lnTo>
                    <a:lnTo>
                      <a:pt x="174" y="37"/>
                    </a:lnTo>
                    <a:lnTo>
                      <a:pt x="286" y="155"/>
                    </a:lnTo>
                    <a:lnTo>
                      <a:pt x="307" y="293"/>
                    </a:lnTo>
                    <a:lnTo>
                      <a:pt x="274" y="438"/>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19" name="Freeform 223"/>
              <p:cNvSpPr>
                <a:spLocks/>
              </p:cNvSpPr>
              <p:nvPr/>
            </p:nvSpPr>
            <p:spPr bwMode="auto">
              <a:xfrm>
                <a:off x="4899" y="2562"/>
                <a:ext cx="95" cy="166"/>
              </a:xfrm>
              <a:custGeom>
                <a:avLst/>
                <a:gdLst>
                  <a:gd name="T0" fmla="*/ 543 w 557"/>
                  <a:gd name="T1" fmla="*/ 957 h 957"/>
                  <a:gd name="T2" fmla="*/ 557 w 557"/>
                  <a:gd name="T3" fmla="*/ 722 h 957"/>
                  <a:gd name="T4" fmla="*/ 511 w 557"/>
                  <a:gd name="T5" fmla="*/ 626 h 957"/>
                  <a:gd name="T6" fmla="*/ 426 w 557"/>
                  <a:gd name="T7" fmla="*/ 548 h 957"/>
                  <a:gd name="T8" fmla="*/ 204 w 557"/>
                  <a:gd name="T9" fmla="*/ 447 h 957"/>
                  <a:gd name="T10" fmla="*/ 101 w 557"/>
                  <a:gd name="T11" fmla="*/ 394 h 957"/>
                  <a:gd name="T12" fmla="*/ 30 w 557"/>
                  <a:gd name="T13" fmla="*/ 301 h 957"/>
                  <a:gd name="T14" fmla="*/ 0 w 557"/>
                  <a:gd name="T15" fmla="*/ 167 h 957"/>
                  <a:gd name="T16" fmla="*/ 21 w 557"/>
                  <a:gd name="T17" fmla="*/ 47 h 957"/>
                  <a:gd name="T18" fmla="*/ 95 w 557"/>
                  <a:gd name="T19" fmla="*/ 0 h 957"/>
                  <a:gd name="T20" fmla="*/ 205 w 557"/>
                  <a:gd name="T21" fmla="*/ 44 h 957"/>
                  <a:gd name="T22" fmla="*/ 302 w 557"/>
                  <a:gd name="T23" fmla="*/ 141 h 957"/>
                  <a:gd name="T24" fmla="*/ 347 w 557"/>
                  <a:gd name="T25" fmla="*/ 253 h 957"/>
                  <a:gd name="T26" fmla="*/ 299 w 557"/>
                  <a:gd name="T27" fmla="*/ 483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7" h="957">
                    <a:moveTo>
                      <a:pt x="543" y="957"/>
                    </a:moveTo>
                    <a:lnTo>
                      <a:pt x="557" y="722"/>
                    </a:lnTo>
                    <a:lnTo>
                      <a:pt x="511" y="626"/>
                    </a:lnTo>
                    <a:lnTo>
                      <a:pt x="426" y="548"/>
                    </a:lnTo>
                    <a:lnTo>
                      <a:pt x="204" y="447"/>
                    </a:lnTo>
                    <a:lnTo>
                      <a:pt x="101" y="394"/>
                    </a:lnTo>
                    <a:lnTo>
                      <a:pt x="30" y="301"/>
                    </a:lnTo>
                    <a:lnTo>
                      <a:pt x="0" y="167"/>
                    </a:lnTo>
                    <a:lnTo>
                      <a:pt x="21" y="47"/>
                    </a:lnTo>
                    <a:lnTo>
                      <a:pt x="95" y="0"/>
                    </a:lnTo>
                    <a:lnTo>
                      <a:pt x="205" y="44"/>
                    </a:lnTo>
                    <a:lnTo>
                      <a:pt x="302" y="141"/>
                    </a:lnTo>
                    <a:lnTo>
                      <a:pt x="347" y="253"/>
                    </a:lnTo>
                    <a:lnTo>
                      <a:pt x="299" y="483"/>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520" name="Group 224"/>
            <p:cNvGrpSpPr>
              <a:grpSpLocks/>
            </p:cNvGrpSpPr>
            <p:nvPr/>
          </p:nvGrpSpPr>
          <p:grpSpPr bwMode="auto">
            <a:xfrm>
              <a:off x="2574" y="2131"/>
              <a:ext cx="93" cy="139"/>
              <a:chOff x="5427" y="2469"/>
              <a:chExt cx="93" cy="139"/>
            </a:xfrm>
          </p:grpSpPr>
          <p:sp>
            <p:nvSpPr>
              <p:cNvPr id="55521" name="Line 225"/>
              <p:cNvSpPr>
                <a:spLocks noChangeShapeType="1"/>
              </p:cNvSpPr>
              <p:nvPr/>
            </p:nvSpPr>
            <p:spPr bwMode="auto">
              <a:xfrm flipV="1">
                <a:off x="5427" y="2508"/>
                <a:ext cx="17"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22" name="Freeform 226"/>
              <p:cNvSpPr>
                <a:spLocks/>
              </p:cNvSpPr>
              <p:nvPr/>
            </p:nvSpPr>
            <p:spPr bwMode="auto">
              <a:xfrm>
                <a:off x="5444" y="2469"/>
                <a:ext cx="76" cy="39"/>
              </a:xfrm>
              <a:custGeom>
                <a:avLst/>
                <a:gdLst>
                  <a:gd name="T0" fmla="*/ 444 w 444"/>
                  <a:gd name="T1" fmla="*/ 222 h 222"/>
                  <a:gd name="T2" fmla="*/ 421 w 444"/>
                  <a:gd name="T3" fmla="*/ 66 h 222"/>
                  <a:gd name="T4" fmla="*/ 281 w 444"/>
                  <a:gd name="T5" fmla="*/ 0 h 222"/>
                  <a:gd name="T6" fmla="*/ 106 w 444"/>
                  <a:gd name="T7" fmla="*/ 66 h 222"/>
                  <a:gd name="T8" fmla="*/ 0 w 444"/>
                  <a:gd name="T9" fmla="*/ 222 h 222"/>
                </a:gdLst>
                <a:ahLst/>
                <a:cxnLst>
                  <a:cxn ang="0">
                    <a:pos x="T0" y="T1"/>
                  </a:cxn>
                  <a:cxn ang="0">
                    <a:pos x="T2" y="T3"/>
                  </a:cxn>
                  <a:cxn ang="0">
                    <a:pos x="T4" y="T5"/>
                  </a:cxn>
                  <a:cxn ang="0">
                    <a:pos x="T6" y="T7"/>
                  </a:cxn>
                  <a:cxn ang="0">
                    <a:pos x="T8" y="T9"/>
                  </a:cxn>
                </a:cxnLst>
                <a:rect l="0" t="0" r="r" b="b"/>
                <a:pathLst>
                  <a:path w="444" h="222">
                    <a:moveTo>
                      <a:pt x="444" y="222"/>
                    </a:moveTo>
                    <a:lnTo>
                      <a:pt x="421" y="66"/>
                    </a:lnTo>
                    <a:lnTo>
                      <a:pt x="281" y="0"/>
                    </a:lnTo>
                    <a:lnTo>
                      <a:pt x="106" y="66"/>
                    </a:lnTo>
                    <a:lnTo>
                      <a:pt x="0" y="22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23" name="Line 227"/>
              <p:cNvSpPr>
                <a:spLocks noChangeShapeType="1"/>
              </p:cNvSpPr>
              <p:nvPr/>
            </p:nvSpPr>
            <p:spPr bwMode="auto">
              <a:xfrm flipH="1">
                <a:off x="5504" y="2508"/>
                <a:ext cx="16"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24" name="Freeform 228"/>
              <p:cNvSpPr>
                <a:spLocks/>
              </p:cNvSpPr>
              <p:nvPr/>
            </p:nvSpPr>
            <p:spPr bwMode="auto">
              <a:xfrm>
                <a:off x="5427" y="2570"/>
                <a:ext cx="77" cy="38"/>
              </a:xfrm>
              <a:custGeom>
                <a:avLst/>
                <a:gdLst>
                  <a:gd name="T0" fmla="*/ 0 w 444"/>
                  <a:gd name="T1" fmla="*/ 0 h 221"/>
                  <a:gd name="T2" fmla="*/ 23 w 444"/>
                  <a:gd name="T3" fmla="*/ 157 h 221"/>
                  <a:gd name="T4" fmla="*/ 163 w 444"/>
                  <a:gd name="T5" fmla="*/ 221 h 221"/>
                  <a:gd name="T6" fmla="*/ 338 w 444"/>
                  <a:gd name="T7" fmla="*/ 157 h 221"/>
                  <a:gd name="T8" fmla="*/ 444 w 444"/>
                  <a:gd name="T9" fmla="*/ 0 h 221"/>
                </a:gdLst>
                <a:ahLst/>
                <a:cxnLst>
                  <a:cxn ang="0">
                    <a:pos x="T0" y="T1"/>
                  </a:cxn>
                  <a:cxn ang="0">
                    <a:pos x="T2" y="T3"/>
                  </a:cxn>
                  <a:cxn ang="0">
                    <a:pos x="T4" y="T5"/>
                  </a:cxn>
                  <a:cxn ang="0">
                    <a:pos x="T6" y="T7"/>
                  </a:cxn>
                  <a:cxn ang="0">
                    <a:pos x="T8" y="T9"/>
                  </a:cxn>
                </a:cxnLst>
                <a:rect l="0" t="0" r="r" b="b"/>
                <a:pathLst>
                  <a:path w="444" h="221">
                    <a:moveTo>
                      <a:pt x="0" y="0"/>
                    </a:moveTo>
                    <a:lnTo>
                      <a:pt x="23" y="157"/>
                    </a:lnTo>
                    <a:lnTo>
                      <a:pt x="163" y="221"/>
                    </a:lnTo>
                    <a:lnTo>
                      <a:pt x="338" y="157"/>
                    </a:lnTo>
                    <a:lnTo>
                      <a:pt x="4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525" name="Group 229"/>
            <p:cNvGrpSpPr>
              <a:grpSpLocks/>
            </p:cNvGrpSpPr>
            <p:nvPr/>
          </p:nvGrpSpPr>
          <p:grpSpPr bwMode="auto">
            <a:xfrm>
              <a:off x="2052" y="1570"/>
              <a:ext cx="145" cy="137"/>
              <a:chOff x="4905" y="1908"/>
              <a:chExt cx="145" cy="137"/>
            </a:xfrm>
          </p:grpSpPr>
          <p:sp>
            <p:nvSpPr>
              <p:cNvPr id="55526" name="Freeform 230"/>
              <p:cNvSpPr>
                <a:spLocks/>
              </p:cNvSpPr>
              <p:nvPr/>
            </p:nvSpPr>
            <p:spPr bwMode="auto">
              <a:xfrm>
                <a:off x="4924" y="1908"/>
                <a:ext cx="73" cy="137"/>
              </a:xfrm>
              <a:custGeom>
                <a:avLst/>
                <a:gdLst>
                  <a:gd name="T0" fmla="*/ 415 w 415"/>
                  <a:gd name="T1" fmla="*/ 0 h 800"/>
                  <a:gd name="T2" fmla="*/ 200 w 415"/>
                  <a:gd name="T3" fmla="*/ 800 h 800"/>
                  <a:gd name="T4" fmla="*/ 0 w 415"/>
                  <a:gd name="T5" fmla="*/ 800 h 800"/>
                </a:gdLst>
                <a:ahLst/>
                <a:cxnLst>
                  <a:cxn ang="0">
                    <a:pos x="T0" y="T1"/>
                  </a:cxn>
                  <a:cxn ang="0">
                    <a:pos x="T2" y="T3"/>
                  </a:cxn>
                  <a:cxn ang="0">
                    <a:pos x="T4" y="T5"/>
                  </a:cxn>
                </a:cxnLst>
                <a:rect l="0" t="0" r="r" b="b"/>
                <a:pathLst>
                  <a:path w="415" h="800">
                    <a:moveTo>
                      <a:pt x="415" y="0"/>
                    </a:moveTo>
                    <a:lnTo>
                      <a:pt x="200" y="800"/>
                    </a:lnTo>
                    <a:lnTo>
                      <a:pt x="0" y="80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27" name="Freeform 231"/>
              <p:cNvSpPr>
                <a:spLocks/>
              </p:cNvSpPr>
              <p:nvPr/>
            </p:nvSpPr>
            <p:spPr bwMode="auto">
              <a:xfrm>
                <a:off x="4905" y="2019"/>
                <a:ext cx="19" cy="26"/>
              </a:xfrm>
              <a:custGeom>
                <a:avLst/>
                <a:gdLst>
                  <a:gd name="T0" fmla="*/ 0 w 113"/>
                  <a:gd name="T1" fmla="*/ 0 h 155"/>
                  <a:gd name="T2" fmla="*/ 16 w 113"/>
                  <a:gd name="T3" fmla="*/ 110 h 155"/>
                  <a:gd name="T4" fmla="*/ 113 w 113"/>
                  <a:gd name="T5" fmla="*/ 155 h 155"/>
                </a:gdLst>
                <a:ahLst/>
                <a:cxnLst>
                  <a:cxn ang="0">
                    <a:pos x="T0" y="T1"/>
                  </a:cxn>
                  <a:cxn ang="0">
                    <a:pos x="T2" y="T3"/>
                  </a:cxn>
                  <a:cxn ang="0">
                    <a:pos x="T4" y="T5"/>
                  </a:cxn>
                </a:cxnLst>
                <a:rect l="0" t="0" r="r" b="b"/>
                <a:pathLst>
                  <a:path w="113" h="155">
                    <a:moveTo>
                      <a:pt x="0" y="0"/>
                    </a:moveTo>
                    <a:lnTo>
                      <a:pt x="16" y="110"/>
                    </a:lnTo>
                    <a:lnTo>
                      <a:pt x="113"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28" name="Line 232"/>
              <p:cNvSpPr>
                <a:spLocks noChangeShapeType="1"/>
              </p:cNvSpPr>
              <p:nvPr/>
            </p:nvSpPr>
            <p:spPr bwMode="auto">
              <a:xfrm flipV="1">
                <a:off x="4905" y="1980"/>
                <a:ext cx="11"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29" name="Freeform 233"/>
              <p:cNvSpPr>
                <a:spLocks/>
              </p:cNvSpPr>
              <p:nvPr/>
            </p:nvSpPr>
            <p:spPr bwMode="auto">
              <a:xfrm>
                <a:off x="4916" y="1954"/>
                <a:ext cx="34" cy="26"/>
              </a:xfrm>
              <a:custGeom>
                <a:avLst/>
                <a:gdLst>
                  <a:gd name="T0" fmla="*/ 197 w 197"/>
                  <a:gd name="T1" fmla="*/ 0 h 155"/>
                  <a:gd name="T2" fmla="*/ 75 w 197"/>
                  <a:gd name="T3" fmla="*/ 45 h 155"/>
                  <a:gd name="T4" fmla="*/ 0 w 197"/>
                  <a:gd name="T5" fmla="*/ 155 h 155"/>
                </a:gdLst>
                <a:ahLst/>
                <a:cxnLst>
                  <a:cxn ang="0">
                    <a:pos x="T0" y="T1"/>
                  </a:cxn>
                  <a:cxn ang="0">
                    <a:pos x="T2" y="T3"/>
                  </a:cxn>
                  <a:cxn ang="0">
                    <a:pos x="T4" y="T5"/>
                  </a:cxn>
                </a:cxnLst>
                <a:rect l="0" t="0" r="r" b="b"/>
                <a:pathLst>
                  <a:path w="197" h="155">
                    <a:moveTo>
                      <a:pt x="197" y="0"/>
                    </a:moveTo>
                    <a:lnTo>
                      <a:pt x="75" y="45"/>
                    </a:lnTo>
                    <a:lnTo>
                      <a:pt x="0" y="15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30" name="Line 234"/>
              <p:cNvSpPr>
                <a:spLocks noChangeShapeType="1"/>
              </p:cNvSpPr>
              <p:nvPr/>
            </p:nvSpPr>
            <p:spPr bwMode="auto">
              <a:xfrm>
                <a:off x="4950" y="1954"/>
                <a:ext cx="3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31" name="Line 235"/>
              <p:cNvSpPr>
                <a:spLocks noChangeShapeType="1"/>
              </p:cNvSpPr>
              <p:nvPr/>
            </p:nvSpPr>
            <p:spPr bwMode="auto">
              <a:xfrm flipV="1">
                <a:off x="5034" y="1908"/>
                <a:ext cx="16"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32" name="Group 236"/>
            <p:cNvGrpSpPr>
              <a:grpSpLocks/>
            </p:cNvGrpSpPr>
            <p:nvPr/>
          </p:nvGrpSpPr>
          <p:grpSpPr bwMode="auto">
            <a:xfrm>
              <a:off x="868" y="812"/>
              <a:ext cx="1269" cy="720"/>
              <a:chOff x="3721" y="1150"/>
              <a:chExt cx="1269" cy="720"/>
            </a:xfrm>
          </p:grpSpPr>
          <p:sp>
            <p:nvSpPr>
              <p:cNvPr id="55533" name="Line 237"/>
              <p:cNvSpPr>
                <a:spLocks noChangeShapeType="1"/>
              </p:cNvSpPr>
              <p:nvPr/>
            </p:nvSpPr>
            <p:spPr bwMode="auto">
              <a:xfrm>
                <a:off x="3721" y="1317"/>
                <a:ext cx="807" cy="376"/>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34" name="Line 238"/>
              <p:cNvSpPr>
                <a:spLocks noChangeShapeType="1"/>
              </p:cNvSpPr>
              <p:nvPr/>
            </p:nvSpPr>
            <p:spPr bwMode="auto">
              <a:xfrm>
                <a:off x="3800" y="1150"/>
                <a:ext cx="920" cy="428"/>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35" name="Line 239"/>
              <p:cNvSpPr>
                <a:spLocks noChangeShapeType="1"/>
              </p:cNvSpPr>
              <p:nvPr/>
            </p:nvSpPr>
            <p:spPr bwMode="auto">
              <a:xfrm>
                <a:off x="4731" y="1786"/>
                <a:ext cx="180" cy="84"/>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36" name="Line 240"/>
              <p:cNvSpPr>
                <a:spLocks noChangeShapeType="1"/>
              </p:cNvSpPr>
              <p:nvPr/>
            </p:nvSpPr>
            <p:spPr bwMode="auto">
              <a:xfrm>
                <a:off x="4923" y="1672"/>
                <a:ext cx="67" cy="32"/>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37" name="Group 241"/>
            <p:cNvGrpSpPr>
              <a:grpSpLocks/>
            </p:cNvGrpSpPr>
            <p:nvPr/>
          </p:nvGrpSpPr>
          <p:grpSpPr bwMode="auto">
            <a:xfrm>
              <a:off x="2058" y="1364"/>
              <a:ext cx="88" cy="168"/>
              <a:chOff x="4911" y="1702"/>
              <a:chExt cx="88" cy="168"/>
            </a:xfrm>
          </p:grpSpPr>
          <p:sp>
            <p:nvSpPr>
              <p:cNvPr id="55538" name="Freeform 242"/>
              <p:cNvSpPr>
                <a:spLocks/>
              </p:cNvSpPr>
              <p:nvPr/>
            </p:nvSpPr>
            <p:spPr bwMode="auto">
              <a:xfrm>
                <a:off x="4911" y="1702"/>
                <a:ext cx="88" cy="168"/>
              </a:xfrm>
              <a:custGeom>
                <a:avLst/>
                <a:gdLst>
                  <a:gd name="T0" fmla="*/ 0 w 510"/>
                  <a:gd name="T1" fmla="*/ 972 h 972"/>
                  <a:gd name="T2" fmla="*/ 207 w 510"/>
                  <a:gd name="T3" fmla="*/ 841 h 972"/>
                  <a:gd name="T4" fmla="*/ 258 w 510"/>
                  <a:gd name="T5" fmla="*/ 749 h 972"/>
                  <a:gd name="T6" fmla="*/ 261 w 510"/>
                  <a:gd name="T7" fmla="*/ 635 h 972"/>
                  <a:gd name="T8" fmla="*/ 190 w 510"/>
                  <a:gd name="T9" fmla="*/ 392 h 972"/>
                  <a:gd name="T10" fmla="*/ 161 w 510"/>
                  <a:gd name="T11" fmla="*/ 276 h 972"/>
                  <a:gd name="T12" fmla="*/ 182 w 510"/>
                  <a:gd name="T13" fmla="*/ 164 h 972"/>
                  <a:gd name="T14" fmla="*/ 269 w 510"/>
                  <a:gd name="T15" fmla="*/ 60 h 972"/>
                  <a:gd name="T16" fmla="*/ 384 w 510"/>
                  <a:gd name="T17" fmla="*/ 0 h 972"/>
                  <a:gd name="T18" fmla="*/ 474 w 510"/>
                  <a:gd name="T19" fmla="*/ 24 h 972"/>
                  <a:gd name="T20" fmla="*/ 510 w 510"/>
                  <a:gd name="T21" fmla="*/ 134 h 972"/>
                  <a:gd name="T22" fmla="*/ 495 w 510"/>
                  <a:gd name="T23" fmla="*/ 273 h 972"/>
                  <a:gd name="T24" fmla="*/ 433 w 510"/>
                  <a:gd name="T25" fmla="*/ 383 h 972"/>
                  <a:gd name="T26" fmla="*/ 224 w 510"/>
                  <a:gd name="T27" fmla="*/ 493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972">
                    <a:moveTo>
                      <a:pt x="0" y="972"/>
                    </a:moveTo>
                    <a:lnTo>
                      <a:pt x="207" y="841"/>
                    </a:lnTo>
                    <a:lnTo>
                      <a:pt x="258" y="749"/>
                    </a:lnTo>
                    <a:lnTo>
                      <a:pt x="261" y="635"/>
                    </a:lnTo>
                    <a:lnTo>
                      <a:pt x="190" y="392"/>
                    </a:lnTo>
                    <a:lnTo>
                      <a:pt x="161" y="276"/>
                    </a:lnTo>
                    <a:lnTo>
                      <a:pt x="182" y="164"/>
                    </a:lnTo>
                    <a:lnTo>
                      <a:pt x="269" y="60"/>
                    </a:lnTo>
                    <a:lnTo>
                      <a:pt x="384" y="0"/>
                    </a:lnTo>
                    <a:lnTo>
                      <a:pt x="474" y="24"/>
                    </a:lnTo>
                    <a:lnTo>
                      <a:pt x="510" y="134"/>
                    </a:lnTo>
                    <a:lnTo>
                      <a:pt x="495" y="273"/>
                    </a:lnTo>
                    <a:lnTo>
                      <a:pt x="433" y="383"/>
                    </a:lnTo>
                    <a:lnTo>
                      <a:pt x="224" y="493"/>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39" name="Line 243"/>
              <p:cNvSpPr>
                <a:spLocks noChangeShapeType="1"/>
              </p:cNvSpPr>
              <p:nvPr/>
            </p:nvSpPr>
            <p:spPr bwMode="auto">
              <a:xfrm>
                <a:off x="4953" y="1838"/>
                <a:ext cx="2"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0" name="Line 244"/>
              <p:cNvSpPr>
                <a:spLocks noChangeShapeType="1"/>
              </p:cNvSpPr>
              <p:nvPr/>
            </p:nvSpPr>
            <p:spPr bwMode="auto">
              <a:xfrm>
                <a:off x="4912" y="1819"/>
                <a:ext cx="2" cy="2"/>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1" name="Line 245"/>
              <p:cNvSpPr>
                <a:spLocks noChangeShapeType="1"/>
              </p:cNvSpPr>
              <p:nvPr/>
            </p:nvSpPr>
            <p:spPr bwMode="auto">
              <a:xfrm>
                <a:off x="4992" y="1757"/>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2" name="Line 246"/>
              <p:cNvSpPr>
                <a:spLocks noChangeShapeType="1"/>
              </p:cNvSpPr>
              <p:nvPr/>
            </p:nvSpPr>
            <p:spPr bwMode="auto">
              <a:xfrm>
                <a:off x="4943" y="1731"/>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3" name="Line 247"/>
              <p:cNvSpPr>
                <a:spLocks noChangeShapeType="1"/>
              </p:cNvSpPr>
              <p:nvPr/>
            </p:nvSpPr>
            <p:spPr bwMode="auto">
              <a:xfrm>
                <a:off x="4982" y="1720"/>
                <a:ext cx="2" cy="2"/>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4" name="Line 248"/>
              <p:cNvSpPr>
                <a:spLocks noChangeShapeType="1"/>
              </p:cNvSpPr>
              <p:nvPr/>
            </p:nvSpPr>
            <p:spPr bwMode="auto">
              <a:xfrm>
                <a:off x="4952" y="1735"/>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5" name="Line 249"/>
              <p:cNvSpPr>
                <a:spLocks noChangeShapeType="1"/>
              </p:cNvSpPr>
              <p:nvPr/>
            </p:nvSpPr>
            <p:spPr bwMode="auto">
              <a:xfrm>
                <a:off x="4985" y="1752"/>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46" name="Freeform 250"/>
              <p:cNvSpPr>
                <a:spLocks/>
              </p:cNvSpPr>
              <p:nvPr/>
            </p:nvSpPr>
            <p:spPr bwMode="auto">
              <a:xfrm>
                <a:off x="4946" y="1720"/>
                <a:ext cx="42" cy="67"/>
              </a:xfrm>
              <a:custGeom>
                <a:avLst/>
                <a:gdLst>
                  <a:gd name="T0" fmla="*/ 21 w 242"/>
                  <a:gd name="T1" fmla="*/ 388 h 388"/>
                  <a:gd name="T2" fmla="*/ 0 w 242"/>
                  <a:gd name="T3" fmla="*/ 140 h 388"/>
                  <a:gd name="T4" fmla="*/ 82 w 242"/>
                  <a:gd name="T5" fmla="*/ 35 h 388"/>
                  <a:gd name="T6" fmla="*/ 196 w 242"/>
                  <a:gd name="T7" fmla="*/ 0 h 388"/>
                  <a:gd name="T8" fmla="*/ 242 w 242"/>
                  <a:gd name="T9" fmla="*/ 101 h 388"/>
                  <a:gd name="T10" fmla="*/ 213 w 242"/>
                  <a:gd name="T11" fmla="*/ 232 h 388"/>
                  <a:gd name="T12" fmla="*/ 27 w 242"/>
                  <a:gd name="T13" fmla="*/ 381 h 388"/>
                </a:gdLst>
                <a:ahLst/>
                <a:cxnLst>
                  <a:cxn ang="0">
                    <a:pos x="T0" y="T1"/>
                  </a:cxn>
                  <a:cxn ang="0">
                    <a:pos x="T2" y="T3"/>
                  </a:cxn>
                  <a:cxn ang="0">
                    <a:pos x="T4" y="T5"/>
                  </a:cxn>
                  <a:cxn ang="0">
                    <a:pos x="T6" y="T7"/>
                  </a:cxn>
                  <a:cxn ang="0">
                    <a:pos x="T8" y="T9"/>
                  </a:cxn>
                  <a:cxn ang="0">
                    <a:pos x="T10" y="T11"/>
                  </a:cxn>
                  <a:cxn ang="0">
                    <a:pos x="T12" y="T13"/>
                  </a:cxn>
                </a:cxnLst>
                <a:rect l="0" t="0" r="r" b="b"/>
                <a:pathLst>
                  <a:path w="242" h="388">
                    <a:moveTo>
                      <a:pt x="21" y="388"/>
                    </a:moveTo>
                    <a:lnTo>
                      <a:pt x="0" y="140"/>
                    </a:lnTo>
                    <a:lnTo>
                      <a:pt x="82" y="35"/>
                    </a:lnTo>
                    <a:lnTo>
                      <a:pt x="196" y="0"/>
                    </a:lnTo>
                    <a:lnTo>
                      <a:pt x="242" y="101"/>
                    </a:lnTo>
                    <a:lnTo>
                      <a:pt x="213" y="232"/>
                    </a:lnTo>
                    <a:lnTo>
                      <a:pt x="27" y="381"/>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547" name="Group 251"/>
            <p:cNvGrpSpPr>
              <a:grpSpLocks/>
            </p:cNvGrpSpPr>
            <p:nvPr/>
          </p:nvGrpSpPr>
          <p:grpSpPr bwMode="auto">
            <a:xfrm>
              <a:off x="858" y="813"/>
              <a:ext cx="89" cy="168"/>
              <a:chOff x="3711" y="1151"/>
              <a:chExt cx="89" cy="168"/>
            </a:xfrm>
          </p:grpSpPr>
          <p:sp>
            <p:nvSpPr>
              <p:cNvPr id="55548" name="Freeform 252"/>
              <p:cNvSpPr>
                <a:spLocks/>
              </p:cNvSpPr>
              <p:nvPr/>
            </p:nvSpPr>
            <p:spPr bwMode="auto">
              <a:xfrm>
                <a:off x="3711" y="1151"/>
                <a:ext cx="89" cy="168"/>
              </a:xfrm>
              <a:custGeom>
                <a:avLst/>
                <a:gdLst>
                  <a:gd name="T0" fmla="*/ 510 w 510"/>
                  <a:gd name="T1" fmla="*/ 0 h 972"/>
                  <a:gd name="T2" fmla="*/ 305 w 510"/>
                  <a:gd name="T3" fmla="*/ 131 h 972"/>
                  <a:gd name="T4" fmla="*/ 253 w 510"/>
                  <a:gd name="T5" fmla="*/ 223 h 972"/>
                  <a:gd name="T6" fmla="*/ 249 w 510"/>
                  <a:gd name="T7" fmla="*/ 338 h 972"/>
                  <a:gd name="T8" fmla="*/ 320 w 510"/>
                  <a:gd name="T9" fmla="*/ 581 h 972"/>
                  <a:gd name="T10" fmla="*/ 349 w 510"/>
                  <a:gd name="T11" fmla="*/ 696 h 972"/>
                  <a:gd name="T12" fmla="*/ 328 w 510"/>
                  <a:gd name="T13" fmla="*/ 809 h 972"/>
                  <a:gd name="T14" fmla="*/ 241 w 510"/>
                  <a:gd name="T15" fmla="*/ 912 h 972"/>
                  <a:gd name="T16" fmla="*/ 127 w 510"/>
                  <a:gd name="T17" fmla="*/ 972 h 972"/>
                  <a:gd name="T18" fmla="*/ 37 w 510"/>
                  <a:gd name="T19" fmla="*/ 948 h 972"/>
                  <a:gd name="T20" fmla="*/ 0 w 510"/>
                  <a:gd name="T21" fmla="*/ 838 h 972"/>
                  <a:gd name="T22" fmla="*/ 16 w 510"/>
                  <a:gd name="T23" fmla="*/ 700 h 972"/>
                  <a:gd name="T24" fmla="*/ 77 w 510"/>
                  <a:gd name="T25" fmla="*/ 590 h 972"/>
                  <a:gd name="T26" fmla="*/ 286 w 510"/>
                  <a:gd name="T27" fmla="*/ 48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972">
                    <a:moveTo>
                      <a:pt x="510" y="0"/>
                    </a:moveTo>
                    <a:lnTo>
                      <a:pt x="305" y="131"/>
                    </a:lnTo>
                    <a:lnTo>
                      <a:pt x="253" y="223"/>
                    </a:lnTo>
                    <a:lnTo>
                      <a:pt x="249" y="338"/>
                    </a:lnTo>
                    <a:lnTo>
                      <a:pt x="320" y="581"/>
                    </a:lnTo>
                    <a:lnTo>
                      <a:pt x="349" y="696"/>
                    </a:lnTo>
                    <a:lnTo>
                      <a:pt x="328" y="809"/>
                    </a:lnTo>
                    <a:lnTo>
                      <a:pt x="241" y="912"/>
                    </a:lnTo>
                    <a:lnTo>
                      <a:pt x="127" y="972"/>
                    </a:lnTo>
                    <a:lnTo>
                      <a:pt x="37" y="948"/>
                    </a:lnTo>
                    <a:lnTo>
                      <a:pt x="0" y="838"/>
                    </a:lnTo>
                    <a:lnTo>
                      <a:pt x="16" y="700"/>
                    </a:lnTo>
                    <a:lnTo>
                      <a:pt x="77" y="590"/>
                    </a:lnTo>
                    <a:lnTo>
                      <a:pt x="286" y="480"/>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49" name="Freeform 253"/>
              <p:cNvSpPr>
                <a:spLocks/>
              </p:cNvSpPr>
              <p:nvPr/>
            </p:nvSpPr>
            <p:spPr bwMode="auto">
              <a:xfrm>
                <a:off x="3722" y="1235"/>
                <a:ext cx="43" cy="66"/>
              </a:xfrm>
              <a:custGeom>
                <a:avLst/>
                <a:gdLst>
                  <a:gd name="T0" fmla="*/ 221 w 242"/>
                  <a:gd name="T1" fmla="*/ 0 h 388"/>
                  <a:gd name="T2" fmla="*/ 242 w 242"/>
                  <a:gd name="T3" fmla="*/ 247 h 388"/>
                  <a:gd name="T4" fmla="*/ 160 w 242"/>
                  <a:gd name="T5" fmla="*/ 353 h 388"/>
                  <a:gd name="T6" fmla="*/ 47 w 242"/>
                  <a:gd name="T7" fmla="*/ 388 h 388"/>
                  <a:gd name="T8" fmla="*/ 0 w 242"/>
                  <a:gd name="T9" fmla="*/ 287 h 388"/>
                  <a:gd name="T10" fmla="*/ 30 w 242"/>
                  <a:gd name="T11" fmla="*/ 155 h 388"/>
                  <a:gd name="T12" fmla="*/ 216 w 242"/>
                  <a:gd name="T13" fmla="*/ 6 h 388"/>
                </a:gdLst>
                <a:ahLst/>
                <a:cxnLst>
                  <a:cxn ang="0">
                    <a:pos x="T0" y="T1"/>
                  </a:cxn>
                  <a:cxn ang="0">
                    <a:pos x="T2" y="T3"/>
                  </a:cxn>
                  <a:cxn ang="0">
                    <a:pos x="T4" y="T5"/>
                  </a:cxn>
                  <a:cxn ang="0">
                    <a:pos x="T6" y="T7"/>
                  </a:cxn>
                  <a:cxn ang="0">
                    <a:pos x="T8" y="T9"/>
                  </a:cxn>
                  <a:cxn ang="0">
                    <a:pos x="T10" y="T11"/>
                  </a:cxn>
                  <a:cxn ang="0">
                    <a:pos x="T12" y="T13"/>
                  </a:cxn>
                </a:cxnLst>
                <a:rect l="0" t="0" r="r" b="b"/>
                <a:pathLst>
                  <a:path w="242" h="388">
                    <a:moveTo>
                      <a:pt x="221" y="0"/>
                    </a:moveTo>
                    <a:lnTo>
                      <a:pt x="242" y="247"/>
                    </a:lnTo>
                    <a:lnTo>
                      <a:pt x="160" y="353"/>
                    </a:lnTo>
                    <a:lnTo>
                      <a:pt x="47" y="388"/>
                    </a:lnTo>
                    <a:lnTo>
                      <a:pt x="0" y="287"/>
                    </a:lnTo>
                    <a:lnTo>
                      <a:pt x="30" y="155"/>
                    </a:lnTo>
                    <a:lnTo>
                      <a:pt x="216" y="6"/>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550" name="Group 254"/>
            <p:cNvGrpSpPr>
              <a:grpSpLocks/>
            </p:cNvGrpSpPr>
            <p:nvPr/>
          </p:nvGrpSpPr>
          <p:grpSpPr bwMode="auto">
            <a:xfrm>
              <a:off x="2203" y="809"/>
              <a:ext cx="152" cy="137"/>
              <a:chOff x="5056" y="1147"/>
              <a:chExt cx="152" cy="137"/>
            </a:xfrm>
          </p:grpSpPr>
          <p:sp>
            <p:nvSpPr>
              <p:cNvPr id="55551" name="Freeform 255"/>
              <p:cNvSpPr>
                <a:spLocks/>
              </p:cNvSpPr>
              <p:nvPr/>
            </p:nvSpPr>
            <p:spPr bwMode="auto">
              <a:xfrm>
                <a:off x="5056" y="1147"/>
                <a:ext cx="80" cy="137"/>
              </a:xfrm>
              <a:custGeom>
                <a:avLst/>
                <a:gdLst>
                  <a:gd name="T0" fmla="*/ 215 w 458"/>
                  <a:gd name="T1" fmla="*/ 0 h 800"/>
                  <a:gd name="T2" fmla="*/ 0 w 458"/>
                  <a:gd name="T3" fmla="*/ 800 h 800"/>
                  <a:gd name="T4" fmla="*/ 201 w 458"/>
                  <a:gd name="T5" fmla="*/ 800 h 800"/>
                  <a:gd name="T6" fmla="*/ 323 w 458"/>
                  <a:gd name="T7" fmla="*/ 755 h 800"/>
                  <a:gd name="T8" fmla="*/ 398 w 458"/>
                  <a:gd name="T9" fmla="*/ 645 h 800"/>
                  <a:gd name="T10" fmla="*/ 458 w 458"/>
                  <a:gd name="T11" fmla="*/ 422 h 800"/>
                  <a:gd name="T12" fmla="*/ 442 w 458"/>
                  <a:gd name="T13" fmla="*/ 312 h 800"/>
                  <a:gd name="T14" fmla="*/ 343 w 458"/>
                  <a:gd name="T15" fmla="*/ 267 h 800"/>
                  <a:gd name="T16" fmla="*/ 143 w 458"/>
                  <a:gd name="T17" fmla="*/ 26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 h="800">
                    <a:moveTo>
                      <a:pt x="215" y="0"/>
                    </a:moveTo>
                    <a:lnTo>
                      <a:pt x="0" y="800"/>
                    </a:lnTo>
                    <a:lnTo>
                      <a:pt x="201" y="800"/>
                    </a:lnTo>
                    <a:lnTo>
                      <a:pt x="323" y="755"/>
                    </a:lnTo>
                    <a:lnTo>
                      <a:pt x="398" y="645"/>
                    </a:lnTo>
                    <a:lnTo>
                      <a:pt x="458" y="422"/>
                    </a:lnTo>
                    <a:lnTo>
                      <a:pt x="442" y="312"/>
                    </a:lnTo>
                    <a:lnTo>
                      <a:pt x="343" y="267"/>
                    </a:lnTo>
                    <a:lnTo>
                      <a:pt x="143"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52" name="Line 256"/>
              <p:cNvSpPr>
                <a:spLocks noChangeShapeType="1"/>
              </p:cNvSpPr>
              <p:nvPr/>
            </p:nvSpPr>
            <p:spPr bwMode="auto">
              <a:xfrm flipV="1">
                <a:off x="5193" y="114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53" name="Group 257"/>
            <p:cNvGrpSpPr>
              <a:grpSpLocks/>
            </p:cNvGrpSpPr>
            <p:nvPr/>
          </p:nvGrpSpPr>
          <p:grpSpPr bwMode="auto">
            <a:xfrm>
              <a:off x="2267" y="999"/>
              <a:ext cx="103" cy="160"/>
              <a:chOff x="5120" y="1337"/>
              <a:chExt cx="103" cy="160"/>
            </a:xfrm>
          </p:grpSpPr>
          <p:sp>
            <p:nvSpPr>
              <p:cNvPr id="55554" name="Freeform 258"/>
              <p:cNvSpPr>
                <a:spLocks/>
              </p:cNvSpPr>
              <p:nvPr/>
            </p:nvSpPr>
            <p:spPr bwMode="auto">
              <a:xfrm>
                <a:off x="5120" y="1337"/>
                <a:ext cx="103" cy="160"/>
              </a:xfrm>
              <a:custGeom>
                <a:avLst/>
                <a:gdLst>
                  <a:gd name="T0" fmla="*/ 570 w 594"/>
                  <a:gd name="T1" fmla="*/ 926 h 926"/>
                  <a:gd name="T2" fmla="*/ 594 w 594"/>
                  <a:gd name="T3" fmla="*/ 688 h 926"/>
                  <a:gd name="T4" fmla="*/ 553 w 594"/>
                  <a:gd name="T5" fmla="*/ 597 h 926"/>
                  <a:gd name="T6" fmla="*/ 464 w 594"/>
                  <a:gd name="T7" fmla="*/ 535 h 926"/>
                  <a:gd name="T8" fmla="*/ 240 w 594"/>
                  <a:gd name="T9" fmla="*/ 444 h 926"/>
                  <a:gd name="T10" fmla="*/ 62 w 594"/>
                  <a:gd name="T11" fmla="*/ 306 h 926"/>
                  <a:gd name="T12" fmla="*/ 10 w 594"/>
                  <a:gd name="T13" fmla="*/ 183 h 926"/>
                  <a:gd name="T14" fmla="*/ 0 w 594"/>
                  <a:gd name="T15" fmla="*/ 57 h 926"/>
                  <a:gd name="T16" fmla="*/ 54 w 594"/>
                  <a:gd name="T17" fmla="*/ 0 h 926"/>
                  <a:gd name="T18" fmla="*/ 162 w 594"/>
                  <a:gd name="T19" fmla="*/ 38 h 926"/>
                  <a:gd name="T20" fmla="*/ 264 w 594"/>
                  <a:gd name="T21" fmla="*/ 130 h 926"/>
                  <a:gd name="T22" fmla="*/ 313 w 594"/>
                  <a:gd name="T23" fmla="*/ 238 h 926"/>
                  <a:gd name="T24" fmla="*/ 299 w 594"/>
                  <a:gd name="T25" fmla="*/ 46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926">
                    <a:moveTo>
                      <a:pt x="570" y="926"/>
                    </a:moveTo>
                    <a:lnTo>
                      <a:pt x="594" y="688"/>
                    </a:lnTo>
                    <a:lnTo>
                      <a:pt x="553" y="597"/>
                    </a:lnTo>
                    <a:lnTo>
                      <a:pt x="464" y="535"/>
                    </a:lnTo>
                    <a:lnTo>
                      <a:pt x="240" y="444"/>
                    </a:lnTo>
                    <a:lnTo>
                      <a:pt x="62" y="306"/>
                    </a:lnTo>
                    <a:lnTo>
                      <a:pt x="10" y="183"/>
                    </a:lnTo>
                    <a:lnTo>
                      <a:pt x="0" y="57"/>
                    </a:lnTo>
                    <a:lnTo>
                      <a:pt x="54" y="0"/>
                    </a:lnTo>
                    <a:lnTo>
                      <a:pt x="162" y="38"/>
                    </a:lnTo>
                    <a:lnTo>
                      <a:pt x="264" y="130"/>
                    </a:lnTo>
                    <a:lnTo>
                      <a:pt x="313" y="238"/>
                    </a:lnTo>
                    <a:lnTo>
                      <a:pt x="299" y="468"/>
                    </a:lnTo>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55" name="Line 259"/>
              <p:cNvSpPr>
                <a:spLocks noChangeShapeType="1"/>
              </p:cNvSpPr>
              <p:nvPr/>
            </p:nvSpPr>
            <p:spPr bwMode="auto">
              <a:xfrm>
                <a:off x="5217" y="1445"/>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56" name="Line 260"/>
              <p:cNvSpPr>
                <a:spLocks noChangeShapeType="1"/>
              </p:cNvSpPr>
              <p:nvPr/>
            </p:nvSpPr>
            <p:spPr bwMode="auto">
              <a:xfrm>
                <a:off x="5165" y="1360"/>
                <a:ext cx="1" cy="2"/>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57" name="Line 261"/>
              <p:cNvSpPr>
                <a:spLocks noChangeShapeType="1"/>
              </p:cNvSpPr>
              <p:nvPr/>
            </p:nvSpPr>
            <p:spPr bwMode="auto">
              <a:xfrm>
                <a:off x="5129" y="1385"/>
                <a:ext cx="1" cy="1"/>
              </a:xfrm>
              <a:prstGeom prst="line">
                <a:avLst/>
              </a:prstGeom>
              <a:noFill/>
              <a:ln w="9525">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58" name="Freeform 262"/>
              <p:cNvSpPr>
                <a:spLocks/>
              </p:cNvSpPr>
              <p:nvPr/>
            </p:nvSpPr>
            <p:spPr bwMode="auto">
              <a:xfrm>
                <a:off x="5129" y="1348"/>
                <a:ext cx="42" cy="70"/>
              </a:xfrm>
              <a:custGeom>
                <a:avLst/>
                <a:gdLst>
                  <a:gd name="T0" fmla="*/ 248 w 248"/>
                  <a:gd name="T1" fmla="*/ 407 h 407"/>
                  <a:gd name="T2" fmla="*/ 59 w 248"/>
                  <a:gd name="T3" fmla="*/ 244 h 407"/>
                  <a:gd name="T4" fmla="*/ 0 w 248"/>
                  <a:gd name="T5" fmla="*/ 99 h 407"/>
                  <a:gd name="T6" fmla="*/ 10 w 248"/>
                  <a:gd name="T7" fmla="*/ 0 h 407"/>
                  <a:gd name="T8" fmla="*/ 109 w 248"/>
                  <a:gd name="T9" fmla="*/ 41 h 407"/>
                  <a:gd name="T10" fmla="*/ 213 w 248"/>
                  <a:gd name="T11" fmla="*/ 159 h 407"/>
                  <a:gd name="T12" fmla="*/ 248 w 248"/>
                  <a:gd name="T13" fmla="*/ 407 h 407"/>
                </a:gdLst>
                <a:ahLst/>
                <a:cxnLst>
                  <a:cxn ang="0">
                    <a:pos x="T0" y="T1"/>
                  </a:cxn>
                  <a:cxn ang="0">
                    <a:pos x="T2" y="T3"/>
                  </a:cxn>
                  <a:cxn ang="0">
                    <a:pos x="T4" y="T5"/>
                  </a:cxn>
                  <a:cxn ang="0">
                    <a:pos x="T6" y="T7"/>
                  </a:cxn>
                  <a:cxn ang="0">
                    <a:pos x="T8" y="T9"/>
                  </a:cxn>
                  <a:cxn ang="0">
                    <a:pos x="T10" y="T11"/>
                  </a:cxn>
                  <a:cxn ang="0">
                    <a:pos x="T12" y="T13"/>
                  </a:cxn>
                </a:cxnLst>
                <a:rect l="0" t="0" r="r" b="b"/>
                <a:pathLst>
                  <a:path w="248" h="407">
                    <a:moveTo>
                      <a:pt x="248" y="407"/>
                    </a:moveTo>
                    <a:lnTo>
                      <a:pt x="59" y="244"/>
                    </a:lnTo>
                    <a:lnTo>
                      <a:pt x="0" y="99"/>
                    </a:lnTo>
                    <a:lnTo>
                      <a:pt x="10" y="0"/>
                    </a:lnTo>
                    <a:lnTo>
                      <a:pt x="109" y="41"/>
                    </a:lnTo>
                    <a:lnTo>
                      <a:pt x="213" y="159"/>
                    </a:lnTo>
                    <a:lnTo>
                      <a:pt x="248" y="407"/>
                    </a:lnTo>
                    <a:close/>
                  </a:path>
                </a:pathLst>
              </a:custGeom>
              <a:noFill/>
              <a:ln w="9525" cmpd="sng">
                <a:solidFill>
                  <a:srgbClr val="0066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5559" name="Line 263"/>
            <p:cNvSpPr>
              <a:spLocks noChangeShapeType="1"/>
            </p:cNvSpPr>
            <p:nvPr/>
          </p:nvSpPr>
          <p:spPr bwMode="auto">
            <a:xfrm flipH="1">
              <a:off x="867" y="2752"/>
              <a:ext cx="186" cy="96"/>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60" name="Line 264"/>
            <p:cNvSpPr>
              <a:spLocks noChangeShapeType="1"/>
            </p:cNvSpPr>
            <p:nvPr/>
          </p:nvSpPr>
          <p:spPr bwMode="auto">
            <a:xfrm flipH="1">
              <a:off x="1265" y="2234"/>
              <a:ext cx="794" cy="408"/>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561" name="Group 265"/>
            <p:cNvGrpSpPr>
              <a:grpSpLocks/>
            </p:cNvGrpSpPr>
            <p:nvPr/>
          </p:nvGrpSpPr>
          <p:grpSpPr bwMode="auto">
            <a:xfrm>
              <a:off x="939" y="2386"/>
              <a:ext cx="1192" cy="614"/>
              <a:chOff x="3802" y="2728"/>
              <a:chExt cx="1192" cy="614"/>
            </a:xfrm>
          </p:grpSpPr>
          <p:sp>
            <p:nvSpPr>
              <p:cNvPr id="55562" name="Line 266"/>
              <p:cNvSpPr>
                <a:spLocks noChangeShapeType="1"/>
              </p:cNvSpPr>
              <p:nvPr/>
            </p:nvSpPr>
            <p:spPr bwMode="auto">
              <a:xfrm flipH="1">
                <a:off x="3802" y="3174"/>
                <a:ext cx="326" cy="168"/>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63" name="Line 267"/>
              <p:cNvSpPr>
                <a:spLocks noChangeShapeType="1"/>
              </p:cNvSpPr>
              <p:nvPr/>
            </p:nvSpPr>
            <p:spPr bwMode="auto">
              <a:xfrm flipH="1">
                <a:off x="4348" y="2728"/>
                <a:ext cx="646" cy="336"/>
              </a:xfrm>
              <a:prstGeom prst="line">
                <a:avLst/>
              </a:prstGeom>
              <a:noFill/>
              <a:ln w="38100">
                <a:solidFill>
                  <a:srgbClr val="006666"/>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564" name="Line 268"/>
            <p:cNvSpPr>
              <a:spLocks noChangeShapeType="1"/>
            </p:cNvSpPr>
            <p:nvPr/>
          </p:nvSpPr>
          <p:spPr bwMode="auto">
            <a:xfrm flipV="1">
              <a:off x="1875" y="998"/>
              <a:ext cx="400" cy="244"/>
            </a:xfrm>
            <a:prstGeom prst="line">
              <a:avLst/>
            </a:prstGeom>
            <a:noFill/>
            <a:ln w="38100">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565" name="Line 269"/>
            <p:cNvSpPr>
              <a:spLocks noChangeShapeType="1"/>
            </p:cNvSpPr>
            <p:nvPr/>
          </p:nvSpPr>
          <p:spPr bwMode="auto">
            <a:xfrm flipV="1">
              <a:off x="2071" y="1150"/>
              <a:ext cx="300" cy="184"/>
            </a:xfrm>
            <a:prstGeom prst="line">
              <a:avLst/>
            </a:prstGeom>
            <a:noFill/>
            <a:ln w="38100">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55566" name="Group 270"/>
          <p:cNvGrpSpPr>
            <a:grpSpLocks/>
          </p:cNvGrpSpPr>
          <p:nvPr/>
        </p:nvGrpSpPr>
        <p:grpSpPr bwMode="auto">
          <a:xfrm>
            <a:off x="6311900" y="4557713"/>
            <a:ext cx="344488" cy="823912"/>
            <a:chOff x="3976" y="2416"/>
            <a:chExt cx="217" cy="519"/>
          </a:xfrm>
        </p:grpSpPr>
        <p:sp>
          <p:nvSpPr>
            <p:cNvPr id="55567" name="Freeform 271"/>
            <p:cNvSpPr>
              <a:spLocks/>
            </p:cNvSpPr>
            <p:nvPr/>
          </p:nvSpPr>
          <p:spPr bwMode="auto">
            <a:xfrm>
              <a:off x="4133" y="2416"/>
              <a:ext cx="37" cy="23"/>
            </a:xfrm>
            <a:custGeom>
              <a:avLst/>
              <a:gdLst>
                <a:gd name="T0" fmla="*/ 214 w 214"/>
                <a:gd name="T1" fmla="*/ 0 h 133"/>
                <a:gd name="T2" fmla="*/ 92 w 214"/>
                <a:gd name="T3" fmla="*/ 36 h 133"/>
                <a:gd name="T4" fmla="*/ 0 w 214"/>
                <a:gd name="T5" fmla="*/ 133 h 133"/>
              </a:gdLst>
              <a:ahLst/>
              <a:cxnLst>
                <a:cxn ang="0">
                  <a:pos x="T0" y="T1"/>
                </a:cxn>
                <a:cxn ang="0">
                  <a:pos x="T2" y="T3"/>
                </a:cxn>
                <a:cxn ang="0">
                  <a:pos x="T4" y="T5"/>
                </a:cxn>
              </a:cxnLst>
              <a:rect l="0" t="0" r="r" b="b"/>
              <a:pathLst>
                <a:path w="214" h="133">
                  <a:moveTo>
                    <a:pt x="214" y="0"/>
                  </a:moveTo>
                  <a:lnTo>
                    <a:pt x="92" y="36"/>
                  </a:lnTo>
                  <a:lnTo>
                    <a:pt x="0" y="1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68" name="Freeform 272"/>
            <p:cNvSpPr>
              <a:spLocks/>
            </p:cNvSpPr>
            <p:nvPr/>
          </p:nvSpPr>
          <p:spPr bwMode="auto">
            <a:xfrm>
              <a:off x="4170" y="2416"/>
              <a:ext cx="23" cy="47"/>
            </a:xfrm>
            <a:custGeom>
              <a:avLst/>
              <a:gdLst>
                <a:gd name="T0" fmla="*/ 78 w 136"/>
                <a:gd name="T1" fmla="*/ 271 h 271"/>
                <a:gd name="T2" fmla="*/ 136 w 136"/>
                <a:gd name="T3" fmla="*/ 150 h 271"/>
                <a:gd name="T4" fmla="*/ 104 w 136"/>
                <a:gd name="T5" fmla="*/ 42 h 271"/>
                <a:gd name="T6" fmla="*/ 0 w 136"/>
                <a:gd name="T7" fmla="*/ 0 h 271"/>
              </a:gdLst>
              <a:ahLst/>
              <a:cxnLst>
                <a:cxn ang="0">
                  <a:pos x="T0" y="T1"/>
                </a:cxn>
                <a:cxn ang="0">
                  <a:pos x="T2" y="T3"/>
                </a:cxn>
                <a:cxn ang="0">
                  <a:pos x="T4" y="T5"/>
                </a:cxn>
                <a:cxn ang="0">
                  <a:pos x="T6" y="T7"/>
                </a:cxn>
              </a:cxnLst>
              <a:rect l="0" t="0" r="r" b="b"/>
              <a:pathLst>
                <a:path w="136" h="271">
                  <a:moveTo>
                    <a:pt x="78" y="271"/>
                  </a:moveTo>
                  <a:lnTo>
                    <a:pt x="136" y="150"/>
                  </a:lnTo>
                  <a:lnTo>
                    <a:pt x="104" y="42"/>
                  </a:lnTo>
                  <a:lnTo>
                    <a:pt x="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69" name="Freeform 273"/>
            <p:cNvSpPr>
              <a:spLocks/>
            </p:cNvSpPr>
            <p:nvPr/>
          </p:nvSpPr>
          <p:spPr bwMode="auto">
            <a:xfrm>
              <a:off x="4103" y="2463"/>
              <a:ext cx="81" cy="91"/>
            </a:xfrm>
            <a:custGeom>
              <a:avLst/>
              <a:gdLst>
                <a:gd name="T0" fmla="*/ 470 w 470"/>
                <a:gd name="T1" fmla="*/ 0 h 529"/>
                <a:gd name="T2" fmla="*/ 0 w 470"/>
                <a:gd name="T3" fmla="*/ 529 h 529"/>
                <a:gd name="T4" fmla="*/ 355 w 470"/>
                <a:gd name="T5" fmla="*/ 529 h 529"/>
              </a:gdLst>
              <a:ahLst/>
              <a:cxnLst>
                <a:cxn ang="0">
                  <a:pos x="T0" y="T1"/>
                </a:cxn>
                <a:cxn ang="0">
                  <a:pos x="T2" y="T3"/>
                </a:cxn>
                <a:cxn ang="0">
                  <a:pos x="T4" y="T5"/>
                </a:cxn>
              </a:cxnLst>
              <a:rect l="0" t="0" r="r" b="b"/>
              <a:pathLst>
                <a:path w="470" h="529">
                  <a:moveTo>
                    <a:pt x="470" y="0"/>
                  </a:moveTo>
                  <a:lnTo>
                    <a:pt x="0" y="529"/>
                  </a:lnTo>
                  <a:lnTo>
                    <a:pt x="355" y="52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70" name="Freeform 274"/>
            <p:cNvSpPr>
              <a:spLocks/>
            </p:cNvSpPr>
            <p:nvPr/>
          </p:nvSpPr>
          <p:spPr bwMode="auto">
            <a:xfrm>
              <a:off x="3976" y="2766"/>
              <a:ext cx="44" cy="169"/>
            </a:xfrm>
            <a:custGeom>
              <a:avLst/>
              <a:gdLst>
                <a:gd name="T0" fmla="*/ 261 w 261"/>
                <a:gd name="T1" fmla="*/ 0 h 978"/>
                <a:gd name="T2" fmla="*/ 42 w 261"/>
                <a:gd name="T3" fmla="*/ 488 h 978"/>
                <a:gd name="T4" fmla="*/ 0 w 261"/>
                <a:gd name="T5" fmla="*/ 978 h 978"/>
              </a:gdLst>
              <a:ahLst/>
              <a:cxnLst>
                <a:cxn ang="0">
                  <a:pos x="T0" y="T1"/>
                </a:cxn>
                <a:cxn ang="0">
                  <a:pos x="T2" y="T3"/>
                </a:cxn>
                <a:cxn ang="0">
                  <a:pos x="T4" y="T5"/>
                </a:cxn>
              </a:cxnLst>
              <a:rect l="0" t="0" r="r" b="b"/>
              <a:pathLst>
                <a:path w="261" h="978">
                  <a:moveTo>
                    <a:pt x="261" y="0"/>
                  </a:moveTo>
                  <a:lnTo>
                    <a:pt x="42" y="488"/>
                  </a:lnTo>
                  <a:lnTo>
                    <a:pt x="0" y="97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71" name="Freeform 275"/>
            <p:cNvSpPr>
              <a:spLocks/>
            </p:cNvSpPr>
            <p:nvPr/>
          </p:nvSpPr>
          <p:spPr bwMode="auto">
            <a:xfrm>
              <a:off x="4054" y="2782"/>
              <a:ext cx="39" cy="138"/>
            </a:xfrm>
            <a:custGeom>
              <a:avLst/>
              <a:gdLst>
                <a:gd name="T0" fmla="*/ 11 w 225"/>
                <a:gd name="T1" fmla="*/ 800 h 800"/>
                <a:gd name="T2" fmla="*/ 225 w 225"/>
                <a:gd name="T3" fmla="*/ 0 h 800"/>
                <a:gd name="T4" fmla="*/ 0 w 225"/>
                <a:gd name="T5" fmla="*/ 178 h 800"/>
              </a:gdLst>
              <a:ahLst/>
              <a:cxnLst>
                <a:cxn ang="0">
                  <a:pos x="T0" y="T1"/>
                </a:cxn>
                <a:cxn ang="0">
                  <a:pos x="T2" y="T3"/>
                </a:cxn>
                <a:cxn ang="0">
                  <a:pos x="T4" y="T5"/>
                </a:cxn>
              </a:cxnLst>
              <a:rect l="0" t="0" r="r" b="b"/>
              <a:pathLst>
                <a:path w="225" h="800">
                  <a:moveTo>
                    <a:pt x="11" y="800"/>
                  </a:moveTo>
                  <a:lnTo>
                    <a:pt x="225" y="0"/>
                  </a:lnTo>
                  <a:lnTo>
                    <a:pt x="0" y="17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72" name="Freeform 276"/>
            <p:cNvSpPr>
              <a:spLocks/>
            </p:cNvSpPr>
            <p:nvPr/>
          </p:nvSpPr>
          <p:spPr bwMode="auto">
            <a:xfrm>
              <a:off x="4098" y="2766"/>
              <a:ext cx="46" cy="169"/>
            </a:xfrm>
            <a:custGeom>
              <a:avLst/>
              <a:gdLst>
                <a:gd name="T0" fmla="*/ 0 w 262"/>
                <a:gd name="T1" fmla="*/ 978 h 978"/>
                <a:gd name="T2" fmla="*/ 219 w 262"/>
                <a:gd name="T3" fmla="*/ 488 h 978"/>
                <a:gd name="T4" fmla="*/ 262 w 262"/>
                <a:gd name="T5" fmla="*/ 0 h 978"/>
              </a:gdLst>
              <a:ahLst/>
              <a:cxnLst>
                <a:cxn ang="0">
                  <a:pos x="T0" y="T1"/>
                </a:cxn>
                <a:cxn ang="0">
                  <a:pos x="T2" y="T3"/>
                </a:cxn>
                <a:cxn ang="0">
                  <a:pos x="T4" y="T5"/>
                </a:cxn>
              </a:cxnLst>
              <a:rect l="0" t="0" r="r" b="b"/>
              <a:pathLst>
                <a:path w="262" h="978">
                  <a:moveTo>
                    <a:pt x="0" y="978"/>
                  </a:moveTo>
                  <a:lnTo>
                    <a:pt x="219" y="488"/>
                  </a:lnTo>
                  <a:lnTo>
                    <a:pt x="26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73" name="Oval 277"/>
            <p:cNvSpPr>
              <a:spLocks noChangeArrowheads="1"/>
            </p:cNvSpPr>
            <p:nvPr/>
          </p:nvSpPr>
          <p:spPr bwMode="auto">
            <a:xfrm>
              <a:off x="4008" y="2640"/>
              <a:ext cx="78" cy="78"/>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55574" name="Oval 278"/>
          <p:cNvSpPr>
            <a:spLocks noChangeArrowheads="1"/>
          </p:cNvSpPr>
          <p:nvPr/>
        </p:nvSpPr>
        <p:spPr bwMode="auto">
          <a:xfrm>
            <a:off x="6350000" y="3287713"/>
            <a:ext cx="123825" cy="123825"/>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575" name="Oval 279"/>
          <p:cNvSpPr>
            <a:spLocks noChangeArrowheads="1"/>
          </p:cNvSpPr>
          <p:nvPr/>
        </p:nvSpPr>
        <p:spPr bwMode="auto">
          <a:xfrm>
            <a:off x="6362700" y="2271713"/>
            <a:ext cx="123825" cy="123825"/>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55576" name="Group 280"/>
          <p:cNvGrpSpPr>
            <a:grpSpLocks/>
          </p:cNvGrpSpPr>
          <p:nvPr/>
        </p:nvGrpSpPr>
        <p:grpSpPr bwMode="auto">
          <a:xfrm>
            <a:off x="7327900" y="2389188"/>
            <a:ext cx="241300" cy="219075"/>
            <a:chOff x="4616" y="1050"/>
            <a:chExt cx="152" cy="138"/>
          </a:xfrm>
        </p:grpSpPr>
        <p:sp>
          <p:nvSpPr>
            <p:cNvPr id="55577" name="Line 281"/>
            <p:cNvSpPr>
              <a:spLocks noChangeShapeType="1"/>
            </p:cNvSpPr>
            <p:nvPr/>
          </p:nvSpPr>
          <p:spPr bwMode="auto">
            <a:xfrm>
              <a:off x="4653" y="1050"/>
              <a:ext cx="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78" name="Freeform 282"/>
            <p:cNvSpPr>
              <a:spLocks/>
            </p:cNvSpPr>
            <p:nvPr/>
          </p:nvSpPr>
          <p:spPr bwMode="auto">
            <a:xfrm>
              <a:off x="4668" y="1050"/>
              <a:ext cx="39" cy="61"/>
            </a:xfrm>
            <a:custGeom>
              <a:avLst/>
              <a:gdLst>
                <a:gd name="T0" fmla="*/ 0 w 226"/>
                <a:gd name="T1" fmla="*/ 356 h 356"/>
                <a:gd name="T2" fmla="*/ 140 w 226"/>
                <a:gd name="T3" fmla="*/ 303 h 356"/>
                <a:gd name="T4" fmla="*/ 226 w 226"/>
                <a:gd name="T5" fmla="*/ 178 h 356"/>
                <a:gd name="T6" fmla="*/ 207 w 226"/>
                <a:gd name="T7" fmla="*/ 52 h 356"/>
                <a:gd name="T8" fmla="*/ 96 w 226"/>
                <a:gd name="T9" fmla="*/ 0 h 356"/>
              </a:gdLst>
              <a:ahLst/>
              <a:cxnLst>
                <a:cxn ang="0">
                  <a:pos x="T0" y="T1"/>
                </a:cxn>
                <a:cxn ang="0">
                  <a:pos x="T2" y="T3"/>
                </a:cxn>
                <a:cxn ang="0">
                  <a:pos x="T4" y="T5"/>
                </a:cxn>
                <a:cxn ang="0">
                  <a:pos x="T6" y="T7"/>
                </a:cxn>
                <a:cxn ang="0">
                  <a:pos x="T8" y="T9"/>
                </a:cxn>
              </a:cxnLst>
              <a:rect l="0" t="0" r="r" b="b"/>
              <a:pathLst>
                <a:path w="226" h="356">
                  <a:moveTo>
                    <a:pt x="0" y="356"/>
                  </a:moveTo>
                  <a:lnTo>
                    <a:pt x="140" y="303"/>
                  </a:lnTo>
                  <a:lnTo>
                    <a:pt x="226" y="178"/>
                  </a:lnTo>
                  <a:lnTo>
                    <a:pt x="207" y="52"/>
                  </a:lnTo>
                  <a:lnTo>
                    <a:pt x="96"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79" name="Line 283"/>
            <p:cNvSpPr>
              <a:spLocks noChangeShapeType="1"/>
            </p:cNvSpPr>
            <p:nvPr/>
          </p:nvSpPr>
          <p:spPr bwMode="auto">
            <a:xfrm flipH="1">
              <a:off x="4652" y="1111"/>
              <a:ext cx="1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80" name="Freeform 284"/>
            <p:cNvSpPr>
              <a:spLocks/>
            </p:cNvSpPr>
            <p:nvPr/>
          </p:nvSpPr>
          <p:spPr bwMode="auto">
            <a:xfrm>
              <a:off x="4668" y="1111"/>
              <a:ext cx="22" cy="30"/>
            </a:xfrm>
            <a:custGeom>
              <a:avLst/>
              <a:gdLst>
                <a:gd name="T0" fmla="*/ 131 w 131"/>
                <a:gd name="T1" fmla="*/ 178 h 178"/>
                <a:gd name="T2" fmla="*/ 112 w 131"/>
                <a:gd name="T3" fmla="*/ 52 h 178"/>
                <a:gd name="T4" fmla="*/ 0 w 131"/>
                <a:gd name="T5" fmla="*/ 0 h 178"/>
              </a:gdLst>
              <a:ahLst/>
              <a:cxnLst>
                <a:cxn ang="0">
                  <a:pos x="T0" y="T1"/>
                </a:cxn>
                <a:cxn ang="0">
                  <a:pos x="T2" y="T3"/>
                </a:cxn>
                <a:cxn ang="0">
                  <a:pos x="T4" y="T5"/>
                </a:cxn>
              </a:cxnLst>
              <a:rect l="0" t="0" r="r" b="b"/>
              <a:pathLst>
                <a:path w="131" h="178">
                  <a:moveTo>
                    <a:pt x="131" y="178"/>
                  </a:moveTo>
                  <a:lnTo>
                    <a:pt x="112" y="52"/>
                  </a:lnTo>
                  <a:lnTo>
                    <a:pt x="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81" name="Line 285"/>
            <p:cNvSpPr>
              <a:spLocks noChangeShapeType="1"/>
            </p:cNvSpPr>
            <p:nvPr/>
          </p:nvSpPr>
          <p:spPr bwMode="auto">
            <a:xfrm flipH="1">
              <a:off x="4686" y="1141"/>
              <a:ext cx="4" cy="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82" name="Freeform 286"/>
            <p:cNvSpPr>
              <a:spLocks/>
            </p:cNvSpPr>
            <p:nvPr/>
          </p:nvSpPr>
          <p:spPr bwMode="auto">
            <a:xfrm>
              <a:off x="4647" y="1157"/>
              <a:ext cx="39" cy="30"/>
            </a:xfrm>
            <a:custGeom>
              <a:avLst/>
              <a:gdLst>
                <a:gd name="T0" fmla="*/ 0 w 226"/>
                <a:gd name="T1" fmla="*/ 179 h 179"/>
                <a:gd name="T2" fmla="*/ 140 w 226"/>
                <a:gd name="T3" fmla="*/ 126 h 179"/>
                <a:gd name="T4" fmla="*/ 226 w 226"/>
                <a:gd name="T5" fmla="*/ 0 h 179"/>
              </a:gdLst>
              <a:ahLst/>
              <a:cxnLst>
                <a:cxn ang="0">
                  <a:pos x="T0" y="T1"/>
                </a:cxn>
                <a:cxn ang="0">
                  <a:pos x="T2" y="T3"/>
                </a:cxn>
                <a:cxn ang="0">
                  <a:pos x="T4" y="T5"/>
                </a:cxn>
              </a:cxnLst>
              <a:rect l="0" t="0" r="r" b="b"/>
              <a:pathLst>
                <a:path w="226" h="179">
                  <a:moveTo>
                    <a:pt x="0" y="179"/>
                  </a:moveTo>
                  <a:lnTo>
                    <a:pt x="140" y="126"/>
                  </a:lnTo>
                  <a:lnTo>
                    <a:pt x="226"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83" name="Line 287"/>
            <p:cNvSpPr>
              <a:spLocks noChangeShapeType="1"/>
            </p:cNvSpPr>
            <p:nvPr/>
          </p:nvSpPr>
          <p:spPr bwMode="auto">
            <a:xfrm flipH="1">
              <a:off x="4616" y="1187"/>
              <a:ext cx="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84" name="Line 288"/>
            <p:cNvSpPr>
              <a:spLocks noChangeShapeType="1"/>
            </p:cNvSpPr>
            <p:nvPr/>
          </p:nvSpPr>
          <p:spPr bwMode="auto">
            <a:xfrm flipV="1">
              <a:off x="4753" y="1050"/>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85" name="Group 289"/>
          <p:cNvGrpSpPr>
            <a:grpSpLocks/>
          </p:cNvGrpSpPr>
          <p:nvPr/>
        </p:nvGrpSpPr>
        <p:grpSpPr bwMode="auto">
          <a:xfrm>
            <a:off x="7469188" y="5118100"/>
            <a:ext cx="142875" cy="219075"/>
            <a:chOff x="4705" y="2769"/>
            <a:chExt cx="90" cy="138"/>
          </a:xfrm>
        </p:grpSpPr>
        <p:sp>
          <p:nvSpPr>
            <p:cNvPr id="55586" name="Line 290"/>
            <p:cNvSpPr>
              <a:spLocks noChangeShapeType="1"/>
            </p:cNvSpPr>
            <p:nvPr/>
          </p:nvSpPr>
          <p:spPr bwMode="auto">
            <a:xfrm>
              <a:off x="4742" y="2769"/>
              <a:ext cx="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87" name="Freeform 291"/>
            <p:cNvSpPr>
              <a:spLocks/>
            </p:cNvSpPr>
            <p:nvPr/>
          </p:nvSpPr>
          <p:spPr bwMode="auto">
            <a:xfrm>
              <a:off x="4756" y="2769"/>
              <a:ext cx="39" cy="61"/>
            </a:xfrm>
            <a:custGeom>
              <a:avLst/>
              <a:gdLst>
                <a:gd name="T0" fmla="*/ 0 w 225"/>
                <a:gd name="T1" fmla="*/ 355 h 355"/>
                <a:gd name="T2" fmla="*/ 139 w 225"/>
                <a:gd name="T3" fmla="*/ 303 h 355"/>
                <a:gd name="T4" fmla="*/ 225 w 225"/>
                <a:gd name="T5" fmla="*/ 178 h 355"/>
                <a:gd name="T6" fmla="*/ 207 w 225"/>
                <a:gd name="T7" fmla="*/ 52 h 355"/>
                <a:gd name="T8" fmla="*/ 95 w 225"/>
                <a:gd name="T9" fmla="*/ 0 h 355"/>
              </a:gdLst>
              <a:ahLst/>
              <a:cxnLst>
                <a:cxn ang="0">
                  <a:pos x="T0" y="T1"/>
                </a:cxn>
                <a:cxn ang="0">
                  <a:pos x="T2" y="T3"/>
                </a:cxn>
                <a:cxn ang="0">
                  <a:pos x="T4" y="T5"/>
                </a:cxn>
                <a:cxn ang="0">
                  <a:pos x="T6" y="T7"/>
                </a:cxn>
                <a:cxn ang="0">
                  <a:pos x="T8" y="T9"/>
                </a:cxn>
              </a:cxnLst>
              <a:rect l="0" t="0" r="r" b="b"/>
              <a:pathLst>
                <a:path w="225" h="355">
                  <a:moveTo>
                    <a:pt x="0" y="355"/>
                  </a:moveTo>
                  <a:lnTo>
                    <a:pt x="139" y="303"/>
                  </a:lnTo>
                  <a:lnTo>
                    <a:pt x="225" y="178"/>
                  </a:lnTo>
                  <a:lnTo>
                    <a:pt x="207" y="52"/>
                  </a:lnTo>
                  <a:lnTo>
                    <a:pt x="95"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88" name="Line 292"/>
            <p:cNvSpPr>
              <a:spLocks noChangeShapeType="1"/>
            </p:cNvSpPr>
            <p:nvPr/>
          </p:nvSpPr>
          <p:spPr bwMode="auto">
            <a:xfrm flipH="1">
              <a:off x="4740" y="2830"/>
              <a:ext cx="1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89" name="Freeform 293"/>
            <p:cNvSpPr>
              <a:spLocks/>
            </p:cNvSpPr>
            <p:nvPr/>
          </p:nvSpPr>
          <p:spPr bwMode="auto">
            <a:xfrm>
              <a:off x="4756" y="2830"/>
              <a:ext cx="23" cy="30"/>
            </a:xfrm>
            <a:custGeom>
              <a:avLst/>
              <a:gdLst>
                <a:gd name="T0" fmla="*/ 130 w 130"/>
                <a:gd name="T1" fmla="*/ 178 h 178"/>
                <a:gd name="T2" fmla="*/ 112 w 130"/>
                <a:gd name="T3" fmla="*/ 52 h 178"/>
                <a:gd name="T4" fmla="*/ 0 w 130"/>
                <a:gd name="T5" fmla="*/ 0 h 178"/>
              </a:gdLst>
              <a:ahLst/>
              <a:cxnLst>
                <a:cxn ang="0">
                  <a:pos x="T0" y="T1"/>
                </a:cxn>
                <a:cxn ang="0">
                  <a:pos x="T2" y="T3"/>
                </a:cxn>
                <a:cxn ang="0">
                  <a:pos x="T4" y="T5"/>
                </a:cxn>
              </a:cxnLst>
              <a:rect l="0" t="0" r="r" b="b"/>
              <a:pathLst>
                <a:path w="130" h="178">
                  <a:moveTo>
                    <a:pt x="130" y="178"/>
                  </a:moveTo>
                  <a:lnTo>
                    <a:pt x="112" y="52"/>
                  </a:lnTo>
                  <a:lnTo>
                    <a:pt x="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90" name="Line 294"/>
            <p:cNvSpPr>
              <a:spLocks noChangeShapeType="1"/>
            </p:cNvSpPr>
            <p:nvPr/>
          </p:nvSpPr>
          <p:spPr bwMode="auto">
            <a:xfrm flipH="1">
              <a:off x="4774" y="2860"/>
              <a:ext cx="5" cy="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91" name="Freeform 295"/>
            <p:cNvSpPr>
              <a:spLocks/>
            </p:cNvSpPr>
            <p:nvPr/>
          </p:nvSpPr>
          <p:spPr bwMode="auto">
            <a:xfrm>
              <a:off x="4736" y="2876"/>
              <a:ext cx="38" cy="30"/>
            </a:xfrm>
            <a:custGeom>
              <a:avLst/>
              <a:gdLst>
                <a:gd name="T0" fmla="*/ 0 w 226"/>
                <a:gd name="T1" fmla="*/ 178 h 178"/>
                <a:gd name="T2" fmla="*/ 140 w 226"/>
                <a:gd name="T3" fmla="*/ 126 h 178"/>
                <a:gd name="T4" fmla="*/ 226 w 226"/>
                <a:gd name="T5" fmla="*/ 0 h 178"/>
              </a:gdLst>
              <a:ahLst/>
              <a:cxnLst>
                <a:cxn ang="0">
                  <a:pos x="T0" y="T1"/>
                </a:cxn>
                <a:cxn ang="0">
                  <a:pos x="T2" y="T3"/>
                </a:cxn>
                <a:cxn ang="0">
                  <a:pos x="T4" y="T5"/>
                </a:cxn>
              </a:cxnLst>
              <a:rect l="0" t="0" r="r" b="b"/>
              <a:pathLst>
                <a:path w="226" h="178">
                  <a:moveTo>
                    <a:pt x="0" y="178"/>
                  </a:moveTo>
                  <a:lnTo>
                    <a:pt x="140" y="126"/>
                  </a:lnTo>
                  <a:lnTo>
                    <a:pt x="226"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92" name="Line 296"/>
            <p:cNvSpPr>
              <a:spLocks noChangeShapeType="1"/>
            </p:cNvSpPr>
            <p:nvPr/>
          </p:nvSpPr>
          <p:spPr bwMode="auto">
            <a:xfrm flipH="1">
              <a:off x="4705" y="2906"/>
              <a:ext cx="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93" name="Group 297"/>
          <p:cNvGrpSpPr>
            <a:grpSpLocks/>
          </p:cNvGrpSpPr>
          <p:nvPr/>
        </p:nvGrpSpPr>
        <p:grpSpPr bwMode="auto">
          <a:xfrm>
            <a:off x="7177088" y="4210050"/>
            <a:ext cx="122237" cy="220663"/>
            <a:chOff x="4521" y="2237"/>
            <a:chExt cx="77" cy="139"/>
          </a:xfrm>
        </p:grpSpPr>
        <p:sp>
          <p:nvSpPr>
            <p:cNvPr id="55594" name="Freeform 298"/>
            <p:cNvSpPr>
              <a:spLocks/>
            </p:cNvSpPr>
            <p:nvPr/>
          </p:nvSpPr>
          <p:spPr bwMode="auto">
            <a:xfrm>
              <a:off x="4521" y="2237"/>
              <a:ext cx="77" cy="108"/>
            </a:xfrm>
            <a:custGeom>
              <a:avLst/>
              <a:gdLst>
                <a:gd name="T0" fmla="*/ 345 w 445"/>
                <a:gd name="T1" fmla="*/ 0 h 624"/>
                <a:gd name="T2" fmla="*/ 0 w 445"/>
                <a:gd name="T3" fmla="*/ 624 h 624"/>
                <a:gd name="T4" fmla="*/ 445 w 445"/>
                <a:gd name="T5" fmla="*/ 624 h 624"/>
              </a:gdLst>
              <a:ahLst/>
              <a:cxnLst>
                <a:cxn ang="0">
                  <a:pos x="T0" y="T1"/>
                </a:cxn>
                <a:cxn ang="0">
                  <a:pos x="T2" y="T3"/>
                </a:cxn>
                <a:cxn ang="0">
                  <a:pos x="T4" y="T5"/>
                </a:cxn>
              </a:cxnLst>
              <a:rect l="0" t="0" r="r" b="b"/>
              <a:pathLst>
                <a:path w="445" h="624">
                  <a:moveTo>
                    <a:pt x="345" y="0"/>
                  </a:moveTo>
                  <a:lnTo>
                    <a:pt x="0" y="624"/>
                  </a:lnTo>
                  <a:lnTo>
                    <a:pt x="445" y="62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95" name="Line 299"/>
            <p:cNvSpPr>
              <a:spLocks noChangeShapeType="1"/>
            </p:cNvSpPr>
            <p:nvPr/>
          </p:nvSpPr>
          <p:spPr bwMode="auto">
            <a:xfrm flipH="1">
              <a:off x="4566" y="2314"/>
              <a:ext cx="16"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5596" name="Group 300"/>
          <p:cNvGrpSpPr>
            <a:grpSpLocks/>
          </p:cNvGrpSpPr>
          <p:nvPr/>
        </p:nvGrpSpPr>
        <p:grpSpPr bwMode="auto">
          <a:xfrm>
            <a:off x="7150100" y="2952750"/>
            <a:ext cx="423863" cy="268288"/>
            <a:chOff x="4504" y="1405"/>
            <a:chExt cx="267" cy="169"/>
          </a:xfrm>
        </p:grpSpPr>
        <p:sp>
          <p:nvSpPr>
            <p:cNvPr id="55597" name="Freeform 301"/>
            <p:cNvSpPr>
              <a:spLocks/>
            </p:cNvSpPr>
            <p:nvPr/>
          </p:nvSpPr>
          <p:spPr bwMode="auto">
            <a:xfrm>
              <a:off x="4504" y="1405"/>
              <a:ext cx="44" cy="169"/>
            </a:xfrm>
            <a:custGeom>
              <a:avLst/>
              <a:gdLst>
                <a:gd name="T0" fmla="*/ 262 w 262"/>
                <a:gd name="T1" fmla="*/ 0 h 978"/>
                <a:gd name="T2" fmla="*/ 43 w 262"/>
                <a:gd name="T3" fmla="*/ 488 h 978"/>
                <a:gd name="T4" fmla="*/ 0 w 262"/>
                <a:gd name="T5" fmla="*/ 978 h 978"/>
              </a:gdLst>
              <a:ahLst/>
              <a:cxnLst>
                <a:cxn ang="0">
                  <a:pos x="T0" y="T1"/>
                </a:cxn>
                <a:cxn ang="0">
                  <a:pos x="T2" y="T3"/>
                </a:cxn>
                <a:cxn ang="0">
                  <a:pos x="T4" y="T5"/>
                </a:cxn>
              </a:cxnLst>
              <a:rect l="0" t="0" r="r" b="b"/>
              <a:pathLst>
                <a:path w="262" h="978">
                  <a:moveTo>
                    <a:pt x="262" y="0"/>
                  </a:moveTo>
                  <a:lnTo>
                    <a:pt x="43" y="488"/>
                  </a:lnTo>
                  <a:lnTo>
                    <a:pt x="0" y="97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98" name="Freeform 302"/>
            <p:cNvSpPr>
              <a:spLocks/>
            </p:cNvSpPr>
            <p:nvPr/>
          </p:nvSpPr>
          <p:spPr bwMode="auto">
            <a:xfrm>
              <a:off x="4562" y="1420"/>
              <a:ext cx="76" cy="108"/>
            </a:xfrm>
            <a:custGeom>
              <a:avLst/>
              <a:gdLst>
                <a:gd name="T0" fmla="*/ 344 w 444"/>
                <a:gd name="T1" fmla="*/ 0 h 622"/>
                <a:gd name="T2" fmla="*/ 0 w 444"/>
                <a:gd name="T3" fmla="*/ 622 h 622"/>
                <a:gd name="T4" fmla="*/ 444 w 444"/>
                <a:gd name="T5" fmla="*/ 622 h 622"/>
              </a:gdLst>
              <a:ahLst/>
              <a:cxnLst>
                <a:cxn ang="0">
                  <a:pos x="T0" y="T1"/>
                </a:cxn>
                <a:cxn ang="0">
                  <a:pos x="T2" y="T3"/>
                </a:cxn>
                <a:cxn ang="0">
                  <a:pos x="T4" y="T5"/>
                </a:cxn>
              </a:cxnLst>
              <a:rect l="0" t="0" r="r" b="b"/>
              <a:pathLst>
                <a:path w="444" h="622">
                  <a:moveTo>
                    <a:pt x="344" y="0"/>
                  </a:moveTo>
                  <a:lnTo>
                    <a:pt x="0" y="622"/>
                  </a:lnTo>
                  <a:lnTo>
                    <a:pt x="444" y="62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599" name="Line 303"/>
            <p:cNvSpPr>
              <a:spLocks noChangeShapeType="1"/>
            </p:cNvSpPr>
            <p:nvPr/>
          </p:nvSpPr>
          <p:spPr bwMode="auto">
            <a:xfrm flipH="1">
              <a:off x="4608" y="1498"/>
              <a:ext cx="15" cy="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600" name="Line 304"/>
            <p:cNvSpPr>
              <a:spLocks noChangeShapeType="1"/>
            </p:cNvSpPr>
            <p:nvPr/>
          </p:nvSpPr>
          <p:spPr bwMode="auto">
            <a:xfrm flipV="1">
              <a:off x="4705" y="1420"/>
              <a:ext cx="16"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601" name="Freeform 305"/>
            <p:cNvSpPr>
              <a:spLocks/>
            </p:cNvSpPr>
            <p:nvPr/>
          </p:nvSpPr>
          <p:spPr bwMode="auto">
            <a:xfrm>
              <a:off x="4726" y="1405"/>
              <a:ext cx="45" cy="169"/>
            </a:xfrm>
            <a:custGeom>
              <a:avLst/>
              <a:gdLst>
                <a:gd name="T0" fmla="*/ 0 w 262"/>
                <a:gd name="T1" fmla="*/ 978 h 978"/>
                <a:gd name="T2" fmla="*/ 220 w 262"/>
                <a:gd name="T3" fmla="*/ 488 h 978"/>
                <a:gd name="T4" fmla="*/ 262 w 262"/>
                <a:gd name="T5" fmla="*/ 0 h 978"/>
              </a:gdLst>
              <a:ahLst/>
              <a:cxnLst>
                <a:cxn ang="0">
                  <a:pos x="T0" y="T1"/>
                </a:cxn>
                <a:cxn ang="0">
                  <a:pos x="T2" y="T3"/>
                </a:cxn>
                <a:cxn ang="0">
                  <a:pos x="T4" y="T5"/>
                </a:cxn>
              </a:cxnLst>
              <a:rect l="0" t="0" r="r" b="b"/>
              <a:pathLst>
                <a:path w="262" h="978">
                  <a:moveTo>
                    <a:pt x="0" y="978"/>
                  </a:moveTo>
                  <a:lnTo>
                    <a:pt x="220" y="488"/>
                  </a:lnTo>
                  <a:lnTo>
                    <a:pt x="26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5602" name="Group 306"/>
          <p:cNvGrpSpPr>
            <a:grpSpLocks/>
          </p:cNvGrpSpPr>
          <p:nvPr/>
        </p:nvGrpSpPr>
        <p:grpSpPr bwMode="auto">
          <a:xfrm>
            <a:off x="7383463" y="2778125"/>
            <a:ext cx="1587" cy="2597150"/>
            <a:chOff x="4651" y="1295"/>
            <a:chExt cx="1" cy="1636"/>
          </a:xfrm>
        </p:grpSpPr>
        <p:sp>
          <p:nvSpPr>
            <p:cNvPr id="55603" name="Line 307"/>
            <p:cNvSpPr>
              <a:spLocks noChangeShapeType="1"/>
            </p:cNvSpPr>
            <p:nvPr/>
          </p:nvSpPr>
          <p:spPr bwMode="auto">
            <a:xfrm>
              <a:off x="4651" y="1570"/>
              <a:ext cx="1" cy="13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604" name="Line 308"/>
            <p:cNvSpPr>
              <a:spLocks noChangeShapeType="1"/>
            </p:cNvSpPr>
            <p:nvPr/>
          </p:nvSpPr>
          <p:spPr bwMode="auto">
            <a:xfrm>
              <a:off x="4651" y="1295"/>
              <a:ext cx="1"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605" name="Oval 309"/>
          <p:cNvSpPr>
            <a:spLocks noChangeArrowheads="1"/>
          </p:cNvSpPr>
          <p:nvPr/>
        </p:nvSpPr>
        <p:spPr bwMode="auto">
          <a:xfrm>
            <a:off x="7305675" y="2719388"/>
            <a:ext cx="123825" cy="123825"/>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606" name="Oval 310"/>
          <p:cNvSpPr>
            <a:spLocks noChangeArrowheads="1"/>
          </p:cNvSpPr>
          <p:nvPr/>
        </p:nvSpPr>
        <p:spPr bwMode="auto">
          <a:xfrm>
            <a:off x="7327900" y="4395788"/>
            <a:ext cx="123825" cy="123825"/>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607" name="Oval 311"/>
          <p:cNvSpPr>
            <a:spLocks noChangeArrowheads="1"/>
          </p:cNvSpPr>
          <p:nvPr/>
        </p:nvSpPr>
        <p:spPr bwMode="auto">
          <a:xfrm>
            <a:off x="7327900" y="5335588"/>
            <a:ext cx="123825" cy="123825"/>
          </a:xfrm>
          <a:prstGeom prst="ellipse">
            <a:avLst/>
          </a:prstGeom>
          <a:solidFill>
            <a:schemeClr val="bg1"/>
          </a:solidFill>
          <a:ln w="19050">
            <a:solidFill>
              <a:srgbClr val="9900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55608" name="Group 312"/>
          <p:cNvGrpSpPr>
            <a:grpSpLocks/>
          </p:cNvGrpSpPr>
          <p:nvPr/>
        </p:nvGrpSpPr>
        <p:grpSpPr bwMode="auto">
          <a:xfrm>
            <a:off x="4419600" y="2058988"/>
            <a:ext cx="3300413" cy="877887"/>
            <a:chOff x="2784" y="842"/>
            <a:chExt cx="2079" cy="553"/>
          </a:xfrm>
        </p:grpSpPr>
        <p:sp>
          <p:nvSpPr>
            <p:cNvPr id="55609" name="Text Box 313"/>
            <p:cNvSpPr txBox="1">
              <a:spLocks noChangeArrowheads="1"/>
            </p:cNvSpPr>
            <p:nvPr/>
          </p:nvSpPr>
          <p:spPr bwMode="auto">
            <a:xfrm>
              <a:off x="2784" y="100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i="1">
                  <a:ea typeface="隶书" pitchFamily="49" charset="-122"/>
                </a:rPr>
                <a:t>CD</a:t>
              </a:r>
              <a:r>
                <a:rPr lang="zh-CN" altLang="en-US" sz="2800">
                  <a:latin typeface="隶书" pitchFamily="49" charset="-122"/>
                  <a:ea typeface="隶书" pitchFamily="49" charset="-122"/>
                </a:rPr>
                <a:t>在上</a:t>
              </a:r>
              <a:endParaRPr lang="zh-CN" altLang="en-US" sz="2800" i="1">
                <a:solidFill>
                  <a:srgbClr val="00FF99"/>
                </a:solidFill>
                <a:effectDag name="">
                  <a:cont type="tree" name="">
                    <a:effect ref="fillLine"/>
                    <a:outerShdw dist="38100" dir="13500000" algn="br">
                      <a:srgbClr val="55FFBB"/>
                    </a:outerShdw>
                  </a:cont>
                  <a:cont type="tree" name="">
                    <a:effect ref="fillLine"/>
                    <a:outerShdw dist="38100" dir="2700000" algn="tl">
                      <a:srgbClr val="00995B"/>
                    </a:outerShdw>
                  </a:cont>
                  <a:effect ref="fillLine"/>
                </a:effectDag>
              </a:endParaRPr>
            </a:p>
          </p:txBody>
        </p:sp>
        <p:sp>
          <p:nvSpPr>
            <p:cNvPr id="55610" name="Line 314"/>
            <p:cNvSpPr>
              <a:spLocks noChangeShapeType="1"/>
            </p:cNvSpPr>
            <p:nvPr/>
          </p:nvSpPr>
          <p:spPr bwMode="auto">
            <a:xfrm>
              <a:off x="3678" y="842"/>
              <a:ext cx="1185" cy="553"/>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55611" name="Group 315"/>
          <p:cNvGrpSpPr>
            <a:grpSpLocks/>
          </p:cNvGrpSpPr>
          <p:nvPr/>
        </p:nvGrpSpPr>
        <p:grpSpPr bwMode="auto">
          <a:xfrm>
            <a:off x="4419600" y="2343150"/>
            <a:ext cx="3670300" cy="1558925"/>
            <a:chOff x="2784" y="1029"/>
            <a:chExt cx="2312" cy="982"/>
          </a:xfrm>
        </p:grpSpPr>
        <p:sp>
          <p:nvSpPr>
            <p:cNvPr id="55612" name="Text Box 316"/>
            <p:cNvSpPr txBox="1">
              <a:spLocks noChangeArrowheads="1"/>
            </p:cNvSpPr>
            <p:nvPr/>
          </p:nvSpPr>
          <p:spPr bwMode="auto">
            <a:xfrm>
              <a:off x="2784" y="1545"/>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sz="2800" i="1">
                  <a:ea typeface="隶书" pitchFamily="49" charset="-122"/>
                </a:rPr>
                <a:t>AB</a:t>
              </a:r>
              <a:r>
                <a:rPr lang="zh-CN" altLang="en-US" sz="2800">
                  <a:latin typeface="隶书" pitchFamily="49" charset="-122"/>
                  <a:ea typeface="隶书" pitchFamily="49" charset="-122"/>
                </a:rPr>
                <a:t>在下</a:t>
              </a:r>
              <a:endParaRPr lang="zh-CN" altLang="en-US" sz="2800" i="1">
                <a:solidFill>
                  <a:srgbClr val="00FF99"/>
                </a:solidFill>
                <a:effectDag name="">
                  <a:cont type="tree" name="">
                    <a:effect ref="fillLine"/>
                    <a:outerShdw dist="38100" dir="13500000" algn="br">
                      <a:srgbClr val="55FFBB"/>
                    </a:outerShdw>
                  </a:cont>
                  <a:cont type="tree" name="">
                    <a:effect ref="fillLine"/>
                    <a:outerShdw dist="38100" dir="2700000" algn="tl">
                      <a:srgbClr val="00995B"/>
                    </a:outerShdw>
                  </a:cont>
                  <a:effect ref="fillLine"/>
                </a:effectDag>
              </a:endParaRPr>
            </a:p>
          </p:txBody>
        </p:sp>
        <p:sp>
          <p:nvSpPr>
            <p:cNvPr id="55613" name="Line 317"/>
            <p:cNvSpPr>
              <a:spLocks noChangeShapeType="1"/>
            </p:cNvSpPr>
            <p:nvPr/>
          </p:nvSpPr>
          <p:spPr bwMode="auto">
            <a:xfrm flipV="1">
              <a:off x="3437" y="1029"/>
              <a:ext cx="1659" cy="98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55621" name="Group 325"/>
          <p:cNvGrpSpPr>
            <a:grpSpLocks/>
          </p:cNvGrpSpPr>
          <p:nvPr/>
        </p:nvGrpSpPr>
        <p:grpSpPr bwMode="auto">
          <a:xfrm>
            <a:off x="5656263" y="4271963"/>
            <a:ext cx="2087562" cy="2068512"/>
            <a:chOff x="3563" y="2691"/>
            <a:chExt cx="1315" cy="1303"/>
          </a:xfrm>
        </p:grpSpPr>
        <p:sp>
          <p:nvSpPr>
            <p:cNvPr id="55615" name="Line 319"/>
            <p:cNvSpPr>
              <a:spLocks noChangeShapeType="1"/>
            </p:cNvSpPr>
            <p:nvPr/>
          </p:nvSpPr>
          <p:spPr bwMode="auto">
            <a:xfrm flipV="1">
              <a:off x="3678" y="2691"/>
              <a:ext cx="1200" cy="623"/>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616" name="Text Box 320"/>
            <p:cNvSpPr txBox="1">
              <a:spLocks noChangeArrowheads="1"/>
            </p:cNvSpPr>
            <p:nvPr/>
          </p:nvSpPr>
          <p:spPr bwMode="auto">
            <a:xfrm>
              <a:off x="3563" y="3667"/>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i="1">
                  <a:ea typeface="隶书" pitchFamily="49" charset="-122"/>
                </a:rPr>
                <a:t>CD</a:t>
              </a:r>
              <a:r>
                <a:rPr lang="zh-CN" altLang="en-US" sz="2800">
                  <a:latin typeface="隶书" pitchFamily="49" charset="-122"/>
                  <a:ea typeface="隶书" pitchFamily="49" charset="-122"/>
                </a:rPr>
                <a:t>在后</a:t>
              </a:r>
              <a:endParaRPr lang="zh-CN" altLang="en-US" sz="2800" i="1">
                <a:solidFill>
                  <a:srgbClr val="00FF99"/>
                </a:solidFill>
                <a:effectDag name="">
                  <a:cont type="tree" name="">
                    <a:effect ref="fillLine"/>
                    <a:outerShdw dist="38100" dir="13500000" algn="br">
                      <a:srgbClr val="55FFBB"/>
                    </a:outerShdw>
                  </a:cont>
                  <a:cont type="tree" name="">
                    <a:effect ref="fillLine"/>
                    <a:outerShdw dist="38100" dir="2700000" algn="tl">
                      <a:srgbClr val="00995B"/>
                    </a:outerShdw>
                  </a:cont>
                  <a:effect ref="fillLine"/>
                </a:effectDag>
              </a:endParaRPr>
            </a:p>
          </p:txBody>
        </p:sp>
      </p:grpSp>
      <p:grpSp>
        <p:nvGrpSpPr>
          <p:cNvPr id="55620" name="Group 324"/>
          <p:cNvGrpSpPr>
            <a:grpSpLocks/>
          </p:cNvGrpSpPr>
          <p:nvPr/>
        </p:nvGrpSpPr>
        <p:grpSpPr bwMode="auto">
          <a:xfrm>
            <a:off x="5438775" y="4606925"/>
            <a:ext cx="2622550" cy="1430338"/>
            <a:chOff x="3426" y="2902"/>
            <a:chExt cx="1652" cy="901"/>
          </a:xfrm>
        </p:grpSpPr>
        <p:sp>
          <p:nvSpPr>
            <p:cNvPr id="55618" name="Line 322"/>
            <p:cNvSpPr>
              <a:spLocks noChangeShapeType="1"/>
            </p:cNvSpPr>
            <p:nvPr/>
          </p:nvSpPr>
          <p:spPr bwMode="auto">
            <a:xfrm>
              <a:off x="3426" y="2902"/>
              <a:ext cx="1652" cy="67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5619" name="Text Box 323"/>
            <p:cNvSpPr txBox="1">
              <a:spLocks noChangeArrowheads="1"/>
            </p:cNvSpPr>
            <p:nvPr/>
          </p:nvSpPr>
          <p:spPr bwMode="auto">
            <a:xfrm>
              <a:off x="3556" y="3476"/>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i="1">
                  <a:ea typeface="隶书" pitchFamily="49" charset="-122"/>
                </a:rPr>
                <a:t>AB</a:t>
              </a:r>
              <a:r>
                <a:rPr lang="zh-CN" altLang="en-US" sz="2800">
                  <a:latin typeface="隶书" pitchFamily="49" charset="-122"/>
                  <a:ea typeface="隶书" pitchFamily="49" charset="-122"/>
                </a:rPr>
                <a:t>在前</a:t>
              </a:r>
              <a:endParaRPr lang="zh-CN" altLang="en-US" sz="2800" i="1">
                <a:solidFill>
                  <a:srgbClr val="00FF99"/>
                </a:solidFill>
                <a:effectDag name="">
                  <a:cont type="tree" name="">
                    <a:effect ref="fillLine"/>
                    <a:outerShdw dist="38100" dir="13500000" algn="br">
                      <a:srgbClr val="55FFBB"/>
                    </a:outerShdw>
                  </a:cont>
                  <a:cont type="tree" name="">
                    <a:effect ref="fillLine"/>
                    <a:outerShdw dist="38100" dir="2700000" algn="tl">
                      <a:srgbClr val="00995B"/>
                    </a:outerShdw>
                  </a:cont>
                  <a:effect ref="fillLine"/>
                </a:effectDag>
              </a:endParaRPr>
            </a:p>
          </p:txBody>
        </p:sp>
      </p:grpSp>
      <p:sp>
        <p:nvSpPr>
          <p:cNvPr id="291" name="WordArt 59">
            <a:hlinkClick r:id="rId3" action="ppaction://hlinksldjump"/>
          </p:cNvPr>
          <p:cNvSpPr>
            <a:spLocks noChangeArrowheads="1" noChangeShapeType="1" noTextEdit="1"/>
          </p:cNvSpPr>
          <p:nvPr/>
        </p:nvSpPr>
        <p:spPr bwMode="auto">
          <a:xfrm>
            <a:off x="927099" y="5783262"/>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返回</a:t>
            </a:r>
          </a:p>
        </p:txBody>
      </p:sp>
    </p:spTree>
    <p:extLst>
      <p:ext uri="{BB962C8B-B14F-4D97-AF65-F5344CB8AC3E}">
        <p14:creationId xmlns:p14="http://schemas.microsoft.com/office/powerpoint/2010/main" val="333333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55566"/>
                                        </p:tgtEl>
                                        <p:attrNameLst>
                                          <p:attrName>style.visibility</p:attrName>
                                        </p:attrNameLst>
                                      </p:cBhvr>
                                      <p:to>
                                        <p:strVal val="visible"/>
                                      </p:to>
                                    </p:set>
                                    <p:animEffect transition="in" filter="barn(outHorizontal)">
                                      <p:cBhvr>
                                        <p:cTn id="7" dur="500"/>
                                        <p:tgtEl>
                                          <p:spTgt spid="55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35"/>
                                        </p:tgtEl>
                                        <p:attrNameLst>
                                          <p:attrName>style.visibility</p:attrName>
                                        </p:attrNameLst>
                                      </p:cBhvr>
                                      <p:to>
                                        <p:strVal val="visible"/>
                                      </p:to>
                                    </p:set>
                                    <p:animEffect transition="in" filter="wipe(down)">
                                      <p:cBhvr>
                                        <p:cTn id="12" dur="500"/>
                                        <p:tgtEl>
                                          <p:spTgt spid="5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574"/>
                                        </p:tgtEl>
                                        <p:attrNameLst>
                                          <p:attrName>style.visibility</p:attrName>
                                        </p:attrNameLst>
                                      </p:cBhvr>
                                      <p:to>
                                        <p:strVal val="visible"/>
                                      </p:to>
                                    </p:set>
                                    <p:animEffect transition="in" filter="wipe(down)">
                                      <p:cBhvr>
                                        <p:cTn id="17" dur="500"/>
                                        <p:tgtEl>
                                          <p:spTgt spid="55574"/>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55340"/>
                                        </p:tgtEl>
                                        <p:attrNameLst>
                                          <p:attrName>style.visibility</p:attrName>
                                        </p:attrNameLst>
                                      </p:cBhvr>
                                      <p:to>
                                        <p:strVal val="visible"/>
                                      </p:to>
                                    </p:set>
                                    <p:animEffect transition="in" filter="wipe(up)">
                                      <p:cBhvr>
                                        <p:cTn id="21" dur="500"/>
                                        <p:tgtEl>
                                          <p:spTgt spid="55340"/>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5575"/>
                                        </p:tgtEl>
                                        <p:attrNameLst>
                                          <p:attrName>style.visibility</p:attrName>
                                        </p:attrNameLst>
                                      </p:cBhvr>
                                      <p:to>
                                        <p:strVal val="visible"/>
                                      </p:to>
                                    </p:set>
                                    <p:animEffect transition="in" filter="wipe(down)">
                                      <p:cBhvr>
                                        <p:cTn id="25" dur="500"/>
                                        <p:tgtEl>
                                          <p:spTgt spid="55575"/>
                                        </p:tgtEl>
                                      </p:cBhvr>
                                    </p:animEffect>
                                  </p:childTnLst>
                                </p:cTn>
                              </p:par>
                            </p:childTnLst>
                          </p:cTn>
                        </p:par>
                        <p:par>
                          <p:cTn id="26" fill="hold" nodeType="afterGroup">
                            <p:stCondLst>
                              <p:cond delay="1500"/>
                            </p:stCondLst>
                            <p:childTnLst>
                              <p:par>
                                <p:cTn id="27" presetID="22" presetClass="entr" presetSubtype="4" fill="hold" nodeType="afterEffect">
                                  <p:stCondLst>
                                    <p:cond delay="0"/>
                                  </p:stCondLst>
                                  <p:childTnLst>
                                    <p:set>
                                      <p:cBhvr>
                                        <p:cTn id="28" dur="1" fill="hold">
                                          <p:stCondLst>
                                            <p:cond delay="0"/>
                                          </p:stCondLst>
                                        </p:cTn>
                                        <p:tgtEl>
                                          <p:spTgt spid="55343"/>
                                        </p:tgtEl>
                                        <p:attrNameLst>
                                          <p:attrName>style.visibility</p:attrName>
                                        </p:attrNameLst>
                                      </p:cBhvr>
                                      <p:to>
                                        <p:strVal val="visible"/>
                                      </p:to>
                                    </p:set>
                                    <p:animEffect transition="in" filter="wipe(down)">
                                      <p:cBhvr>
                                        <p:cTn id="29" dur="500"/>
                                        <p:tgtEl>
                                          <p:spTgt spid="553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5348"/>
                                        </p:tgtEl>
                                        <p:attrNameLst>
                                          <p:attrName>style.visibility</p:attrName>
                                        </p:attrNameLst>
                                      </p:cBhvr>
                                      <p:to>
                                        <p:strVal val="visible"/>
                                      </p:to>
                                    </p:set>
                                    <p:animEffect transition="in" filter="wipe(up)">
                                      <p:cBhvr>
                                        <p:cTn id="34" dur="500"/>
                                        <p:tgtEl>
                                          <p:spTgt spid="553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5608"/>
                                        </p:tgtEl>
                                        <p:attrNameLst>
                                          <p:attrName>style.visibility</p:attrName>
                                        </p:attrNameLst>
                                      </p:cBhvr>
                                      <p:to>
                                        <p:strVal val="visible"/>
                                      </p:to>
                                    </p:set>
                                    <p:animEffect transition="in" filter="wipe(left)">
                                      <p:cBhvr>
                                        <p:cTn id="39" dur="500"/>
                                        <p:tgtEl>
                                          <p:spTgt spid="5560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5611"/>
                                        </p:tgtEl>
                                        <p:attrNameLst>
                                          <p:attrName>style.visibility</p:attrName>
                                        </p:attrNameLst>
                                      </p:cBhvr>
                                      <p:to>
                                        <p:strVal val="visible"/>
                                      </p:to>
                                    </p:set>
                                    <p:animEffect transition="in" filter="wipe(left)">
                                      <p:cBhvr>
                                        <p:cTn id="44" dur="500"/>
                                        <p:tgtEl>
                                          <p:spTgt spid="556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nodeType="clickEffect">
                                  <p:stCondLst>
                                    <p:cond delay="0"/>
                                  </p:stCondLst>
                                  <p:childTnLst>
                                    <p:set>
                                      <p:cBhvr>
                                        <p:cTn id="48" dur="1" fill="hold">
                                          <p:stCondLst>
                                            <p:cond delay="0"/>
                                          </p:stCondLst>
                                        </p:cTn>
                                        <p:tgtEl>
                                          <p:spTgt spid="55423"/>
                                        </p:tgtEl>
                                        <p:attrNameLst>
                                          <p:attrName>style.visibility</p:attrName>
                                        </p:attrNameLst>
                                      </p:cBhvr>
                                      <p:to>
                                        <p:strVal val="visible"/>
                                      </p:to>
                                    </p:set>
                                    <p:animEffect transition="in" filter="strips(upRight)">
                                      <p:cBhvr>
                                        <p:cTn id="49" dur="500"/>
                                        <p:tgtEl>
                                          <p:spTgt spid="554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9" fill="hold" nodeType="clickEffect">
                                  <p:stCondLst>
                                    <p:cond delay="0"/>
                                  </p:stCondLst>
                                  <p:childTnLst>
                                    <p:set>
                                      <p:cBhvr>
                                        <p:cTn id="53" dur="1" fill="hold">
                                          <p:stCondLst>
                                            <p:cond delay="0"/>
                                          </p:stCondLst>
                                        </p:cTn>
                                        <p:tgtEl>
                                          <p:spTgt spid="55405"/>
                                        </p:tgtEl>
                                        <p:attrNameLst>
                                          <p:attrName>style.visibility</p:attrName>
                                        </p:attrNameLst>
                                      </p:cBhvr>
                                      <p:to>
                                        <p:strVal val="visible"/>
                                      </p:to>
                                    </p:set>
                                    <p:animEffect transition="in" filter="strips(upLeft)">
                                      <p:cBhvr>
                                        <p:cTn id="54" dur="500"/>
                                        <p:tgtEl>
                                          <p:spTgt spid="5540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55605"/>
                                        </p:tgtEl>
                                        <p:attrNameLst>
                                          <p:attrName>style.visibility</p:attrName>
                                        </p:attrNameLst>
                                      </p:cBhvr>
                                      <p:to>
                                        <p:strVal val="visible"/>
                                      </p:to>
                                    </p:set>
                                    <p:animEffect transition="in" filter="slide(fromBottom)">
                                      <p:cBhvr>
                                        <p:cTn id="59" dur="500"/>
                                        <p:tgtEl>
                                          <p:spTgt spid="55605"/>
                                        </p:tgtEl>
                                      </p:cBhvr>
                                    </p:animEffect>
                                  </p:childTnLst>
                                </p:cTn>
                              </p:par>
                            </p:childTnLst>
                          </p:cTn>
                        </p:par>
                        <p:par>
                          <p:cTn id="60" fill="hold" nodeType="afterGroup">
                            <p:stCondLst>
                              <p:cond delay="500"/>
                            </p:stCondLst>
                            <p:childTnLst>
                              <p:par>
                                <p:cTn id="61" presetID="12" presetClass="entr" presetSubtype="4" fill="hold" nodeType="afterEffect">
                                  <p:stCondLst>
                                    <p:cond delay="0"/>
                                  </p:stCondLst>
                                  <p:childTnLst>
                                    <p:set>
                                      <p:cBhvr>
                                        <p:cTn id="62" dur="1" fill="hold">
                                          <p:stCondLst>
                                            <p:cond delay="0"/>
                                          </p:stCondLst>
                                        </p:cTn>
                                        <p:tgtEl>
                                          <p:spTgt spid="55576"/>
                                        </p:tgtEl>
                                        <p:attrNameLst>
                                          <p:attrName>style.visibility</p:attrName>
                                        </p:attrNameLst>
                                      </p:cBhvr>
                                      <p:to>
                                        <p:strVal val="visible"/>
                                      </p:to>
                                    </p:set>
                                    <p:animEffect transition="in" filter="slide(fromBottom)">
                                      <p:cBhvr>
                                        <p:cTn id="63" dur="500"/>
                                        <p:tgtEl>
                                          <p:spTgt spid="55576"/>
                                        </p:tgtEl>
                                      </p:cBhvr>
                                    </p:animEffect>
                                  </p:childTnLst>
                                </p:cTn>
                              </p:par>
                            </p:childTnLst>
                          </p:cTn>
                        </p:par>
                        <p:par>
                          <p:cTn id="64" fill="hold" nodeType="afterGroup">
                            <p:stCondLst>
                              <p:cond delay="1000"/>
                            </p:stCondLst>
                            <p:childTnLst>
                              <p:par>
                                <p:cTn id="65" presetID="12" presetClass="entr" presetSubtype="1" fill="hold" nodeType="afterEffect">
                                  <p:stCondLst>
                                    <p:cond delay="0"/>
                                  </p:stCondLst>
                                  <p:childTnLst>
                                    <p:set>
                                      <p:cBhvr>
                                        <p:cTn id="66" dur="1" fill="hold">
                                          <p:stCondLst>
                                            <p:cond delay="0"/>
                                          </p:stCondLst>
                                        </p:cTn>
                                        <p:tgtEl>
                                          <p:spTgt spid="55596"/>
                                        </p:tgtEl>
                                        <p:attrNameLst>
                                          <p:attrName>style.visibility</p:attrName>
                                        </p:attrNameLst>
                                      </p:cBhvr>
                                      <p:to>
                                        <p:strVal val="visible"/>
                                      </p:to>
                                    </p:set>
                                    <p:animEffect transition="in" filter="slide(fromTop)">
                                      <p:cBhvr>
                                        <p:cTn id="67" dur="500"/>
                                        <p:tgtEl>
                                          <p:spTgt spid="555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55602"/>
                                        </p:tgtEl>
                                        <p:attrNameLst>
                                          <p:attrName>style.visibility</p:attrName>
                                        </p:attrNameLst>
                                      </p:cBhvr>
                                      <p:to>
                                        <p:strVal val="visible"/>
                                      </p:to>
                                    </p:set>
                                    <p:animEffect transition="in" filter="wipe(up)">
                                      <p:cBhvr>
                                        <p:cTn id="72" dur="500"/>
                                        <p:tgtEl>
                                          <p:spTgt spid="55602"/>
                                        </p:tgtEl>
                                      </p:cBhvr>
                                    </p:animEffect>
                                  </p:childTnLst>
                                </p:cTn>
                              </p:par>
                            </p:childTnLst>
                          </p:cTn>
                        </p:par>
                        <p:par>
                          <p:cTn id="73" fill="hold" nodeType="afterGroup">
                            <p:stCondLst>
                              <p:cond delay="500"/>
                            </p:stCondLst>
                            <p:childTnLst>
                              <p:par>
                                <p:cTn id="74" presetID="12" presetClass="entr" presetSubtype="4" fill="hold" grpId="0" nodeType="afterEffect">
                                  <p:stCondLst>
                                    <p:cond delay="0"/>
                                  </p:stCondLst>
                                  <p:childTnLst>
                                    <p:set>
                                      <p:cBhvr>
                                        <p:cTn id="75" dur="1" fill="hold">
                                          <p:stCondLst>
                                            <p:cond delay="0"/>
                                          </p:stCondLst>
                                        </p:cTn>
                                        <p:tgtEl>
                                          <p:spTgt spid="55607"/>
                                        </p:tgtEl>
                                        <p:attrNameLst>
                                          <p:attrName>style.visibility</p:attrName>
                                        </p:attrNameLst>
                                      </p:cBhvr>
                                      <p:to>
                                        <p:strVal val="visible"/>
                                      </p:to>
                                    </p:set>
                                    <p:animEffect transition="in" filter="slide(fromBottom)">
                                      <p:cBhvr>
                                        <p:cTn id="76" dur="500"/>
                                        <p:tgtEl>
                                          <p:spTgt spid="55607"/>
                                        </p:tgtEl>
                                      </p:cBhvr>
                                    </p:animEffect>
                                  </p:childTnLst>
                                </p:cTn>
                              </p:par>
                            </p:childTnLst>
                          </p:cTn>
                        </p:par>
                        <p:par>
                          <p:cTn id="77" fill="hold" nodeType="afterGroup">
                            <p:stCondLst>
                              <p:cond delay="1000"/>
                            </p:stCondLst>
                            <p:childTnLst>
                              <p:par>
                                <p:cTn id="78" presetID="12" presetClass="entr" presetSubtype="4" fill="hold" nodeType="afterEffect">
                                  <p:stCondLst>
                                    <p:cond delay="0"/>
                                  </p:stCondLst>
                                  <p:childTnLst>
                                    <p:set>
                                      <p:cBhvr>
                                        <p:cTn id="79" dur="1" fill="hold">
                                          <p:stCondLst>
                                            <p:cond delay="0"/>
                                          </p:stCondLst>
                                        </p:cTn>
                                        <p:tgtEl>
                                          <p:spTgt spid="55585"/>
                                        </p:tgtEl>
                                        <p:attrNameLst>
                                          <p:attrName>style.visibility</p:attrName>
                                        </p:attrNameLst>
                                      </p:cBhvr>
                                      <p:to>
                                        <p:strVal val="visible"/>
                                      </p:to>
                                    </p:set>
                                    <p:animEffect transition="in" filter="slide(fromBottom)">
                                      <p:cBhvr>
                                        <p:cTn id="80" dur="500"/>
                                        <p:tgtEl>
                                          <p:spTgt spid="55585"/>
                                        </p:tgtEl>
                                      </p:cBhvr>
                                    </p:animEffect>
                                  </p:childTnLst>
                                </p:cTn>
                              </p:par>
                            </p:childTnLst>
                          </p:cTn>
                        </p:par>
                        <p:par>
                          <p:cTn id="81" fill="hold" nodeType="afterGroup">
                            <p:stCondLst>
                              <p:cond delay="1500"/>
                            </p:stCondLst>
                            <p:childTnLst>
                              <p:par>
                                <p:cTn id="82" presetID="12" presetClass="entr" presetSubtype="8" fill="hold" grpId="0" nodeType="afterEffect">
                                  <p:stCondLst>
                                    <p:cond delay="0"/>
                                  </p:stCondLst>
                                  <p:childTnLst>
                                    <p:set>
                                      <p:cBhvr>
                                        <p:cTn id="83" dur="1" fill="hold">
                                          <p:stCondLst>
                                            <p:cond delay="0"/>
                                          </p:stCondLst>
                                        </p:cTn>
                                        <p:tgtEl>
                                          <p:spTgt spid="55606"/>
                                        </p:tgtEl>
                                        <p:attrNameLst>
                                          <p:attrName>style.visibility</p:attrName>
                                        </p:attrNameLst>
                                      </p:cBhvr>
                                      <p:to>
                                        <p:strVal val="visible"/>
                                      </p:to>
                                    </p:set>
                                    <p:animEffect transition="in" filter="slide(fromLeft)">
                                      <p:cBhvr>
                                        <p:cTn id="84" dur="500"/>
                                        <p:tgtEl>
                                          <p:spTgt spid="55606"/>
                                        </p:tgtEl>
                                      </p:cBhvr>
                                    </p:animEffect>
                                  </p:childTnLst>
                                </p:cTn>
                              </p:par>
                            </p:childTnLst>
                          </p:cTn>
                        </p:par>
                        <p:par>
                          <p:cTn id="85" fill="hold" nodeType="afterGroup">
                            <p:stCondLst>
                              <p:cond delay="2000"/>
                            </p:stCondLst>
                            <p:childTnLst>
                              <p:par>
                                <p:cTn id="86" presetID="12" presetClass="entr" presetSubtype="8" fill="hold" nodeType="afterEffect">
                                  <p:stCondLst>
                                    <p:cond delay="0"/>
                                  </p:stCondLst>
                                  <p:childTnLst>
                                    <p:set>
                                      <p:cBhvr>
                                        <p:cTn id="87" dur="1" fill="hold">
                                          <p:stCondLst>
                                            <p:cond delay="0"/>
                                          </p:stCondLst>
                                        </p:cTn>
                                        <p:tgtEl>
                                          <p:spTgt spid="55593"/>
                                        </p:tgtEl>
                                        <p:attrNameLst>
                                          <p:attrName>style.visibility</p:attrName>
                                        </p:attrNameLst>
                                      </p:cBhvr>
                                      <p:to>
                                        <p:strVal val="visible"/>
                                      </p:to>
                                    </p:set>
                                    <p:animEffect transition="in" filter="slide(fromLeft)">
                                      <p:cBhvr>
                                        <p:cTn id="88" dur="500"/>
                                        <p:tgtEl>
                                          <p:spTgt spid="5559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55336"/>
                                        </p:tgtEl>
                                        <p:attrNameLst>
                                          <p:attrName>style.visibility</p:attrName>
                                        </p:attrNameLst>
                                      </p:cBhvr>
                                      <p:to>
                                        <p:strVal val="visible"/>
                                      </p:to>
                                    </p:set>
                                    <p:animEffect transition="in" filter="wipe(down)">
                                      <p:cBhvr>
                                        <p:cTn id="93" dur="500"/>
                                        <p:tgtEl>
                                          <p:spTgt spid="5533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55620"/>
                                        </p:tgtEl>
                                        <p:attrNameLst>
                                          <p:attrName>style.visibility</p:attrName>
                                        </p:attrNameLst>
                                      </p:cBhvr>
                                      <p:to>
                                        <p:strVal val="visible"/>
                                      </p:to>
                                    </p:set>
                                    <p:animEffect transition="in" filter="wipe(left)">
                                      <p:cBhvr>
                                        <p:cTn id="98" dur="500"/>
                                        <p:tgtEl>
                                          <p:spTgt spid="5562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55621"/>
                                        </p:tgtEl>
                                        <p:attrNameLst>
                                          <p:attrName>style.visibility</p:attrName>
                                        </p:attrNameLst>
                                      </p:cBhvr>
                                      <p:to>
                                        <p:strVal val="visible"/>
                                      </p:to>
                                    </p:set>
                                    <p:animEffect transition="in" filter="wipe(left)">
                                      <p:cBhvr>
                                        <p:cTn id="103" dur="500"/>
                                        <p:tgtEl>
                                          <p:spTgt spid="5562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8" presetClass="entr" presetSubtype="3" fill="hold" nodeType="clickEffect">
                                  <p:stCondLst>
                                    <p:cond delay="0"/>
                                  </p:stCondLst>
                                  <p:childTnLst>
                                    <p:set>
                                      <p:cBhvr>
                                        <p:cTn id="107" dur="1" fill="hold">
                                          <p:stCondLst>
                                            <p:cond delay="0"/>
                                          </p:stCondLst>
                                        </p:cTn>
                                        <p:tgtEl>
                                          <p:spTgt spid="55426"/>
                                        </p:tgtEl>
                                        <p:attrNameLst>
                                          <p:attrName>style.visibility</p:attrName>
                                        </p:attrNameLst>
                                      </p:cBhvr>
                                      <p:to>
                                        <p:strVal val="visible"/>
                                      </p:to>
                                    </p:set>
                                    <p:animEffect transition="in" filter="strips(upRight)">
                                      <p:cBhvr>
                                        <p:cTn id="108" dur="500"/>
                                        <p:tgtEl>
                                          <p:spTgt spid="5542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8" presetClass="entr" presetSubtype="9" fill="hold" nodeType="clickEffect">
                                  <p:stCondLst>
                                    <p:cond delay="0"/>
                                  </p:stCondLst>
                                  <p:childTnLst>
                                    <p:set>
                                      <p:cBhvr>
                                        <p:cTn id="112" dur="1" fill="hold">
                                          <p:stCondLst>
                                            <p:cond delay="0"/>
                                          </p:stCondLst>
                                        </p:cTn>
                                        <p:tgtEl>
                                          <p:spTgt spid="55414"/>
                                        </p:tgtEl>
                                        <p:attrNameLst>
                                          <p:attrName>style.visibility</p:attrName>
                                        </p:attrNameLst>
                                      </p:cBhvr>
                                      <p:to>
                                        <p:strVal val="visible"/>
                                      </p:to>
                                    </p:set>
                                    <p:animEffect transition="in" filter="strips(upLeft)">
                                      <p:cBhvr>
                                        <p:cTn id="113" dur="500"/>
                                        <p:tgtEl>
                                          <p:spTgt spid="5541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91"/>
                                        </p:tgtEl>
                                        <p:attrNameLst>
                                          <p:attrName>style.visibility</p:attrName>
                                        </p:attrNameLst>
                                      </p:cBhvr>
                                      <p:to>
                                        <p:strVal val="visible"/>
                                      </p:to>
                                    </p:set>
                                    <p:animEffect transition="in" filter="dissolve">
                                      <p:cBhvr>
                                        <p:cTn id="118"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5" grpId="0" animBg="1"/>
      <p:bldP spid="55574" grpId="0" animBg="1"/>
      <p:bldP spid="55575" grpId="0" animBg="1"/>
      <p:bldP spid="55605" grpId="0" animBg="1"/>
      <p:bldP spid="55606" grpId="0" animBg="1"/>
      <p:bldP spid="55607" grpId="0" animBg="1"/>
      <p:bldP spid="2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5">
            <a:hlinkClick r:id="" action="ppaction://noaction"/>
          </p:cNvPr>
          <p:cNvSpPr txBox="1">
            <a:spLocks noChangeArrowheads="1"/>
          </p:cNvSpPr>
          <p:nvPr/>
        </p:nvSpPr>
        <p:spPr bwMode="auto">
          <a:xfrm>
            <a:off x="2286416" y="404664"/>
            <a:ext cx="4860093"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两</a:t>
            </a:r>
            <a:r>
              <a:rPr kumimoji="0" lang="zh-CN" altLang="en-US" b="1" kern="0" dirty="0">
                <a:solidFill>
                  <a:srgbClr val="FF0000"/>
                </a:solidFill>
                <a:latin typeface="宋体" pitchFamily="2" charset="-122"/>
                <a:ea typeface="楷体_GB2312"/>
                <a:cs typeface="楷体_GB2312"/>
              </a:rPr>
              <a:t>直线的相对位置的投影特性</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Tree>
    <p:controls>
      <mc:AlternateContent xmlns:mc="http://schemas.openxmlformats.org/markup-compatibility/2006">
        <mc:Choice xmlns:v="urn:schemas-microsoft-com:vml" Requires="v">
          <p:control spid="142347" name="ShockwaveFlash1" r:id="rId2" imgW="8209524" imgH="5003971"/>
        </mc:Choice>
        <mc:Fallback>
          <p:control name="ShockwaveFlash1" r:id="rId2" imgW="8209524" imgH="5003971">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8210550" cy="5003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77965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7"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4.</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直角投影</a:t>
            </a:r>
            <a:endParaRPr lang="zh-CN" altLang="en-US" sz="3200" b="1" dirty="0">
              <a:solidFill>
                <a:schemeClr val="accent2"/>
              </a:solidFill>
              <a:latin typeface="隶书" pitchFamily="49" charset="-122"/>
              <a:ea typeface="隶书" pitchFamily="49" charset="-122"/>
            </a:endParaRPr>
          </a:p>
        </p:txBody>
      </p:sp>
      <p:grpSp>
        <p:nvGrpSpPr>
          <p:cNvPr id="8" name="Group 8"/>
          <p:cNvGrpSpPr>
            <a:grpSpLocks/>
          </p:cNvGrpSpPr>
          <p:nvPr/>
        </p:nvGrpSpPr>
        <p:grpSpPr bwMode="auto">
          <a:xfrm>
            <a:off x="990600" y="1143000"/>
            <a:ext cx="7713663" cy="5105400"/>
            <a:chOff x="624" y="720"/>
            <a:chExt cx="4859" cy="3216"/>
          </a:xfrm>
        </p:grpSpPr>
        <p:graphicFrame>
          <p:nvGraphicFramePr>
            <p:cNvPr id="9" name="Object 6"/>
            <p:cNvGraphicFramePr>
              <a:graphicFrameLocks noChangeAspect="1"/>
            </p:cNvGraphicFramePr>
            <p:nvPr/>
          </p:nvGraphicFramePr>
          <p:xfrm>
            <a:off x="624" y="720"/>
            <a:ext cx="4859" cy="3216"/>
          </p:xfrm>
          <a:graphic>
            <a:graphicData uri="http://schemas.openxmlformats.org/presentationml/2006/ole">
              <mc:AlternateContent xmlns:mc="http://schemas.openxmlformats.org/markup-compatibility/2006">
                <mc:Choice xmlns:v="urn:schemas-microsoft-com:vml" Requires="v">
                  <p:oleObj spid="_x0000_s144427" name="BMP 图象" r:id="rId4" imgW="7714286" imgH="5106113" progId="Paint.Picture">
                    <p:embed/>
                  </p:oleObj>
                </mc:Choice>
                <mc:Fallback>
                  <p:oleObj name="BMP 图象" r:id="rId4" imgW="7714286" imgH="510611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720"/>
                          <a:ext cx="4859" cy="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7"/>
            <p:cNvSpPr>
              <a:spLocks noChangeArrowheads="1"/>
            </p:cNvSpPr>
            <p:nvPr/>
          </p:nvSpPr>
          <p:spPr bwMode="auto">
            <a:xfrm>
              <a:off x="624" y="720"/>
              <a:ext cx="4848" cy="321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95230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xEl>
                                              <p:pRg st="0" end="0"/>
                                            </p:txEl>
                                          </p:spTgt>
                                        </p:tgtEl>
                                        <p:attrNameLst>
                                          <p:attrName>style.color</p:attrName>
                                        </p:attrNameLst>
                                      </p:cBhvr>
                                      <p:to>
                                        <a:srgbClr val="FF0000"/>
                                      </p:to>
                                    </p:animClr>
                                    <p:animClr clrSpc="rgb" dir="cw">
                                      <p:cBhvr>
                                        <p:cTn id="7" dur="250" autoRev="1" fill="remove"/>
                                        <p:tgtEl>
                                          <p:spTgt spid="7">
                                            <p:txEl>
                                              <p:pRg st="0" end="0"/>
                                            </p:txEl>
                                          </p:spTgt>
                                        </p:tgtEl>
                                        <p:attrNameLst>
                                          <p:attrName>fillcolor</p:attrName>
                                        </p:attrNameLst>
                                      </p:cBhvr>
                                      <p:to>
                                        <a:srgbClr val="FF0000"/>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533400" y="3124200"/>
            <a:ext cx="549275"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p>
            <a:r>
              <a:rPr lang="zh-CN" altLang="en-US" b="1">
                <a:solidFill>
                  <a:schemeClr val="accent2"/>
                </a:solidFill>
                <a:ea typeface="楷体_GB2312" pitchFamily="49" charset="-122"/>
              </a:rPr>
              <a:t>定理一</a:t>
            </a:r>
          </a:p>
        </p:txBody>
      </p:sp>
      <p:grpSp>
        <p:nvGrpSpPr>
          <p:cNvPr id="57352" name="Group 8"/>
          <p:cNvGrpSpPr>
            <a:grpSpLocks/>
          </p:cNvGrpSpPr>
          <p:nvPr/>
        </p:nvGrpSpPr>
        <p:grpSpPr bwMode="auto">
          <a:xfrm>
            <a:off x="1219200" y="1219200"/>
            <a:ext cx="7467600" cy="4976813"/>
            <a:chOff x="768" y="768"/>
            <a:chExt cx="4704" cy="3135"/>
          </a:xfrm>
        </p:grpSpPr>
        <p:graphicFrame>
          <p:nvGraphicFramePr>
            <p:cNvPr id="57346" name="Object 2"/>
            <p:cNvGraphicFramePr>
              <a:graphicFrameLocks noChangeAspect="1"/>
            </p:cNvGraphicFramePr>
            <p:nvPr/>
          </p:nvGraphicFramePr>
          <p:xfrm>
            <a:off x="768" y="768"/>
            <a:ext cx="4704" cy="3135"/>
          </p:xfrm>
          <a:graphic>
            <a:graphicData uri="http://schemas.openxmlformats.org/presentationml/2006/ole">
              <mc:AlternateContent xmlns:mc="http://schemas.openxmlformats.org/markup-compatibility/2006">
                <mc:Choice xmlns:v="urn:schemas-microsoft-com:vml" Requires="v">
                  <p:oleObj spid="_x0000_s145450" name="BMP 图象" r:id="rId3" imgW="6876190" imgH="4629796" progId="Paint.Picture">
                    <p:embed/>
                  </p:oleObj>
                </mc:Choice>
                <mc:Fallback>
                  <p:oleObj name="BMP 图象" r:id="rId3" imgW="6876190" imgH="462979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768"/>
                          <a:ext cx="4704" cy="3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1" name="Rectangle 7"/>
            <p:cNvSpPr>
              <a:spLocks noChangeArrowheads="1"/>
            </p:cNvSpPr>
            <p:nvPr/>
          </p:nvSpPr>
          <p:spPr bwMode="auto">
            <a:xfrm>
              <a:off x="768" y="768"/>
              <a:ext cx="4704" cy="312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8" name="Picture 3"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4.</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直角投影</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1043547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dissolve">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dissolve">
                                      <p:cBhvr>
                                        <p:cTn id="12"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512763" y="1482725"/>
            <a:ext cx="549275" cy="429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p>
            <a:r>
              <a:rPr lang="zh-CN" altLang="en-US" b="1">
                <a:solidFill>
                  <a:schemeClr val="accent2"/>
                </a:solidFill>
                <a:ea typeface="楷体_GB2312" pitchFamily="49" charset="-122"/>
              </a:rPr>
              <a:t>定理二</a:t>
            </a:r>
            <a:r>
              <a:rPr lang="en-US" altLang="zh-CN" b="1">
                <a:solidFill>
                  <a:schemeClr val="accent2"/>
                </a:solidFill>
                <a:ea typeface="楷体_GB2312" pitchFamily="49" charset="-122"/>
              </a:rPr>
              <a:t>(</a:t>
            </a:r>
            <a:r>
              <a:rPr lang="zh-CN" altLang="en-US" b="1">
                <a:solidFill>
                  <a:schemeClr val="accent2"/>
                </a:solidFill>
                <a:ea typeface="楷体_GB2312" pitchFamily="49" charset="-122"/>
              </a:rPr>
              <a:t>直角投影定理的逆定理</a:t>
            </a:r>
            <a:r>
              <a:rPr lang="en-US" altLang="zh-CN" b="1">
                <a:solidFill>
                  <a:schemeClr val="accent2"/>
                </a:solidFill>
                <a:ea typeface="楷体_GB2312" pitchFamily="49" charset="-122"/>
              </a:rPr>
              <a:t>)</a:t>
            </a:r>
          </a:p>
        </p:txBody>
      </p:sp>
      <p:grpSp>
        <p:nvGrpSpPr>
          <p:cNvPr id="58378" name="Group 10"/>
          <p:cNvGrpSpPr>
            <a:grpSpLocks/>
          </p:cNvGrpSpPr>
          <p:nvPr/>
        </p:nvGrpSpPr>
        <p:grpSpPr bwMode="auto">
          <a:xfrm>
            <a:off x="1143000" y="1219200"/>
            <a:ext cx="7658100" cy="5029200"/>
            <a:chOff x="720" y="768"/>
            <a:chExt cx="4824" cy="3168"/>
          </a:xfrm>
        </p:grpSpPr>
        <p:graphicFrame>
          <p:nvGraphicFramePr>
            <p:cNvPr id="58376" name="Object 8"/>
            <p:cNvGraphicFramePr>
              <a:graphicFrameLocks noChangeAspect="1"/>
            </p:cNvGraphicFramePr>
            <p:nvPr/>
          </p:nvGraphicFramePr>
          <p:xfrm>
            <a:off x="720" y="768"/>
            <a:ext cx="4824" cy="3168"/>
          </p:xfrm>
          <a:graphic>
            <a:graphicData uri="http://schemas.openxmlformats.org/presentationml/2006/ole">
              <mc:AlternateContent xmlns:mc="http://schemas.openxmlformats.org/markup-compatibility/2006">
                <mc:Choice xmlns:v="urn:schemas-microsoft-com:vml" Requires="v">
                  <p:oleObj spid="_x0000_s146474" name="BMP 图象" r:id="rId3" imgW="6935168" imgH="4172532" progId="Paint.Picture">
                    <p:embed/>
                  </p:oleObj>
                </mc:Choice>
                <mc:Fallback>
                  <p:oleObj name="BMP 图象" r:id="rId3" imgW="6935168" imgH="417253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768"/>
                          <a:ext cx="4824" cy="3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7" name="Rectangle 9"/>
            <p:cNvSpPr>
              <a:spLocks noChangeArrowheads="1"/>
            </p:cNvSpPr>
            <p:nvPr/>
          </p:nvSpPr>
          <p:spPr bwMode="auto">
            <a:xfrm>
              <a:off x="720" y="768"/>
              <a:ext cx="4800" cy="3168"/>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8" name="Picture 3"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4.</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直角投影</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2588268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ssolve">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8378"/>
                                        </p:tgtEl>
                                        <p:attrNameLst>
                                          <p:attrName>style.visibility</p:attrName>
                                        </p:attrNameLst>
                                      </p:cBhvr>
                                      <p:to>
                                        <p:strVal val="visible"/>
                                      </p:to>
                                    </p:set>
                                    <p:animEffect transition="in" filter="dissolve">
                                      <p:cBhvr>
                                        <p:cTn id="1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914400" y="242888"/>
            <a:ext cx="79057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a:solidFill>
                  <a:schemeClr val="accent2"/>
                </a:solidFill>
                <a:latin typeface="隶书" pitchFamily="49" charset="-122"/>
                <a:ea typeface="隶书" pitchFamily="49" charset="-122"/>
              </a:rPr>
              <a:t>【</a:t>
            </a:r>
            <a:r>
              <a:rPr lang="zh-CN" altLang="en-US" sz="2800" b="1">
                <a:solidFill>
                  <a:schemeClr val="accent2"/>
                </a:solidFill>
                <a:latin typeface="隶书" pitchFamily="49" charset="-122"/>
                <a:ea typeface="隶书" pitchFamily="49" charset="-122"/>
              </a:rPr>
              <a:t>思考</a:t>
            </a:r>
            <a:r>
              <a:rPr lang="en-US" altLang="zh-CN" sz="2800" b="1">
                <a:solidFill>
                  <a:schemeClr val="accent2"/>
                </a:solidFill>
                <a:latin typeface="隶书" pitchFamily="49" charset="-122"/>
                <a:ea typeface="隶书" pitchFamily="49" charset="-122"/>
              </a:rPr>
              <a:t>】</a:t>
            </a:r>
            <a:r>
              <a:rPr lang="en-US" altLang="zh-CN" sz="2800">
                <a:latin typeface="隶书" pitchFamily="49" charset="-122"/>
                <a:ea typeface="隶书" pitchFamily="49" charset="-122"/>
              </a:rPr>
              <a:t> </a:t>
            </a:r>
            <a:r>
              <a:rPr lang="zh-CN" altLang="en-US" sz="2800" b="1">
                <a:solidFill>
                  <a:schemeClr val="tx2"/>
                </a:solidFill>
                <a:latin typeface="隶书" pitchFamily="49" charset="-122"/>
                <a:ea typeface="隶书" pitchFamily="49" charset="-122"/>
              </a:rPr>
              <a:t>已知∠</a:t>
            </a:r>
            <a:r>
              <a:rPr lang="en-US" altLang="zh-CN" sz="2800" b="1" i="1">
                <a:latin typeface="隶书" pitchFamily="49" charset="-122"/>
                <a:ea typeface="隶书" pitchFamily="49" charset="-122"/>
                <a:sym typeface="EuroRoman" pitchFamily="2" charset="2"/>
              </a:rPr>
              <a:t>d</a:t>
            </a:r>
            <a:r>
              <a:rPr lang="en-US" altLang="zh-CN" sz="2800" b="1" i="1">
                <a:latin typeface="隶书" pitchFamily="49" charset="-122"/>
                <a:ea typeface="隶书" pitchFamily="49" charset="-122"/>
                <a:sym typeface="Symbol" pitchFamily="18" charset="2"/>
              </a:rPr>
              <a:t> </a:t>
            </a:r>
            <a:r>
              <a:rPr lang="en-US" altLang="zh-CN" sz="2800" b="1" i="1">
                <a:latin typeface="隶书" pitchFamily="49" charset="-122"/>
                <a:ea typeface="隶书" pitchFamily="49" charset="-122"/>
                <a:sym typeface="EuroRoman" pitchFamily="2" charset="2"/>
              </a:rPr>
              <a:t>e</a:t>
            </a:r>
            <a:r>
              <a:rPr lang="en-US" altLang="zh-CN" sz="2800" b="1" i="1">
                <a:latin typeface="隶书" pitchFamily="49" charset="-122"/>
                <a:ea typeface="隶书" pitchFamily="49" charset="-122"/>
                <a:sym typeface="Symbol" pitchFamily="18" charset="2"/>
              </a:rPr>
              <a:t> </a:t>
            </a:r>
            <a:r>
              <a:rPr lang="en-US" altLang="zh-CN" sz="2800" b="1" i="1">
                <a:latin typeface="隶书" pitchFamily="49" charset="-122"/>
                <a:ea typeface="隶书" pitchFamily="49" charset="-122"/>
                <a:sym typeface="EuroRoman" pitchFamily="2" charset="2"/>
              </a:rPr>
              <a:t>f</a:t>
            </a:r>
            <a:r>
              <a:rPr lang="en-US" altLang="zh-CN" sz="2800" b="1" i="1">
                <a:latin typeface="隶书" pitchFamily="49" charset="-122"/>
                <a:ea typeface="隶书" pitchFamily="49" charset="-122"/>
                <a:sym typeface="Symbol" pitchFamily="18" charset="2"/>
              </a:rPr>
              <a:t>  </a:t>
            </a:r>
            <a:r>
              <a:rPr lang="zh-CN" altLang="en-US" sz="2800" b="1">
                <a:solidFill>
                  <a:schemeClr val="tx2"/>
                </a:solidFill>
                <a:latin typeface="隶书" pitchFamily="49" charset="-122"/>
                <a:ea typeface="隶书" pitchFamily="49" charset="-122"/>
              </a:rPr>
              <a:t>为直角，且</a:t>
            </a:r>
            <a:r>
              <a:rPr lang="en-US" altLang="zh-CN" sz="2800" b="1" i="1">
                <a:solidFill>
                  <a:schemeClr val="tx2"/>
                </a:solidFill>
                <a:latin typeface="隶书" pitchFamily="49" charset="-122"/>
                <a:ea typeface="隶书" pitchFamily="49" charset="-122"/>
              </a:rPr>
              <a:t>de∥OX</a:t>
            </a:r>
            <a:r>
              <a:rPr lang="zh-CN" altLang="en-US" sz="2800" b="1">
                <a:solidFill>
                  <a:schemeClr val="tx2"/>
                </a:solidFill>
                <a:latin typeface="隶书" pitchFamily="49" charset="-122"/>
                <a:ea typeface="隶书" pitchFamily="49" charset="-122"/>
              </a:rPr>
              <a:t>。</a:t>
            </a:r>
          </a:p>
          <a:p>
            <a:pPr algn="l"/>
            <a:r>
              <a:rPr lang="zh-CN" altLang="en-US" sz="2800" b="1">
                <a:solidFill>
                  <a:schemeClr val="tx2"/>
                </a:solidFill>
                <a:latin typeface="隶书" pitchFamily="49" charset="-122"/>
                <a:ea typeface="隶书" pitchFamily="49" charset="-122"/>
              </a:rPr>
              <a:t>         </a:t>
            </a:r>
            <a:r>
              <a:rPr lang="zh-CN" altLang="en-US" sz="2800" b="1">
                <a:latin typeface="隶书" pitchFamily="49" charset="-122"/>
                <a:ea typeface="隶书" pitchFamily="49" charset="-122"/>
              </a:rPr>
              <a:t>试判断</a:t>
            </a:r>
            <a:r>
              <a:rPr lang="zh-CN" altLang="en-US" sz="2800" b="1" i="1">
                <a:latin typeface="隶书" pitchFamily="49" charset="-122"/>
                <a:ea typeface="隶书" pitchFamily="49" charset="-122"/>
              </a:rPr>
              <a:t>∠</a:t>
            </a:r>
            <a:r>
              <a:rPr lang="en-US" altLang="zh-CN" sz="2800" b="1" i="1">
                <a:latin typeface="隶书" pitchFamily="49" charset="-122"/>
                <a:ea typeface="隶书" pitchFamily="49" charset="-122"/>
              </a:rPr>
              <a:t>DEF</a:t>
            </a:r>
            <a:r>
              <a:rPr lang="zh-CN" altLang="en-US" sz="2800" b="1">
                <a:latin typeface="隶书" pitchFamily="49" charset="-122"/>
                <a:ea typeface="隶书" pitchFamily="49" charset="-122"/>
              </a:rPr>
              <a:t>是否为直角。</a:t>
            </a:r>
          </a:p>
        </p:txBody>
      </p:sp>
      <p:pic>
        <p:nvPicPr>
          <p:cNvPr id="60419"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12573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60423" name="Text Box 7"/>
          <p:cNvSpPr txBox="1">
            <a:spLocks noChangeArrowheads="1"/>
          </p:cNvSpPr>
          <p:nvPr/>
        </p:nvSpPr>
        <p:spPr bwMode="auto">
          <a:xfrm>
            <a:off x="6797675" y="2873375"/>
            <a:ext cx="18002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zh-CN" sz="3200" b="1">
                <a:solidFill>
                  <a:srgbClr val="FF0000"/>
                </a:solidFill>
              </a:rPr>
              <a:t>∠DEF</a:t>
            </a:r>
            <a:r>
              <a:rPr lang="zh-CN" altLang="en-US" sz="3200" b="1">
                <a:solidFill>
                  <a:srgbClr val="FF0000"/>
                </a:solidFill>
              </a:rPr>
              <a:t>是</a:t>
            </a:r>
          </a:p>
          <a:p>
            <a:pPr algn="l"/>
            <a:r>
              <a:rPr lang="zh-CN" altLang="en-US" sz="3200" b="1">
                <a:solidFill>
                  <a:srgbClr val="FF0000"/>
                </a:solidFill>
              </a:rPr>
              <a:t>直角</a:t>
            </a:r>
          </a:p>
        </p:txBody>
      </p:sp>
      <p:sp>
        <p:nvSpPr>
          <p:cNvPr id="60436" name="Rectangle 20"/>
          <p:cNvSpPr>
            <a:spLocks noChangeArrowheads="1"/>
          </p:cNvSpPr>
          <p:nvPr/>
        </p:nvSpPr>
        <p:spPr bwMode="auto">
          <a:xfrm flipV="1">
            <a:off x="900113" y="1628775"/>
            <a:ext cx="5111750" cy="42481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0446" name="Group 30"/>
          <p:cNvGrpSpPr>
            <a:grpSpLocks/>
          </p:cNvGrpSpPr>
          <p:nvPr/>
        </p:nvGrpSpPr>
        <p:grpSpPr bwMode="auto">
          <a:xfrm>
            <a:off x="1116013" y="1916113"/>
            <a:ext cx="4687887" cy="3565525"/>
            <a:chOff x="703" y="1207"/>
            <a:chExt cx="2953" cy="2246"/>
          </a:xfrm>
        </p:grpSpPr>
        <p:sp>
          <p:nvSpPr>
            <p:cNvPr id="60427" name="Line 11"/>
            <p:cNvSpPr>
              <a:spLocks noChangeShapeType="1"/>
            </p:cNvSpPr>
            <p:nvPr/>
          </p:nvSpPr>
          <p:spPr bwMode="auto">
            <a:xfrm>
              <a:off x="930" y="2341"/>
              <a:ext cx="244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8" name="Line 12"/>
            <p:cNvSpPr>
              <a:spLocks noChangeShapeType="1"/>
            </p:cNvSpPr>
            <p:nvPr/>
          </p:nvSpPr>
          <p:spPr bwMode="auto">
            <a:xfrm>
              <a:off x="1383" y="2523"/>
              <a:ext cx="81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9" name="Line 13"/>
            <p:cNvSpPr>
              <a:spLocks noChangeShapeType="1"/>
            </p:cNvSpPr>
            <p:nvPr/>
          </p:nvSpPr>
          <p:spPr bwMode="auto">
            <a:xfrm flipV="1">
              <a:off x="1383" y="1480"/>
              <a:ext cx="817" cy="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0" name="Line 14"/>
            <p:cNvSpPr>
              <a:spLocks noChangeShapeType="1"/>
            </p:cNvSpPr>
            <p:nvPr/>
          </p:nvSpPr>
          <p:spPr bwMode="auto">
            <a:xfrm>
              <a:off x="2200" y="2523"/>
              <a:ext cx="771"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1" name="Line 15"/>
            <p:cNvSpPr>
              <a:spLocks noChangeShapeType="1"/>
            </p:cNvSpPr>
            <p:nvPr/>
          </p:nvSpPr>
          <p:spPr bwMode="auto">
            <a:xfrm>
              <a:off x="2200" y="1480"/>
              <a:ext cx="771" cy="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2" name="Line 16"/>
            <p:cNvSpPr>
              <a:spLocks noChangeShapeType="1"/>
            </p:cNvSpPr>
            <p:nvPr/>
          </p:nvSpPr>
          <p:spPr bwMode="auto">
            <a:xfrm flipH="1" flipV="1">
              <a:off x="1383" y="2205"/>
              <a:ext cx="0" cy="3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3" name="Line 17"/>
            <p:cNvSpPr>
              <a:spLocks noChangeShapeType="1"/>
            </p:cNvSpPr>
            <p:nvPr/>
          </p:nvSpPr>
          <p:spPr bwMode="auto">
            <a:xfrm flipV="1">
              <a:off x="2971" y="2205"/>
              <a:ext cx="0" cy="11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4" name="Line 18"/>
            <p:cNvSpPr>
              <a:spLocks noChangeShapeType="1"/>
            </p:cNvSpPr>
            <p:nvPr/>
          </p:nvSpPr>
          <p:spPr bwMode="auto">
            <a:xfrm flipH="1" flipV="1">
              <a:off x="2109" y="1570"/>
              <a:ext cx="91" cy="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5" name="Line 19"/>
            <p:cNvSpPr>
              <a:spLocks noChangeShapeType="1"/>
            </p:cNvSpPr>
            <p:nvPr/>
          </p:nvSpPr>
          <p:spPr bwMode="auto">
            <a:xfrm flipH="1">
              <a:off x="2200" y="1570"/>
              <a:ext cx="91" cy="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7" name="Text Box 21"/>
            <p:cNvSpPr txBox="1">
              <a:spLocks noChangeArrowheads="1"/>
            </p:cNvSpPr>
            <p:nvPr/>
          </p:nvSpPr>
          <p:spPr bwMode="auto">
            <a:xfrm>
              <a:off x="1156" y="247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d</a:t>
              </a:r>
            </a:p>
          </p:txBody>
        </p:sp>
        <p:sp>
          <p:nvSpPr>
            <p:cNvPr id="60438" name="Text Box 22"/>
            <p:cNvSpPr txBox="1">
              <a:spLocks noChangeArrowheads="1"/>
            </p:cNvSpPr>
            <p:nvPr/>
          </p:nvSpPr>
          <p:spPr bwMode="auto">
            <a:xfrm>
              <a:off x="1973" y="2523"/>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e</a:t>
              </a:r>
              <a:endParaRPr lang="en-US" altLang="zh-CN" sz="2000" b="1" i="1">
                <a:ea typeface="楷体_GB2312" pitchFamily="49" charset="-122"/>
                <a:sym typeface="Symbol" pitchFamily="18" charset="2"/>
              </a:endParaRPr>
            </a:p>
          </p:txBody>
        </p:sp>
        <p:sp>
          <p:nvSpPr>
            <p:cNvPr id="60439" name="Rectangle 23"/>
            <p:cNvSpPr>
              <a:spLocks noChangeArrowheads="1"/>
            </p:cNvSpPr>
            <p:nvPr/>
          </p:nvSpPr>
          <p:spPr bwMode="auto">
            <a:xfrm>
              <a:off x="703" y="2205"/>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endParaRPr lang="en-US" altLang="zh-CN" sz="2000" b="1" i="1" baseline="-25000">
                <a:ea typeface="楷体_GB2312" pitchFamily="49" charset="-122"/>
              </a:endParaRPr>
            </a:p>
          </p:txBody>
        </p:sp>
        <p:sp>
          <p:nvSpPr>
            <p:cNvPr id="60440" name="Text Box 24"/>
            <p:cNvSpPr txBox="1">
              <a:spLocks noChangeArrowheads="1"/>
            </p:cNvSpPr>
            <p:nvPr/>
          </p:nvSpPr>
          <p:spPr bwMode="auto">
            <a:xfrm>
              <a:off x="1111" y="1979"/>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d</a:t>
              </a:r>
            </a:p>
          </p:txBody>
        </p:sp>
        <p:sp>
          <p:nvSpPr>
            <p:cNvPr id="60441" name="Text Box 25"/>
            <p:cNvSpPr txBox="1">
              <a:spLocks noChangeArrowheads="1"/>
            </p:cNvSpPr>
            <p:nvPr/>
          </p:nvSpPr>
          <p:spPr bwMode="auto">
            <a:xfrm>
              <a:off x="2064" y="1207"/>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e</a:t>
              </a:r>
            </a:p>
          </p:txBody>
        </p:sp>
        <p:sp>
          <p:nvSpPr>
            <p:cNvPr id="60442" name="Rectangle 26"/>
            <p:cNvSpPr>
              <a:spLocks noChangeArrowheads="1"/>
            </p:cNvSpPr>
            <p:nvPr/>
          </p:nvSpPr>
          <p:spPr bwMode="auto">
            <a:xfrm>
              <a:off x="3424" y="225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O</a:t>
              </a:r>
              <a:endParaRPr lang="en-US" altLang="zh-CN" sz="2000" b="1" i="1" baseline="-25000">
                <a:ea typeface="楷体_GB2312" pitchFamily="49" charset="-122"/>
              </a:endParaRPr>
            </a:p>
          </p:txBody>
        </p:sp>
        <p:sp>
          <p:nvSpPr>
            <p:cNvPr id="60443" name="Text Box 27"/>
            <p:cNvSpPr txBox="1">
              <a:spLocks noChangeArrowheads="1"/>
            </p:cNvSpPr>
            <p:nvPr/>
          </p:nvSpPr>
          <p:spPr bwMode="auto">
            <a:xfrm>
              <a:off x="2971" y="3203"/>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f</a:t>
              </a:r>
              <a:endParaRPr lang="en-US" altLang="zh-CN" sz="2000" b="1" i="1">
                <a:ea typeface="楷体_GB2312" pitchFamily="49" charset="-122"/>
                <a:sym typeface="Symbol" pitchFamily="18" charset="2"/>
              </a:endParaRPr>
            </a:p>
          </p:txBody>
        </p:sp>
        <p:sp>
          <p:nvSpPr>
            <p:cNvPr id="60444" name="Text Box 28"/>
            <p:cNvSpPr txBox="1">
              <a:spLocks noChangeArrowheads="1"/>
            </p:cNvSpPr>
            <p:nvPr/>
          </p:nvSpPr>
          <p:spPr bwMode="auto">
            <a:xfrm>
              <a:off x="3016" y="2024"/>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f</a:t>
              </a:r>
            </a:p>
          </p:txBody>
        </p:sp>
        <p:sp>
          <p:nvSpPr>
            <p:cNvPr id="60445" name="Line 29"/>
            <p:cNvSpPr>
              <a:spLocks noChangeShapeType="1"/>
            </p:cNvSpPr>
            <p:nvPr/>
          </p:nvSpPr>
          <p:spPr bwMode="auto">
            <a:xfrm flipV="1">
              <a:off x="2200" y="1480"/>
              <a:ext cx="0" cy="10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524837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dissolve">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44" name="Rectangle 52"/>
          <p:cNvSpPr>
            <a:spLocks noChangeArrowheads="1"/>
          </p:cNvSpPr>
          <p:nvPr/>
        </p:nvSpPr>
        <p:spPr bwMode="auto">
          <a:xfrm flipV="1">
            <a:off x="900113" y="1628775"/>
            <a:ext cx="4103687" cy="42481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34" name="Line 42"/>
          <p:cNvSpPr>
            <a:spLocks noChangeShapeType="1"/>
          </p:cNvSpPr>
          <p:nvPr/>
        </p:nvSpPr>
        <p:spPr bwMode="auto">
          <a:xfrm flipH="1" flipV="1">
            <a:off x="2819400" y="2590800"/>
            <a:ext cx="609600" cy="7620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35" name="Line 43"/>
          <p:cNvSpPr>
            <a:spLocks noChangeShapeType="1"/>
          </p:cNvSpPr>
          <p:nvPr/>
        </p:nvSpPr>
        <p:spPr bwMode="auto">
          <a:xfrm flipV="1">
            <a:off x="2819400" y="4495800"/>
            <a:ext cx="609600" cy="5334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33" name="Line 41"/>
          <p:cNvSpPr>
            <a:spLocks noChangeShapeType="1"/>
          </p:cNvSpPr>
          <p:nvPr/>
        </p:nvSpPr>
        <p:spPr bwMode="auto">
          <a:xfrm flipV="1">
            <a:off x="2819400" y="4495800"/>
            <a:ext cx="609600" cy="5334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394" name="Text Box 2"/>
          <p:cNvSpPr txBox="1">
            <a:spLocks noChangeArrowheads="1"/>
          </p:cNvSpPr>
          <p:nvPr/>
        </p:nvSpPr>
        <p:spPr bwMode="auto">
          <a:xfrm>
            <a:off x="914400" y="242888"/>
            <a:ext cx="7545388"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en-US" altLang="zh-CN" sz="2800" dirty="0" smtClean="0">
                <a:latin typeface="隶书" pitchFamily="49" charset="-122"/>
                <a:ea typeface="隶书" pitchFamily="49" charset="-122"/>
              </a:rPr>
              <a:t> </a:t>
            </a:r>
            <a:r>
              <a:rPr lang="zh-CN" altLang="en-US" sz="2800" b="1" dirty="0">
                <a:solidFill>
                  <a:schemeClr val="tx2"/>
                </a:solidFill>
                <a:latin typeface="隶书" pitchFamily="49" charset="-122"/>
                <a:ea typeface="隶书" pitchFamily="49" charset="-122"/>
              </a:rPr>
              <a:t>已知定点</a:t>
            </a:r>
            <a:r>
              <a:rPr lang="en-US" altLang="zh-CN" sz="2800" b="1" dirty="0">
                <a:solidFill>
                  <a:schemeClr val="tx2"/>
                </a:solidFill>
                <a:latin typeface="隶书" pitchFamily="49" charset="-122"/>
                <a:ea typeface="隶书" pitchFamily="49" charset="-122"/>
              </a:rPr>
              <a:t>A</a:t>
            </a:r>
            <a:r>
              <a:rPr lang="zh-CN" altLang="en-US" sz="2800" b="1" dirty="0">
                <a:solidFill>
                  <a:schemeClr val="tx2"/>
                </a:solidFill>
                <a:latin typeface="隶书" pitchFamily="49" charset="-122"/>
                <a:ea typeface="隶书" pitchFamily="49" charset="-122"/>
              </a:rPr>
              <a:t>及正平线</a:t>
            </a:r>
            <a:r>
              <a:rPr lang="en-US" altLang="zh-CN" sz="2800" b="1" dirty="0">
                <a:solidFill>
                  <a:schemeClr val="tx2"/>
                </a:solidFill>
                <a:latin typeface="隶书" pitchFamily="49" charset="-122"/>
                <a:ea typeface="隶书" pitchFamily="49" charset="-122"/>
              </a:rPr>
              <a:t>CD</a:t>
            </a:r>
            <a:r>
              <a:rPr lang="zh-CN" altLang="en-US" sz="2800" b="1" dirty="0">
                <a:latin typeface="隶书" pitchFamily="49" charset="-122"/>
                <a:ea typeface="隶书" pitchFamily="49" charset="-122"/>
              </a:rPr>
              <a:t>。试过点</a:t>
            </a:r>
            <a:r>
              <a:rPr lang="en-US" altLang="zh-CN" sz="2800" b="1" dirty="0">
                <a:latin typeface="隶书" pitchFamily="49" charset="-122"/>
                <a:ea typeface="隶书" pitchFamily="49" charset="-122"/>
              </a:rPr>
              <a:t>A</a:t>
            </a:r>
            <a:r>
              <a:rPr lang="zh-CN" altLang="en-US" sz="2800" b="1" dirty="0">
                <a:latin typeface="隶书" pitchFamily="49" charset="-122"/>
                <a:ea typeface="隶书" pitchFamily="49" charset="-122"/>
              </a:rPr>
              <a:t>作</a:t>
            </a:r>
          </a:p>
          <a:p>
            <a:pPr algn="l"/>
            <a:r>
              <a:rPr lang="zh-CN" altLang="en-US" sz="2800" b="1" dirty="0">
                <a:latin typeface="隶书" pitchFamily="49" charset="-122"/>
                <a:ea typeface="隶书" pitchFamily="49" charset="-122"/>
              </a:rPr>
              <a:t>      </a:t>
            </a:r>
            <a:r>
              <a:rPr lang="zh-CN" altLang="en-US" sz="2800" b="1" dirty="0" smtClean="0">
                <a:latin typeface="隶书" pitchFamily="49" charset="-122"/>
                <a:ea typeface="隶书" pitchFamily="49" charset="-122"/>
              </a:rPr>
              <a:t> </a:t>
            </a:r>
            <a:r>
              <a:rPr lang="zh-CN" altLang="en-US" sz="2800" b="1" dirty="0">
                <a:latin typeface="隶书" pitchFamily="49" charset="-122"/>
                <a:ea typeface="隶书" pitchFamily="49" charset="-122"/>
              </a:rPr>
              <a:t>直线与已知直线</a:t>
            </a:r>
            <a:r>
              <a:rPr lang="en-US" altLang="zh-CN" sz="2800" b="1" dirty="0">
                <a:latin typeface="隶书" pitchFamily="49" charset="-122"/>
                <a:ea typeface="隶书" pitchFamily="49" charset="-122"/>
              </a:rPr>
              <a:t>CD</a:t>
            </a:r>
            <a:r>
              <a:rPr lang="zh-CN" altLang="en-US" sz="2800" b="1" dirty="0">
                <a:latin typeface="隶书" pitchFamily="49" charset="-122"/>
                <a:ea typeface="隶书" pitchFamily="49" charset="-122"/>
              </a:rPr>
              <a:t>垂直相交。</a:t>
            </a:r>
          </a:p>
        </p:txBody>
      </p:sp>
      <p:pic>
        <p:nvPicPr>
          <p:cNvPr id="59395"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341438"/>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59419" name="Text Box 27"/>
          <p:cNvSpPr txBox="1">
            <a:spLocks noChangeArrowheads="1"/>
          </p:cNvSpPr>
          <p:nvPr/>
        </p:nvSpPr>
        <p:spPr bwMode="auto">
          <a:xfrm>
            <a:off x="2667000" y="5029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b</a:t>
            </a:r>
          </a:p>
        </p:txBody>
      </p:sp>
      <p:sp>
        <p:nvSpPr>
          <p:cNvPr id="59424" name="Line 32"/>
          <p:cNvSpPr>
            <a:spLocks noChangeShapeType="1"/>
          </p:cNvSpPr>
          <p:nvPr/>
        </p:nvSpPr>
        <p:spPr bwMode="auto">
          <a:xfrm flipH="1" flipV="1">
            <a:off x="2819400" y="2590800"/>
            <a:ext cx="609600" cy="76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5" name="Line 33"/>
          <p:cNvSpPr>
            <a:spLocks noChangeShapeType="1"/>
          </p:cNvSpPr>
          <p:nvPr/>
        </p:nvSpPr>
        <p:spPr bwMode="auto">
          <a:xfrm>
            <a:off x="2819400" y="2590800"/>
            <a:ext cx="0" cy="24384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16" name="Text Box 24"/>
          <p:cNvSpPr txBox="1">
            <a:spLocks noChangeArrowheads="1"/>
          </p:cNvSpPr>
          <p:nvPr/>
        </p:nvSpPr>
        <p:spPr bwMode="auto">
          <a:xfrm>
            <a:off x="2590800" y="22098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b</a:t>
            </a:r>
            <a:r>
              <a:rPr lang="en-US" altLang="zh-CN" sz="2000" b="1" i="1">
                <a:ea typeface="楷体_GB2312" pitchFamily="49" charset="-122"/>
                <a:sym typeface="Symbol" pitchFamily="18" charset="2"/>
              </a:rPr>
              <a:t></a:t>
            </a:r>
          </a:p>
        </p:txBody>
      </p:sp>
      <p:grpSp>
        <p:nvGrpSpPr>
          <p:cNvPr id="59440" name="Group 48"/>
          <p:cNvGrpSpPr>
            <a:grpSpLocks/>
          </p:cNvGrpSpPr>
          <p:nvPr/>
        </p:nvGrpSpPr>
        <p:grpSpPr bwMode="auto">
          <a:xfrm>
            <a:off x="838200" y="1889125"/>
            <a:ext cx="3962400" cy="3308350"/>
            <a:chOff x="528" y="1190"/>
            <a:chExt cx="2496" cy="2084"/>
          </a:xfrm>
        </p:grpSpPr>
        <p:sp>
          <p:nvSpPr>
            <p:cNvPr id="59405" name="Line 13"/>
            <p:cNvSpPr>
              <a:spLocks noChangeShapeType="1"/>
            </p:cNvSpPr>
            <p:nvPr/>
          </p:nvSpPr>
          <p:spPr bwMode="auto">
            <a:xfrm>
              <a:off x="720" y="2400"/>
              <a:ext cx="20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13" name="Rectangle 21"/>
            <p:cNvSpPr>
              <a:spLocks noChangeArrowheads="1"/>
            </p:cNvSpPr>
            <p:nvPr/>
          </p:nvSpPr>
          <p:spPr bwMode="auto">
            <a:xfrm>
              <a:off x="528" y="225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sp>
          <p:nvSpPr>
            <p:cNvPr id="59414" name="Rectangle 22"/>
            <p:cNvSpPr>
              <a:spLocks noChangeArrowheads="1"/>
            </p:cNvSpPr>
            <p:nvPr/>
          </p:nvSpPr>
          <p:spPr bwMode="auto">
            <a:xfrm>
              <a:off x="2792" y="225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O</a:t>
              </a:r>
            </a:p>
          </p:txBody>
        </p:sp>
        <p:sp>
          <p:nvSpPr>
            <p:cNvPr id="59417" name="Text Box 25"/>
            <p:cNvSpPr txBox="1">
              <a:spLocks noChangeArrowheads="1"/>
            </p:cNvSpPr>
            <p:nvPr/>
          </p:nvSpPr>
          <p:spPr bwMode="auto">
            <a:xfrm>
              <a:off x="864" y="2016"/>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c</a:t>
              </a:r>
              <a:r>
                <a:rPr lang="en-US" altLang="zh-CN" sz="2000" b="1" i="1">
                  <a:ea typeface="楷体_GB2312" pitchFamily="49" charset="-122"/>
                  <a:sym typeface="Symbol" pitchFamily="18" charset="2"/>
                </a:rPr>
                <a:t></a:t>
              </a:r>
            </a:p>
          </p:txBody>
        </p:sp>
        <p:sp>
          <p:nvSpPr>
            <p:cNvPr id="59418" name="Text Box 26"/>
            <p:cNvSpPr txBox="1">
              <a:spLocks noChangeArrowheads="1"/>
            </p:cNvSpPr>
            <p:nvPr/>
          </p:nvSpPr>
          <p:spPr bwMode="auto">
            <a:xfrm>
              <a:off x="2208" y="268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endParaRPr lang="en-US" altLang="zh-CN" sz="2000" b="1" i="1">
                <a:ea typeface="楷体_GB2312" pitchFamily="49" charset="-122"/>
                <a:sym typeface="Symbol" pitchFamily="18" charset="2"/>
              </a:endParaRPr>
            </a:p>
          </p:txBody>
        </p:sp>
        <p:sp>
          <p:nvSpPr>
            <p:cNvPr id="59420" name="Text Box 28"/>
            <p:cNvSpPr txBox="1">
              <a:spLocks noChangeArrowheads="1"/>
            </p:cNvSpPr>
            <p:nvPr/>
          </p:nvSpPr>
          <p:spPr bwMode="auto">
            <a:xfrm>
              <a:off x="869" y="3024"/>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c</a:t>
              </a:r>
              <a:endParaRPr lang="en-US" altLang="zh-CN" sz="2000" b="1" i="1">
                <a:ea typeface="楷体_GB2312" pitchFamily="49" charset="-122"/>
                <a:sym typeface="Symbol" pitchFamily="18" charset="2"/>
              </a:endParaRPr>
            </a:p>
          </p:txBody>
        </p:sp>
        <p:sp>
          <p:nvSpPr>
            <p:cNvPr id="59421" name="Line 29"/>
            <p:cNvSpPr>
              <a:spLocks noChangeShapeType="1"/>
            </p:cNvSpPr>
            <p:nvPr/>
          </p:nvSpPr>
          <p:spPr bwMode="auto">
            <a:xfrm flipH="1">
              <a:off x="1056" y="3168"/>
              <a:ext cx="105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2" name="Line 30"/>
            <p:cNvSpPr>
              <a:spLocks noChangeShapeType="1"/>
            </p:cNvSpPr>
            <p:nvPr/>
          </p:nvSpPr>
          <p:spPr bwMode="auto">
            <a:xfrm flipH="1">
              <a:off x="1104" y="1392"/>
              <a:ext cx="1008"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3" name="Oval 31"/>
            <p:cNvSpPr>
              <a:spLocks noChangeArrowheads="1"/>
            </p:cNvSpPr>
            <p:nvPr/>
          </p:nvSpPr>
          <p:spPr bwMode="auto">
            <a:xfrm>
              <a:off x="2112" y="2064"/>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7" name="Oval 35"/>
            <p:cNvSpPr>
              <a:spLocks noChangeArrowheads="1"/>
            </p:cNvSpPr>
            <p:nvPr/>
          </p:nvSpPr>
          <p:spPr bwMode="auto">
            <a:xfrm>
              <a:off x="2112" y="2784"/>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8" name="Line 36"/>
            <p:cNvSpPr>
              <a:spLocks noChangeShapeType="1"/>
            </p:cNvSpPr>
            <p:nvPr/>
          </p:nvSpPr>
          <p:spPr bwMode="auto">
            <a:xfrm>
              <a:off x="2160" y="2160"/>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59429" name="Text Box 37"/>
            <p:cNvSpPr txBox="1">
              <a:spLocks noChangeArrowheads="1"/>
            </p:cNvSpPr>
            <p:nvPr/>
          </p:nvSpPr>
          <p:spPr bwMode="auto">
            <a:xfrm>
              <a:off x="2064" y="1190"/>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d</a:t>
              </a:r>
            </a:p>
          </p:txBody>
        </p:sp>
        <p:sp>
          <p:nvSpPr>
            <p:cNvPr id="59430" name="Text Box 38"/>
            <p:cNvSpPr txBox="1">
              <a:spLocks noChangeArrowheads="1"/>
            </p:cNvSpPr>
            <p:nvPr/>
          </p:nvSpPr>
          <p:spPr bwMode="auto">
            <a:xfrm>
              <a:off x="2212" y="1920"/>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59431" name="Text Box 39"/>
            <p:cNvSpPr txBox="1">
              <a:spLocks noChangeArrowheads="1"/>
            </p:cNvSpPr>
            <p:nvPr/>
          </p:nvSpPr>
          <p:spPr bwMode="auto">
            <a:xfrm>
              <a:off x="2112" y="3024"/>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d</a:t>
              </a:r>
              <a:endParaRPr lang="en-US" altLang="zh-CN" sz="2000" b="1" i="1">
                <a:ea typeface="楷体_GB2312" pitchFamily="49" charset="-122"/>
                <a:sym typeface="Symbol" pitchFamily="18" charset="2"/>
              </a:endParaRPr>
            </a:p>
          </p:txBody>
        </p:sp>
      </p:grpSp>
      <p:sp>
        <p:nvSpPr>
          <p:cNvPr id="59436" name="Text Box 44"/>
          <p:cNvSpPr txBox="1">
            <a:spLocks noChangeArrowheads="1"/>
          </p:cNvSpPr>
          <p:nvPr/>
        </p:nvSpPr>
        <p:spPr bwMode="auto">
          <a:xfrm>
            <a:off x="5343525" y="2581275"/>
            <a:ext cx="3349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zh-CN" b="1">
                <a:ea typeface="仿宋_GB2312" pitchFamily="49" charset="-122"/>
              </a:rPr>
              <a:t>①</a:t>
            </a:r>
            <a:r>
              <a:rPr lang="zh-CN" altLang="en-US" b="1">
                <a:ea typeface="仿宋_GB2312" pitchFamily="49" charset="-122"/>
              </a:rPr>
              <a:t>过</a:t>
            </a:r>
            <a:r>
              <a:rPr lang="zh-CN" altLang="en-US"/>
              <a:t> </a:t>
            </a:r>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 </a:t>
            </a:r>
            <a:r>
              <a:rPr lang="zh-CN" altLang="en-US" b="1">
                <a:ea typeface="楷体_GB2312" pitchFamily="49" charset="-122"/>
                <a:sym typeface="Symbol" pitchFamily="18" charset="2"/>
              </a:rPr>
              <a:t>作</a:t>
            </a:r>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 </a:t>
            </a:r>
            <a:r>
              <a:rPr lang="en-US" altLang="zh-CN" sz="2000" b="1" i="1">
                <a:ea typeface="楷体_GB2312" pitchFamily="49" charset="-122"/>
                <a:sym typeface="EuroRoman" pitchFamily="2" charset="2"/>
              </a:rPr>
              <a:t>b</a:t>
            </a:r>
            <a:r>
              <a:rPr lang="en-US" altLang="zh-CN" sz="2000" b="1" i="1">
                <a:ea typeface="楷体_GB2312" pitchFamily="49" charset="-122"/>
                <a:sym typeface="Symbol" pitchFamily="18" charset="2"/>
              </a:rPr>
              <a:t></a:t>
            </a:r>
            <a:r>
              <a:rPr lang="en-US" altLang="zh-CN" sz="2000">
                <a:ea typeface="楷体_GB2312" pitchFamily="49" charset="-122"/>
                <a:sym typeface="Symbol" pitchFamily="18" charset="2"/>
              </a:rPr>
              <a:t>⊥</a:t>
            </a:r>
            <a:r>
              <a:rPr lang="en-US" altLang="zh-CN" sz="2000" b="1" i="1">
                <a:ea typeface="楷体_GB2312" pitchFamily="49" charset="-122"/>
                <a:sym typeface="EuroRoman" pitchFamily="2" charset="2"/>
              </a:rPr>
              <a:t>c</a:t>
            </a:r>
            <a:r>
              <a:rPr lang="en-US" altLang="zh-CN" sz="2000" b="1" i="1">
                <a:ea typeface="楷体_GB2312" pitchFamily="49" charset="-122"/>
                <a:sym typeface="Symbol" pitchFamily="18" charset="2"/>
              </a:rPr>
              <a:t></a:t>
            </a:r>
            <a:r>
              <a:rPr lang="en-US" altLang="zh-CN" sz="2000" b="1" i="1">
                <a:ea typeface="楷体_GB2312" pitchFamily="49" charset="-122"/>
                <a:sym typeface="EuroRoman" pitchFamily="2" charset="2"/>
              </a:rPr>
              <a:t>d</a:t>
            </a:r>
            <a:r>
              <a:rPr lang="en-US" altLang="zh-CN" sz="2000" b="1" i="1">
                <a:ea typeface="楷体_GB2312" pitchFamily="49" charset="-122"/>
                <a:sym typeface="Symbol" pitchFamily="18" charset="2"/>
              </a:rPr>
              <a:t> </a:t>
            </a:r>
            <a:r>
              <a:rPr lang="zh-CN" altLang="en-US" sz="2000" b="1">
                <a:ea typeface="楷体_GB2312" pitchFamily="49" charset="-122"/>
                <a:sym typeface="Symbol" pitchFamily="18" charset="2"/>
              </a:rPr>
              <a:t>；</a:t>
            </a:r>
            <a:endParaRPr lang="zh-CN" altLang="en-US"/>
          </a:p>
        </p:txBody>
      </p:sp>
      <p:sp>
        <p:nvSpPr>
          <p:cNvPr id="59438" name="Text Box 46"/>
          <p:cNvSpPr txBox="1">
            <a:spLocks noChangeArrowheads="1"/>
          </p:cNvSpPr>
          <p:nvPr/>
        </p:nvSpPr>
        <p:spPr bwMode="auto">
          <a:xfrm>
            <a:off x="5267325" y="3419475"/>
            <a:ext cx="3349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zh-CN" b="1">
                <a:latin typeface="仿宋_GB2312" pitchFamily="49" charset="-122"/>
                <a:ea typeface="仿宋_GB2312" pitchFamily="49" charset="-122"/>
              </a:rPr>
              <a:t>②</a:t>
            </a:r>
            <a:r>
              <a:rPr lang="zh-CN" altLang="en-US" b="1">
                <a:latin typeface="仿宋_GB2312" pitchFamily="49" charset="-122"/>
                <a:ea typeface="仿宋_GB2312" pitchFamily="49" charset="-122"/>
              </a:rPr>
              <a:t>求</a:t>
            </a:r>
            <a:r>
              <a:rPr lang="en-US" altLang="zh-CN" b="1">
                <a:latin typeface="仿宋_GB2312" pitchFamily="49" charset="-122"/>
                <a:ea typeface="仿宋_GB2312" pitchFamily="49" charset="-122"/>
              </a:rPr>
              <a:t>B</a:t>
            </a:r>
            <a:r>
              <a:rPr lang="zh-CN" altLang="en-US" b="1">
                <a:latin typeface="仿宋_GB2312" pitchFamily="49" charset="-122"/>
                <a:ea typeface="仿宋_GB2312" pitchFamily="49" charset="-122"/>
              </a:rPr>
              <a:t>点的投影</a:t>
            </a:r>
            <a:r>
              <a:rPr lang="zh-CN" altLang="en-US" sz="2000" b="1" i="1">
                <a:latin typeface="仿宋_GB2312" pitchFamily="49" charset="-122"/>
                <a:ea typeface="仿宋_GB2312" pitchFamily="49" charset="-122"/>
                <a:sym typeface="Symbol" pitchFamily="18" charset="2"/>
              </a:rPr>
              <a:t> </a:t>
            </a:r>
            <a:r>
              <a:rPr lang="zh-CN" altLang="en-US" sz="2000" b="1">
                <a:latin typeface="仿宋_GB2312" pitchFamily="49" charset="-122"/>
                <a:ea typeface="仿宋_GB2312" pitchFamily="49" charset="-122"/>
                <a:sym typeface="Symbol" pitchFamily="18" charset="2"/>
              </a:rPr>
              <a:t>；</a:t>
            </a:r>
          </a:p>
        </p:txBody>
      </p:sp>
      <p:sp>
        <p:nvSpPr>
          <p:cNvPr id="59439" name="Text Box 47"/>
          <p:cNvSpPr txBox="1">
            <a:spLocks noChangeArrowheads="1"/>
          </p:cNvSpPr>
          <p:nvPr/>
        </p:nvSpPr>
        <p:spPr bwMode="auto">
          <a:xfrm>
            <a:off x="5267325" y="4410075"/>
            <a:ext cx="3349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altLang="zh-CN" b="1">
                <a:latin typeface="仿宋_GB2312" pitchFamily="49" charset="-122"/>
                <a:ea typeface="仿宋_GB2312" pitchFamily="49" charset="-122"/>
              </a:rPr>
              <a:t>③</a:t>
            </a:r>
            <a:r>
              <a:rPr lang="zh-CN" altLang="en-US" b="1">
                <a:latin typeface="仿宋_GB2312" pitchFamily="49" charset="-122"/>
                <a:ea typeface="仿宋_GB2312" pitchFamily="49" charset="-122"/>
              </a:rPr>
              <a:t>直线</a:t>
            </a:r>
            <a:r>
              <a:rPr lang="en-US" altLang="zh-CN" b="1">
                <a:latin typeface="仿宋_GB2312" pitchFamily="49" charset="-122"/>
                <a:ea typeface="仿宋_GB2312" pitchFamily="49" charset="-122"/>
              </a:rPr>
              <a:t>AB</a:t>
            </a:r>
            <a:r>
              <a:rPr lang="zh-CN" altLang="en-US" b="1">
                <a:latin typeface="仿宋_GB2312" pitchFamily="49" charset="-122"/>
                <a:ea typeface="仿宋_GB2312" pitchFamily="49" charset="-122"/>
              </a:rPr>
              <a:t>即为所求。</a:t>
            </a:r>
            <a:endParaRPr lang="zh-CN" altLang="en-US" sz="2000" b="1">
              <a:latin typeface="仿宋_GB2312" pitchFamily="49" charset="-122"/>
              <a:ea typeface="仿宋_GB2312" pitchFamily="49" charset="-122"/>
              <a:sym typeface="Symbol" pitchFamily="18" charset="2"/>
            </a:endParaRPr>
          </a:p>
        </p:txBody>
      </p:sp>
      <p:sp>
        <p:nvSpPr>
          <p:cNvPr id="59445" name="Rectangle 53"/>
          <p:cNvSpPr>
            <a:spLocks noChangeArrowheads="1"/>
          </p:cNvSpPr>
          <p:nvPr/>
        </p:nvSpPr>
        <p:spPr bwMode="auto">
          <a:xfrm>
            <a:off x="5702300" y="1765300"/>
            <a:ext cx="2057400" cy="396875"/>
          </a:xfrm>
          <a:prstGeom prst="rect">
            <a:avLst/>
          </a:prstGeom>
          <a:gradFill rotWithShape="0">
            <a:gsLst>
              <a:gs pos="0">
                <a:srgbClr val="3399FF"/>
              </a:gs>
              <a:gs pos="50000">
                <a:srgbClr val="FFFFFF"/>
              </a:gs>
              <a:gs pos="100000">
                <a:srgbClr val="33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zh-CN" altLang="en-US" sz="2000" b="1">
                <a:latin typeface="楷体_GB2312" pitchFamily="49" charset="-122"/>
                <a:ea typeface="楷体_GB2312" pitchFamily="49" charset="-122"/>
              </a:rPr>
              <a:t>作图步骤</a:t>
            </a:r>
          </a:p>
        </p:txBody>
      </p:sp>
    </p:spTree>
    <p:extLst>
      <p:ext uri="{BB962C8B-B14F-4D97-AF65-F5344CB8AC3E}">
        <p14:creationId xmlns:p14="http://schemas.microsoft.com/office/powerpoint/2010/main" val="231736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9445"/>
                                        </p:tgtEl>
                                        <p:attrNameLst>
                                          <p:attrName>style.visibility</p:attrName>
                                        </p:attrNameLst>
                                      </p:cBhvr>
                                      <p:to>
                                        <p:strVal val="visible"/>
                                      </p:to>
                                    </p:set>
                                    <p:animEffect transition="in" filter="barn(outVertical)">
                                      <p:cBhvr>
                                        <p:cTn id="7" dur="500"/>
                                        <p:tgtEl>
                                          <p:spTgt spid="59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36"/>
                                        </p:tgtEl>
                                        <p:attrNameLst>
                                          <p:attrName>style.visibility</p:attrName>
                                        </p:attrNameLst>
                                      </p:cBhvr>
                                      <p:to>
                                        <p:strVal val="visible"/>
                                      </p:to>
                                    </p:set>
                                    <p:animEffect transition="in" filter="wipe(left)">
                                      <p:cBhvr>
                                        <p:cTn id="12" dur="500"/>
                                        <p:tgtEl>
                                          <p:spTgt spid="59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424"/>
                                        </p:tgtEl>
                                        <p:attrNameLst>
                                          <p:attrName>style.visibility</p:attrName>
                                        </p:attrNameLst>
                                      </p:cBhvr>
                                      <p:to>
                                        <p:strVal val="visible"/>
                                      </p:to>
                                    </p:set>
                                    <p:animEffect transition="in" filter="wipe(down)">
                                      <p:cBhvr>
                                        <p:cTn id="17" dur="500"/>
                                        <p:tgtEl>
                                          <p:spTgt spid="59424"/>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9416"/>
                                        </p:tgtEl>
                                        <p:attrNameLst>
                                          <p:attrName>style.visibility</p:attrName>
                                        </p:attrNameLst>
                                      </p:cBhvr>
                                      <p:to>
                                        <p:strVal val="visible"/>
                                      </p:to>
                                    </p:set>
                                    <p:animEffect transition="in" filter="dissolve">
                                      <p:cBhvr>
                                        <p:cTn id="21" dur="500"/>
                                        <p:tgtEl>
                                          <p:spTgt spid="594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9438"/>
                                        </p:tgtEl>
                                        <p:attrNameLst>
                                          <p:attrName>style.visibility</p:attrName>
                                        </p:attrNameLst>
                                      </p:cBhvr>
                                      <p:to>
                                        <p:strVal val="visible"/>
                                      </p:to>
                                    </p:set>
                                    <p:animEffect transition="in" filter="wipe(left)">
                                      <p:cBhvr>
                                        <p:cTn id="26" dur="500"/>
                                        <p:tgtEl>
                                          <p:spTgt spid="594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425"/>
                                        </p:tgtEl>
                                        <p:attrNameLst>
                                          <p:attrName>style.visibility</p:attrName>
                                        </p:attrNameLst>
                                      </p:cBhvr>
                                      <p:to>
                                        <p:strVal val="visible"/>
                                      </p:to>
                                    </p:set>
                                    <p:animEffect transition="in" filter="wipe(up)">
                                      <p:cBhvr>
                                        <p:cTn id="31" dur="500"/>
                                        <p:tgtEl>
                                          <p:spTgt spid="59425"/>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9419"/>
                                        </p:tgtEl>
                                        <p:attrNameLst>
                                          <p:attrName>style.visibility</p:attrName>
                                        </p:attrNameLst>
                                      </p:cBhvr>
                                      <p:to>
                                        <p:strVal val="visible"/>
                                      </p:to>
                                    </p:set>
                                    <p:animEffect transition="in" filter="dissolve">
                                      <p:cBhvr>
                                        <p:cTn id="35" dur="500"/>
                                        <p:tgtEl>
                                          <p:spTgt spid="594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9439"/>
                                        </p:tgtEl>
                                        <p:attrNameLst>
                                          <p:attrName>style.visibility</p:attrName>
                                        </p:attrNameLst>
                                      </p:cBhvr>
                                      <p:to>
                                        <p:strVal val="visible"/>
                                      </p:to>
                                    </p:set>
                                    <p:animEffect transition="in" filter="wipe(left)">
                                      <p:cBhvr>
                                        <p:cTn id="40" dur="500"/>
                                        <p:tgtEl>
                                          <p:spTgt spid="5943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9433"/>
                                        </p:tgtEl>
                                        <p:attrNameLst>
                                          <p:attrName>style.visibility</p:attrName>
                                        </p:attrNameLst>
                                      </p:cBhvr>
                                      <p:to>
                                        <p:strVal val="visible"/>
                                      </p:to>
                                    </p:set>
                                    <p:animEffect transition="in" filter="wipe(up)">
                                      <p:cBhvr>
                                        <p:cTn id="45" dur="500"/>
                                        <p:tgtEl>
                                          <p:spTgt spid="594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9434"/>
                                        </p:tgtEl>
                                        <p:attrNameLst>
                                          <p:attrName>style.visibility</p:attrName>
                                        </p:attrNameLst>
                                      </p:cBhvr>
                                      <p:to>
                                        <p:strVal val="visible"/>
                                      </p:to>
                                    </p:set>
                                    <p:animEffect transition="in" filter="wipe(up)">
                                      <p:cBhvr>
                                        <p:cTn id="50" dur="500"/>
                                        <p:tgtEl>
                                          <p:spTgt spid="594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9435"/>
                                        </p:tgtEl>
                                        <p:attrNameLst>
                                          <p:attrName>style.visibility</p:attrName>
                                        </p:attrNameLst>
                                      </p:cBhvr>
                                      <p:to>
                                        <p:strVal val="visible"/>
                                      </p:to>
                                    </p:set>
                                    <p:animEffect transition="in" filter="wipe(up)">
                                      <p:cBhvr>
                                        <p:cTn id="55" dur="500"/>
                                        <p:tgtEl>
                                          <p:spTgt spid="59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4" grpId="0" animBg="1"/>
      <p:bldP spid="59435" grpId="0" animBg="1"/>
      <p:bldP spid="59433" grpId="0" animBg="1"/>
      <p:bldP spid="59419" grpId="0" autoUpdateAnimBg="0"/>
      <p:bldP spid="59424" grpId="0" animBg="1"/>
      <p:bldP spid="59425" grpId="0" animBg="1"/>
      <p:bldP spid="59416" grpId="0" autoUpdateAnimBg="0"/>
      <p:bldP spid="59436" grpId="0" autoUpdateAnimBg="0"/>
      <p:bldP spid="59438" grpId="0" autoUpdateAnimBg="0"/>
      <p:bldP spid="59439" grpId="0" autoUpdateAnimBg="0"/>
      <p:bldP spid="5944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01216" y="1268760"/>
            <a:ext cx="396044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a:hlinkClick r:id="rId2" action="ppaction://hlinksldjump"/>
              </a:rPr>
              <a:t>定理三</a:t>
            </a:r>
            <a:r>
              <a:rPr lang="en-US" altLang="zh-CN" dirty="0"/>
              <a:t>(</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定理一</a:t>
            </a:r>
            <a:r>
              <a:rPr lang="zh-CN" altLang="en-US" dirty="0"/>
              <a:t>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推广</a:t>
            </a:r>
            <a:r>
              <a:rPr lang="en-US" altLang="zh-CN" dirty="0"/>
              <a:t>)</a:t>
            </a:r>
            <a:r>
              <a:rPr lang="zh-CN" altLang="en-US" dirty="0" smtClean="0"/>
              <a:t>：</a:t>
            </a:r>
            <a:endParaRPr lang="zh-CN" altLang="en-US" dirty="0"/>
          </a:p>
        </p:txBody>
      </p:sp>
      <p:sp>
        <p:nvSpPr>
          <p:cNvPr id="62467" name="Text Box 3"/>
          <p:cNvSpPr txBox="1">
            <a:spLocks noChangeArrowheads="1"/>
          </p:cNvSpPr>
          <p:nvPr/>
        </p:nvSpPr>
        <p:spPr bwMode="auto">
          <a:xfrm>
            <a:off x="729208" y="3645024"/>
            <a:ext cx="731520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定理四</a:t>
            </a:r>
            <a:r>
              <a:rPr lang="en-US" altLang="zh-CN" dirty="0"/>
              <a:t>(</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定理三</a:t>
            </a:r>
            <a:r>
              <a:rPr lang="zh-CN" altLang="en-US" dirty="0"/>
              <a:t>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逆定理</a:t>
            </a:r>
            <a:r>
              <a:rPr lang="en-US" altLang="zh-CN" dirty="0"/>
              <a:t>)</a:t>
            </a:r>
            <a:r>
              <a:rPr lang="zh-CN" altLang="en-US" dirty="0" smtClean="0"/>
              <a:t>：</a:t>
            </a:r>
            <a:endParaRPr lang="zh-CN" altLang="en-US" dirty="0"/>
          </a:p>
        </p:txBody>
      </p:sp>
      <p:pic>
        <p:nvPicPr>
          <p:cNvPr id="7" name="Picture 3"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8" name="文本占位符 1"/>
          <p:cNvSpPr txBox="1">
            <a:spLocks/>
          </p:cNvSpPr>
          <p:nvPr/>
        </p:nvSpPr>
        <p:spPr bwMode="auto">
          <a:xfrm>
            <a:off x="1044315" y="188640"/>
            <a:ext cx="633322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4.</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直角投影</a:t>
            </a:r>
            <a:endParaRPr lang="zh-CN" altLang="en-US" sz="3200" b="1" dirty="0">
              <a:solidFill>
                <a:schemeClr val="accent2"/>
              </a:solidFill>
              <a:latin typeface="隶书" pitchFamily="49" charset="-122"/>
              <a:ea typeface="隶书" pitchFamily="49" charset="-122"/>
            </a:endParaRPr>
          </a:p>
        </p:txBody>
      </p:sp>
      <p:sp>
        <p:nvSpPr>
          <p:cNvPr id="9" name="WordArt 65">
            <a:hlinkClick r:id="rId4" action="ppaction://hlinksldjump"/>
          </p:cNvPr>
          <p:cNvSpPr>
            <a:spLocks noChangeArrowheads="1" noChangeShapeType="1" noTextEdit="1"/>
          </p:cNvSpPr>
          <p:nvPr/>
        </p:nvSpPr>
        <p:spPr bwMode="auto">
          <a:xfrm>
            <a:off x="7449339" y="5733256"/>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继续</a:t>
            </a:r>
          </a:p>
        </p:txBody>
      </p:sp>
      <p:sp>
        <p:nvSpPr>
          <p:cNvPr id="10" name="Text Box 2"/>
          <p:cNvSpPr txBox="1">
            <a:spLocks noChangeArrowheads="1"/>
          </p:cNvSpPr>
          <p:nvPr/>
        </p:nvSpPr>
        <p:spPr bwMode="auto">
          <a:xfrm>
            <a:off x="729208" y="1844824"/>
            <a:ext cx="7920880" cy="161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latin typeface="楷体" pitchFamily="49" charset="-122"/>
                <a:ea typeface="楷体" pitchFamily="49" charset="-122"/>
              </a:defRPr>
            </a:lvl1pPr>
          </a:lstStyle>
          <a:p>
            <a:r>
              <a:rPr lang="zh-CN" altLang="en-US" dirty="0"/>
              <a:t>　　互相</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垂直的两直线</a:t>
            </a:r>
            <a:r>
              <a:rPr lang="en-US" altLang="zh-CN" dirty="0"/>
              <a:t>(</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相交</a:t>
            </a:r>
            <a:r>
              <a:rPr lang="zh-CN" altLang="en-US" dirty="0"/>
              <a:t>或</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交叉</a:t>
            </a:r>
            <a:r>
              <a:rPr lang="en-US" altLang="zh-CN" dirty="0"/>
              <a:t>)</a:t>
            </a:r>
            <a:r>
              <a:rPr lang="zh-CN" altLang="en-US" dirty="0"/>
              <a:t>，其中有</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一条直线平行于一投影面</a:t>
            </a:r>
            <a:r>
              <a:rPr lang="zh-CN" altLang="en-US" dirty="0"/>
              <a:t>时，则两直线在该投影面上的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投影仍反映直角</a:t>
            </a:r>
            <a:r>
              <a:rPr lang="zh-CN" altLang="en-US" dirty="0"/>
              <a:t>。</a:t>
            </a:r>
          </a:p>
        </p:txBody>
      </p:sp>
      <p:sp>
        <p:nvSpPr>
          <p:cNvPr id="11" name="Text Box 3"/>
          <p:cNvSpPr txBox="1">
            <a:spLocks noChangeArrowheads="1"/>
          </p:cNvSpPr>
          <p:nvPr/>
        </p:nvSpPr>
        <p:spPr bwMode="auto">
          <a:xfrm>
            <a:off x="755576" y="4149080"/>
            <a:ext cx="7920880" cy="161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25000"/>
              </a:lnSpc>
            </a:pPr>
            <a:r>
              <a:rPr lang="zh-CN" altLang="en-US" dirty="0" smtClean="0"/>
              <a:t>　　</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相交</a:t>
            </a:r>
            <a:r>
              <a:rPr lang="zh-CN" altLang="en-US" dirty="0"/>
              <a:t>或</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交叉两直线</a:t>
            </a:r>
            <a:r>
              <a:rPr lang="zh-CN" altLang="en-US" dirty="0" smtClean="0"/>
              <a:t>在同</a:t>
            </a:r>
            <a:r>
              <a:rPr lang="zh-CN" altLang="en-US" dirty="0"/>
              <a:t>一投影面上的</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投影成直角</a:t>
            </a:r>
            <a:r>
              <a:rPr lang="zh-CN" altLang="en-US" dirty="0"/>
              <a:t>，且</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有一条直线平行于该投影面</a:t>
            </a:r>
            <a:r>
              <a:rPr lang="zh-CN" altLang="en-US" dirty="0"/>
              <a:t>，则两直线的</a:t>
            </a:r>
            <a:r>
              <a:rPr lang="zh-CN" altLang="en-US" dirty="0" smtClean="0"/>
              <a:t>夹角必</a:t>
            </a:r>
            <a:r>
              <a:rPr lang="zh-CN" altLang="en-US" dirty="0"/>
              <a:t>是</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直角</a:t>
            </a:r>
            <a:r>
              <a:rPr lang="zh-CN" altLang="en-US" dirty="0"/>
              <a:t>。</a:t>
            </a:r>
          </a:p>
        </p:txBody>
      </p:sp>
    </p:spTree>
    <p:extLst>
      <p:ext uri="{BB962C8B-B14F-4D97-AF65-F5344CB8AC3E}">
        <p14:creationId xmlns:p14="http://schemas.microsoft.com/office/powerpoint/2010/main" val="3606510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up)">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wipe(up)">
                                      <p:cBhvr>
                                        <p:cTn id="17" dur="500"/>
                                        <p:tgtEl>
                                          <p:spTgt spid="624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autoUpdateAnimBg="0"/>
      <p:bldP spid="9" grpId="0" animBg="1"/>
      <p:bldP spid="10" grpId="0" autoUpdateAnimBg="0"/>
      <p:bldP spid="1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0" name="Group 10"/>
          <p:cNvGrpSpPr>
            <a:grpSpLocks/>
          </p:cNvGrpSpPr>
          <p:nvPr/>
        </p:nvGrpSpPr>
        <p:grpSpPr bwMode="auto">
          <a:xfrm>
            <a:off x="1120775" y="1219200"/>
            <a:ext cx="7642225" cy="4886325"/>
            <a:chOff x="706" y="768"/>
            <a:chExt cx="4814" cy="3078"/>
          </a:xfrm>
        </p:grpSpPr>
        <p:graphicFrame>
          <p:nvGraphicFramePr>
            <p:cNvPr id="61448" name="Object 8"/>
            <p:cNvGraphicFramePr>
              <a:graphicFrameLocks noChangeAspect="1"/>
            </p:cNvGraphicFramePr>
            <p:nvPr/>
          </p:nvGraphicFramePr>
          <p:xfrm>
            <a:off x="706" y="771"/>
            <a:ext cx="4814" cy="3075"/>
          </p:xfrm>
          <a:graphic>
            <a:graphicData uri="http://schemas.openxmlformats.org/presentationml/2006/ole">
              <mc:AlternateContent xmlns:mc="http://schemas.openxmlformats.org/markup-compatibility/2006">
                <mc:Choice xmlns:v="urn:schemas-microsoft-com:vml" Requires="v">
                  <p:oleObj spid="_x0000_s147499" name="BMP 图象" r:id="rId3" imgW="6904762" imgH="4409524" progId="Paint.Picture">
                    <p:embed/>
                  </p:oleObj>
                </mc:Choice>
                <mc:Fallback>
                  <p:oleObj name="BMP 图象" r:id="rId3" imgW="6904762" imgH="44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 y="771"/>
                          <a:ext cx="4814" cy="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9" name="Rectangle 9"/>
            <p:cNvSpPr>
              <a:spLocks noChangeArrowheads="1"/>
            </p:cNvSpPr>
            <p:nvPr/>
          </p:nvSpPr>
          <p:spPr bwMode="auto">
            <a:xfrm>
              <a:off x="720" y="768"/>
              <a:ext cx="4800" cy="307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51" name="Text Box 11"/>
          <p:cNvSpPr txBox="1">
            <a:spLocks noChangeArrowheads="1"/>
          </p:cNvSpPr>
          <p:nvPr/>
        </p:nvSpPr>
        <p:spPr bwMode="auto">
          <a:xfrm>
            <a:off x="981075" y="184150"/>
            <a:ext cx="20193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600" b="1">
                <a:solidFill>
                  <a:schemeClr val="accent2"/>
                </a:solidFill>
                <a:ea typeface="隶书" pitchFamily="49" charset="-122"/>
              </a:rPr>
              <a:t>定理三：</a:t>
            </a:r>
          </a:p>
        </p:txBody>
      </p:sp>
      <p:pic>
        <p:nvPicPr>
          <p:cNvPr id="61455" name="Picture 15"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60438"/>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59">
            <a:hlinkClick r:id="rId6" action="ppaction://hlinksldjump"/>
          </p:cNvPr>
          <p:cNvSpPr>
            <a:spLocks noChangeArrowheads="1" noChangeShapeType="1" noTextEdit="1"/>
          </p:cNvSpPr>
          <p:nvPr/>
        </p:nvSpPr>
        <p:spPr bwMode="auto">
          <a:xfrm>
            <a:off x="4788024" y="6309214"/>
            <a:ext cx="70485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华文行楷"/>
                <a:ea typeface="华文行楷"/>
              </a:rPr>
              <a:t>返回</a:t>
            </a:r>
          </a:p>
        </p:txBody>
      </p:sp>
    </p:spTree>
    <p:extLst>
      <p:ext uri="{BB962C8B-B14F-4D97-AF65-F5344CB8AC3E}">
        <p14:creationId xmlns:p14="http://schemas.microsoft.com/office/powerpoint/2010/main" val="192907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dissolve">
                                      <p:cBhvr>
                                        <p:cTn id="7" dur="500"/>
                                        <p:tgtEl>
                                          <p:spTgt spid="614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占位符 1"/>
          <p:cNvSpPr txBox="1">
            <a:spLocks/>
          </p:cNvSpPr>
          <p:nvPr/>
        </p:nvSpPr>
        <p:spPr bwMode="auto">
          <a:xfrm>
            <a:off x="831068" y="378505"/>
            <a:ext cx="7842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2.3.3</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直线对投影面的各种相对位置</a:t>
            </a:r>
            <a:endParaRPr lang="zh-CN" altLang="en-US" sz="3200" b="1" dirty="0">
              <a:solidFill>
                <a:schemeClr val="accent2"/>
              </a:solidFill>
              <a:latin typeface="隶书" pitchFamily="49" charset="-122"/>
              <a:ea typeface="隶书" pitchFamily="49" charset="-122"/>
            </a:endParaRPr>
          </a:p>
        </p:txBody>
      </p:sp>
      <p:sp>
        <p:nvSpPr>
          <p:cNvPr id="29" name="Text Box 65">
            <a:hlinkClick r:id="" action="ppaction://noaction"/>
          </p:cNvPr>
          <p:cNvSpPr txBox="1">
            <a:spLocks noChangeArrowheads="1"/>
          </p:cNvSpPr>
          <p:nvPr/>
        </p:nvSpPr>
        <p:spPr bwMode="auto">
          <a:xfrm>
            <a:off x="831068" y="1412776"/>
            <a:ext cx="2084748" cy="830997"/>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直线</a:t>
            </a:r>
            <a:r>
              <a:rPr kumimoji="0" lang="zh-CN" altLang="en-US" b="1" kern="0" dirty="0">
                <a:solidFill>
                  <a:srgbClr val="FF0000"/>
                </a:solidFill>
                <a:latin typeface="宋体" pitchFamily="2" charset="-122"/>
                <a:ea typeface="楷体_GB2312"/>
                <a:cs typeface="楷体_GB2312"/>
              </a:rPr>
              <a:t>对投影面的</a:t>
            </a:r>
            <a:r>
              <a:rPr kumimoji="0" lang="zh-CN" altLang="en-US" b="1" kern="0" dirty="0" smtClean="0">
                <a:solidFill>
                  <a:srgbClr val="FF0000"/>
                </a:solidFill>
                <a:latin typeface="宋体" pitchFamily="2" charset="-122"/>
                <a:ea typeface="楷体_GB2312"/>
                <a:cs typeface="楷体_GB2312"/>
              </a:rPr>
              <a:t>倾角</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30" name="Text Box 13"/>
          <p:cNvSpPr txBox="1">
            <a:spLocks noChangeArrowheads="1"/>
          </p:cNvSpPr>
          <p:nvPr/>
        </p:nvSpPr>
        <p:spPr bwMode="auto">
          <a:xfrm>
            <a:off x="3130625" y="1563611"/>
            <a:ext cx="540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r>
              <a:rPr lang="zh-CN" altLang="en-US" dirty="0"/>
              <a:t>直线与直线的投影之间的夹角。</a:t>
            </a:r>
          </a:p>
        </p:txBody>
      </p:sp>
      <p:graphicFrame>
        <p:nvGraphicFramePr>
          <p:cNvPr id="32" name="Object 6"/>
          <p:cNvGraphicFramePr>
            <a:graphicFrameLocks noChangeAspect="1"/>
          </p:cNvGraphicFramePr>
          <p:nvPr>
            <p:extLst>
              <p:ext uri="{D42A27DB-BD31-4B8C-83A1-F6EECF244321}">
                <p14:modId xmlns:p14="http://schemas.microsoft.com/office/powerpoint/2010/main" val="3962019804"/>
              </p:ext>
            </p:extLst>
          </p:nvPr>
        </p:nvGraphicFramePr>
        <p:xfrm>
          <a:off x="2123498" y="2492896"/>
          <a:ext cx="5257363" cy="3666319"/>
        </p:xfrm>
        <a:graphic>
          <a:graphicData uri="http://schemas.openxmlformats.org/presentationml/2006/ole">
            <mc:AlternateContent xmlns:mc="http://schemas.openxmlformats.org/markup-compatibility/2006">
              <mc:Choice xmlns:v="urn:schemas-microsoft-com:vml" Requires="v">
                <p:oleObj spid="_x0000_s123953" name="BMP 图象" r:id="rId4" imgW="3277057" imgH="2066667" progId="Paint.Picture">
                  <p:embed/>
                </p:oleObj>
              </mc:Choice>
              <mc:Fallback>
                <p:oleObj name="BMP 图象" r:id="rId4" imgW="3277057" imgH="20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8" y="2492896"/>
                        <a:ext cx="5257363" cy="3666319"/>
                      </a:xfrm>
                      <a:prstGeom prst="rect">
                        <a:avLst/>
                      </a:prstGeom>
                      <a:noFill/>
                      <a:ln w="38100">
                        <a:solidFill>
                          <a:schemeClr val="accent2"/>
                        </a:solidFill>
                      </a:ln>
                      <a:effectLst/>
                    </p:spPr>
                  </p:pic>
                </p:oleObj>
              </mc:Fallback>
            </mc:AlternateContent>
          </a:graphicData>
        </a:graphic>
      </p:graphicFrame>
    </p:spTree>
    <p:extLst>
      <p:ext uri="{BB962C8B-B14F-4D97-AF65-F5344CB8AC3E}">
        <p14:creationId xmlns:p14="http://schemas.microsoft.com/office/powerpoint/2010/main" val="36416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81948" name="AutoShape 28"/>
          <p:cNvSpPr>
            <a:spLocks noChangeArrowheads="1"/>
          </p:cNvSpPr>
          <p:nvPr/>
        </p:nvSpPr>
        <p:spPr bwMode="auto">
          <a:xfrm>
            <a:off x="4951413" y="1343025"/>
            <a:ext cx="1079500" cy="863600"/>
          </a:xfrm>
          <a:prstGeom prst="irregularSeal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a:solidFill>
                  <a:srgbClr val="FFFF66"/>
                </a:solidFill>
                <a:ea typeface="华文行楷" pitchFamily="2" charset="-122"/>
              </a:rPr>
              <a:t>分析</a:t>
            </a:r>
          </a:p>
        </p:txBody>
      </p:sp>
      <p:sp>
        <p:nvSpPr>
          <p:cNvPr id="81949" name="Text Box 29"/>
          <p:cNvSpPr txBox="1">
            <a:spLocks noChangeArrowheads="1"/>
          </p:cNvSpPr>
          <p:nvPr/>
        </p:nvSpPr>
        <p:spPr bwMode="auto">
          <a:xfrm>
            <a:off x="4891088" y="2324100"/>
            <a:ext cx="3614737"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现过点</a:t>
            </a: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作一平面</a:t>
            </a:r>
            <a:r>
              <a:rPr lang="en-US" altLang="zh-CN" sz="2800" b="1">
                <a:latin typeface="楷体_GB2312" pitchFamily="49" charset="-122"/>
                <a:ea typeface="楷体_GB2312" pitchFamily="49" charset="-122"/>
              </a:rPr>
              <a:t>P⊥</a:t>
            </a:r>
            <a:r>
              <a:rPr lang="zh-CN" altLang="en-US" sz="2800" b="1">
                <a:latin typeface="楷体_GB2312" pitchFamily="49" charset="-122"/>
                <a:ea typeface="楷体_GB2312" pitchFamily="49" charset="-122"/>
              </a:rPr>
              <a:t>已知直线</a:t>
            </a:r>
            <a:r>
              <a:rPr lang="en-US" altLang="zh-CN" sz="2800" b="1">
                <a:latin typeface="楷体_GB2312" pitchFamily="49" charset="-122"/>
                <a:ea typeface="楷体_GB2312" pitchFamily="49" charset="-122"/>
              </a:rPr>
              <a:t>EF</a:t>
            </a:r>
            <a:r>
              <a:rPr lang="zh-CN" altLang="en-US" sz="2800" b="1">
                <a:latin typeface="楷体_GB2312" pitchFamily="49" charset="-122"/>
                <a:ea typeface="楷体_GB2312" pitchFamily="49" charset="-122"/>
              </a:rPr>
              <a:t>，在平面</a:t>
            </a:r>
            <a:r>
              <a:rPr lang="en-US" altLang="zh-CN" sz="2800" b="1">
                <a:latin typeface="楷体_GB2312" pitchFamily="49" charset="-122"/>
                <a:ea typeface="楷体_GB2312" pitchFamily="49" charset="-122"/>
              </a:rPr>
              <a:t>P</a:t>
            </a:r>
            <a:r>
              <a:rPr lang="zh-CN" altLang="en-US" sz="2800" b="1">
                <a:latin typeface="楷体_GB2312" pitchFamily="49" charset="-122"/>
                <a:ea typeface="楷体_GB2312" pitchFamily="49" charset="-122"/>
              </a:rPr>
              <a:t>上过点</a:t>
            </a: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作的所有直线都是所求，故本题又无穷多解。</a:t>
            </a:r>
          </a:p>
        </p:txBody>
      </p:sp>
      <p:sp>
        <p:nvSpPr>
          <p:cNvPr id="81950" name="Text Box 30"/>
          <p:cNvSpPr txBox="1">
            <a:spLocks noChangeArrowheads="1"/>
          </p:cNvSpPr>
          <p:nvPr/>
        </p:nvSpPr>
        <p:spPr bwMode="auto">
          <a:xfrm>
            <a:off x="1458913" y="5178425"/>
            <a:ext cx="60975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现利用直角投影定理来求解。</a:t>
            </a:r>
          </a:p>
        </p:txBody>
      </p:sp>
      <p:sp>
        <p:nvSpPr>
          <p:cNvPr id="81951" name="Rectangle 31"/>
          <p:cNvSpPr>
            <a:spLocks noChangeArrowheads="1"/>
          </p:cNvSpPr>
          <p:nvPr/>
        </p:nvSpPr>
        <p:spPr bwMode="auto">
          <a:xfrm flipV="1">
            <a:off x="814388" y="2111375"/>
            <a:ext cx="3679825" cy="28511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1955" name="Group 35"/>
          <p:cNvGrpSpPr>
            <a:grpSpLocks/>
          </p:cNvGrpSpPr>
          <p:nvPr/>
        </p:nvGrpSpPr>
        <p:grpSpPr bwMode="auto">
          <a:xfrm>
            <a:off x="863600" y="2163763"/>
            <a:ext cx="3429000" cy="2759075"/>
            <a:chOff x="1632" y="1536"/>
            <a:chExt cx="2160" cy="1738"/>
          </a:xfrm>
        </p:grpSpPr>
        <p:sp>
          <p:nvSpPr>
            <p:cNvPr id="81956" name="Line 36"/>
            <p:cNvSpPr>
              <a:spLocks noChangeShapeType="1"/>
            </p:cNvSpPr>
            <p:nvPr/>
          </p:nvSpPr>
          <p:spPr bwMode="auto">
            <a:xfrm flipH="1" flipV="1">
              <a:off x="2352" y="2592"/>
              <a:ext cx="624"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57" name="Line 37"/>
            <p:cNvSpPr>
              <a:spLocks noChangeShapeType="1"/>
            </p:cNvSpPr>
            <p:nvPr/>
          </p:nvSpPr>
          <p:spPr bwMode="auto">
            <a:xfrm flipH="1">
              <a:off x="2352" y="1728"/>
              <a:ext cx="576"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58" name="Line 38"/>
            <p:cNvSpPr>
              <a:spLocks noChangeShapeType="1"/>
            </p:cNvSpPr>
            <p:nvPr/>
          </p:nvSpPr>
          <p:spPr bwMode="auto">
            <a:xfrm>
              <a:off x="3120" y="2160"/>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1959" name="Group 39"/>
            <p:cNvGrpSpPr>
              <a:grpSpLocks/>
            </p:cNvGrpSpPr>
            <p:nvPr/>
          </p:nvGrpSpPr>
          <p:grpSpPr bwMode="auto">
            <a:xfrm>
              <a:off x="1632" y="2102"/>
              <a:ext cx="2160" cy="298"/>
              <a:chOff x="3216" y="1920"/>
              <a:chExt cx="2160" cy="298"/>
            </a:xfrm>
          </p:grpSpPr>
          <p:sp>
            <p:nvSpPr>
              <p:cNvPr id="81960" name="Line 40"/>
              <p:cNvSpPr>
                <a:spLocks noChangeShapeType="1"/>
              </p:cNvSpPr>
              <p:nvPr/>
            </p:nvSpPr>
            <p:spPr bwMode="auto">
              <a:xfrm>
                <a:off x="3312" y="2160"/>
                <a:ext cx="2064"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61" name="Rectangle 41"/>
              <p:cNvSpPr>
                <a:spLocks noChangeArrowheads="1"/>
              </p:cNvSpPr>
              <p:nvPr/>
            </p:nvSpPr>
            <p:spPr bwMode="auto">
              <a:xfrm>
                <a:off x="3216" y="196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sp>
            <p:nvSpPr>
              <p:cNvPr id="81962" name="Rectangle 42"/>
              <p:cNvSpPr>
                <a:spLocks noChangeArrowheads="1"/>
              </p:cNvSpPr>
              <p:nvPr/>
            </p:nvSpPr>
            <p:spPr bwMode="auto">
              <a:xfrm>
                <a:off x="5136" y="1920"/>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O</a:t>
                </a:r>
              </a:p>
            </p:txBody>
          </p:sp>
        </p:grpSp>
        <p:sp>
          <p:nvSpPr>
            <p:cNvPr id="81963" name="Text Box 43"/>
            <p:cNvSpPr txBox="1">
              <a:spLocks noChangeArrowheads="1"/>
            </p:cNvSpPr>
            <p:nvPr/>
          </p:nvSpPr>
          <p:spPr bwMode="auto">
            <a:xfrm>
              <a:off x="3168" y="2006"/>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81964" name="Text Box 44"/>
            <p:cNvSpPr txBox="1">
              <a:spLocks noChangeArrowheads="1"/>
            </p:cNvSpPr>
            <p:nvPr/>
          </p:nvSpPr>
          <p:spPr bwMode="auto">
            <a:xfrm>
              <a:off x="2112" y="206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e</a:t>
              </a:r>
              <a:r>
                <a:rPr lang="en-US" altLang="zh-CN" sz="2000" b="1" i="1">
                  <a:ea typeface="楷体_GB2312" pitchFamily="49" charset="-122"/>
                  <a:sym typeface="Symbol" pitchFamily="18" charset="2"/>
                </a:rPr>
                <a:t></a:t>
              </a:r>
            </a:p>
          </p:txBody>
        </p:sp>
        <p:sp>
          <p:nvSpPr>
            <p:cNvPr id="81965" name="Text Box 45"/>
            <p:cNvSpPr txBox="1">
              <a:spLocks noChangeArrowheads="1"/>
            </p:cNvSpPr>
            <p:nvPr/>
          </p:nvSpPr>
          <p:spPr bwMode="auto">
            <a:xfrm>
              <a:off x="3168" y="243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endParaRPr lang="en-US" altLang="zh-CN" sz="2000" b="1" i="1">
                <a:ea typeface="楷体_GB2312" pitchFamily="49" charset="-122"/>
                <a:sym typeface="Symbol" pitchFamily="18" charset="2"/>
              </a:endParaRPr>
            </a:p>
          </p:txBody>
        </p:sp>
        <p:sp>
          <p:nvSpPr>
            <p:cNvPr id="81966" name="Text Box 46"/>
            <p:cNvSpPr txBox="1">
              <a:spLocks noChangeArrowheads="1"/>
            </p:cNvSpPr>
            <p:nvPr/>
          </p:nvSpPr>
          <p:spPr bwMode="auto">
            <a:xfrm>
              <a:off x="2112" y="2496"/>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e</a:t>
              </a:r>
            </a:p>
          </p:txBody>
        </p:sp>
        <p:sp>
          <p:nvSpPr>
            <p:cNvPr id="81967" name="Text Box 47"/>
            <p:cNvSpPr txBox="1">
              <a:spLocks noChangeArrowheads="1"/>
            </p:cNvSpPr>
            <p:nvPr/>
          </p:nvSpPr>
          <p:spPr bwMode="auto">
            <a:xfrm>
              <a:off x="2976" y="3024"/>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f</a:t>
              </a:r>
              <a:endParaRPr lang="en-US" altLang="zh-CN" sz="2000" b="1" i="1">
                <a:ea typeface="楷体_GB2312" pitchFamily="49" charset="-122"/>
                <a:sym typeface="Symbol" pitchFamily="18" charset="2"/>
              </a:endParaRPr>
            </a:p>
          </p:txBody>
        </p:sp>
        <p:sp>
          <p:nvSpPr>
            <p:cNvPr id="81968" name="Oval 48"/>
            <p:cNvSpPr>
              <a:spLocks noChangeArrowheads="1"/>
            </p:cNvSpPr>
            <p:nvPr/>
          </p:nvSpPr>
          <p:spPr bwMode="auto">
            <a:xfrm>
              <a:off x="3072" y="2112"/>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969" name="Oval 49"/>
            <p:cNvSpPr>
              <a:spLocks noChangeArrowheads="1"/>
            </p:cNvSpPr>
            <p:nvPr/>
          </p:nvSpPr>
          <p:spPr bwMode="auto">
            <a:xfrm>
              <a:off x="3072" y="2496"/>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1970" name="Text Box 50"/>
            <p:cNvSpPr txBox="1">
              <a:spLocks noChangeArrowheads="1"/>
            </p:cNvSpPr>
            <p:nvPr/>
          </p:nvSpPr>
          <p:spPr bwMode="auto">
            <a:xfrm>
              <a:off x="2975" y="1536"/>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f  </a:t>
              </a:r>
              <a:r>
                <a:rPr lang="en-US" altLang="zh-CN" sz="2000" b="1" i="1">
                  <a:ea typeface="楷体_GB2312" pitchFamily="49" charset="-122"/>
                  <a:sym typeface="Symbol" pitchFamily="18" charset="2"/>
                </a:rPr>
                <a:t></a:t>
              </a:r>
            </a:p>
          </p:txBody>
        </p:sp>
      </p:grpSp>
      <p:sp>
        <p:nvSpPr>
          <p:cNvPr id="24" name="Text Box 3"/>
          <p:cNvSpPr txBox="1">
            <a:spLocks noChangeArrowheads="1"/>
          </p:cNvSpPr>
          <p:nvPr/>
        </p:nvSpPr>
        <p:spPr bwMode="auto">
          <a:xfrm>
            <a:off x="611188" y="333375"/>
            <a:ext cx="7689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　</a:t>
            </a:r>
            <a:r>
              <a:rPr lang="zh-CN" altLang="en-US" sz="2800" b="1" dirty="0" smtClean="0">
                <a:solidFill>
                  <a:schemeClr val="tx2"/>
                </a:solidFill>
                <a:latin typeface="隶书" pitchFamily="49" charset="-122"/>
                <a:ea typeface="隶书" pitchFamily="49" charset="-122"/>
              </a:rPr>
              <a:t>试</a:t>
            </a:r>
            <a:r>
              <a:rPr lang="zh-CN" altLang="en-US" sz="2800" b="1" dirty="0">
                <a:solidFill>
                  <a:schemeClr val="tx2"/>
                </a:solidFill>
                <a:latin typeface="隶书" pitchFamily="49" charset="-122"/>
                <a:ea typeface="隶书" pitchFamily="49" charset="-122"/>
              </a:rPr>
              <a:t>过定点</a:t>
            </a:r>
            <a:r>
              <a:rPr lang="en-US" altLang="zh-CN" sz="2800" b="1" dirty="0">
                <a:solidFill>
                  <a:schemeClr val="tx2"/>
                </a:solidFill>
                <a:latin typeface="隶书" pitchFamily="49" charset="-122"/>
                <a:ea typeface="隶书" pitchFamily="49" charset="-122"/>
              </a:rPr>
              <a:t>A</a:t>
            </a:r>
            <a:r>
              <a:rPr lang="zh-CN" altLang="en-US" sz="2800" b="1" dirty="0">
                <a:latin typeface="隶书" pitchFamily="49" charset="-122"/>
                <a:ea typeface="隶书" pitchFamily="49" charset="-122"/>
              </a:rPr>
              <a:t>作直线垂直于已知直线</a:t>
            </a:r>
            <a:r>
              <a:rPr lang="en-US" altLang="zh-CN" sz="2800" b="1" dirty="0">
                <a:latin typeface="隶书" pitchFamily="49" charset="-122"/>
                <a:ea typeface="隶书" pitchFamily="49" charset="-122"/>
              </a:rPr>
              <a:t>EF</a:t>
            </a:r>
            <a:r>
              <a:rPr lang="zh-CN" altLang="en-US" sz="2800" b="1" dirty="0">
                <a:latin typeface="隶书" pitchFamily="49" charset="-122"/>
                <a:ea typeface="隶书" pitchFamily="49" charset="-122"/>
              </a:rPr>
              <a:t>。</a:t>
            </a:r>
          </a:p>
        </p:txBody>
      </p:sp>
    </p:spTree>
    <p:extLst>
      <p:ext uri="{BB962C8B-B14F-4D97-AF65-F5344CB8AC3E}">
        <p14:creationId xmlns:p14="http://schemas.microsoft.com/office/powerpoint/2010/main" val="1483785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1948"/>
                                        </p:tgtEl>
                                        <p:attrNameLst>
                                          <p:attrName>style.visibility</p:attrName>
                                        </p:attrNameLst>
                                      </p:cBhvr>
                                      <p:to>
                                        <p:strVal val="visible"/>
                                      </p:to>
                                    </p:set>
                                    <p:animEffect transition="in" filter="fade">
                                      <p:cBhvr>
                                        <p:cTn id="7" dur="800" decel="100000"/>
                                        <p:tgtEl>
                                          <p:spTgt spid="81948"/>
                                        </p:tgtEl>
                                      </p:cBhvr>
                                    </p:animEffect>
                                    <p:anim calcmode="lin" valueType="num">
                                      <p:cBhvr>
                                        <p:cTn id="8" dur="800" decel="100000" fill="hold"/>
                                        <p:tgtEl>
                                          <p:spTgt spid="81948"/>
                                        </p:tgtEl>
                                        <p:attrNameLst>
                                          <p:attrName>style.rotation</p:attrName>
                                        </p:attrNameLst>
                                      </p:cBhvr>
                                      <p:tavLst>
                                        <p:tav tm="0">
                                          <p:val>
                                            <p:fltVal val="-90"/>
                                          </p:val>
                                        </p:tav>
                                        <p:tav tm="100000">
                                          <p:val>
                                            <p:fltVal val="0"/>
                                          </p:val>
                                        </p:tav>
                                      </p:tavLst>
                                    </p:anim>
                                    <p:anim calcmode="lin" valueType="num">
                                      <p:cBhvr>
                                        <p:cTn id="9" dur="800" decel="100000" fill="hold"/>
                                        <p:tgtEl>
                                          <p:spTgt spid="81948"/>
                                        </p:tgtEl>
                                        <p:attrNameLst>
                                          <p:attrName>ppt_x</p:attrName>
                                        </p:attrNameLst>
                                      </p:cBhvr>
                                      <p:tavLst>
                                        <p:tav tm="0">
                                          <p:val>
                                            <p:strVal val="#ppt_x+0.4"/>
                                          </p:val>
                                        </p:tav>
                                        <p:tav tm="100000">
                                          <p:val>
                                            <p:strVal val="#ppt_x-0.05"/>
                                          </p:val>
                                        </p:tav>
                                      </p:tavLst>
                                    </p:anim>
                                    <p:anim calcmode="lin" valueType="num">
                                      <p:cBhvr>
                                        <p:cTn id="10" dur="800" decel="100000" fill="hold"/>
                                        <p:tgtEl>
                                          <p:spTgt spid="819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4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49"/>
                                        </p:tgtEl>
                                        <p:attrNameLst>
                                          <p:attrName>style.visibility</p:attrName>
                                        </p:attrNameLst>
                                      </p:cBhvr>
                                      <p:to>
                                        <p:strVal val="visible"/>
                                      </p:to>
                                    </p:set>
                                    <p:animEffect transition="in" filter="wipe(up)">
                                      <p:cBhvr>
                                        <p:cTn id="17" dur="500"/>
                                        <p:tgtEl>
                                          <p:spTgt spid="81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0"/>
                                        </p:tgtEl>
                                        <p:attrNameLst>
                                          <p:attrName>style.visibility</p:attrName>
                                        </p:attrNameLst>
                                      </p:cBhvr>
                                      <p:to>
                                        <p:strVal val="visible"/>
                                      </p:to>
                                    </p:set>
                                    <p:animEffect transition="in" filter="wipe(left)">
                                      <p:cBhvr>
                                        <p:cTn id="22" dur="500"/>
                                        <p:tgtEl>
                                          <p:spTgt spid="81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9" grpId="0" autoUpdateAnimBg="0"/>
      <p:bldP spid="8195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flipV="1">
            <a:off x="814388" y="2111375"/>
            <a:ext cx="3679825" cy="28511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899" name="Text Box 3"/>
          <p:cNvSpPr txBox="1">
            <a:spLocks noChangeArrowheads="1"/>
          </p:cNvSpPr>
          <p:nvPr/>
        </p:nvSpPr>
        <p:spPr bwMode="auto">
          <a:xfrm>
            <a:off x="611188" y="333375"/>
            <a:ext cx="7689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　</a:t>
            </a:r>
            <a:r>
              <a:rPr lang="zh-CN" altLang="en-US" sz="2800" b="1" dirty="0" smtClean="0">
                <a:solidFill>
                  <a:schemeClr val="tx2"/>
                </a:solidFill>
                <a:latin typeface="隶书" pitchFamily="49" charset="-122"/>
                <a:ea typeface="隶书" pitchFamily="49" charset="-122"/>
              </a:rPr>
              <a:t>试</a:t>
            </a:r>
            <a:r>
              <a:rPr lang="zh-CN" altLang="en-US" sz="2800" b="1" dirty="0">
                <a:solidFill>
                  <a:schemeClr val="tx2"/>
                </a:solidFill>
                <a:latin typeface="隶书" pitchFamily="49" charset="-122"/>
                <a:ea typeface="隶书" pitchFamily="49" charset="-122"/>
              </a:rPr>
              <a:t>过定点</a:t>
            </a:r>
            <a:r>
              <a:rPr lang="en-US" altLang="zh-CN" sz="2800" b="1" dirty="0">
                <a:solidFill>
                  <a:schemeClr val="tx2"/>
                </a:solidFill>
                <a:latin typeface="隶书" pitchFamily="49" charset="-122"/>
                <a:ea typeface="隶书" pitchFamily="49" charset="-122"/>
              </a:rPr>
              <a:t>A</a:t>
            </a:r>
            <a:r>
              <a:rPr lang="zh-CN" altLang="en-US" sz="2800" b="1" dirty="0">
                <a:latin typeface="隶书" pitchFamily="49" charset="-122"/>
                <a:ea typeface="隶书" pitchFamily="49" charset="-122"/>
              </a:rPr>
              <a:t>作直线垂直于已知直线</a:t>
            </a:r>
            <a:r>
              <a:rPr lang="en-US" altLang="zh-CN" sz="2800" b="1" dirty="0">
                <a:latin typeface="隶书" pitchFamily="49" charset="-122"/>
                <a:ea typeface="隶书" pitchFamily="49" charset="-122"/>
              </a:rPr>
              <a:t>EF</a:t>
            </a:r>
            <a:r>
              <a:rPr lang="zh-CN" altLang="en-US" sz="2800" b="1" dirty="0">
                <a:latin typeface="隶书" pitchFamily="49" charset="-122"/>
                <a:ea typeface="隶书" pitchFamily="49" charset="-122"/>
              </a:rPr>
              <a:t>。</a:t>
            </a:r>
          </a:p>
        </p:txBody>
      </p:sp>
      <p:pic>
        <p:nvPicPr>
          <p:cNvPr id="80900" name="Picture 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80901" name="Line 5"/>
          <p:cNvSpPr>
            <a:spLocks noChangeShapeType="1"/>
          </p:cNvSpPr>
          <p:nvPr/>
        </p:nvSpPr>
        <p:spPr bwMode="auto">
          <a:xfrm>
            <a:off x="2463800" y="3763963"/>
            <a:ext cx="762000"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902" name="Line 6"/>
          <p:cNvSpPr>
            <a:spLocks noChangeShapeType="1"/>
          </p:cNvSpPr>
          <p:nvPr/>
        </p:nvSpPr>
        <p:spPr bwMode="auto">
          <a:xfrm>
            <a:off x="2454275" y="2373313"/>
            <a:ext cx="771525" cy="7810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903" name="Line 7"/>
          <p:cNvSpPr>
            <a:spLocks noChangeShapeType="1"/>
          </p:cNvSpPr>
          <p:nvPr/>
        </p:nvSpPr>
        <p:spPr bwMode="auto">
          <a:xfrm>
            <a:off x="2463800" y="2373313"/>
            <a:ext cx="0" cy="139065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0904" name="Group 8"/>
          <p:cNvGrpSpPr>
            <a:grpSpLocks/>
          </p:cNvGrpSpPr>
          <p:nvPr/>
        </p:nvGrpSpPr>
        <p:grpSpPr bwMode="auto">
          <a:xfrm>
            <a:off x="863600" y="2163763"/>
            <a:ext cx="3429000" cy="2759075"/>
            <a:chOff x="1632" y="1536"/>
            <a:chExt cx="2160" cy="1738"/>
          </a:xfrm>
        </p:grpSpPr>
        <p:sp>
          <p:nvSpPr>
            <p:cNvPr id="80905" name="Line 9"/>
            <p:cNvSpPr>
              <a:spLocks noChangeShapeType="1"/>
            </p:cNvSpPr>
            <p:nvPr/>
          </p:nvSpPr>
          <p:spPr bwMode="auto">
            <a:xfrm flipH="1" flipV="1">
              <a:off x="2352" y="2592"/>
              <a:ext cx="624"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906" name="Line 10"/>
            <p:cNvSpPr>
              <a:spLocks noChangeShapeType="1"/>
            </p:cNvSpPr>
            <p:nvPr/>
          </p:nvSpPr>
          <p:spPr bwMode="auto">
            <a:xfrm flipH="1">
              <a:off x="2352" y="1728"/>
              <a:ext cx="576"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907" name="Line 11"/>
            <p:cNvSpPr>
              <a:spLocks noChangeShapeType="1"/>
            </p:cNvSpPr>
            <p:nvPr/>
          </p:nvSpPr>
          <p:spPr bwMode="auto">
            <a:xfrm>
              <a:off x="3120" y="2160"/>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0908" name="Group 12"/>
            <p:cNvGrpSpPr>
              <a:grpSpLocks/>
            </p:cNvGrpSpPr>
            <p:nvPr/>
          </p:nvGrpSpPr>
          <p:grpSpPr bwMode="auto">
            <a:xfrm>
              <a:off x="1632" y="2102"/>
              <a:ext cx="2160" cy="298"/>
              <a:chOff x="3216" y="1920"/>
              <a:chExt cx="2160" cy="298"/>
            </a:xfrm>
          </p:grpSpPr>
          <p:sp>
            <p:nvSpPr>
              <p:cNvPr id="80909" name="Line 13"/>
              <p:cNvSpPr>
                <a:spLocks noChangeShapeType="1"/>
              </p:cNvSpPr>
              <p:nvPr/>
            </p:nvSpPr>
            <p:spPr bwMode="auto">
              <a:xfrm>
                <a:off x="3312" y="2160"/>
                <a:ext cx="2064"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910" name="Rectangle 14"/>
              <p:cNvSpPr>
                <a:spLocks noChangeArrowheads="1"/>
              </p:cNvSpPr>
              <p:nvPr/>
            </p:nvSpPr>
            <p:spPr bwMode="auto">
              <a:xfrm>
                <a:off x="3216" y="196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sp>
            <p:nvSpPr>
              <p:cNvPr id="80911" name="Rectangle 15"/>
              <p:cNvSpPr>
                <a:spLocks noChangeArrowheads="1"/>
              </p:cNvSpPr>
              <p:nvPr/>
            </p:nvSpPr>
            <p:spPr bwMode="auto">
              <a:xfrm>
                <a:off x="5136" y="1920"/>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O</a:t>
                </a:r>
              </a:p>
            </p:txBody>
          </p:sp>
        </p:grpSp>
        <p:sp>
          <p:nvSpPr>
            <p:cNvPr id="80912" name="Text Box 16"/>
            <p:cNvSpPr txBox="1">
              <a:spLocks noChangeArrowheads="1"/>
            </p:cNvSpPr>
            <p:nvPr/>
          </p:nvSpPr>
          <p:spPr bwMode="auto">
            <a:xfrm>
              <a:off x="3168" y="2006"/>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80913" name="Text Box 17"/>
            <p:cNvSpPr txBox="1">
              <a:spLocks noChangeArrowheads="1"/>
            </p:cNvSpPr>
            <p:nvPr/>
          </p:nvSpPr>
          <p:spPr bwMode="auto">
            <a:xfrm>
              <a:off x="2112" y="206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e</a:t>
              </a:r>
              <a:r>
                <a:rPr lang="en-US" altLang="zh-CN" sz="2000" b="1" i="1">
                  <a:ea typeface="楷体_GB2312" pitchFamily="49" charset="-122"/>
                  <a:sym typeface="Symbol" pitchFamily="18" charset="2"/>
                </a:rPr>
                <a:t></a:t>
              </a:r>
            </a:p>
          </p:txBody>
        </p:sp>
        <p:sp>
          <p:nvSpPr>
            <p:cNvPr id="80914" name="Text Box 18"/>
            <p:cNvSpPr txBox="1">
              <a:spLocks noChangeArrowheads="1"/>
            </p:cNvSpPr>
            <p:nvPr/>
          </p:nvSpPr>
          <p:spPr bwMode="auto">
            <a:xfrm>
              <a:off x="3168" y="243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endParaRPr lang="en-US" altLang="zh-CN" sz="2000" b="1" i="1">
                <a:ea typeface="楷体_GB2312" pitchFamily="49" charset="-122"/>
                <a:sym typeface="Symbol" pitchFamily="18" charset="2"/>
              </a:endParaRPr>
            </a:p>
          </p:txBody>
        </p:sp>
        <p:sp>
          <p:nvSpPr>
            <p:cNvPr id="80915" name="Text Box 19"/>
            <p:cNvSpPr txBox="1">
              <a:spLocks noChangeArrowheads="1"/>
            </p:cNvSpPr>
            <p:nvPr/>
          </p:nvSpPr>
          <p:spPr bwMode="auto">
            <a:xfrm>
              <a:off x="2112" y="2496"/>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e</a:t>
              </a:r>
            </a:p>
          </p:txBody>
        </p:sp>
        <p:sp>
          <p:nvSpPr>
            <p:cNvPr id="80916" name="Text Box 20"/>
            <p:cNvSpPr txBox="1">
              <a:spLocks noChangeArrowheads="1"/>
            </p:cNvSpPr>
            <p:nvPr/>
          </p:nvSpPr>
          <p:spPr bwMode="auto">
            <a:xfrm>
              <a:off x="2976" y="3024"/>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f</a:t>
              </a:r>
              <a:endParaRPr lang="en-US" altLang="zh-CN" sz="2000" b="1" i="1">
                <a:ea typeface="楷体_GB2312" pitchFamily="49" charset="-122"/>
                <a:sym typeface="Symbol" pitchFamily="18" charset="2"/>
              </a:endParaRPr>
            </a:p>
          </p:txBody>
        </p:sp>
        <p:sp>
          <p:nvSpPr>
            <p:cNvPr id="80917" name="Oval 21"/>
            <p:cNvSpPr>
              <a:spLocks noChangeArrowheads="1"/>
            </p:cNvSpPr>
            <p:nvPr/>
          </p:nvSpPr>
          <p:spPr bwMode="auto">
            <a:xfrm>
              <a:off x="3072" y="2112"/>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0918" name="Oval 22"/>
            <p:cNvSpPr>
              <a:spLocks noChangeArrowheads="1"/>
            </p:cNvSpPr>
            <p:nvPr/>
          </p:nvSpPr>
          <p:spPr bwMode="auto">
            <a:xfrm>
              <a:off x="3072" y="2496"/>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80919" name="Text Box 23"/>
            <p:cNvSpPr txBox="1">
              <a:spLocks noChangeArrowheads="1"/>
            </p:cNvSpPr>
            <p:nvPr/>
          </p:nvSpPr>
          <p:spPr bwMode="auto">
            <a:xfrm>
              <a:off x="2975" y="1536"/>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f  </a:t>
              </a:r>
              <a:r>
                <a:rPr lang="en-US" altLang="zh-CN" sz="2000" b="1" i="1">
                  <a:ea typeface="楷体_GB2312" pitchFamily="49" charset="-122"/>
                  <a:sym typeface="Symbol" pitchFamily="18" charset="2"/>
                </a:rPr>
                <a:t></a:t>
              </a:r>
            </a:p>
          </p:txBody>
        </p:sp>
      </p:grpSp>
      <p:sp>
        <p:nvSpPr>
          <p:cNvPr id="80920" name="Text Box 24"/>
          <p:cNvSpPr txBox="1">
            <a:spLocks noChangeArrowheads="1"/>
          </p:cNvSpPr>
          <p:nvPr/>
        </p:nvSpPr>
        <p:spPr bwMode="auto">
          <a:xfrm>
            <a:off x="1998663" y="2239963"/>
            <a:ext cx="388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h</a:t>
            </a:r>
            <a:r>
              <a:rPr lang="en-US" altLang="zh-CN" sz="2000" b="1" i="1">
                <a:ea typeface="楷体_GB2312" pitchFamily="49" charset="-122"/>
                <a:sym typeface="Symbol" pitchFamily="18" charset="2"/>
              </a:rPr>
              <a:t></a:t>
            </a:r>
          </a:p>
        </p:txBody>
      </p:sp>
      <p:sp>
        <p:nvSpPr>
          <p:cNvPr id="80921" name="Text Box 25"/>
          <p:cNvSpPr txBox="1">
            <a:spLocks noChangeArrowheads="1"/>
          </p:cNvSpPr>
          <p:nvPr/>
        </p:nvSpPr>
        <p:spPr bwMode="auto">
          <a:xfrm>
            <a:off x="2159000" y="35353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h</a:t>
            </a:r>
            <a:endParaRPr lang="en-US" altLang="zh-CN" sz="2000" b="1" i="1">
              <a:ea typeface="楷体_GB2312" pitchFamily="49" charset="-122"/>
              <a:sym typeface="Symbol" pitchFamily="18" charset="2"/>
            </a:endParaRPr>
          </a:p>
        </p:txBody>
      </p:sp>
      <p:sp>
        <p:nvSpPr>
          <p:cNvPr id="80926" name="Text Box 30"/>
          <p:cNvSpPr txBox="1">
            <a:spLocks noChangeArrowheads="1"/>
          </p:cNvSpPr>
          <p:nvPr/>
        </p:nvSpPr>
        <p:spPr bwMode="auto">
          <a:xfrm>
            <a:off x="4891088" y="2106613"/>
            <a:ext cx="3614737"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过点</a:t>
            </a: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作一正平线</a:t>
            </a:r>
            <a:r>
              <a:rPr lang="en-US" altLang="zh-CN" sz="2800" b="1">
                <a:latin typeface="楷体_GB2312" pitchFamily="49" charset="-122"/>
                <a:ea typeface="楷体_GB2312" pitchFamily="49" charset="-122"/>
              </a:rPr>
              <a:t>AH</a:t>
            </a:r>
            <a:r>
              <a:rPr lang="zh-CN" altLang="en-US" sz="2800" b="1">
                <a:latin typeface="楷体_GB2312" pitchFamily="49" charset="-122"/>
                <a:ea typeface="楷体_GB2312" pitchFamily="49" charset="-122"/>
              </a:rPr>
              <a:t>，使</a:t>
            </a:r>
            <a:r>
              <a:rPr lang="en-US" altLang="zh-CN" sz="2800" b="1">
                <a:latin typeface="楷体_GB2312" pitchFamily="49" charset="-122"/>
                <a:ea typeface="楷体_GB2312" pitchFamily="49" charset="-122"/>
              </a:rPr>
              <a:t>a</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h</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⊥e</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f</a:t>
            </a:r>
            <a:r>
              <a:rPr lang="en-US" altLang="zh-CN" sz="2800" b="1">
                <a:latin typeface="Times New Roman"/>
                <a:ea typeface="楷体_GB2312" pitchFamily="49" charset="-122"/>
              </a:rPr>
              <a:t>’</a:t>
            </a:r>
            <a:r>
              <a:rPr lang="zh-CN" altLang="en-US" sz="2800" b="1">
                <a:latin typeface="楷体_GB2312" pitchFamily="49" charset="-122"/>
                <a:ea typeface="楷体_GB2312" pitchFamily="49" charset="-122"/>
              </a:rPr>
              <a:t>，则</a:t>
            </a:r>
            <a:r>
              <a:rPr lang="en-US" altLang="zh-CN" sz="2800" b="1">
                <a:latin typeface="楷体_GB2312" pitchFamily="49" charset="-122"/>
                <a:ea typeface="楷体_GB2312" pitchFamily="49" charset="-122"/>
              </a:rPr>
              <a:t>AH(ah,a</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h</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便是一个解答。</a:t>
            </a:r>
          </a:p>
        </p:txBody>
      </p:sp>
      <p:sp>
        <p:nvSpPr>
          <p:cNvPr id="80927" name="Text Box 31"/>
          <p:cNvSpPr txBox="1">
            <a:spLocks noChangeArrowheads="1"/>
          </p:cNvSpPr>
          <p:nvPr/>
        </p:nvSpPr>
        <p:spPr bwMode="auto">
          <a:xfrm>
            <a:off x="4943475" y="4044950"/>
            <a:ext cx="3614738"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也过点</a:t>
            </a: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作一水平线，使其水平投影与</a:t>
            </a:r>
            <a:r>
              <a:rPr lang="en-US" altLang="zh-CN" sz="2800" b="1">
                <a:latin typeface="楷体_GB2312" pitchFamily="49" charset="-122"/>
                <a:ea typeface="楷体_GB2312" pitchFamily="49" charset="-122"/>
              </a:rPr>
              <a:t>ef</a:t>
            </a:r>
            <a:r>
              <a:rPr lang="zh-CN" altLang="en-US" sz="2800" b="1">
                <a:latin typeface="楷体_GB2312" pitchFamily="49" charset="-122"/>
                <a:ea typeface="楷体_GB2312" pitchFamily="49" charset="-122"/>
              </a:rPr>
              <a:t>垂直，这是第二个解答。</a:t>
            </a:r>
          </a:p>
        </p:txBody>
      </p:sp>
      <p:sp>
        <p:nvSpPr>
          <p:cNvPr id="80928" name="Rectangle 32"/>
          <p:cNvSpPr>
            <a:spLocks noChangeArrowheads="1"/>
          </p:cNvSpPr>
          <p:nvPr/>
        </p:nvSpPr>
        <p:spPr bwMode="auto">
          <a:xfrm>
            <a:off x="5613400" y="1460500"/>
            <a:ext cx="2057400" cy="396875"/>
          </a:xfrm>
          <a:prstGeom prst="rect">
            <a:avLst/>
          </a:prstGeom>
          <a:gradFill rotWithShape="0">
            <a:gsLst>
              <a:gs pos="0">
                <a:srgbClr val="3399FF"/>
              </a:gs>
              <a:gs pos="50000">
                <a:srgbClr val="FFFFFF"/>
              </a:gs>
              <a:gs pos="100000">
                <a:srgbClr val="33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zh-CN" altLang="en-US" sz="2000" b="1">
                <a:latin typeface="楷体_GB2312" pitchFamily="49" charset="-122"/>
                <a:ea typeface="楷体_GB2312" pitchFamily="49" charset="-122"/>
              </a:rPr>
              <a:t>作图方法</a:t>
            </a:r>
          </a:p>
        </p:txBody>
      </p:sp>
    </p:spTree>
    <p:extLst>
      <p:ext uri="{BB962C8B-B14F-4D97-AF65-F5344CB8AC3E}">
        <p14:creationId xmlns:p14="http://schemas.microsoft.com/office/powerpoint/2010/main" val="1701358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0928"/>
                                        </p:tgtEl>
                                        <p:attrNameLst>
                                          <p:attrName>style.visibility</p:attrName>
                                        </p:attrNameLst>
                                      </p:cBhvr>
                                      <p:to>
                                        <p:strVal val="visible"/>
                                      </p:to>
                                    </p:set>
                                    <p:animEffect transition="in" filter="barn(outVertical)">
                                      <p:cBhvr>
                                        <p:cTn id="7" dur="500"/>
                                        <p:tgtEl>
                                          <p:spTgt spid="80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926"/>
                                        </p:tgtEl>
                                        <p:attrNameLst>
                                          <p:attrName>style.visibility</p:attrName>
                                        </p:attrNameLst>
                                      </p:cBhvr>
                                      <p:to>
                                        <p:strVal val="visible"/>
                                      </p:to>
                                    </p:set>
                                    <p:animEffect transition="in" filter="wipe(up)">
                                      <p:cBhvr>
                                        <p:cTn id="12" dur="500"/>
                                        <p:tgtEl>
                                          <p:spTgt spid="80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902"/>
                                        </p:tgtEl>
                                        <p:attrNameLst>
                                          <p:attrName>style.visibility</p:attrName>
                                        </p:attrNameLst>
                                      </p:cBhvr>
                                      <p:to>
                                        <p:strVal val="visible"/>
                                      </p:to>
                                    </p:set>
                                    <p:animEffect transition="in" filter="wipe(down)">
                                      <p:cBhvr>
                                        <p:cTn id="17" dur="500"/>
                                        <p:tgtEl>
                                          <p:spTgt spid="8090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80920"/>
                                        </p:tgtEl>
                                        <p:attrNameLst>
                                          <p:attrName>style.visibility</p:attrName>
                                        </p:attrNameLst>
                                      </p:cBhvr>
                                      <p:to>
                                        <p:strVal val="visible"/>
                                      </p:to>
                                    </p:set>
                                    <p:animEffect transition="in" filter="dissolve">
                                      <p:cBhvr>
                                        <p:cTn id="21" dur="500"/>
                                        <p:tgtEl>
                                          <p:spTgt spid="809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0903"/>
                                        </p:tgtEl>
                                        <p:attrNameLst>
                                          <p:attrName>style.visibility</p:attrName>
                                        </p:attrNameLst>
                                      </p:cBhvr>
                                      <p:to>
                                        <p:strVal val="visible"/>
                                      </p:to>
                                    </p:set>
                                    <p:animEffect transition="in" filter="wipe(up)">
                                      <p:cBhvr>
                                        <p:cTn id="26" dur="500"/>
                                        <p:tgtEl>
                                          <p:spTgt spid="809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Effect transition="in" filter="wipe(right)">
                                      <p:cBhvr>
                                        <p:cTn id="31" dur="500"/>
                                        <p:tgtEl>
                                          <p:spTgt spid="80901"/>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80921"/>
                                        </p:tgtEl>
                                        <p:attrNameLst>
                                          <p:attrName>style.visibility</p:attrName>
                                        </p:attrNameLst>
                                      </p:cBhvr>
                                      <p:to>
                                        <p:strVal val="visible"/>
                                      </p:to>
                                    </p:set>
                                    <p:animEffect transition="in" filter="dissolve">
                                      <p:cBhvr>
                                        <p:cTn id="35" dur="500"/>
                                        <p:tgtEl>
                                          <p:spTgt spid="809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0927"/>
                                        </p:tgtEl>
                                        <p:attrNameLst>
                                          <p:attrName>style.visibility</p:attrName>
                                        </p:attrNameLst>
                                      </p:cBhvr>
                                      <p:to>
                                        <p:strVal val="visible"/>
                                      </p:to>
                                    </p:set>
                                    <p:animEffect transition="in" filter="wipe(up)">
                                      <p:cBhvr>
                                        <p:cTn id="40" dur="500"/>
                                        <p:tgtEl>
                                          <p:spTgt spid="80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3" grpId="0" animBg="1"/>
      <p:bldP spid="80920" grpId="0" autoUpdateAnimBg="0"/>
      <p:bldP spid="80921" grpId="0" autoUpdateAnimBg="0"/>
      <p:bldP spid="80926" grpId="0" autoUpdateAnimBg="0"/>
      <p:bldP spid="80927" grpId="0" autoUpdateAnimBg="0"/>
      <p:bldP spid="809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9" name="Rectangle 57"/>
          <p:cNvSpPr>
            <a:spLocks noChangeArrowheads="1"/>
          </p:cNvSpPr>
          <p:nvPr/>
        </p:nvSpPr>
        <p:spPr bwMode="auto">
          <a:xfrm flipV="1">
            <a:off x="803275" y="2347913"/>
            <a:ext cx="5184775" cy="388778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514" name="Text Box 2"/>
          <p:cNvSpPr txBox="1">
            <a:spLocks noChangeArrowheads="1"/>
          </p:cNvSpPr>
          <p:nvPr/>
        </p:nvSpPr>
        <p:spPr bwMode="auto">
          <a:xfrm>
            <a:off x="1072961" y="134938"/>
            <a:ext cx="70866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800" b="1" dirty="0" smtClean="0">
                <a:solidFill>
                  <a:schemeClr val="accent2"/>
                </a:solidFill>
                <a:latin typeface="隶书" pitchFamily="49" charset="-122"/>
                <a:ea typeface="隶书" pitchFamily="49" charset="-122"/>
              </a:rPr>
              <a:t>【</a:t>
            </a:r>
            <a:r>
              <a:rPr lang="zh-CN" altLang="en-US" sz="2800" b="1" dirty="0" smtClean="0">
                <a:solidFill>
                  <a:schemeClr val="accent2"/>
                </a:solidFill>
                <a:latin typeface="隶书" pitchFamily="49" charset="-122"/>
                <a:ea typeface="隶书" pitchFamily="49" charset="-122"/>
              </a:rPr>
              <a:t>例</a:t>
            </a:r>
            <a:r>
              <a:rPr lang="en-US" altLang="zh-CN" sz="2800" b="1" dirty="0" smtClean="0">
                <a:solidFill>
                  <a:schemeClr val="accent2"/>
                </a:solidFill>
                <a:latin typeface="隶书" pitchFamily="49" charset="-122"/>
                <a:ea typeface="隶书" pitchFamily="49" charset="-122"/>
              </a:rPr>
              <a:t>】</a:t>
            </a:r>
            <a:r>
              <a:rPr lang="zh-CN" altLang="en-US" sz="2800" b="1" dirty="0">
                <a:solidFill>
                  <a:schemeClr val="tx2"/>
                </a:solidFill>
                <a:latin typeface="隶书" pitchFamily="49" charset="-122"/>
                <a:ea typeface="隶书" pitchFamily="49" charset="-122"/>
              </a:rPr>
              <a:t>已知水平线</a:t>
            </a:r>
            <a:r>
              <a:rPr lang="en-US" altLang="zh-CN" sz="2800" b="1" dirty="0">
                <a:solidFill>
                  <a:schemeClr val="tx2"/>
                </a:solidFill>
                <a:latin typeface="隶书" pitchFamily="49" charset="-122"/>
                <a:ea typeface="隶书" pitchFamily="49" charset="-122"/>
              </a:rPr>
              <a:t>AB</a:t>
            </a:r>
            <a:r>
              <a:rPr lang="zh-CN" altLang="en-US" sz="2800" b="1" dirty="0">
                <a:solidFill>
                  <a:schemeClr val="tx2"/>
                </a:solidFill>
                <a:latin typeface="隶书" pitchFamily="49" charset="-122"/>
                <a:ea typeface="隶书" pitchFamily="49" charset="-122"/>
              </a:rPr>
              <a:t>和正平线</a:t>
            </a:r>
            <a:r>
              <a:rPr lang="en-US" altLang="zh-CN" sz="2800" b="1" dirty="0">
                <a:solidFill>
                  <a:schemeClr val="tx2"/>
                </a:solidFill>
                <a:latin typeface="隶书" pitchFamily="49" charset="-122"/>
                <a:ea typeface="隶书" pitchFamily="49" charset="-122"/>
              </a:rPr>
              <a:t>CD</a:t>
            </a:r>
            <a:r>
              <a:rPr lang="zh-CN" altLang="en-US" sz="2800" b="1" dirty="0">
                <a:solidFill>
                  <a:schemeClr val="tx2"/>
                </a:solidFill>
                <a:latin typeface="隶书" pitchFamily="49" charset="-122"/>
                <a:ea typeface="隶书" pitchFamily="49" charset="-122"/>
              </a:rPr>
              <a:t>，试过 </a:t>
            </a:r>
          </a:p>
          <a:p>
            <a:pPr algn="l"/>
            <a:r>
              <a:rPr lang="zh-CN" altLang="en-US" sz="2800" b="1" dirty="0">
                <a:solidFill>
                  <a:schemeClr val="tx2"/>
                </a:solidFill>
                <a:latin typeface="隶书" pitchFamily="49" charset="-122"/>
                <a:ea typeface="隶书" pitchFamily="49" charset="-122"/>
              </a:rPr>
              <a:t>      </a:t>
            </a:r>
            <a:r>
              <a:rPr lang="zh-CN" altLang="en-US" sz="2800" b="1" dirty="0" smtClean="0">
                <a:solidFill>
                  <a:schemeClr val="tx2"/>
                </a:solidFill>
                <a:latin typeface="隶书" pitchFamily="49" charset="-122"/>
                <a:ea typeface="隶书" pitchFamily="49" charset="-122"/>
              </a:rPr>
              <a:t>定点</a:t>
            </a:r>
            <a:r>
              <a:rPr lang="en-US" altLang="zh-CN" sz="2800" b="1" dirty="0">
                <a:solidFill>
                  <a:schemeClr val="tx2"/>
                </a:solidFill>
                <a:latin typeface="隶书" pitchFamily="49" charset="-122"/>
                <a:ea typeface="隶书" pitchFamily="49" charset="-122"/>
              </a:rPr>
              <a:t>S</a:t>
            </a:r>
            <a:r>
              <a:rPr lang="zh-CN" altLang="en-US" sz="2800" b="1" dirty="0">
                <a:latin typeface="隶书" pitchFamily="49" charset="-122"/>
                <a:ea typeface="隶书" pitchFamily="49" charset="-122"/>
              </a:rPr>
              <a:t>作它们的公垂线。</a:t>
            </a:r>
          </a:p>
        </p:txBody>
      </p:sp>
      <p:pic>
        <p:nvPicPr>
          <p:cNvPr id="64515" name="Picture 3"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64516" name="Line 4"/>
          <p:cNvSpPr>
            <a:spLocks noChangeShapeType="1"/>
          </p:cNvSpPr>
          <p:nvPr/>
        </p:nvSpPr>
        <p:spPr bwMode="auto">
          <a:xfrm>
            <a:off x="2405063" y="4422775"/>
            <a:ext cx="914400" cy="16002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17" name="Line 5"/>
          <p:cNvSpPr>
            <a:spLocks noChangeShapeType="1"/>
          </p:cNvSpPr>
          <p:nvPr/>
        </p:nvSpPr>
        <p:spPr bwMode="auto">
          <a:xfrm>
            <a:off x="2405063" y="2898775"/>
            <a:ext cx="914400" cy="6096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18" name="Line 6"/>
          <p:cNvSpPr>
            <a:spLocks noChangeShapeType="1"/>
          </p:cNvSpPr>
          <p:nvPr/>
        </p:nvSpPr>
        <p:spPr bwMode="auto">
          <a:xfrm>
            <a:off x="3319463" y="3508375"/>
            <a:ext cx="0" cy="25146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35" name="Text Box 23"/>
          <p:cNvSpPr txBox="1">
            <a:spLocks noChangeArrowheads="1"/>
          </p:cNvSpPr>
          <p:nvPr/>
        </p:nvSpPr>
        <p:spPr bwMode="auto">
          <a:xfrm>
            <a:off x="3319463" y="3203575"/>
            <a:ext cx="31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l</a:t>
            </a:r>
            <a:r>
              <a:rPr lang="en-US" altLang="zh-CN" sz="2000" b="1" i="1">
                <a:ea typeface="楷体_GB2312" pitchFamily="49" charset="-122"/>
                <a:sym typeface="Symbol" pitchFamily="18" charset="2"/>
              </a:rPr>
              <a:t></a:t>
            </a:r>
          </a:p>
        </p:txBody>
      </p:sp>
      <p:sp>
        <p:nvSpPr>
          <p:cNvPr id="64536" name="Text Box 24"/>
          <p:cNvSpPr txBox="1">
            <a:spLocks noChangeArrowheads="1"/>
          </p:cNvSpPr>
          <p:nvPr/>
        </p:nvSpPr>
        <p:spPr bwMode="auto">
          <a:xfrm>
            <a:off x="3319463" y="5854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Symbol" pitchFamily="18" charset="2"/>
              </a:rPr>
              <a:t>l</a:t>
            </a:r>
          </a:p>
        </p:txBody>
      </p:sp>
      <p:grpSp>
        <p:nvGrpSpPr>
          <p:cNvPr id="64565" name="Group 53"/>
          <p:cNvGrpSpPr>
            <a:grpSpLocks/>
          </p:cNvGrpSpPr>
          <p:nvPr/>
        </p:nvGrpSpPr>
        <p:grpSpPr bwMode="auto">
          <a:xfrm>
            <a:off x="881063" y="2289175"/>
            <a:ext cx="4876800" cy="3505200"/>
            <a:chOff x="1296" y="1488"/>
            <a:chExt cx="3072" cy="2208"/>
          </a:xfrm>
        </p:grpSpPr>
        <p:grpSp>
          <p:nvGrpSpPr>
            <p:cNvPr id="64561" name="Group 49"/>
            <p:cNvGrpSpPr>
              <a:grpSpLocks/>
            </p:cNvGrpSpPr>
            <p:nvPr/>
          </p:nvGrpSpPr>
          <p:grpSpPr bwMode="auto">
            <a:xfrm>
              <a:off x="1296" y="1488"/>
              <a:ext cx="3072" cy="2208"/>
              <a:chOff x="1296" y="1488"/>
              <a:chExt cx="3072" cy="2208"/>
            </a:xfrm>
          </p:grpSpPr>
          <p:sp>
            <p:nvSpPr>
              <p:cNvPr id="64548" name="Line 36"/>
              <p:cNvSpPr>
                <a:spLocks noChangeShapeType="1"/>
              </p:cNvSpPr>
              <p:nvPr/>
            </p:nvSpPr>
            <p:spPr bwMode="auto">
              <a:xfrm>
                <a:off x="2256" y="1872"/>
                <a:ext cx="0" cy="9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20" name="Line 8"/>
              <p:cNvSpPr>
                <a:spLocks noChangeShapeType="1"/>
              </p:cNvSpPr>
              <p:nvPr/>
            </p:nvSpPr>
            <p:spPr bwMode="auto">
              <a:xfrm flipH="1">
                <a:off x="2448" y="2832"/>
                <a:ext cx="7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4523" name="Group 11"/>
              <p:cNvGrpSpPr>
                <a:grpSpLocks/>
              </p:cNvGrpSpPr>
              <p:nvPr/>
            </p:nvGrpSpPr>
            <p:grpSpPr bwMode="auto">
              <a:xfrm>
                <a:off x="1296" y="2400"/>
                <a:ext cx="3072" cy="298"/>
                <a:chOff x="3216" y="1920"/>
                <a:chExt cx="2160" cy="298"/>
              </a:xfrm>
            </p:grpSpPr>
            <p:sp>
              <p:nvSpPr>
                <p:cNvPr id="64524" name="Line 12"/>
                <p:cNvSpPr>
                  <a:spLocks noChangeShapeType="1"/>
                </p:cNvSpPr>
                <p:nvPr/>
              </p:nvSpPr>
              <p:spPr bwMode="auto">
                <a:xfrm>
                  <a:off x="3312" y="2160"/>
                  <a:ext cx="2064"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25" name="Rectangle 13"/>
                <p:cNvSpPr>
                  <a:spLocks noChangeArrowheads="1"/>
                </p:cNvSpPr>
                <p:nvPr/>
              </p:nvSpPr>
              <p:spPr bwMode="auto">
                <a:xfrm>
                  <a:off x="3216" y="1968"/>
                  <a:ext cx="1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X</a:t>
                  </a:r>
                </a:p>
              </p:txBody>
            </p:sp>
            <p:sp>
              <p:nvSpPr>
                <p:cNvPr id="64526" name="Rectangle 14"/>
                <p:cNvSpPr>
                  <a:spLocks noChangeArrowheads="1"/>
                </p:cNvSpPr>
                <p:nvPr/>
              </p:nvSpPr>
              <p:spPr bwMode="auto">
                <a:xfrm>
                  <a:off x="5136" y="1920"/>
                  <a:ext cx="1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rPr>
                    <a:t>O</a:t>
                  </a:r>
                </a:p>
              </p:txBody>
            </p:sp>
          </p:grpSp>
          <p:sp>
            <p:nvSpPr>
              <p:cNvPr id="64527" name="Text Box 15"/>
              <p:cNvSpPr txBox="1">
                <a:spLocks noChangeArrowheads="1"/>
              </p:cNvSpPr>
              <p:nvPr/>
            </p:nvSpPr>
            <p:spPr bwMode="auto">
              <a:xfrm>
                <a:off x="2112" y="1584"/>
                <a:ext cx="2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s</a:t>
                </a:r>
                <a:r>
                  <a:rPr lang="en-US" altLang="zh-CN" sz="2000" b="1" i="1">
                    <a:ea typeface="楷体_GB2312" pitchFamily="49" charset="-122"/>
                    <a:sym typeface="Symbol" pitchFamily="18" charset="2"/>
                  </a:rPr>
                  <a:t></a:t>
                </a:r>
              </a:p>
            </p:txBody>
          </p:sp>
          <p:sp>
            <p:nvSpPr>
              <p:cNvPr id="64529" name="Text Box 17"/>
              <p:cNvSpPr txBox="1">
                <a:spLocks noChangeArrowheads="1"/>
              </p:cNvSpPr>
              <p:nvPr/>
            </p:nvSpPr>
            <p:spPr bwMode="auto">
              <a:xfrm>
                <a:off x="2012" y="2688"/>
                <a:ext cx="1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s</a:t>
                </a:r>
                <a:endParaRPr lang="en-US" altLang="zh-CN" sz="2000" b="1" i="1">
                  <a:ea typeface="楷体_GB2312" pitchFamily="49" charset="-122"/>
                  <a:sym typeface="Symbol" pitchFamily="18" charset="2"/>
                </a:endParaRPr>
              </a:p>
            </p:txBody>
          </p:sp>
          <p:sp>
            <p:nvSpPr>
              <p:cNvPr id="64532" name="Oval 20"/>
              <p:cNvSpPr>
                <a:spLocks noChangeArrowheads="1"/>
              </p:cNvSpPr>
              <p:nvPr/>
            </p:nvSpPr>
            <p:spPr bwMode="auto">
              <a:xfrm>
                <a:off x="2212" y="1834"/>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64533" name="Oval 21"/>
              <p:cNvSpPr>
                <a:spLocks noChangeArrowheads="1"/>
              </p:cNvSpPr>
              <p:nvPr/>
            </p:nvSpPr>
            <p:spPr bwMode="auto">
              <a:xfrm>
                <a:off x="2208" y="2784"/>
                <a:ext cx="96" cy="96"/>
              </a:xfrm>
              <a:prstGeom prst="ellipse">
                <a:avLst/>
              </a:prstGeom>
              <a:gradFill rotWithShape="0">
                <a:gsLst>
                  <a:gs pos="0">
                    <a:srgbClr val="FFFF66"/>
                  </a:gs>
                  <a:gs pos="100000">
                    <a:srgbClr val="FFFF66">
                      <a:gamma/>
                      <a:shade val="87059"/>
                      <a:invGamma/>
                    </a:srgbClr>
                  </a:gs>
                </a:gsLst>
                <a:path path="shape">
                  <a:fillToRect l="50000" t="50000" r="50000" b="50000"/>
                </a:path>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64545" name="Line 33"/>
              <p:cNvSpPr>
                <a:spLocks noChangeShapeType="1"/>
              </p:cNvSpPr>
              <p:nvPr/>
            </p:nvSpPr>
            <p:spPr bwMode="auto">
              <a:xfrm flipH="1">
                <a:off x="1968" y="2784"/>
                <a:ext cx="1584"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6" name="Line 34"/>
              <p:cNvSpPr>
                <a:spLocks noChangeShapeType="1"/>
              </p:cNvSpPr>
              <p:nvPr/>
            </p:nvSpPr>
            <p:spPr bwMode="auto">
              <a:xfrm flipH="1">
                <a:off x="1968" y="2304"/>
                <a:ext cx="15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7" name="Line 35"/>
              <p:cNvSpPr>
                <a:spLocks noChangeShapeType="1"/>
              </p:cNvSpPr>
              <p:nvPr/>
            </p:nvSpPr>
            <p:spPr bwMode="auto">
              <a:xfrm flipH="1">
                <a:off x="2448" y="1680"/>
                <a:ext cx="72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9" name="Line 37"/>
              <p:cNvSpPr>
                <a:spLocks noChangeShapeType="1"/>
              </p:cNvSpPr>
              <p:nvPr/>
            </p:nvSpPr>
            <p:spPr bwMode="auto">
              <a:xfrm>
                <a:off x="1968" y="2304"/>
                <a:ext cx="0" cy="12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0" name="Line 38"/>
              <p:cNvSpPr>
                <a:spLocks noChangeShapeType="1"/>
              </p:cNvSpPr>
              <p:nvPr/>
            </p:nvSpPr>
            <p:spPr bwMode="auto">
              <a:xfrm>
                <a:off x="3168" y="1680"/>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1" name="Line 39"/>
              <p:cNvSpPr>
                <a:spLocks noChangeShapeType="1"/>
              </p:cNvSpPr>
              <p:nvPr/>
            </p:nvSpPr>
            <p:spPr bwMode="auto">
              <a:xfrm>
                <a:off x="2448" y="2544"/>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2" name="Line 40"/>
              <p:cNvSpPr>
                <a:spLocks noChangeShapeType="1"/>
              </p:cNvSpPr>
              <p:nvPr/>
            </p:nvSpPr>
            <p:spPr bwMode="auto">
              <a:xfrm flipH="1">
                <a:off x="3552" y="2304"/>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3" name="Text Box 41"/>
              <p:cNvSpPr txBox="1">
                <a:spLocks noChangeArrowheads="1"/>
              </p:cNvSpPr>
              <p:nvPr/>
            </p:nvSpPr>
            <p:spPr bwMode="auto">
              <a:xfrm>
                <a:off x="1772" y="34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endParaRPr lang="en-US" altLang="zh-CN" sz="2000" b="1" i="1">
                  <a:ea typeface="楷体_GB2312" pitchFamily="49" charset="-122"/>
                  <a:sym typeface="Symbol" pitchFamily="18" charset="2"/>
                </a:endParaRPr>
              </a:p>
            </p:txBody>
          </p:sp>
          <p:sp>
            <p:nvSpPr>
              <p:cNvPr id="64555" name="Text Box 43"/>
              <p:cNvSpPr txBox="1">
                <a:spLocks noChangeArrowheads="1"/>
              </p:cNvSpPr>
              <p:nvPr/>
            </p:nvSpPr>
            <p:spPr bwMode="auto">
              <a:xfrm>
                <a:off x="1732" y="2150"/>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a</a:t>
                </a:r>
                <a:r>
                  <a:rPr lang="en-US" altLang="zh-CN" sz="2000" b="1" i="1">
                    <a:ea typeface="楷体_GB2312" pitchFamily="49" charset="-122"/>
                    <a:sym typeface="Symbol" pitchFamily="18" charset="2"/>
                  </a:rPr>
                  <a:t></a:t>
                </a:r>
              </a:p>
            </p:txBody>
          </p:sp>
          <p:sp>
            <p:nvSpPr>
              <p:cNvPr id="64556" name="Text Box 44"/>
              <p:cNvSpPr txBox="1">
                <a:spLocks noChangeArrowheads="1"/>
              </p:cNvSpPr>
              <p:nvPr/>
            </p:nvSpPr>
            <p:spPr bwMode="auto">
              <a:xfrm>
                <a:off x="3600" y="268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b</a:t>
                </a:r>
                <a:endParaRPr lang="en-US" altLang="zh-CN" sz="2000" b="1" i="1">
                  <a:ea typeface="楷体_GB2312" pitchFamily="49" charset="-122"/>
                  <a:sym typeface="Symbol" pitchFamily="18" charset="2"/>
                </a:endParaRPr>
              </a:p>
            </p:txBody>
          </p:sp>
          <p:sp>
            <p:nvSpPr>
              <p:cNvPr id="64557" name="Text Box 45"/>
              <p:cNvSpPr txBox="1">
                <a:spLocks noChangeArrowheads="1"/>
              </p:cNvSpPr>
              <p:nvPr/>
            </p:nvSpPr>
            <p:spPr bwMode="auto">
              <a:xfrm>
                <a:off x="2448" y="2784"/>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c</a:t>
                </a:r>
                <a:endParaRPr lang="en-US" altLang="zh-CN" sz="2000" b="1" i="1">
                  <a:ea typeface="楷体_GB2312" pitchFamily="49" charset="-122"/>
                  <a:sym typeface="Symbol" pitchFamily="18" charset="2"/>
                </a:endParaRPr>
              </a:p>
            </p:txBody>
          </p:sp>
          <p:sp>
            <p:nvSpPr>
              <p:cNvPr id="64558" name="Text Box 46"/>
              <p:cNvSpPr txBox="1">
                <a:spLocks noChangeArrowheads="1"/>
              </p:cNvSpPr>
              <p:nvPr/>
            </p:nvSpPr>
            <p:spPr bwMode="auto">
              <a:xfrm>
                <a:off x="3168" y="2640"/>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d</a:t>
                </a:r>
                <a:endParaRPr lang="en-US" altLang="zh-CN" sz="2000" b="1" i="1">
                  <a:ea typeface="楷体_GB2312" pitchFamily="49" charset="-122"/>
                  <a:sym typeface="Symbol" pitchFamily="18" charset="2"/>
                </a:endParaRPr>
              </a:p>
            </p:txBody>
          </p:sp>
          <p:sp>
            <p:nvSpPr>
              <p:cNvPr id="64559" name="Text Box 47"/>
              <p:cNvSpPr txBox="1">
                <a:spLocks noChangeArrowheads="1"/>
              </p:cNvSpPr>
              <p:nvPr/>
            </p:nvSpPr>
            <p:spPr bwMode="auto">
              <a:xfrm>
                <a:off x="2260" y="2342"/>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c</a:t>
                </a:r>
                <a:r>
                  <a:rPr lang="en-US" altLang="zh-CN" sz="2000" b="1" i="1">
                    <a:ea typeface="楷体_GB2312" pitchFamily="49" charset="-122"/>
                    <a:sym typeface="Symbol" pitchFamily="18" charset="2"/>
                  </a:rPr>
                  <a:t></a:t>
                </a:r>
              </a:p>
            </p:txBody>
          </p:sp>
          <p:sp>
            <p:nvSpPr>
              <p:cNvPr id="64560" name="Text Box 48"/>
              <p:cNvSpPr txBox="1">
                <a:spLocks noChangeArrowheads="1"/>
              </p:cNvSpPr>
              <p:nvPr/>
            </p:nvSpPr>
            <p:spPr bwMode="auto">
              <a:xfrm>
                <a:off x="3216" y="1488"/>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d</a:t>
                </a:r>
                <a:r>
                  <a:rPr lang="en-US" altLang="zh-CN" sz="2000" b="1" i="1">
                    <a:ea typeface="楷体_GB2312" pitchFamily="49" charset="-122"/>
                    <a:sym typeface="Symbol" pitchFamily="18" charset="2"/>
                  </a:rPr>
                  <a:t></a:t>
                </a:r>
              </a:p>
            </p:txBody>
          </p:sp>
        </p:grpSp>
        <p:sp>
          <p:nvSpPr>
            <p:cNvPr id="64564" name="Text Box 52"/>
            <p:cNvSpPr txBox="1">
              <a:spLocks noChangeArrowheads="1"/>
            </p:cNvSpPr>
            <p:nvPr/>
          </p:nvSpPr>
          <p:spPr bwMode="auto">
            <a:xfrm>
              <a:off x="3552" y="2112"/>
              <a:ext cx="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b="1" i="1">
                  <a:ea typeface="楷体_GB2312" pitchFamily="49" charset="-122"/>
                  <a:sym typeface="EuroRoman" pitchFamily="2" charset="2"/>
                </a:rPr>
                <a:t>b</a:t>
              </a:r>
              <a:r>
                <a:rPr lang="en-US" altLang="zh-CN" sz="2000" b="1" i="1">
                  <a:ea typeface="楷体_GB2312" pitchFamily="49" charset="-122"/>
                  <a:sym typeface="Symbol" pitchFamily="18" charset="2"/>
                </a:rPr>
                <a:t></a:t>
              </a:r>
            </a:p>
          </p:txBody>
        </p:sp>
      </p:grpSp>
      <p:sp>
        <p:nvSpPr>
          <p:cNvPr id="64570" name="Text Box 58"/>
          <p:cNvSpPr txBox="1">
            <a:spLocks noChangeArrowheads="1"/>
          </p:cNvSpPr>
          <p:nvPr/>
        </p:nvSpPr>
        <p:spPr bwMode="auto">
          <a:xfrm>
            <a:off x="806450" y="1228725"/>
            <a:ext cx="79978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2800" b="1">
                <a:solidFill>
                  <a:schemeClr val="folHlink"/>
                </a:solidFill>
                <a:latin typeface="黑体" pitchFamily="49" charset="-122"/>
                <a:ea typeface="黑体" pitchFamily="49" charset="-122"/>
              </a:rPr>
              <a:t>解</a:t>
            </a:r>
            <a:r>
              <a:rPr lang="zh-CN" altLang="en-US" sz="2800" b="1">
                <a:latin typeface="楷体_GB2312" pitchFamily="49" charset="-122"/>
                <a:ea typeface="楷体_GB2312" pitchFamily="49" charset="-122"/>
              </a:rPr>
              <a:t>：过点</a:t>
            </a:r>
            <a:r>
              <a:rPr lang="en-US" altLang="zh-CN" sz="2800" b="1">
                <a:latin typeface="楷体_GB2312" pitchFamily="49" charset="-122"/>
                <a:ea typeface="楷体_GB2312" pitchFamily="49" charset="-122"/>
              </a:rPr>
              <a:t>S</a:t>
            </a:r>
            <a:r>
              <a:rPr lang="zh-CN" altLang="en-US" sz="2800" b="1">
                <a:latin typeface="楷体_GB2312" pitchFamily="49" charset="-122"/>
                <a:ea typeface="楷体_GB2312" pitchFamily="49" charset="-122"/>
              </a:rPr>
              <a:t>的水平投影</a:t>
            </a:r>
            <a:r>
              <a:rPr lang="en-US" altLang="zh-CN" sz="2800" b="1">
                <a:latin typeface="楷体_GB2312" pitchFamily="49" charset="-122"/>
                <a:ea typeface="楷体_GB2312" pitchFamily="49" charset="-122"/>
              </a:rPr>
              <a:t>s</a:t>
            </a:r>
            <a:r>
              <a:rPr lang="zh-CN" altLang="en-US" sz="2800" b="1">
                <a:latin typeface="楷体_GB2312" pitchFamily="49" charset="-122"/>
                <a:ea typeface="楷体_GB2312" pitchFamily="49" charset="-122"/>
              </a:rPr>
              <a:t>作</a:t>
            </a:r>
            <a:r>
              <a:rPr lang="en-US" altLang="zh-CN" sz="2800" b="1">
                <a:latin typeface="楷体_GB2312" pitchFamily="49" charset="-122"/>
                <a:ea typeface="楷体_GB2312" pitchFamily="49" charset="-122"/>
              </a:rPr>
              <a:t>sl⊥ab</a:t>
            </a:r>
            <a:r>
              <a:rPr lang="zh-CN" altLang="en-US" sz="2800" b="1">
                <a:latin typeface="楷体_GB2312" pitchFamily="49" charset="-122"/>
                <a:ea typeface="楷体_GB2312" pitchFamily="49" charset="-122"/>
              </a:rPr>
              <a:t>，过点</a:t>
            </a:r>
            <a:r>
              <a:rPr lang="en-US" altLang="zh-CN" sz="2800" b="1">
                <a:latin typeface="楷体_GB2312" pitchFamily="49" charset="-122"/>
                <a:ea typeface="楷体_GB2312" pitchFamily="49" charset="-122"/>
              </a:rPr>
              <a:t>S</a:t>
            </a:r>
            <a:r>
              <a:rPr lang="zh-CN" altLang="en-US" sz="2800" b="1">
                <a:latin typeface="楷体_GB2312" pitchFamily="49" charset="-122"/>
                <a:ea typeface="楷体_GB2312" pitchFamily="49" charset="-122"/>
              </a:rPr>
              <a:t>的正面投</a:t>
            </a:r>
          </a:p>
          <a:p>
            <a:pPr algn="l"/>
            <a:r>
              <a:rPr lang="zh-CN" altLang="en-US" sz="2800" b="1">
                <a:latin typeface="楷体_GB2312" pitchFamily="49" charset="-122"/>
                <a:ea typeface="楷体_GB2312" pitchFamily="49" charset="-122"/>
              </a:rPr>
              <a:t>    影</a:t>
            </a:r>
            <a:r>
              <a:rPr lang="en-US" altLang="zh-CN" sz="2800" b="1">
                <a:latin typeface="楷体_GB2312" pitchFamily="49" charset="-122"/>
                <a:ea typeface="楷体_GB2312" pitchFamily="49" charset="-122"/>
              </a:rPr>
              <a:t>s</a:t>
            </a:r>
            <a:r>
              <a:rPr lang="en-US" altLang="zh-CN" sz="2800" b="1">
                <a:latin typeface="Times New Roman"/>
                <a:ea typeface="楷体_GB2312" pitchFamily="49" charset="-122"/>
              </a:rPr>
              <a:t>’</a:t>
            </a:r>
            <a:r>
              <a:rPr lang="zh-CN" altLang="en-US" sz="2800" b="1">
                <a:latin typeface="楷体_GB2312" pitchFamily="49" charset="-122"/>
                <a:ea typeface="楷体_GB2312" pitchFamily="49" charset="-122"/>
              </a:rPr>
              <a:t>作</a:t>
            </a:r>
            <a:r>
              <a:rPr lang="en-US" altLang="zh-CN" sz="2800" b="1">
                <a:latin typeface="楷体_GB2312" pitchFamily="49" charset="-122"/>
                <a:ea typeface="楷体_GB2312" pitchFamily="49" charset="-122"/>
              </a:rPr>
              <a:t>s</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l</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⊥c</a:t>
            </a:r>
            <a:r>
              <a:rPr lang="en-US" altLang="zh-CN" sz="2800" b="1">
                <a:latin typeface="Times New Roman"/>
                <a:ea typeface="楷体_GB2312" pitchFamily="49" charset="-122"/>
              </a:rPr>
              <a:t>’</a:t>
            </a:r>
            <a:r>
              <a:rPr lang="en-US" altLang="zh-CN" sz="2800" b="1">
                <a:latin typeface="楷体_GB2312" pitchFamily="49" charset="-122"/>
                <a:ea typeface="楷体_GB2312" pitchFamily="49" charset="-122"/>
              </a:rPr>
              <a:t>d</a:t>
            </a:r>
            <a:r>
              <a:rPr lang="en-US" altLang="zh-CN" sz="2800" b="1">
                <a:latin typeface="Times New Roman"/>
                <a:ea typeface="楷体_GB2312" pitchFamily="49" charset="-122"/>
              </a:rPr>
              <a:t>’</a:t>
            </a:r>
            <a:r>
              <a:rPr lang="zh-CN" altLang="en-US" sz="2800" b="1">
                <a:latin typeface="楷体_GB2312" pitchFamily="49" charset="-122"/>
                <a:ea typeface="楷体_GB2312" pitchFamily="49" charset="-122"/>
              </a:rPr>
              <a:t>。</a:t>
            </a:r>
          </a:p>
        </p:txBody>
      </p:sp>
      <p:sp>
        <p:nvSpPr>
          <p:cNvPr id="64571" name="Text Box 59"/>
          <p:cNvSpPr txBox="1">
            <a:spLocks noChangeArrowheads="1"/>
          </p:cNvSpPr>
          <p:nvPr/>
        </p:nvSpPr>
        <p:spPr bwMode="auto">
          <a:xfrm>
            <a:off x="6418263" y="2979738"/>
            <a:ext cx="2395537"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zh-CN" altLang="en-US" sz="2800" b="1">
                <a:latin typeface="楷体_GB2312" pitchFamily="49" charset="-122"/>
                <a:ea typeface="楷体_GB2312" pitchFamily="49" charset="-122"/>
              </a:rPr>
              <a:t>根据定理三，必有</a:t>
            </a:r>
            <a:r>
              <a:rPr lang="en-US" altLang="zh-CN" sz="2800" b="1">
                <a:latin typeface="楷体_GB2312" pitchFamily="49" charset="-122"/>
                <a:ea typeface="楷体_GB2312" pitchFamily="49" charset="-122"/>
              </a:rPr>
              <a:t>SL⊥AB</a:t>
            </a:r>
            <a:r>
              <a:rPr lang="zh-CN" altLang="en-US" sz="2800" b="1">
                <a:latin typeface="楷体_GB2312" pitchFamily="49" charset="-122"/>
                <a:ea typeface="楷体_GB2312" pitchFamily="49" charset="-122"/>
              </a:rPr>
              <a:t>及</a:t>
            </a:r>
            <a:r>
              <a:rPr lang="en-US" altLang="zh-CN" sz="2800" b="1">
                <a:latin typeface="楷体_GB2312" pitchFamily="49" charset="-122"/>
                <a:ea typeface="楷体_GB2312" pitchFamily="49" charset="-122"/>
              </a:rPr>
              <a:t>SL⊥CD</a:t>
            </a:r>
            <a:r>
              <a:rPr lang="zh-CN" altLang="en-US" sz="2800" b="1">
                <a:latin typeface="楷体_GB2312" pitchFamily="49" charset="-122"/>
                <a:ea typeface="楷体_GB2312" pitchFamily="49" charset="-122"/>
              </a:rPr>
              <a:t>，故</a:t>
            </a:r>
            <a:r>
              <a:rPr lang="en-US" altLang="zh-CN" sz="2800" b="1">
                <a:latin typeface="楷体_GB2312" pitchFamily="49" charset="-122"/>
                <a:ea typeface="楷体_GB2312" pitchFamily="49" charset="-122"/>
              </a:rPr>
              <a:t>SL</a:t>
            </a:r>
            <a:r>
              <a:rPr lang="zh-CN" altLang="en-US" sz="2800" b="1">
                <a:latin typeface="楷体_GB2312" pitchFamily="49" charset="-122"/>
                <a:ea typeface="楷体_GB2312" pitchFamily="49" charset="-122"/>
              </a:rPr>
              <a:t>即为所求的公垂线。</a:t>
            </a:r>
          </a:p>
        </p:txBody>
      </p:sp>
    </p:spTree>
    <p:extLst>
      <p:ext uri="{BB962C8B-B14F-4D97-AF65-F5344CB8AC3E}">
        <p14:creationId xmlns:p14="http://schemas.microsoft.com/office/powerpoint/2010/main" val="83752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70"/>
                                        </p:tgtEl>
                                        <p:attrNameLst>
                                          <p:attrName>style.visibility</p:attrName>
                                        </p:attrNameLst>
                                      </p:cBhvr>
                                      <p:to>
                                        <p:strVal val="visible"/>
                                      </p:to>
                                    </p:set>
                                    <p:animEffect transition="in" filter="wipe(up)">
                                      <p:cBhvr>
                                        <p:cTn id="7" dur="500"/>
                                        <p:tgtEl>
                                          <p:spTgt spid="64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71"/>
                                        </p:tgtEl>
                                        <p:attrNameLst>
                                          <p:attrName>style.visibility</p:attrName>
                                        </p:attrNameLst>
                                      </p:cBhvr>
                                      <p:to>
                                        <p:strVal val="visible"/>
                                      </p:to>
                                    </p:set>
                                    <p:animEffect transition="in" filter="wipe(up)">
                                      <p:cBhvr>
                                        <p:cTn id="12" dur="500"/>
                                        <p:tgtEl>
                                          <p:spTgt spid="645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wipe(up)">
                                      <p:cBhvr>
                                        <p:cTn id="17" dur="500"/>
                                        <p:tgtEl>
                                          <p:spTgt spid="64516"/>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4536"/>
                                        </p:tgtEl>
                                        <p:attrNameLst>
                                          <p:attrName>style.visibility</p:attrName>
                                        </p:attrNameLst>
                                      </p:cBhvr>
                                      <p:to>
                                        <p:strVal val="visible"/>
                                      </p:to>
                                    </p:set>
                                    <p:animEffect transition="in" filter="dissolve">
                                      <p:cBhvr>
                                        <p:cTn id="21" dur="500"/>
                                        <p:tgtEl>
                                          <p:spTgt spid="645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left)">
                                      <p:cBhvr>
                                        <p:cTn id="26" dur="500"/>
                                        <p:tgtEl>
                                          <p:spTgt spid="64517"/>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4535"/>
                                        </p:tgtEl>
                                        <p:attrNameLst>
                                          <p:attrName>style.visibility</p:attrName>
                                        </p:attrNameLst>
                                      </p:cBhvr>
                                      <p:to>
                                        <p:strVal val="visible"/>
                                      </p:to>
                                    </p:set>
                                    <p:animEffect transition="in" filter="dissolve">
                                      <p:cBhvr>
                                        <p:cTn id="30" dur="500"/>
                                        <p:tgtEl>
                                          <p:spTgt spid="645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4518"/>
                                        </p:tgtEl>
                                        <p:attrNameLst>
                                          <p:attrName>style.visibility</p:attrName>
                                        </p:attrNameLst>
                                      </p:cBhvr>
                                      <p:to>
                                        <p:strVal val="visible"/>
                                      </p:to>
                                    </p:set>
                                    <p:animEffect transition="in" filter="wipe(up)">
                                      <p:cBhvr>
                                        <p:cTn id="35"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35" grpId="0" autoUpdateAnimBg="0"/>
      <p:bldP spid="64536" grpId="0" autoUpdateAnimBg="0"/>
      <p:bldP spid="64570" grpId="0" autoUpdateAnimBg="0"/>
      <p:bldP spid="6457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1492416" y="1486525"/>
            <a:ext cx="5280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pPr>
            <a:r>
              <a:rPr lang="zh-CN" altLang="en-US" sz="3600" b="1" dirty="0">
                <a:solidFill>
                  <a:srgbClr val="FFFF66"/>
                </a:solidFill>
                <a:latin typeface="楷体_GB2312"/>
                <a:ea typeface="楷体_GB2312"/>
                <a:cs typeface="楷体_GB2312"/>
              </a:rPr>
              <a:t>第一次课</a:t>
            </a:r>
            <a:r>
              <a:rPr lang="zh-CN" altLang="en-US" sz="3600" b="1" dirty="0" smtClean="0">
                <a:solidFill>
                  <a:srgbClr val="FFFF66"/>
                </a:solidFill>
                <a:latin typeface="楷体_GB2312"/>
                <a:ea typeface="楷体_GB2312"/>
                <a:cs typeface="楷体_GB2312"/>
              </a:rPr>
              <a:t>作业</a:t>
            </a:r>
            <a:r>
              <a:rPr lang="zh-CN" altLang="en-US" sz="3600" b="1" dirty="0" smtClean="0">
                <a:solidFill>
                  <a:srgbClr val="FFFF66"/>
                </a:solidFill>
                <a:latin typeface="楷体_GB2312"/>
                <a:ea typeface="楷体_GB2312"/>
                <a:cs typeface="楷体_GB2312"/>
              </a:rPr>
              <a:t>（直线</a:t>
            </a:r>
            <a:r>
              <a:rPr lang="zh-CN" altLang="en-US" sz="3600" b="1" dirty="0" smtClean="0">
                <a:solidFill>
                  <a:srgbClr val="FFFF66"/>
                </a:solidFill>
                <a:latin typeface="楷体_GB2312"/>
                <a:ea typeface="楷体_GB2312"/>
                <a:cs typeface="楷体_GB2312"/>
              </a:rPr>
              <a:t>）：</a:t>
            </a:r>
            <a:endParaRPr lang="zh-CN" altLang="en-US" sz="3600" b="1" dirty="0">
              <a:solidFill>
                <a:srgbClr val="FFFF66"/>
              </a:solidFill>
              <a:latin typeface="楷体_GB2312"/>
              <a:ea typeface="楷体_GB2312"/>
              <a:cs typeface="楷体_GB2312"/>
            </a:endParaRPr>
          </a:p>
        </p:txBody>
      </p:sp>
      <p:pic>
        <p:nvPicPr>
          <p:cNvPr id="10"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5095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
          <p:cNvSpPr txBox="1">
            <a:spLocks/>
          </p:cNvSpPr>
          <p:nvPr/>
        </p:nvSpPr>
        <p:spPr bwMode="auto">
          <a:xfrm>
            <a:off x="1335211" y="260350"/>
            <a:ext cx="316840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ct val="20000"/>
              </a:spcBef>
            </a:pPr>
            <a:r>
              <a:rPr lang="zh-CN" altLang="en-US" sz="3600" b="1" dirty="0" smtClean="0">
                <a:solidFill>
                  <a:schemeClr val="accent2"/>
                </a:solidFill>
                <a:latin typeface="隶书" pitchFamily="49" charset="-122"/>
                <a:ea typeface="隶书" pitchFamily="49" charset="-122"/>
              </a:rPr>
              <a:t>作　　业</a:t>
            </a:r>
            <a:endParaRPr lang="zh-CN" altLang="en-US" sz="3600" b="1" dirty="0">
              <a:solidFill>
                <a:schemeClr val="accent2"/>
              </a:solidFill>
              <a:latin typeface="隶书" pitchFamily="49" charset="-122"/>
              <a:ea typeface="隶书" pitchFamily="49" charset="-122"/>
            </a:endParaRPr>
          </a:p>
        </p:txBody>
      </p:sp>
      <p:sp>
        <p:nvSpPr>
          <p:cNvPr id="15" name="Rectangle 5"/>
          <p:cNvSpPr>
            <a:spLocks noChangeArrowheads="1"/>
          </p:cNvSpPr>
          <p:nvPr/>
        </p:nvSpPr>
        <p:spPr bwMode="auto">
          <a:xfrm>
            <a:off x="2339752" y="2492896"/>
            <a:ext cx="4734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0"/>
              </a:spcBef>
            </a:pPr>
            <a:r>
              <a:rPr lang="en-US" altLang="zh-CN" sz="3600" b="1" dirty="0" smtClean="0">
                <a:solidFill>
                  <a:srgbClr val="0000FF"/>
                </a:solidFill>
                <a:latin typeface="楷体_GB2312"/>
                <a:ea typeface="楷体_GB2312"/>
                <a:cs typeface="楷体_GB2312"/>
              </a:rPr>
              <a:t>P6</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1</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4</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5</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8</a:t>
            </a:r>
            <a:endParaRPr lang="en-US" altLang="zh-CN" sz="3600" b="1" dirty="0">
              <a:solidFill>
                <a:srgbClr val="0000FF"/>
              </a:solidFill>
              <a:latin typeface="楷体_GB2312"/>
              <a:ea typeface="楷体_GB2312"/>
              <a:cs typeface="楷体_GB2312"/>
            </a:endParaRPr>
          </a:p>
        </p:txBody>
      </p:sp>
    </p:spTree>
    <p:extLst>
      <p:ext uri="{BB962C8B-B14F-4D97-AF65-F5344CB8AC3E}">
        <p14:creationId xmlns:p14="http://schemas.microsoft.com/office/powerpoint/2010/main" val="4207278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192338" y="188913"/>
            <a:ext cx="4772025" cy="6413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3600" b="1">
                <a:solidFill>
                  <a:srgbClr val="0000FF"/>
                </a:solidFill>
                <a:latin typeface="隶书" pitchFamily="49" charset="-122"/>
                <a:ea typeface="隶书" pitchFamily="49" charset="-122"/>
              </a:rPr>
              <a:t>直线对三投影面的倾角</a:t>
            </a:r>
          </a:p>
        </p:txBody>
      </p:sp>
      <p:sp>
        <p:nvSpPr>
          <p:cNvPr id="88069" name="Rectangle 5"/>
          <p:cNvSpPr>
            <a:spLocks noChangeArrowheads="1"/>
          </p:cNvSpPr>
          <p:nvPr/>
        </p:nvSpPr>
        <p:spPr bwMode="auto">
          <a:xfrm>
            <a:off x="546100" y="1597248"/>
            <a:ext cx="4533900" cy="406400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070" name="Text Box 6"/>
          <p:cNvSpPr txBox="1">
            <a:spLocks noChangeArrowheads="1"/>
          </p:cNvSpPr>
          <p:nvPr/>
        </p:nvSpPr>
        <p:spPr bwMode="auto">
          <a:xfrm>
            <a:off x="5248275" y="1574800"/>
            <a:ext cx="3679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b="1">
                <a:solidFill>
                  <a:schemeClr val="accent2"/>
                </a:solidFill>
                <a:ea typeface="楷体_GB2312" pitchFamily="49" charset="-122"/>
              </a:rPr>
              <a:t>直线对水平投影面的倾角</a:t>
            </a:r>
            <a:r>
              <a:rPr lang="en-US" altLang="zh-CN" sz="2800" b="1">
                <a:solidFill>
                  <a:schemeClr val="accent2"/>
                </a:solidFill>
                <a:ea typeface="楷体_GB2312" pitchFamily="49" charset="-122"/>
              </a:rPr>
              <a:t>——   </a:t>
            </a:r>
            <a:r>
              <a:rPr lang="en-US" altLang="zh-CN" sz="2800" b="1" i="1">
                <a:solidFill>
                  <a:schemeClr val="folHlink"/>
                </a:solidFill>
                <a:ea typeface="楷体_GB2312" pitchFamily="49" charset="-122"/>
                <a:sym typeface="Symbol" pitchFamily="18" charset="2"/>
              </a:rPr>
              <a:t></a:t>
            </a:r>
          </a:p>
        </p:txBody>
      </p:sp>
      <p:sp>
        <p:nvSpPr>
          <p:cNvPr id="88071" name="Text Box 7"/>
          <p:cNvSpPr txBox="1">
            <a:spLocks noChangeArrowheads="1"/>
          </p:cNvSpPr>
          <p:nvPr/>
        </p:nvSpPr>
        <p:spPr bwMode="auto">
          <a:xfrm>
            <a:off x="5283200" y="2971800"/>
            <a:ext cx="36210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b="1">
                <a:solidFill>
                  <a:schemeClr val="accent2"/>
                </a:solidFill>
                <a:ea typeface="楷体_GB2312" pitchFamily="49" charset="-122"/>
              </a:rPr>
              <a:t>直线对正立投影面的倾角</a:t>
            </a:r>
            <a:r>
              <a:rPr lang="en-US" altLang="zh-CN" sz="2800" b="1">
                <a:solidFill>
                  <a:schemeClr val="accent2"/>
                </a:solidFill>
                <a:ea typeface="楷体_GB2312" pitchFamily="49" charset="-122"/>
              </a:rPr>
              <a:t>——  </a:t>
            </a:r>
            <a:r>
              <a:rPr lang="en-US" altLang="zh-CN" sz="2800" b="1">
                <a:solidFill>
                  <a:schemeClr val="folHlink"/>
                </a:solidFill>
                <a:ea typeface="楷体_GB2312" pitchFamily="49" charset="-122"/>
              </a:rPr>
              <a:t> </a:t>
            </a:r>
            <a:r>
              <a:rPr lang="en-US" altLang="zh-CN" sz="2800" b="1" i="1">
                <a:solidFill>
                  <a:schemeClr val="folHlink"/>
                </a:solidFill>
                <a:ea typeface="楷体_GB2312" pitchFamily="49" charset="-122"/>
                <a:sym typeface="Symbol" pitchFamily="18" charset="2"/>
              </a:rPr>
              <a:t></a:t>
            </a:r>
          </a:p>
        </p:txBody>
      </p:sp>
      <p:sp>
        <p:nvSpPr>
          <p:cNvPr id="88072" name="Text Box 8"/>
          <p:cNvSpPr txBox="1">
            <a:spLocks noChangeArrowheads="1"/>
          </p:cNvSpPr>
          <p:nvPr/>
        </p:nvSpPr>
        <p:spPr bwMode="auto">
          <a:xfrm>
            <a:off x="5346700" y="4559300"/>
            <a:ext cx="36210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800" b="1">
                <a:solidFill>
                  <a:schemeClr val="accent2"/>
                </a:solidFill>
                <a:ea typeface="楷体_GB2312" pitchFamily="49" charset="-122"/>
              </a:rPr>
              <a:t>直线对侧立投影面的倾角</a:t>
            </a:r>
            <a:r>
              <a:rPr lang="en-US" altLang="zh-CN" sz="2800" b="1">
                <a:solidFill>
                  <a:schemeClr val="accent2"/>
                </a:solidFill>
                <a:ea typeface="楷体_GB2312" pitchFamily="49" charset="-122"/>
              </a:rPr>
              <a:t>——  </a:t>
            </a:r>
            <a:r>
              <a:rPr lang="en-US" altLang="zh-CN" sz="2800" b="1">
                <a:solidFill>
                  <a:schemeClr val="folHlink"/>
                </a:solidFill>
                <a:ea typeface="楷体_GB2312" pitchFamily="49" charset="-122"/>
              </a:rPr>
              <a:t> </a:t>
            </a:r>
            <a:r>
              <a:rPr lang="en-US" altLang="zh-CN" sz="2800" b="1" i="1">
                <a:solidFill>
                  <a:schemeClr val="folHlink"/>
                </a:solidFill>
                <a:ea typeface="楷体_GB2312" pitchFamily="49" charset="-122"/>
                <a:sym typeface="Symbol" pitchFamily="18" charset="2"/>
              </a:rPr>
              <a:t> </a:t>
            </a:r>
          </a:p>
        </p:txBody>
      </p:sp>
      <p:pic>
        <p:nvPicPr>
          <p:cNvPr id="88073" name="Picture 9"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88074" name="Rectangle 10"/>
          <p:cNvSpPr>
            <a:spLocks noChangeArrowheads="1"/>
          </p:cNvSpPr>
          <p:nvPr/>
        </p:nvSpPr>
        <p:spPr bwMode="auto">
          <a:xfrm>
            <a:off x="914400" y="1938561"/>
            <a:ext cx="2322513" cy="1974850"/>
          </a:xfrm>
          <a:prstGeom prst="rect">
            <a:avLst/>
          </a:prstGeom>
          <a:gradFill rotWithShape="0">
            <a:gsLst>
              <a:gs pos="0">
                <a:schemeClr val="accent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8075" name="Freeform 11"/>
          <p:cNvSpPr>
            <a:spLocks/>
          </p:cNvSpPr>
          <p:nvPr/>
        </p:nvSpPr>
        <p:spPr bwMode="auto">
          <a:xfrm>
            <a:off x="914400" y="3913411"/>
            <a:ext cx="3702050" cy="1377950"/>
          </a:xfrm>
          <a:custGeom>
            <a:avLst/>
            <a:gdLst>
              <a:gd name="T0" fmla="*/ 0 w 2332"/>
              <a:gd name="T1" fmla="*/ 0 h 868"/>
              <a:gd name="T2" fmla="*/ 1464 w 2332"/>
              <a:gd name="T3" fmla="*/ 0 h 868"/>
              <a:gd name="T4" fmla="*/ 2332 w 2332"/>
              <a:gd name="T5" fmla="*/ 868 h 868"/>
              <a:gd name="T6" fmla="*/ 864 w 2332"/>
              <a:gd name="T7" fmla="*/ 868 h 868"/>
              <a:gd name="T8" fmla="*/ 0 w 2332"/>
              <a:gd name="T9" fmla="*/ 0 h 868"/>
            </a:gdLst>
            <a:ahLst/>
            <a:cxnLst>
              <a:cxn ang="0">
                <a:pos x="T0" y="T1"/>
              </a:cxn>
              <a:cxn ang="0">
                <a:pos x="T2" y="T3"/>
              </a:cxn>
              <a:cxn ang="0">
                <a:pos x="T4" y="T5"/>
              </a:cxn>
              <a:cxn ang="0">
                <a:pos x="T6" y="T7"/>
              </a:cxn>
              <a:cxn ang="0">
                <a:pos x="T8" y="T9"/>
              </a:cxn>
            </a:cxnLst>
            <a:rect l="0" t="0" r="r" b="b"/>
            <a:pathLst>
              <a:path w="2332" h="868">
                <a:moveTo>
                  <a:pt x="0" y="0"/>
                </a:moveTo>
                <a:lnTo>
                  <a:pt x="1464" y="0"/>
                </a:lnTo>
                <a:lnTo>
                  <a:pt x="2332" y="868"/>
                </a:lnTo>
                <a:lnTo>
                  <a:pt x="864" y="868"/>
                </a:lnTo>
                <a:lnTo>
                  <a:pt x="0" y="0"/>
                </a:lnTo>
                <a:close/>
              </a:path>
            </a:pathLst>
          </a:custGeom>
          <a:gradFill rotWithShape="0">
            <a:gsLst>
              <a:gs pos="0">
                <a:schemeClr val="accent1"/>
              </a:gs>
              <a:gs pos="100000">
                <a:schemeClr val="bg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8076" name="Freeform 12"/>
          <p:cNvSpPr>
            <a:spLocks/>
          </p:cNvSpPr>
          <p:nvPr/>
        </p:nvSpPr>
        <p:spPr bwMode="auto">
          <a:xfrm>
            <a:off x="3238500" y="1938561"/>
            <a:ext cx="1371600" cy="3352800"/>
          </a:xfrm>
          <a:custGeom>
            <a:avLst/>
            <a:gdLst>
              <a:gd name="T0" fmla="*/ 0 w 864"/>
              <a:gd name="T1" fmla="*/ 0 h 2112"/>
              <a:gd name="T2" fmla="*/ 0 w 864"/>
              <a:gd name="T3" fmla="*/ 1248 h 2112"/>
              <a:gd name="T4" fmla="*/ 864 w 864"/>
              <a:gd name="T5" fmla="*/ 2112 h 2112"/>
              <a:gd name="T6" fmla="*/ 864 w 864"/>
              <a:gd name="T7" fmla="*/ 864 h 2112"/>
              <a:gd name="T8" fmla="*/ 0 w 864"/>
              <a:gd name="T9" fmla="*/ 0 h 2112"/>
            </a:gdLst>
            <a:ahLst/>
            <a:cxnLst>
              <a:cxn ang="0">
                <a:pos x="T0" y="T1"/>
              </a:cxn>
              <a:cxn ang="0">
                <a:pos x="T2" y="T3"/>
              </a:cxn>
              <a:cxn ang="0">
                <a:pos x="T4" y="T5"/>
              </a:cxn>
              <a:cxn ang="0">
                <a:pos x="T6" y="T7"/>
              </a:cxn>
              <a:cxn ang="0">
                <a:pos x="T8" y="T9"/>
              </a:cxn>
            </a:cxnLst>
            <a:rect l="0" t="0" r="r" b="b"/>
            <a:pathLst>
              <a:path w="864" h="2112">
                <a:moveTo>
                  <a:pt x="0" y="0"/>
                </a:moveTo>
                <a:lnTo>
                  <a:pt x="0" y="1248"/>
                </a:lnTo>
                <a:lnTo>
                  <a:pt x="864" y="2112"/>
                </a:lnTo>
                <a:lnTo>
                  <a:pt x="864" y="864"/>
                </a:lnTo>
                <a:lnTo>
                  <a:pt x="0" y="0"/>
                </a:lnTo>
                <a:close/>
              </a:path>
            </a:pathLst>
          </a:custGeom>
          <a:gradFill rotWithShape="0">
            <a:gsLst>
              <a:gs pos="0">
                <a:schemeClr val="bg1"/>
              </a:gs>
              <a:gs pos="100000">
                <a:schemeClr val="accent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8077" name="Line 13"/>
          <p:cNvSpPr>
            <a:spLocks noChangeShapeType="1"/>
          </p:cNvSpPr>
          <p:nvPr/>
        </p:nvSpPr>
        <p:spPr bwMode="auto">
          <a:xfrm>
            <a:off x="3389313" y="3146648"/>
            <a:ext cx="328612" cy="1296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78" name="Line 14"/>
          <p:cNvSpPr>
            <a:spLocks noChangeShapeType="1"/>
          </p:cNvSpPr>
          <p:nvPr/>
        </p:nvSpPr>
        <p:spPr bwMode="auto">
          <a:xfrm flipH="1">
            <a:off x="2698750" y="4178523"/>
            <a:ext cx="690563" cy="265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79" name="Line 15"/>
          <p:cNvSpPr>
            <a:spLocks noChangeShapeType="1"/>
          </p:cNvSpPr>
          <p:nvPr/>
        </p:nvSpPr>
        <p:spPr bwMode="auto">
          <a:xfrm flipH="1" flipV="1">
            <a:off x="2222500" y="5057998"/>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80" name="Line 16"/>
          <p:cNvSpPr>
            <a:spLocks noChangeShapeType="1"/>
          </p:cNvSpPr>
          <p:nvPr/>
        </p:nvSpPr>
        <p:spPr bwMode="auto">
          <a:xfrm>
            <a:off x="2292350" y="5127848"/>
            <a:ext cx="1397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81" name="Line 17"/>
          <p:cNvSpPr>
            <a:spLocks noChangeShapeType="1"/>
          </p:cNvSpPr>
          <p:nvPr/>
        </p:nvSpPr>
        <p:spPr bwMode="auto">
          <a:xfrm>
            <a:off x="2362200" y="5057998"/>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8082" name="Group 18"/>
          <p:cNvGrpSpPr>
            <a:grpSpLocks/>
          </p:cNvGrpSpPr>
          <p:nvPr/>
        </p:nvGrpSpPr>
        <p:grpSpPr bwMode="auto">
          <a:xfrm>
            <a:off x="2809875" y="4089623"/>
            <a:ext cx="325438" cy="269875"/>
            <a:chOff x="1578" y="2114"/>
            <a:chExt cx="205" cy="170"/>
          </a:xfrm>
        </p:grpSpPr>
        <p:sp>
          <p:nvSpPr>
            <p:cNvPr id="88083" name="Freeform 19"/>
            <p:cNvSpPr>
              <a:spLocks/>
            </p:cNvSpPr>
            <p:nvPr/>
          </p:nvSpPr>
          <p:spPr bwMode="auto">
            <a:xfrm>
              <a:off x="1721" y="2114"/>
              <a:ext cx="37" cy="98"/>
            </a:xfrm>
            <a:custGeom>
              <a:avLst/>
              <a:gdLst>
                <a:gd name="T0" fmla="*/ 0 w 221"/>
                <a:gd name="T1" fmla="*/ 0 h 596"/>
                <a:gd name="T2" fmla="*/ 84 w 221"/>
                <a:gd name="T3" fmla="*/ 0 h 596"/>
                <a:gd name="T4" fmla="*/ 115 w 221"/>
                <a:gd name="T5" fmla="*/ 43 h 596"/>
                <a:gd name="T6" fmla="*/ 134 w 221"/>
                <a:gd name="T7" fmla="*/ 129 h 596"/>
                <a:gd name="T8" fmla="*/ 129 w 221"/>
                <a:gd name="T9" fmla="*/ 469 h 596"/>
                <a:gd name="T10" fmla="*/ 147 w 221"/>
                <a:gd name="T11" fmla="*/ 555 h 596"/>
                <a:gd name="T12" fmla="*/ 179 w 221"/>
                <a:gd name="T13" fmla="*/ 596 h 596"/>
                <a:gd name="T14" fmla="*/ 221 w 221"/>
                <a:gd name="T15" fmla="*/ 596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596">
                  <a:moveTo>
                    <a:pt x="0" y="0"/>
                  </a:moveTo>
                  <a:lnTo>
                    <a:pt x="84" y="0"/>
                  </a:lnTo>
                  <a:lnTo>
                    <a:pt x="115" y="43"/>
                  </a:lnTo>
                  <a:lnTo>
                    <a:pt x="134" y="129"/>
                  </a:lnTo>
                  <a:lnTo>
                    <a:pt x="129" y="469"/>
                  </a:lnTo>
                  <a:lnTo>
                    <a:pt x="147" y="555"/>
                  </a:lnTo>
                  <a:lnTo>
                    <a:pt x="179" y="596"/>
                  </a:lnTo>
                  <a:lnTo>
                    <a:pt x="221"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88084" name="Group 20"/>
            <p:cNvGrpSpPr>
              <a:grpSpLocks/>
            </p:cNvGrpSpPr>
            <p:nvPr/>
          </p:nvGrpSpPr>
          <p:grpSpPr bwMode="auto">
            <a:xfrm>
              <a:off x="1578" y="2114"/>
              <a:ext cx="205" cy="170"/>
              <a:chOff x="1578" y="2114"/>
              <a:chExt cx="205" cy="170"/>
            </a:xfrm>
          </p:grpSpPr>
          <p:sp>
            <p:nvSpPr>
              <p:cNvPr id="88085" name="Freeform 21"/>
              <p:cNvSpPr>
                <a:spLocks/>
              </p:cNvSpPr>
              <p:nvPr/>
            </p:nvSpPr>
            <p:spPr bwMode="auto">
              <a:xfrm>
                <a:off x="1659" y="2114"/>
                <a:ext cx="124" cy="98"/>
              </a:xfrm>
              <a:custGeom>
                <a:avLst/>
                <a:gdLst>
                  <a:gd name="T0" fmla="*/ 376 w 754"/>
                  <a:gd name="T1" fmla="*/ 0 h 596"/>
                  <a:gd name="T2" fmla="*/ 281 w 754"/>
                  <a:gd name="T3" fmla="*/ 43 h 596"/>
                  <a:gd name="T4" fmla="*/ 174 w 754"/>
                  <a:gd name="T5" fmla="*/ 129 h 596"/>
                  <a:gd name="T6" fmla="*/ 110 w 754"/>
                  <a:gd name="T7" fmla="*/ 214 h 596"/>
                  <a:gd name="T8" fmla="*/ 34 w 754"/>
                  <a:gd name="T9" fmla="*/ 341 h 596"/>
                  <a:gd name="T10" fmla="*/ 0 w 754"/>
                  <a:gd name="T11" fmla="*/ 469 h 596"/>
                  <a:gd name="T12" fmla="*/ 20 w 754"/>
                  <a:gd name="T13" fmla="*/ 555 h 596"/>
                  <a:gd name="T14" fmla="*/ 92 w 754"/>
                  <a:gd name="T15" fmla="*/ 596 h 596"/>
                  <a:gd name="T16" fmla="*/ 176 w 754"/>
                  <a:gd name="T17" fmla="*/ 596 h 596"/>
                  <a:gd name="T18" fmla="*/ 271 w 754"/>
                  <a:gd name="T19" fmla="*/ 555 h 596"/>
                  <a:gd name="T20" fmla="*/ 431 w 754"/>
                  <a:gd name="T21" fmla="*/ 426 h 596"/>
                  <a:gd name="T22" fmla="*/ 550 w 754"/>
                  <a:gd name="T23" fmla="*/ 298 h 596"/>
                  <a:gd name="T24" fmla="*/ 678 w 754"/>
                  <a:gd name="T25" fmla="*/ 129 h 596"/>
                  <a:gd name="T26" fmla="*/ 754 w 754"/>
                  <a:gd name="T2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 h="596">
                    <a:moveTo>
                      <a:pt x="376" y="0"/>
                    </a:moveTo>
                    <a:lnTo>
                      <a:pt x="281" y="43"/>
                    </a:lnTo>
                    <a:lnTo>
                      <a:pt x="174" y="129"/>
                    </a:lnTo>
                    <a:lnTo>
                      <a:pt x="110" y="214"/>
                    </a:lnTo>
                    <a:lnTo>
                      <a:pt x="34" y="341"/>
                    </a:lnTo>
                    <a:lnTo>
                      <a:pt x="0" y="469"/>
                    </a:lnTo>
                    <a:lnTo>
                      <a:pt x="20" y="555"/>
                    </a:lnTo>
                    <a:lnTo>
                      <a:pt x="92" y="596"/>
                    </a:lnTo>
                    <a:lnTo>
                      <a:pt x="176" y="596"/>
                    </a:lnTo>
                    <a:lnTo>
                      <a:pt x="271" y="555"/>
                    </a:lnTo>
                    <a:lnTo>
                      <a:pt x="431" y="426"/>
                    </a:lnTo>
                    <a:lnTo>
                      <a:pt x="550" y="298"/>
                    </a:lnTo>
                    <a:lnTo>
                      <a:pt x="678" y="129"/>
                    </a:lnTo>
                    <a:lnTo>
                      <a:pt x="754" y="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086" name="Line 22"/>
              <p:cNvSpPr>
                <a:spLocks noChangeShapeType="1"/>
              </p:cNvSpPr>
              <p:nvPr/>
            </p:nvSpPr>
            <p:spPr bwMode="auto">
              <a:xfrm flipH="1" flipV="1">
                <a:off x="1578" y="2207"/>
                <a:ext cx="67" cy="77"/>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88087" name="Group 23"/>
          <p:cNvGrpSpPr>
            <a:grpSpLocks/>
          </p:cNvGrpSpPr>
          <p:nvPr/>
        </p:nvGrpSpPr>
        <p:grpSpPr bwMode="auto">
          <a:xfrm>
            <a:off x="2644775" y="4494436"/>
            <a:ext cx="895350" cy="533400"/>
            <a:chOff x="1474" y="2369"/>
            <a:chExt cx="564" cy="336"/>
          </a:xfrm>
        </p:grpSpPr>
        <p:grpSp>
          <p:nvGrpSpPr>
            <p:cNvPr id="88088" name="Group 24"/>
            <p:cNvGrpSpPr>
              <a:grpSpLocks/>
            </p:cNvGrpSpPr>
            <p:nvPr/>
          </p:nvGrpSpPr>
          <p:grpSpPr bwMode="auto">
            <a:xfrm>
              <a:off x="1474" y="2614"/>
              <a:ext cx="79" cy="91"/>
              <a:chOff x="1474" y="2614"/>
              <a:chExt cx="79" cy="91"/>
            </a:xfrm>
          </p:grpSpPr>
          <p:sp>
            <p:nvSpPr>
              <p:cNvPr id="88089" name="Freeform 25"/>
              <p:cNvSpPr>
                <a:spLocks/>
              </p:cNvSpPr>
              <p:nvPr/>
            </p:nvSpPr>
            <p:spPr bwMode="auto">
              <a:xfrm>
                <a:off x="1474" y="2614"/>
                <a:ext cx="60" cy="89"/>
              </a:xfrm>
              <a:custGeom>
                <a:avLst/>
                <a:gdLst>
                  <a:gd name="T0" fmla="*/ 270 w 365"/>
                  <a:gd name="T1" fmla="*/ 0 h 539"/>
                  <a:gd name="T2" fmla="*/ 191 w 365"/>
                  <a:gd name="T3" fmla="*/ 0 h 539"/>
                  <a:gd name="T4" fmla="*/ 126 w 365"/>
                  <a:gd name="T5" fmla="*/ 23 h 539"/>
                  <a:gd name="T6" fmla="*/ 89 w 365"/>
                  <a:gd name="T7" fmla="*/ 84 h 539"/>
                  <a:gd name="T8" fmla="*/ 0 w 365"/>
                  <a:gd name="T9" fmla="*/ 423 h 539"/>
                  <a:gd name="T10" fmla="*/ 16 w 365"/>
                  <a:gd name="T11" fmla="*/ 503 h 539"/>
                  <a:gd name="T12" fmla="*/ 87 w 365"/>
                  <a:gd name="T13" fmla="*/ 539 h 539"/>
                  <a:gd name="T14" fmla="*/ 173 w 365"/>
                  <a:gd name="T15" fmla="*/ 539 h 539"/>
                  <a:gd name="T16" fmla="*/ 365 w 365"/>
                  <a:gd name="T17" fmla="*/ 4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6" y="23"/>
                    </a:lnTo>
                    <a:lnTo>
                      <a:pt x="89" y="84"/>
                    </a:lnTo>
                    <a:lnTo>
                      <a:pt x="0" y="423"/>
                    </a:lnTo>
                    <a:lnTo>
                      <a:pt x="16" y="503"/>
                    </a:lnTo>
                    <a:lnTo>
                      <a:pt x="87" y="539"/>
                    </a:lnTo>
                    <a:lnTo>
                      <a:pt x="173" y="539"/>
                    </a:lnTo>
                    <a:lnTo>
                      <a:pt x="365" y="43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090" name="Freeform 26"/>
              <p:cNvSpPr>
                <a:spLocks/>
              </p:cNvSpPr>
              <p:nvPr/>
            </p:nvSpPr>
            <p:spPr bwMode="auto">
              <a:xfrm>
                <a:off x="1533" y="2688"/>
                <a:ext cx="7" cy="17"/>
              </a:xfrm>
              <a:custGeom>
                <a:avLst/>
                <a:gdLst>
                  <a:gd name="T0" fmla="*/ 0 w 41"/>
                  <a:gd name="T1" fmla="*/ 0 h 104"/>
                  <a:gd name="T2" fmla="*/ 3 w 41"/>
                  <a:gd name="T3" fmla="*/ 59 h 104"/>
                  <a:gd name="T4" fmla="*/ 41 w 41"/>
                  <a:gd name="T5" fmla="*/ 104 h 104"/>
                </a:gdLst>
                <a:ahLst/>
                <a:cxnLst>
                  <a:cxn ang="0">
                    <a:pos x="T0" y="T1"/>
                  </a:cxn>
                  <a:cxn ang="0">
                    <a:pos x="T2" y="T3"/>
                  </a:cxn>
                  <a:cxn ang="0">
                    <a:pos x="T4" y="T5"/>
                  </a:cxn>
                </a:cxnLst>
                <a:rect l="0" t="0" r="r" b="b"/>
                <a:pathLst>
                  <a:path w="41" h="104">
                    <a:moveTo>
                      <a:pt x="0" y="0"/>
                    </a:moveTo>
                    <a:lnTo>
                      <a:pt x="3" y="59"/>
                    </a:lnTo>
                    <a:lnTo>
                      <a:pt x="41"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091" name="Line 27"/>
              <p:cNvSpPr>
                <a:spLocks noChangeShapeType="1"/>
              </p:cNvSpPr>
              <p:nvPr/>
            </p:nvSpPr>
            <p:spPr bwMode="auto">
              <a:xfrm flipH="1">
                <a:off x="1533" y="2614"/>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8092" name="Line 28"/>
            <p:cNvSpPr>
              <a:spLocks noChangeShapeType="1"/>
            </p:cNvSpPr>
            <p:nvPr/>
          </p:nvSpPr>
          <p:spPr bwMode="auto">
            <a:xfrm flipH="1">
              <a:off x="1508" y="2407"/>
              <a:ext cx="435" cy="166"/>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8093" name="Group 29"/>
            <p:cNvGrpSpPr>
              <a:grpSpLocks/>
            </p:cNvGrpSpPr>
            <p:nvPr/>
          </p:nvGrpSpPr>
          <p:grpSpPr bwMode="auto">
            <a:xfrm>
              <a:off x="1518" y="2369"/>
              <a:ext cx="520" cy="246"/>
              <a:chOff x="1518" y="2369"/>
              <a:chExt cx="520" cy="246"/>
            </a:xfrm>
          </p:grpSpPr>
          <p:sp>
            <p:nvSpPr>
              <p:cNvPr id="88094" name="Line 30"/>
              <p:cNvSpPr>
                <a:spLocks noChangeShapeType="1"/>
              </p:cNvSpPr>
              <p:nvPr/>
            </p:nvSpPr>
            <p:spPr bwMode="auto">
              <a:xfrm flipH="1">
                <a:off x="1518" y="2614"/>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95" name="Freeform 31"/>
              <p:cNvSpPr>
                <a:spLocks/>
              </p:cNvSpPr>
              <p:nvPr/>
            </p:nvSpPr>
            <p:spPr bwMode="auto">
              <a:xfrm>
                <a:off x="1962" y="2369"/>
                <a:ext cx="76" cy="133"/>
              </a:xfrm>
              <a:custGeom>
                <a:avLst/>
                <a:gdLst>
                  <a:gd name="T0" fmla="*/ 214 w 453"/>
                  <a:gd name="T1" fmla="*/ 0 h 804"/>
                  <a:gd name="T2" fmla="*/ 0 w 453"/>
                  <a:gd name="T3" fmla="*/ 804 h 804"/>
                  <a:gd name="T4" fmla="*/ 199 w 453"/>
                  <a:gd name="T5" fmla="*/ 804 h 804"/>
                  <a:gd name="T6" fmla="*/ 321 w 453"/>
                  <a:gd name="T7" fmla="*/ 758 h 804"/>
                  <a:gd name="T8" fmla="*/ 395 w 453"/>
                  <a:gd name="T9" fmla="*/ 647 h 804"/>
                  <a:gd name="T10" fmla="*/ 453 w 453"/>
                  <a:gd name="T11" fmla="*/ 424 h 804"/>
                  <a:gd name="T12" fmla="*/ 438 w 453"/>
                  <a:gd name="T13" fmla="*/ 313 h 804"/>
                  <a:gd name="T14" fmla="*/ 340 w 453"/>
                  <a:gd name="T15" fmla="*/ 267 h 804"/>
                  <a:gd name="T16" fmla="*/ 143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4" y="0"/>
                    </a:moveTo>
                    <a:lnTo>
                      <a:pt x="0" y="804"/>
                    </a:lnTo>
                    <a:lnTo>
                      <a:pt x="199" y="804"/>
                    </a:lnTo>
                    <a:lnTo>
                      <a:pt x="321" y="758"/>
                    </a:lnTo>
                    <a:lnTo>
                      <a:pt x="395" y="647"/>
                    </a:lnTo>
                    <a:lnTo>
                      <a:pt x="453" y="424"/>
                    </a:lnTo>
                    <a:lnTo>
                      <a:pt x="438" y="313"/>
                    </a:lnTo>
                    <a:lnTo>
                      <a:pt x="340" y="267"/>
                    </a:lnTo>
                    <a:lnTo>
                      <a:pt x="143"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88096" name="Group 32"/>
          <p:cNvGrpSpPr>
            <a:grpSpLocks/>
          </p:cNvGrpSpPr>
          <p:nvPr/>
        </p:nvGrpSpPr>
        <p:grpSpPr bwMode="auto">
          <a:xfrm>
            <a:off x="681038" y="3897536"/>
            <a:ext cx="195262" cy="211137"/>
            <a:chOff x="237" y="2242"/>
            <a:chExt cx="123" cy="133"/>
          </a:xfrm>
        </p:grpSpPr>
        <p:sp>
          <p:nvSpPr>
            <p:cNvPr id="88097" name="Line 33"/>
            <p:cNvSpPr>
              <a:spLocks noChangeShapeType="1"/>
            </p:cNvSpPr>
            <p:nvPr/>
          </p:nvSpPr>
          <p:spPr bwMode="auto">
            <a:xfrm>
              <a:off x="272" y="2242"/>
              <a:ext cx="52"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98" name="Line 34"/>
            <p:cNvSpPr>
              <a:spLocks noChangeShapeType="1"/>
            </p:cNvSpPr>
            <p:nvPr/>
          </p:nvSpPr>
          <p:spPr bwMode="auto">
            <a:xfrm flipH="1">
              <a:off x="237" y="2242"/>
              <a:ext cx="123"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8099" name="Freeform 35"/>
          <p:cNvSpPr>
            <a:spLocks/>
          </p:cNvSpPr>
          <p:nvPr/>
        </p:nvSpPr>
        <p:spPr bwMode="auto">
          <a:xfrm>
            <a:off x="1057275" y="2057623"/>
            <a:ext cx="138113" cy="211138"/>
          </a:xfrm>
          <a:custGeom>
            <a:avLst/>
            <a:gdLst>
              <a:gd name="T0" fmla="*/ 0 w 530"/>
              <a:gd name="T1" fmla="*/ 0 h 804"/>
              <a:gd name="T2" fmla="*/ 52 w 530"/>
              <a:gd name="T3" fmla="*/ 804 h 804"/>
              <a:gd name="T4" fmla="*/ 530 w 530"/>
              <a:gd name="T5" fmla="*/ 0 h 804"/>
            </a:gdLst>
            <a:ahLst/>
            <a:cxnLst>
              <a:cxn ang="0">
                <a:pos x="T0" y="T1"/>
              </a:cxn>
              <a:cxn ang="0">
                <a:pos x="T2" y="T3"/>
              </a:cxn>
              <a:cxn ang="0">
                <a:pos x="T4" y="T5"/>
              </a:cxn>
            </a:cxnLst>
            <a:rect l="0" t="0" r="r" b="b"/>
            <a:pathLst>
              <a:path w="530" h="804">
                <a:moveTo>
                  <a:pt x="0" y="0"/>
                </a:moveTo>
                <a:lnTo>
                  <a:pt x="52" y="804"/>
                </a:lnTo>
                <a:lnTo>
                  <a:pt x="53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88100" name="Group 36"/>
          <p:cNvGrpSpPr>
            <a:grpSpLocks/>
          </p:cNvGrpSpPr>
          <p:nvPr/>
        </p:nvGrpSpPr>
        <p:grpSpPr bwMode="auto">
          <a:xfrm>
            <a:off x="1814513" y="2583086"/>
            <a:ext cx="1574800" cy="1860550"/>
            <a:chOff x="951" y="1165"/>
            <a:chExt cx="992" cy="1172"/>
          </a:xfrm>
        </p:grpSpPr>
        <p:sp>
          <p:nvSpPr>
            <p:cNvPr id="88101" name="Line 37"/>
            <p:cNvSpPr>
              <a:spLocks noChangeShapeType="1"/>
            </p:cNvSpPr>
            <p:nvPr/>
          </p:nvSpPr>
          <p:spPr bwMode="auto">
            <a:xfrm>
              <a:off x="951" y="1774"/>
              <a:ext cx="441" cy="4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02" name="Line 38"/>
            <p:cNvSpPr>
              <a:spLocks noChangeShapeType="1"/>
            </p:cNvSpPr>
            <p:nvPr/>
          </p:nvSpPr>
          <p:spPr bwMode="auto">
            <a:xfrm>
              <a:off x="1469" y="2298"/>
              <a:ext cx="39"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03" name="Line 39"/>
            <p:cNvSpPr>
              <a:spLocks noChangeShapeType="1"/>
            </p:cNvSpPr>
            <p:nvPr/>
          </p:nvSpPr>
          <p:spPr bwMode="auto">
            <a:xfrm>
              <a:off x="1593" y="1165"/>
              <a:ext cx="350" cy="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8104" name="Line 40"/>
          <p:cNvSpPr>
            <a:spLocks noChangeShapeType="1"/>
          </p:cNvSpPr>
          <p:nvPr/>
        </p:nvSpPr>
        <p:spPr bwMode="auto">
          <a:xfrm flipV="1">
            <a:off x="2351088" y="3145061"/>
            <a:ext cx="1041400" cy="9445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8105" name="Group 41"/>
          <p:cNvGrpSpPr>
            <a:grpSpLocks/>
          </p:cNvGrpSpPr>
          <p:nvPr/>
        </p:nvGrpSpPr>
        <p:grpSpPr bwMode="auto">
          <a:xfrm>
            <a:off x="2698750" y="3146648"/>
            <a:ext cx="1433513" cy="1300163"/>
            <a:chOff x="1508" y="1520"/>
            <a:chExt cx="903" cy="819"/>
          </a:xfrm>
        </p:grpSpPr>
        <p:sp>
          <p:nvSpPr>
            <p:cNvPr id="88106" name="Line 42"/>
            <p:cNvSpPr>
              <a:spLocks noChangeShapeType="1"/>
            </p:cNvSpPr>
            <p:nvPr/>
          </p:nvSpPr>
          <p:spPr bwMode="auto">
            <a:xfrm>
              <a:off x="1508" y="2337"/>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07" name="Line 43"/>
            <p:cNvSpPr>
              <a:spLocks noChangeShapeType="1"/>
            </p:cNvSpPr>
            <p:nvPr/>
          </p:nvSpPr>
          <p:spPr bwMode="auto">
            <a:xfrm>
              <a:off x="1943" y="1520"/>
              <a:ext cx="26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08" name="Group 44"/>
          <p:cNvGrpSpPr>
            <a:grpSpLocks/>
          </p:cNvGrpSpPr>
          <p:nvPr/>
        </p:nvGrpSpPr>
        <p:grpSpPr bwMode="auto">
          <a:xfrm>
            <a:off x="2819400" y="3189511"/>
            <a:ext cx="398463" cy="312737"/>
            <a:chOff x="1584" y="1547"/>
            <a:chExt cx="251" cy="197"/>
          </a:xfrm>
        </p:grpSpPr>
        <p:grpSp>
          <p:nvGrpSpPr>
            <p:cNvPr id="88109" name="Group 45"/>
            <p:cNvGrpSpPr>
              <a:grpSpLocks/>
            </p:cNvGrpSpPr>
            <p:nvPr/>
          </p:nvGrpSpPr>
          <p:grpSpPr bwMode="auto">
            <a:xfrm>
              <a:off x="1584" y="1547"/>
              <a:ext cx="146" cy="197"/>
              <a:chOff x="1645" y="1547"/>
              <a:chExt cx="146" cy="197"/>
            </a:xfrm>
          </p:grpSpPr>
          <p:sp>
            <p:nvSpPr>
              <p:cNvPr id="88110" name="Freeform 46"/>
              <p:cNvSpPr>
                <a:spLocks/>
              </p:cNvSpPr>
              <p:nvPr/>
            </p:nvSpPr>
            <p:spPr bwMode="auto">
              <a:xfrm>
                <a:off x="1645" y="1547"/>
                <a:ext cx="122" cy="197"/>
              </a:xfrm>
              <a:custGeom>
                <a:avLst/>
                <a:gdLst>
                  <a:gd name="T0" fmla="*/ 735 w 735"/>
                  <a:gd name="T1" fmla="*/ 0 h 1191"/>
                  <a:gd name="T2" fmla="*/ 640 w 735"/>
                  <a:gd name="T3" fmla="*/ 42 h 1191"/>
                  <a:gd name="T4" fmla="*/ 533 w 735"/>
                  <a:gd name="T5" fmla="*/ 127 h 1191"/>
                  <a:gd name="T6" fmla="*/ 405 w 735"/>
                  <a:gd name="T7" fmla="*/ 298 h 1191"/>
                  <a:gd name="T8" fmla="*/ 328 w 735"/>
                  <a:gd name="T9" fmla="*/ 425 h 1191"/>
                  <a:gd name="T10" fmla="*/ 241 w 735"/>
                  <a:gd name="T11" fmla="*/ 596 h 1191"/>
                  <a:gd name="T12" fmla="*/ 132 w 735"/>
                  <a:gd name="T13" fmla="*/ 851 h 1191"/>
                  <a:gd name="T14" fmla="*/ 0 w 735"/>
                  <a:gd name="T15" fmla="*/ 119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191">
                    <a:moveTo>
                      <a:pt x="735" y="0"/>
                    </a:moveTo>
                    <a:lnTo>
                      <a:pt x="640" y="42"/>
                    </a:lnTo>
                    <a:lnTo>
                      <a:pt x="533" y="127"/>
                    </a:lnTo>
                    <a:lnTo>
                      <a:pt x="405" y="298"/>
                    </a:lnTo>
                    <a:lnTo>
                      <a:pt x="328" y="425"/>
                    </a:lnTo>
                    <a:lnTo>
                      <a:pt x="241" y="596"/>
                    </a:lnTo>
                    <a:lnTo>
                      <a:pt x="132" y="851"/>
                    </a:lnTo>
                    <a:lnTo>
                      <a:pt x="0" y="1191"/>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11" name="Freeform 47"/>
              <p:cNvSpPr>
                <a:spLocks/>
              </p:cNvSpPr>
              <p:nvPr/>
            </p:nvSpPr>
            <p:spPr bwMode="auto">
              <a:xfrm>
                <a:off x="1681" y="1547"/>
                <a:ext cx="110" cy="147"/>
              </a:xfrm>
              <a:custGeom>
                <a:avLst/>
                <a:gdLst>
                  <a:gd name="T0" fmla="*/ 517 w 663"/>
                  <a:gd name="T1" fmla="*/ 0 h 893"/>
                  <a:gd name="T2" fmla="*/ 601 w 663"/>
                  <a:gd name="T3" fmla="*/ 0 h 893"/>
                  <a:gd name="T4" fmla="*/ 663 w 663"/>
                  <a:gd name="T5" fmla="*/ 84 h 893"/>
                  <a:gd name="T6" fmla="*/ 628 w 663"/>
                  <a:gd name="T7" fmla="*/ 212 h 893"/>
                  <a:gd name="T8" fmla="*/ 564 w 663"/>
                  <a:gd name="T9" fmla="*/ 298 h 893"/>
                  <a:gd name="T10" fmla="*/ 511 w 663"/>
                  <a:gd name="T11" fmla="*/ 340 h 893"/>
                  <a:gd name="T12" fmla="*/ 416 w 663"/>
                  <a:gd name="T13" fmla="*/ 382 h 893"/>
                  <a:gd name="T14" fmla="*/ 289 w 663"/>
                  <a:gd name="T15" fmla="*/ 382 h 893"/>
                  <a:gd name="T16" fmla="*/ 362 w 663"/>
                  <a:gd name="T17" fmla="*/ 425 h 893"/>
                  <a:gd name="T18" fmla="*/ 424 w 663"/>
                  <a:gd name="T19" fmla="*/ 510 h 893"/>
                  <a:gd name="T20" fmla="*/ 443 w 663"/>
                  <a:gd name="T21" fmla="*/ 596 h 893"/>
                  <a:gd name="T22" fmla="*/ 409 w 663"/>
                  <a:gd name="T23" fmla="*/ 723 h 893"/>
                  <a:gd name="T24" fmla="*/ 345 w 663"/>
                  <a:gd name="T25" fmla="*/ 808 h 893"/>
                  <a:gd name="T26" fmla="*/ 292 w 663"/>
                  <a:gd name="T27" fmla="*/ 851 h 893"/>
                  <a:gd name="T28" fmla="*/ 196 w 663"/>
                  <a:gd name="T29" fmla="*/ 893 h 893"/>
                  <a:gd name="T30" fmla="*/ 112 w 663"/>
                  <a:gd name="T31" fmla="*/ 893 h 893"/>
                  <a:gd name="T32" fmla="*/ 40 w 663"/>
                  <a:gd name="T33" fmla="*/ 851 h 893"/>
                  <a:gd name="T34" fmla="*/ 9 w 663"/>
                  <a:gd name="T35" fmla="*/ 808 h 893"/>
                  <a:gd name="T36" fmla="*/ 0 w 663"/>
                  <a:gd name="T37" fmla="*/ 68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893">
                    <a:moveTo>
                      <a:pt x="517" y="0"/>
                    </a:moveTo>
                    <a:lnTo>
                      <a:pt x="601" y="0"/>
                    </a:lnTo>
                    <a:lnTo>
                      <a:pt x="663" y="84"/>
                    </a:lnTo>
                    <a:lnTo>
                      <a:pt x="628" y="212"/>
                    </a:lnTo>
                    <a:lnTo>
                      <a:pt x="564" y="298"/>
                    </a:lnTo>
                    <a:lnTo>
                      <a:pt x="511" y="340"/>
                    </a:lnTo>
                    <a:lnTo>
                      <a:pt x="416" y="382"/>
                    </a:lnTo>
                    <a:lnTo>
                      <a:pt x="289" y="382"/>
                    </a:lnTo>
                    <a:lnTo>
                      <a:pt x="362" y="425"/>
                    </a:lnTo>
                    <a:lnTo>
                      <a:pt x="424" y="510"/>
                    </a:lnTo>
                    <a:lnTo>
                      <a:pt x="443" y="596"/>
                    </a:lnTo>
                    <a:lnTo>
                      <a:pt x="409" y="723"/>
                    </a:lnTo>
                    <a:lnTo>
                      <a:pt x="345" y="808"/>
                    </a:lnTo>
                    <a:lnTo>
                      <a:pt x="292" y="851"/>
                    </a:lnTo>
                    <a:lnTo>
                      <a:pt x="196" y="893"/>
                    </a:lnTo>
                    <a:lnTo>
                      <a:pt x="112" y="893"/>
                    </a:lnTo>
                    <a:lnTo>
                      <a:pt x="40" y="851"/>
                    </a:lnTo>
                    <a:lnTo>
                      <a:pt x="9" y="808"/>
                    </a:lnTo>
                    <a:lnTo>
                      <a:pt x="0" y="68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8112" name="Line 48"/>
            <p:cNvSpPr>
              <a:spLocks noChangeShapeType="1"/>
            </p:cNvSpPr>
            <p:nvPr/>
          </p:nvSpPr>
          <p:spPr bwMode="auto">
            <a:xfrm>
              <a:off x="1782" y="1665"/>
              <a:ext cx="53" cy="4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13" name="Group 49"/>
          <p:cNvGrpSpPr>
            <a:grpSpLocks/>
          </p:cNvGrpSpPr>
          <p:nvPr/>
        </p:nvGrpSpPr>
        <p:grpSpPr bwMode="auto">
          <a:xfrm>
            <a:off x="3251200" y="3248248"/>
            <a:ext cx="439738" cy="234950"/>
            <a:chOff x="1856" y="1584"/>
            <a:chExt cx="277" cy="148"/>
          </a:xfrm>
        </p:grpSpPr>
        <p:grpSp>
          <p:nvGrpSpPr>
            <p:cNvPr id="88114" name="Group 50"/>
            <p:cNvGrpSpPr>
              <a:grpSpLocks/>
            </p:cNvGrpSpPr>
            <p:nvPr/>
          </p:nvGrpSpPr>
          <p:grpSpPr bwMode="auto">
            <a:xfrm>
              <a:off x="2016" y="1584"/>
              <a:ext cx="117" cy="148"/>
              <a:chOff x="1837" y="1739"/>
              <a:chExt cx="117" cy="148"/>
            </a:xfrm>
          </p:grpSpPr>
          <p:sp>
            <p:nvSpPr>
              <p:cNvPr id="88115" name="Freeform 51"/>
              <p:cNvSpPr>
                <a:spLocks/>
              </p:cNvSpPr>
              <p:nvPr/>
            </p:nvSpPr>
            <p:spPr bwMode="auto">
              <a:xfrm>
                <a:off x="1837" y="1739"/>
                <a:ext cx="59" cy="98"/>
              </a:xfrm>
              <a:custGeom>
                <a:avLst/>
                <a:gdLst>
                  <a:gd name="T0" fmla="*/ 0 w 356"/>
                  <a:gd name="T1" fmla="*/ 128 h 596"/>
                  <a:gd name="T2" fmla="*/ 107 w 356"/>
                  <a:gd name="T3" fmla="*/ 43 h 596"/>
                  <a:gd name="T4" fmla="*/ 202 w 356"/>
                  <a:gd name="T5" fmla="*/ 0 h 596"/>
                  <a:gd name="T6" fmla="*/ 244 w 356"/>
                  <a:gd name="T7" fmla="*/ 0 h 596"/>
                  <a:gd name="T8" fmla="*/ 317 w 356"/>
                  <a:gd name="T9" fmla="*/ 43 h 596"/>
                  <a:gd name="T10" fmla="*/ 347 w 356"/>
                  <a:gd name="T11" fmla="*/ 85 h 596"/>
                  <a:gd name="T12" fmla="*/ 356 w 356"/>
                  <a:gd name="T13" fmla="*/ 214 h 596"/>
                  <a:gd name="T14" fmla="*/ 311 w 356"/>
                  <a:gd name="T15" fmla="*/ 383 h 596"/>
                  <a:gd name="T16" fmla="*/ 212 w 356"/>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596">
                    <a:moveTo>
                      <a:pt x="0" y="128"/>
                    </a:moveTo>
                    <a:lnTo>
                      <a:pt x="107" y="43"/>
                    </a:lnTo>
                    <a:lnTo>
                      <a:pt x="202" y="0"/>
                    </a:lnTo>
                    <a:lnTo>
                      <a:pt x="244" y="0"/>
                    </a:lnTo>
                    <a:lnTo>
                      <a:pt x="317" y="43"/>
                    </a:lnTo>
                    <a:lnTo>
                      <a:pt x="347" y="85"/>
                    </a:lnTo>
                    <a:lnTo>
                      <a:pt x="356" y="214"/>
                    </a:lnTo>
                    <a:lnTo>
                      <a:pt x="311" y="383"/>
                    </a:lnTo>
                    <a:lnTo>
                      <a:pt x="212"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16" name="Freeform 52"/>
              <p:cNvSpPr>
                <a:spLocks/>
              </p:cNvSpPr>
              <p:nvPr/>
            </p:nvSpPr>
            <p:spPr bwMode="auto">
              <a:xfrm>
                <a:off x="1839" y="1739"/>
                <a:ext cx="115" cy="148"/>
              </a:xfrm>
              <a:custGeom>
                <a:avLst/>
                <a:gdLst>
                  <a:gd name="T0" fmla="*/ 699 w 699"/>
                  <a:gd name="T1" fmla="*/ 0 h 894"/>
                  <a:gd name="T2" fmla="*/ 623 w 699"/>
                  <a:gd name="T3" fmla="*/ 128 h 894"/>
                  <a:gd name="T4" fmla="*/ 559 w 699"/>
                  <a:gd name="T5" fmla="*/ 214 h 894"/>
                  <a:gd name="T6" fmla="*/ 205 w 699"/>
                  <a:gd name="T7" fmla="*/ 596 h 894"/>
                  <a:gd name="T8" fmla="*/ 77 w 699"/>
                  <a:gd name="T9" fmla="*/ 767 h 894"/>
                  <a:gd name="T10" fmla="*/ 0 w 699"/>
                  <a:gd name="T11" fmla="*/ 894 h 894"/>
                </a:gdLst>
                <a:ahLst/>
                <a:cxnLst>
                  <a:cxn ang="0">
                    <a:pos x="T0" y="T1"/>
                  </a:cxn>
                  <a:cxn ang="0">
                    <a:pos x="T2" y="T3"/>
                  </a:cxn>
                  <a:cxn ang="0">
                    <a:pos x="T4" y="T5"/>
                  </a:cxn>
                  <a:cxn ang="0">
                    <a:pos x="T6" y="T7"/>
                  </a:cxn>
                  <a:cxn ang="0">
                    <a:pos x="T8" y="T9"/>
                  </a:cxn>
                  <a:cxn ang="0">
                    <a:pos x="T10" y="T11"/>
                  </a:cxn>
                </a:cxnLst>
                <a:rect l="0" t="0" r="r" b="b"/>
                <a:pathLst>
                  <a:path w="699" h="894">
                    <a:moveTo>
                      <a:pt x="699" y="0"/>
                    </a:moveTo>
                    <a:lnTo>
                      <a:pt x="623" y="128"/>
                    </a:lnTo>
                    <a:lnTo>
                      <a:pt x="559" y="214"/>
                    </a:lnTo>
                    <a:lnTo>
                      <a:pt x="205" y="596"/>
                    </a:lnTo>
                    <a:lnTo>
                      <a:pt x="77" y="767"/>
                    </a:lnTo>
                    <a:lnTo>
                      <a:pt x="0" y="894"/>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88117" name="Line 53"/>
            <p:cNvSpPr>
              <a:spLocks noChangeShapeType="1"/>
            </p:cNvSpPr>
            <p:nvPr/>
          </p:nvSpPr>
          <p:spPr bwMode="auto">
            <a:xfrm>
              <a:off x="1856" y="1673"/>
              <a:ext cx="131" cy="19"/>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18" name="Group 54"/>
          <p:cNvGrpSpPr>
            <a:grpSpLocks/>
          </p:cNvGrpSpPr>
          <p:nvPr/>
        </p:nvGrpSpPr>
        <p:grpSpPr bwMode="auto">
          <a:xfrm>
            <a:off x="1585913" y="2311623"/>
            <a:ext cx="1343025" cy="1295400"/>
            <a:chOff x="807" y="994"/>
            <a:chExt cx="846" cy="816"/>
          </a:xfrm>
        </p:grpSpPr>
        <p:sp>
          <p:nvSpPr>
            <p:cNvPr id="88119" name="Line 55"/>
            <p:cNvSpPr>
              <a:spLocks noChangeShapeType="1"/>
            </p:cNvSpPr>
            <p:nvPr/>
          </p:nvSpPr>
          <p:spPr bwMode="auto">
            <a:xfrm flipV="1">
              <a:off x="951" y="1165"/>
              <a:ext cx="642" cy="609"/>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8120" name="Group 56"/>
            <p:cNvGrpSpPr>
              <a:grpSpLocks/>
            </p:cNvGrpSpPr>
            <p:nvPr/>
          </p:nvGrpSpPr>
          <p:grpSpPr bwMode="auto">
            <a:xfrm>
              <a:off x="807" y="994"/>
              <a:ext cx="846" cy="816"/>
              <a:chOff x="807" y="994"/>
              <a:chExt cx="846" cy="816"/>
            </a:xfrm>
          </p:grpSpPr>
          <p:sp>
            <p:nvSpPr>
              <p:cNvPr id="88121" name="Line 57"/>
              <p:cNvSpPr>
                <a:spLocks noChangeShapeType="1"/>
              </p:cNvSpPr>
              <p:nvPr/>
            </p:nvSpPr>
            <p:spPr bwMode="auto">
              <a:xfrm flipV="1">
                <a:off x="931" y="1680"/>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22" name="Line 58"/>
              <p:cNvSpPr>
                <a:spLocks noChangeShapeType="1"/>
              </p:cNvSpPr>
              <p:nvPr/>
            </p:nvSpPr>
            <p:spPr bwMode="auto">
              <a:xfrm flipH="1">
                <a:off x="851" y="1718"/>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23" name="Freeform 59"/>
              <p:cNvSpPr>
                <a:spLocks/>
              </p:cNvSpPr>
              <p:nvPr/>
            </p:nvSpPr>
            <p:spPr bwMode="auto">
              <a:xfrm>
                <a:off x="867" y="1792"/>
                <a:ext cx="6" cy="18"/>
              </a:xfrm>
              <a:custGeom>
                <a:avLst/>
                <a:gdLst>
                  <a:gd name="T0" fmla="*/ 0 w 41"/>
                  <a:gd name="T1" fmla="*/ 0 h 105"/>
                  <a:gd name="T2" fmla="*/ 4 w 41"/>
                  <a:gd name="T3" fmla="*/ 59 h 105"/>
                  <a:gd name="T4" fmla="*/ 41 w 41"/>
                  <a:gd name="T5" fmla="*/ 105 h 105"/>
                </a:gdLst>
                <a:ahLst/>
                <a:cxnLst>
                  <a:cxn ang="0">
                    <a:pos x="T0" y="T1"/>
                  </a:cxn>
                  <a:cxn ang="0">
                    <a:pos x="T2" y="T3"/>
                  </a:cxn>
                  <a:cxn ang="0">
                    <a:pos x="T4" y="T5"/>
                  </a:cxn>
                </a:cxnLst>
                <a:rect l="0" t="0" r="r" b="b"/>
                <a:pathLst>
                  <a:path w="41" h="105">
                    <a:moveTo>
                      <a:pt x="0" y="0"/>
                    </a:moveTo>
                    <a:lnTo>
                      <a:pt x="4" y="59"/>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24" name="Freeform 60"/>
              <p:cNvSpPr>
                <a:spLocks/>
              </p:cNvSpPr>
              <p:nvPr/>
            </p:nvSpPr>
            <p:spPr bwMode="auto">
              <a:xfrm>
                <a:off x="807" y="1718"/>
                <a:ext cx="61" cy="89"/>
              </a:xfrm>
              <a:custGeom>
                <a:avLst/>
                <a:gdLst>
                  <a:gd name="T0" fmla="*/ 271 w 365"/>
                  <a:gd name="T1" fmla="*/ 0 h 539"/>
                  <a:gd name="T2" fmla="*/ 193 w 365"/>
                  <a:gd name="T3" fmla="*/ 0 h 539"/>
                  <a:gd name="T4" fmla="*/ 127 w 365"/>
                  <a:gd name="T5" fmla="*/ 23 h 539"/>
                  <a:gd name="T6" fmla="*/ 90 w 365"/>
                  <a:gd name="T7" fmla="*/ 84 h 539"/>
                  <a:gd name="T8" fmla="*/ 0 w 365"/>
                  <a:gd name="T9" fmla="*/ 423 h 539"/>
                  <a:gd name="T10" fmla="*/ 16 w 365"/>
                  <a:gd name="T11" fmla="*/ 503 h 539"/>
                  <a:gd name="T12" fmla="*/ 88 w 365"/>
                  <a:gd name="T13" fmla="*/ 539 h 539"/>
                  <a:gd name="T14" fmla="*/ 174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1" y="0"/>
                    </a:moveTo>
                    <a:lnTo>
                      <a:pt x="193" y="0"/>
                    </a:lnTo>
                    <a:lnTo>
                      <a:pt x="127" y="23"/>
                    </a:lnTo>
                    <a:lnTo>
                      <a:pt x="90" y="84"/>
                    </a:lnTo>
                    <a:lnTo>
                      <a:pt x="0" y="423"/>
                    </a:lnTo>
                    <a:lnTo>
                      <a:pt x="16" y="503"/>
                    </a:lnTo>
                    <a:lnTo>
                      <a:pt x="88" y="539"/>
                    </a:lnTo>
                    <a:lnTo>
                      <a:pt x="174"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25" name="Line 61"/>
              <p:cNvSpPr>
                <a:spLocks noChangeShapeType="1"/>
              </p:cNvSpPr>
              <p:nvPr/>
            </p:nvSpPr>
            <p:spPr bwMode="auto">
              <a:xfrm flipH="1">
                <a:off x="867" y="1718"/>
                <a:ext cx="19"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26" name="Freeform 62"/>
              <p:cNvSpPr>
                <a:spLocks/>
              </p:cNvSpPr>
              <p:nvPr/>
            </p:nvSpPr>
            <p:spPr bwMode="auto">
              <a:xfrm>
                <a:off x="1509" y="994"/>
                <a:ext cx="75" cy="133"/>
              </a:xfrm>
              <a:custGeom>
                <a:avLst/>
                <a:gdLst>
                  <a:gd name="T0" fmla="*/ 213 w 453"/>
                  <a:gd name="T1" fmla="*/ 0 h 804"/>
                  <a:gd name="T2" fmla="*/ 0 w 453"/>
                  <a:gd name="T3" fmla="*/ 804 h 804"/>
                  <a:gd name="T4" fmla="*/ 199 w 453"/>
                  <a:gd name="T5" fmla="*/ 804 h 804"/>
                  <a:gd name="T6" fmla="*/ 319 w 453"/>
                  <a:gd name="T7" fmla="*/ 758 h 804"/>
                  <a:gd name="T8" fmla="*/ 395 w 453"/>
                  <a:gd name="T9" fmla="*/ 647 h 804"/>
                  <a:gd name="T10" fmla="*/ 453 w 453"/>
                  <a:gd name="T11" fmla="*/ 424 h 804"/>
                  <a:gd name="T12" fmla="*/ 438 w 453"/>
                  <a:gd name="T13" fmla="*/ 313 h 804"/>
                  <a:gd name="T14" fmla="*/ 340 w 453"/>
                  <a:gd name="T15" fmla="*/ 267 h 804"/>
                  <a:gd name="T16" fmla="*/ 142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3" y="0"/>
                    </a:moveTo>
                    <a:lnTo>
                      <a:pt x="0" y="804"/>
                    </a:lnTo>
                    <a:lnTo>
                      <a:pt x="199" y="804"/>
                    </a:lnTo>
                    <a:lnTo>
                      <a:pt x="319" y="758"/>
                    </a:lnTo>
                    <a:lnTo>
                      <a:pt x="395" y="647"/>
                    </a:lnTo>
                    <a:lnTo>
                      <a:pt x="453" y="424"/>
                    </a:lnTo>
                    <a:lnTo>
                      <a:pt x="438" y="313"/>
                    </a:lnTo>
                    <a:lnTo>
                      <a:pt x="340" y="267"/>
                    </a:lnTo>
                    <a:lnTo>
                      <a:pt x="142"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27" name="Line 63"/>
              <p:cNvSpPr>
                <a:spLocks noChangeShapeType="1"/>
              </p:cNvSpPr>
              <p:nvPr/>
            </p:nvSpPr>
            <p:spPr bwMode="auto">
              <a:xfrm flipV="1">
                <a:off x="1638" y="994"/>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88128" name="Group 64"/>
          <p:cNvGrpSpPr>
            <a:grpSpLocks/>
          </p:cNvGrpSpPr>
          <p:nvPr/>
        </p:nvGrpSpPr>
        <p:grpSpPr bwMode="auto">
          <a:xfrm>
            <a:off x="2833688" y="2583086"/>
            <a:ext cx="971550" cy="563562"/>
            <a:chOff x="1593" y="1165"/>
            <a:chExt cx="612" cy="355"/>
          </a:xfrm>
        </p:grpSpPr>
        <p:sp>
          <p:nvSpPr>
            <p:cNvPr id="88129" name="Line 65"/>
            <p:cNvSpPr>
              <a:spLocks noChangeShapeType="1"/>
            </p:cNvSpPr>
            <p:nvPr/>
          </p:nvSpPr>
          <p:spPr bwMode="auto">
            <a:xfrm>
              <a:off x="2063" y="1376"/>
              <a:ext cx="142"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30" name="Line 66"/>
            <p:cNvSpPr>
              <a:spLocks noChangeShapeType="1"/>
            </p:cNvSpPr>
            <p:nvPr/>
          </p:nvSpPr>
          <p:spPr bwMode="auto">
            <a:xfrm>
              <a:off x="1593" y="1165"/>
              <a:ext cx="26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31" name="Line 67"/>
            <p:cNvSpPr>
              <a:spLocks noChangeShapeType="1"/>
            </p:cNvSpPr>
            <p:nvPr/>
          </p:nvSpPr>
          <p:spPr bwMode="auto">
            <a:xfrm>
              <a:off x="1855" y="1165"/>
              <a:ext cx="135" cy="1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32" name="Group 68"/>
          <p:cNvGrpSpPr>
            <a:grpSpLocks/>
          </p:cNvGrpSpPr>
          <p:nvPr/>
        </p:nvGrpSpPr>
        <p:grpSpPr bwMode="auto">
          <a:xfrm>
            <a:off x="4738688" y="5326286"/>
            <a:ext cx="138112" cy="211137"/>
            <a:chOff x="2793" y="3142"/>
            <a:chExt cx="87" cy="133"/>
          </a:xfrm>
        </p:grpSpPr>
        <p:sp>
          <p:nvSpPr>
            <p:cNvPr id="88133" name="Freeform 69"/>
            <p:cNvSpPr>
              <a:spLocks/>
            </p:cNvSpPr>
            <p:nvPr/>
          </p:nvSpPr>
          <p:spPr bwMode="auto">
            <a:xfrm>
              <a:off x="2793" y="3142"/>
              <a:ext cx="87" cy="66"/>
            </a:xfrm>
            <a:custGeom>
              <a:avLst/>
              <a:gdLst>
                <a:gd name="T0" fmla="*/ 0 w 528"/>
                <a:gd name="T1" fmla="*/ 0 h 402"/>
                <a:gd name="T2" fmla="*/ 158 w 528"/>
                <a:gd name="T3" fmla="*/ 402 h 402"/>
                <a:gd name="T4" fmla="*/ 528 w 528"/>
                <a:gd name="T5" fmla="*/ 0 h 402"/>
              </a:gdLst>
              <a:ahLst/>
              <a:cxnLst>
                <a:cxn ang="0">
                  <a:pos x="T0" y="T1"/>
                </a:cxn>
                <a:cxn ang="0">
                  <a:pos x="T2" y="T3"/>
                </a:cxn>
                <a:cxn ang="0">
                  <a:pos x="T4" y="T5"/>
                </a:cxn>
              </a:cxnLst>
              <a:rect l="0" t="0" r="r" b="b"/>
              <a:pathLst>
                <a:path w="528" h="402">
                  <a:moveTo>
                    <a:pt x="0" y="0"/>
                  </a:moveTo>
                  <a:lnTo>
                    <a:pt x="158" y="402"/>
                  </a:lnTo>
                  <a:lnTo>
                    <a:pt x="52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34" name="Line 70"/>
            <p:cNvSpPr>
              <a:spLocks noChangeShapeType="1"/>
            </p:cNvSpPr>
            <p:nvPr/>
          </p:nvSpPr>
          <p:spPr bwMode="auto">
            <a:xfrm flipH="1">
              <a:off x="2801" y="3208"/>
              <a:ext cx="18"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35" name="Group 71"/>
          <p:cNvGrpSpPr>
            <a:grpSpLocks/>
          </p:cNvGrpSpPr>
          <p:nvPr/>
        </p:nvGrpSpPr>
        <p:grpSpPr bwMode="auto">
          <a:xfrm>
            <a:off x="1814513" y="3543523"/>
            <a:ext cx="2319337" cy="1277938"/>
            <a:chOff x="951" y="1770"/>
            <a:chExt cx="1461" cy="805"/>
          </a:xfrm>
        </p:grpSpPr>
        <p:sp>
          <p:nvSpPr>
            <p:cNvPr id="88136" name="Line 72"/>
            <p:cNvSpPr>
              <a:spLocks noChangeShapeType="1"/>
            </p:cNvSpPr>
            <p:nvPr/>
          </p:nvSpPr>
          <p:spPr bwMode="auto">
            <a:xfrm>
              <a:off x="1851" y="1770"/>
              <a:ext cx="560" cy="5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37" name="Line 73"/>
            <p:cNvSpPr>
              <a:spLocks noChangeShapeType="1"/>
            </p:cNvSpPr>
            <p:nvPr/>
          </p:nvSpPr>
          <p:spPr bwMode="auto">
            <a:xfrm>
              <a:off x="1508" y="2573"/>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38" name="Line 74"/>
            <p:cNvSpPr>
              <a:spLocks noChangeShapeType="1"/>
            </p:cNvSpPr>
            <p:nvPr/>
          </p:nvSpPr>
          <p:spPr bwMode="auto">
            <a:xfrm>
              <a:off x="951" y="2010"/>
              <a:ext cx="557" cy="5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39" name="Line 75"/>
            <p:cNvSpPr>
              <a:spLocks noChangeShapeType="1"/>
            </p:cNvSpPr>
            <p:nvPr/>
          </p:nvSpPr>
          <p:spPr bwMode="auto">
            <a:xfrm>
              <a:off x="951" y="1774"/>
              <a:ext cx="8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40" name="Line 76"/>
            <p:cNvSpPr>
              <a:spLocks noChangeShapeType="1"/>
            </p:cNvSpPr>
            <p:nvPr/>
          </p:nvSpPr>
          <p:spPr bwMode="auto">
            <a:xfrm>
              <a:off x="951" y="1774"/>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41" name="Line 77"/>
            <p:cNvSpPr>
              <a:spLocks noChangeShapeType="1"/>
            </p:cNvSpPr>
            <p:nvPr/>
          </p:nvSpPr>
          <p:spPr bwMode="auto">
            <a:xfrm>
              <a:off x="2411"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42" name="Group 78"/>
          <p:cNvGrpSpPr>
            <a:grpSpLocks/>
          </p:cNvGrpSpPr>
          <p:nvPr/>
        </p:nvGrpSpPr>
        <p:grpSpPr bwMode="auto">
          <a:xfrm>
            <a:off x="3805238" y="2967261"/>
            <a:ext cx="695325" cy="1504950"/>
            <a:chOff x="2205" y="1407"/>
            <a:chExt cx="438" cy="948"/>
          </a:xfrm>
        </p:grpSpPr>
        <p:sp>
          <p:nvSpPr>
            <p:cNvPr id="88143" name="Line 79"/>
            <p:cNvSpPr>
              <a:spLocks noChangeShapeType="1"/>
            </p:cNvSpPr>
            <p:nvPr/>
          </p:nvSpPr>
          <p:spPr bwMode="auto">
            <a:xfrm>
              <a:off x="2205" y="1520"/>
              <a:ext cx="206" cy="817"/>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8144" name="Group 80"/>
            <p:cNvGrpSpPr>
              <a:grpSpLocks/>
            </p:cNvGrpSpPr>
            <p:nvPr/>
          </p:nvGrpSpPr>
          <p:grpSpPr bwMode="auto">
            <a:xfrm>
              <a:off x="2267" y="1407"/>
              <a:ext cx="376" cy="948"/>
              <a:chOff x="2267" y="1407"/>
              <a:chExt cx="376" cy="948"/>
            </a:xfrm>
          </p:grpSpPr>
          <p:sp>
            <p:nvSpPr>
              <p:cNvPr id="88145" name="Line 81"/>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46" name="Line 82"/>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47" name="Freeform 83"/>
              <p:cNvSpPr>
                <a:spLocks/>
              </p:cNvSpPr>
              <p:nvPr/>
            </p:nvSpPr>
            <p:spPr bwMode="auto">
              <a:xfrm>
                <a:off x="2267" y="1407"/>
                <a:ext cx="75" cy="133"/>
              </a:xfrm>
              <a:custGeom>
                <a:avLst/>
                <a:gdLst>
                  <a:gd name="T0" fmla="*/ 212 w 453"/>
                  <a:gd name="T1" fmla="*/ 0 h 804"/>
                  <a:gd name="T2" fmla="*/ 0 w 453"/>
                  <a:gd name="T3" fmla="*/ 804 h 804"/>
                  <a:gd name="T4" fmla="*/ 197 w 453"/>
                  <a:gd name="T5" fmla="*/ 804 h 804"/>
                  <a:gd name="T6" fmla="*/ 319 w 453"/>
                  <a:gd name="T7" fmla="*/ 758 h 804"/>
                  <a:gd name="T8" fmla="*/ 393 w 453"/>
                  <a:gd name="T9" fmla="*/ 647 h 804"/>
                  <a:gd name="T10" fmla="*/ 453 w 453"/>
                  <a:gd name="T11" fmla="*/ 424 h 804"/>
                  <a:gd name="T12" fmla="*/ 437 w 453"/>
                  <a:gd name="T13" fmla="*/ 313 h 804"/>
                  <a:gd name="T14" fmla="*/ 340 w 453"/>
                  <a:gd name="T15" fmla="*/ 267 h 804"/>
                  <a:gd name="T16" fmla="*/ 141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2" y="0"/>
                    </a:moveTo>
                    <a:lnTo>
                      <a:pt x="0" y="804"/>
                    </a:lnTo>
                    <a:lnTo>
                      <a:pt x="197" y="804"/>
                    </a:lnTo>
                    <a:lnTo>
                      <a:pt x="319" y="758"/>
                    </a:lnTo>
                    <a:lnTo>
                      <a:pt x="393" y="647"/>
                    </a:lnTo>
                    <a:lnTo>
                      <a:pt x="453" y="424"/>
                    </a:lnTo>
                    <a:lnTo>
                      <a:pt x="437" y="313"/>
                    </a:lnTo>
                    <a:lnTo>
                      <a:pt x="340" y="267"/>
                    </a:lnTo>
                    <a:lnTo>
                      <a:pt x="141"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48" name="Line 84"/>
              <p:cNvSpPr>
                <a:spLocks noChangeShapeType="1"/>
              </p:cNvSpPr>
              <p:nvPr/>
            </p:nvSpPr>
            <p:spPr bwMode="auto">
              <a:xfrm flipV="1">
                <a:off x="2396"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49" name="Line 85"/>
              <p:cNvSpPr>
                <a:spLocks noChangeShapeType="1"/>
              </p:cNvSpPr>
              <p:nvPr/>
            </p:nvSpPr>
            <p:spPr bwMode="auto">
              <a:xfrm flipH="1">
                <a:off x="2433"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50" name="Line 86"/>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51" name="Line 87"/>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52" name="Freeform 88"/>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53" name="Freeform 89"/>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54" name="Freeform 90"/>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55" name="Freeform 91"/>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56" name="Line 92"/>
              <p:cNvSpPr>
                <a:spLocks noChangeShapeType="1"/>
              </p:cNvSpPr>
              <p:nvPr/>
            </p:nvSpPr>
            <p:spPr bwMode="auto">
              <a:xfrm flipV="1">
                <a:off x="2592"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57" name="Line 93"/>
              <p:cNvSpPr>
                <a:spLocks noChangeShapeType="1"/>
              </p:cNvSpPr>
              <p:nvPr/>
            </p:nvSpPr>
            <p:spPr bwMode="auto">
              <a:xfrm flipH="1">
                <a:off x="2628"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88158" name="Freeform 94"/>
          <p:cNvSpPr>
            <a:spLocks/>
          </p:cNvSpPr>
          <p:nvPr/>
        </p:nvSpPr>
        <p:spPr bwMode="auto">
          <a:xfrm>
            <a:off x="4357688" y="3237136"/>
            <a:ext cx="157162" cy="342900"/>
          </a:xfrm>
          <a:custGeom>
            <a:avLst/>
            <a:gdLst>
              <a:gd name="T0" fmla="*/ 0 w 598"/>
              <a:gd name="T1" fmla="*/ 0 h 1308"/>
              <a:gd name="T2" fmla="*/ 150 w 598"/>
              <a:gd name="T3" fmla="*/ 1004 h 1308"/>
              <a:gd name="T4" fmla="*/ 299 w 598"/>
              <a:gd name="T5" fmla="*/ 587 h 1308"/>
              <a:gd name="T6" fmla="*/ 449 w 598"/>
              <a:gd name="T7" fmla="*/ 1308 h 1308"/>
              <a:gd name="T8" fmla="*/ 598 w 598"/>
              <a:gd name="T9" fmla="*/ 607 h 1308"/>
            </a:gdLst>
            <a:ahLst/>
            <a:cxnLst>
              <a:cxn ang="0">
                <a:pos x="T0" y="T1"/>
              </a:cxn>
              <a:cxn ang="0">
                <a:pos x="T2" y="T3"/>
              </a:cxn>
              <a:cxn ang="0">
                <a:pos x="T4" y="T5"/>
              </a:cxn>
              <a:cxn ang="0">
                <a:pos x="T6" y="T7"/>
              </a:cxn>
              <a:cxn ang="0">
                <a:pos x="T8" y="T9"/>
              </a:cxn>
            </a:cxnLst>
            <a:rect l="0" t="0" r="r" b="b"/>
            <a:pathLst>
              <a:path w="598" h="1308">
                <a:moveTo>
                  <a:pt x="0" y="0"/>
                </a:moveTo>
                <a:lnTo>
                  <a:pt x="150" y="1004"/>
                </a:lnTo>
                <a:lnTo>
                  <a:pt x="299" y="587"/>
                </a:lnTo>
                <a:lnTo>
                  <a:pt x="449" y="1308"/>
                </a:lnTo>
                <a:lnTo>
                  <a:pt x="598" y="6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59" name="Freeform 95"/>
          <p:cNvSpPr>
            <a:spLocks/>
          </p:cNvSpPr>
          <p:nvPr/>
        </p:nvSpPr>
        <p:spPr bwMode="auto">
          <a:xfrm>
            <a:off x="3294063" y="1648048"/>
            <a:ext cx="169862" cy="211138"/>
          </a:xfrm>
          <a:custGeom>
            <a:avLst/>
            <a:gdLst>
              <a:gd name="T0" fmla="*/ 212 w 653"/>
              <a:gd name="T1" fmla="*/ 0 h 804"/>
              <a:gd name="T2" fmla="*/ 653 w 653"/>
              <a:gd name="T3" fmla="*/ 0 h 804"/>
              <a:gd name="T4" fmla="*/ 0 w 653"/>
              <a:gd name="T5" fmla="*/ 804 h 804"/>
              <a:gd name="T6" fmla="*/ 441 w 653"/>
              <a:gd name="T7" fmla="*/ 804 h 804"/>
            </a:gdLst>
            <a:ahLst/>
            <a:cxnLst>
              <a:cxn ang="0">
                <a:pos x="T0" y="T1"/>
              </a:cxn>
              <a:cxn ang="0">
                <a:pos x="T2" y="T3"/>
              </a:cxn>
              <a:cxn ang="0">
                <a:pos x="T4" y="T5"/>
              </a:cxn>
              <a:cxn ang="0">
                <a:pos x="T6" y="T7"/>
              </a:cxn>
            </a:cxnLst>
            <a:rect l="0" t="0" r="r" b="b"/>
            <a:pathLst>
              <a:path w="653" h="804">
                <a:moveTo>
                  <a:pt x="212" y="0"/>
                </a:moveTo>
                <a:lnTo>
                  <a:pt x="653" y="0"/>
                </a:lnTo>
                <a:lnTo>
                  <a:pt x="0" y="804"/>
                </a:lnTo>
                <a:lnTo>
                  <a:pt x="441"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88160" name="Group 96"/>
          <p:cNvGrpSpPr>
            <a:grpSpLocks/>
          </p:cNvGrpSpPr>
          <p:nvPr/>
        </p:nvGrpSpPr>
        <p:grpSpPr bwMode="auto">
          <a:xfrm>
            <a:off x="2698750" y="3146648"/>
            <a:ext cx="692150" cy="1671638"/>
            <a:chOff x="1508" y="1520"/>
            <a:chExt cx="436" cy="1053"/>
          </a:xfrm>
        </p:grpSpPr>
        <p:sp>
          <p:nvSpPr>
            <p:cNvPr id="88161" name="Line 97"/>
            <p:cNvSpPr>
              <a:spLocks noChangeShapeType="1"/>
            </p:cNvSpPr>
            <p:nvPr/>
          </p:nvSpPr>
          <p:spPr bwMode="auto">
            <a:xfrm>
              <a:off x="1508"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62" name="Line 98"/>
            <p:cNvSpPr>
              <a:spLocks noChangeShapeType="1"/>
            </p:cNvSpPr>
            <p:nvPr/>
          </p:nvSpPr>
          <p:spPr bwMode="auto">
            <a:xfrm>
              <a:off x="1944" y="1520"/>
              <a:ext cx="0" cy="8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88163" name="Group 99"/>
          <p:cNvGrpSpPr>
            <a:grpSpLocks/>
          </p:cNvGrpSpPr>
          <p:nvPr/>
        </p:nvGrpSpPr>
        <p:grpSpPr bwMode="auto">
          <a:xfrm>
            <a:off x="2459038" y="2854548"/>
            <a:ext cx="1071562" cy="1646238"/>
            <a:chOff x="1357" y="1336"/>
            <a:chExt cx="675" cy="1037"/>
          </a:xfrm>
        </p:grpSpPr>
        <p:grpSp>
          <p:nvGrpSpPr>
            <p:cNvPr id="88164" name="Group 100"/>
            <p:cNvGrpSpPr>
              <a:grpSpLocks/>
            </p:cNvGrpSpPr>
            <p:nvPr/>
          </p:nvGrpSpPr>
          <p:grpSpPr bwMode="auto">
            <a:xfrm>
              <a:off x="1357" y="1336"/>
              <a:ext cx="675" cy="1037"/>
              <a:chOff x="1357" y="1336"/>
              <a:chExt cx="675" cy="1037"/>
            </a:xfrm>
          </p:grpSpPr>
          <p:grpSp>
            <p:nvGrpSpPr>
              <p:cNvPr id="88165" name="Group 101"/>
              <p:cNvGrpSpPr>
                <a:grpSpLocks/>
              </p:cNvGrpSpPr>
              <p:nvPr/>
            </p:nvGrpSpPr>
            <p:grpSpPr bwMode="auto">
              <a:xfrm>
                <a:off x="1357" y="2240"/>
                <a:ext cx="88" cy="133"/>
                <a:chOff x="1357" y="2489"/>
                <a:chExt cx="88" cy="133"/>
              </a:xfrm>
            </p:grpSpPr>
            <p:sp>
              <p:nvSpPr>
                <p:cNvPr id="88166" name="Freeform 102"/>
                <p:cNvSpPr>
                  <a:spLocks/>
                </p:cNvSpPr>
                <p:nvPr/>
              </p:nvSpPr>
              <p:spPr bwMode="auto">
                <a:xfrm>
                  <a:off x="1357" y="2489"/>
                  <a:ext cx="88" cy="133"/>
                </a:xfrm>
                <a:custGeom>
                  <a:avLst/>
                  <a:gdLst>
                    <a:gd name="T0" fmla="*/ 0 w 529"/>
                    <a:gd name="T1" fmla="*/ 804 h 804"/>
                    <a:gd name="T2" fmla="*/ 477 w 529"/>
                    <a:gd name="T3" fmla="*/ 0 h 804"/>
                    <a:gd name="T4" fmla="*/ 529 w 529"/>
                    <a:gd name="T5" fmla="*/ 804 h 804"/>
                  </a:gdLst>
                  <a:ahLst/>
                  <a:cxnLst>
                    <a:cxn ang="0">
                      <a:pos x="T0" y="T1"/>
                    </a:cxn>
                    <a:cxn ang="0">
                      <a:pos x="T2" y="T3"/>
                    </a:cxn>
                    <a:cxn ang="0">
                      <a:pos x="T4" y="T5"/>
                    </a:cxn>
                  </a:cxnLst>
                  <a:rect l="0" t="0" r="r" b="b"/>
                  <a:pathLst>
                    <a:path w="529" h="804">
                      <a:moveTo>
                        <a:pt x="0" y="804"/>
                      </a:moveTo>
                      <a:lnTo>
                        <a:pt x="477" y="0"/>
                      </a:lnTo>
                      <a:lnTo>
                        <a:pt x="529"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67" name="Line 103"/>
                <p:cNvSpPr>
                  <a:spLocks noChangeShapeType="1"/>
                </p:cNvSpPr>
                <p:nvPr/>
              </p:nvSpPr>
              <p:spPr bwMode="auto">
                <a:xfrm flipH="1">
                  <a:off x="1380" y="2585"/>
                  <a:ext cx="6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8168" name="Group 104"/>
              <p:cNvGrpSpPr>
                <a:grpSpLocks/>
              </p:cNvGrpSpPr>
              <p:nvPr/>
            </p:nvGrpSpPr>
            <p:grpSpPr bwMode="auto">
              <a:xfrm>
                <a:off x="1939" y="1336"/>
                <a:ext cx="93" cy="133"/>
                <a:chOff x="1939" y="1336"/>
                <a:chExt cx="93" cy="133"/>
              </a:xfrm>
            </p:grpSpPr>
            <p:sp>
              <p:nvSpPr>
                <p:cNvPr id="88169" name="Freeform 105"/>
                <p:cNvSpPr>
                  <a:spLocks/>
                </p:cNvSpPr>
                <p:nvPr/>
              </p:nvSpPr>
              <p:spPr bwMode="auto">
                <a:xfrm>
                  <a:off x="1939" y="1395"/>
                  <a:ext cx="82" cy="74"/>
                </a:xfrm>
                <a:custGeom>
                  <a:avLst/>
                  <a:gdLst>
                    <a:gd name="T0" fmla="*/ 0 w 500"/>
                    <a:gd name="T1" fmla="*/ 446 h 446"/>
                    <a:gd name="T2" fmla="*/ 220 w 500"/>
                    <a:gd name="T3" fmla="*/ 446 h 446"/>
                    <a:gd name="T4" fmla="*/ 393 w 500"/>
                    <a:gd name="T5" fmla="*/ 380 h 446"/>
                    <a:gd name="T6" fmla="*/ 500 w 500"/>
                    <a:gd name="T7" fmla="*/ 222 h 446"/>
                    <a:gd name="T8" fmla="*/ 477 w 500"/>
                    <a:gd name="T9" fmla="*/ 65 h 446"/>
                    <a:gd name="T10" fmla="*/ 338 w 500"/>
                    <a:gd name="T11" fmla="*/ 0 h 446"/>
                    <a:gd name="T12" fmla="*/ 118 w 500"/>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500" h="446">
                      <a:moveTo>
                        <a:pt x="0" y="446"/>
                      </a:moveTo>
                      <a:lnTo>
                        <a:pt x="220" y="446"/>
                      </a:lnTo>
                      <a:lnTo>
                        <a:pt x="393" y="380"/>
                      </a:lnTo>
                      <a:lnTo>
                        <a:pt x="500" y="222"/>
                      </a:lnTo>
                      <a:lnTo>
                        <a:pt x="477" y="65"/>
                      </a:lnTo>
                      <a:lnTo>
                        <a:pt x="338" y="0"/>
                      </a:lnTo>
                      <a:lnTo>
                        <a:pt x="11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8170" name="Freeform 106"/>
                <p:cNvSpPr>
                  <a:spLocks/>
                </p:cNvSpPr>
                <p:nvPr/>
              </p:nvSpPr>
              <p:spPr bwMode="auto">
                <a:xfrm>
                  <a:off x="1939" y="1336"/>
                  <a:ext cx="93" cy="133"/>
                </a:xfrm>
                <a:custGeom>
                  <a:avLst/>
                  <a:gdLst>
                    <a:gd name="T0" fmla="*/ 338 w 562"/>
                    <a:gd name="T1" fmla="*/ 358 h 804"/>
                    <a:gd name="T2" fmla="*/ 477 w 562"/>
                    <a:gd name="T3" fmla="*/ 304 h 804"/>
                    <a:gd name="T4" fmla="*/ 562 w 562"/>
                    <a:gd name="T5" fmla="*/ 179 h 804"/>
                    <a:gd name="T6" fmla="*/ 544 w 562"/>
                    <a:gd name="T7" fmla="*/ 52 h 804"/>
                    <a:gd name="T8" fmla="*/ 433 w 562"/>
                    <a:gd name="T9" fmla="*/ 0 h 804"/>
                    <a:gd name="T10" fmla="*/ 212 w 562"/>
                    <a:gd name="T11" fmla="*/ 0 h 804"/>
                    <a:gd name="T12" fmla="*/ 0 w 562"/>
                    <a:gd name="T13" fmla="*/ 804 h 804"/>
                  </a:gdLst>
                  <a:ahLst/>
                  <a:cxnLst>
                    <a:cxn ang="0">
                      <a:pos x="T0" y="T1"/>
                    </a:cxn>
                    <a:cxn ang="0">
                      <a:pos x="T2" y="T3"/>
                    </a:cxn>
                    <a:cxn ang="0">
                      <a:pos x="T4" y="T5"/>
                    </a:cxn>
                    <a:cxn ang="0">
                      <a:pos x="T6" y="T7"/>
                    </a:cxn>
                    <a:cxn ang="0">
                      <a:pos x="T8" y="T9"/>
                    </a:cxn>
                    <a:cxn ang="0">
                      <a:pos x="T10" y="T11"/>
                    </a:cxn>
                    <a:cxn ang="0">
                      <a:pos x="T12" y="T13"/>
                    </a:cxn>
                  </a:cxnLst>
                  <a:rect l="0" t="0" r="r" b="b"/>
                  <a:pathLst>
                    <a:path w="562" h="804">
                      <a:moveTo>
                        <a:pt x="338" y="358"/>
                      </a:moveTo>
                      <a:lnTo>
                        <a:pt x="477" y="304"/>
                      </a:lnTo>
                      <a:lnTo>
                        <a:pt x="562" y="179"/>
                      </a:lnTo>
                      <a:lnTo>
                        <a:pt x="544" y="52"/>
                      </a:lnTo>
                      <a:lnTo>
                        <a:pt x="433" y="0"/>
                      </a:lnTo>
                      <a:lnTo>
                        <a:pt x="212" y="0"/>
                      </a:lnTo>
                      <a:lnTo>
                        <a:pt x="0"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88171" name="Line 107"/>
            <p:cNvSpPr>
              <a:spLocks noChangeShapeType="1"/>
            </p:cNvSpPr>
            <p:nvPr/>
          </p:nvSpPr>
          <p:spPr bwMode="auto">
            <a:xfrm flipH="1">
              <a:off x="1508" y="1520"/>
              <a:ext cx="435" cy="817"/>
            </a:xfrm>
            <a:prstGeom prst="line">
              <a:avLst/>
            </a:prstGeom>
            <a:noFill/>
            <a:ln w="508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3314183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ipe(up)">
                                      <p:cBhvr>
                                        <p:cTn id="7" dur="5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8160"/>
                                        </p:tgtEl>
                                        <p:attrNameLst>
                                          <p:attrName>style.visibility</p:attrName>
                                        </p:attrNameLst>
                                      </p:cBhvr>
                                      <p:to>
                                        <p:strVal val="visible"/>
                                      </p:to>
                                    </p:set>
                                    <p:animEffect transition="in" filter="wipe(up)">
                                      <p:cBhvr>
                                        <p:cTn id="12" dur="500"/>
                                        <p:tgtEl>
                                          <p:spTgt spid="88160"/>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88087"/>
                                        </p:tgtEl>
                                        <p:attrNameLst>
                                          <p:attrName>style.visibility</p:attrName>
                                        </p:attrNameLst>
                                      </p:cBhvr>
                                      <p:to>
                                        <p:strVal val="visible"/>
                                      </p:to>
                                    </p:set>
                                    <p:animEffect transition="in" filter="wipe(left)">
                                      <p:cBhvr>
                                        <p:cTn id="16" dur="500"/>
                                        <p:tgtEl>
                                          <p:spTgt spid="880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88078"/>
                                        </p:tgtEl>
                                        <p:attrNameLst>
                                          <p:attrName>style.visibility</p:attrName>
                                        </p:attrNameLst>
                                      </p:cBhvr>
                                      <p:to>
                                        <p:strVal val="visible"/>
                                      </p:to>
                                    </p:set>
                                    <p:animEffect transition="in" filter="strips(upRight)">
                                      <p:cBhvr>
                                        <p:cTn id="21" dur="500"/>
                                        <p:tgtEl>
                                          <p:spTgt spid="88078"/>
                                        </p:tgtEl>
                                      </p:cBhvr>
                                    </p:animEffect>
                                  </p:childTnLst>
                                </p:cTn>
                              </p:par>
                            </p:childTnLst>
                          </p:cTn>
                        </p:par>
                        <p:par>
                          <p:cTn id="22" fill="hold" nodeType="afterGroup">
                            <p:stCondLst>
                              <p:cond delay="500"/>
                            </p:stCondLst>
                            <p:childTnLst>
                              <p:par>
                                <p:cTn id="23" presetID="18" presetClass="entr" presetSubtype="3" fill="hold" nodeType="afterEffect">
                                  <p:stCondLst>
                                    <p:cond delay="0"/>
                                  </p:stCondLst>
                                  <p:childTnLst>
                                    <p:set>
                                      <p:cBhvr>
                                        <p:cTn id="24" dur="1" fill="hold">
                                          <p:stCondLst>
                                            <p:cond delay="0"/>
                                          </p:stCondLst>
                                        </p:cTn>
                                        <p:tgtEl>
                                          <p:spTgt spid="88082"/>
                                        </p:tgtEl>
                                        <p:attrNameLst>
                                          <p:attrName>style.visibility</p:attrName>
                                        </p:attrNameLst>
                                      </p:cBhvr>
                                      <p:to>
                                        <p:strVal val="visible"/>
                                      </p:to>
                                    </p:set>
                                    <p:animEffect transition="in" filter="strips(upRight)">
                                      <p:cBhvr>
                                        <p:cTn id="25" dur="500"/>
                                        <p:tgtEl>
                                          <p:spTgt spid="88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8071"/>
                                        </p:tgtEl>
                                        <p:attrNameLst>
                                          <p:attrName>style.visibility</p:attrName>
                                        </p:attrNameLst>
                                      </p:cBhvr>
                                      <p:to>
                                        <p:strVal val="visible"/>
                                      </p:to>
                                    </p:set>
                                    <p:animEffect transition="in" filter="wipe(up)">
                                      <p:cBhvr>
                                        <p:cTn id="30" dur="500"/>
                                        <p:tgtEl>
                                          <p:spTgt spid="880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9" fill="hold" nodeType="clickEffect">
                                  <p:stCondLst>
                                    <p:cond delay="0"/>
                                  </p:stCondLst>
                                  <p:childTnLst>
                                    <p:set>
                                      <p:cBhvr>
                                        <p:cTn id="34" dur="1" fill="hold">
                                          <p:stCondLst>
                                            <p:cond delay="0"/>
                                          </p:stCondLst>
                                        </p:cTn>
                                        <p:tgtEl>
                                          <p:spTgt spid="88100"/>
                                        </p:tgtEl>
                                        <p:attrNameLst>
                                          <p:attrName>style.visibility</p:attrName>
                                        </p:attrNameLst>
                                      </p:cBhvr>
                                      <p:to>
                                        <p:strVal val="visible"/>
                                      </p:to>
                                    </p:set>
                                    <p:animEffect transition="in" filter="strips(upLeft)">
                                      <p:cBhvr>
                                        <p:cTn id="35" dur="500"/>
                                        <p:tgtEl>
                                          <p:spTgt spid="88100"/>
                                        </p:tgtEl>
                                      </p:cBhvr>
                                    </p:animEffect>
                                  </p:childTnLst>
                                </p:cTn>
                              </p:par>
                            </p:childTnLst>
                          </p:cTn>
                        </p:par>
                        <p:par>
                          <p:cTn id="36" fill="hold" nodeType="afterGroup">
                            <p:stCondLst>
                              <p:cond delay="500"/>
                            </p:stCondLst>
                            <p:childTnLst>
                              <p:par>
                                <p:cTn id="37" presetID="18" presetClass="entr" presetSubtype="3" fill="hold" nodeType="afterEffect">
                                  <p:stCondLst>
                                    <p:cond delay="0"/>
                                  </p:stCondLst>
                                  <p:childTnLst>
                                    <p:set>
                                      <p:cBhvr>
                                        <p:cTn id="38" dur="1" fill="hold">
                                          <p:stCondLst>
                                            <p:cond delay="0"/>
                                          </p:stCondLst>
                                        </p:cTn>
                                        <p:tgtEl>
                                          <p:spTgt spid="88118"/>
                                        </p:tgtEl>
                                        <p:attrNameLst>
                                          <p:attrName>style.visibility</p:attrName>
                                        </p:attrNameLst>
                                      </p:cBhvr>
                                      <p:to>
                                        <p:strVal val="visible"/>
                                      </p:to>
                                    </p:set>
                                    <p:animEffect transition="in" filter="strips(upRight)">
                                      <p:cBhvr>
                                        <p:cTn id="39" dur="500"/>
                                        <p:tgtEl>
                                          <p:spTgt spid="881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88104"/>
                                        </p:tgtEl>
                                        <p:attrNameLst>
                                          <p:attrName>style.visibility</p:attrName>
                                        </p:attrNameLst>
                                      </p:cBhvr>
                                      <p:to>
                                        <p:strVal val="visible"/>
                                      </p:to>
                                    </p:set>
                                    <p:animEffect transition="in" filter="strips(downLeft)">
                                      <p:cBhvr>
                                        <p:cTn id="44" dur="500"/>
                                        <p:tgtEl>
                                          <p:spTgt spid="88104"/>
                                        </p:tgtEl>
                                      </p:cBhvr>
                                    </p:animEffect>
                                  </p:childTnLst>
                                </p:cTn>
                              </p:par>
                            </p:childTnLst>
                          </p:cTn>
                        </p:par>
                        <p:par>
                          <p:cTn id="45" fill="hold" nodeType="afterGroup">
                            <p:stCondLst>
                              <p:cond delay="500"/>
                            </p:stCondLst>
                            <p:childTnLst>
                              <p:par>
                                <p:cTn id="46" presetID="22" presetClass="entr" presetSubtype="2" fill="hold" nodeType="afterEffect">
                                  <p:stCondLst>
                                    <p:cond delay="0"/>
                                  </p:stCondLst>
                                  <p:childTnLst>
                                    <p:set>
                                      <p:cBhvr>
                                        <p:cTn id="47" dur="1" fill="hold">
                                          <p:stCondLst>
                                            <p:cond delay="0"/>
                                          </p:stCondLst>
                                        </p:cTn>
                                        <p:tgtEl>
                                          <p:spTgt spid="88108"/>
                                        </p:tgtEl>
                                        <p:attrNameLst>
                                          <p:attrName>style.visibility</p:attrName>
                                        </p:attrNameLst>
                                      </p:cBhvr>
                                      <p:to>
                                        <p:strVal val="visible"/>
                                      </p:to>
                                    </p:set>
                                    <p:animEffect transition="in" filter="wipe(right)">
                                      <p:cBhvr>
                                        <p:cTn id="48" dur="500"/>
                                        <p:tgtEl>
                                          <p:spTgt spid="881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8072"/>
                                        </p:tgtEl>
                                        <p:attrNameLst>
                                          <p:attrName>style.visibility</p:attrName>
                                        </p:attrNameLst>
                                      </p:cBhvr>
                                      <p:to>
                                        <p:strVal val="visible"/>
                                      </p:to>
                                    </p:set>
                                    <p:animEffect transition="in" filter="wipe(up)">
                                      <p:cBhvr>
                                        <p:cTn id="53" dur="500"/>
                                        <p:tgtEl>
                                          <p:spTgt spid="880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88105"/>
                                        </p:tgtEl>
                                        <p:attrNameLst>
                                          <p:attrName>style.visibility</p:attrName>
                                        </p:attrNameLst>
                                      </p:cBhvr>
                                      <p:to>
                                        <p:strVal val="visible"/>
                                      </p:to>
                                    </p:set>
                                    <p:animEffect transition="in" filter="wipe(left)">
                                      <p:cBhvr>
                                        <p:cTn id="58" dur="500"/>
                                        <p:tgtEl>
                                          <p:spTgt spid="88105"/>
                                        </p:tgtEl>
                                      </p:cBhvr>
                                    </p:animEffect>
                                  </p:childTnLst>
                                </p:cTn>
                              </p:par>
                            </p:childTnLst>
                          </p:cTn>
                        </p:par>
                        <p:par>
                          <p:cTn id="59" fill="hold" nodeType="afterGroup">
                            <p:stCondLst>
                              <p:cond delay="500"/>
                            </p:stCondLst>
                            <p:childTnLst>
                              <p:par>
                                <p:cTn id="60" presetID="18" presetClass="entr" presetSubtype="9" fill="hold" nodeType="afterEffect">
                                  <p:stCondLst>
                                    <p:cond delay="0"/>
                                  </p:stCondLst>
                                  <p:childTnLst>
                                    <p:set>
                                      <p:cBhvr>
                                        <p:cTn id="61" dur="1" fill="hold">
                                          <p:stCondLst>
                                            <p:cond delay="0"/>
                                          </p:stCondLst>
                                        </p:cTn>
                                        <p:tgtEl>
                                          <p:spTgt spid="88142"/>
                                        </p:tgtEl>
                                        <p:attrNameLst>
                                          <p:attrName>style.visibility</p:attrName>
                                        </p:attrNameLst>
                                      </p:cBhvr>
                                      <p:to>
                                        <p:strVal val="visible"/>
                                      </p:to>
                                    </p:set>
                                    <p:animEffect transition="in" filter="strips(upLeft)">
                                      <p:cBhvr>
                                        <p:cTn id="62" dur="500"/>
                                        <p:tgtEl>
                                          <p:spTgt spid="8814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88077"/>
                                        </p:tgtEl>
                                        <p:attrNameLst>
                                          <p:attrName>style.visibility</p:attrName>
                                        </p:attrNameLst>
                                      </p:cBhvr>
                                      <p:to>
                                        <p:strVal val="visible"/>
                                      </p:to>
                                    </p:set>
                                    <p:animEffect transition="in" filter="strips(downRight)">
                                      <p:cBhvr>
                                        <p:cTn id="67" dur="500"/>
                                        <p:tgtEl>
                                          <p:spTgt spid="88077"/>
                                        </p:tgtEl>
                                      </p:cBhvr>
                                    </p:animEffect>
                                  </p:childTnLst>
                                </p:cTn>
                              </p:par>
                            </p:childTnLst>
                          </p:cTn>
                        </p:par>
                        <p:par>
                          <p:cTn id="68" fill="hold" nodeType="afterGroup">
                            <p:stCondLst>
                              <p:cond delay="500"/>
                            </p:stCondLst>
                            <p:childTnLst>
                              <p:par>
                                <p:cTn id="69" presetID="22" presetClass="entr" presetSubtype="8" fill="hold" nodeType="afterEffect">
                                  <p:stCondLst>
                                    <p:cond delay="0"/>
                                  </p:stCondLst>
                                  <p:childTnLst>
                                    <p:set>
                                      <p:cBhvr>
                                        <p:cTn id="70" dur="1" fill="hold">
                                          <p:stCondLst>
                                            <p:cond delay="0"/>
                                          </p:stCondLst>
                                        </p:cTn>
                                        <p:tgtEl>
                                          <p:spTgt spid="88113"/>
                                        </p:tgtEl>
                                        <p:attrNameLst>
                                          <p:attrName>style.visibility</p:attrName>
                                        </p:attrNameLst>
                                      </p:cBhvr>
                                      <p:to>
                                        <p:strVal val="visible"/>
                                      </p:to>
                                    </p:set>
                                    <p:animEffect transition="in" filter="wipe(left)">
                                      <p:cBhvr>
                                        <p:cTn id="71" dur="500"/>
                                        <p:tgtEl>
                                          <p:spTgt spid="8811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32" fill="hold" nodeType="clickEffect">
                                  <p:stCondLst>
                                    <p:cond delay="0"/>
                                  </p:stCondLst>
                                  <p:childTnLst>
                                    <p:set>
                                      <p:cBhvr>
                                        <p:cTn id="75" dur="1" fill="hold">
                                          <p:stCondLst>
                                            <p:cond delay="0"/>
                                          </p:stCondLst>
                                        </p:cTn>
                                        <p:tgtEl>
                                          <p:spTgt spid="88135"/>
                                        </p:tgtEl>
                                        <p:attrNameLst>
                                          <p:attrName>style.visibility</p:attrName>
                                        </p:attrNameLst>
                                      </p:cBhvr>
                                      <p:to>
                                        <p:strVal val="visible"/>
                                      </p:to>
                                    </p:set>
                                    <p:animEffect transition="in" filter="box(out)">
                                      <p:cBhvr>
                                        <p:cTn id="76" dur="500"/>
                                        <p:tgtEl>
                                          <p:spTgt spid="88135"/>
                                        </p:tgtEl>
                                      </p:cBhvr>
                                    </p:animEffect>
                                  </p:childTnLst>
                                </p:cTn>
                              </p:par>
                            </p:childTnLst>
                          </p:cTn>
                        </p:par>
                        <p:par>
                          <p:cTn id="77" fill="hold" nodeType="afterGroup">
                            <p:stCondLst>
                              <p:cond delay="500"/>
                            </p:stCondLst>
                            <p:childTnLst>
                              <p:par>
                                <p:cTn id="78" presetID="4" presetClass="entr" presetSubtype="32" fill="hold" nodeType="afterEffect">
                                  <p:stCondLst>
                                    <p:cond delay="0"/>
                                  </p:stCondLst>
                                  <p:childTnLst>
                                    <p:set>
                                      <p:cBhvr>
                                        <p:cTn id="79" dur="1" fill="hold">
                                          <p:stCondLst>
                                            <p:cond delay="0"/>
                                          </p:stCondLst>
                                        </p:cTn>
                                        <p:tgtEl>
                                          <p:spTgt spid="88128"/>
                                        </p:tgtEl>
                                        <p:attrNameLst>
                                          <p:attrName>style.visibility</p:attrName>
                                        </p:attrNameLst>
                                      </p:cBhvr>
                                      <p:to>
                                        <p:strVal val="visible"/>
                                      </p:to>
                                    </p:set>
                                    <p:animEffect transition="in" filter="box(out)">
                                      <p:cBhvr>
                                        <p:cTn id="80" dur="500"/>
                                        <p:tgtEl>
                                          <p:spTgt spid="88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utoUpdateAnimBg="0"/>
      <p:bldP spid="88071" grpId="0" autoUpdateAnimBg="0"/>
      <p:bldP spid="88072" grpId="0" autoUpdateAnimBg="0"/>
      <p:bldP spid="88077" grpId="0" animBg="1"/>
      <p:bldP spid="88078" grpId="0" animBg="1"/>
      <p:bldP spid="88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2192338" y="188913"/>
            <a:ext cx="4772025" cy="6413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zh-CN" altLang="en-US" sz="3600" b="1">
                <a:solidFill>
                  <a:srgbClr val="0000FF"/>
                </a:solidFill>
                <a:latin typeface="隶书" pitchFamily="49" charset="-122"/>
                <a:ea typeface="隶书" pitchFamily="49" charset="-122"/>
              </a:rPr>
              <a:t>直线对三投影面的倾角</a:t>
            </a:r>
          </a:p>
        </p:txBody>
      </p:sp>
      <p:graphicFrame>
        <p:nvGraphicFramePr>
          <p:cNvPr id="7172" name="Object 4"/>
          <p:cNvGraphicFramePr>
            <a:graphicFrameLocks noChangeAspect="1"/>
          </p:cNvGraphicFramePr>
          <p:nvPr/>
        </p:nvGraphicFramePr>
        <p:xfrm>
          <a:off x="635000" y="2973388"/>
          <a:ext cx="8304213" cy="2979737"/>
        </p:xfrm>
        <a:graphic>
          <a:graphicData uri="http://schemas.openxmlformats.org/presentationml/2006/ole">
            <mc:AlternateContent xmlns:mc="http://schemas.openxmlformats.org/markup-compatibility/2006">
              <mc:Choice xmlns:v="urn:schemas-microsoft-com:vml" Requires="v">
                <p:oleObj spid="_x0000_s126001" name="BMP 图象" r:id="rId3" imgW="6533333" imgH="2343477" progId="Paint.Picture">
                  <p:embed/>
                </p:oleObj>
              </mc:Choice>
              <mc:Fallback>
                <p:oleObj name="BMP 图象" r:id="rId3" imgW="6533333" imgH="2343477" progId="Paint.Picture">
                  <p:embed/>
                  <p:pic>
                    <p:nvPicPr>
                      <p:cNvPr id="0" name=""/>
                      <p:cNvPicPr>
                        <a:picLocks noChangeAspect="1" noChangeArrowheads="1"/>
                      </p:cNvPicPr>
                      <p:nvPr/>
                    </p:nvPicPr>
                    <p:blipFill>
                      <a:blip r:embed="rId4">
                        <a:clrChange>
                          <a:clrFrom>
                            <a:srgbClr val="319A9C"/>
                          </a:clrFrom>
                          <a:clrTo>
                            <a:srgbClr val="319A9C">
                              <a:alpha val="0"/>
                            </a:srgbClr>
                          </a:clrTo>
                        </a:clrChange>
                        <a:extLst>
                          <a:ext uri="{28A0092B-C50C-407E-A947-70E740481C1C}">
                            <a14:useLocalDpi xmlns:a14="http://schemas.microsoft.com/office/drawing/2010/main" val="0"/>
                          </a:ext>
                        </a:extLst>
                      </a:blip>
                      <a:srcRect/>
                      <a:stretch>
                        <a:fillRect/>
                      </a:stretch>
                    </p:blipFill>
                    <p:spPr bwMode="auto">
                      <a:xfrm>
                        <a:off x="635000" y="2973388"/>
                        <a:ext cx="8304213" cy="297973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Text Box 11"/>
          <p:cNvSpPr txBox="1">
            <a:spLocks noChangeArrowheads="1"/>
          </p:cNvSpPr>
          <p:nvPr/>
        </p:nvSpPr>
        <p:spPr bwMode="auto">
          <a:xfrm>
            <a:off x="2349697" y="1230155"/>
            <a:ext cx="6313488" cy="119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50000"/>
              </a:lnSpc>
            </a:pPr>
            <a:r>
              <a:rPr lang="zh-CN" altLang="en-US" dirty="0"/>
              <a:t>投影与投影轴之间的夹角，一般不等于直线对投影面的倾角。</a:t>
            </a:r>
            <a:endParaRPr lang="zh-CN" altLang="en-US" dirty="0">
              <a:sym typeface="Symbol" pitchFamily="18" charset="2"/>
            </a:endParaRPr>
          </a:p>
        </p:txBody>
      </p:sp>
      <p:pic>
        <p:nvPicPr>
          <p:cNvPr id="7183" name="Picture 15" descr="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98107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7184" name="AutoShape 16"/>
          <p:cNvSpPr>
            <a:spLocks noChangeArrowheads="1"/>
          </p:cNvSpPr>
          <p:nvPr/>
        </p:nvSpPr>
        <p:spPr bwMode="auto">
          <a:xfrm>
            <a:off x="998538" y="1394192"/>
            <a:ext cx="1079500" cy="863600"/>
          </a:xfrm>
          <a:prstGeom prst="irregularSeal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a:solidFill>
                  <a:srgbClr val="FFFF66"/>
                </a:solidFill>
                <a:ea typeface="华文行楷" pitchFamily="2" charset="-122"/>
              </a:rPr>
              <a:t>注意</a:t>
            </a:r>
          </a:p>
        </p:txBody>
      </p:sp>
    </p:spTree>
    <p:extLst>
      <p:ext uri="{BB962C8B-B14F-4D97-AF65-F5344CB8AC3E}">
        <p14:creationId xmlns:p14="http://schemas.microsoft.com/office/powerpoint/2010/main" val="601820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fade">
                                      <p:cBhvr>
                                        <p:cTn id="7" dur="800" decel="100000"/>
                                        <p:tgtEl>
                                          <p:spTgt spid="7184"/>
                                        </p:tgtEl>
                                      </p:cBhvr>
                                    </p:animEffect>
                                    <p:anim calcmode="lin" valueType="num">
                                      <p:cBhvr>
                                        <p:cTn id="8" dur="800" decel="100000" fill="hold"/>
                                        <p:tgtEl>
                                          <p:spTgt spid="7184"/>
                                        </p:tgtEl>
                                        <p:attrNameLst>
                                          <p:attrName>style.rotation</p:attrName>
                                        </p:attrNameLst>
                                      </p:cBhvr>
                                      <p:tavLst>
                                        <p:tav tm="0">
                                          <p:val>
                                            <p:fltVal val="-90"/>
                                          </p:val>
                                        </p:tav>
                                        <p:tav tm="100000">
                                          <p:val>
                                            <p:fltVal val="0"/>
                                          </p:val>
                                        </p:tav>
                                      </p:tavLst>
                                    </p:anim>
                                    <p:anim calcmode="lin" valueType="num">
                                      <p:cBhvr>
                                        <p:cTn id="9" dur="800" decel="100000" fill="hold"/>
                                        <p:tgtEl>
                                          <p:spTgt spid="7184"/>
                                        </p:tgtEl>
                                        <p:attrNameLst>
                                          <p:attrName>ppt_x</p:attrName>
                                        </p:attrNameLst>
                                      </p:cBhvr>
                                      <p:tavLst>
                                        <p:tav tm="0">
                                          <p:val>
                                            <p:strVal val="#ppt_x+0.4"/>
                                          </p:val>
                                        </p:tav>
                                        <p:tav tm="100000">
                                          <p:val>
                                            <p:strVal val="#ppt_x-0.05"/>
                                          </p:val>
                                        </p:tav>
                                      </p:tavLst>
                                    </p:anim>
                                    <p:anim calcmode="lin" valueType="num">
                                      <p:cBhvr>
                                        <p:cTn id="10" dur="800" decel="100000" fill="hold"/>
                                        <p:tgtEl>
                                          <p:spTgt spid="71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8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9"/>
                                        </p:tgtEl>
                                        <p:attrNameLst>
                                          <p:attrName>style.visibility</p:attrName>
                                        </p:attrNameLst>
                                      </p:cBhvr>
                                      <p:to>
                                        <p:strVal val="visible"/>
                                      </p:to>
                                    </p:set>
                                    <p:animEffect transition="in" filter="wipe(up)">
                                      <p:cBhvr>
                                        <p:cTn id="17" dur="500"/>
                                        <p:tgtEl>
                                          <p:spTgt spid="71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ipe(left)">
                                      <p:cBhvr>
                                        <p:cTn id="2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525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21510" name="Rectangle 6"/>
          <p:cNvSpPr>
            <a:spLocks noChangeArrowheads="1"/>
          </p:cNvSpPr>
          <p:nvPr/>
        </p:nvSpPr>
        <p:spPr bwMode="auto">
          <a:xfrm>
            <a:off x="644847" y="2673350"/>
            <a:ext cx="8175625" cy="368458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15" name="Text Box 11"/>
          <p:cNvSpPr txBox="1">
            <a:spLocks noChangeArrowheads="1"/>
          </p:cNvSpPr>
          <p:nvPr/>
        </p:nvSpPr>
        <p:spPr bwMode="auto">
          <a:xfrm>
            <a:off x="831068" y="1340768"/>
            <a:ext cx="7772400" cy="1077218"/>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defRPr sz="2800" b="1">
                <a:latin typeface="楷体" pitchFamily="49" charset="-122"/>
                <a:ea typeface="楷体" pitchFamily="49" charset="-122"/>
              </a:defRPr>
            </a:lvl1pPr>
          </a:lstStyle>
          <a:p>
            <a:pPr>
              <a:lnSpc>
                <a:spcPct val="125000"/>
              </a:lnSpc>
            </a:pPr>
            <a:r>
              <a:rPr lang="en-US" altLang="zh-CN" dirty="0"/>
              <a:t>    </a:t>
            </a:r>
            <a:r>
              <a:rPr lang="zh-CN" altLang="en-US" dirty="0"/>
              <a:t>与三个投影面均处于倾斜位置的直线，称为</a:t>
            </a:r>
            <a:r>
              <a:rPr lang="zh-CN" altLang="en-US" dirty="0">
                <a:solidFill>
                  <a:srgbClr val="FF0000"/>
                </a:solidFill>
                <a:effectLst>
                  <a:outerShdw blurRad="38100" dist="38100" dir="2700000" algn="tl">
                    <a:srgbClr val="C0C0C0"/>
                  </a:outerShdw>
                </a:effectLst>
                <a:latin typeface="隶书" pitchFamily="49" charset="-122"/>
                <a:ea typeface="隶书" pitchFamily="49" charset="-122"/>
              </a:rPr>
              <a:t>一般位置直线</a:t>
            </a:r>
            <a:r>
              <a:rPr lang="zh-CN" altLang="en-US" dirty="0"/>
              <a:t>。</a:t>
            </a:r>
          </a:p>
        </p:txBody>
      </p:sp>
      <p:grpSp>
        <p:nvGrpSpPr>
          <p:cNvPr id="21516" name="Group 12"/>
          <p:cNvGrpSpPr>
            <a:grpSpLocks/>
          </p:cNvGrpSpPr>
          <p:nvPr/>
        </p:nvGrpSpPr>
        <p:grpSpPr bwMode="auto">
          <a:xfrm>
            <a:off x="5002534" y="3008313"/>
            <a:ext cx="3708400" cy="3094037"/>
            <a:chOff x="2976" y="1027"/>
            <a:chExt cx="2336" cy="1949"/>
          </a:xfrm>
        </p:grpSpPr>
        <p:grpSp>
          <p:nvGrpSpPr>
            <p:cNvPr id="21517" name="Group 13"/>
            <p:cNvGrpSpPr>
              <a:grpSpLocks/>
            </p:cNvGrpSpPr>
            <p:nvPr/>
          </p:nvGrpSpPr>
          <p:grpSpPr bwMode="auto">
            <a:xfrm>
              <a:off x="2976" y="1027"/>
              <a:ext cx="2336" cy="1949"/>
              <a:chOff x="880" y="801"/>
              <a:chExt cx="3584" cy="2991"/>
            </a:xfrm>
          </p:grpSpPr>
          <p:grpSp>
            <p:nvGrpSpPr>
              <p:cNvPr id="21518" name="Group 14"/>
              <p:cNvGrpSpPr>
                <a:grpSpLocks/>
              </p:cNvGrpSpPr>
              <p:nvPr/>
            </p:nvGrpSpPr>
            <p:grpSpPr bwMode="auto">
              <a:xfrm>
                <a:off x="2710" y="2049"/>
                <a:ext cx="124" cy="181"/>
                <a:chOff x="2710" y="2049"/>
                <a:chExt cx="124" cy="181"/>
              </a:xfrm>
            </p:grpSpPr>
            <p:sp>
              <p:nvSpPr>
                <p:cNvPr id="21519" name="Line 15"/>
                <p:cNvSpPr>
                  <a:spLocks noChangeShapeType="1"/>
                </p:cNvSpPr>
                <p:nvPr/>
              </p:nvSpPr>
              <p:spPr bwMode="auto">
                <a:xfrm flipV="1">
                  <a:off x="2710" y="2099"/>
                  <a:ext cx="22"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20" name="Freeform 16"/>
                <p:cNvSpPr>
                  <a:spLocks/>
                </p:cNvSpPr>
                <p:nvPr/>
              </p:nvSpPr>
              <p:spPr bwMode="auto">
                <a:xfrm>
                  <a:off x="2732" y="2049"/>
                  <a:ext cx="102" cy="50"/>
                </a:xfrm>
                <a:custGeom>
                  <a:avLst/>
                  <a:gdLst>
                    <a:gd name="T0" fmla="*/ 453 w 453"/>
                    <a:gd name="T1" fmla="*/ 226 h 226"/>
                    <a:gd name="T2" fmla="*/ 429 w 453"/>
                    <a:gd name="T3" fmla="*/ 66 h 226"/>
                    <a:gd name="T4" fmla="*/ 287 w 453"/>
                    <a:gd name="T5" fmla="*/ 0 h 226"/>
                    <a:gd name="T6" fmla="*/ 109 w 453"/>
                    <a:gd name="T7" fmla="*/ 66 h 226"/>
                    <a:gd name="T8" fmla="*/ 0 w 453"/>
                    <a:gd name="T9" fmla="*/ 226 h 226"/>
                  </a:gdLst>
                  <a:ahLst/>
                  <a:cxnLst>
                    <a:cxn ang="0">
                      <a:pos x="T0" y="T1"/>
                    </a:cxn>
                    <a:cxn ang="0">
                      <a:pos x="T2" y="T3"/>
                    </a:cxn>
                    <a:cxn ang="0">
                      <a:pos x="T4" y="T5"/>
                    </a:cxn>
                    <a:cxn ang="0">
                      <a:pos x="T6" y="T7"/>
                    </a:cxn>
                    <a:cxn ang="0">
                      <a:pos x="T8" y="T9"/>
                    </a:cxn>
                  </a:cxnLst>
                  <a:rect l="0" t="0" r="r" b="b"/>
                  <a:pathLst>
                    <a:path w="453" h="226">
                      <a:moveTo>
                        <a:pt x="453" y="226"/>
                      </a:moveTo>
                      <a:lnTo>
                        <a:pt x="429" y="66"/>
                      </a:lnTo>
                      <a:lnTo>
                        <a:pt x="287" y="0"/>
                      </a:lnTo>
                      <a:lnTo>
                        <a:pt x="109" y="66"/>
                      </a:lnTo>
                      <a:lnTo>
                        <a:pt x="0"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21" name="Line 17"/>
                <p:cNvSpPr>
                  <a:spLocks noChangeShapeType="1"/>
                </p:cNvSpPr>
                <p:nvPr/>
              </p:nvSpPr>
              <p:spPr bwMode="auto">
                <a:xfrm flipH="1">
                  <a:off x="2812" y="2099"/>
                  <a:ext cx="22"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22" name="Freeform 18"/>
                <p:cNvSpPr>
                  <a:spLocks/>
                </p:cNvSpPr>
                <p:nvPr/>
              </p:nvSpPr>
              <p:spPr bwMode="auto">
                <a:xfrm>
                  <a:off x="2710" y="2180"/>
                  <a:ext cx="102" cy="50"/>
                </a:xfrm>
                <a:custGeom>
                  <a:avLst/>
                  <a:gdLst>
                    <a:gd name="T0" fmla="*/ 0 w 453"/>
                    <a:gd name="T1" fmla="*/ 0 h 227"/>
                    <a:gd name="T2" fmla="*/ 23 w 453"/>
                    <a:gd name="T3" fmla="*/ 162 h 227"/>
                    <a:gd name="T4" fmla="*/ 166 w 453"/>
                    <a:gd name="T5" fmla="*/ 227 h 227"/>
                    <a:gd name="T6" fmla="*/ 343 w 453"/>
                    <a:gd name="T7" fmla="*/ 162 h 227"/>
                    <a:gd name="T8" fmla="*/ 453 w 453"/>
                    <a:gd name="T9" fmla="*/ 0 h 227"/>
                  </a:gdLst>
                  <a:ahLst/>
                  <a:cxnLst>
                    <a:cxn ang="0">
                      <a:pos x="T0" y="T1"/>
                    </a:cxn>
                    <a:cxn ang="0">
                      <a:pos x="T2" y="T3"/>
                    </a:cxn>
                    <a:cxn ang="0">
                      <a:pos x="T4" y="T5"/>
                    </a:cxn>
                    <a:cxn ang="0">
                      <a:pos x="T6" y="T7"/>
                    </a:cxn>
                    <a:cxn ang="0">
                      <a:pos x="T8" y="T9"/>
                    </a:cxn>
                  </a:cxnLst>
                  <a:rect l="0" t="0" r="r" b="b"/>
                  <a:pathLst>
                    <a:path w="453" h="227">
                      <a:moveTo>
                        <a:pt x="0" y="0"/>
                      </a:moveTo>
                      <a:lnTo>
                        <a:pt x="23" y="162"/>
                      </a:lnTo>
                      <a:lnTo>
                        <a:pt x="166" y="227"/>
                      </a:lnTo>
                      <a:lnTo>
                        <a:pt x="343" y="162"/>
                      </a:lnTo>
                      <a:lnTo>
                        <a:pt x="45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523" name="Group 19"/>
              <p:cNvGrpSpPr>
                <a:grpSpLocks/>
              </p:cNvGrpSpPr>
              <p:nvPr/>
            </p:nvGrpSpPr>
            <p:grpSpPr bwMode="auto">
              <a:xfrm>
                <a:off x="880" y="801"/>
                <a:ext cx="3584" cy="2991"/>
                <a:chOff x="880" y="801"/>
                <a:chExt cx="3584" cy="2991"/>
              </a:xfrm>
            </p:grpSpPr>
            <p:sp>
              <p:nvSpPr>
                <p:cNvPr id="21524" name="Freeform 20"/>
                <p:cNvSpPr>
                  <a:spLocks/>
                </p:cNvSpPr>
                <p:nvPr/>
              </p:nvSpPr>
              <p:spPr bwMode="auto">
                <a:xfrm>
                  <a:off x="2726" y="801"/>
                  <a:ext cx="150" cy="181"/>
                </a:xfrm>
                <a:custGeom>
                  <a:avLst/>
                  <a:gdLst>
                    <a:gd name="T0" fmla="*/ 219 w 672"/>
                    <a:gd name="T1" fmla="*/ 0 h 815"/>
                    <a:gd name="T2" fmla="*/ 672 w 672"/>
                    <a:gd name="T3" fmla="*/ 0 h 815"/>
                    <a:gd name="T4" fmla="*/ 0 w 672"/>
                    <a:gd name="T5" fmla="*/ 815 h 815"/>
                    <a:gd name="T6" fmla="*/ 453 w 672"/>
                    <a:gd name="T7" fmla="*/ 815 h 815"/>
                  </a:gdLst>
                  <a:ahLst/>
                  <a:cxnLst>
                    <a:cxn ang="0">
                      <a:pos x="T0" y="T1"/>
                    </a:cxn>
                    <a:cxn ang="0">
                      <a:pos x="T2" y="T3"/>
                    </a:cxn>
                    <a:cxn ang="0">
                      <a:pos x="T4" y="T5"/>
                    </a:cxn>
                    <a:cxn ang="0">
                      <a:pos x="T6" y="T7"/>
                    </a:cxn>
                  </a:cxnLst>
                  <a:rect l="0" t="0" r="r" b="b"/>
                  <a:pathLst>
                    <a:path w="672" h="815">
                      <a:moveTo>
                        <a:pt x="219" y="0"/>
                      </a:moveTo>
                      <a:lnTo>
                        <a:pt x="672" y="0"/>
                      </a:lnTo>
                      <a:lnTo>
                        <a:pt x="0" y="815"/>
                      </a:lnTo>
                      <a:lnTo>
                        <a:pt x="453" y="8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25" name="Line 21"/>
                <p:cNvSpPr>
                  <a:spLocks noChangeShapeType="1"/>
                </p:cNvSpPr>
                <p:nvPr/>
              </p:nvSpPr>
              <p:spPr bwMode="auto">
                <a:xfrm>
                  <a:off x="2651" y="881"/>
                  <a:ext cx="1" cy="28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26" name="Line 22"/>
                <p:cNvSpPr>
                  <a:spLocks noChangeShapeType="1"/>
                </p:cNvSpPr>
                <p:nvPr/>
              </p:nvSpPr>
              <p:spPr bwMode="auto">
                <a:xfrm>
                  <a:off x="1116" y="2296"/>
                  <a:ext cx="307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27" name="Group 23"/>
                <p:cNvGrpSpPr>
                  <a:grpSpLocks/>
                </p:cNvGrpSpPr>
                <p:nvPr/>
              </p:nvGrpSpPr>
              <p:grpSpPr bwMode="auto">
                <a:xfrm>
                  <a:off x="880" y="2215"/>
                  <a:ext cx="170" cy="181"/>
                  <a:chOff x="880" y="2215"/>
                  <a:chExt cx="170" cy="181"/>
                </a:xfrm>
              </p:grpSpPr>
              <p:sp>
                <p:nvSpPr>
                  <p:cNvPr id="21528" name="Line 24"/>
                  <p:cNvSpPr>
                    <a:spLocks noChangeShapeType="1"/>
                  </p:cNvSpPr>
                  <p:nvPr/>
                </p:nvSpPr>
                <p:spPr bwMode="auto">
                  <a:xfrm>
                    <a:off x="928" y="2215"/>
                    <a:ext cx="74" cy="1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29" name="Line 25"/>
                  <p:cNvSpPr>
                    <a:spLocks noChangeShapeType="1"/>
                  </p:cNvSpPr>
                  <p:nvPr/>
                </p:nvSpPr>
                <p:spPr bwMode="auto">
                  <a:xfrm flipH="1">
                    <a:off x="880" y="2215"/>
                    <a:ext cx="170" cy="1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30" name="Line 26"/>
                <p:cNvSpPr>
                  <a:spLocks noChangeShapeType="1"/>
                </p:cNvSpPr>
                <p:nvPr/>
              </p:nvSpPr>
              <p:spPr bwMode="auto">
                <a:xfrm>
                  <a:off x="2651" y="2296"/>
                  <a:ext cx="1315" cy="13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31" name="Group 27"/>
                <p:cNvGrpSpPr>
                  <a:grpSpLocks/>
                </p:cNvGrpSpPr>
                <p:nvPr/>
              </p:nvGrpSpPr>
              <p:grpSpPr bwMode="auto">
                <a:xfrm>
                  <a:off x="2756" y="3609"/>
                  <a:ext cx="121" cy="183"/>
                  <a:chOff x="2756" y="3609"/>
                  <a:chExt cx="121" cy="183"/>
                </a:xfrm>
              </p:grpSpPr>
              <p:sp>
                <p:nvSpPr>
                  <p:cNvPr id="21532" name="Freeform 28"/>
                  <p:cNvSpPr>
                    <a:spLocks/>
                  </p:cNvSpPr>
                  <p:nvPr/>
                </p:nvSpPr>
                <p:spPr bwMode="auto">
                  <a:xfrm>
                    <a:off x="2756" y="3609"/>
                    <a:ext cx="121" cy="91"/>
                  </a:xfrm>
                  <a:custGeom>
                    <a:avLst/>
                    <a:gdLst>
                      <a:gd name="T0" fmla="*/ 0 w 544"/>
                      <a:gd name="T1" fmla="*/ 0 h 409"/>
                      <a:gd name="T2" fmla="*/ 163 w 544"/>
                      <a:gd name="T3" fmla="*/ 409 h 409"/>
                      <a:gd name="T4" fmla="*/ 544 w 544"/>
                      <a:gd name="T5" fmla="*/ 0 h 409"/>
                    </a:gdLst>
                    <a:ahLst/>
                    <a:cxnLst>
                      <a:cxn ang="0">
                        <a:pos x="T0" y="T1"/>
                      </a:cxn>
                      <a:cxn ang="0">
                        <a:pos x="T2" y="T3"/>
                      </a:cxn>
                      <a:cxn ang="0">
                        <a:pos x="T4" y="T5"/>
                      </a:cxn>
                    </a:cxnLst>
                    <a:rect l="0" t="0" r="r" b="b"/>
                    <a:pathLst>
                      <a:path w="544" h="409">
                        <a:moveTo>
                          <a:pt x="0" y="0"/>
                        </a:moveTo>
                        <a:lnTo>
                          <a:pt x="163" y="409"/>
                        </a:lnTo>
                        <a:lnTo>
                          <a:pt x="5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33" name="Line 29"/>
                  <p:cNvSpPr>
                    <a:spLocks noChangeShapeType="1"/>
                  </p:cNvSpPr>
                  <p:nvPr/>
                </p:nvSpPr>
                <p:spPr bwMode="auto">
                  <a:xfrm flipH="1">
                    <a:off x="2768" y="3700"/>
                    <a:ext cx="25" cy="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534" name="Group 30"/>
                <p:cNvGrpSpPr>
                  <a:grpSpLocks/>
                </p:cNvGrpSpPr>
                <p:nvPr/>
              </p:nvGrpSpPr>
              <p:grpSpPr bwMode="auto">
                <a:xfrm>
                  <a:off x="4277" y="2229"/>
                  <a:ext cx="187" cy="204"/>
                  <a:chOff x="4277" y="2229"/>
                  <a:chExt cx="187" cy="204"/>
                </a:xfrm>
              </p:grpSpPr>
              <p:sp>
                <p:nvSpPr>
                  <p:cNvPr id="21535" name="Freeform 31"/>
                  <p:cNvSpPr>
                    <a:spLocks/>
                  </p:cNvSpPr>
                  <p:nvPr/>
                </p:nvSpPr>
                <p:spPr bwMode="auto">
                  <a:xfrm>
                    <a:off x="4428" y="2310"/>
                    <a:ext cx="36" cy="123"/>
                  </a:xfrm>
                  <a:custGeom>
                    <a:avLst/>
                    <a:gdLst>
                      <a:gd name="T0" fmla="*/ 8 w 157"/>
                      <a:gd name="T1" fmla="*/ 555 h 555"/>
                      <a:gd name="T2" fmla="*/ 157 w 157"/>
                      <a:gd name="T3" fmla="*/ 0 h 555"/>
                      <a:gd name="T4" fmla="*/ 0 w 157"/>
                      <a:gd name="T5" fmla="*/ 123 h 555"/>
                    </a:gdLst>
                    <a:ahLst/>
                    <a:cxnLst>
                      <a:cxn ang="0">
                        <a:pos x="T0" y="T1"/>
                      </a:cxn>
                      <a:cxn ang="0">
                        <a:pos x="T2" y="T3"/>
                      </a:cxn>
                      <a:cxn ang="0">
                        <a:pos x="T4" y="T5"/>
                      </a:cxn>
                    </a:cxnLst>
                    <a:rect l="0" t="0" r="r" b="b"/>
                    <a:pathLst>
                      <a:path w="157" h="555">
                        <a:moveTo>
                          <a:pt x="8" y="555"/>
                        </a:moveTo>
                        <a:lnTo>
                          <a:pt x="157" y="0"/>
                        </a:lnTo>
                        <a:lnTo>
                          <a:pt x="0" y="12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36" name="Freeform 32"/>
                  <p:cNvSpPr>
                    <a:spLocks/>
                  </p:cNvSpPr>
                  <p:nvPr/>
                </p:nvSpPr>
                <p:spPr bwMode="auto">
                  <a:xfrm>
                    <a:off x="4277" y="2229"/>
                    <a:ext cx="121" cy="90"/>
                  </a:xfrm>
                  <a:custGeom>
                    <a:avLst/>
                    <a:gdLst>
                      <a:gd name="T0" fmla="*/ 0 w 543"/>
                      <a:gd name="T1" fmla="*/ 0 h 408"/>
                      <a:gd name="T2" fmla="*/ 163 w 543"/>
                      <a:gd name="T3" fmla="*/ 408 h 408"/>
                      <a:gd name="T4" fmla="*/ 543 w 543"/>
                      <a:gd name="T5" fmla="*/ 0 h 408"/>
                    </a:gdLst>
                    <a:ahLst/>
                    <a:cxnLst>
                      <a:cxn ang="0">
                        <a:pos x="T0" y="T1"/>
                      </a:cxn>
                      <a:cxn ang="0">
                        <a:pos x="T2" y="T3"/>
                      </a:cxn>
                      <a:cxn ang="0">
                        <a:pos x="T4" y="T5"/>
                      </a:cxn>
                    </a:cxnLst>
                    <a:rect l="0" t="0" r="r" b="b"/>
                    <a:pathLst>
                      <a:path w="543" h="408">
                        <a:moveTo>
                          <a:pt x="0" y="0"/>
                        </a:moveTo>
                        <a:lnTo>
                          <a:pt x="163" y="408"/>
                        </a:lnTo>
                        <a:lnTo>
                          <a:pt x="54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37" name="Line 33"/>
                  <p:cNvSpPr>
                    <a:spLocks noChangeShapeType="1"/>
                  </p:cNvSpPr>
                  <p:nvPr/>
                </p:nvSpPr>
                <p:spPr bwMode="auto">
                  <a:xfrm flipH="1">
                    <a:off x="4289" y="2319"/>
                    <a:ext cx="25" cy="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21538" name="Line 34"/>
            <p:cNvSpPr>
              <a:spLocks noChangeShapeType="1"/>
            </p:cNvSpPr>
            <p:nvPr/>
          </p:nvSpPr>
          <p:spPr bwMode="auto">
            <a:xfrm flipV="1">
              <a:off x="3317" y="1247"/>
              <a:ext cx="573" cy="538"/>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39" name="Line 35"/>
            <p:cNvSpPr>
              <a:spLocks noChangeShapeType="1"/>
            </p:cNvSpPr>
            <p:nvPr/>
          </p:nvSpPr>
          <p:spPr bwMode="auto">
            <a:xfrm flipV="1">
              <a:off x="3312" y="2445"/>
              <a:ext cx="584" cy="264"/>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40" name="Line 36"/>
            <p:cNvSpPr>
              <a:spLocks noChangeShapeType="1"/>
            </p:cNvSpPr>
            <p:nvPr/>
          </p:nvSpPr>
          <p:spPr bwMode="auto">
            <a:xfrm>
              <a:off x="4581" y="1247"/>
              <a:ext cx="255" cy="543"/>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21541" name="Group 37"/>
            <p:cNvGrpSpPr>
              <a:grpSpLocks/>
            </p:cNvGrpSpPr>
            <p:nvPr/>
          </p:nvGrpSpPr>
          <p:grpSpPr bwMode="auto">
            <a:xfrm>
              <a:off x="3175" y="1684"/>
              <a:ext cx="1892" cy="1087"/>
              <a:chOff x="1186" y="1810"/>
              <a:chExt cx="2902" cy="1667"/>
            </a:xfrm>
          </p:grpSpPr>
          <p:sp>
            <p:nvSpPr>
              <p:cNvPr id="21542" name="Line 38"/>
              <p:cNvSpPr>
                <a:spLocks noChangeShapeType="1"/>
              </p:cNvSpPr>
              <p:nvPr/>
            </p:nvSpPr>
            <p:spPr bwMode="auto">
              <a:xfrm>
                <a:off x="1398" y="2005"/>
                <a:ext cx="2" cy="13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43" name="Group 39"/>
              <p:cNvGrpSpPr>
                <a:grpSpLocks/>
              </p:cNvGrpSpPr>
              <p:nvPr/>
            </p:nvGrpSpPr>
            <p:grpSpPr bwMode="auto">
              <a:xfrm>
                <a:off x="1186" y="1810"/>
                <a:ext cx="2902" cy="1667"/>
                <a:chOff x="1186" y="1810"/>
                <a:chExt cx="2902" cy="1667"/>
              </a:xfrm>
            </p:grpSpPr>
            <p:sp>
              <p:nvSpPr>
                <p:cNvPr id="21544" name="Line 40"/>
                <p:cNvSpPr>
                  <a:spLocks noChangeShapeType="1"/>
                </p:cNvSpPr>
                <p:nvPr/>
              </p:nvSpPr>
              <p:spPr bwMode="auto">
                <a:xfrm>
                  <a:off x="1430" y="3389"/>
                  <a:ext cx="23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45" name="Line 41"/>
                <p:cNvSpPr>
                  <a:spLocks noChangeShapeType="1"/>
                </p:cNvSpPr>
                <p:nvPr/>
              </p:nvSpPr>
              <p:spPr bwMode="auto">
                <a:xfrm>
                  <a:off x="1430" y="1972"/>
                  <a:ext cx="228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46" name="Group 42"/>
                <p:cNvGrpSpPr>
                  <a:grpSpLocks/>
                </p:cNvGrpSpPr>
                <p:nvPr/>
              </p:nvGrpSpPr>
              <p:grpSpPr bwMode="auto">
                <a:xfrm>
                  <a:off x="1208" y="3352"/>
                  <a:ext cx="109" cy="125"/>
                  <a:chOff x="1208" y="3352"/>
                  <a:chExt cx="109" cy="125"/>
                </a:xfrm>
              </p:grpSpPr>
              <p:sp>
                <p:nvSpPr>
                  <p:cNvPr id="21547" name="Freeform 43"/>
                  <p:cNvSpPr>
                    <a:spLocks/>
                  </p:cNvSpPr>
                  <p:nvPr/>
                </p:nvSpPr>
                <p:spPr bwMode="auto">
                  <a:xfrm>
                    <a:off x="1291" y="3453"/>
                    <a:ext cx="9" cy="24"/>
                  </a:xfrm>
                  <a:custGeom>
                    <a:avLst/>
                    <a:gdLst>
                      <a:gd name="T0" fmla="*/ 0 w 40"/>
                      <a:gd name="T1" fmla="*/ 0 h 106"/>
                      <a:gd name="T2" fmla="*/ 3 w 40"/>
                      <a:gd name="T3" fmla="*/ 59 h 106"/>
                      <a:gd name="T4" fmla="*/ 40 w 40"/>
                      <a:gd name="T5" fmla="*/ 106 h 106"/>
                    </a:gdLst>
                    <a:ahLst/>
                    <a:cxnLst>
                      <a:cxn ang="0">
                        <a:pos x="T0" y="T1"/>
                      </a:cxn>
                      <a:cxn ang="0">
                        <a:pos x="T2" y="T3"/>
                      </a:cxn>
                      <a:cxn ang="0">
                        <a:pos x="T4" y="T5"/>
                      </a:cxn>
                    </a:cxnLst>
                    <a:rect l="0" t="0" r="r" b="b"/>
                    <a:pathLst>
                      <a:path w="40" h="106">
                        <a:moveTo>
                          <a:pt x="0" y="0"/>
                        </a:moveTo>
                        <a:lnTo>
                          <a:pt x="3" y="59"/>
                        </a:lnTo>
                        <a:lnTo>
                          <a:pt x="40"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48" name="Freeform 44"/>
                  <p:cNvSpPr>
                    <a:spLocks/>
                  </p:cNvSpPr>
                  <p:nvPr/>
                </p:nvSpPr>
                <p:spPr bwMode="auto">
                  <a:xfrm>
                    <a:off x="1208" y="3352"/>
                    <a:ext cx="83" cy="121"/>
                  </a:xfrm>
                  <a:custGeom>
                    <a:avLst/>
                    <a:gdLst>
                      <a:gd name="T0" fmla="*/ 277 w 375"/>
                      <a:gd name="T1" fmla="*/ 0 h 547"/>
                      <a:gd name="T2" fmla="*/ 197 w 375"/>
                      <a:gd name="T3" fmla="*/ 0 h 547"/>
                      <a:gd name="T4" fmla="*/ 130 w 375"/>
                      <a:gd name="T5" fmla="*/ 24 h 547"/>
                      <a:gd name="T6" fmla="*/ 92 w 375"/>
                      <a:gd name="T7" fmla="*/ 85 h 547"/>
                      <a:gd name="T8" fmla="*/ 0 w 375"/>
                      <a:gd name="T9" fmla="*/ 429 h 547"/>
                      <a:gd name="T10" fmla="*/ 16 w 375"/>
                      <a:gd name="T11" fmla="*/ 511 h 547"/>
                      <a:gd name="T12" fmla="*/ 90 w 375"/>
                      <a:gd name="T13" fmla="*/ 547 h 547"/>
                      <a:gd name="T14" fmla="*/ 177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7" y="0"/>
                        </a:moveTo>
                        <a:lnTo>
                          <a:pt x="197" y="0"/>
                        </a:lnTo>
                        <a:lnTo>
                          <a:pt x="130" y="24"/>
                        </a:lnTo>
                        <a:lnTo>
                          <a:pt x="92" y="85"/>
                        </a:lnTo>
                        <a:lnTo>
                          <a:pt x="0" y="429"/>
                        </a:lnTo>
                        <a:lnTo>
                          <a:pt x="16" y="511"/>
                        </a:lnTo>
                        <a:lnTo>
                          <a:pt x="90" y="547"/>
                        </a:lnTo>
                        <a:lnTo>
                          <a:pt x="177"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49" name="Line 45"/>
                  <p:cNvSpPr>
                    <a:spLocks noChangeShapeType="1"/>
                  </p:cNvSpPr>
                  <p:nvPr/>
                </p:nvSpPr>
                <p:spPr bwMode="auto">
                  <a:xfrm flipH="1">
                    <a:off x="1269" y="3352"/>
                    <a:ext cx="4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50" name="Line 46"/>
                  <p:cNvSpPr>
                    <a:spLocks noChangeShapeType="1"/>
                  </p:cNvSpPr>
                  <p:nvPr/>
                </p:nvSpPr>
                <p:spPr bwMode="auto">
                  <a:xfrm flipH="1">
                    <a:off x="1291" y="3352"/>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551" name="Group 47"/>
                <p:cNvGrpSpPr>
                  <a:grpSpLocks/>
                </p:cNvGrpSpPr>
                <p:nvPr/>
              </p:nvGrpSpPr>
              <p:grpSpPr bwMode="auto">
                <a:xfrm>
                  <a:off x="1186" y="1829"/>
                  <a:ext cx="194" cy="178"/>
                  <a:chOff x="1186" y="1829"/>
                  <a:chExt cx="194" cy="178"/>
                </a:xfrm>
              </p:grpSpPr>
              <p:sp>
                <p:nvSpPr>
                  <p:cNvPr id="21552" name="Freeform 48"/>
                  <p:cNvSpPr>
                    <a:spLocks/>
                  </p:cNvSpPr>
                  <p:nvPr/>
                </p:nvSpPr>
                <p:spPr bwMode="auto">
                  <a:xfrm>
                    <a:off x="1186" y="1882"/>
                    <a:ext cx="83" cy="122"/>
                  </a:xfrm>
                  <a:custGeom>
                    <a:avLst/>
                    <a:gdLst>
                      <a:gd name="T0" fmla="*/ 278 w 374"/>
                      <a:gd name="T1" fmla="*/ 0 h 547"/>
                      <a:gd name="T2" fmla="*/ 197 w 374"/>
                      <a:gd name="T3" fmla="*/ 0 h 547"/>
                      <a:gd name="T4" fmla="*/ 129 w 374"/>
                      <a:gd name="T5" fmla="*/ 24 h 547"/>
                      <a:gd name="T6" fmla="*/ 92 w 374"/>
                      <a:gd name="T7" fmla="*/ 85 h 547"/>
                      <a:gd name="T8" fmla="*/ 0 w 374"/>
                      <a:gd name="T9" fmla="*/ 429 h 547"/>
                      <a:gd name="T10" fmla="*/ 17 w 374"/>
                      <a:gd name="T11" fmla="*/ 511 h 547"/>
                      <a:gd name="T12" fmla="*/ 90 w 374"/>
                      <a:gd name="T13" fmla="*/ 547 h 547"/>
                      <a:gd name="T14" fmla="*/ 178 w 374"/>
                      <a:gd name="T15" fmla="*/ 547 h 547"/>
                      <a:gd name="T16" fmla="*/ 374 w 374"/>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547">
                        <a:moveTo>
                          <a:pt x="278" y="0"/>
                        </a:moveTo>
                        <a:lnTo>
                          <a:pt x="197" y="0"/>
                        </a:lnTo>
                        <a:lnTo>
                          <a:pt x="129" y="24"/>
                        </a:lnTo>
                        <a:lnTo>
                          <a:pt x="92" y="85"/>
                        </a:lnTo>
                        <a:lnTo>
                          <a:pt x="0" y="429"/>
                        </a:lnTo>
                        <a:lnTo>
                          <a:pt x="17" y="511"/>
                        </a:lnTo>
                        <a:lnTo>
                          <a:pt x="90" y="547"/>
                        </a:lnTo>
                        <a:lnTo>
                          <a:pt x="178" y="547"/>
                        </a:lnTo>
                        <a:lnTo>
                          <a:pt x="374"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53" name="Line 49"/>
                  <p:cNvSpPr>
                    <a:spLocks noChangeShapeType="1"/>
                  </p:cNvSpPr>
                  <p:nvPr/>
                </p:nvSpPr>
                <p:spPr bwMode="auto">
                  <a:xfrm flipH="1">
                    <a:off x="1269" y="1882"/>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54" name="Freeform 50"/>
                  <p:cNvSpPr>
                    <a:spLocks/>
                  </p:cNvSpPr>
                  <p:nvPr/>
                </p:nvSpPr>
                <p:spPr bwMode="auto">
                  <a:xfrm>
                    <a:off x="1269" y="1983"/>
                    <a:ext cx="9" cy="24"/>
                  </a:xfrm>
                  <a:custGeom>
                    <a:avLst/>
                    <a:gdLst>
                      <a:gd name="T0" fmla="*/ 0 w 42"/>
                      <a:gd name="T1" fmla="*/ 0 h 106"/>
                      <a:gd name="T2" fmla="*/ 3 w 42"/>
                      <a:gd name="T3" fmla="*/ 59 h 106"/>
                      <a:gd name="T4" fmla="*/ 42 w 42"/>
                      <a:gd name="T5" fmla="*/ 106 h 106"/>
                    </a:gdLst>
                    <a:ahLst/>
                    <a:cxnLst>
                      <a:cxn ang="0">
                        <a:pos x="T0" y="T1"/>
                      </a:cxn>
                      <a:cxn ang="0">
                        <a:pos x="T2" y="T3"/>
                      </a:cxn>
                      <a:cxn ang="0">
                        <a:pos x="T4" y="T5"/>
                      </a:cxn>
                    </a:cxnLst>
                    <a:rect l="0" t="0" r="r" b="b"/>
                    <a:pathLst>
                      <a:path w="42" h="106">
                        <a:moveTo>
                          <a:pt x="0" y="0"/>
                        </a:moveTo>
                        <a:lnTo>
                          <a:pt x="3" y="59"/>
                        </a:lnTo>
                        <a:lnTo>
                          <a:pt x="42"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55" name="Line 51"/>
                  <p:cNvSpPr>
                    <a:spLocks noChangeShapeType="1"/>
                  </p:cNvSpPr>
                  <p:nvPr/>
                </p:nvSpPr>
                <p:spPr bwMode="auto">
                  <a:xfrm flipV="1">
                    <a:off x="1358" y="1829"/>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56" name="Line 52"/>
                  <p:cNvSpPr>
                    <a:spLocks noChangeShapeType="1"/>
                  </p:cNvSpPr>
                  <p:nvPr/>
                </p:nvSpPr>
                <p:spPr bwMode="auto">
                  <a:xfrm flipH="1">
                    <a:off x="1249" y="1882"/>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57" name="Line 53"/>
                <p:cNvSpPr>
                  <a:spLocks noChangeShapeType="1"/>
                </p:cNvSpPr>
                <p:nvPr/>
              </p:nvSpPr>
              <p:spPr bwMode="auto">
                <a:xfrm flipV="1">
                  <a:off x="3741" y="2005"/>
                  <a:ext cx="2" cy="13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58" name="Group 54"/>
                <p:cNvGrpSpPr>
                  <a:grpSpLocks/>
                </p:cNvGrpSpPr>
                <p:nvPr/>
              </p:nvGrpSpPr>
              <p:grpSpPr bwMode="auto">
                <a:xfrm>
                  <a:off x="3844" y="1810"/>
                  <a:ext cx="244" cy="191"/>
                  <a:chOff x="3844" y="1810"/>
                  <a:chExt cx="244" cy="191"/>
                </a:xfrm>
              </p:grpSpPr>
              <p:sp>
                <p:nvSpPr>
                  <p:cNvPr id="21559" name="Freeform 55"/>
                  <p:cNvSpPr>
                    <a:spLocks/>
                  </p:cNvSpPr>
                  <p:nvPr/>
                </p:nvSpPr>
                <p:spPr bwMode="auto">
                  <a:xfrm>
                    <a:off x="3844" y="1876"/>
                    <a:ext cx="84" cy="121"/>
                  </a:xfrm>
                  <a:custGeom>
                    <a:avLst/>
                    <a:gdLst>
                      <a:gd name="T0" fmla="*/ 278 w 375"/>
                      <a:gd name="T1" fmla="*/ 0 h 547"/>
                      <a:gd name="T2" fmla="*/ 198 w 375"/>
                      <a:gd name="T3" fmla="*/ 0 h 547"/>
                      <a:gd name="T4" fmla="*/ 130 w 375"/>
                      <a:gd name="T5" fmla="*/ 23 h 547"/>
                      <a:gd name="T6" fmla="*/ 92 w 375"/>
                      <a:gd name="T7" fmla="*/ 85 h 547"/>
                      <a:gd name="T8" fmla="*/ 0 w 375"/>
                      <a:gd name="T9" fmla="*/ 429 h 547"/>
                      <a:gd name="T10" fmla="*/ 16 w 375"/>
                      <a:gd name="T11" fmla="*/ 510 h 547"/>
                      <a:gd name="T12" fmla="*/ 90 w 375"/>
                      <a:gd name="T13" fmla="*/ 547 h 547"/>
                      <a:gd name="T14" fmla="*/ 178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8" y="0"/>
                        </a:moveTo>
                        <a:lnTo>
                          <a:pt x="198" y="0"/>
                        </a:lnTo>
                        <a:lnTo>
                          <a:pt x="130" y="23"/>
                        </a:lnTo>
                        <a:lnTo>
                          <a:pt x="92" y="85"/>
                        </a:lnTo>
                        <a:lnTo>
                          <a:pt x="0" y="429"/>
                        </a:lnTo>
                        <a:lnTo>
                          <a:pt x="16" y="510"/>
                        </a:lnTo>
                        <a:lnTo>
                          <a:pt x="90" y="547"/>
                        </a:lnTo>
                        <a:lnTo>
                          <a:pt x="178"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0" name="Freeform 56"/>
                  <p:cNvSpPr>
                    <a:spLocks/>
                  </p:cNvSpPr>
                  <p:nvPr/>
                </p:nvSpPr>
                <p:spPr bwMode="auto">
                  <a:xfrm>
                    <a:off x="3844" y="1876"/>
                    <a:ext cx="84" cy="121"/>
                  </a:xfrm>
                  <a:custGeom>
                    <a:avLst/>
                    <a:gdLst>
                      <a:gd name="T0" fmla="*/ 278 w 375"/>
                      <a:gd name="T1" fmla="*/ 0 h 547"/>
                      <a:gd name="T2" fmla="*/ 198 w 375"/>
                      <a:gd name="T3" fmla="*/ 0 h 547"/>
                      <a:gd name="T4" fmla="*/ 130 w 375"/>
                      <a:gd name="T5" fmla="*/ 23 h 547"/>
                      <a:gd name="T6" fmla="*/ 92 w 375"/>
                      <a:gd name="T7" fmla="*/ 85 h 547"/>
                      <a:gd name="T8" fmla="*/ 0 w 375"/>
                      <a:gd name="T9" fmla="*/ 429 h 547"/>
                      <a:gd name="T10" fmla="*/ 16 w 375"/>
                      <a:gd name="T11" fmla="*/ 510 h 547"/>
                      <a:gd name="T12" fmla="*/ 90 w 375"/>
                      <a:gd name="T13" fmla="*/ 547 h 547"/>
                      <a:gd name="T14" fmla="*/ 178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8" y="0"/>
                        </a:moveTo>
                        <a:lnTo>
                          <a:pt x="198" y="0"/>
                        </a:lnTo>
                        <a:lnTo>
                          <a:pt x="130" y="23"/>
                        </a:lnTo>
                        <a:lnTo>
                          <a:pt x="92" y="85"/>
                        </a:lnTo>
                        <a:lnTo>
                          <a:pt x="0" y="429"/>
                        </a:lnTo>
                        <a:lnTo>
                          <a:pt x="16" y="510"/>
                        </a:lnTo>
                        <a:lnTo>
                          <a:pt x="90" y="547"/>
                        </a:lnTo>
                        <a:lnTo>
                          <a:pt x="178"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1" name="Line 57"/>
                  <p:cNvSpPr>
                    <a:spLocks noChangeShapeType="1"/>
                  </p:cNvSpPr>
                  <p:nvPr/>
                </p:nvSpPr>
                <p:spPr bwMode="auto">
                  <a:xfrm flipH="1">
                    <a:off x="3927" y="1876"/>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62" name="Line 58"/>
                  <p:cNvSpPr>
                    <a:spLocks noChangeShapeType="1"/>
                  </p:cNvSpPr>
                  <p:nvPr/>
                </p:nvSpPr>
                <p:spPr bwMode="auto">
                  <a:xfrm flipH="1">
                    <a:off x="3927" y="1876"/>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63" name="Freeform 59"/>
                  <p:cNvSpPr>
                    <a:spLocks/>
                  </p:cNvSpPr>
                  <p:nvPr/>
                </p:nvSpPr>
                <p:spPr bwMode="auto">
                  <a:xfrm>
                    <a:off x="3927" y="1977"/>
                    <a:ext cx="9" cy="24"/>
                  </a:xfrm>
                  <a:custGeom>
                    <a:avLst/>
                    <a:gdLst>
                      <a:gd name="T0" fmla="*/ 0 w 42"/>
                      <a:gd name="T1" fmla="*/ 0 h 107"/>
                      <a:gd name="T2" fmla="*/ 4 w 42"/>
                      <a:gd name="T3" fmla="*/ 60 h 107"/>
                      <a:gd name="T4" fmla="*/ 42 w 42"/>
                      <a:gd name="T5" fmla="*/ 107 h 107"/>
                    </a:gdLst>
                    <a:ahLst/>
                    <a:cxnLst>
                      <a:cxn ang="0">
                        <a:pos x="T0" y="T1"/>
                      </a:cxn>
                      <a:cxn ang="0">
                        <a:pos x="T2" y="T3"/>
                      </a:cxn>
                      <a:cxn ang="0">
                        <a:pos x="T4" y="T5"/>
                      </a:cxn>
                    </a:cxnLst>
                    <a:rect l="0" t="0" r="r" b="b"/>
                    <a:pathLst>
                      <a:path w="42" h="107">
                        <a:moveTo>
                          <a:pt x="0" y="0"/>
                        </a:moveTo>
                        <a:lnTo>
                          <a:pt x="4" y="60"/>
                        </a:lnTo>
                        <a:lnTo>
                          <a:pt x="42"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4" name="Freeform 60"/>
                  <p:cNvSpPr>
                    <a:spLocks/>
                  </p:cNvSpPr>
                  <p:nvPr/>
                </p:nvSpPr>
                <p:spPr bwMode="auto">
                  <a:xfrm>
                    <a:off x="3927" y="1977"/>
                    <a:ext cx="9" cy="24"/>
                  </a:xfrm>
                  <a:custGeom>
                    <a:avLst/>
                    <a:gdLst>
                      <a:gd name="T0" fmla="*/ 0 w 42"/>
                      <a:gd name="T1" fmla="*/ 0 h 107"/>
                      <a:gd name="T2" fmla="*/ 4 w 42"/>
                      <a:gd name="T3" fmla="*/ 60 h 107"/>
                      <a:gd name="T4" fmla="*/ 42 w 42"/>
                      <a:gd name="T5" fmla="*/ 107 h 107"/>
                    </a:gdLst>
                    <a:ahLst/>
                    <a:cxnLst>
                      <a:cxn ang="0">
                        <a:pos x="T0" y="T1"/>
                      </a:cxn>
                      <a:cxn ang="0">
                        <a:pos x="T2" y="T3"/>
                      </a:cxn>
                      <a:cxn ang="0">
                        <a:pos x="T4" y="T5"/>
                      </a:cxn>
                    </a:cxnLst>
                    <a:rect l="0" t="0" r="r" b="b"/>
                    <a:pathLst>
                      <a:path w="42" h="107">
                        <a:moveTo>
                          <a:pt x="0" y="0"/>
                        </a:moveTo>
                        <a:lnTo>
                          <a:pt x="4" y="60"/>
                        </a:lnTo>
                        <a:lnTo>
                          <a:pt x="42"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65" name="Line 61"/>
                  <p:cNvSpPr>
                    <a:spLocks noChangeShapeType="1"/>
                  </p:cNvSpPr>
                  <p:nvPr/>
                </p:nvSpPr>
                <p:spPr bwMode="auto">
                  <a:xfrm flipV="1">
                    <a:off x="4016" y="1810"/>
                    <a:ext cx="20"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66" name="Line 62"/>
                  <p:cNvSpPr>
                    <a:spLocks noChangeShapeType="1"/>
                  </p:cNvSpPr>
                  <p:nvPr/>
                </p:nvSpPr>
                <p:spPr bwMode="auto">
                  <a:xfrm flipH="1">
                    <a:off x="4066" y="1810"/>
                    <a:ext cx="22"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67" name="Line 63"/>
                  <p:cNvSpPr>
                    <a:spLocks noChangeShapeType="1"/>
                  </p:cNvSpPr>
                  <p:nvPr/>
                </p:nvSpPr>
                <p:spPr bwMode="auto">
                  <a:xfrm flipH="1">
                    <a:off x="3906" y="1876"/>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68" name="Line 64"/>
                  <p:cNvSpPr>
                    <a:spLocks noChangeShapeType="1"/>
                  </p:cNvSpPr>
                  <p:nvPr/>
                </p:nvSpPr>
                <p:spPr bwMode="auto">
                  <a:xfrm flipH="1">
                    <a:off x="3906" y="1876"/>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69" name="Oval 65"/>
                <p:cNvSpPr>
                  <a:spLocks noChangeArrowheads="1"/>
                </p:cNvSpPr>
                <p:nvPr/>
              </p:nvSpPr>
              <p:spPr bwMode="auto">
                <a:xfrm>
                  <a:off x="1362" y="1926"/>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70" name="Oval 66"/>
                <p:cNvSpPr>
                  <a:spLocks noChangeArrowheads="1"/>
                </p:cNvSpPr>
                <p:nvPr/>
              </p:nvSpPr>
              <p:spPr bwMode="auto">
                <a:xfrm>
                  <a:off x="3697" y="1930"/>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71" name="Oval 67"/>
                <p:cNvSpPr>
                  <a:spLocks noChangeArrowheads="1"/>
                </p:cNvSpPr>
                <p:nvPr/>
              </p:nvSpPr>
              <p:spPr bwMode="auto">
                <a:xfrm>
                  <a:off x="1359" y="3342"/>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grpSp>
          <p:nvGrpSpPr>
            <p:cNvPr id="21572" name="Group 68"/>
            <p:cNvGrpSpPr>
              <a:grpSpLocks/>
            </p:cNvGrpSpPr>
            <p:nvPr/>
          </p:nvGrpSpPr>
          <p:grpSpPr bwMode="auto">
            <a:xfrm>
              <a:off x="3776" y="1137"/>
              <a:ext cx="1017" cy="1335"/>
              <a:chOff x="2299" y="970"/>
              <a:chExt cx="1561" cy="2049"/>
            </a:xfrm>
          </p:grpSpPr>
          <p:grpSp>
            <p:nvGrpSpPr>
              <p:cNvPr id="21573" name="Group 69"/>
              <p:cNvGrpSpPr>
                <a:grpSpLocks/>
              </p:cNvGrpSpPr>
              <p:nvPr/>
            </p:nvGrpSpPr>
            <p:grpSpPr bwMode="auto">
              <a:xfrm>
                <a:off x="2299" y="970"/>
                <a:ext cx="200" cy="182"/>
                <a:chOff x="2107" y="970"/>
                <a:chExt cx="200" cy="182"/>
              </a:xfrm>
            </p:grpSpPr>
            <p:sp>
              <p:nvSpPr>
                <p:cNvPr id="21574" name="Freeform 70"/>
                <p:cNvSpPr>
                  <a:spLocks/>
                </p:cNvSpPr>
                <p:nvPr/>
              </p:nvSpPr>
              <p:spPr bwMode="auto">
                <a:xfrm>
                  <a:off x="2107" y="970"/>
                  <a:ext cx="104" cy="182"/>
                </a:xfrm>
                <a:custGeom>
                  <a:avLst/>
                  <a:gdLst>
                    <a:gd name="T0" fmla="*/ 218 w 464"/>
                    <a:gd name="T1" fmla="*/ 0 h 815"/>
                    <a:gd name="T2" fmla="*/ 0 w 464"/>
                    <a:gd name="T3" fmla="*/ 815 h 815"/>
                    <a:gd name="T4" fmla="*/ 203 w 464"/>
                    <a:gd name="T5" fmla="*/ 815 h 815"/>
                    <a:gd name="T6" fmla="*/ 328 w 464"/>
                    <a:gd name="T7" fmla="*/ 768 h 815"/>
                    <a:gd name="T8" fmla="*/ 404 w 464"/>
                    <a:gd name="T9" fmla="*/ 656 h 815"/>
                    <a:gd name="T10" fmla="*/ 464 w 464"/>
                    <a:gd name="T11" fmla="*/ 430 h 815"/>
                    <a:gd name="T12" fmla="*/ 448 w 464"/>
                    <a:gd name="T13" fmla="*/ 317 h 815"/>
                    <a:gd name="T14" fmla="*/ 348 w 464"/>
                    <a:gd name="T15" fmla="*/ 271 h 815"/>
                    <a:gd name="T16" fmla="*/ 145 w 464"/>
                    <a:gd name="T17" fmla="*/ 27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815">
                      <a:moveTo>
                        <a:pt x="218" y="0"/>
                      </a:moveTo>
                      <a:lnTo>
                        <a:pt x="0" y="815"/>
                      </a:lnTo>
                      <a:lnTo>
                        <a:pt x="203" y="815"/>
                      </a:lnTo>
                      <a:lnTo>
                        <a:pt x="328" y="768"/>
                      </a:lnTo>
                      <a:lnTo>
                        <a:pt x="404" y="656"/>
                      </a:lnTo>
                      <a:lnTo>
                        <a:pt x="464" y="430"/>
                      </a:lnTo>
                      <a:lnTo>
                        <a:pt x="448" y="317"/>
                      </a:lnTo>
                      <a:lnTo>
                        <a:pt x="348" y="271"/>
                      </a:lnTo>
                      <a:lnTo>
                        <a:pt x="145" y="27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75" name="Line 71"/>
                <p:cNvSpPr>
                  <a:spLocks noChangeShapeType="1"/>
                </p:cNvSpPr>
                <p:nvPr/>
              </p:nvSpPr>
              <p:spPr bwMode="auto">
                <a:xfrm flipV="1">
                  <a:off x="2285" y="970"/>
                  <a:ext cx="22"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76" name="Freeform 72"/>
              <p:cNvSpPr>
                <a:spLocks/>
              </p:cNvSpPr>
              <p:nvPr/>
            </p:nvSpPr>
            <p:spPr bwMode="auto">
              <a:xfrm>
                <a:off x="2304" y="2760"/>
                <a:ext cx="103" cy="181"/>
              </a:xfrm>
              <a:custGeom>
                <a:avLst/>
                <a:gdLst>
                  <a:gd name="T0" fmla="*/ 218 w 464"/>
                  <a:gd name="T1" fmla="*/ 0 h 816"/>
                  <a:gd name="T2" fmla="*/ 0 w 464"/>
                  <a:gd name="T3" fmla="*/ 816 h 816"/>
                  <a:gd name="T4" fmla="*/ 203 w 464"/>
                  <a:gd name="T5" fmla="*/ 816 h 816"/>
                  <a:gd name="T6" fmla="*/ 328 w 464"/>
                  <a:gd name="T7" fmla="*/ 770 h 816"/>
                  <a:gd name="T8" fmla="*/ 404 w 464"/>
                  <a:gd name="T9" fmla="*/ 657 h 816"/>
                  <a:gd name="T10" fmla="*/ 464 w 464"/>
                  <a:gd name="T11" fmla="*/ 431 h 816"/>
                  <a:gd name="T12" fmla="*/ 448 w 464"/>
                  <a:gd name="T13" fmla="*/ 319 h 816"/>
                  <a:gd name="T14" fmla="*/ 348 w 464"/>
                  <a:gd name="T15" fmla="*/ 272 h 816"/>
                  <a:gd name="T16" fmla="*/ 145 w 464"/>
                  <a:gd name="T17" fmla="*/ 27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816">
                    <a:moveTo>
                      <a:pt x="218" y="0"/>
                    </a:moveTo>
                    <a:lnTo>
                      <a:pt x="0" y="816"/>
                    </a:lnTo>
                    <a:lnTo>
                      <a:pt x="203" y="816"/>
                    </a:lnTo>
                    <a:lnTo>
                      <a:pt x="328" y="770"/>
                    </a:lnTo>
                    <a:lnTo>
                      <a:pt x="404" y="657"/>
                    </a:lnTo>
                    <a:lnTo>
                      <a:pt x="464" y="431"/>
                    </a:lnTo>
                    <a:lnTo>
                      <a:pt x="448" y="319"/>
                    </a:lnTo>
                    <a:lnTo>
                      <a:pt x="348" y="272"/>
                    </a:lnTo>
                    <a:lnTo>
                      <a:pt x="145" y="27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77" name="Line 73"/>
              <p:cNvSpPr>
                <a:spLocks noChangeShapeType="1"/>
              </p:cNvSpPr>
              <p:nvPr/>
            </p:nvSpPr>
            <p:spPr bwMode="auto">
              <a:xfrm flipV="1">
                <a:off x="3530" y="1173"/>
                <a:ext cx="2" cy="18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78" name="Line 74"/>
              <p:cNvSpPr>
                <a:spLocks noChangeShapeType="1"/>
              </p:cNvSpPr>
              <p:nvPr/>
            </p:nvSpPr>
            <p:spPr bwMode="auto">
              <a:xfrm flipV="1">
                <a:off x="2479" y="1173"/>
                <a:ext cx="2" cy="177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79" name="Line 75"/>
              <p:cNvSpPr>
                <a:spLocks noChangeShapeType="1"/>
              </p:cNvSpPr>
              <p:nvPr/>
            </p:nvSpPr>
            <p:spPr bwMode="auto">
              <a:xfrm>
                <a:off x="2512" y="2985"/>
                <a:ext cx="10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80" name="Line 76"/>
              <p:cNvSpPr>
                <a:spLocks noChangeShapeType="1"/>
              </p:cNvSpPr>
              <p:nvPr/>
            </p:nvSpPr>
            <p:spPr bwMode="auto">
              <a:xfrm flipH="1">
                <a:off x="2512" y="1140"/>
                <a:ext cx="9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81" name="Group 77"/>
              <p:cNvGrpSpPr>
                <a:grpSpLocks/>
              </p:cNvGrpSpPr>
              <p:nvPr/>
            </p:nvGrpSpPr>
            <p:grpSpPr bwMode="auto">
              <a:xfrm>
                <a:off x="3608" y="971"/>
                <a:ext cx="252" cy="181"/>
                <a:chOff x="3416" y="971"/>
                <a:chExt cx="252" cy="181"/>
              </a:xfrm>
            </p:grpSpPr>
            <p:sp>
              <p:nvSpPr>
                <p:cNvPr id="21582" name="Freeform 78"/>
                <p:cNvSpPr>
                  <a:spLocks/>
                </p:cNvSpPr>
                <p:nvPr/>
              </p:nvSpPr>
              <p:spPr bwMode="auto">
                <a:xfrm>
                  <a:off x="3416" y="971"/>
                  <a:ext cx="105" cy="181"/>
                </a:xfrm>
                <a:custGeom>
                  <a:avLst/>
                  <a:gdLst>
                    <a:gd name="T0" fmla="*/ 219 w 465"/>
                    <a:gd name="T1" fmla="*/ 0 h 815"/>
                    <a:gd name="T2" fmla="*/ 0 w 465"/>
                    <a:gd name="T3" fmla="*/ 815 h 815"/>
                    <a:gd name="T4" fmla="*/ 204 w 465"/>
                    <a:gd name="T5" fmla="*/ 815 h 815"/>
                    <a:gd name="T6" fmla="*/ 329 w 465"/>
                    <a:gd name="T7" fmla="*/ 769 h 815"/>
                    <a:gd name="T8" fmla="*/ 405 w 465"/>
                    <a:gd name="T9" fmla="*/ 656 h 815"/>
                    <a:gd name="T10" fmla="*/ 465 w 465"/>
                    <a:gd name="T11" fmla="*/ 430 h 815"/>
                    <a:gd name="T12" fmla="*/ 449 w 465"/>
                    <a:gd name="T13" fmla="*/ 318 h 815"/>
                    <a:gd name="T14" fmla="*/ 349 w 465"/>
                    <a:gd name="T15" fmla="*/ 271 h 815"/>
                    <a:gd name="T16" fmla="*/ 146 w 465"/>
                    <a:gd name="T17" fmla="*/ 27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815">
                      <a:moveTo>
                        <a:pt x="219" y="0"/>
                      </a:moveTo>
                      <a:lnTo>
                        <a:pt x="0" y="815"/>
                      </a:lnTo>
                      <a:lnTo>
                        <a:pt x="204" y="815"/>
                      </a:lnTo>
                      <a:lnTo>
                        <a:pt x="329" y="769"/>
                      </a:lnTo>
                      <a:lnTo>
                        <a:pt x="405" y="656"/>
                      </a:lnTo>
                      <a:lnTo>
                        <a:pt x="465" y="430"/>
                      </a:lnTo>
                      <a:lnTo>
                        <a:pt x="449" y="318"/>
                      </a:lnTo>
                      <a:lnTo>
                        <a:pt x="349" y="271"/>
                      </a:lnTo>
                      <a:lnTo>
                        <a:pt x="146" y="27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83" name="Line 79"/>
                <p:cNvSpPr>
                  <a:spLocks noChangeShapeType="1"/>
                </p:cNvSpPr>
                <p:nvPr/>
              </p:nvSpPr>
              <p:spPr bwMode="auto">
                <a:xfrm flipV="1">
                  <a:off x="3596" y="971"/>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84" name="Line 80"/>
                <p:cNvSpPr>
                  <a:spLocks noChangeShapeType="1"/>
                </p:cNvSpPr>
                <p:nvPr/>
              </p:nvSpPr>
              <p:spPr bwMode="auto">
                <a:xfrm flipH="1">
                  <a:off x="3646" y="971"/>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85" name="Oval 81"/>
              <p:cNvSpPr>
                <a:spLocks noChangeArrowheads="1"/>
              </p:cNvSpPr>
              <p:nvPr/>
            </p:nvSpPr>
            <p:spPr bwMode="auto">
              <a:xfrm>
                <a:off x="2439" y="1101"/>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86" name="Oval 82"/>
              <p:cNvSpPr>
                <a:spLocks noChangeArrowheads="1"/>
              </p:cNvSpPr>
              <p:nvPr/>
            </p:nvSpPr>
            <p:spPr bwMode="auto">
              <a:xfrm>
                <a:off x="3492" y="1101"/>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87" name="Oval 83"/>
              <p:cNvSpPr>
                <a:spLocks noChangeArrowheads="1"/>
              </p:cNvSpPr>
              <p:nvPr/>
            </p:nvSpPr>
            <p:spPr bwMode="auto">
              <a:xfrm>
                <a:off x="2454" y="2940"/>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sp>
        <p:nvSpPr>
          <p:cNvPr id="21588" name="Rectangle 84"/>
          <p:cNvSpPr>
            <a:spLocks noChangeArrowheads="1"/>
          </p:cNvSpPr>
          <p:nvPr/>
        </p:nvSpPr>
        <p:spPr bwMode="auto">
          <a:xfrm>
            <a:off x="1030609" y="2840038"/>
            <a:ext cx="2322513" cy="1974850"/>
          </a:xfrm>
          <a:prstGeom prst="rect">
            <a:avLst/>
          </a:prstGeom>
          <a:gradFill rotWithShape="0">
            <a:gsLst>
              <a:gs pos="0">
                <a:schemeClr val="accent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89" name="Freeform 85"/>
          <p:cNvSpPr>
            <a:spLocks/>
          </p:cNvSpPr>
          <p:nvPr/>
        </p:nvSpPr>
        <p:spPr bwMode="auto">
          <a:xfrm>
            <a:off x="1030609" y="4814888"/>
            <a:ext cx="3702050" cy="1377950"/>
          </a:xfrm>
          <a:custGeom>
            <a:avLst/>
            <a:gdLst>
              <a:gd name="T0" fmla="*/ 0 w 2332"/>
              <a:gd name="T1" fmla="*/ 0 h 868"/>
              <a:gd name="T2" fmla="*/ 1464 w 2332"/>
              <a:gd name="T3" fmla="*/ 0 h 868"/>
              <a:gd name="T4" fmla="*/ 2332 w 2332"/>
              <a:gd name="T5" fmla="*/ 868 h 868"/>
              <a:gd name="T6" fmla="*/ 864 w 2332"/>
              <a:gd name="T7" fmla="*/ 868 h 868"/>
              <a:gd name="T8" fmla="*/ 0 w 2332"/>
              <a:gd name="T9" fmla="*/ 0 h 868"/>
            </a:gdLst>
            <a:ahLst/>
            <a:cxnLst>
              <a:cxn ang="0">
                <a:pos x="T0" y="T1"/>
              </a:cxn>
              <a:cxn ang="0">
                <a:pos x="T2" y="T3"/>
              </a:cxn>
              <a:cxn ang="0">
                <a:pos x="T4" y="T5"/>
              </a:cxn>
              <a:cxn ang="0">
                <a:pos x="T6" y="T7"/>
              </a:cxn>
              <a:cxn ang="0">
                <a:pos x="T8" y="T9"/>
              </a:cxn>
            </a:cxnLst>
            <a:rect l="0" t="0" r="r" b="b"/>
            <a:pathLst>
              <a:path w="2332" h="868">
                <a:moveTo>
                  <a:pt x="0" y="0"/>
                </a:moveTo>
                <a:lnTo>
                  <a:pt x="1464" y="0"/>
                </a:lnTo>
                <a:lnTo>
                  <a:pt x="2332" y="868"/>
                </a:lnTo>
                <a:lnTo>
                  <a:pt x="864" y="868"/>
                </a:lnTo>
                <a:lnTo>
                  <a:pt x="0" y="0"/>
                </a:lnTo>
                <a:close/>
              </a:path>
            </a:pathLst>
          </a:custGeom>
          <a:gradFill rotWithShape="0">
            <a:gsLst>
              <a:gs pos="0">
                <a:schemeClr val="accent1"/>
              </a:gs>
              <a:gs pos="100000">
                <a:schemeClr val="bg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90" name="Freeform 86"/>
          <p:cNvSpPr>
            <a:spLocks/>
          </p:cNvSpPr>
          <p:nvPr/>
        </p:nvSpPr>
        <p:spPr bwMode="auto">
          <a:xfrm>
            <a:off x="3354709" y="2840038"/>
            <a:ext cx="1371600" cy="3352800"/>
          </a:xfrm>
          <a:custGeom>
            <a:avLst/>
            <a:gdLst>
              <a:gd name="T0" fmla="*/ 0 w 864"/>
              <a:gd name="T1" fmla="*/ 0 h 2112"/>
              <a:gd name="T2" fmla="*/ 0 w 864"/>
              <a:gd name="T3" fmla="*/ 1248 h 2112"/>
              <a:gd name="T4" fmla="*/ 864 w 864"/>
              <a:gd name="T5" fmla="*/ 2112 h 2112"/>
              <a:gd name="T6" fmla="*/ 864 w 864"/>
              <a:gd name="T7" fmla="*/ 864 h 2112"/>
              <a:gd name="T8" fmla="*/ 0 w 864"/>
              <a:gd name="T9" fmla="*/ 0 h 2112"/>
            </a:gdLst>
            <a:ahLst/>
            <a:cxnLst>
              <a:cxn ang="0">
                <a:pos x="T0" y="T1"/>
              </a:cxn>
              <a:cxn ang="0">
                <a:pos x="T2" y="T3"/>
              </a:cxn>
              <a:cxn ang="0">
                <a:pos x="T4" y="T5"/>
              </a:cxn>
              <a:cxn ang="0">
                <a:pos x="T6" y="T7"/>
              </a:cxn>
              <a:cxn ang="0">
                <a:pos x="T8" y="T9"/>
              </a:cxn>
            </a:cxnLst>
            <a:rect l="0" t="0" r="r" b="b"/>
            <a:pathLst>
              <a:path w="864" h="2112">
                <a:moveTo>
                  <a:pt x="0" y="0"/>
                </a:moveTo>
                <a:lnTo>
                  <a:pt x="0" y="1248"/>
                </a:lnTo>
                <a:lnTo>
                  <a:pt x="864" y="2112"/>
                </a:lnTo>
                <a:lnTo>
                  <a:pt x="864" y="864"/>
                </a:lnTo>
                <a:lnTo>
                  <a:pt x="0" y="0"/>
                </a:lnTo>
                <a:close/>
              </a:path>
            </a:pathLst>
          </a:custGeom>
          <a:gradFill rotWithShape="0">
            <a:gsLst>
              <a:gs pos="0">
                <a:schemeClr val="bg1"/>
              </a:gs>
              <a:gs pos="100000">
                <a:schemeClr val="accent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1591" name="Line 87"/>
          <p:cNvSpPr>
            <a:spLocks noChangeShapeType="1"/>
          </p:cNvSpPr>
          <p:nvPr/>
        </p:nvSpPr>
        <p:spPr bwMode="auto">
          <a:xfrm>
            <a:off x="3505522" y="4048125"/>
            <a:ext cx="328612" cy="1296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92" name="Line 88"/>
          <p:cNvSpPr>
            <a:spLocks noChangeShapeType="1"/>
          </p:cNvSpPr>
          <p:nvPr/>
        </p:nvSpPr>
        <p:spPr bwMode="auto">
          <a:xfrm flipH="1">
            <a:off x="2814959" y="5080000"/>
            <a:ext cx="690563" cy="265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93" name="Line 89"/>
          <p:cNvSpPr>
            <a:spLocks noChangeShapeType="1"/>
          </p:cNvSpPr>
          <p:nvPr/>
        </p:nvSpPr>
        <p:spPr bwMode="auto">
          <a:xfrm flipH="1" flipV="1">
            <a:off x="2338709" y="5959475"/>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94" name="Line 90"/>
          <p:cNvSpPr>
            <a:spLocks noChangeShapeType="1"/>
          </p:cNvSpPr>
          <p:nvPr/>
        </p:nvSpPr>
        <p:spPr bwMode="auto">
          <a:xfrm>
            <a:off x="2408559" y="6029325"/>
            <a:ext cx="1397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95" name="Line 91"/>
          <p:cNvSpPr>
            <a:spLocks noChangeShapeType="1"/>
          </p:cNvSpPr>
          <p:nvPr/>
        </p:nvSpPr>
        <p:spPr bwMode="auto">
          <a:xfrm>
            <a:off x="2478409" y="5959475"/>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96" name="Group 92"/>
          <p:cNvGrpSpPr>
            <a:grpSpLocks/>
          </p:cNvGrpSpPr>
          <p:nvPr/>
        </p:nvGrpSpPr>
        <p:grpSpPr bwMode="auto">
          <a:xfrm>
            <a:off x="2926084" y="4991100"/>
            <a:ext cx="325438" cy="269875"/>
            <a:chOff x="1578" y="2114"/>
            <a:chExt cx="205" cy="170"/>
          </a:xfrm>
        </p:grpSpPr>
        <p:sp>
          <p:nvSpPr>
            <p:cNvPr id="21597" name="Freeform 93"/>
            <p:cNvSpPr>
              <a:spLocks/>
            </p:cNvSpPr>
            <p:nvPr/>
          </p:nvSpPr>
          <p:spPr bwMode="auto">
            <a:xfrm>
              <a:off x="1721" y="2114"/>
              <a:ext cx="37" cy="98"/>
            </a:xfrm>
            <a:custGeom>
              <a:avLst/>
              <a:gdLst>
                <a:gd name="T0" fmla="*/ 0 w 221"/>
                <a:gd name="T1" fmla="*/ 0 h 596"/>
                <a:gd name="T2" fmla="*/ 84 w 221"/>
                <a:gd name="T3" fmla="*/ 0 h 596"/>
                <a:gd name="T4" fmla="*/ 115 w 221"/>
                <a:gd name="T5" fmla="*/ 43 h 596"/>
                <a:gd name="T6" fmla="*/ 134 w 221"/>
                <a:gd name="T7" fmla="*/ 129 h 596"/>
                <a:gd name="T8" fmla="*/ 129 w 221"/>
                <a:gd name="T9" fmla="*/ 469 h 596"/>
                <a:gd name="T10" fmla="*/ 147 w 221"/>
                <a:gd name="T11" fmla="*/ 555 h 596"/>
                <a:gd name="T12" fmla="*/ 179 w 221"/>
                <a:gd name="T13" fmla="*/ 596 h 596"/>
                <a:gd name="T14" fmla="*/ 221 w 221"/>
                <a:gd name="T15" fmla="*/ 596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596">
                  <a:moveTo>
                    <a:pt x="0" y="0"/>
                  </a:moveTo>
                  <a:lnTo>
                    <a:pt x="84" y="0"/>
                  </a:lnTo>
                  <a:lnTo>
                    <a:pt x="115" y="43"/>
                  </a:lnTo>
                  <a:lnTo>
                    <a:pt x="134" y="129"/>
                  </a:lnTo>
                  <a:lnTo>
                    <a:pt x="129" y="469"/>
                  </a:lnTo>
                  <a:lnTo>
                    <a:pt x="147" y="555"/>
                  </a:lnTo>
                  <a:lnTo>
                    <a:pt x="179" y="596"/>
                  </a:lnTo>
                  <a:lnTo>
                    <a:pt x="221"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1598" name="Group 94"/>
            <p:cNvGrpSpPr>
              <a:grpSpLocks/>
            </p:cNvGrpSpPr>
            <p:nvPr/>
          </p:nvGrpSpPr>
          <p:grpSpPr bwMode="auto">
            <a:xfrm>
              <a:off x="1578" y="2114"/>
              <a:ext cx="205" cy="170"/>
              <a:chOff x="1578" y="2114"/>
              <a:chExt cx="205" cy="170"/>
            </a:xfrm>
          </p:grpSpPr>
          <p:sp>
            <p:nvSpPr>
              <p:cNvPr id="21599" name="Freeform 95"/>
              <p:cNvSpPr>
                <a:spLocks/>
              </p:cNvSpPr>
              <p:nvPr/>
            </p:nvSpPr>
            <p:spPr bwMode="auto">
              <a:xfrm>
                <a:off x="1659" y="2114"/>
                <a:ext cx="124" cy="98"/>
              </a:xfrm>
              <a:custGeom>
                <a:avLst/>
                <a:gdLst>
                  <a:gd name="T0" fmla="*/ 376 w 754"/>
                  <a:gd name="T1" fmla="*/ 0 h 596"/>
                  <a:gd name="T2" fmla="*/ 281 w 754"/>
                  <a:gd name="T3" fmla="*/ 43 h 596"/>
                  <a:gd name="T4" fmla="*/ 174 w 754"/>
                  <a:gd name="T5" fmla="*/ 129 h 596"/>
                  <a:gd name="T6" fmla="*/ 110 w 754"/>
                  <a:gd name="T7" fmla="*/ 214 h 596"/>
                  <a:gd name="T8" fmla="*/ 34 w 754"/>
                  <a:gd name="T9" fmla="*/ 341 h 596"/>
                  <a:gd name="T10" fmla="*/ 0 w 754"/>
                  <a:gd name="T11" fmla="*/ 469 h 596"/>
                  <a:gd name="T12" fmla="*/ 20 w 754"/>
                  <a:gd name="T13" fmla="*/ 555 h 596"/>
                  <a:gd name="T14" fmla="*/ 92 w 754"/>
                  <a:gd name="T15" fmla="*/ 596 h 596"/>
                  <a:gd name="T16" fmla="*/ 176 w 754"/>
                  <a:gd name="T17" fmla="*/ 596 h 596"/>
                  <a:gd name="T18" fmla="*/ 271 w 754"/>
                  <a:gd name="T19" fmla="*/ 555 h 596"/>
                  <a:gd name="T20" fmla="*/ 431 w 754"/>
                  <a:gd name="T21" fmla="*/ 426 h 596"/>
                  <a:gd name="T22" fmla="*/ 550 w 754"/>
                  <a:gd name="T23" fmla="*/ 298 h 596"/>
                  <a:gd name="T24" fmla="*/ 678 w 754"/>
                  <a:gd name="T25" fmla="*/ 129 h 596"/>
                  <a:gd name="T26" fmla="*/ 754 w 754"/>
                  <a:gd name="T2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 h="596">
                    <a:moveTo>
                      <a:pt x="376" y="0"/>
                    </a:moveTo>
                    <a:lnTo>
                      <a:pt x="281" y="43"/>
                    </a:lnTo>
                    <a:lnTo>
                      <a:pt x="174" y="129"/>
                    </a:lnTo>
                    <a:lnTo>
                      <a:pt x="110" y="214"/>
                    </a:lnTo>
                    <a:lnTo>
                      <a:pt x="34" y="341"/>
                    </a:lnTo>
                    <a:lnTo>
                      <a:pt x="0" y="469"/>
                    </a:lnTo>
                    <a:lnTo>
                      <a:pt x="20" y="555"/>
                    </a:lnTo>
                    <a:lnTo>
                      <a:pt x="92" y="596"/>
                    </a:lnTo>
                    <a:lnTo>
                      <a:pt x="176" y="596"/>
                    </a:lnTo>
                    <a:lnTo>
                      <a:pt x="271" y="555"/>
                    </a:lnTo>
                    <a:lnTo>
                      <a:pt x="431" y="426"/>
                    </a:lnTo>
                    <a:lnTo>
                      <a:pt x="550" y="298"/>
                    </a:lnTo>
                    <a:lnTo>
                      <a:pt x="678" y="129"/>
                    </a:lnTo>
                    <a:lnTo>
                      <a:pt x="754" y="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00" name="Line 96"/>
              <p:cNvSpPr>
                <a:spLocks noChangeShapeType="1"/>
              </p:cNvSpPr>
              <p:nvPr/>
            </p:nvSpPr>
            <p:spPr bwMode="auto">
              <a:xfrm flipH="1" flipV="1">
                <a:off x="1578" y="2207"/>
                <a:ext cx="67" cy="77"/>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1601" name="Group 97"/>
          <p:cNvGrpSpPr>
            <a:grpSpLocks/>
          </p:cNvGrpSpPr>
          <p:nvPr/>
        </p:nvGrpSpPr>
        <p:grpSpPr bwMode="auto">
          <a:xfrm>
            <a:off x="2760984" y="5395913"/>
            <a:ext cx="895350" cy="533400"/>
            <a:chOff x="1474" y="2369"/>
            <a:chExt cx="564" cy="336"/>
          </a:xfrm>
        </p:grpSpPr>
        <p:grpSp>
          <p:nvGrpSpPr>
            <p:cNvPr id="21602" name="Group 98"/>
            <p:cNvGrpSpPr>
              <a:grpSpLocks/>
            </p:cNvGrpSpPr>
            <p:nvPr/>
          </p:nvGrpSpPr>
          <p:grpSpPr bwMode="auto">
            <a:xfrm>
              <a:off x="1474" y="2614"/>
              <a:ext cx="79" cy="91"/>
              <a:chOff x="1474" y="2614"/>
              <a:chExt cx="79" cy="91"/>
            </a:xfrm>
          </p:grpSpPr>
          <p:sp>
            <p:nvSpPr>
              <p:cNvPr id="21603" name="Freeform 99"/>
              <p:cNvSpPr>
                <a:spLocks/>
              </p:cNvSpPr>
              <p:nvPr/>
            </p:nvSpPr>
            <p:spPr bwMode="auto">
              <a:xfrm>
                <a:off x="1474" y="2614"/>
                <a:ext cx="60" cy="89"/>
              </a:xfrm>
              <a:custGeom>
                <a:avLst/>
                <a:gdLst>
                  <a:gd name="T0" fmla="*/ 270 w 365"/>
                  <a:gd name="T1" fmla="*/ 0 h 539"/>
                  <a:gd name="T2" fmla="*/ 191 w 365"/>
                  <a:gd name="T3" fmla="*/ 0 h 539"/>
                  <a:gd name="T4" fmla="*/ 126 w 365"/>
                  <a:gd name="T5" fmla="*/ 23 h 539"/>
                  <a:gd name="T6" fmla="*/ 89 w 365"/>
                  <a:gd name="T7" fmla="*/ 84 h 539"/>
                  <a:gd name="T8" fmla="*/ 0 w 365"/>
                  <a:gd name="T9" fmla="*/ 423 h 539"/>
                  <a:gd name="T10" fmla="*/ 16 w 365"/>
                  <a:gd name="T11" fmla="*/ 503 h 539"/>
                  <a:gd name="T12" fmla="*/ 87 w 365"/>
                  <a:gd name="T13" fmla="*/ 539 h 539"/>
                  <a:gd name="T14" fmla="*/ 173 w 365"/>
                  <a:gd name="T15" fmla="*/ 539 h 539"/>
                  <a:gd name="T16" fmla="*/ 365 w 365"/>
                  <a:gd name="T17" fmla="*/ 4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6" y="23"/>
                    </a:lnTo>
                    <a:lnTo>
                      <a:pt x="89" y="84"/>
                    </a:lnTo>
                    <a:lnTo>
                      <a:pt x="0" y="423"/>
                    </a:lnTo>
                    <a:lnTo>
                      <a:pt x="16" y="503"/>
                    </a:lnTo>
                    <a:lnTo>
                      <a:pt x="87" y="539"/>
                    </a:lnTo>
                    <a:lnTo>
                      <a:pt x="173" y="539"/>
                    </a:lnTo>
                    <a:lnTo>
                      <a:pt x="365" y="43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04" name="Freeform 100"/>
              <p:cNvSpPr>
                <a:spLocks/>
              </p:cNvSpPr>
              <p:nvPr/>
            </p:nvSpPr>
            <p:spPr bwMode="auto">
              <a:xfrm>
                <a:off x="1533" y="2688"/>
                <a:ext cx="7" cy="17"/>
              </a:xfrm>
              <a:custGeom>
                <a:avLst/>
                <a:gdLst>
                  <a:gd name="T0" fmla="*/ 0 w 41"/>
                  <a:gd name="T1" fmla="*/ 0 h 104"/>
                  <a:gd name="T2" fmla="*/ 3 w 41"/>
                  <a:gd name="T3" fmla="*/ 59 h 104"/>
                  <a:gd name="T4" fmla="*/ 41 w 41"/>
                  <a:gd name="T5" fmla="*/ 104 h 104"/>
                </a:gdLst>
                <a:ahLst/>
                <a:cxnLst>
                  <a:cxn ang="0">
                    <a:pos x="T0" y="T1"/>
                  </a:cxn>
                  <a:cxn ang="0">
                    <a:pos x="T2" y="T3"/>
                  </a:cxn>
                  <a:cxn ang="0">
                    <a:pos x="T4" y="T5"/>
                  </a:cxn>
                </a:cxnLst>
                <a:rect l="0" t="0" r="r" b="b"/>
                <a:pathLst>
                  <a:path w="41" h="104">
                    <a:moveTo>
                      <a:pt x="0" y="0"/>
                    </a:moveTo>
                    <a:lnTo>
                      <a:pt x="3" y="59"/>
                    </a:lnTo>
                    <a:lnTo>
                      <a:pt x="41"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05" name="Line 101"/>
              <p:cNvSpPr>
                <a:spLocks noChangeShapeType="1"/>
              </p:cNvSpPr>
              <p:nvPr/>
            </p:nvSpPr>
            <p:spPr bwMode="auto">
              <a:xfrm flipH="1">
                <a:off x="1533" y="2614"/>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606" name="Line 102"/>
            <p:cNvSpPr>
              <a:spLocks noChangeShapeType="1"/>
            </p:cNvSpPr>
            <p:nvPr/>
          </p:nvSpPr>
          <p:spPr bwMode="auto">
            <a:xfrm flipH="1">
              <a:off x="1508" y="2407"/>
              <a:ext cx="435" cy="166"/>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607" name="Group 103"/>
            <p:cNvGrpSpPr>
              <a:grpSpLocks/>
            </p:cNvGrpSpPr>
            <p:nvPr/>
          </p:nvGrpSpPr>
          <p:grpSpPr bwMode="auto">
            <a:xfrm>
              <a:off x="1518" y="2369"/>
              <a:ext cx="520" cy="246"/>
              <a:chOff x="1518" y="2369"/>
              <a:chExt cx="520" cy="246"/>
            </a:xfrm>
          </p:grpSpPr>
          <p:sp>
            <p:nvSpPr>
              <p:cNvPr id="21608" name="Line 104"/>
              <p:cNvSpPr>
                <a:spLocks noChangeShapeType="1"/>
              </p:cNvSpPr>
              <p:nvPr/>
            </p:nvSpPr>
            <p:spPr bwMode="auto">
              <a:xfrm flipH="1">
                <a:off x="1518" y="2614"/>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09" name="Freeform 105"/>
              <p:cNvSpPr>
                <a:spLocks/>
              </p:cNvSpPr>
              <p:nvPr/>
            </p:nvSpPr>
            <p:spPr bwMode="auto">
              <a:xfrm>
                <a:off x="1962" y="2369"/>
                <a:ext cx="76" cy="133"/>
              </a:xfrm>
              <a:custGeom>
                <a:avLst/>
                <a:gdLst>
                  <a:gd name="T0" fmla="*/ 214 w 453"/>
                  <a:gd name="T1" fmla="*/ 0 h 804"/>
                  <a:gd name="T2" fmla="*/ 0 w 453"/>
                  <a:gd name="T3" fmla="*/ 804 h 804"/>
                  <a:gd name="T4" fmla="*/ 199 w 453"/>
                  <a:gd name="T5" fmla="*/ 804 h 804"/>
                  <a:gd name="T6" fmla="*/ 321 w 453"/>
                  <a:gd name="T7" fmla="*/ 758 h 804"/>
                  <a:gd name="T8" fmla="*/ 395 w 453"/>
                  <a:gd name="T9" fmla="*/ 647 h 804"/>
                  <a:gd name="T10" fmla="*/ 453 w 453"/>
                  <a:gd name="T11" fmla="*/ 424 h 804"/>
                  <a:gd name="T12" fmla="*/ 438 w 453"/>
                  <a:gd name="T13" fmla="*/ 313 h 804"/>
                  <a:gd name="T14" fmla="*/ 340 w 453"/>
                  <a:gd name="T15" fmla="*/ 267 h 804"/>
                  <a:gd name="T16" fmla="*/ 143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4" y="0"/>
                    </a:moveTo>
                    <a:lnTo>
                      <a:pt x="0" y="804"/>
                    </a:lnTo>
                    <a:lnTo>
                      <a:pt x="199" y="804"/>
                    </a:lnTo>
                    <a:lnTo>
                      <a:pt x="321" y="758"/>
                    </a:lnTo>
                    <a:lnTo>
                      <a:pt x="395" y="647"/>
                    </a:lnTo>
                    <a:lnTo>
                      <a:pt x="453" y="424"/>
                    </a:lnTo>
                    <a:lnTo>
                      <a:pt x="438" y="313"/>
                    </a:lnTo>
                    <a:lnTo>
                      <a:pt x="340" y="267"/>
                    </a:lnTo>
                    <a:lnTo>
                      <a:pt x="143"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21610" name="Group 106"/>
          <p:cNvGrpSpPr>
            <a:grpSpLocks/>
          </p:cNvGrpSpPr>
          <p:nvPr/>
        </p:nvGrpSpPr>
        <p:grpSpPr bwMode="auto">
          <a:xfrm>
            <a:off x="797247" y="4799013"/>
            <a:ext cx="195262" cy="211137"/>
            <a:chOff x="237" y="2242"/>
            <a:chExt cx="123" cy="133"/>
          </a:xfrm>
        </p:grpSpPr>
        <p:sp>
          <p:nvSpPr>
            <p:cNvPr id="21611" name="Line 107"/>
            <p:cNvSpPr>
              <a:spLocks noChangeShapeType="1"/>
            </p:cNvSpPr>
            <p:nvPr/>
          </p:nvSpPr>
          <p:spPr bwMode="auto">
            <a:xfrm>
              <a:off x="272" y="2242"/>
              <a:ext cx="52"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12" name="Line 108"/>
            <p:cNvSpPr>
              <a:spLocks noChangeShapeType="1"/>
            </p:cNvSpPr>
            <p:nvPr/>
          </p:nvSpPr>
          <p:spPr bwMode="auto">
            <a:xfrm flipH="1">
              <a:off x="237" y="2242"/>
              <a:ext cx="123"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613" name="Freeform 109"/>
          <p:cNvSpPr>
            <a:spLocks/>
          </p:cNvSpPr>
          <p:nvPr/>
        </p:nvSpPr>
        <p:spPr bwMode="auto">
          <a:xfrm>
            <a:off x="1173484" y="2959100"/>
            <a:ext cx="138113" cy="211138"/>
          </a:xfrm>
          <a:custGeom>
            <a:avLst/>
            <a:gdLst>
              <a:gd name="T0" fmla="*/ 0 w 530"/>
              <a:gd name="T1" fmla="*/ 0 h 804"/>
              <a:gd name="T2" fmla="*/ 52 w 530"/>
              <a:gd name="T3" fmla="*/ 804 h 804"/>
              <a:gd name="T4" fmla="*/ 530 w 530"/>
              <a:gd name="T5" fmla="*/ 0 h 804"/>
            </a:gdLst>
            <a:ahLst/>
            <a:cxnLst>
              <a:cxn ang="0">
                <a:pos x="T0" y="T1"/>
              </a:cxn>
              <a:cxn ang="0">
                <a:pos x="T2" y="T3"/>
              </a:cxn>
              <a:cxn ang="0">
                <a:pos x="T4" y="T5"/>
              </a:cxn>
            </a:cxnLst>
            <a:rect l="0" t="0" r="r" b="b"/>
            <a:pathLst>
              <a:path w="530" h="804">
                <a:moveTo>
                  <a:pt x="0" y="0"/>
                </a:moveTo>
                <a:lnTo>
                  <a:pt x="52" y="804"/>
                </a:lnTo>
                <a:lnTo>
                  <a:pt x="53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1614" name="Group 110"/>
          <p:cNvGrpSpPr>
            <a:grpSpLocks/>
          </p:cNvGrpSpPr>
          <p:nvPr/>
        </p:nvGrpSpPr>
        <p:grpSpPr bwMode="auto">
          <a:xfrm>
            <a:off x="1930722" y="3484563"/>
            <a:ext cx="1574800" cy="1860550"/>
            <a:chOff x="951" y="1165"/>
            <a:chExt cx="992" cy="1172"/>
          </a:xfrm>
        </p:grpSpPr>
        <p:sp>
          <p:nvSpPr>
            <p:cNvPr id="21615" name="Line 111"/>
            <p:cNvSpPr>
              <a:spLocks noChangeShapeType="1"/>
            </p:cNvSpPr>
            <p:nvPr/>
          </p:nvSpPr>
          <p:spPr bwMode="auto">
            <a:xfrm>
              <a:off x="951" y="1774"/>
              <a:ext cx="441" cy="4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16" name="Line 112"/>
            <p:cNvSpPr>
              <a:spLocks noChangeShapeType="1"/>
            </p:cNvSpPr>
            <p:nvPr/>
          </p:nvSpPr>
          <p:spPr bwMode="auto">
            <a:xfrm>
              <a:off x="1469" y="2298"/>
              <a:ext cx="39"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17" name="Line 113"/>
            <p:cNvSpPr>
              <a:spLocks noChangeShapeType="1"/>
            </p:cNvSpPr>
            <p:nvPr/>
          </p:nvSpPr>
          <p:spPr bwMode="auto">
            <a:xfrm>
              <a:off x="1593" y="1165"/>
              <a:ext cx="350" cy="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618" name="Line 114"/>
          <p:cNvSpPr>
            <a:spLocks noChangeShapeType="1"/>
          </p:cNvSpPr>
          <p:nvPr/>
        </p:nvSpPr>
        <p:spPr bwMode="auto">
          <a:xfrm flipV="1">
            <a:off x="2467297" y="4046538"/>
            <a:ext cx="1041400" cy="9445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619" name="Group 115"/>
          <p:cNvGrpSpPr>
            <a:grpSpLocks/>
          </p:cNvGrpSpPr>
          <p:nvPr/>
        </p:nvGrpSpPr>
        <p:grpSpPr bwMode="auto">
          <a:xfrm>
            <a:off x="2814959" y="4048125"/>
            <a:ext cx="1433513" cy="1300163"/>
            <a:chOff x="1508" y="1520"/>
            <a:chExt cx="903" cy="819"/>
          </a:xfrm>
        </p:grpSpPr>
        <p:sp>
          <p:nvSpPr>
            <p:cNvPr id="21620" name="Line 116"/>
            <p:cNvSpPr>
              <a:spLocks noChangeShapeType="1"/>
            </p:cNvSpPr>
            <p:nvPr/>
          </p:nvSpPr>
          <p:spPr bwMode="auto">
            <a:xfrm>
              <a:off x="1508" y="2337"/>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21" name="Line 117"/>
            <p:cNvSpPr>
              <a:spLocks noChangeShapeType="1"/>
            </p:cNvSpPr>
            <p:nvPr/>
          </p:nvSpPr>
          <p:spPr bwMode="auto">
            <a:xfrm>
              <a:off x="1943" y="1520"/>
              <a:ext cx="26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22" name="Group 118"/>
          <p:cNvGrpSpPr>
            <a:grpSpLocks/>
          </p:cNvGrpSpPr>
          <p:nvPr/>
        </p:nvGrpSpPr>
        <p:grpSpPr bwMode="auto">
          <a:xfrm>
            <a:off x="2935609" y="4090988"/>
            <a:ext cx="398463" cy="312737"/>
            <a:chOff x="1584" y="1547"/>
            <a:chExt cx="251" cy="197"/>
          </a:xfrm>
        </p:grpSpPr>
        <p:grpSp>
          <p:nvGrpSpPr>
            <p:cNvPr id="21623" name="Group 119"/>
            <p:cNvGrpSpPr>
              <a:grpSpLocks/>
            </p:cNvGrpSpPr>
            <p:nvPr/>
          </p:nvGrpSpPr>
          <p:grpSpPr bwMode="auto">
            <a:xfrm>
              <a:off x="1584" y="1547"/>
              <a:ext cx="146" cy="197"/>
              <a:chOff x="1645" y="1547"/>
              <a:chExt cx="146" cy="197"/>
            </a:xfrm>
          </p:grpSpPr>
          <p:sp>
            <p:nvSpPr>
              <p:cNvPr id="21624" name="Freeform 120"/>
              <p:cNvSpPr>
                <a:spLocks/>
              </p:cNvSpPr>
              <p:nvPr/>
            </p:nvSpPr>
            <p:spPr bwMode="auto">
              <a:xfrm>
                <a:off x="1645" y="1547"/>
                <a:ext cx="122" cy="197"/>
              </a:xfrm>
              <a:custGeom>
                <a:avLst/>
                <a:gdLst>
                  <a:gd name="T0" fmla="*/ 735 w 735"/>
                  <a:gd name="T1" fmla="*/ 0 h 1191"/>
                  <a:gd name="T2" fmla="*/ 640 w 735"/>
                  <a:gd name="T3" fmla="*/ 42 h 1191"/>
                  <a:gd name="T4" fmla="*/ 533 w 735"/>
                  <a:gd name="T5" fmla="*/ 127 h 1191"/>
                  <a:gd name="T6" fmla="*/ 405 w 735"/>
                  <a:gd name="T7" fmla="*/ 298 h 1191"/>
                  <a:gd name="T8" fmla="*/ 328 w 735"/>
                  <a:gd name="T9" fmla="*/ 425 h 1191"/>
                  <a:gd name="T10" fmla="*/ 241 w 735"/>
                  <a:gd name="T11" fmla="*/ 596 h 1191"/>
                  <a:gd name="T12" fmla="*/ 132 w 735"/>
                  <a:gd name="T13" fmla="*/ 851 h 1191"/>
                  <a:gd name="T14" fmla="*/ 0 w 735"/>
                  <a:gd name="T15" fmla="*/ 119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191">
                    <a:moveTo>
                      <a:pt x="735" y="0"/>
                    </a:moveTo>
                    <a:lnTo>
                      <a:pt x="640" y="42"/>
                    </a:lnTo>
                    <a:lnTo>
                      <a:pt x="533" y="127"/>
                    </a:lnTo>
                    <a:lnTo>
                      <a:pt x="405" y="298"/>
                    </a:lnTo>
                    <a:lnTo>
                      <a:pt x="328" y="425"/>
                    </a:lnTo>
                    <a:lnTo>
                      <a:pt x="241" y="596"/>
                    </a:lnTo>
                    <a:lnTo>
                      <a:pt x="132" y="851"/>
                    </a:lnTo>
                    <a:lnTo>
                      <a:pt x="0" y="1191"/>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25" name="Freeform 121"/>
              <p:cNvSpPr>
                <a:spLocks/>
              </p:cNvSpPr>
              <p:nvPr/>
            </p:nvSpPr>
            <p:spPr bwMode="auto">
              <a:xfrm>
                <a:off x="1681" y="1547"/>
                <a:ext cx="110" cy="147"/>
              </a:xfrm>
              <a:custGeom>
                <a:avLst/>
                <a:gdLst>
                  <a:gd name="T0" fmla="*/ 517 w 663"/>
                  <a:gd name="T1" fmla="*/ 0 h 893"/>
                  <a:gd name="T2" fmla="*/ 601 w 663"/>
                  <a:gd name="T3" fmla="*/ 0 h 893"/>
                  <a:gd name="T4" fmla="*/ 663 w 663"/>
                  <a:gd name="T5" fmla="*/ 84 h 893"/>
                  <a:gd name="T6" fmla="*/ 628 w 663"/>
                  <a:gd name="T7" fmla="*/ 212 h 893"/>
                  <a:gd name="T8" fmla="*/ 564 w 663"/>
                  <a:gd name="T9" fmla="*/ 298 h 893"/>
                  <a:gd name="T10" fmla="*/ 511 w 663"/>
                  <a:gd name="T11" fmla="*/ 340 h 893"/>
                  <a:gd name="T12" fmla="*/ 416 w 663"/>
                  <a:gd name="T13" fmla="*/ 382 h 893"/>
                  <a:gd name="T14" fmla="*/ 289 w 663"/>
                  <a:gd name="T15" fmla="*/ 382 h 893"/>
                  <a:gd name="T16" fmla="*/ 362 w 663"/>
                  <a:gd name="T17" fmla="*/ 425 h 893"/>
                  <a:gd name="T18" fmla="*/ 424 w 663"/>
                  <a:gd name="T19" fmla="*/ 510 h 893"/>
                  <a:gd name="T20" fmla="*/ 443 w 663"/>
                  <a:gd name="T21" fmla="*/ 596 h 893"/>
                  <a:gd name="T22" fmla="*/ 409 w 663"/>
                  <a:gd name="T23" fmla="*/ 723 h 893"/>
                  <a:gd name="T24" fmla="*/ 345 w 663"/>
                  <a:gd name="T25" fmla="*/ 808 h 893"/>
                  <a:gd name="T26" fmla="*/ 292 w 663"/>
                  <a:gd name="T27" fmla="*/ 851 h 893"/>
                  <a:gd name="T28" fmla="*/ 196 w 663"/>
                  <a:gd name="T29" fmla="*/ 893 h 893"/>
                  <a:gd name="T30" fmla="*/ 112 w 663"/>
                  <a:gd name="T31" fmla="*/ 893 h 893"/>
                  <a:gd name="T32" fmla="*/ 40 w 663"/>
                  <a:gd name="T33" fmla="*/ 851 h 893"/>
                  <a:gd name="T34" fmla="*/ 9 w 663"/>
                  <a:gd name="T35" fmla="*/ 808 h 893"/>
                  <a:gd name="T36" fmla="*/ 0 w 663"/>
                  <a:gd name="T37" fmla="*/ 68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893">
                    <a:moveTo>
                      <a:pt x="517" y="0"/>
                    </a:moveTo>
                    <a:lnTo>
                      <a:pt x="601" y="0"/>
                    </a:lnTo>
                    <a:lnTo>
                      <a:pt x="663" y="84"/>
                    </a:lnTo>
                    <a:lnTo>
                      <a:pt x="628" y="212"/>
                    </a:lnTo>
                    <a:lnTo>
                      <a:pt x="564" y="298"/>
                    </a:lnTo>
                    <a:lnTo>
                      <a:pt x="511" y="340"/>
                    </a:lnTo>
                    <a:lnTo>
                      <a:pt x="416" y="382"/>
                    </a:lnTo>
                    <a:lnTo>
                      <a:pt x="289" y="382"/>
                    </a:lnTo>
                    <a:lnTo>
                      <a:pt x="362" y="425"/>
                    </a:lnTo>
                    <a:lnTo>
                      <a:pt x="424" y="510"/>
                    </a:lnTo>
                    <a:lnTo>
                      <a:pt x="443" y="596"/>
                    </a:lnTo>
                    <a:lnTo>
                      <a:pt x="409" y="723"/>
                    </a:lnTo>
                    <a:lnTo>
                      <a:pt x="345" y="808"/>
                    </a:lnTo>
                    <a:lnTo>
                      <a:pt x="292" y="851"/>
                    </a:lnTo>
                    <a:lnTo>
                      <a:pt x="196" y="893"/>
                    </a:lnTo>
                    <a:lnTo>
                      <a:pt x="112" y="893"/>
                    </a:lnTo>
                    <a:lnTo>
                      <a:pt x="40" y="851"/>
                    </a:lnTo>
                    <a:lnTo>
                      <a:pt x="9" y="808"/>
                    </a:lnTo>
                    <a:lnTo>
                      <a:pt x="0" y="68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626" name="Line 122"/>
            <p:cNvSpPr>
              <a:spLocks noChangeShapeType="1"/>
            </p:cNvSpPr>
            <p:nvPr/>
          </p:nvSpPr>
          <p:spPr bwMode="auto">
            <a:xfrm>
              <a:off x="1782" y="1665"/>
              <a:ext cx="53" cy="4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27" name="Group 123"/>
          <p:cNvGrpSpPr>
            <a:grpSpLocks/>
          </p:cNvGrpSpPr>
          <p:nvPr/>
        </p:nvGrpSpPr>
        <p:grpSpPr bwMode="auto">
          <a:xfrm>
            <a:off x="3367409" y="4149725"/>
            <a:ext cx="439738" cy="234950"/>
            <a:chOff x="1856" y="1584"/>
            <a:chExt cx="277" cy="148"/>
          </a:xfrm>
        </p:grpSpPr>
        <p:grpSp>
          <p:nvGrpSpPr>
            <p:cNvPr id="21628" name="Group 124"/>
            <p:cNvGrpSpPr>
              <a:grpSpLocks/>
            </p:cNvGrpSpPr>
            <p:nvPr/>
          </p:nvGrpSpPr>
          <p:grpSpPr bwMode="auto">
            <a:xfrm>
              <a:off x="2016" y="1584"/>
              <a:ext cx="117" cy="148"/>
              <a:chOff x="1837" y="1739"/>
              <a:chExt cx="117" cy="148"/>
            </a:xfrm>
          </p:grpSpPr>
          <p:sp>
            <p:nvSpPr>
              <p:cNvPr id="21629" name="Freeform 125"/>
              <p:cNvSpPr>
                <a:spLocks/>
              </p:cNvSpPr>
              <p:nvPr/>
            </p:nvSpPr>
            <p:spPr bwMode="auto">
              <a:xfrm>
                <a:off x="1837" y="1739"/>
                <a:ext cx="59" cy="98"/>
              </a:xfrm>
              <a:custGeom>
                <a:avLst/>
                <a:gdLst>
                  <a:gd name="T0" fmla="*/ 0 w 356"/>
                  <a:gd name="T1" fmla="*/ 128 h 596"/>
                  <a:gd name="T2" fmla="*/ 107 w 356"/>
                  <a:gd name="T3" fmla="*/ 43 h 596"/>
                  <a:gd name="T4" fmla="*/ 202 w 356"/>
                  <a:gd name="T5" fmla="*/ 0 h 596"/>
                  <a:gd name="T6" fmla="*/ 244 w 356"/>
                  <a:gd name="T7" fmla="*/ 0 h 596"/>
                  <a:gd name="T8" fmla="*/ 317 w 356"/>
                  <a:gd name="T9" fmla="*/ 43 h 596"/>
                  <a:gd name="T10" fmla="*/ 347 w 356"/>
                  <a:gd name="T11" fmla="*/ 85 h 596"/>
                  <a:gd name="T12" fmla="*/ 356 w 356"/>
                  <a:gd name="T13" fmla="*/ 214 h 596"/>
                  <a:gd name="T14" fmla="*/ 311 w 356"/>
                  <a:gd name="T15" fmla="*/ 383 h 596"/>
                  <a:gd name="T16" fmla="*/ 212 w 356"/>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596">
                    <a:moveTo>
                      <a:pt x="0" y="128"/>
                    </a:moveTo>
                    <a:lnTo>
                      <a:pt x="107" y="43"/>
                    </a:lnTo>
                    <a:lnTo>
                      <a:pt x="202" y="0"/>
                    </a:lnTo>
                    <a:lnTo>
                      <a:pt x="244" y="0"/>
                    </a:lnTo>
                    <a:lnTo>
                      <a:pt x="317" y="43"/>
                    </a:lnTo>
                    <a:lnTo>
                      <a:pt x="347" y="85"/>
                    </a:lnTo>
                    <a:lnTo>
                      <a:pt x="356" y="214"/>
                    </a:lnTo>
                    <a:lnTo>
                      <a:pt x="311" y="383"/>
                    </a:lnTo>
                    <a:lnTo>
                      <a:pt x="212"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30" name="Freeform 126"/>
              <p:cNvSpPr>
                <a:spLocks/>
              </p:cNvSpPr>
              <p:nvPr/>
            </p:nvSpPr>
            <p:spPr bwMode="auto">
              <a:xfrm>
                <a:off x="1839" y="1739"/>
                <a:ext cx="115" cy="148"/>
              </a:xfrm>
              <a:custGeom>
                <a:avLst/>
                <a:gdLst>
                  <a:gd name="T0" fmla="*/ 699 w 699"/>
                  <a:gd name="T1" fmla="*/ 0 h 894"/>
                  <a:gd name="T2" fmla="*/ 623 w 699"/>
                  <a:gd name="T3" fmla="*/ 128 h 894"/>
                  <a:gd name="T4" fmla="*/ 559 w 699"/>
                  <a:gd name="T5" fmla="*/ 214 h 894"/>
                  <a:gd name="T6" fmla="*/ 205 w 699"/>
                  <a:gd name="T7" fmla="*/ 596 h 894"/>
                  <a:gd name="T8" fmla="*/ 77 w 699"/>
                  <a:gd name="T9" fmla="*/ 767 h 894"/>
                  <a:gd name="T10" fmla="*/ 0 w 699"/>
                  <a:gd name="T11" fmla="*/ 894 h 894"/>
                </a:gdLst>
                <a:ahLst/>
                <a:cxnLst>
                  <a:cxn ang="0">
                    <a:pos x="T0" y="T1"/>
                  </a:cxn>
                  <a:cxn ang="0">
                    <a:pos x="T2" y="T3"/>
                  </a:cxn>
                  <a:cxn ang="0">
                    <a:pos x="T4" y="T5"/>
                  </a:cxn>
                  <a:cxn ang="0">
                    <a:pos x="T6" y="T7"/>
                  </a:cxn>
                  <a:cxn ang="0">
                    <a:pos x="T8" y="T9"/>
                  </a:cxn>
                  <a:cxn ang="0">
                    <a:pos x="T10" y="T11"/>
                  </a:cxn>
                </a:cxnLst>
                <a:rect l="0" t="0" r="r" b="b"/>
                <a:pathLst>
                  <a:path w="699" h="894">
                    <a:moveTo>
                      <a:pt x="699" y="0"/>
                    </a:moveTo>
                    <a:lnTo>
                      <a:pt x="623" y="128"/>
                    </a:lnTo>
                    <a:lnTo>
                      <a:pt x="559" y="214"/>
                    </a:lnTo>
                    <a:lnTo>
                      <a:pt x="205" y="596"/>
                    </a:lnTo>
                    <a:lnTo>
                      <a:pt x="77" y="767"/>
                    </a:lnTo>
                    <a:lnTo>
                      <a:pt x="0" y="894"/>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631" name="Line 127"/>
            <p:cNvSpPr>
              <a:spLocks noChangeShapeType="1"/>
            </p:cNvSpPr>
            <p:nvPr/>
          </p:nvSpPr>
          <p:spPr bwMode="auto">
            <a:xfrm>
              <a:off x="1856" y="1673"/>
              <a:ext cx="131" cy="19"/>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32" name="Group 128"/>
          <p:cNvGrpSpPr>
            <a:grpSpLocks/>
          </p:cNvGrpSpPr>
          <p:nvPr/>
        </p:nvGrpSpPr>
        <p:grpSpPr bwMode="auto">
          <a:xfrm>
            <a:off x="1702122" y="3213100"/>
            <a:ext cx="1343025" cy="1295400"/>
            <a:chOff x="807" y="994"/>
            <a:chExt cx="846" cy="816"/>
          </a:xfrm>
        </p:grpSpPr>
        <p:sp>
          <p:nvSpPr>
            <p:cNvPr id="21633" name="Line 129"/>
            <p:cNvSpPr>
              <a:spLocks noChangeShapeType="1"/>
            </p:cNvSpPr>
            <p:nvPr/>
          </p:nvSpPr>
          <p:spPr bwMode="auto">
            <a:xfrm flipV="1">
              <a:off x="951" y="1165"/>
              <a:ext cx="642" cy="609"/>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634" name="Group 130"/>
            <p:cNvGrpSpPr>
              <a:grpSpLocks/>
            </p:cNvGrpSpPr>
            <p:nvPr/>
          </p:nvGrpSpPr>
          <p:grpSpPr bwMode="auto">
            <a:xfrm>
              <a:off x="807" y="994"/>
              <a:ext cx="846" cy="816"/>
              <a:chOff x="807" y="994"/>
              <a:chExt cx="846" cy="816"/>
            </a:xfrm>
          </p:grpSpPr>
          <p:sp>
            <p:nvSpPr>
              <p:cNvPr id="21635" name="Line 131"/>
              <p:cNvSpPr>
                <a:spLocks noChangeShapeType="1"/>
              </p:cNvSpPr>
              <p:nvPr/>
            </p:nvSpPr>
            <p:spPr bwMode="auto">
              <a:xfrm flipV="1">
                <a:off x="931" y="1680"/>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36" name="Line 132"/>
              <p:cNvSpPr>
                <a:spLocks noChangeShapeType="1"/>
              </p:cNvSpPr>
              <p:nvPr/>
            </p:nvSpPr>
            <p:spPr bwMode="auto">
              <a:xfrm flipH="1">
                <a:off x="851" y="1718"/>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37" name="Freeform 133"/>
              <p:cNvSpPr>
                <a:spLocks/>
              </p:cNvSpPr>
              <p:nvPr/>
            </p:nvSpPr>
            <p:spPr bwMode="auto">
              <a:xfrm>
                <a:off x="867" y="1792"/>
                <a:ext cx="6" cy="18"/>
              </a:xfrm>
              <a:custGeom>
                <a:avLst/>
                <a:gdLst>
                  <a:gd name="T0" fmla="*/ 0 w 41"/>
                  <a:gd name="T1" fmla="*/ 0 h 105"/>
                  <a:gd name="T2" fmla="*/ 4 w 41"/>
                  <a:gd name="T3" fmla="*/ 59 h 105"/>
                  <a:gd name="T4" fmla="*/ 41 w 41"/>
                  <a:gd name="T5" fmla="*/ 105 h 105"/>
                </a:gdLst>
                <a:ahLst/>
                <a:cxnLst>
                  <a:cxn ang="0">
                    <a:pos x="T0" y="T1"/>
                  </a:cxn>
                  <a:cxn ang="0">
                    <a:pos x="T2" y="T3"/>
                  </a:cxn>
                  <a:cxn ang="0">
                    <a:pos x="T4" y="T5"/>
                  </a:cxn>
                </a:cxnLst>
                <a:rect l="0" t="0" r="r" b="b"/>
                <a:pathLst>
                  <a:path w="41" h="105">
                    <a:moveTo>
                      <a:pt x="0" y="0"/>
                    </a:moveTo>
                    <a:lnTo>
                      <a:pt x="4" y="59"/>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38" name="Freeform 134"/>
              <p:cNvSpPr>
                <a:spLocks/>
              </p:cNvSpPr>
              <p:nvPr/>
            </p:nvSpPr>
            <p:spPr bwMode="auto">
              <a:xfrm>
                <a:off x="807" y="1718"/>
                <a:ext cx="61" cy="89"/>
              </a:xfrm>
              <a:custGeom>
                <a:avLst/>
                <a:gdLst>
                  <a:gd name="T0" fmla="*/ 271 w 365"/>
                  <a:gd name="T1" fmla="*/ 0 h 539"/>
                  <a:gd name="T2" fmla="*/ 193 w 365"/>
                  <a:gd name="T3" fmla="*/ 0 h 539"/>
                  <a:gd name="T4" fmla="*/ 127 w 365"/>
                  <a:gd name="T5" fmla="*/ 23 h 539"/>
                  <a:gd name="T6" fmla="*/ 90 w 365"/>
                  <a:gd name="T7" fmla="*/ 84 h 539"/>
                  <a:gd name="T8" fmla="*/ 0 w 365"/>
                  <a:gd name="T9" fmla="*/ 423 h 539"/>
                  <a:gd name="T10" fmla="*/ 16 w 365"/>
                  <a:gd name="T11" fmla="*/ 503 h 539"/>
                  <a:gd name="T12" fmla="*/ 88 w 365"/>
                  <a:gd name="T13" fmla="*/ 539 h 539"/>
                  <a:gd name="T14" fmla="*/ 174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1" y="0"/>
                    </a:moveTo>
                    <a:lnTo>
                      <a:pt x="193" y="0"/>
                    </a:lnTo>
                    <a:lnTo>
                      <a:pt x="127" y="23"/>
                    </a:lnTo>
                    <a:lnTo>
                      <a:pt x="90" y="84"/>
                    </a:lnTo>
                    <a:lnTo>
                      <a:pt x="0" y="423"/>
                    </a:lnTo>
                    <a:lnTo>
                      <a:pt x="16" y="503"/>
                    </a:lnTo>
                    <a:lnTo>
                      <a:pt x="88" y="539"/>
                    </a:lnTo>
                    <a:lnTo>
                      <a:pt x="174"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39" name="Line 135"/>
              <p:cNvSpPr>
                <a:spLocks noChangeShapeType="1"/>
              </p:cNvSpPr>
              <p:nvPr/>
            </p:nvSpPr>
            <p:spPr bwMode="auto">
              <a:xfrm flipH="1">
                <a:off x="867" y="1718"/>
                <a:ext cx="19"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40" name="Freeform 136"/>
              <p:cNvSpPr>
                <a:spLocks/>
              </p:cNvSpPr>
              <p:nvPr/>
            </p:nvSpPr>
            <p:spPr bwMode="auto">
              <a:xfrm>
                <a:off x="1509" y="994"/>
                <a:ext cx="75" cy="133"/>
              </a:xfrm>
              <a:custGeom>
                <a:avLst/>
                <a:gdLst>
                  <a:gd name="T0" fmla="*/ 213 w 453"/>
                  <a:gd name="T1" fmla="*/ 0 h 804"/>
                  <a:gd name="T2" fmla="*/ 0 w 453"/>
                  <a:gd name="T3" fmla="*/ 804 h 804"/>
                  <a:gd name="T4" fmla="*/ 199 w 453"/>
                  <a:gd name="T5" fmla="*/ 804 h 804"/>
                  <a:gd name="T6" fmla="*/ 319 w 453"/>
                  <a:gd name="T7" fmla="*/ 758 h 804"/>
                  <a:gd name="T8" fmla="*/ 395 w 453"/>
                  <a:gd name="T9" fmla="*/ 647 h 804"/>
                  <a:gd name="T10" fmla="*/ 453 w 453"/>
                  <a:gd name="T11" fmla="*/ 424 h 804"/>
                  <a:gd name="T12" fmla="*/ 438 w 453"/>
                  <a:gd name="T13" fmla="*/ 313 h 804"/>
                  <a:gd name="T14" fmla="*/ 340 w 453"/>
                  <a:gd name="T15" fmla="*/ 267 h 804"/>
                  <a:gd name="T16" fmla="*/ 142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3" y="0"/>
                    </a:moveTo>
                    <a:lnTo>
                      <a:pt x="0" y="804"/>
                    </a:lnTo>
                    <a:lnTo>
                      <a:pt x="199" y="804"/>
                    </a:lnTo>
                    <a:lnTo>
                      <a:pt x="319" y="758"/>
                    </a:lnTo>
                    <a:lnTo>
                      <a:pt x="395" y="647"/>
                    </a:lnTo>
                    <a:lnTo>
                      <a:pt x="453" y="424"/>
                    </a:lnTo>
                    <a:lnTo>
                      <a:pt x="438" y="313"/>
                    </a:lnTo>
                    <a:lnTo>
                      <a:pt x="340" y="267"/>
                    </a:lnTo>
                    <a:lnTo>
                      <a:pt x="142"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41" name="Line 137"/>
              <p:cNvSpPr>
                <a:spLocks noChangeShapeType="1"/>
              </p:cNvSpPr>
              <p:nvPr/>
            </p:nvSpPr>
            <p:spPr bwMode="auto">
              <a:xfrm flipV="1">
                <a:off x="1638" y="994"/>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1642" name="Group 138"/>
          <p:cNvGrpSpPr>
            <a:grpSpLocks/>
          </p:cNvGrpSpPr>
          <p:nvPr/>
        </p:nvGrpSpPr>
        <p:grpSpPr bwMode="auto">
          <a:xfrm>
            <a:off x="2949897" y="3484563"/>
            <a:ext cx="971550" cy="563562"/>
            <a:chOff x="1593" y="1165"/>
            <a:chExt cx="612" cy="355"/>
          </a:xfrm>
        </p:grpSpPr>
        <p:sp>
          <p:nvSpPr>
            <p:cNvPr id="21643" name="Line 139"/>
            <p:cNvSpPr>
              <a:spLocks noChangeShapeType="1"/>
            </p:cNvSpPr>
            <p:nvPr/>
          </p:nvSpPr>
          <p:spPr bwMode="auto">
            <a:xfrm>
              <a:off x="2063" y="1376"/>
              <a:ext cx="142"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44" name="Line 140"/>
            <p:cNvSpPr>
              <a:spLocks noChangeShapeType="1"/>
            </p:cNvSpPr>
            <p:nvPr/>
          </p:nvSpPr>
          <p:spPr bwMode="auto">
            <a:xfrm>
              <a:off x="1593" y="1165"/>
              <a:ext cx="26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45" name="Line 141"/>
            <p:cNvSpPr>
              <a:spLocks noChangeShapeType="1"/>
            </p:cNvSpPr>
            <p:nvPr/>
          </p:nvSpPr>
          <p:spPr bwMode="auto">
            <a:xfrm>
              <a:off x="1855" y="1165"/>
              <a:ext cx="135" cy="1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46" name="Group 142"/>
          <p:cNvGrpSpPr>
            <a:grpSpLocks/>
          </p:cNvGrpSpPr>
          <p:nvPr/>
        </p:nvGrpSpPr>
        <p:grpSpPr bwMode="auto">
          <a:xfrm>
            <a:off x="4826322" y="6070600"/>
            <a:ext cx="138112" cy="211138"/>
            <a:chOff x="2793" y="3142"/>
            <a:chExt cx="87" cy="133"/>
          </a:xfrm>
        </p:grpSpPr>
        <p:sp>
          <p:nvSpPr>
            <p:cNvPr id="21647" name="Freeform 143"/>
            <p:cNvSpPr>
              <a:spLocks/>
            </p:cNvSpPr>
            <p:nvPr/>
          </p:nvSpPr>
          <p:spPr bwMode="auto">
            <a:xfrm>
              <a:off x="2793" y="3142"/>
              <a:ext cx="87" cy="66"/>
            </a:xfrm>
            <a:custGeom>
              <a:avLst/>
              <a:gdLst>
                <a:gd name="T0" fmla="*/ 0 w 528"/>
                <a:gd name="T1" fmla="*/ 0 h 402"/>
                <a:gd name="T2" fmla="*/ 158 w 528"/>
                <a:gd name="T3" fmla="*/ 402 h 402"/>
                <a:gd name="T4" fmla="*/ 528 w 528"/>
                <a:gd name="T5" fmla="*/ 0 h 402"/>
              </a:gdLst>
              <a:ahLst/>
              <a:cxnLst>
                <a:cxn ang="0">
                  <a:pos x="T0" y="T1"/>
                </a:cxn>
                <a:cxn ang="0">
                  <a:pos x="T2" y="T3"/>
                </a:cxn>
                <a:cxn ang="0">
                  <a:pos x="T4" y="T5"/>
                </a:cxn>
              </a:cxnLst>
              <a:rect l="0" t="0" r="r" b="b"/>
              <a:pathLst>
                <a:path w="528" h="402">
                  <a:moveTo>
                    <a:pt x="0" y="0"/>
                  </a:moveTo>
                  <a:lnTo>
                    <a:pt x="158" y="402"/>
                  </a:lnTo>
                  <a:lnTo>
                    <a:pt x="52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48" name="Line 144"/>
            <p:cNvSpPr>
              <a:spLocks noChangeShapeType="1"/>
            </p:cNvSpPr>
            <p:nvPr/>
          </p:nvSpPr>
          <p:spPr bwMode="auto">
            <a:xfrm flipH="1">
              <a:off x="2801" y="3208"/>
              <a:ext cx="18"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49" name="Group 145"/>
          <p:cNvGrpSpPr>
            <a:grpSpLocks/>
          </p:cNvGrpSpPr>
          <p:nvPr/>
        </p:nvGrpSpPr>
        <p:grpSpPr bwMode="auto">
          <a:xfrm>
            <a:off x="1930722" y="4445000"/>
            <a:ext cx="2319337" cy="1277938"/>
            <a:chOff x="951" y="1770"/>
            <a:chExt cx="1461" cy="805"/>
          </a:xfrm>
        </p:grpSpPr>
        <p:sp>
          <p:nvSpPr>
            <p:cNvPr id="21650" name="Line 146"/>
            <p:cNvSpPr>
              <a:spLocks noChangeShapeType="1"/>
            </p:cNvSpPr>
            <p:nvPr/>
          </p:nvSpPr>
          <p:spPr bwMode="auto">
            <a:xfrm>
              <a:off x="1851" y="1770"/>
              <a:ext cx="560" cy="5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51" name="Line 147"/>
            <p:cNvSpPr>
              <a:spLocks noChangeShapeType="1"/>
            </p:cNvSpPr>
            <p:nvPr/>
          </p:nvSpPr>
          <p:spPr bwMode="auto">
            <a:xfrm>
              <a:off x="1508" y="2573"/>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52" name="Line 148"/>
            <p:cNvSpPr>
              <a:spLocks noChangeShapeType="1"/>
            </p:cNvSpPr>
            <p:nvPr/>
          </p:nvSpPr>
          <p:spPr bwMode="auto">
            <a:xfrm>
              <a:off x="951" y="2010"/>
              <a:ext cx="557" cy="5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53" name="Line 149"/>
            <p:cNvSpPr>
              <a:spLocks noChangeShapeType="1"/>
            </p:cNvSpPr>
            <p:nvPr/>
          </p:nvSpPr>
          <p:spPr bwMode="auto">
            <a:xfrm>
              <a:off x="951" y="1774"/>
              <a:ext cx="8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54" name="Line 150"/>
            <p:cNvSpPr>
              <a:spLocks noChangeShapeType="1"/>
            </p:cNvSpPr>
            <p:nvPr/>
          </p:nvSpPr>
          <p:spPr bwMode="auto">
            <a:xfrm>
              <a:off x="951" y="1774"/>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55" name="Line 151"/>
            <p:cNvSpPr>
              <a:spLocks noChangeShapeType="1"/>
            </p:cNvSpPr>
            <p:nvPr/>
          </p:nvSpPr>
          <p:spPr bwMode="auto">
            <a:xfrm>
              <a:off x="2411"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56" name="Group 152"/>
          <p:cNvGrpSpPr>
            <a:grpSpLocks/>
          </p:cNvGrpSpPr>
          <p:nvPr/>
        </p:nvGrpSpPr>
        <p:grpSpPr bwMode="auto">
          <a:xfrm>
            <a:off x="3921447" y="3868738"/>
            <a:ext cx="695325" cy="1504950"/>
            <a:chOff x="2205" y="1407"/>
            <a:chExt cx="438" cy="948"/>
          </a:xfrm>
        </p:grpSpPr>
        <p:sp>
          <p:nvSpPr>
            <p:cNvPr id="21657" name="Line 153"/>
            <p:cNvSpPr>
              <a:spLocks noChangeShapeType="1"/>
            </p:cNvSpPr>
            <p:nvPr/>
          </p:nvSpPr>
          <p:spPr bwMode="auto">
            <a:xfrm>
              <a:off x="2205" y="1520"/>
              <a:ext cx="206" cy="817"/>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658" name="Group 154"/>
            <p:cNvGrpSpPr>
              <a:grpSpLocks/>
            </p:cNvGrpSpPr>
            <p:nvPr/>
          </p:nvGrpSpPr>
          <p:grpSpPr bwMode="auto">
            <a:xfrm>
              <a:off x="2267" y="1407"/>
              <a:ext cx="376" cy="948"/>
              <a:chOff x="2267" y="1407"/>
              <a:chExt cx="376" cy="948"/>
            </a:xfrm>
          </p:grpSpPr>
          <p:sp>
            <p:nvSpPr>
              <p:cNvPr id="21659" name="Line 155"/>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0" name="Line 156"/>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1" name="Freeform 157"/>
              <p:cNvSpPr>
                <a:spLocks/>
              </p:cNvSpPr>
              <p:nvPr/>
            </p:nvSpPr>
            <p:spPr bwMode="auto">
              <a:xfrm>
                <a:off x="2267" y="1407"/>
                <a:ext cx="75" cy="133"/>
              </a:xfrm>
              <a:custGeom>
                <a:avLst/>
                <a:gdLst>
                  <a:gd name="T0" fmla="*/ 212 w 453"/>
                  <a:gd name="T1" fmla="*/ 0 h 804"/>
                  <a:gd name="T2" fmla="*/ 0 w 453"/>
                  <a:gd name="T3" fmla="*/ 804 h 804"/>
                  <a:gd name="T4" fmla="*/ 197 w 453"/>
                  <a:gd name="T5" fmla="*/ 804 h 804"/>
                  <a:gd name="T6" fmla="*/ 319 w 453"/>
                  <a:gd name="T7" fmla="*/ 758 h 804"/>
                  <a:gd name="T8" fmla="*/ 393 w 453"/>
                  <a:gd name="T9" fmla="*/ 647 h 804"/>
                  <a:gd name="T10" fmla="*/ 453 w 453"/>
                  <a:gd name="T11" fmla="*/ 424 h 804"/>
                  <a:gd name="T12" fmla="*/ 437 w 453"/>
                  <a:gd name="T13" fmla="*/ 313 h 804"/>
                  <a:gd name="T14" fmla="*/ 340 w 453"/>
                  <a:gd name="T15" fmla="*/ 267 h 804"/>
                  <a:gd name="T16" fmla="*/ 141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2" y="0"/>
                    </a:moveTo>
                    <a:lnTo>
                      <a:pt x="0" y="804"/>
                    </a:lnTo>
                    <a:lnTo>
                      <a:pt x="197" y="804"/>
                    </a:lnTo>
                    <a:lnTo>
                      <a:pt x="319" y="758"/>
                    </a:lnTo>
                    <a:lnTo>
                      <a:pt x="393" y="647"/>
                    </a:lnTo>
                    <a:lnTo>
                      <a:pt x="453" y="424"/>
                    </a:lnTo>
                    <a:lnTo>
                      <a:pt x="437" y="313"/>
                    </a:lnTo>
                    <a:lnTo>
                      <a:pt x="340" y="267"/>
                    </a:lnTo>
                    <a:lnTo>
                      <a:pt x="141"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62" name="Line 158"/>
              <p:cNvSpPr>
                <a:spLocks noChangeShapeType="1"/>
              </p:cNvSpPr>
              <p:nvPr/>
            </p:nvSpPr>
            <p:spPr bwMode="auto">
              <a:xfrm flipV="1">
                <a:off x="2396"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3" name="Line 159"/>
              <p:cNvSpPr>
                <a:spLocks noChangeShapeType="1"/>
              </p:cNvSpPr>
              <p:nvPr/>
            </p:nvSpPr>
            <p:spPr bwMode="auto">
              <a:xfrm flipH="1">
                <a:off x="2433"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4" name="Line 160"/>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5" name="Line 161"/>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66" name="Freeform 162"/>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67" name="Freeform 163"/>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68" name="Freeform 164"/>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69" name="Freeform 165"/>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70" name="Line 166"/>
              <p:cNvSpPr>
                <a:spLocks noChangeShapeType="1"/>
              </p:cNvSpPr>
              <p:nvPr/>
            </p:nvSpPr>
            <p:spPr bwMode="auto">
              <a:xfrm flipV="1">
                <a:off x="2592"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71" name="Line 167"/>
              <p:cNvSpPr>
                <a:spLocks noChangeShapeType="1"/>
              </p:cNvSpPr>
              <p:nvPr/>
            </p:nvSpPr>
            <p:spPr bwMode="auto">
              <a:xfrm flipH="1">
                <a:off x="2628"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21672" name="Freeform 168"/>
          <p:cNvSpPr>
            <a:spLocks/>
          </p:cNvSpPr>
          <p:nvPr/>
        </p:nvSpPr>
        <p:spPr bwMode="auto">
          <a:xfrm>
            <a:off x="4473897" y="4138613"/>
            <a:ext cx="157162" cy="342900"/>
          </a:xfrm>
          <a:custGeom>
            <a:avLst/>
            <a:gdLst>
              <a:gd name="T0" fmla="*/ 0 w 598"/>
              <a:gd name="T1" fmla="*/ 0 h 1308"/>
              <a:gd name="T2" fmla="*/ 150 w 598"/>
              <a:gd name="T3" fmla="*/ 1004 h 1308"/>
              <a:gd name="T4" fmla="*/ 299 w 598"/>
              <a:gd name="T5" fmla="*/ 587 h 1308"/>
              <a:gd name="T6" fmla="*/ 449 w 598"/>
              <a:gd name="T7" fmla="*/ 1308 h 1308"/>
              <a:gd name="T8" fmla="*/ 598 w 598"/>
              <a:gd name="T9" fmla="*/ 607 h 1308"/>
            </a:gdLst>
            <a:ahLst/>
            <a:cxnLst>
              <a:cxn ang="0">
                <a:pos x="T0" y="T1"/>
              </a:cxn>
              <a:cxn ang="0">
                <a:pos x="T2" y="T3"/>
              </a:cxn>
              <a:cxn ang="0">
                <a:pos x="T4" y="T5"/>
              </a:cxn>
              <a:cxn ang="0">
                <a:pos x="T6" y="T7"/>
              </a:cxn>
              <a:cxn ang="0">
                <a:pos x="T8" y="T9"/>
              </a:cxn>
            </a:cxnLst>
            <a:rect l="0" t="0" r="r" b="b"/>
            <a:pathLst>
              <a:path w="598" h="1308">
                <a:moveTo>
                  <a:pt x="0" y="0"/>
                </a:moveTo>
                <a:lnTo>
                  <a:pt x="150" y="1004"/>
                </a:lnTo>
                <a:lnTo>
                  <a:pt x="299" y="587"/>
                </a:lnTo>
                <a:lnTo>
                  <a:pt x="449" y="1308"/>
                </a:lnTo>
                <a:lnTo>
                  <a:pt x="598" y="6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73" name="Freeform 169"/>
          <p:cNvSpPr>
            <a:spLocks/>
          </p:cNvSpPr>
          <p:nvPr/>
        </p:nvSpPr>
        <p:spPr bwMode="auto">
          <a:xfrm>
            <a:off x="3581722" y="2806700"/>
            <a:ext cx="169862" cy="211138"/>
          </a:xfrm>
          <a:custGeom>
            <a:avLst/>
            <a:gdLst>
              <a:gd name="T0" fmla="*/ 212 w 653"/>
              <a:gd name="T1" fmla="*/ 0 h 804"/>
              <a:gd name="T2" fmla="*/ 653 w 653"/>
              <a:gd name="T3" fmla="*/ 0 h 804"/>
              <a:gd name="T4" fmla="*/ 0 w 653"/>
              <a:gd name="T5" fmla="*/ 804 h 804"/>
              <a:gd name="T6" fmla="*/ 441 w 653"/>
              <a:gd name="T7" fmla="*/ 804 h 804"/>
            </a:gdLst>
            <a:ahLst/>
            <a:cxnLst>
              <a:cxn ang="0">
                <a:pos x="T0" y="T1"/>
              </a:cxn>
              <a:cxn ang="0">
                <a:pos x="T2" y="T3"/>
              </a:cxn>
              <a:cxn ang="0">
                <a:pos x="T4" y="T5"/>
              </a:cxn>
              <a:cxn ang="0">
                <a:pos x="T6" y="T7"/>
              </a:cxn>
            </a:cxnLst>
            <a:rect l="0" t="0" r="r" b="b"/>
            <a:pathLst>
              <a:path w="653" h="804">
                <a:moveTo>
                  <a:pt x="212" y="0"/>
                </a:moveTo>
                <a:lnTo>
                  <a:pt x="653" y="0"/>
                </a:lnTo>
                <a:lnTo>
                  <a:pt x="0" y="804"/>
                </a:lnTo>
                <a:lnTo>
                  <a:pt x="441"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1674" name="Group 170"/>
          <p:cNvGrpSpPr>
            <a:grpSpLocks/>
          </p:cNvGrpSpPr>
          <p:nvPr/>
        </p:nvGrpSpPr>
        <p:grpSpPr bwMode="auto">
          <a:xfrm>
            <a:off x="2814959" y="4048125"/>
            <a:ext cx="692150" cy="1671638"/>
            <a:chOff x="1508" y="1520"/>
            <a:chExt cx="436" cy="1053"/>
          </a:xfrm>
        </p:grpSpPr>
        <p:sp>
          <p:nvSpPr>
            <p:cNvPr id="21675" name="Line 171"/>
            <p:cNvSpPr>
              <a:spLocks noChangeShapeType="1"/>
            </p:cNvSpPr>
            <p:nvPr/>
          </p:nvSpPr>
          <p:spPr bwMode="auto">
            <a:xfrm>
              <a:off x="1508"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76" name="Line 172"/>
            <p:cNvSpPr>
              <a:spLocks noChangeShapeType="1"/>
            </p:cNvSpPr>
            <p:nvPr/>
          </p:nvSpPr>
          <p:spPr bwMode="auto">
            <a:xfrm>
              <a:off x="1944" y="1520"/>
              <a:ext cx="0" cy="8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21677" name="Group 173"/>
          <p:cNvGrpSpPr>
            <a:grpSpLocks/>
          </p:cNvGrpSpPr>
          <p:nvPr/>
        </p:nvGrpSpPr>
        <p:grpSpPr bwMode="auto">
          <a:xfrm>
            <a:off x="2575247" y="3756025"/>
            <a:ext cx="1071562" cy="1646238"/>
            <a:chOff x="1357" y="1336"/>
            <a:chExt cx="675" cy="1037"/>
          </a:xfrm>
        </p:grpSpPr>
        <p:grpSp>
          <p:nvGrpSpPr>
            <p:cNvPr id="21678" name="Group 174"/>
            <p:cNvGrpSpPr>
              <a:grpSpLocks/>
            </p:cNvGrpSpPr>
            <p:nvPr/>
          </p:nvGrpSpPr>
          <p:grpSpPr bwMode="auto">
            <a:xfrm>
              <a:off x="1357" y="1336"/>
              <a:ext cx="675" cy="1037"/>
              <a:chOff x="1357" y="1336"/>
              <a:chExt cx="675" cy="1037"/>
            </a:xfrm>
          </p:grpSpPr>
          <p:grpSp>
            <p:nvGrpSpPr>
              <p:cNvPr id="21679" name="Group 175"/>
              <p:cNvGrpSpPr>
                <a:grpSpLocks/>
              </p:cNvGrpSpPr>
              <p:nvPr/>
            </p:nvGrpSpPr>
            <p:grpSpPr bwMode="auto">
              <a:xfrm>
                <a:off x="1357" y="2240"/>
                <a:ext cx="88" cy="133"/>
                <a:chOff x="1357" y="2489"/>
                <a:chExt cx="88" cy="133"/>
              </a:xfrm>
            </p:grpSpPr>
            <p:sp>
              <p:nvSpPr>
                <p:cNvPr id="21680" name="Freeform 176"/>
                <p:cNvSpPr>
                  <a:spLocks/>
                </p:cNvSpPr>
                <p:nvPr/>
              </p:nvSpPr>
              <p:spPr bwMode="auto">
                <a:xfrm>
                  <a:off x="1357" y="2489"/>
                  <a:ext cx="88" cy="133"/>
                </a:xfrm>
                <a:custGeom>
                  <a:avLst/>
                  <a:gdLst>
                    <a:gd name="T0" fmla="*/ 0 w 529"/>
                    <a:gd name="T1" fmla="*/ 804 h 804"/>
                    <a:gd name="T2" fmla="*/ 477 w 529"/>
                    <a:gd name="T3" fmla="*/ 0 h 804"/>
                    <a:gd name="T4" fmla="*/ 529 w 529"/>
                    <a:gd name="T5" fmla="*/ 804 h 804"/>
                  </a:gdLst>
                  <a:ahLst/>
                  <a:cxnLst>
                    <a:cxn ang="0">
                      <a:pos x="T0" y="T1"/>
                    </a:cxn>
                    <a:cxn ang="0">
                      <a:pos x="T2" y="T3"/>
                    </a:cxn>
                    <a:cxn ang="0">
                      <a:pos x="T4" y="T5"/>
                    </a:cxn>
                  </a:cxnLst>
                  <a:rect l="0" t="0" r="r" b="b"/>
                  <a:pathLst>
                    <a:path w="529" h="804">
                      <a:moveTo>
                        <a:pt x="0" y="804"/>
                      </a:moveTo>
                      <a:lnTo>
                        <a:pt x="477" y="0"/>
                      </a:lnTo>
                      <a:lnTo>
                        <a:pt x="529"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81" name="Line 177"/>
                <p:cNvSpPr>
                  <a:spLocks noChangeShapeType="1"/>
                </p:cNvSpPr>
                <p:nvPr/>
              </p:nvSpPr>
              <p:spPr bwMode="auto">
                <a:xfrm flipH="1">
                  <a:off x="1380" y="2585"/>
                  <a:ext cx="6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682" name="Group 178"/>
              <p:cNvGrpSpPr>
                <a:grpSpLocks/>
              </p:cNvGrpSpPr>
              <p:nvPr/>
            </p:nvGrpSpPr>
            <p:grpSpPr bwMode="auto">
              <a:xfrm>
                <a:off x="1939" y="1336"/>
                <a:ext cx="93" cy="133"/>
                <a:chOff x="1939" y="1336"/>
                <a:chExt cx="93" cy="133"/>
              </a:xfrm>
            </p:grpSpPr>
            <p:sp>
              <p:nvSpPr>
                <p:cNvPr id="21683" name="Freeform 179"/>
                <p:cNvSpPr>
                  <a:spLocks/>
                </p:cNvSpPr>
                <p:nvPr/>
              </p:nvSpPr>
              <p:spPr bwMode="auto">
                <a:xfrm>
                  <a:off x="1939" y="1395"/>
                  <a:ext cx="82" cy="74"/>
                </a:xfrm>
                <a:custGeom>
                  <a:avLst/>
                  <a:gdLst>
                    <a:gd name="T0" fmla="*/ 0 w 500"/>
                    <a:gd name="T1" fmla="*/ 446 h 446"/>
                    <a:gd name="T2" fmla="*/ 220 w 500"/>
                    <a:gd name="T3" fmla="*/ 446 h 446"/>
                    <a:gd name="T4" fmla="*/ 393 w 500"/>
                    <a:gd name="T5" fmla="*/ 380 h 446"/>
                    <a:gd name="T6" fmla="*/ 500 w 500"/>
                    <a:gd name="T7" fmla="*/ 222 h 446"/>
                    <a:gd name="T8" fmla="*/ 477 w 500"/>
                    <a:gd name="T9" fmla="*/ 65 h 446"/>
                    <a:gd name="T10" fmla="*/ 338 w 500"/>
                    <a:gd name="T11" fmla="*/ 0 h 446"/>
                    <a:gd name="T12" fmla="*/ 118 w 500"/>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500" h="446">
                      <a:moveTo>
                        <a:pt x="0" y="446"/>
                      </a:moveTo>
                      <a:lnTo>
                        <a:pt x="220" y="446"/>
                      </a:lnTo>
                      <a:lnTo>
                        <a:pt x="393" y="380"/>
                      </a:lnTo>
                      <a:lnTo>
                        <a:pt x="500" y="222"/>
                      </a:lnTo>
                      <a:lnTo>
                        <a:pt x="477" y="65"/>
                      </a:lnTo>
                      <a:lnTo>
                        <a:pt x="338" y="0"/>
                      </a:lnTo>
                      <a:lnTo>
                        <a:pt x="11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84" name="Freeform 180"/>
                <p:cNvSpPr>
                  <a:spLocks/>
                </p:cNvSpPr>
                <p:nvPr/>
              </p:nvSpPr>
              <p:spPr bwMode="auto">
                <a:xfrm>
                  <a:off x="1939" y="1336"/>
                  <a:ext cx="93" cy="133"/>
                </a:xfrm>
                <a:custGeom>
                  <a:avLst/>
                  <a:gdLst>
                    <a:gd name="T0" fmla="*/ 338 w 562"/>
                    <a:gd name="T1" fmla="*/ 358 h 804"/>
                    <a:gd name="T2" fmla="*/ 477 w 562"/>
                    <a:gd name="T3" fmla="*/ 304 h 804"/>
                    <a:gd name="T4" fmla="*/ 562 w 562"/>
                    <a:gd name="T5" fmla="*/ 179 h 804"/>
                    <a:gd name="T6" fmla="*/ 544 w 562"/>
                    <a:gd name="T7" fmla="*/ 52 h 804"/>
                    <a:gd name="T8" fmla="*/ 433 w 562"/>
                    <a:gd name="T9" fmla="*/ 0 h 804"/>
                    <a:gd name="T10" fmla="*/ 212 w 562"/>
                    <a:gd name="T11" fmla="*/ 0 h 804"/>
                    <a:gd name="T12" fmla="*/ 0 w 562"/>
                    <a:gd name="T13" fmla="*/ 804 h 804"/>
                  </a:gdLst>
                  <a:ahLst/>
                  <a:cxnLst>
                    <a:cxn ang="0">
                      <a:pos x="T0" y="T1"/>
                    </a:cxn>
                    <a:cxn ang="0">
                      <a:pos x="T2" y="T3"/>
                    </a:cxn>
                    <a:cxn ang="0">
                      <a:pos x="T4" y="T5"/>
                    </a:cxn>
                    <a:cxn ang="0">
                      <a:pos x="T6" y="T7"/>
                    </a:cxn>
                    <a:cxn ang="0">
                      <a:pos x="T8" y="T9"/>
                    </a:cxn>
                    <a:cxn ang="0">
                      <a:pos x="T10" y="T11"/>
                    </a:cxn>
                    <a:cxn ang="0">
                      <a:pos x="T12" y="T13"/>
                    </a:cxn>
                  </a:cxnLst>
                  <a:rect l="0" t="0" r="r" b="b"/>
                  <a:pathLst>
                    <a:path w="562" h="804">
                      <a:moveTo>
                        <a:pt x="338" y="358"/>
                      </a:moveTo>
                      <a:lnTo>
                        <a:pt x="477" y="304"/>
                      </a:lnTo>
                      <a:lnTo>
                        <a:pt x="562" y="179"/>
                      </a:lnTo>
                      <a:lnTo>
                        <a:pt x="544" y="52"/>
                      </a:lnTo>
                      <a:lnTo>
                        <a:pt x="433" y="0"/>
                      </a:lnTo>
                      <a:lnTo>
                        <a:pt x="212" y="0"/>
                      </a:lnTo>
                      <a:lnTo>
                        <a:pt x="0"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21685" name="Line 181"/>
            <p:cNvSpPr>
              <a:spLocks noChangeShapeType="1"/>
            </p:cNvSpPr>
            <p:nvPr/>
          </p:nvSpPr>
          <p:spPr bwMode="auto">
            <a:xfrm flipH="1">
              <a:off x="1508" y="1520"/>
              <a:ext cx="435" cy="817"/>
            </a:xfrm>
            <a:prstGeom prst="line">
              <a:avLst/>
            </a:prstGeom>
            <a:noFill/>
            <a:ln w="508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9" name="文本占位符 1"/>
          <p:cNvSpPr txBox="1">
            <a:spLocks/>
          </p:cNvSpPr>
          <p:nvPr/>
        </p:nvSpPr>
        <p:spPr bwMode="auto">
          <a:xfrm>
            <a:off x="831068" y="378505"/>
            <a:ext cx="7842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一般位置直线</a:t>
            </a:r>
            <a:endParaRPr lang="zh-CN" altLang="en-US" sz="32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224931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79">
                                            <p:txEl>
                                              <p:pRg st="0" end="0"/>
                                            </p:txEl>
                                          </p:spTgt>
                                        </p:tgtEl>
                                        <p:attrNameLst>
                                          <p:attrName>style.color</p:attrName>
                                        </p:attrNameLst>
                                      </p:cBhvr>
                                      <p:to>
                                        <a:srgbClr val="FF0000"/>
                                      </p:to>
                                    </p:animClr>
                                    <p:animClr clrSpc="rgb" dir="cw">
                                      <p:cBhvr>
                                        <p:cTn id="7" dur="250" autoRev="1" fill="remove"/>
                                        <p:tgtEl>
                                          <p:spTgt spid="179">
                                            <p:txEl>
                                              <p:pRg st="0" end="0"/>
                                            </p:txEl>
                                          </p:spTgt>
                                        </p:tgtEl>
                                        <p:attrNameLst>
                                          <p:attrName>fillcolor</p:attrName>
                                        </p:attrNameLst>
                                      </p:cBhvr>
                                      <p:to>
                                        <a:srgbClr val="FF0000"/>
                                      </p:to>
                                    </p:animClr>
                                    <p:set>
                                      <p:cBhvr>
                                        <p:cTn id="8" dur="250" autoRev="1" fill="remove"/>
                                        <p:tgtEl>
                                          <p:spTgt spid="179">
                                            <p:txEl>
                                              <p:pRg st="0" end="0"/>
                                            </p:txEl>
                                          </p:spTgt>
                                        </p:tgtEl>
                                        <p:attrNameLst>
                                          <p:attrName>fill.type</p:attrName>
                                        </p:attrNameLst>
                                      </p:cBhvr>
                                      <p:to>
                                        <p:strVal val="solid"/>
                                      </p:to>
                                    </p:set>
                                    <p:set>
                                      <p:cBhvr>
                                        <p:cTn id="9" dur="250" autoRev="1" fill="remove"/>
                                        <p:tgtEl>
                                          <p:spTgt spid="179">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515"/>
                                        </p:tgtEl>
                                        <p:attrNameLst>
                                          <p:attrName>style.visibility</p:attrName>
                                        </p:attrNameLst>
                                      </p:cBhvr>
                                      <p:to>
                                        <p:strVal val="visible"/>
                                      </p:to>
                                    </p:set>
                                    <p:animEffect transition="in" filter="wipe(up)">
                                      <p:cBhvr>
                                        <p:cTn id="14" dur="500"/>
                                        <p:tgtEl>
                                          <p:spTgt spid="215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21674"/>
                                        </p:tgtEl>
                                        <p:attrNameLst>
                                          <p:attrName>style.visibility</p:attrName>
                                        </p:attrNameLst>
                                      </p:cBhvr>
                                      <p:to>
                                        <p:strVal val="visible"/>
                                      </p:to>
                                    </p:set>
                                    <p:animEffect transition="in" filter="wipe(up)">
                                      <p:cBhvr>
                                        <p:cTn id="19" dur="500"/>
                                        <p:tgtEl>
                                          <p:spTgt spid="21674"/>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21601"/>
                                        </p:tgtEl>
                                        <p:attrNameLst>
                                          <p:attrName>style.visibility</p:attrName>
                                        </p:attrNameLst>
                                      </p:cBhvr>
                                      <p:to>
                                        <p:strVal val="visible"/>
                                      </p:to>
                                    </p:set>
                                    <p:animEffect transition="in" filter="wipe(left)">
                                      <p:cBhvr>
                                        <p:cTn id="23" dur="500"/>
                                        <p:tgtEl>
                                          <p:spTgt spid="216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21592"/>
                                        </p:tgtEl>
                                        <p:attrNameLst>
                                          <p:attrName>style.visibility</p:attrName>
                                        </p:attrNameLst>
                                      </p:cBhvr>
                                      <p:to>
                                        <p:strVal val="visible"/>
                                      </p:to>
                                    </p:set>
                                    <p:animEffect transition="in" filter="strips(upRight)">
                                      <p:cBhvr>
                                        <p:cTn id="28" dur="500"/>
                                        <p:tgtEl>
                                          <p:spTgt spid="21592"/>
                                        </p:tgtEl>
                                      </p:cBhvr>
                                    </p:animEffect>
                                  </p:childTnLst>
                                </p:cTn>
                              </p:par>
                            </p:childTnLst>
                          </p:cTn>
                        </p:par>
                        <p:par>
                          <p:cTn id="29" fill="hold" nodeType="afterGroup">
                            <p:stCondLst>
                              <p:cond delay="500"/>
                            </p:stCondLst>
                            <p:childTnLst>
                              <p:par>
                                <p:cTn id="30" presetID="18" presetClass="entr" presetSubtype="3" fill="hold" nodeType="afterEffect">
                                  <p:stCondLst>
                                    <p:cond delay="0"/>
                                  </p:stCondLst>
                                  <p:childTnLst>
                                    <p:set>
                                      <p:cBhvr>
                                        <p:cTn id="31" dur="1" fill="hold">
                                          <p:stCondLst>
                                            <p:cond delay="0"/>
                                          </p:stCondLst>
                                        </p:cTn>
                                        <p:tgtEl>
                                          <p:spTgt spid="21596"/>
                                        </p:tgtEl>
                                        <p:attrNameLst>
                                          <p:attrName>style.visibility</p:attrName>
                                        </p:attrNameLst>
                                      </p:cBhvr>
                                      <p:to>
                                        <p:strVal val="visible"/>
                                      </p:to>
                                    </p:set>
                                    <p:animEffect transition="in" filter="strips(upRight)">
                                      <p:cBhvr>
                                        <p:cTn id="32" dur="500"/>
                                        <p:tgtEl>
                                          <p:spTgt spid="215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21614"/>
                                        </p:tgtEl>
                                        <p:attrNameLst>
                                          <p:attrName>style.visibility</p:attrName>
                                        </p:attrNameLst>
                                      </p:cBhvr>
                                      <p:to>
                                        <p:strVal val="visible"/>
                                      </p:to>
                                    </p:set>
                                    <p:animEffect transition="in" filter="strips(upLeft)">
                                      <p:cBhvr>
                                        <p:cTn id="37" dur="500"/>
                                        <p:tgtEl>
                                          <p:spTgt spid="21614"/>
                                        </p:tgtEl>
                                      </p:cBhvr>
                                    </p:animEffect>
                                  </p:childTnLst>
                                </p:cTn>
                              </p:par>
                            </p:childTnLst>
                          </p:cTn>
                        </p:par>
                        <p:par>
                          <p:cTn id="38" fill="hold" nodeType="afterGroup">
                            <p:stCondLst>
                              <p:cond delay="500"/>
                            </p:stCondLst>
                            <p:childTnLst>
                              <p:par>
                                <p:cTn id="39" presetID="18" presetClass="entr" presetSubtype="3" fill="hold" nodeType="afterEffect">
                                  <p:stCondLst>
                                    <p:cond delay="0"/>
                                  </p:stCondLst>
                                  <p:childTnLst>
                                    <p:set>
                                      <p:cBhvr>
                                        <p:cTn id="40" dur="1" fill="hold">
                                          <p:stCondLst>
                                            <p:cond delay="0"/>
                                          </p:stCondLst>
                                        </p:cTn>
                                        <p:tgtEl>
                                          <p:spTgt spid="21632"/>
                                        </p:tgtEl>
                                        <p:attrNameLst>
                                          <p:attrName>style.visibility</p:attrName>
                                        </p:attrNameLst>
                                      </p:cBhvr>
                                      <p:to>
                                        <p:strVal val="visible"/>
                                      </p:to>
                                    </p:set>
                                    <p:animEffect transition="in" filter="strips(upRight)">
                                      <p:cBhvr>
                                        <p:cTn id="41" dur="500"/>
                                        <p:tgtEl>
                                          <p:spTgt spid="216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21618"/>
                                        </p:tgtEl>
                                        <p:attrNameLst>
                                          <p:attrName>style.visibility</p:attrName>
                                        </p:attrNameLst>
                                      </p:cBhvr>
                                      <p:to>
                                        <p:strVal val="visible"/>
                                      </p:to>
                                    </p:set>
                                    <p:animEffect transition="in" filter="strips(downLeft)">
                                      <p:cBhvr>
                                        <p:cTn id="46" dur="500"/>
                                        <p:tgtEl>
                                          <p:spTgt spid="21618"/>
                                        </p:tgtEl>
                                      </p:cBhvr>
                                    </p:animEffect>
                                  </p:childTnLst>
                                </p:cTn>
                              </p:par>
                            </p:childTnLst>
                          </p:cTn>
                        </p:par>
                        <p:par>
                          <p:cTn id="47" fill="hold" nodeType="afterGroup">
                            <p:stCondLst>
                              <p:cond delay="500"/>
                            </p:stCondLst>
                            <p:childTnLst>
                              <p:par>
                                <p:cTn id="48" presetID="22" presetClass="entr" presetSubtype="2" fill="hold" nodeType="afterEffect">
                                  <p:stCondLst>
                                    <p:cond delay="0"/>
                                  </p:stCondLst>
                                  <p:childTnLst>
                                    <p:set>
                                      <p:cBhvr>
                                        <p:cTn id="49" dur="1" fill="hold">
                                          <p:stCondLst>
                                            <p:cond delay="0"/>
                                          </p:stCondLst>
                                        </p:cTn>
                                        <p:tgtEl>
                                          <p:spTgt spid="21622"/>
                                        </p:tgtEl>
                                        <p:attrNameLst>
                                          <p:attrName>style.visibility</p:attrName>
                                        </p:attrNameLst>
                                      </p:cBhvr>
                                      <p:to>
                                        <p:strVal val="visible"/>
                                      </p:to>
                                    </p:set>
                                    <p:animEffect transition="in" filter="wipe(right)">
                                      <p:cBhvr>
                                        <p:cTn id="50" dur="500"/>
                                        <p:tgtEl>
                                          <p:spTgt spid="216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1619"/>
                                        </p:tgtEl>
                                        <p:attrNameLst>
                                          <p:attrName>style.visibility</p:attrName>
                                        </p:attrNameLst>
                                      </p:cBhvr>
                                      <p:to>
                                        <p:strVal val="visible"/>
                                      </p:to>
                                    </p:set>
                                    <p:animEffect transition="in" filter="wipe(left)">
                                      <p:cBhvr>
                                        <p:cTn id="55" dur="500"/>
                                        <p:tgtEl>
                                          <p:spTgt spid="21619"/>
                                        </p:tgtEl>
                                      </p:cBhvr>
                                    </p:animEffect>
                                  </p:childTnLst>
                                </p:cTn>
                              </p:par>
                            </p:childTnLst>
                          </p:cTn>
                        </p:par>
                        <p:par>
                          <p:cTn id="56" fill="hold" nodeType="afterGroup">
                            <p:stCondLst>
                              <p:cond delay="500"/>
                            </p:stCondLst>
                            <p:childTnLst>
                              <p:par>
                                <p:cTn id="57" presetID="18" presetClass="entr" presetSubtype="9" fill="hold" nodeType="afterEffect">
                                  <p:stCondLst>
                                    <p:cond delay="0"/>
                                  </p:stCondLst>
                                  <p:childTnLst>
                                    <p:set>
                                      <p:cBhvr>
                                        <p:cTn id="58" dur="1" fill="hold">
                                          <p:stCondLst>
                                            <p:cond delay="0"/>
                                          </p:stCondLst>
                                        </p:cTn>
                                        <p:tgtEl>
                                          <p:spTgt spid="21656"/>
                                        </p:tgtEl>
                                        <p:attrNameLst>
                                          <p:attrName>style.visibility</p:attrName>
                                        </p:attrNameLst>
                                      </p:cBhvr>
                                      <p:to>
                                        <p:strVal val="visible"/>
                                      </p:to>
                                    </p:set>
                                    <p:animEffect transition="in" filter="strips(upLeft)">
                                      <p:cBhvr>
                                        <p:cTn id="59" dur="500"/>
                                        <p:tgtEl>
                                          <p:spTgt spid="2165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6" fill="hold" grpId="0" nodeType="clickEffect">
                                  <p:stCondLst>
                                    <p:cond delay="0"/>
                                  </p:stCondLst>
                                  <p:childTnLst>
                                    <p:set>
                                      <p:cBhvr>
                                        <p:cTn id="63" dur="1" fill="hold">
                                          <p:stCondLst>
                                            <p:cond delay="0"/>
                                          </p:stCondLst>
                                        </p:cTn>
                                        <p:tgtEl>
                                          <p:spTgt spid="21591"/>
                                        </p:tgtEl>
                                        <p:attrNameLst>
                                          <p:attrName>style.visibility</p:attrName>
                                        </p:attrNameLst>
                                      </p:cBhvr>
                                      <p:to>
                                        <p:strVal val="visible"/>
                                      </p:to>
                                    </p:set>
                                    <p:animEffect transition="in" filter="strips(downRight)">
                                      <p:cBhvr>
                                        <p:cTn id="64" dur="500"/>
                                        <p:tgtEl>
                                          <p:spTgt spid="21591"/>
                                        </p:tgtEl>
                                      </p:cBhvr>
                                    </p:animEffect>
                                  </p:childTnLst>
                                </p:cTn>
                              </p:par>
                            </p:childTnLst>
                          </p:cTn>
                        </p:par>
                        <p:par>
                          <p:cTn id="65" fill="hold" nodeType="afterGroup">
                            <p:stCondLst>
                              <p:cond delay="500"/>
                            </p:stCondLst>
                            <p:childTnLst>
                              <p:par>
                                <p:cTn id="66" presetID="22" presetClass="entr" presetSubtype="8" fill="hold" nodeType="afterEffect">
                                  <p:stCondLst>
                                    <p:cond delay="0"/>
                                  </p:stCondLst>
                                  <p:childTnLst>
                                    <p:set>
                                      <p:cBhvr>
                                        <p:cTn id="67" dur="1" fill="hold">
                                          <p:stCondLst>
                                            <p:cond delay="0"/>
                                          </p:stCondLst>
                                        </p:cTn>
                                        <p:tgtEl>
                                          <p:spTgt spid="21627"/>
                                        </p:tgtEl>
                                        <p:attrNameLst>
                                          <p:attrName>style.visibility</p:attrName>
                                        </p:attrNameLst>
                                      </p:cBhvr>
                                      <p:to>
                                        <p:strVal val="visible"/>
                                      </p:to>
                                    </p:set>
                                    <p:animEffect transition="in" filter="wipe(left)">
                                      <p:cBhvr>
                                        <p:cTn id="68" dur="500"/>
                                        <p:tgtEl>
                                          <p:spTgt spid="216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nodeType="clickEffect">
                                  <p:stCondLst>
                                    <p:cond delay="0"/>
                                  </p:stCondLst>
                                  <p:childTnLst>
                                    <p:set>
                                      <p:cBhvr>
                                        <p:cTn id="72" dur="1" fill="hold">
                                          <p:stCondLst>
                                            <p:cond delay="0"/>
                                          </p:stCondLst>
                                        </p:cTn>
                                        <p:tgtEl>
                                          <p:spTgt spid="21649"/>
                                        </p:tgtEl>
                                        <p:attrNameLst>
                                          <p:attrName>style.visibility</p:attrName>
                                        </p:attrNameLst>
                                      </p:cBhvr>
                                      <p:to>
                                        <p:strVal val="visible"/>
                                      </p:to>
                                    </p:set>
                                    <p:animEffect transition="in" filter="box(out)">
                                      <p:cBhvr>
                                        <p:cTn id="73" dur="500"/>
                                        <p:tgtEl>
                                          <p:spTgt spid="21649"/>
                                        </p:tgtEl>
                                      </p:cBhvr>
                                    </p:animEffect>
                                  </p:childTnLst>
                                </p:cTn>
                              </p:par>
                            </p:childTnLst>
                          </p:cTn>
                        </p:par>
                        <p:par>
                          <p:cTn id="74" fill="hold" nodeType="afterGroup">
                            <p:stCondLst>
                              <p:cond delay="500"/>
                            </p:stCondLst>
                            <p:childTnLst>
                              <p:par>
                                <p:cTn id="75" presetID="4" presetClass="entr" presetSubtype="32" fill="hold" nodeType="afterEffect">
                                  <p:stCondLst>
                                    <p:cond delay="0"/>
                                  </p:stCondLst>
                                  <p:childTnLst>
                                    <p:set>
                                      <p:cBhvr>
                                        <p:cTn id="76" dur="1" fill="hold">
                                          <p:stCondLst>
                                            <p:cond delay="0"/>
                                          </p:stCondLst>
                                        </p:cTn>
                                        <p:tgtEl>
                                          <p:spTgt spid="21642"/>
                                        </p:tgtEl>
                                        <p:attrNameLst>
                                          <p:attrName>style.visibility</p:attrName>
                                        </p:attrNameLst>
                                      </p:cBhvr>
                                      <p:to>
                                        <p:strVal val="visible"/>
                                      </p:to>
                                    </p:set>
                                    <p:animEffect transition="in" filter="box(out)">
                                      <p:cBhvr>
                                        <p:cTn id="77" dur="500"/>
                                        <p:tgtEl>
                                          <p:spTgt spid="2164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16"/>
                                        </p:tgtEl>
                                        <p:attrNameLst>
                                          <p:attrName>style.visibility</p:attrName>
                                        </p:attrNameLst>
                                      </p:cBhvr>
                                      <p:to>
                                        <p:strVal val="visible"/>
                                      </p:to>
                                    </p:set>
                                    <p:animEffect transition="in" filter="wipe(left)">
                                      <p:cBhvr>
                                        <p:cTn id="82"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utoUpdateAnimBg="0"/>
      <p:bldP spid="21591" grpId="0" animBg="1"/>
      <p:bldP spid="21592" grpId="0" animBg="1"/>
      <p:bldP spid="216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649288" y="984250"/>
            <a:ext cx="8175625" cy="368458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5719" name="Group 7"/>
          <p:cNvGrpSpPr>
            <a:grpSpLocks/>
          </p:cNvGrpSpPr>
          <p:nvPr/>
        </p:nvGrpSpPr>
        <p:grpSpPr bwMode="auto">
          <a:xfrm>
            <a:off x="5006975" y="1319213"/>
            <a:ext cx="3708400" cy="3094037"/>
            <a:chOff x="2976" y="1027"/>
            <a:chExt cx="2336" cy="1949"/>
          </a:xfrm>
        </p:grpSpPr>
        <p:grpSp>
          <p:nvGrpSpPr>
            <p:cNvPr id="115720" name="Group 8"/>
            <p:cNvGrpSpPr>
              <a:grpSpLocks/>
            </p:cNvGrpSpPr>
            <p:nvPr/>
          </p:nvGrpSpPr>
          <p:grpSpPr bwMode="auto">
            <a:xfrm>
              <a:off x="2976" y="1027"/>
              <a:ext cx="2336" cy="1949"/>
              <a:chOff x="880" y="801"/>
              <a:chExt cx="3584" cy="2991"/>
            </a:xfrm>
          </p:grpSpPr>
          <p:grpSp>
            <p:nvGrpSpPr>
              <p:cNvPr id="115721" name="Group 9"/>
              <p:cNvGrpSpPr>
                <a:grpSpLocks/>
              </p:cNvGrpSpPr>
              <p:nvPr/>
            </p:nvGrpSpPr>
            <p:grpSpPr bwMode="auto">
              <a:xfrm>
                <a:off x="2710" y="2049"/>
                <a:ext cx="124" cy="181"/>
                <a:chOff x="2710" y="2049"/>
                <a:chExt cx="124" cy="181"/>
              </a:xfrm>
            </p:grpSpPr>
            <p:sp>
              <p:nvSpPr>
                <p:cNvPr id="115722" name="Line 10"/>
                <p:cNvSpPr>
                  <a:spLocks noChangeShapeType="1"/>
                </p:cNvSpPr>
                <p:nvPr/>
              </p:nvSpPr>
              <p:spPr bwMode="auto">
                <a:xfrm flipV="1">
                  <a:off x="2710" y="2099"/>
                  <a:ext cx="22"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23" name="Freeform 11"/>
                <p:cNvSpPr>
                  <a:spLocks/>
                </p:cNvSpPr>
                <p:nvPr/>
              </p:nvSpPr>
              <p:spPr bwMode="auto">
                <a:xfrm>
                  <a:off x="2732" y="2049"/>
                  <a:ext cx="102" cy="50"/>
                </a:xfrm>
                <a:custGeom>
                  <a:avLst/>
                  <a:gdLst>
                    <a:gd name="T0" fmla="*/ 453 w 453"/>
                    <a:gd name="T1" fmla="*/ 226 h 226"/>
                    <a:gd name="T2" fmla="*/ 429 w 453"/>
                    <a:gd name="T3" fmla="*/ 66 h 226"/>
                    <a:gd name="T4" fmla="*/ 287 w 453"/>
                    <a:gd name="T5" fmla="*/ 0 h 226"/>
                    <a:gd name="T6" fmla="*/ 109 w 453"/>
                    <a:gd name="T7" fmla="*/ 66 h 226"/>
                    <a:gd name="T8" fmla="*/ 0 w 453"/>
                    <a:gd name="T9" fmla="*/ 226 h 226"/>
                  </a:gdLst>
                  <a:ahLst/>
                  <a:cxnLst>
                    <a:cxn ang="0">
                      <a:pos x="T0" y="T1"/>
                    </a:cxn>
                    <a:cxn ang="0">
                      <a:pos x="T2" y="T3"/>
                    </a:cxn>
                    <a:cxn ang="0">
                      <a:pos x="T4" y="T5"/>
                    </a:cxn>
                    <a:cxn ang="0">
                      <a:pos x="T6" y="T7"/>
                    </a:cxn>
                    <a:cxn ang="0">
                      <a:pos x="T8" y="T9"/>
                    </a:cxn>
                  </a:cxnLst>
                  <a:rect l="0" t="0" r="r" b="b"/>
                  <a:pathLst>
                    <a:path w="453" h="226">
                      <a:moveTo>
                        <a:pt x="453" y="226"/>
                      </a:moveTo>
                      <a:lnTo>
                        <a:pt x="429" y="66"/>
                      </a:lnTo>
                      <a:lnTo>
                        <a:pt x="287" y="0"/>
                      </a:lnTo>
                      <a:lnTo>
                        <a:pt x="109" y="66"/>
                      </a:lnTo>
                      <a:lnTo>
                        <a:pt x="0" y="22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24" name="Line 12"/>
                <p:cNvSpPr>
                  <a:spLocks noChangeShapeType="1"/>
                </p:cNvSpPr>
                <p:nvPr/>
              </p:nvSpPr>
              <p:spPr bwMode="auto">
                <a:xfrm flipH="1">
                  <a:off x="2812" y="2099"/>
                  <a:ext cx="22"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25" name="Freeform 13"/>
                <p:cNvSpPr>
                  <a:spLocks/>
                </p:cNvSpPr>
                <p:nvPr/>
              </p:nvSpPr>
              <p:spPr bwMode="auto">
                <a:xfrm>
                  <a:off x="2710" y="2180"/>
                  <a:ext cx="102" cy="50"/>
                </a:xfrm>
                <a:custGeom>
                  <a:avLst/>
                  <a:gdLst>
                    <a:gd name="T0" fmla="*/ 0 w 453"/>
                    <a:gd name="T1" fmla="*/ 0 h 227"/>
                    <a:gd name="T2" fmla="*/ 23 w 453"/>
                    <a:gd name="T3" fmla="*/ 162 h 227"/>
                    <a:gd name="T4" fmla="*/ 166 w 453"/>
                    <a:gd name="T5" fmla="*/ 227 h 227"/>
                    <a:gd name="T6" fmla="*/ 343 w 453"/>
                    <a:gd name="T7" fmla="*/ 162 h 227"/>
                    <a:gd name="T8" fmla="*/ 453 w 453"/>
                    <a:gd name="T9" fmla="*/ 0 h 227"/>
                  </a:gdLst>
                  <a:ahLst/>
                  <a:cxnLst>
                    <a:cxn ang="0">
                      <a:pos x="T0" y="T1"/>
                    </a:cxn>
                    <a:cxn ang="0">
                      <a:pos x="T2" y="T3"/>
                    </a:cxn>
                    <a:cxn ang="0">
                      <a:pos x="T4" y="T5"/>
                    </a:cxn>
                    <a:cxn ang="0">
                      <a:pos x="T6" y="T7"/>
                    </a:cxn>
                    <a:cxn ang="0">
                      <a:pos x="T8" y="T9"/>
                    </a:cxn>
                  </a:cxnLst>
                  <a:rect l="0" t="0" r="r" b="b"/>
                  <a:pathLst>
                    <a:path w="453" h="227">
                      <a:moveTo>
                        <a:pt x="0" y="0"/>
                      </a:moveTo>
                      <a:lnTo>
                        <a:pt x="23" y="162"/>
                      </a:lnTo>
                      <a:lnTo>
                        <a:pt x="166" y="227"/>
                      </a:lnTo>
                      <a:lnTo>
                        <a:pt x="343" y="162"/>
                      </a:lnTo>
                      <a:lnTo>
                        <a:pt x="45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5726" name="Group 14"/>
              <p:cNvGrpSpPr>
                <a:grpSpLocks/>
              </p:cNvGrpSpPr>
              <p:nvPr/>
            </p:nvGrpSpPr>
            <p:grpSpPr bwMode="auto">
              <a:xfrm>
                <a:off x="880" y="801"/>
                <a:ext cx="3584" cy="2991"/>
                <a:chOff x="880" y="801"/>
                <a:chExt cx="3584" cy="2991"/>
              </a:xfrm>
            </p:grpSpPr>
            <p:sp>
              <p:nvSpPr>
                <p:cNvPr id="115727" name="Freeform 15"/>
                <p:cNvSpPr>
                  <a:spLocks/>
                </p:cNvSpPr>
                <p:nvPr/>
              </p:nvSpPr>
              <p:spPr bwMode="auto">
                <a:xfrm>
                  <a:off x="2726" y="801"/>
                  <a:ext cx="150" cy="181"/>
                </a:xfrm>
                <a:custGeom>
                  <a:avLst/>
                  <a:gdLst>
                    <a:gd name="T0" fmla="*/ 219 w 672"/>
                    <a:gd name="T1" fmla="*/ 0 h 815"/>
                    <a:gd name="T2" fmla="*/ 672 w 672"/>
                    <a:gd name="T3" fmla="*/ 0 h 815"/>
                    <a:gd name="T4" fmla="*/ 0 w 672"/>
                    <a:gd name="T5" fmla="*/ 815 h 815"/>
                    <a:gd name="T6" fmla="*/ 453 w 672"/>
                    <a:gd name="T7" fmla="*/ 815 h 815"/>
                  </a:gdLst>
                  <a:ahLst/>
                  <a:cxnLst>
                    <a:cxn ang="0">
                      <a:pos x="T0" y="T1"/>
                    </a:cxn>
                    <a:cxn ang="0">
                      <a:pos x="T2" y="T3"/>
                    </a:cxn>
                    <a:cxn ang="0">
                      <a:pos x="T4" y="T5"/>
                    </a:cxn>
                    <a:cxn ang="0">
                      <a:pos x="T6" y="T7"/>
                    </a:cxn>
                  </a:cxnLst>
                  <a:rect l="0" t="0" r="r" b="b"/>
                  <a:pathLst>
                    <a:path w="672" h="815">
                      <a:moveTo>
                        <a:pt x="219" y="0"/>
                      </a:moveTo>
                      <a:lnTo>
                        <a:pt x="672" y="0"/>
                      </a:lnTo>
                      <a:lnTo>
                        <a:pt x="0" y="815"/>
                      </a:lnTo>
                      <a:lnTo>
                        <a:pt x="453" y="81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28" name="Line 16"/>
                <p:cNvSpPr>
                  <a:spLocks noChangeShapeType="1"/>
                </p:cNvSpPr>
                <p:nvPr/>
              </p:nvSpPr>
              <p:spPr bwMode="auto">
                <a:xfrm>
                  <a:off x="2651" y="881"/>
                  <a:ext cx="1" cy="28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29" name="Line 17"/>
                <p:cNvSpPr>
                  <a:spLocks noChangeShapeType="1"/>
                </p:cNvSpPr>
                <p:nvPr/>
              </p:nvSpPr>
              <p:spPr bwMode="auto">
                <a:xfrm>
                  <a:off x="1116" y="2296"/>
                  <a:ext cx="307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30" name="Group 18"/>
                <p:cNvGrpSpPr>
                  <a:grpSpLocks/>
                </p:cNvGrpSpPr>
                <p:nvPr/>
              </p:nvGrpSpPr>
              <p:grpSpPr bwMode="auto">
                <a:xfrm>
                  <a:off x="880" y="2215"/>
                  <a:ext cx="170" cy="181"/>
                  <a:chOff x="880" y="2215"/>
                  <a:chExt cx="170" cy="181"/>
                </a:xfrm>
              </p:grpSpPr>
              <p:sp>
                <p:nvSpPr>
                  <p:cNvPr id="115731" name="Line 19"/>
                  <p:cNvSpPr>
                    <a:spLocks noChangeShapeType="1"/>
                  </p:cNvSpPr>
                  <p:nvPr/>
                </p:nvSpPr>
                <p:spPr bwMode="auto">
                  <a:xfrm>
                    <a:off x="928" y="2215"/>
                    <a:ext cx="74" cy="1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32" name="Line 20"/>
                  <p:cNvSpPr>
                    <a:spLocks noChangeShapeType="1"/>
                  </p:cNvSpPr>
                  <p:nvPr/>
                </p:nvSpPr>
                <p:spPr bwMode="auto">
                  <a:xfrm flipH="1">
                    <a:off x="880" y="2215"/>
                    <a:ext cx="170" cy="1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733" name="Line 21"/>
                <p:cNvSpPr>
                  <a:spLocks noChangeShapeType="1"/>
                </p:cNvSpPr>
                <p:nvPr/>
              </p:nvSpPr>
              <p:spPr bwMode="auto">
                <a:xfrm>
                  <a:off x="2651" y="2296"/>
                  <a:ext cx="1315" cy="13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34" name="Group 22"/>
                <p:cNvGrpSpPr>
                  <a:grpSpLocks/>
                </p:cNvGrpSpPr>
                <p:nvPr/>
              </p:nvGrpSpPr>
              <p:grpSpPr bwMode="auto">
                <a:xfrm>
                  <a:off x="2756" y="3609"/>
                  <a:ext cx="121" cy="183"/>
                  <a:chOff x="2756" y="3609"/>
                  <a:chExt cx="121" cy="183"/>
                </a:xfrm>
              </p:grpSpPr>
              <p:sp>
                <p:nvSpPr>
                  <p:cNvPr id="115735" name="Freeform 23"/>
                  <p:cNvSpPr>
                    <a:spLocks/>
                  </p:cNvSpPr>
                  <p:nvPr/>
                </p:nvSpPr>
                <p:spPr bwMode="auto">
                  <a:xfrm>
                    <a:off x="2756" y="3609"/>
                    <a:ext cx="121" cy="91"/>
                  </a:xfrm>
                  <a:custGeom>
                    <a:avLst/>
                    <a:gdLst>
                      <a:gd name="T0" fmla="*/ 0 w 544"/>
                      <a:gd name="T1" fmla="*/ 0 h 409"/>
                      <a:gd name="T2" fmla="*/ 163 w 544"/>
                      <a:gd name="T3" fmla="*/ 409 h 409"/>
                      <a:gd name="T4" fmla="*/ 544 w 544"/>
                      <a:gd name="T5" fmla="*/ 0 h 409"/>
                    </a:gdLst>
                    <a:ahLst/>
                    <a:cxnLst>
                      <a:cxn ang="0">
                        <a:pos x="T0" y="T1"/>
                      </a:cxn>
                      <a:cxn ang="0">
                        <a:pos x="T2" y="T3"/>
                      </a:cxn>
                      <a:cxn ang="0">
                        <a:pos x="T4" y="T5"/>
                      </a:cxn>
                    </a:cxnLst>
                    <a:rect l="0" t="0" r="r" b="b"/>
                    <a:pathLst>
                      <a:path w="544" h="409">
                        <a:moveTo>
                          <a:pt x="0" y="0"/>
                        </a:moveTo>
                        <a:lnTo>
                          <a:pt x="163" y="409"/>
                        </a:lnTo>
                        <a:lnTo>
                          <a:pt x="5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36" name="Line 24"/>
                  <p:cNvSpPr>
                    <a:spLocks noChangeShapeType="1"/>
                  </p:cNvSpPr>
                  <p:nvPr/>
                </p:nvSpPr>
                <p:spPr bwMode="auto">
                  <a:xfrm flipH="1">
                    <a:off x="2768" y="3700"/>
                    <a:ext cx="25" cy="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737" name="Group 25"/>
                <p:cNvGrpSpPr>
                  <a:grpSpLocks/>
                </p:cNvGrpSpPr>
                <p:nvPr/>
              </p:nvGrpSpPr>
              <p:grpSpPr bwMode="auto">
                <a:xfrm>
                  <a:off x="4277" y="2229"/>
                  <a:ext cx="187" cy="204"/>
                  <a:chOff x="4277" y="2229"/>
                  <a:chExt cx="187" cy="204"/>
                </a:xfrm>
              </p:grpSpPr>
              <p:sp>
                <p:nvSpPr>
                  <p:cNvPr id="115738" name="Freeform 26"/>
                  <p:cNvSpPr>
                    <a:spLocks/>
                  </p:cNvSpPr>
                  <p:nvPr/>
                </p:nvSpPr>
                <p:spPr bwMode="auto">
                  <a:xfrm>
                    <a:off x="4428" y="2310"/>
                    <a:ext cx="36" cy="123"/>
                  </a:xfrm>
                  <a:custGeom>
                    <a:avLst/>
                    <a:gdLst>
                      <a:gd name="T0" fmla="*/ 8 w 157"/>
                      <a:gd name="T1" fmla="*/ 555 h 555"/>
                      <a:gd name="T2" fmla="*/ 157 w 157"/>
                      <a:gd name="T3" fmla="*/ 0 h 555"/>
                      <a:gd name="T4" fmla="*/ 0 w 157"/>
                      <a:gd name="T5" fmla="*/ 123 h 555"/>
                    </a:gdLst>
                    <a:ahLst/>
                    <a:cxnLst>
                      <a:cxn ang="0">
                        <a:pos x="T0" y="T1"/>
                      </a:cxn>
                      <a:cxn ang="0">
                        <a:pos x="T2" y="T3"/>
                      </a:cxn>
                      <a:cxn ang="0">
                        <a:pos x="T4" y="T5"/>
                      </a:cxn>
                    </a:cxnLst>
                    <a:rect l="0" t="0" r="r" b="b"/>
                    <a:pathLst>
                      <a:path w="157" h="555">
                        <a:moveTo>
                          <a:pt x="8" y="555"/>
                        </a:moveTo>
                        <a:lnTo>
                          <a:pt x="157" y="0"/>
                        </a:lnTo>
                        <a:lnTo>
                          <a:pt x="0" y="12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39" name="Freeform 27"/>
                  <p:cNvSpPr>
                    <a:spLocks/>
                  </p:cNvSpPr>
                  <p:nvPr/>
                </p:nvSpPr>
                <p:spPr bwMode="auto">
                  <a:xfrm>
                    <a:off x="4277" y="2229"/>
                    <a:ext cx="121" cy="90"/>
                  </a:xfrm>
                  <a:custGeom>
                    <a:avLst/>
                    <a:gdLst>
                      <a:gd name="T0" fmla="*/ 0 w 543"/>
                      <a:gd name="T1" fmla="*/ 0 h 408"/>
                      <a:gd name="T2" fmla="*/ 163 w 543"/>
                      <a:gd name="T3" fmla="*/ 408 h 408"/>
                      <a:gd name="T4" fmla="*/ 543 w 543"/>
                      <a:gd name="T5" fmla="*/ 0 h 408"/>
                    </a:gdLst>
                    <a:ahLst/>
                    <a:cxnLst>
                      <a:cxn ang="0">
                        <a:pos x="T0" y="T1"/>
                      </a:cxn>
                      <a:cxn ang="0">
                        <a:pos x="T2" y="T3"/>
                      </a:cxn>
                      <a:cxn ang="0">
                        <a:pos x="T4" y="T5"/>
                      </a:cxn>
                    </a:cxnLst>
                    <a:rect l="0" t="0" r="r" b="b"/>
                    <a:pathLst>
                      <a:path w="543" h="408">
                        <a:moveTo>
                          <a:pt x="0" y="0"/>
                        </a:moveTo>
                        <a:lnTo>
                          <a:pt x="163" y="408"/>
                        </a:lnTo>
                        <a:lnTo>
                          <a:pt x="54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40" name="Line 28"/>
                  <p:cNvSpPr>
                    <a:spLocks noChangeShapeType="1"/>
                  </p:cNvSpPr>
                  <p:nvPr/>
                </p:nvSpPr>
                <p:spPr bwMode="auto">
                  <a:xfrm flipH="1">
                    <a:off x="4289" y="2319"/>
                    <a:ext cx="25" cy="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115741" name="Line 29"/>
            <p:cNvSpPr>
              <a:spLocks noChangeShapeType="1"/>
            </p:cNvSpPr>
            <p:nvPr/>
          </p:nvSpPr>
          <p:spPr bwMode="auto">
            <a:xfrm flipV="1">
              <a:off x="3317" y="1247"/>
              <a:ext cx="573" cy="538"/>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42" name="Line 30"/>
            <p:cNvSpPr>
              <a:spLocks noChangeShapeType="1"/>
            </p:cNvSpPr>
            <p:nvPr/>
          </p:nvSpPr>
          <p:spPr bwMode="auto">
            <a:xfrm flipV="1">
              <a:off x="3312" y="2445"/>
              <a:ext cx="584" cy="264"/>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43" name="Line 31"/>
            <p:cNvSpPr>
              <a:spLocks noChangeShapeType="1"/>
            </p:cNvSpPr>
            <p:nvPr/>
          </p:nvSpPr>
          <p:spPr bwMode="auto">
            <a:xfrm>
              <a:off x="4581" y="1247"/>
              <a:ext cx="255" cy="543"/>
            </a:xfrm>
            <a:prstGeom prst="line">
              <a:avLst/>
            </a:prstGeom>
            <a:noFill/>
            <a:ln w="508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115744" name="Group 32"/>
            <p:cNvGrpSpPr>
              <a:grpSpLocks/>
            </p:cNvGrpSpPr>
            <p:nvPr/>
          </p:nvGrpSpPr>
          <p:grpSpPr bwMode="auto">
            <a:xfrm>
              <a:off x="3175" y="1684"/>
              <a:ext cx="1892" cy="1087"/>
              <a:chOff x="1186" y="1810"/>
              <a:chExt cx="2902" cy="1667"/>
            </a:xfrm>
          </p:grpSpPr>
          <p:sp>
            <p:nvSpPr>
              <p:cNvPr id="115745" name="Line 33"/>
              <p:cNvSpPr>
                <a:spLocks noChangeShapeType="1"/>
              </p:cNvSpPr>
              <p:nvPr/>
            </p:nvSpPr>
            <p:spPr bwMode="auto">
              <a:xfrm>
                <a:off x="1398" y="2005"/>
                <a:ext cx="2" cy="13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46" name="Group 34"/>
              <p:cNvGrpSpPr>
                <a:grpSpLocks/>
              </p:cNvGrpSpPr>
              <p:nvPr/>
            </p:nvGrpSpPr>
            <p:grpSpPr bwMode="auto">
              <a:xfrm>
                <a:off x="1186" y="1810"/>
                <a:ext cx="2902" cy="1667"/>
                <a:chOff x="1186" y="1810"/>
                <a:chExt cx="2902" cy="1667"/>
              </a:xfrm>
            </p:grpSpPr>
            <p:sp>
              <p:nvSpPr>
                <p:cNvPr id="115747" name="Line 35"/>
                <p:cNvSpPr>
                  <a:spLocks noChangeShapeType="1"/>
                </p:cNvSpPr>
                <p:nvPr/>
              </p:nvSpPr>
              <p:spPr bwMode="auto">
                <a:xfrm>
                  <a:off x="1430" y="3389"/>
                  <a:ext cx="23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48" name="Line 36"/>
                <p:cNvSpPr>
                  <a:spLocks noChangeShapeType="1"/>
                </p:cNvSpPr>
                <p:nvPr/>
              </p:nvSpPr>
              <p:spPr bwMode="auto">
                <a:xfrm>
                  <a:off x="1430" y="1972"/>
                  <a:ext cx="228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49" name="Group 37"/>
                <p:cNvGrpSpPr>
                  <a:grpSpLocks/>
                </p:cNvGrpSpPr>
                <p:nvPr/>
              </p:nvGrpSpPr>
              <p:grpSpPr bwMode="auto">
                <a:xfrm>
                  <a:off x="1208" y="3352"/>
                  <a:ext cx="109" cy="125"/>
                  <a:chOff x="1208" y="3352"/>
                  <a:chExt cx="109" cy="125"/>
                </a:xfrm>
              </p:grpSpPr>
              <p:sp>
                <p:nvSpPr>
                  <p:cNvPr id="115750" name="Freeform 38"/>
                  <p:cNvSpPr>
                    <a:spLocks/>
                  </p:cNvSpPr>
                  <p:nvPr/>
                </p:nvSpPr>
                <p:spPr bwMode="auto">
                  <a:xfrm>
                    <a:off x="1291" y="3453"/>
                    <a:ext cx="9" cy="24"/>
                  </a:xfrm>
                  <a:custGeom>
                    <a:avLst/>
                    <a:gdLst>
                      <a:gd name="T0" fmla="*/ 0 w 40"/>
                      <a:gd name="T1" fmla="*/ 0 h 106"/>
                      <a:gd name="T2" fmla="*/ 3 w 40"/>
                      <a:gd name="T3" fmla="*/ 59 h 106"/>
                      <a:gd name="T4" fmla="*/ 40 w 40"/>
                      <a:gd name="T5" fmla="*/ 106 h 106"/>
                    </a:gdLst>
                    <a:ahLst/>
                    <a:cxnLst>
                      <a:cxn ang="0">
                        <a:pos x="T0" y="T1"/>
                      </a:cxn>
                      <a:cxn ang="0">
                        <a:pos x="T2" y="T3"/>
                      </a:cxn>
                      <a:cxn ang="0">
                        <a:pos x="T4" y="T5"/>
                      </a:cxn>
                    </a:cxnLst>
                    <a:rect l="0" t="0" r="r" b="b"/>
                    <a:pathLst>
                      <a:path w="40" h="106">
                        <a:moveTo>
                          <a:pt x="0" y="0"/>
                        </a:moveTo>
                        <a:lnTo>
                          <a:pt x="3" y="59"/>
                        </a:lnTo>
                        <a:lnTo>
                          <a:pt x="40"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51" name="Freeform 39"/>
                  <p:cNvSpPr>
                    <a:spLocks/>
                  </p:cNvSpPr>
                  <p:nvPr/>
                </p:nvSpPr>
                <p:spPr bwMode="auto">
                  <a:xfrm>
                    <a:off x="1208" y="3352"/>
                    <a:ext cx="83" cy="121"/>
                  </a:xfrm>
                  <a:custGeom>
                    <a:avLst/>
                    <a:gdLst>
                      <a:gd name="T0" fmla="*/ 277 w 375"/>
                      <a:gd name="T1" fmla="*/ 0 h 547"/>
                      <a:gd name="T2" fmla="*/ 197 w 375"/>
                      <a:gd name="T3" fmla="*/ 0 h 547"/>
                      <a:gd name="T4" fmla="*/ 130 w 375"/>
                      <a:gd name="T5" fmla="*/ 24 h 547"/>
                      <a:gd name="T6" fmla="*/ 92 w 375"/>
                      <a:gd name="T7" fmla="*/ 85 h 547"/>
                      <a:gd name="T8" fmla="*/ 0 w 375"/>
                      <a:gd name="T9" fmla="*/ 429 h 547"/>
                      <a:gd name="T10" fmla="*/ 16 w 375"/>
                      <a:gd name="T11" fmla="*/ 511 h 547"/>
                      <a:gd name="T12" fmla="*/ 90 w 375"/>
                      <a:gd name="T13" fmla="*/ 547 h 547"/>
                      <a:gd name="T14" fmla="*/ 177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7" y="0"/>
                        </a:moveTo>
                        <a:lnTo>
                          <a:pt x="197" y="0"/>
                        </a:lnTo>
                        <a:lnTo>
                          <a:pt x="130" y="24"/>
                        </a:lnTo>
                        <a:lnTo>
                          <a:pt x="92" y="85"/>
                        </a:lnTo>
                        <a:lnTo>
                          <a:pt x="0" y="429"/>
                        </a:lnTo>
                        <a:lnTo>
                          <a:pt x="16" y="511"/>
                        </a:lnTo>
                        <a:lnTo>
                          <a:pt x="90" y="547"/>
                        </a:lnTo>
                        <a:lnTo>
                          <a:pt x="177"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52" name="Line 40"/>
                  <p:cNvSpPr>
                    <a:spLocks noChangeShapeType="1"/>
                  </p:cNvSpPr>
                  <p:nvPr/>
                </p:nvSpPr>
                <p:spPr bwMode="auto">
                  <a:xfrm flipH="1">
                    <a:off x="1269" y="3352"/>
                    <a:ext cx="4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53" name="Line 41"/>
                  <p:cNvSpPr>
                    <a:spLocks noChangeShapeType="1"/>
                  </p:cNvSpPr>
                  <p:nvPr/>
                </p:nvSpPr>
                <p:spPr bwMode="auto">
                  <a:xfrm flipH="1">
                    <a:off x="1291" y="3352"/>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754" name="Group 42"/>
                <p:cNvGrpSpPr>
                  <a:grpSpLocks/>
                </p:cNvGrpSpPr>
                <p:nvPr/>
              </p:nvGrpSpPr>
              <p:grpSpPr bwMode="auto">
                <a:xfrm>
                  <a:off x="1186" y="1829"/>
                  <a:ext cx="194" cy="178"/>
                  <a:chOff x="1186" y="1829"/>
                  <a:chExt cx="194" cy="178"/>
                </a:xfrm>
              </p:grpSpPr>
              <p:sp>
                <p:nvSpPr>
                  <p:cNvPr id="115755" name="Freeform 43"/>
                  <p:cNvSpPr>
                    <a:spLocks/>
                  </p:cNvSpPr>
                  <p:nvPr/>
                </p:nvSpPr>
                <p:spPr bwMode="auto">
                  <a:xfrm>
                    <a:off x="1186" y="1882"/>
                    <a:ext cx="83" cy="122"/>
                  </a:xfrm>
                  <a:custGeom>
                    <a:avLst/>
                    <a:gdLst>
                      <a:gd name="T0" fmla="*/ 278 w 374"/>
                      <a:gd name="T1" fmla="*/ 0 h 547"/>
                      <a:gd name="T2" fmla="*/ 197 w 374"/>
                      <a:gd name="T3" fmla="*/ 0 h 547"/>
                      <a:gd name="T4" fmla="*/ 129 w 374"/>
                      <a:gd name="T5" fmla="*/ 24 h 547"/>
                      <a:gd name="T6" fmla="*/ 92 w 374"/>
                      <a:gd name="T7" fmla="*/ 85 h 547"/>
                      <a:gd name="T8" fmla="*/ 0 w 374"/>
                      <a:gd name="T9" fmla="*/ 429 h 547"/>
                      <a:gd name="T10" fmla="*/ 17 w 374"/>
                      <a:gd name="T11" fmla="*/ 511 h 547"/>
                      <a:gd name="T12" fmla="*/ 90 w 374"/>
                      <a:gd name="T13" fmla="*/ 547 h 547"/>
                      <a:gd name="T14" fmla="*/ 178 w 374"/>
                      <a:gd name="T15" fmla="*/ 547 h 547"/>
                      <a:gd name="T16" fmla="*/ 374 w 374"/>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547">
                        <a:moveTo>
                          <a:pt x="278" y="0"/>
                        </a:moveTo>
                        <a:lnTo>
                          <a:pt x="197" y="0"/>
                        </a:lnTo>
                        <a:lnTo>
                          <a:pt x="129" y="24"/>
                        </a:lnTo>
                        <a:lnTo>
                          <a:pt x="92" y="85"/>
                        </a:lnTo>
                        <a:lnTo>
                          <a:pt x="0" y="429"/>
                        </a:lnTo>
                        <a:lnTo>
                          <a:pt x="17" y="511"/>
                        </a:lnTo>
                        <a:lnTo>
                          <a:pt x="90" y="547"/>
                        </a:lnTo>
                        <a:lnTo>
                          <a:pt x="178" y="547"/>
                        </a:lnTo>
                        <a:lnTo>
                          <a:pt x="374"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56" name="Line 44"/>
                  <p:cNvSpPr>
                    <a:spLocks noChangeShapeType="1"/>
                  </p:cNvSpPr>
                  <p:nvPr/>
                </p:nvSpPr>
                <p:spPr bwMode="auto">
                  <a:xfrm flipH="1">
                    <a:off x="1269" y="1882"/>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57" name="Freeform 45"/>
                  <p:cNvSpPr>
                    <a:spLocks/>
                  </p:cNvSpPr>
                  <p:nvPr/>
                </p:nvSpPr>
                <p:spPr bwMode="auto">
                  <a:xfrm>
                    <a:off x="1269" y="1983"/>
                    <a:ext cx="9" cy="24"/>
                  </a:xfrm>
                  <a:custGeom>
                    <a:avLst/>
                    <a:gdLst>
                      <a:gd name="T0" fmla="*/ 0 w 42"/>
                      <a:gd name="T1" fmla="*/ 0 h 106"/>
                      <a:gd name="T2" fmla="*/ 3 w 42"/>
                      <a:gd name="T3" fmla="*/ 59 h 106"/>
                      <a:gd name="T4" fmla="*/ 42 w 42"/>
                      <a:gd name="T5" fmla="*/ 106 h 106"/>
                    </a:gdLst>
                    <a:ahLst/>
                    <a:cxnLst>
                      <a:cxn ang="0">
                        <a:pos x="T0" y="T1"/>
                      </a:cxn>
                      <a:cxn ang="0">
                        <a:pos x="T2" y="T3"/>
                      </a:cxn>
                      <a:cxn ang="0">
                        <a:pos x="T4" y="T5"/>
                      </a:cxn>
                    </a:cxnLst>
                    <a:rect l="0" t="0" r="r" b="b"/>
                    <a:pathLst>
                      <a:path w="42" h="106">
                        <a:moveTo>
                          <a:pt x="0" y="0"/>
                        </a:moveTo>
                        <a:lnTo>
                          <a:pt x="3" y="59"/>
                        </a:lnTo>
                        <a:lnTo>
                          <a:pt x="42" y="10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58" name="Line 46"/>
                  <p:cNvSpPr>
                    <a:spLocks noChangeShapeType="1"/>
                  </p:cNvSpPr>
                  <p:nvPr/>
                </p:nvSpPr>
                <p:spPr bwMode="auto">
                  <a:xfrm flipV="1">
                    <a:off x="1358" y="1829"/>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59" name="Line 47"/>
                  <p:cNvSpPr>
                    <a:spLocks noChangeShapeType="1"/>
                  </p:cNvSpPr>
                  <p:nvPr/>
                </p:nvSpPr>
                <p:spPr bwMode="auto">
                  <a:xfrm flipH="1">
                    <a:off x="1249" y="1882"/>
                    <a:ext cx="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760" name="Line 48"/>
                <p:cNvSpPr>
                  <a:spLocks noChangeShapeType="1"/>
                </p:cNvSpPr>
                <p:nvPr/>
              </p:nvSpPr>
              <p:spPr bwMode="auto">
                <a:xfrm flipV="1">
                  <a:off x="3741" y="2005"/>
                  <a:ext cx="2" cy="13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61" name="Group 49"/>
                <p:cNvGrpSpPr>
                  <a:grpSpLocks/>
                </p:cNvGrpSpPr>
                <p:nvPr/>
              </p:nvGrpSpPr>
              <p:grpSpPr bwMode="auto">
                <a:xfrm>
                  <a:off x="3844" y="1810"/>
                  <a:ext cx="244" cy="191"/>
                  <a:chOff x="3844" y="1810"/>
                  <a:chExt cx="244" cy="191"/>
                </a:xfrm>
              </p:grpSpPr>
              <p:sp>
                <p:nvSpPr>
                  <p:cNvPr id="115762" name="Freeform 50"/>
                  <p:cNvSpPr>
                    <a:spLocks/>
                  </p:cNvSpPr>
                  <p:nvPr/>
                </p:nvSpPr>
                <p:spPr bwMode="auto">
                  <a:xfrm>
                    <a:off x="3844" y="1876"/>
                    <a:ext cx="84" cy="121"/>
                  </a:xfrm>
                  <a:custGeom>
                    <a:avLst/>
                    <a:gdLst>
                      <a:gd name="T0" fmla="*/ 278 w 375"/>
                      <a:gd name="T1" fmla="*/ 0 h 547"/>
                      <a:gd name="T2" fmla="*/ 198 w 375"/>
                      <a:gd name="T3" fmla="*/ 0 h 547"/>
                      <a:gd name="T4" fmla="*/ 130 w 375"/>
                      <a:gd name="T5" fmla="*/ 23 h 547"/>
                      <a:gd name="T6" fmla="*/ 92 w 375"/>
                      <a:gd name="T7" fmla="*/ 85 h 547"/>
                      <a:gd name="T8" fmla="*/ 0 w 375"/>
                      <a:gd name="T9" fmla="*/ 429 h 547"/>
                      <a:gd name="T10" fmla="*/ 16 w 375"/>
                      <a:gd name="T11" fmla="*/ 510 h 547"/>
                      <a:gd name="T12" fmla="*/ 90 w 375"/>
                      <a:gd name="T13" fmla="*/ 547 h 547"/>
                      <a:gd name="T14" fmla="*/ 178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8" y="0"/>
                        </a:moveTo>
                        <a:lnTo>
                          <a:pt x="198" y="0"/>
                        </a:lnTo>
                        <a:lnTo>
                          <a:pt x="130" y="23"/>
                        </a:lnTo>
                        <a:lnTo>
                          <a:pt x="92" y="85"/>
                        </a:lnTo>
                        <a:lnTo>
                          <a:pt x="0" y="429"/>
                        </a:lnTo>
                        <a:lnTo>
                          <a:pt x="16" y="510"/>
                        </a:lnTo>
                        <a:lnTo>
                          <a:pt x="90" y="547"/>
                        </a:lnTo>
                        <a:lnTo>
                          <a:pt x="178"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63" name="Freeform 51"/>
                  <p:cNvSpPr>
                    <a:spLocks/>
                  </p:cNvSpPr>
                  <p:nvPr/>
                </p:nvSpPr>
                <p:spPr bwMode="auto">
                  <a:xfrm>
                    <a:off x="3844" y="1876"/>
                    <a:ext cx="84" cy="121"/>
                  </a:xfrm>
                  <a:custGeom>
                    <a:avLst/>
                    <a:gdLst>
                      <a:gd name="T0" fmla="*/ 278 w 375"/>
                      <a:gd name="T1" fmla="*/ 0 h 547"/>
                      <a:gd name="T2" fmla="*/ 198 w 375"/>
                      <a:gd name="T3" fmla="*/ 0 h 547"/>
                      <a:gd name="T4" fmla="*/ 130 w 375"/>
                      <a:gd name="T5" fmla="*/ 23 h 547"/>
                      <a:gd name="T6" fmla="*/ 92 w 375"/>
                      <a:gd name="T7" fmla="*/ 85 h 547"/>
                      <a:gd name="T8" fmla="*/ 0 w 375"/>
                      <a:gd name="T9" fmla="*/ 429 h 547"/>
                      <a:gd name="T10" fmla="*/ 16 w 375"/>
                      <a:gd name="T11" fmla="*/ 510 h 547"/>
                      <a:gd name="T12" fmla="*/ 90 w 375"/>
                      <a:gd name="T13" fmla="*/ 547 h 547"/>
                      <a:gd name="T14" fmla="*/ 178 w 375"/>
                      <a:gd name="T15" fmla="*/ 547 h 547"/>
                      <a:gd name="T16" fmla="*/ 375 w 375"/>
                      <a:gd name="T17" fmla="*/ 4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47">
                        <a:moveTo>
                          <a:pt x="278" y="0"/>
                        </a:moveTo>
                        <a:lnTo>
                          <a:pt x="198" y="0"/>
                        </a:lnTo>
                        <a:lnTo>
                          <a:pt x="130" y="23"/>
                        </a:lnTo>
                        <a:lnTo>
                          <a:pt x="92" y="85"/>
                        </a:lnTo>
                        <a:lnTo>
                          <a:pt x="0" y="429"/>
                        </a:lnTo>
                        <a:lnTo>
                          <a:pt x="16" y="510"/>
                        </a:lnTo>
                        <a:lnTo>
                          <a:pt x="90" y="547"/>
                        </a:lnTo>
                        <a:lnTo>
                          <a:pt x="178" y="547"/>
                        </a:lnTo>
                        <a:lnTo>
                          <a:pt x="375" y="438"/>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64" name="Line 52"/>
                  <p:cNvSpPr>
                    <a:spLocks noChangeShapeType="1"/>
                  </p:cNvSpPr>
                  <p:nvPr/>
                </p:nvSpPr>
                <p:spPr bwMode="auto">
                  <a:xfrm flipH="1">
                    <a:off x="3927" y="1876"/>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65" name="Line 53"/>
                  <p:cNvSpPr>
                    <a:spLocks noChangeShapeType="1"/>
                  </p:cNvSpPr>
                  <p:nvPr/>
                </p:nvSpPr>
                <p:spPr bwMode="auto">
                  <a:xfrm flipH="1">
                    <a:off x="3927" y="1876"/>
                    <a:ext cx="26" cy="1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66" name="Freeform 54"/>
                  <p:cNvSpPr>
                    <a:spLocks/>
                  </p:cNvSpPr>
                  <p:nvPr/>
                </p:nvSpPr>
                <p:spPr bwMode="auto">
                  <a:xfrm>
                    <a:off x="3927" y="1977"/>
                    <a:ext cx="9" cy="24"/>
                  </a:xfrm>
                  <a:custGeom>
                    <a:avLst/>
                    <a:gdLst>
                      <a:gd name="T0" fmla="*/ 0 w 42"/>
                      <a:gd name="T1" fmla="*/ 0 h 107"/>
                      <a:gd name="T2" fmla="*/ 4 w 42"/>
                      <a:gd name="T3" fmla="*/ 60 h 107"/>
                      <a:gd name="T4" fmla="*/ 42 w 42"/>
                      <a:gd name="T5" fmla="*/ 107 h 107"/>
                    </a:gdLst>
                    <a:ahLst/>
                    <a:cxnLst>
                      <a:cxn ang="0">
                        <a:pos x="T0" y="T1"/>
                      </a:cxn>
                      <a:cxn ang="0">
                        <a:pos x="T2" y="T3"/>
                      </a:cxn>
                      <a:cxn ang="0">
                        <a:pos x="T4" y="T5"/>
                      </a:cxn>
                    </a:cxnLst>
                    <a:rect l="0" t="0" r="r" b="b"/>
                    <a:pathLst>
                      <a:path w="42" h="107">
                        <a:moveTo>
                          <a:pt x="0" y="0"/>
                        </a:moveTo>
                        <a:lnTo>
                          <a:pt x="4" y="60"/>
                        </a:lnTo>
                        <a:lnTo>
                          <a:pt x="42"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67" name="Freeform 55"/>
                  <p:cNvSpPr>
                    <a:spLocks/>
                  </p:cNvSpPr>
                  <p:nvPr/>
                </p:nvSpPr>
                <p:spPr bwMode="auto">
                  <a:xfrm>
                    <a:off x="3927" y="1977"/>
                    <a:ext cx="9" cy="24"/>
                  </a:xfrm>
                  <a:custGeom>
                    <a:avLst/>
                    <a:gdLst>
                      <a:gd name="T0" fmla="*/ 0 w 42"/>
                      <a:gd name="T1" fmla="*/ 0 h 107"/>
                      <a:gd name="T2" fmla="*/ 4 w 42"/>
                      <a:gd name="T3" fmla="*/ 60 h 107"/>
                      <a:gd name="T4" fmla="*/ 42 w 42"/>
                      <a:gd name="T5" fmla="*/ 107 h 107"/>
                    </a:gdLst>
                    <a:ahLst/>
                    <a:cxnLst>
                      <a:cxn ang="0">
                        <a:pos x="T0" y="T1"/>
                      </a:cxn>
                      <a:cxn ang="0">
                        <a:pos x="T2" y="T3"/>
                      </a:cxn>
                      <a:cxn ang="0">
                        <a:pos x="T4" y="T5"/>
                      </a:cxn>
                    </a:cxnLst>
                    <a:rect l="0" t="0" r="r" b="b"/>
                    <a:pathLst>
                      <a:path w="42" h="107">
                        <a:moveTo>
                          <a:pt x="0" y="0"/>
                        </a:moveTo>
                        <a:lnTo>
                          <a:pt x="4" y="60"/>
                        </a:lnTo>
                        <a:lnTo>
                          <a:pt x="42" y="1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68" name="Line 56"/>
                  <p:cNvSpPr>
                    <a:spLocks noChangeShapeType="1"/>
                  </p:cNvSpPr>
                  <p:nvPr/>
                </p:nvSpPr>
                <p:spPr bwMode="auto">
                  <a:xfrm flipV="1">
                    <a:off x="4016" y="1810"/>
                    <a:ext cx="20"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69" name="Line 57"/>
                  <p:cNvSpPr>
                    <a:spLocks noChangeShapeType="1"/>
                  </p:cNvSpPr>
                  <p:nvPr/>
                </p:nvSpPr>
                <p:spPr bwMode="auto">
                  <a:xfrm flipH="1">
                    <a:off x="4066" y="1810"/>
                    <a:ext cx="22" cy="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70" name="Line 58"/>
                  <p:cNvSpPr>
                    <a:spLocks noChangeShapeType="1"/>
                  </p:cNvSpPr>
                  <p:nvPr/>
                </p:nvSpPr>
                <p:spPr bwMode="auto">
                  <a:xfrm flipH="1">
                    <a:off x="3906" y="1876"/>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71" name="Line 59"/>
                  <p:cNvSpPr>
                    <a:spLocks noChangeShapeType="1"/>
                  </p:cNvSpPr>
                  <p:nvPr/>
                </p:nvSpPr>
                <p:spPr bwMode="auto">
                  <a:xfrm flipH="1">
                    <a:off x="3906" y="1876"/>
                    <a:ext cx="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772" name="Oval 60"/>
                <p:cNvSpPr>
                  <a:spLocks noChangeArrowheads="1"/>
                </p:cNvSpPr>
                <p:nvPr/>
              </p:nvSpPr>
              <p:spPr bwMode="auto">
                <a:xfrm>
                  <a:off x="1362" y="1926"/>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73" name="Oval 61"/>
                <p:cNvSpPr>
                  <a:spLocks noChangeArrowheads="1"/>
                </p:cNvSpPr>
                <p:nvPr/>
              </p:nvSpPr>
              <p:spPr bwMode="auto">
                <a:xfrm>
                  <a:off x="3697" y="1930"/>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74" name="Oval 62"/>
                <p:cNvSpPr>
                  <a:spLocks noChangeArrowheads="1"/>
                </p:cNvSpPr>
                <p:nvPr/>
              </p:nvSpPr>
              <p:spPr bwMode="auto">
                <a:xfrm>
                  <a:off x="1359" y="3342"/>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grpSp>
          <p:nvGrpSpPr>
            <p:cNvPr id="115775" name="Group 63"/>
            <p:cNvGrpSpPr>
              <a:grpSpLocks/>
            </p:cNvGrpSpPr>
            <p:nvPr/>
          </p:nvGrpSpPr>
          <p:grpSpPr bwMode="auto">
            <a:xfrm>
              <a:off x="3776" y="1137"/>
              <a:ext cx="1017" cy="1335"/>
              <a:chOff x="2299" y="970"/>
              <a:chExt cx="1561" cy="2049"/>
            </a:xfrm>
          </p:grpSpPr>
          <p:grpSp>
            <p:nvGrpSpPr>
              <p:cNvPr id="115776" name="Group 64"/>
              <p:cNvGrpSpPr>
                <a:grpSpLocks/>
              </p:cNvGrpSpPr>
              <p:nvPr/>
            </p:nvGrpSpPr>
            <p:grpSpPr bwMode="auto">
              <a:xfrm>
                <a:off x="2299" y="970"/>
                <a:ext cx="200" cy="182"/>
                <a:chOff x="2107" y="970"/>
                <a:chExt cx="200" cy="182"/>
              </a:xfrm>
            </p:grpSpPr>
            <p:sp>
              <p:nvSpPr>
                <p:cNvPr id="115777" name="Freeform 65"/>
                <p:cNvSpPr>
                  <a:spLocks/>
                </p:cNvSpPr>
                <p:nvPr/>
              </p:nvSpPr>
              <p:spPr bwMode="auto">
                <a:xfrm>
                  <a:off x="2107" y="970"/>
                  <a:ext cx="104" cy="182"/>
                </a:xfrm>
                <a:custGeom>
                  <a:avLst/>
                  <a:gdLst>
                    <a:gd name="T0" fmla="*/ 218 w 464"/>
                    <a:gd name="T1" fmla="*/ 0 h 815"/>
                    <a:gd name="T2" fmla="*/ 0 w 464"/>
                    <a:gd name="T3" fmla="*/ 815 h 815"/>
                    <a:gd name="T4" fmla="*/ 203 w 464"/>
                    <a:gd name="T5" fmla="*/ 815 h 815"/>
                    <a:gd name="T6" fmla="*/ 328 w 464"/>
                    <a:gd name="T7" fmla="*/ 768 h 815"/>
                    <a:gd name="T8" fmla="*/ 404 w 464"/>
                    <a:gd name="T9" fmla="*/ 656 h 815"/>
                    <a:gd name="T10" fmla="*/ 464 w 464"/>
                    <a:gd name="T11" fmla="*/ 430 h 815"/>
                    <a:gd name="T12" fmla="*/ 448 w 464"/>
                    <a:gd name="T13" fmla="*/ 317 h 815"/>
                    <a:gd name="T14" fmla="*/ 348 w 464"/>
                    <a:gd name="T15" fmla="*/ 271 h 815"/>
                    <a:gd name="T16" fmla="*/ 145 w 464"/>
                    <a:gd name="T17" fmla="*/ 27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815">
                      <a:moveTo>
                        <a:pt x="218" y="0"/>
                      </a:moveTo>
                      <a:lnTo>
                        <a:pt x="0" y="815"/>
                      </a:lnTo>
                      <a:lnTo>
                        <a:pt x="203" y="815"/>
                      </a:lnTo>
                      <a:lnTo>
                        <a:pt x="328" y="768"/>
                      </a:lnTo>
                      <a:lnTo>
                        <a:pt x="404" y="656"/>
                      </a:lnTo>
                      <a:lnTo>
                        <a:pt x="464" y="430"/>
                      </a:lnTo>
                      <a:lnTo>
                        <a:pt x="448" y="317"/>
                      </a:lnTo>
                      <a:lnTo>
                        <a:pt x="348" y="271"/>
                      </a:lnTo>
                      <a:lnTo>
                        <a:pt x="145" y="27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78" name="Line 66"/>
                <p:cNvSpPr>
                  <a:spLocks noChangeShapeType="1"/>
                </p:cNvSpPr>
                <p:nvPr/>
              </p:nvSpPr>
              <p:spPr bwMode="auto">
                <a:xfrm flipV="1">
                  <a:off x="2285" y="970"/>
                  <a:ext cx="22"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779" name="Freeform 67"/>
              <p:cNvSpPr>
                <a:spLocks/>
              </p:cNvSpPr>
              <p:nvPr/>
            </p:nvSpPr>
            <p:spPr bwMode="auto">
              <a:xfrm>
                <a:off x="2304" y="2760"/>
                <a:ext cx="103" cy="181"/>
              </a:xfrm>
              <a:custGeom>
                <a:avLst/>
                <a:gdLst>
                  <a:gd name="T0" fmla="*/ 218 w 464"/>
                  <a:gd name="T1" fmla="*/ 0 h 816"/>
                  <a:gd name="T2" fmla="*/ 0 w 464"/>
                  <a:gd name="T3" fmla="*/ 816 h 816"/>
                  <a:gd name="T4" fmla="*/ 203 w 464"/>
                  <a:gd name="T5" fmla="*/ 816 h 816"/>
                  <a:gd name="T6" fmla="*/ 328 w 464"/>
                  <a:gd name="T7" fmla="*/ 770 h 816"/>
                  <a:gd name="T8" fmla="*/ 404 w 464"/>
                  <a:gd name="T9" fmla="*/ 657 h 816"/>
                  <a:gd name="T10" fmla="*/ 464 w 464"/>
                  <a:gd name="T11" fmla="*/ 431 h 816"/>
                  <a:gd name="T12" fmla="*/ 448 w 464"/>
                  <a:gd name="T13" fmla="*/ 319 h 816"/>
                  <a:gd name="T14" fmla="*/ 348 w 464"/>
                  <a:gd name="T15" fmla="*/ 272 h 816"/>
                  <a:gd name="T16" fmla="*/ 145 w 464"/>
                  <a:gd name="T17" fmla="*/ 27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816">
                    <a:moveTo>
                      <a:pt x="218" y="0"/>
                    </a:moveTo>
                    <a:lnTo>
                      <a:pt x="0" y="816"/>
                    </a:lnTo>
                    <a:lnTo>
                      <a:pt x="203" y="816"/>
                    </a:lnTo>
                    <a:lnTo>
                      <a:pt x="328" y="770"/>
                    </a:lnTo>
                    <a:lnTo>
                      <a:pt x="404" y="657"/>
                    </a:lnTo>
                    <a:lnTo>
                      <a:pt x="464" y="431"/>
                    </a:lnTo>
                    <a:lnTo>
                      <a:pt x="448" y="319"/>
                    </a:lnTo>
                    <a:lnTo>
                      <a:pt x="348" y="272"/>
                    </a:lnTo>
                    <a:lnTo>
                      <a:pt x="145" y="27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80" name="Line 68"/>
              <p:cNvSpPr>
                <a:spLocks noChangeShapeType="1"/>
              </p:cNvSpPr>
              <p:nvPr/>
            </p:nvSpPr>
            <p:spPr bwMode="auto">
              <a:xfrm flipV="1">
                <a:off x="3530" y="1173"/>
                <a:ext cx="2" cy="18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81" name="Line 69"/>
              <p:cNvSpPr>
                <a:spLocks noChangeShapeType="1"/>
              </p:cNvSpPr>
              <p:nvPr/>
            </p:nvSpPr>
            <p:spPr bwMode="auto">
              <a:xfrm flipV="1">
                <a:off x="2479" y="1173"/>
                <a:ext cx="2" cy="177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82" name="Line 70"/>
              <p:cNvSpPr>
                <a:spLocks noChangeShapeType="1"/>
              </p:cNvSpPr>
              <p:nvPr/>
            </p:nvSpPr>
            <p:spPr bwMode="auto">
              <a:xfrm>
                <a:off x="2512" y="2985"/>
                <a:ext cx="101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83" name="Line 71"/>
              <p:cNvSpPr>
                <a:spLocks noChangeShapeType="1"/>
              </p:cNvSpPr>
              <p:nvPr/>
            </p:nvSpPr>
            <p:spPr bwMode="auto">
              <a:xfrm flipH="1">
                <a:off x="2512" y="1140"/>
                <a:ext cx="9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84" name="Group 72"/>
              <p:cNvGrpSpPr>
                <a:grpSpLocks/>
              </p:cNvGrpSpPr>
              <p:nvPr/>
            </p:nvGrpSpPr>
            <p:grpSpPr bwMode="auto">
              <a:xfrm>
                <a:off x="3608" y="971"/>
                <a:ext cx="252" cy="181"/>
                <a:chOff x="3416" y="971"/>
                <a:chExt cx="252" cy="181"/>
              </a:xfrm>
            </p:grpSpPr>
            <p:sp>
              <p:nvSpPr>
                <p:cNvPr id="115785" name="Freeform 73"/>
                <p:cNvSpPr>
                  <a:spLocks/>
                </p:cNvSpPr>
                <p:nvPr/>
              </p:nvSpPr>
              <p:spPr bwMode="auto">
                <a:xfrm>
                  <a:off x="3416" y="971"/>
                  <a:ext cx="105" cy="181"/>
                </a:xfrm>
                <a:custGeom>
                  <a:avLst/>
                  <a:gdLst>
                    <a:gd name="T0" fmla="*/ 219 w 465"/>
                    <a:gd name="T1" fmla="*/ 0 h 815"/>
                    <a:gd name="T2" fmla="*/ 0 w 465"/>
                    <a:gd name="T3" fmla="*/ 815 h 815"/>
                    <a:gd name="T4" fmla="*/ 204 w 465"/>
                    <a:gd name="T5" fmla="*/ 815 h 815"/>
                    <a:gd name="T6" fmla="*/ 329 w 465"/>
                    <a:gd name="T7" fmla="*/ 769 h 815"/>
                    <a:gd name="T8" fmla="*/ 405 w 465"/>
                    <a:gd name="T9" fmla="*/ 656 h 815"/>
                    <a:gd name="T10" fmla="*/ 465 w 465"/>
                    <a:gd name="T11" fmla="*/ 430 h 815"/>
                    <a:gd name="T12" fmla="*/ 449 w 465"/>
                    <a:gd name="T13" fmla="*/ 318 h 815"/>
                    <a:gd name="T14" fmla="*/ 349 w 465"/>
                    <a:gd name="T15" fmla="*/ 271 h 815"/>
                    <a:gd name="T16" fmla="*/ 146 w 465"/>
                    <a:gd name="T17" fmla="*/ 27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815">
                      <a:moveTo>
                        <a:pt x="219" y="0"/>
                      </a:moveTo>
                      <a:lnTo>
                        <a:pt x="0" y="815"/>
                      </a:lnTo>
                      <a:lnTo>
                        <a:pt x="204" y="815"/>
                      </a:lnTo>
                      <a:lnTo>
                        <a:pt x="329" y="769"/>
                      </a:lnTo>
                      <a:lnTo>
                        <a:pt x="405" y="656"/>
                      </a:lnTo>
                      <a:lnTo>
                        <a:pt x="465" y="430"/>
                      </a:lnTo>
                      <a:lnTo>
                        <a:pt x="449" y="318"/>
                      </a:lnTo>
                      <a:lnTo>
                        <a:pt x="349" y="271"/>
                      </a:lnTo>
                      <a:lnTo>
                        <a:pt x="146" y="27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786" name="Line 74"/>
                <p:cNvSpPr>
                  <a:spLocks noChangeShapeType="1"/>
                </p:cNvSpPr>
                <p:nvPr/>
              </p:nvSpPr>
              <p:spPr bwMode="auto">
                <a:xfrm flipV="1">
                  <a:off x="3596" y="971"/>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87" name="Line 75"/>
                <p:cNvSpPr>
                  <a:spLocks noChangeShapeType="1"/>
                </p:cNvSpPr>
                <p:nvPr/>
              </p:nvSpPr>
              <p:spPr bwMode="auto">
                <a:xfrm flipH="1">
                  <a:off x="3646" y="971"/>
                  <a:ext cx="2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788" name="Oval 76"/>
              <p:cNvSpPr>
                <a:spLocks noChangeArrowheads="1"/>
              </p:cNvSpPr>
              <p:nvPr/>
            </p:nvSpPr>
            <p:spPr bwMode="auto">
              <a:xfrm>
                <a:off x="2439" y="1101"/>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89" name="Oval 77"/>
              <p:cNvSpPr>
                <a:spLocks noChangeArrowheads="1"/>
              </p:cNvSpPr>
              <p:nvPr/>
            </p:nvSpPr>
            <p:spPr bwMode="auto">
              <a:xfrm>
                <a:off x="3492" y="1101"/>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90" name="Oval 78"/>
              <p:cNvSpPr>
                <a:spLocks noChangeArrowheads="1"/>
              </p:cNvSpPr>
              <p:nvPr/>
            </p:nvSpPr>
            <p:spPr bwMode="auto">
              <a:xfrm>
                <a:off x="2454" y="2940"/>
                <a:ext cx="79" cy="79"/>
              </a:xfrm>
              <a:prstGeom prst="ellipse">
                <a:avLst/>
              </a:prstGeom>
              <a:solidFill>
                <a:schemeClr val="bg1"/>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sp>
        <p:nvSpPr>
          <p:cNvPr id="115791" name="Rectangle 79"/>
          <p:cNvSpPr>
            <a:spLocks noChangeArrowheads="1"/>
          </p:cNvSpPr>
          <p:nvPr/>
        </p:nvSpPr>
        <p:spPr bwMode="auto">
          <a:xfrm>
            <a:off x="1035050" y="1150938"/>
            <a:ext cx="2322513" cy="1974850"/>
          </a:xfrm>
          <a:prstGeom prst="rect">
            <a:avLst/>
          </a:prstGeom>
          <a:gradFill rotWithShape="0">
            <a:gsLst>
              <a:gs pos="0">
                <a:schemeClr val="accent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92" name="Freeform 80"/>
          <p:cNvSpPr>
            <a:spLocks/>
          </p:cNvSpPr>
          <p:nvPr/>
        </p:nvSpPr>
        <p:spPr bwMode="auto">
          <a:xfrm>
            <a:off x="1035050" y="3125788"/>
            <a:ext cx="3702050" cy="1377950"/>
          </a:xfrm>
          <a:custGeom>
            <a:avLst/>
            <a:gdLst>
              <a:gd name="T0" fmla="*/ 0 w 2332"/>
              <a:gd name="T1" fmla="*/ 0 h 868"/>
              <a:gd name="T2" fmla="*/ 1464 w 2332"/>
              <a:gd name="T3" fmla="*/ 0 h 868"/>
              <a:gd name="T4" fmla="*/ 2332 w 2332"/>
              <a:gd name="T5" fmla="*/ 868 h 868"/>
              <a:gd name="T6" fmla="*/ 864 w 2332"/>
              <a:gd name="T7" fmla="*/ 868 h 868"/>
              <a:gd name="T8" fmla="*/ 0 w 2332"/>
              <a:gd name="T9" fmla="*/ 0 h 868"/>
            </a:gdLst>
            <a:ahLst/>
            <a:cxnLst>
              <a:cxn ang="0">
                <a:pos x="T0" y="T1"/>
              </a:cxn>
              <a:cxn ang="0">
                <a:pos x="T2" y="T3"/>
              </a:cxn>
              <a:cxn ang="0">
                <a:pos x="T4" y="T5"/>
              </a:cxn>
              <a:cxn ang="0">
                <a:pos x="T6" y="T7"/>
              </a:cxn>
              <a:cxn ang="0">
                <a:pos x="T8" y="T9"/>
              </a:cxn>
            </a:cxnLst>
            <a:rect l="0" t="0" r="r" b="b"/>
            <a:pathLst>
              <a:path w="2332" h="868">
                <a:moveTo>
                  <a:pt x="0" y="0"/>
                </a:moveTo>
                <a:lnTo>
                  <a:pt x="1464" y="0"/>
                </a:lnTo>
                <a:lnTo>
                  <a:pt x="2332" y="868"/>
                </a:lnTo>
                <a:lnTo>
                  <a:pt x="864" y="868"/>
                </a:lnTo>
                <a:lnTo>
                  <a:pt x="0" y="0"/>
                </a:lnTo>
                <a:close/>
              </a:path>
            </a:pathLst>
          </a:custGeom>
          <a:gradFill rotWithShape="0">
            <a:gsLst>
              <a:gs pos="0">
                <a:schemeClr val="accent1"/>
              </a:gs>
              <a:gs pos="100000">
                <a:schemeClr val="bg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93" name="Freeform 81"/>
          <p:cNvSpPr>
            <a:spLocks/>
          </p:cNvSpPr>
          <p:nvPr/>
        </p:nvSpPr>
        <p:spPr bwMode="auto">
          <a:xfrm>
            <a:off x="3359150" y="1150938"/>
            <a:ext cx="1371600" cy="3352800"/>
          </a:xfrm>
          <a:custGeom>
            <a:avLst/>
            <a:gdLst>
              <a:gd name="T0" fmla="*/ 0 w 864"/>
              <a:gd name="T1" fmla="*/ 0 h 2112"/>
              <a:gd name="T2" fmla="*/ 0 w 864"/>
              <a:gd name="T3" fmla="*/ 1248 h 2112"/>
              <a:gd name="T4" fmla="*/ 864 w 864"/>
              <a:gd name="T5" fmla="*/ 2112 h 2112"/>
              <a:gd name="T6" fmla="*/ 864 w 864"/>
              <a:gd name="T7" fmla="*/ 864 h 2112"/>
              <a:gd name="T8" fmla="*/ 0 w 864"/>
              <a:gd name="T9" fmla="*/ 0 h 2112"/>
            </a:gdLst>
            <a:ahLst/>
            <a:cxnLst>
              <a:cxn ang="0">
                <a:pos x="T0" y="T1"/>
              </a:cxn>
              <a:cxn ang="0">
                <a:pos x="T2" y="T3"/>
              </a:cxn>
              <a:cxn ang="0">
                <a:pos x="T4" y="T5"/>
              </a:cxn>
              <a:cxn ang="0">
                <a:pos x="T6" y="T7"/>
              </a:cxn>
              <a:cxn ang="0">
                <a:pos x="T8" y="T9"/>
              </a:cxn>
            </a:cxnLst>
            <a:rect l="0" t="0" r="r" b="b"/>
            <a:pathLst>
              <a:path w="864" h="2112">
                <a:moveTo>
                  <a:pt x="0" y="0"/>
                </a:moveTo>
                <a:lnTo>
                  <a:pt x="0" y="1248"/>
                </a:lnTo>
                <a:lnTo>
                  <a:pt x="864" y="2112"/>
                </a:lnTo>
                <a:lnTo>
                  <a:pt x="864" y="864"/>
                </a:lnTo>
                <a:lnTo>
                  <a:pt x="0" y="0"/>
                </a:lnTo>
                <a:close/>
              </a:path>
            </a:pathLst>
          </a:custGeom>
          <a:gradFill rotWithShape="0">
            <a:gsLst>
              <a:gs pos="0">
                <a:schemeClr val="bg1"/>
              </a:gs>
              <a:gs pos="100000">
                <a:schemeClr val="accent1"/>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5794" name="Line 82"/>
          <p:cNvSpPr>
            <a:spLocks noChangeShapeType="1"/>
          </p:cNvSpPr>
          <p:nvPr/>
        </p:nvSpPr>
        <p:spPr bwMode="auto">
          <a:xfrm>
            <a:off x="3509963" y="2359025"/>
            <a:ext cx="328612" cy="1296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95" name="Line 83"/>
          <p:cNvSpPr>
            <a:spLocks noChangeShapeType="1"/>
          </p:cNvSpPr>
          <p:nvPr/>
        </p:nvSpPr>
        <p:spPr bwMode="auto">
          <a:xfrm flipH="1">
            <a:off x="2819400" y="3390900"/>
            <a:ext cx="690563" cy="265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96" name="Line 84"/>
          <p:cNvSpPr>
            <a:spLocks noChangeShapeType="1"/>
          </p:cNvSpPr>
          <p:nvPr/>
        </p:nvSpPr>
        <p:spPr bwMode="auto">
          <a:xfrm flipH="1" flipV="1">
            <a:off x="2343150" y="4270375"/>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97" name="Line 85"/>
          <p:cNvSpPr>
            <a:spLocks noChangeShapeType="1"/>
          </p:cNvSpPr>
          <p:nvPr/>
        </p:nvSpPr>
        <p:spPr bwMode="auto">
          <a:xfrm>
            <a:off x="2413000" y="4340225"/>
            <a:ext cx="1397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98" name="Line 86"/>
          <p:cNvSpPr>
            <a:spLocks noChangeShapeType="1"/>
          </p:cNvSpPr>
          <p:nvPr/>
        </p:nvSpPr>
        <p:spPr bwMode="auto">
          <a:xfrm>
            <a:off x="2482850" y="4270375"/>
            <a:ext cx="155575" cy="157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99" name="Group 87"/>
          <p:cNvGrpSpPr>
            <a:grpSpLocks/>
          </p:cNvGrpSpPr>
          <p:nvPr/>
        </p:nvGrpSpPr>
        <p:grpSpPr bwMode="auto">
          <a:xfrm>
            <a:off x="2930525" y="3302000"/>
            <a:ext cx="325438" cy="269875"/>
            <a:chOff x="1578" y="2114"/>
            <a:chExt cx="205" cy="170"/>
          </a:xfrm>
        </p:grpSpPr>
        <p:sp>
          <p:nvSpPr>
            <p:cNvPr id="115800" name="Freeform 88"/>
            <p:cNvSpPr>
              <a:spLocks/>
            </p:cNvSpPr>
            <p:nvPr/>
          </p:nvSpPr>
          <p:spPr bwMode="auto">
            <a:xfrm>
              <a:off x="1721" y="2114"/>
              <a:ext cx="37" cy="98"/>
            </a:xfrm>
            <a:custGeom>
              <a:avLst/>
              <a:gdLst>
                <a:gd name="T0" fmla="*/ 0 w 221"/>
                <a:gd name="T1" fmla="*/ 0 h 596"/>
                <a:gd name="T2" fmla="*/ 84 w 221"/>
                <a:gd name="T3" fmla="*/ 0 h 596"/>
                <a:gd name="T4" fmla="*/ 115 w 221"/>
                <a:gd name="T5" fmla="*/ 43 h 596"/>
                <a:gd name="T6" fmla="*/ 134 w 221"/>
                <a:gd name="T7" fmla="*/ 129 h 596"/>
                <a:gd name="T8" fmla="*/ 129 w 221"/>
                <a:gd name="T9" fmla="*/ 469 h 596"/>
                <a:gd name="T10" fmla="*/ 147 w 221"/>
                <a:gd name="T11" fmla="*/ 555 h 596"/>
                <a:gd name="T12" fmla="*/ 179 w 221"/>
                <a:gd name="T13" fmla="*/ 596 h 596"/>
                <a:gd name="T14" fmla="*/ 221 w 221"/>
                <a:gd name="T15" fmla="*/ 596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596">
                  <a:moveTo>
                    <a:pt x="0" y="0"/>
                  </a:moveTo>
                  <a:lnTo>
                    <a:pt x="84" y="0"/>
                  </a:lnTo>
                  <a:lnTo>
                    <a:pt x="115" y="43"/>
                  </a:lnTo>
                  <a:lnTo>
                    <a:pt x="134" y="129"/>
                  </a:lnTo>
                  <a:lnTo>
                    <a:pt x="129" y="469"/>
                  </a:lnTo>
                  <a:lnTo>
                    <a:pt x="147" y="555"/>
                  </a:lnTo>
                  <a:lnTo>
                    <a:pt x="179" y="596"/>
                  </a:lnTo>
                  <a:lnTo>
                    <a:pt x="221"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5801" name="Group 89"/>
            <p:cNvGrpSpPr>
              <a:grpSpLocks/>
            </p:cNvGrpSpPr>
            <p:nvPr/>
          </p:nvGrpSpPr>
          <p:grpSpPr bwMode="auto">
            <a:xfrm>
              <a:off x="1578" y="2114"/>
              <a:ext cx="205" cy="170"/>
              <a:chOff x="1578" y="2114"/>
              <a:chExt cx="205" cy="170"/>
            </a:xfrm>
          </p:grpSpPr>
          <p:sp>
            <p:nvSpPr>
              <p:cNvPr id="115802" name="Freeform 90"/>
              <p:cNvSpPr>
                <a:spLocks/>
              </p:cNvSpPr>
              <p:nvPr/>
            </p:nvSpPr>
            <p:spPr bwMode="auto">
              <a:xfrm>
                <a:off x="1659" y="2114"/>
                <a:ext cx="124" cy="98"/>
              </a:xfrm>
              <a:custGeom>
                <a:avLst/>
                <a:gdLst>
                  <a:gd name="T0" fmla="*/ 376 w 754"/>
                  <a:gd name="T1" fmla="*/ 0 h 596"/>
                  <a:gd name="T2" fmla="*/ 281 w 754"/>
                  <a:gd name="T3" fmla="*/ 43 h 596"/>
                  <a:gd name="T4" fmla="*/ 174 w 754"/>
                  <a:gd name="T5" fmla="*/ 129 h 596"/>
                  <a:gd name="T6" fmla="*/ 110 w 754"/>
                  <a:gd name="T7" fmla="*/ 214 h 596"/>
                  <a:gd name="T8" fmla="*/ 34 w 754"/>
                  <a:gd name="T9" fmla="*/ 341 h 596"/>
                  <a:gd name="T10" fmla="*/ 0 w 754"/>
                  <a:gd name="T11" fmla="*/ 469 h 596"/>
                  <a:gd name="T12" fmla="*/ 20 w 754"/>
                  <a:gd name="T13" fmla="*/ 555 h 596"/>
                  <a:gd name="T14" fmla="*/ 92 w 754"/>
                  <a:gd name="T15" fmla="*/ 596 h 596"/>
                  <a:gd name="T16" fmla="*/ 176 w 754"/>
                  <a:gd name="T17" fmla="*/ 596 h 596"/>
                  <a:gd name="T18" fmla="*/ 271 w 754"/>
                  <a:gd name="T19" fmla="*/ 555 h 596"/>
                  <a:gd name="T20" fmla="*/ 431 w 754"/>
                  <a:gd name="T21" fmla="*/ 426 h 596"/>
                  <a:gd name="T22" fmla="*/ 550 w 754"/>
                  <a:gd name="T23" fmla="*/ 298 h 596"/>
                  <a:gd name="T24" fmla="*/ 678 w 754"/>
                  <a:gd name="T25" fmla="*/ 129 h 596"/>
                  <a:gd name="T26" fmla="*/ 754 w 754"/>
                  <a:gd name="T2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4" h="596">
                    <a:moveTo>
                      <a:pt x="376" y="0"/>
                    </a:moveTo>
                    <a:lnTo>
                      <a:pt x="281" y="43"/>
                    </a:lnTo>
                    <a:lnTo>
                      <a:pt x="174" y="129"/>
                    </a:lnTo>
                    <a:lnTo>
                      <a:pt x="110" y="214"/>
                    </a:lnTo>
                    <a:lnTo>
                      <a:pt x="34" y="341"/>
                    </a:lnTo>
                    <a:lnTo>
                      <a:pt x="0" y="469"/>
                    </a:lnTo>
                    <a:lnTo>
                      <a:pt x="20" y="555"/>
                    </a:lnTo>
                    <a:lnTo>
                      <a:pt x="92" y="596"/>
                    </a:lnTo>
                    <a:lnTo>
                      <a:pt x="176" y="596"/>
                    </a:lnTo>
                    <a:lnTo>
                      <a:pt x="271" y="555"/>
                    </a:lnTo>
                    <a:lnTo>
                      <a:pt x="431" y="426"/>
                    </a:lnTo>
                    <a:lnTo>
                      <a:pt x="550" y="298"/>
                    </a:lnTo>
                    <a:lnTo>
                      <a:pt x="678" y="129"/>
                    </a:lnTo>
                    <a:lnTo>
                      <a:pt x="754" y="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03" name="Line 91"/>
              <p:cNvSpPr>
                <a:spLocks noChangeShapeType="1"/>
              </p:cNvSpPr>
              <p:nvPr/>
            </p:nvSpPr>
            <p:spPr bwMode="auto">
              <a:xfrm flipH="1" flipV="1">
                <a:off x="1578" y="2207"/>
                <a:ext cx="67" cy="77"/>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15804" name="Group 92"/>
          <p:cNvGrpSpPr>
            <a:grpSpLocks/>
          </p:cNvGrpSpPr>
          <p:nvPr/>
        </p:nvGrpSpPr>
        <p:grpSpPr bwMode="auto">
          <a:xfrm>
            <a:off x="2765425" y="3706813"/>
            <a:ext cx="895350" cy="533400"/>
            <a:chOff x="1474" y="2369"/>
            <a:chExt cx="564" cy="336"/>
          </a:xfrm>
        </p:grpSpPr>
        <p:grpSp>
          <p:nvGrpSpPr>
            <p:cNvPr id="115805" name="Group 93"/>
            <p:cNvGrpSpPr>
              <a:grpSpLocks/>
            </p:cNvGrpSpPr>
            <p:nvPr/>
          </p:nvGrpSpPr>
          <p:grpSpPr bwMode="auto">
            <a:xfrm>
              <a:off x="1474" y="2614"/>
              <a:ext cx="79" cy="91"/>
              <a:chOff x="1474" y="2614"/>
              <a:chExt cx="79" cy="91"/>
            </a:xfrm>
          </p:grpSpPr>
          <p:sp>
            <p:nvSpPr>
              <p:cNvPr id="115806" name="Freeform 94"/>
              <p:cNvSpPr>
                <a:spLocks/>
              </p:cNvSpPr>
              <p:nvPr/>
            </p:nvSpPr>
            <p:spPr bwMode="auto">
              <a:xfrm>
                <a:off x="1474" y="2614"/>
                <a:ext cx="60" cy="89"/>
              </a:xfrm>
              <a:custGeom>
                <a:avLst/>
                <a:gdLst>
                  <a:gd name="T0" fmla="*/ 270 w 365"/>
                  <a:gd name="T1" fmla="*/ 0 h 539"/>
                  <a:gd name="T2" fmla="*/ 191 w 365"/>
                  <a:gd name="T3" fmla="*/ 0 h 539"/>
                  <a:gd name="T4" fmla="*/ 126 w 365"/>
                  <a:gd name="T5" fmla="*/ 23 h 539"/>
                  <a:gd name="T6" fmla="*/ 89 w 365"/>
                  <a:gd name="T7" fmla="*/ 84 h 539"/>
                  <a:gd name="T8" fmla="*/ 0 w 365"/>
                  <a:gd name="T9" fmla="*/ 423 h 539"/>
                  <a:gd name="T10" fmla="*/ 16 w 365"/>
                  <a:gd name="T11" fmla="*/ 503 h 539"/>
                  <a:gd name="T12" fmla="*/ 87 w 365"/>
                  <a:gd name="T13" fmla="*/ 539 h 539"/>
                  <a:gd name="T14" fmla="*/ 173 w 365"/>
                  <a:gd name="T15" fmla="*/ 539 h 539"/>
                  <a:gd name="T16" fmla="*/ 365 w 365"/>
                  <a:gd name="T17" fmla="*/ 43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6" y="23"/>
                    </a:lnTo>
                    <a:lnTo>
                      <a:pt x="89" y="84"/>
                    </a:lnTo>
                    <a:lnTo>
                      <a:pt x="0" y="423"/>
                    </a:lnTo>
                    <a:lnTo>
                      <a:pt x="16" y="503"/>
                    </a:lnTo>
                    <a:lnTo>
                      <a:pt x="87" y="539"/>
                    </a:lnTo>
                    <a:lnTo>
                      <a:pt x="173" y="539"/>
                    </a:lnTo>
                    <a:lnTo>
                      <a:pt x="365" y="43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07" name="Freeform 95"/>
              <p:cNvSpPr>
                <a:spLocks/>
              </p:cNvSpPr>
              <p:nvPr/>
            </p:nvSpPr>
            <p:spPr bwMode="auto">
              <a:xfrm>
                <a:off x="1533" y="2688"/>
                <a:ext cx="7" cy="17"/>
              </a:xfrm>
              <a:custGeom>
                <a:avLst/>
                <a:gdLst>
                  <a:gd name="T0" fmla="*/ 0 w 41"/>
                  <a:gd name="T1" fmla="*/ 0 h 104"/>
                  <a:gd name="T2" fmla="*/ 3 w 41"/>
                  <a:gd name="T3" fmla="*/ 59 h 104"/>
                  <a:gd name="T4" fmla="*/ 41 w 41"/>
                  <a:gd name="T5" fmla="*/ 104 h 104"/>
                </a:gdLst>
                <a:ahLst/>
                <a:cxnLst>
                  <a:cxn ang="0">
                    <a:pos x="T0" y="T1"/>
                  </a:cxn>
                  <a:cxn ang="0">
                    <a:pos x="T2" y="T3"/>
                  </a:cxn>
                  <a:cxn ang="0">
                    <a:pos x="T4" y="T5"/>
                  </a:cxn>
                </a:cxnLst>
                <a:rect l="0" t="0" r="r" b="b"/>
                <a:pathLst>
                  <a:path w="41" h="104">
                    <a:moveTo>
                      <a:pt x="0" y="0"/>
                    </a:moveTo>
                    <a:lnTo>
                      <a:pt x="3" y="59"/>
                    </a:lnTo>
                    <a:lnTo>
                      <a:pt x="41" y="1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08" name="Line 96"/>
              <p:cNvSpPr>
                <a:spLocks noChangeShapeType="1"/>
              </p:cNvSpPr>
              <p:nvPr/>
            </p:nvSpPr>
            <p:spPr bwMode="auto">
              <a:xfrm flipH="1">
                <a:off x="1533" y="2614"/>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809" name="Line 97"/>
            <p:cNvSpPr>
              <a:spLocks noChangeShapeType="1"/>
            </p:cNvSpPr>
            <p:nvPr/>
          </p:nvSpPr>
          <p:spPr bwMode="auto">
            <a:xfrm flipH="1">
              <a:off x="1508" y="2407"/>
              <a:ext cx="435" cy="166"/>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810" name="Group 98"/>
            <p:cNvGrpSpPr>
              <a:grpSpLocks/>
            </p:cNvGrpSpPr>
            <p:nvPr/>
          </p:nvGrpSpPr>
          <p:grpSpPr bwMode="auto">
            <a:xfrm>
              <a:off x="1518" y="2369"/>
              <a:ext cx="520" cy="246"/>
              <a:chOff x="1518" y="2369"/>
              <a:chExt cx="520" cy="246"/>
            </a:xfrm>
          </p:grpSpPr>
          <p:sp>
            <p:nvSpPr>
              <p:cNvPr id="115811" name="Line 99"/>
              <p:cNvSpPr>
                <a:spLocks noChangeShapeType="1"/>
              </p:cNvSpPr>
              <p:nvPr/>
            </p:nvSpPr>
            <p:spPr bwMode="auto">
              <a:xfrm flipH="1">
                <a:off x="1518" y="2614"/>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12" name="Freeform 100"/>
              <p:cNvSpPr>
                <a:spLocks/>
              </p:cNvSpPr>
              <p:nvPr/>
            </p:nvSpPr>
            <p:spPr bwMode="auto">
              <a:xfrm>
                <a:off x="1962" y="2369"/>
                <a:ext cx="76" cy="133"/>
              </a:xfrm>
              <a:custGeom>
                <a:avLst/>
                <a:gdLst>
                  <a:gd name="T0" fmla="*/ 214 w 453"/>
                  <a:gd name="T1" fmla="*/ 0 h 804"/>
                  <a:gd name="T2" fmla="*/ 0 w 453"/>
                  <a:gd name="T3" fmla="*/ 804 h 804"/>
                  <a:gd name="T4" fmla="*/ 199 w 453"/>
                  <a:gd name="T5" fmla="*/ 804 h 804"/>
                  <a:gd name="T6" fmla="*/ 321 w 453"/>
                  <a:gd name="T7" fmla="*/ 758 h 804"/>
                  <a:gd name="T8" fmla="*/ 395 w 453"/>
                  <a:gd name="T9" fmla="*/ 647 h 804"/>
                  <a:gd name="T10" fmla="*/ 453 w 453"/>
                  <a:gd name="T11" fmla="*/ 424 h 804"/>
                  <a:gd name="T12" fmla="*/ 438 w 453"/>
                  <a:gd name="T13" fmla="*/ 313 h 804"/>
                  <a:gd name="T14" fmla="*/ 340 w 453"/>
                  <a:gd name="T15" fmla="*/ 267 h 804"/>
                  <a:gd name="T16" fmla="*/ 143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4" y="0"/>
                    </a:moveTo>
                    <a:lnTo>
                      <a:pt x="0" y="804"/>
                    </a:lnTo>
                    <a:lnTo>
                      <a:pt x="199" y="804"/>
                    </a:lnTo>
                    <a:lnTo>
                      <a:pt x="321" y="758"/>
                    </a:lnTo>
                    <a:lnTo>
                      <a:pt x="395" y="647"/>
                    </a:lnTo>
                    <a:lnTo>
                      <a:pt x="453" y="424"/>
                    </a:lnTo>
                    <a:lnTo>
                      <a:pt x="438" y="313"/>
                    </a:lnTo>
                    <a:lnTo>
                      <a:pt x="340" y="267"/>
                    </a:lnTo>
                    <a:lnTo>
                      <a:pt x="143"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15813" name="Group 101"/>
          <p:cNvGrpSpPr>
            <a:grpSpLocks/>
          </p:cNvGrpSpPr>
          <p:nvPr/>
        </p:nvGrpSpPr>
        <p:grpSpPr bwMode="auto">
          <a:xfrm>
            <a:off x="801688" y="3109913"/>
            <a:ext cx="195262" cy="211137"/>
            <a:chOff x="237" y="2242"/>
            <a:chExt cx="123" cy="133"/>
          </a:xfrm>
        </p:grpSpPr>
        <p:sp>
          <p:nvSpPr>
            <p:cNvPr id="115814" name="Line 102"/>
            <p:cNvSpPr>
              <a:spLocks noChangeShapeType="1"/>
            </p:cNvSpPr>
            <p:nvPr/>
          </p:nvSpPr>
          <p:spPr bwMode="auto">
            <a:xfrm>
              <a:off x="272" y="2242"/>
              <a:ext cx="52"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15" name="Line 103"/>
            <p:cNvSpPr>
              <a:spLocks noChangeShapeType="1"/>
            </p:cNvSpPr>
            <p:nvPr/>
          </p:nvSpPr>
          <p:spPr bwMode="auto">
            <a:xfrm flipH="1">
              <a:off x="237" y="2242"/>
              <a:ext cx="123"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816" name="Freeform 104"/>
          <p:cNvSpPr>
            <a:spLocks/>
          </p:cNvSpPr>
          <p:nvPr/>
        </p:nvSpPr>
        <p:spPr bwMode="auto">
          <a:xfrm>
            <a:off x="1177925" y="1270000"/>
            <a:ext cx="138113" cy="211138"/>
          </a:xfrm>
          <a:custGeom>
            <a:avLst/>
            <a:gdLst>
              <a:gd name="T0" fmla="*/ 0 w 530"/>
              <a:gd name="T1" fmla="*/ 0 h 804"/>
              <a:gd name="T2" fmla="*/ 52 w 530"/>
              <a:gd name="T3" fmla="*/ 804 h 804"/>
              <a:gd name="T4" fmla="*/ 530 w 530"/>
              <a:gd name="T5" fmla="*/ 0 h 804"/>
            </a:gdLst>
            <a:ahLst/>
            <a:cxnLst>
              <a:cxn ang="0">
                <a:pos x="T0" y="T1"/>
              </a:cxn>
              <a:cxn ang="0">
                <a:pos x="T2" y="T3"/>
              </a:cxn>
              <a:cxn ang="0">
                <a:pos x="T4" y="T5"/>
              </a:cxn>
            </a:cxnLst>
            <a:rect l="0" t="0" r="r" b="b"/>
            <a:pathLst>
              <a:path w="530" h="804">
                <a:moveTo>
                  <a:pt x="0" y="0"/>
                </a:moveTo>
                <a:lnTo>
                  <a:pt x="52" y="804"/>
                </a:lnTo>
                <a:lnTo>
                  <a:pt x="53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5817" name="Group 105"/>
          <p:cNvGrpSpPr>
            <a:grpSpLocks/>
          </p:cNvGrpSpPr>
          <p:nvPr/>
        </p:nvGrpSpPr>
        <p:grpSpPr bwMode="auto">
          <a:xfrm>
            <a:off x="1935163" y="1795463"/>
            <a:ext cx="1574800" cy="1860550"/>
            <a:chOff x="951" y="1165"/>
            <a:chExt cx="992" cy="1172"/>
          </a:xfrm>
        </p:grpSpPr>
        <p:sp>
          <p:nvSpPr>
            <p:cNvPr id="115818" name="Line 106"/>
            <p:cNvSpPr>
              <a:spLocks noChangeShapeType="1"/>
            </p:cNvSpPr>
            <p:nvPr/>
          </p:nvSpPr>
          <p:spPr bwMode="auto">
            <a:xfrm>
              <a:off x="951" y="1774"/>
              <a:ext cx="441" cy="4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19" name="Line 107"/>
            <p:cNvSpPr>
              <a:spLocks noChangeShapeType="1"/>
            </p:cNvSpPr>
            <p:nvPr/>
          </p:nvSpPr>
          <p:spPr bwMode="auto">
            <a:xfrm>
              <a:off x="1469" y="2298"/>
              <a:ext cx="39"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20" name="Line 108"/>
            <p:cNvSpPr>
              <a:spLocks noChangeShapeType="1"/>
            </p:cNvSpPr>
            <p:nvPr/>
          </p:nvSpPr>
          <p:spPr bwMode="auto">
            <a:xfrm>
              <a:off x="1593" y="1165"/>
              <a:ext cx="350" cy="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821" name="Line 109"/>
          <p:cNvSpPr>
            <a:spLocks noChangeShapeType="1"/>
          </p:cNvSpPr>
          <p:nvPr/>
        </p:nvSpPr>
        <p:spPr bwMode="auto">
          <a:xfrm flipV="1">
            <a:off x="2471738" y="2357438"/>
            <a:ext cx="1041400" cy="9445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822" name="Group 110"/>
          <p:cNvGrpSpPr>
            <a:grpSpLocks/>
          </p:cNvGrpSpPr>
          <p:nvPr/>
        </p:nvGrpSpPr>
        <p:grpSpPr bwMode="auto">
          <a:xfrm>
            <a:off x="2819400" y="2359025"/>
            <a:ext cx="1433513" cy="1300163"/>
            <a:chOff x="1508" y="1520"/>
            <a:chExt cx="903" cy="819"/>
          </a:xfrm>
        </p:grpSpPr>
        <p:sp>
          <p:nvSpPr>
            <p:cNvPr id="115823" name="Line 111"/>
            <p:cNvSpPr>
              <a:spLocks noChangeShapeType="1"/>
            </p:cNvSpPr>
            <p:nvPr/>
          </p:nvSpPr>
          <p:spPr bwMode="auto">
            <a:xfrm>
              <a:off x="1508" y="2337"/>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24" name="Line 112"/>
            <p:cNvSpPr>
              <a:spLocks noChangeShapeType="1"/>
            </p:cNvSpPr>
            <p:nvPr/>
          </p:nvSpPr>
          <p:spPr bwMode="auto">
            <a:xfrm>
              <a:off x="1943" y="1520"/>
              <a:ext cx="26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25" name="Group 113"/>
          <p:cNvGrpSpPr>
            <a:grpSpLocks/>
          </p:cNvGrpSpPr>
          <p:nvPr/>
        </p:nvGrpSpPr>
        <p:grpSpPr bwMode="auto">
          <a:xfrm>
            <a:off x="2940050" y="2401888"/>
            <a:ext cx="398463" cy="312737"/>
            <a:chOff x="1584" y="1547"/>
            <a:chExt cx="251" cy="197"/>
          </a:xfrm>
        </p:grpSpPr>
        <p:grpSp>
          <p:nvGrpSpPr>
            <p:cNvPr id="115826" name="Group 114"/>
            <p:cNvGrpSpPr>
              <a:grpSpLocks/>
            </p:cNvGrpSpPr>
            <p:nvPr/>
          </p:nvGrpSpPr>
          <p:grpSpPr bwMode="auto">
            <a:xfrm>
              <a:off x="1584" y="1547"/>
              <a:ext cx="146" cy="197"/>
              <a:chOff x="1645" y="1547"/>
              <a:chExt cx="146" cy="197"/>
            </a:xfrm>
          </p:grpSpPr>
          <p:sp>
            <p:nvSpPr>
              <p:cNvPr id="115827" name="Freeform 115"/>
              <p:cNvSpPr>
                <a:spLocks/>
              </p:cNvSpPr>
              <p:nvPr/>
            </p:nvSpPr>
            <p:spPr bwMode="auto">
              <a:xfrm>
                <a:off x="1645" y="1547"/>
                <a:ext cx="122" cy="197"/>
              </a:xfrm>
              <a:custGeom>
                <a:avLst/>
                <a:gdLst>
                  <a:gd name="T0" fmla="*/ 735 w 735"/>
                  <a:gd name="T1" fmla="*/ 0 h 1191"/>
                  <a:gd name="T2" fmla="*/ 640 w 735"/>
                  <a:gd name="T3" fmla="*/ 42 h 1191"/>
                  <a:gd name="T4" fmla="*/ 533 w 735"/>
                  <a:gd name="T5" fmla="*/ 127 h 1191"/>
                  <a:gd name="T6" fmla="*/ 405 w 735"/>
                  <a:gd name="T7" fmla="*/ 298 h 1191"/>
                  <a:gd name="T8" fmla="*/ 328 w 735"/>
                  <a:gd name="T9" fmla="*/ 425 h 1191"/>
                  <a:gd name="T10" fmla="*/ 241 w 735"/>
                  <a:gd name="T11" fmla="*/ 596 h 1191"/>
                  <a:gd name="T12" fmla="*/ 132 w 735"/>
                  <a:gd name="T13" fmla="*/ 851 h 1191"/>
                  <a:gd name="T14" fmla="*/ 0 w 735"/>
                  <a:gd name="T15" fmla="*/ 1191 h 1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191">
                    <a:moveTo>
                      <a:pt x="735" y="0"/>
                    </a:moveTo>
                    <a:lnTo>
                      <a:pt x="640" y="42"/>
                    </a:lnTo>
                    <a:lnTo>
                      <a:pt x="533" y="127"/>
                    </a:lnTo>
                    <a:lnTo>
                      <a:pt x="405" y="298"/>
                    </a:lnTo>
                    <a:lnTo>
                      <a:pt x="328" y="425"/>
                    </a:lnTo>
                    <a:lnTo>
                      <a:pt x="241" y="596"/>
                    </a:lnTo>
                    <a:lnTo>
                      <a:pt x="132" y="851"/>
                    </a:lnTo>
                    <a:lnTo>
                      <a:pt x="0" y="1191"/>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28" name="Freeform 116"/>
              <p:cNvSpPr>
                <a:spLocks/>
              </p:cNvSpPr>
              <p:nvPr/>
            </p:nvSpPr>
            <p:spPr bwMode="auto">
              <a:xfrm>
                <a:off x="1681" y="1547"/>
                <a:ext cx="110" cy="147"/>
              </a:xfrm>
              <a:custGeom>
                <a:avLst/>
                <a:gdLst>
                  <a:gd name="T0" fmla="*/ 517 w 663"/>
                  <a:gd name="T1" fmla="*/ 0 h 893"/>
                  <a:gd name="T2" fmla="*/ 601 w 663"/>
                  <a:gd name="T3" fmla="*/ 0 h 893"/>
                  <a:gd name="T4" fmla="*/ 663 w 663"/>
                  <a:gd name="T5" fmla="*/ 84 h 893"/>
                  <a:gd name="T6" fmla="*/ 628 w 663"/>
                  <a:gd name="T7" fmla="*/ 212 h 893"/>
                  <a:gd name="T8" fmla="*/ 564 w 663"/>
                  <a:gd name="T9" fmla="*/ 298 h 893"/>
                  <a:gd name="T10" fmla="*/ 511 w 663"/>
                  <a:gd name="T11" fmla="*/ 340 h 893"/>
                  <a:gd name="T12" fmla="*/ 416 w 663"/>
                  <a:gd name="T13" fmla="*/ 382 h 893"/>
                  <a:gd name="T14" fmla="*/ 289 w 663"/>
                  <a:gd name="T15" fmla="*/ 382 h 893"/>
                  <a:gd name="T16" fmla="*/ 362 w 663"/>
                  <a:gd name="T17" fmla="*/ 425 h 893"/>
                  <a:gd name="T18" fmla="*/ 424 w 663"/>
                  <a:gd name="T19" fmla="*/ 510 h 893"/>
                  <a:gd name="T20" fmla="*/ 443 w 663"/>
                  <a:gd name="T21" fmla="*/ 596 h 893"/>
                  <a:gd name="T22" fmla="*/ 409 w 663"/>
                  <a:gd name="T23" fmla="*/ 723 h 893"/>
                  <a:gd name="T24" fmla="*/ 345 w 663"/>
                  <a:gd name="T25" fmla="*/ 808 h 893"/>
                  <a:gd name="T26" fmla="*/ 292 w 663"/>
                  <a:gd name="T27" fmla="*/ 851 h 893"/>
                  <a:gd name="T28" fmla="*/ 196 w 663"/>
                  <a:gd name="T29" fmla="*/ 893 h 893"/>
                  <a:gd name="T30" fmla="*/ 112 w 663"/>
                  <a:gd name="T31" fmla="*/ 893 h 893"/>
                  <a:gd name="T32" fmla="*/ 40 w 663"/>
                  <a:gd name="T33" fmla="*/ 851 h 893"/>
                  <a:gd name="T34" fmla="*/ 9 w 663"/>
                  <a:gd name="T35" fmla="*/ 808 h 893"/>
                  <a:gd name="T36" fmla="*/ 0 w 663"/>
                  <a:gd name="T37" fmla="*/ 68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3" h="893">
                    <a:moveTo>
                      <a:pt x="517" y="0"/>
                    </a:moveTo>
                    <a:lnTo>
                      <a:pt x="601" y="0"/>
                    </a:lnTo>
                    <a:lnTo>
                      <a:pt x="663" y="84"/>
                    </a:lnTo>
                    <a:lnTo>
                      <a:pt x="628" y="212"/>
                    </a:lnTo>
                    <a:lnTo>
                      <a:pt x="564" y="298"/>
                    </a:lnTo>
                    <a:lnTo>
                      <a:pt x="511" y="340"/>
                    </a:lnTo>
                    <a:lnTo>
                      <a:pt x="416" y="382"/>
                    </a:lnTo>
                    <a:lnTo>
                      <a:pt x="289" y="382"/>
                    </a:lnTo>
                    <a:lnTo>
                      <a:pt x="362" y="425"/>
                    </a:lnTo>
                    <a:lnTo>
                      <a:pt x="424" y="510"/>
                    </a:lnTo>
                    <a:lnTo>
                      <a:pt x="443" y="596"/>
                    </a:lnTo>
                    <a:lnTo>
                      <a:pt x="409" y="723"/>
                    </a:lnTo>
                    <a:lnTo>
                      <a:pt x="345" y="808"/>
                    </a:lnTo>
                    <a:lnTo>
                      <a:pt x="292" y="851"/>
                    </a:lnTo>
                    <a:lnTo>
                      <a:pt x="196" y="893"/>
                    </a:lnTo>
                    <a:lnTo>
                      <a:pt x="112" y="893"/>
                    </a:lnTo>
                    <a:lnTo>
                      <a:pt x="40" y="851"/>
                    </a:lnTo>
                    <a:lnTo>
                      <a:pt x="9" y="808"/>
                    </a:lnTo>
                    <a:lnTo>
                      <a:pt x="0" y="680"/>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15829" name="Line 117"/>
            <p:cNvSpPr>
              <a:spLocks noChangeShapeType="1"/>
            </p:cNvSpPr>
            <p:nvPr/>
          </p:nvSpPr>
          <p:spPr bwMode="auto">
            <a:xfrm>
              <a:off x="1782" y="1665"/>
              <a:ext cx="53" cy="45"/>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30" name="Group 118"/>
          <p:cNvGrpSpPr>
            <a:grpSpLocks/>
          </p:cNvGrpSpPr>
          <p:nvPr/>
        </p:nvGrpSpPr>
        <p:grpSpPr bwMode="auto">
          <a:xfrm>
            <a:off x="3371850" y="2460625"/>
            <a:ext cx="439738" cy="234950"/>
            <a:chOff x="1856" y="1584"/>
            <a:chExt cx="277" cy="148"/>
          </a:xfrm>
        </p:grpSpPr>
        <p:grpSp>
          <p:nvGrpSpPr>
            <p:cNvPr id="115831" name="Group 119"/>
            <p:cNvGrpSpPr>
              <a:grpSpLocks/>
            </p:cNvGrpSpPr>
            <p:nvPr/>
          </p:nvGrpSpPr>
          <p:grpSpPr bwMode="auto">
            <a:xfrm>
              <a:off x="2016" y="1584"/>
              <a:ext cx="117" cy="148"/>
              <a:chOff x="1837" y="1739"/>
              <a:chExt cx="117" cy="148"/>
            </a:xfrm>
          </p:grpSpPr>
          <p:sp>
            <p:nvSpPr>
              <p:cNvPr id="115832" name="Freeform 120"/>
              <p:cNvSpPr>
                <a:spLocks/>
              </p:cNvSpPr>
              <p:nvPr/>
            </p:nvSpPr>
            <p:spPr bwMode="auto">
              <a:xfrm>
                <a:off x="1837" y="1739"/>
                <a:ext cx="59" cy="98"/>
              </a:xfrm>
              <a:custGeom>
                <a:avLst/>
                <a:gdLst>
                  <a:gd name="T0" fmla="*/ 0 w 356"/>
                  <a:gd name="T1" fmla="*/ 128 h 596"/>
                  <a:gd name="T2" fmla="*/ 107 w 356"/>
                  <a:gd name="T3" fmla="*/ 43 h 596"/>
                  <a:gd name="T4" fmla="*/ 202 w 356"/>
                  <a:gd name="T5" fmla="*/ 0 h 596"/>
                  <a:gd name="T6" fmla="*/ 244 w 356"/>
                  <a:gd name="T7" fmla="*/ 0 h 596"/>
                  <a:gd name="T8" fmla="*/ 317 w 356"/>
                  <a:gd name="T9" fmla="*/ 43 h 596"/>
                  <a:gd name="T10" fmla="*/ 347 w 356"/>
                  <a:gd name="T11" fmla="*/ 85 h 596"/>
                  <a:gd name="T12" fmla="*/ 356 w 356"/>
                  <a:gd name="T13" fmla="*/ 214 h 596"/>
                  <a:gd name="T14" fmla="*/ 311 w 356"/>
                  <a:gd name="T15" fmla="*/ 383 h 596"/>
                  <a:gd name="T16" fmla="*/ 212 w 356"/>
                  <a:gd name="T17"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596">
                    <a:moveTo>
                      <a:pt x="0" y="128"/>
                    </a:moveTo>
                    <a:lnTo>
                      <a:pt x="107" y="43"/>
                    </a:lnTo>
                    <a:lnTo>
                      <a:pt x="202" y="0"/>
                    </a:lnTo>
                    <a:lnTo>
                      <a:pt x="244" y="0"/>
                    </a:lnTo>
                    <a:lnTo>
                      <a:pt x="317" y="43"/>
                    </a:lnTo>
                    <a:lnTo>
                      <a:pt x="347" y="85"/>
                    </a:lnTo>
                    <a:lnTo>
                      <a:pt x="356" y="214"/>
                    </a:lnTo>
                    <a:lnTo>
                      <a:pt x="311" y="383"/>
                    </a:lnTo>
                    <a:lnTo>
                      <a:pt x="212" y="596"/>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33" name="Freeform 121"/>
              <p:cNvSpPr>
                <a:spLocks/>
              </p:cNvSpPr>
              <p:nvPr/>
            </p:nvSpPr>
            <p:spPr bwMode="auto">
              <a:xfrm>
                <a:off x="1839" y="1739"/>
                <a:ext cx="115" cy="148"/>
              </a:xfrm>
              <a:custGeom>
                <a:avLst/>
                <a:gdLst>
                  <a:gd name="T0" fmla="*/ 699 w 699"/>
                  <a:gd name="T1" fmla="*/ 0 h 894"/>
                  <a:gd name="T2" fmla="*/ 623 w 699"/>
                  <a:gd name="T3" fmla="*/ 128 h 894"/>
                  <a:gd name="T4" fmla="*/ 559 w 699"/>
                  <a:gd name="T5" fmla="*/ 214 h 894"/>
                  <a:gd name="T6" fmla="*/ 205 w 699"/>
                  <a:gd name="T7" fmla="*/ 596 h 894"/>
                  <a:gd name="T8" fmla="*/ 77 w 699"/>
                  <a:gd name="T9" fmla="*/ 767 h 894"/>
                  <a:gd name="T10" fmla="*/ 0 w 699"/>
                  <a:gd name="T11" fmla="*/ 894 h 894"/>
                </a:gdLst>
                <a:ahLst/>
                <a:cxnLst>
                  <a:cxn ang="0">
                    <a:pos x="T0" y="T1"/>
                  </a:cxn>
                  <a:cxn ang="0">
                    <a:pos x="T2" y="T3"/>
                  </a:cxn>
                  <a:cxn ang="0">
                    <a:pos x="T4" y="T5"/>
                  </a:cxn>
                  <a:cxn ang="0">
                    <a:pos x="T6" y="T7"/>
                  </a:cxn>
                  <a:cxn ang="0">
                    <a:pos x="T8" y="T9"/>
                  </a:cxn>
                  <a:cxn ang="0">
                    <a:pos x="T10" y="T11"/>
                  </a:cxn>
                </a:cxnLst>
                <a:rect l="0" t="0" r="r" b="b"/>
                <a:pathLst>
                  <a:path w="699" h="894">
                    <a:moveTo>
                      <a:pt x="699" y="0"/>
                    </a:moveTo>
                    <a:lnTo>
                      <a:pt x="623" y="128"/>
                    </a:lnTo>
                    <a:lnTo>
                      <a:pt x="559" y="214"/>
                    </a:lnTo>
                    <a:lnTo>
                      <a:pt x="205" y="596"/>
                    </a:lnTo>
                    <a:lnTo>
                      <a:pt x="77" y="767"/>
                    </a:lnTo>
                    <a:lnTo>
                      <a:pt x="0" y="894"/>
                    </a:lnTo>
                  </a:path>
                </a:pathLst>
              </a:custGeom>
              <a:noFill/>
              <a:ln w="19050" cmpd="sng">
                <a:solidFill>
                  <a:srgbClr val="FF99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15834" name="Line 122"/>
            <p:cNvSpPr>
              <a:spLocks noChangeShapeType="1"/>
            </p:cNvSpPr>
            <p:nvPr/>
          </p:nvSpPr>
          <p:spPr bwMode="auto">
            <a:xfrm>
              <a:off x="1856" y="1673"/>
              <a:ext cx="131" cy="19"/>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35" name="Group 123"/>
          <p:cNvGrpSpPr>
            <a:grpSpLocks/>
          </p:cNvGrpSpPr>
          <p:nvPr/>
        </p:nvGrpSpPr>
        <p:grpSpPr bwMode="auto">
          <a:xfrm>
            <a:off x="1706563" y="1524000"/>
            <a:ext cx="1343025" cy="1295400"/>
            <a:chOff x="807" y="994"/>
            <a:chExt cx="846" cy="816"/>
          </a:xfrm>
        </p:grpSpPr>
        <p:sp>
          <p:nvSpPr>
            <p:cNvPr id="115836" name="Line 124"/>
            <p:cNvSpPr>
              <a:spLocks noChangeShapeType="1"/>
            </p:cNvSpPr>
            <p:nvPr/>
          </p:nvSpPr>
          <p:spPr bwMode="auto">
            <a:xfrm flipV="1">
              <a:off x="951" y="1165"/>
              <a:ext cx="642" cy="609"/>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837" name="Group 125"/>
            <p:cNvGrpSpPr>
              <a:grpSpLocks/>
            </p:cNvGrpSpPr>
            <p:nvPr/>
          </p:nvGrpSpPr>
          <p:grpSpPr bwMode="auto">
            <a:xfrm>
              <a:off x="807" y="994"/>
              <a:ext cx="846" cy="816"/>
              <a:chOff x="807" y="994"/>
              <a:chExt cx="846" cy="816"/>
            </a:xfrm>
          </p:grpSpPr>
          <p:sp>
            <p:nvSpPr>
              <p:cNvPr id="115838" name="Line 126"/>
              <p:cNvSpPr>
                <a:spLocks noChangeShapeType="1"/>
              </p:cNvSpPr>
              <p:nvPr/>
            </p:nvSpPr>
            <p:spPr bwMode="auto">
              <a:xfrm flipV="1">
                <a:off x="931" y="1680"/>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39" name="Line 127"/>
              <p:cNvSpPr>
                <a:spLocks noChangeShapeType="1"/>
              </p:cNvSpPr>
              <p:nvPr/>
            </p:nvSpPr>
            <p:spPr bwMode="auto">
              <a:xfrm flipH="1">
                <a:off x="851" y="1718"/>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40" name="Freeform 128"/>
              <p:cNvSpPr>
                <a:spLocks/>
              </p:cNvSpPr>
              <p:nvPr/>
            </p:nvSpPr>
            <p:spPr bwMode="auto">
              <a:xfrm>
                <a:off x="867" y="1792"/>
                <a:ext cx="6" cy="18"/>
              </a:xfrm>
              <a:custGeom>
                <a:avLst/>
                <a:gdLst>
                  <a:gd name="T0" fmla="*/ 0 w 41"/>
                  <a:gd name="T1" fmla="*/ 0 h 105"/>
                  <a:gd name="T2" fmla="*/ 4 w 41"/>
                  <a:gd name="T3" fmla="*/ 59 h 105"/>
                  <a:gd name="T4" fmla="*/ 41 w 41"/>
                  <a:gd name="T5" fmla="*/ 105 h 105"/>
                </a:gdLst>
                <a:ahLst/>
                <a:cxnLst>
                  <a:cxn ang="0">
                    <a:pos x="T0" y="T1"/>
                  </a:cxn>
                  <a:cxn ang="0">
                    <a:pos x="T2" y="T3"/>
                  </a:cxn>
                  <a:cxn ang="0">
                    <a:pos x="T4" y="T5"/>
                  </a:cxn>
                </a:cxnLst>
                <a:rect l="0" t="0" r="r" b="b"/>
                <a:pathLst>
                  <a:path w="41" h="105">
                    <a:moveTo>
                      <a:pt x="0" y="0"/>
                    </a:moveTo>
                    <a:lnTo>
                      <a:pt x="4" y="59"/>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41" name="Freeform 129"/>
              <p:cNvSpPr>
                <a:spLocks/>
              </p:cNvSpPr>
              <p:nvPr/>
            </p:nvSpPr>
            <p:spPr bwMode="auto">
              <a:xfrm>
                <a:off x="807" y="1718"/>
                <a:ext cx="61" cy="89"/>
              </a:xfrm>
              <a:custGeom>
                <a:avLst/>
                <a:gdLst>
                  <a:gd name="T0" fmla="*/ 271 w 365"/>
                  <a:gd name="T1" fmla="*/ 0 h 539"/>
                  <a:gd name="T2" fmla="*/ 193 w 365"/>
                  <a:gd name="T3" fmla="*/ 0 h 539"/>
                  <a:gd name="T4" fmla="*/ 127 w 365"/>
                  <a:gd name="T5" fmla="*/ 23 h 539"/>
                  <a:gd name="T6" fmla="*/ 90 w 365"/>
                  <a:gd name="T7" fmla="*/ 84 h 539"/>
                  <a:gd name="T8" fmla="*/ 0 w 365"/>
                  <a:gd name="T9" fmla="*/ 423 h 539"/>
                  <a:gd name="T10" fmla="*/ 16 w 365"/>
                  <a:gd name="T11" fmla="*/ 503 h 539"/>
                  <a:gd name="T12" fmla="*/ 88 w 365"/>
                  <a:gd name="T13" fmla="*/ 539 h 539"/>
                  <a:gd name="T14" fmla="*/ 174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1" y="0"/>
                    </a:moveTo>
                    <a:lnTo>
                      <a:pt x="193" y="0"/>
                    </a:lnTo>
                    <a:lnTo>
                      <a:pt x="127" y="23"/>
                    </a:lnTo>
                    <a:lnTo>
                      <a:pt x="90" y="84"/>
                    </a:lnTo>
                    <a:lnTo>
                      <a:pt x="0" y="423"/>
                    </a:lnTo>
                    <a:lnTo>
                      <a:pt x="16" y="503"/>
                    </a:lnTo>
                    <a:lnTo>
                      <a:pt x="88" y="539"/>
                    </a:lnTo>
                    <a:lnTo>
                      <a:pt x="174"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42" name="Line 130"/>
              <p:cNvSpPr>
                <a:spLocks noChangeShapeType="1"/>
              </p:cNvSpPr>
              <p:nvPr/>
            </p:nvSpPr>
            <p:spPr bwMode="auto">
              <a:xfrm flipH="1">
                <a:off x="867" y="1718"/>
                <a:ext cx="19"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43" name="Freeform 131"/>
              <p:cNvSpPr>
                <a:spLocks/>
              </p:cNvSpPr>
              <p:nvPr/>
            </p:nvSpPr>
            <p:spPr bwMode="auto">
              <a:xfrm>
                <a:off x="1509" y="994"/>
                <a:ext cx="75" cy="133"/>
              </a:xfrm>
              <a:custGeom>
                <a:avLst/>
                <a:gdLst>
                  <a:gd name="T0" fmla="*/ 213 w 453"/>
                  <a:gd name="T1" fmla="*/ 0 h 804"/>
                  <a:gd name="T2" fmla="*/ 0 w 453"/>
                  <a:gd name="T3" fmla="*/ 804 h 804"/>
                  <a:gd name="T4" fmla="*/ 199 w 453"/>
                  <a:gd name="T5" fmla="*/ 804 h 804"/>
                  <a:gd name="T6" fmla="*/ 319 w 453"/>
                  <a:gd name="T7" fmla="*/ 758 h 804"/>
                  <a:gd name="T8" fmla="*/ 395 w 453"/>
                  <a:gd name="T9" fmla="*/ 647 h 804"/>
                  <a:gd name="T10" fmla="*/ 453 w 453"/>
                  <a:gd name="T11" fmla="*/ 424 h 804"/>
                  <a:gd name="T12" fmla="*/ 438 w 453"/>
                  <a:gd name="T13" fmla="*/ 313 h 804"/>
                  <a:gd name="T14" fmla="*/ 340 w 453"/>
                  <a:gd name="T15" fmla="*/ 267 h 804"/>
                  <a:gd name="T16" fmla="*/ 142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3" y="0"/>
                    </a:moveTo>
                    <a:lnTo>
                      <a:pt x="0" y="804"/>
                    </a:lnTo>
                    <a:lnTo>
                      <a:pt x="199" y="804"/>
                    </a:lnTo>
                    <a:lnTo>
                      <a:pt x="319" y="758"/>
                    </a:lnTo>
                    <a:lnTo>
                      <a:pt x="395" y="647"/>
                    </a:lnTo>
                    <a:lnTo>
                      <a:pt x="453" y="424"/>
                    </a:lnTo>
                    <a:lnTo>
                      <a:pt x="438" y="313"/>
                    </a:lnTo>
                    <a:lnTo>
                      <a:pt x="340" y="267"/>
                    </a:lnTo>
                    <a:lnTo>
                      <a:pt x="142"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44" name="Line 132"/>
              <p:cNvSpPr>
                <a:spLocks noChangeShapeType="1"/>
              </p:cNvSpPr>
              <p:nvPr/>
            </p:nvSpPr>
            <p:spPr bwMode="auto">
              <a:xfrm flipV="1">
                <a:off x="1638" y="994"/>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15845" name="Group 133"/>
          <p:cNvGrpSpPr>
            <a:grpSpLocks/>
          </p:cNvGrpSpPr>
          <p:nvPr/>
        </p:nvGrpSpPr>
        <p:grpSpPr bwMode="auto">
          <a:xfrm>
            <a:off x="2954338" y="1795463"/>
            <a:ext cx="971550" cy="563562"/>
            <a:chOff x="1593" y="1165"/>
            <a:chExt cx="612" cy="355"/>
          </a:xfrm>
        </p:grpSpPr>
        <p:sp>
          <p:nvSpPr>
            <p:cNvPr id="115846" name="Line 134"/>
            <p:cNvSpPr>
              <a:spLocks noChangeShapeType="1"/>
            </p:cNvSpPr>
            <p:nvPr/>
          </p:nvSpPr>
          <p:spPr bwMode="auto">
            <a:xfrm>
              <a:off x="2063" y="1376"/>
              <a:ext cx="142"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47" name="Line 135"/>
            <p:cNvSpPr>
              <a:spLocks noChangeShapeType="1"/>
            </p:cNvSpPr>
            <p:nvPr/>
          </p:nvSpPr>
          <p:spPr bwMode="auto">
            <a:xfrm>
              <a:off x="1593" y="1165"/>
              <a:ext cx="26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48" name="Line 136"/>
            <p:cNvSpPr>
              <a:spLocks noChangeShapeType="1"/>
            </p:cNvSpPr>
            <p:nvPr/>
          </p:nvSpPr>
          <p:spPr bwMode="auto">
            <a:xfrm>
              <a:off x="1855" y="1165"/>
              <a:ext cx="135" cy="1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49" name="Group 137"/>
          <p:cNvGrpSpPr>
            <a:grpSpLocks/>
          </p:cNvGrpSpPr>
          <p:nvPr/>
        </p:nvGrpSpPr>
        <p:grpSpPr bwMode="auto">
          <a:xfrm>
            <a:off x="4830763" y="4381500"/>
            <a:ext cx="138112" cy="211138"/>
            <a:chOff x="2793" y="3142"/>
            <a:chExt cx="87" cy="133"/>
          </a:xfrm>
        </p:grpSpPr>
        <p:sp>
          <p:nvSpPr>
            <p:cNvPr id="115850" name="Freeform 138"/>
            <p:cNvSpPr>
              <a:spLocks/>
            </p:cNvSpPr>
            <p:nvPr/>
          </p:nvSpPr>
          <p:spPr bwMode="auto">
            <a:xfrm>
              <a:off x="2793" y="3142"/>
              <a:ext cx="87" cy="66"/>
            </a:xfrm>
            <a:custGeom>
              <a:avLst/>
              <a:gdLst>
                <a:gd name="T0" fmla="*/ 0 w 528"/>
                <a:gd name="T1" fmla="*/ 0 h 402"/>
                <a:gd name="T2" fmla="*/ 158 w 528"/>
                <a:gd name="T3" fmla="*/ 402 h 402"/>
                <a:gd name="T4" fmla="*/ 528 w 528"/>
                <a:gd name="T5" fmla="*/ 0 h 402"/>
              </a:gdLst>
              <a:ahLst/>
              <a:cxnLst>
                <a:cxn ang="0">
                  <a:pos x="T0" y="T1"/>
                </a:cxn>
                <a:cxn ang="0">
                  <a:pos x="T2" y="T3"/>
                </a:cxn>
                <a:cxn ang="0">
                  <a:pos x="T4" y="T5"/>
                </a:cxn>
              </a:cxnLst>
              <a:rect l="0" t="0" r="r" b="b"/>
              <a:pathLst>
                <a:path w="528" h="402">
                  <a:moveTo>
                    <a:pt x="0" y="0"/>
                  </a:moveTo>
                  <a:lnTo>
                    <a:pt x="158" y="402"/>
                  </a:lnTo>
                  <a:lnTo>
                    <a:pt x="52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51" name="Line 139"/>
            <p:cNvSpPr>
              <a:spLocks noChangeShapeType="1"/>
            </p:cNvSpPr>
            <p:nvPr/>
          </p:nvSpPr>
          <p:spPr bwMode="auto">
            <a:xfrm flipH="1">
              <a:off x="2801" y="3208"/>
              <a:ext cx="18" cy="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52" name="Group 140"/>
          <p:cNvGrpSpPr>
            <a:grpSpLocks/>
          </p:cNvGrpSpPr>
          <p:nvPr/>
        </p:nvGrpSpPr>
        <p:grpSpPr bwMode="auto">
          <a:xfrm>
            <a:off x="1935163" y="2755900"/>
            <a:ext cx="2319337" cy="1277938"/>
            <a:chOff x="951" y="1770"/>
            <a:chExt cx="1461" cy="805"/>
          </a:xfrm>
        </p:grpSpPr>
        <p:sp>
          <p:nvSpPr>
            <p:cNvPr id="115853" name="Line 141"/>
            <p:cNvSpPr>
              <a:spLocks noChangeShapeType="1"/>
            </p:cNvSpPr>
            <p:nvPr/>
          </p:nvSpPr>
          <p:spPr bwMode="auto">
            <a:xfrm>
              <a:off x="1851" y="1770"/>
              <a:ext cx="560" cy="5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54" name="Line 142"/>
            <p:cNvSpPr>
              <a:spLocks noChangeShapeType="1"/>
            </p:cNvSpPr>
            <p:nvPr/>
          </p:nvSpPr>
          <p:spPr bwMode="auto">
            <a:xfrm>
              <a:off x="1508" y="2573"/>
              <a:ext cx="903"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55" name="Line 143"/>
            <p:cNvSpPr>
              <a:spLocks noChangeShapeType="1"/>
            </p:cNvSpPr>
            <p:nvPr/>
          </p:nvSpPr>
          <p:spPr bwMode="auto">
            <a:xfrm>
              <a:off x="951" y="2010"/>
              <a:ext cx="557" cy="5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56" name="Line 144"/>
            <p:cNvSpPr>
              <a:spLocks noChangeShapeType="1"/>
            </p:cNvSpPr>
            <p:nvPr/>
          </p:nvSpPr>
          <p:spPr bwMode="auto">
            <a:xfrm>
              <a:off x="951" y="1774"/>
              <a:ext cx="8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57" name="Line 145"/>
            <p:cNvSpPr>
              <a:spLocks noChangeShapeType="1"/>
            </p:cNvSpPr>
            <p:nvPr/>
          </p:nvSpPr>
          <p:spPr bwMode="auto">
            <a:xfrm>
              <a:off x="951" y="1774"/>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58" name="Line 146"/>
            <p:cNvSpPr>
              <a:spLocks noChangeShapeType="1"/>
            </p:cNvSpPr>
            <p:nvPr/>
          </p:nvSpPr>
          <p:spPr bwMode="auto">
            <a:xfrm>
              <a:off x="2411"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59" name="Group 147"/>
          <p:cNvGrpSpPr>
            <a:grpSpLocks/>
          </p:cNvGrpSpPr>
          <p:nvPr/>
        </p:nvGrpSpPr>
        <p:grpSpPr bwMode="auto">
          <a:xfrm>
            <a:off x="3925888" y="2179638"/>
            <a:ext cx="695325" cy="1504950"/>
            <a:chOff x="2205" y="1407"/>
            <a:chExt cx="438" cy="948"/>
          </a:xfrm>
        </p:grpSpPr>
        <p:sp>
          <p:nvSpPr>
            <p:cNvPr id="115860" name="Line 148"/>
            <p:cNvSpPr>
              <a:spLocks noChangeShapeType="1"/>
            </p:cNvSpPr>
            <p:nvPr/>
          </p:nvSpPr>
          <p:spPr bwMode="auto">
            <a:xfrm>
              <a:off x="2205" y="1520"/>
              <a:ext cx="206" cy="817"/>
            </a:xfrm>
            <a:prstGeom prst="line">
              <a:avLst/>
            </a:prstGeom>
            <a:noFill/>
            <a:ln w="50800">
              <a:solidFill>
                <a:srgbClr val="FF66CC"/>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861" name="Group 149"/>
            <p:cNvGrpSpPr>
              <a:grpSpLocks/>
            </p:cNvGrpSpPr>
            <p:nvPr/>
          </p:nvGrpSpPr>
          <p:grpSpPr bwMode="auto">
            <a:xfrm>
              <a:off x="2267" y="1407"/>
              <a:ext cx="376" cy="948"/>
              <a:chOff x="2267" y="1407"/>
              <a:chExt cx="376" cy="948"/>
            </a:xfrm>
          </p:grpSpPr>
          <p:sp>
            <p:nvSpPr>
              <p:cNvPr id="115862" name="Line 150"/>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3" name="Line 151"/>
              <p:cNvSpPr>
                <a:spLocks noChangeShapeType="1"/>
              </p:cNvSpPr>
              <p:nvPr/>
            </p:nvSpPr>
            <p:spPr bwMode="auto">
              <a:xfrm flipH="1">
                <a:off x="2511" y="2263"/>
                <a:ext cx="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4" name="Freeform 152"/>
              <p:cNvSpPr>
                <a:spLocks/>
              </p:cNvSpPr>
              <p:nvPr/>
            </p:nvSpPr>
            <p:spPr bwMode="auto">
              <a:xfrm>
                <a:off x="2267" y="1407"/>
                <a:ext cx="75" cy="133"/>
              </a:xfrm>
              <a:custGeom>
                <a:avLst/>
                <a:gdLst>
                  <a:gd name="T0" fmla="*/ 212 w 453"/>
                  <a:gd name="T1" fmla="*/ 0 h 804"/>
                  <a:gd name="T2" fmla="*/ 0 w 453"/>
                  <a:gd name="T3" fmla="*/ 804 h 804"/>
                  <a:gd name="T4" fmla="*/ 197 w 453"/>
                  <a:gd name="T5" fmla="*/ 804 h 804"/>
                  <a:gd name="T6" fmla="*/ 319 w 453"/>
                  <a:gd name="T7" fmla="*/ 758 h 804"/>
                  <a:gd name="T8" fmla="*/ 393 w 453"/>
                  <a:gd name="T9" fmla="*/ 647 h 804"/>
                  <a:gd name="T10" fmla="*/ 453 w 453"/>
                  <a:gd name="T11" fmla="*/ 424 h 804"/>
                  <a:gd name="T12" fmla="*/ 437 w 453"/>
                  <a:gd name="T13" fmla="*/ 313 h 804"/>
                  <a:gd name="T14" fmla="*/ 340 w 453"/>
                  <a:gd name="T15" fmla="*/ 267 h 804"/>
                  <a:gd name="T16" fmla="*/ 141 w 453"/>
                  <a:gd name="T17" fmla="*/ 2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04">
                    <a:moveTo>
                      <a:pt x="212" y="0"/>
                    </a:moveTo>
                    <a:lnTo>
                      <a:pt x="0" y="804"/>
                    </a:lnTo>
                    <a:lnTo>
                      <a:pt x="197" y="804"/>
                    </a:lnTo>
                    <a:lnTo>
                      <a:pt x="319" y="758"/>
                    </a:lnTo>
                    <a:lnTo>
                      <a:pt x="393" y="647"/>
                    </a:lnTo>
                    <a:lnTo>
                      <a:pt x="453" y="424"/>
                    </a:lnTo>
                    <a:lnTo>
                      <a:pt x="437" y="313"/>
                    </a:lnTo>
                    <a:lnTo>
                      <a:pt x="340" y="267"/>
                    </a:lnTo>
                    <a:lnTo>
                      <a:pt x="141" y="26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65" name="Line 153"/>
              <p:cNvSpPr>
                <a:spLocks noChangeShapeType="1"/>
              </p:cNvSpPr>
              <p:nvPr/>
            </p:nvSpPr>
            <p:spPr bwMode="auto">
              <a:xfrm flipV="1">
                <a:off x="2396"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6" name="Line 154"/>
              <p:cNvSpPr>
                <a:spLocks noChangeShapeType="1"/>
              </p:cNvSpPr>
              <p:nvPr/>
            </p:nvSpPr>
            <p:spPr bwMode="auto">
              <a:xfrm flipH="1">
                <a:off x="2433" y="1407"/>
                <a:ext cx="15" cy="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7" name="Line 155"/>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8" name="Line 156"/>
              <p:cNvSpPr>
                <a:spLocks noChangeShapeType="1"/>
              </p:cNvSpPr>
              <p:nvPr/>
            </p:nvSpPr>
            <p:spPr bwMode="auto">
              <a:xfrm flipH="1">
                <a:off x="2526" y="2263"/>
                <a:ext cx="20" cy="7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69" name="Freeform 157"/>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70" name="Freeform 158"/>
              <p:cNvSpPr>
                <a:spLocks/>
              </p:cNvSpPr>
              <p:nvPr/>
            </p:nvSpPr>
            <p:spPr bwMode="auto">
              <a:xfrm>
                <a:off x="2467" y="2263"/>
                <a:ext cx="60" cy="89"/>
              </a:xfrm>
              <a:custGeom>
                <a:avLst/>
                <a:gdLst>
                  <a:gd name="T0" fmla="*/ 270 w 365"/>
                  <a:gd name="T1" fmla="*/ 0 h 539"/>
                  <a:gd name="T2" fmla="*/ 191 w 365"/>
                  <a:gd name="T3" fmla="*/ 0 h 539"/>
                  <a:gd name="T4" fmla="*/ 127 w 365"/>
                  <a:gd name="T5" fmla="*/ 23 h 539"/>
                  <a:gd name="T6" fmla="*/ 90 w 365"/>
                  <a:gd name="T7" fmla="*/ 83 h 539"/>
                  <a:gd name="T8" fmla="*/ 0 w 365"/>
                  <a:gd name="T9" fmla="*/ 423 h 539"/>
                  <a:gd name="T10" fmla="*/ 16 w 365"/>
                  <a:gd name="T11" fmla="*/ 503 h 539"/>
                  <a:gd name="T12" fmla="*/ 88 w 365"/>
                  <a:gd name="T13" fmla="*/ 539 h 539"/>
                  <a:gd name="T14" fmla="*/ 173 w 365"/>
                  <a:gd name="T15" fmla="*/ 539 h 539"/>
                  <a:gd name="T16" fmla="*/ 365 w 365"/>
                  <a:gd name="T17" fmla="*/ 4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539">
                    <a:moveTo>
                      <a:pt x="270" y="0"/>
                    </a:moveTo>
                    <a:lnTo>
                      <a:pt x="191" y="0"/>
                    </a:lnTo>
                    <a:lnTo>
                      <a:pt x="127" y="23"/>
                    </a:lnTo>
                    <a:lnTo>
                      <a:pt x="90" y="83"/>
                    </a:lnTo>
                    <a:lnTo>
                      <a:pt x="0" y="423"/>
                    </a:lnTo>
                    <a:lnTo>
                      <a:pt x="16" y="503"/>
                    </a:lnTo>
                    <a:lnTo>
                      <a:pt x="88" y="539"/>
                    </a:lnTo>
                    <a:lnTo>
                      <a:pt x="173" y="539"/>
                    </a:lnTo>
                    <a:lnTo>
                      <a:pt x="365"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71" name="Freeform 159"/>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72" name="Freeform 160"/>
              <p:cNvSpPr>
                <a:spLocks/>
              </p:cNvSpPr>
              <p:nvPr/>
            </p:nvSpPr>
            <p:spPr bwMode="auto">
              <a:xfrm>
                <a:off x="2526" y="2337"/>
                <a:ext cx="7" cy="18"/>
              </a:xfrm>
              <a:custGeom>
                <a:avLst/>
                <a:gdLst>
                  <a:gd name="T0" fmla="*/ 0 w 41"/>
                  <a:gd name="T1" fmla="*/ 0 h 105"/>
                  <a:gd name="T2" fmla="*/ 3 w 41"/>
                  <a:gd name="T3" fmla="*/ 60 h 105"/>
                  <a:gd name="T4" fmla="*/ 41 w 41"/>
                  <a:gd name="T5" fmla="*/ 105 h 105"/>
                </a:gdLst>
                <a:ahLst/>
                <a:cxnLst>
                  <a:cxn ang="0">
                    <a:pos x="T0" y="T1"/>
                  </a:cxn>
                  <a:cxn ang="0">
                    <a:pos x="T2" y="T3"/>
                  </a:cxn>
                  <a:cxn ang="0">
                    <a:pos x="T4" y="T5"/>
                  </a:cxn>
                </a:cxnLst>
                <a:rect l="0" t="0" r="r" b="b"/>
                <a:pathLst>
                  <a:path w="41" h="105">
                    <a:moveTo>
                      <a:pt x="0" y="0"/>
                    </a:moveTo>
                    <a:lnTo>
                      <a:pt x="3" y="60"/>
                    </a:lnTo>
                    <a:lnTo>
                      <a:pt x="41" y="10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73" name="Line 161"/>
              <p:cNvSpPr>
                <a:spLocks noChangeShapeType="1"/>
              </p:cNvSpPr>
              <p:nvPr/>
            </p:nvSpPr>
            <p:spPr bwMode="auto">
              <a:xfrm flipV="1">
                <a:off x="2592"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74" name="Line 162"/>
              <p:cNvSpPr>
                <a:spLocks noChangeShapeType="1"/>
              </p:cNvSpPr>
              <p:nvPr/>
            </p:nvSpPr>
            <p:spPr bwMode="auto">
              <a:xfrm flipH="1">
                <a:off x="2628" y="2218"/>
                <a:ext cx="15" cy="2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15875" name="Freeform 163"/>
          <p:cNvSpPr>
            <a:spLocks/>
          </p:cNvSpPr>
          <p:nvPr/>
        </p:nvSpPr>
        <p:spPr bwMode="auto">
          <a:xfrm>
            <a:off x="4478338" y="2449513"/>
            <a:ext cx="157162" cy="342900"/>
          </a:xfrm>
          <a:custGeom>
            <a:avLst/>
            <a:gdLst>
              <a:gd name="T0" fmla="*/ 0 w 598"/>
              <a:gd name="T1" fmla="*/ 0 h 1308"/>
              <a:gd name="T2" fmla="*/ 150 w 598"/>
              <a:gd name="T3" fmla="*/ 1004 h 1308"/>
              <a:gd name="T4" fmla="*/ 299 w 598"/>
              <a:gd name="T5" fmla="*/ 587 h 1308"/>
              <a:gd name="T6" fmla="*/ 449 w 598"/>
              <a:gd name="T7" fmla="*/ 1308 h 1308"/>
              <a:gd name="T8" fmla="*/ 598 w 598"/>
              <a:gd name="T9" fmla="*/ 607 h 1308"/>
            </a:gdLst>
            <a:ahLst/>
            <a:cxnLst>
              <a:cxn ang="0">
                <a:pos x="T0" y="T1"/>
              </a:cxn>
              <a:cxn ang="0">
                <a:pos x="T2" y="T3"/>
              </a:cxn>
              <a:cxn ang="0">
                <a:pos x="T4" y="T5"/>
              </a:cxn>
              <a:cxn ang="0">
                <a:pos x="T6" y="T7"/>
              </a:cxn>
              <a:cxn ang="0">
                <a:pos x="T8" y="T9"/>
              </a:cxn>
            </a:cxnLst>
            <a:rect l="0" t="0" r="r" b="b"/>
            <a:pathLst>
              <a:path w="598" h="1308">
                <a:moveTo>
                  <a:pt x="0" y="0"/>
                </a:moveTo>
                <a:lnTo>
                  <a:pt x="150" y="1004"/>
                </a:lnTo>
                <a:lnTo>
                  <a:pt x="299" y="587"/>
                </a:lnTo>
                <a:lnTo>
                  <a:pt x="449" y="1308"/>
                </a:lnTo>
                <a:lnTo>
                  <a:pt x="598" y="60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76" name="Freeform 164"/>
          <p:cNvSpPr>
            <a:spLocks/>
          </p:cNvSpPr>
          <p:nvPr/>
        </p:nvSpPr>
        <p:spPr bwMode="auto">
          <a:xfrm>
            <a:off x="3586163" y="1117600"/>
            <a:ext cx="169862" cy="211138"/>
          </a:xfrm>
          <a:custGeom>
            <a:avLst/>
            <a:gdLst>
              <a:gd name="T0" fmla="*/ 212 w 653"/>
              <a:gd name="T1" fmla="*/ 0 h 804"/>
              <a:gd name="T2" fmla="*/ 653 w 653"/>
              <a:gd name="T3" fmla="*/ 0 h 804"/>
              <a:gd name="T4" fmla="*/ 0 w 653"/>
              <a:gd name="T5" fmla="*/ 804 h 804"/>
              <a:gd name="T6" fmla="*/ 441 w 653"/>
              <a:gd name="T7" fmla="*/ 804 h 804"/>
            </a:gdLst>
            <a:ahLst/>
            <a:cxnLst>
              <a:cxn ang="0">
                <a:pos x="T0" y="T1"/>
              </a:cxn>
              <a:cxn ang="0">
                <a:pos x="T2" y="T3"/>
              </a:cxn>
              <a:cxn ang="0">
                <a:pos x="T4" y="T5"/>
              </a:cxn>
              <a:cxn ang="0">
                <a:pos x="T6" y="T7"/>
              </a:cxn>
            </a:cxnLst>
            <a:rect l="0" t="0" r="r" b="b"/>
            <a:pathLst>
              <a:path w="653" h="804">
                <a:moveTo>
                  <a:pt x="212" y="0"/>
                </a:moveTo>
                <a:lnTo>
                  <a:pt x="653" y="0"/>
                </a:lnTo>
                <a:lnTo>
                  <a:pt x="0" y="804"/>
                </a:lnTo>
                <a:lnTo>
                  <a:pt x="441"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5877" name="Group 165"/>
          <p:cNvGrpSpPr>
            <a:grpSpLocks/>
          </p:cNvGrpSpPr>
          <p:nvPr/>
        </p:nvGrpSpPr>
        <p:grpSpPr bwMode="auto">
          <a:xfrm>
            <a:off x="2819400" y="2359025"/>
            <a:ext cx="692150" cy="1671638"/>
            <a:chOff x="1508" y="1520"/>
            <a:chExt cx="436" cy="1053"/>
          </a:xfrm>
        </p:grpSpPr>
        <p:sp>
          <p:nvSpPr>
            <p:cNvPr id="115878" name="Line 166"/>
            <p:cNvSpPr>
              <a:spLocks noChangeShapeType="1"/>
            </p:cNvSpPr>
            <p:nvPr/>
          </p:nvSpPr>
          <p:spPr bwMode="auto">
            <a:xfrm>
              <a:off x="1508" y="2337"/>
              <a:ext cx="1" cy="2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879" name="Line 167"/>
            <p:cNvSpPr>
              <a:spLocks noChangeShapeType="1"/>
            </p:cNvSpPr>
            <p:nvPr/>
          </p:nvSpPr>
          <p:spPr bwMode="auto">
            <a:xfrm>
              <a:off x="1944" y="1520"/>
              <a:ext cx="0" cy="8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115880" name="Group 168"/>
          <p:cNvGrpSpPr>
            <a:grpSpLocks/>
          </p:cNvGrpSpPr>
          <p:nvPr/>
        </p:nvGrpSpPr>
        <p:grpSpPr bwMode="auto">
          <a:xfrm>
            <a:off x="2579688" y="2066925"/>
            <a:ext cx="1071562" cy="1646238"/>
            <a:chOff x="1357" y="1336"/>
            <a:chExt cx="675" cy="1037"/>
          </a:xfrm>
        </p:grpSpPr>
        <p:grpSp>
          <p:nvGrpSpPr>
            <p:cNvPr id="115881" name="Group 169"/>
            <p:cNvGrpSpPr>
              <a:grpSpLocks/>
            </p:cNvGrpSpPr>
            <p:nvPr/>
          </p:nvGrpSpPr>
          <p:grpSpPr bwMode="auto">
            <a:xfrm>
              <a:off x="1357" y="1336"/>
              <a:ext cx="675" cy="1037"/>
              <a:chOff x="1357" y="1336"/>
              <a:chExt cx="675" cy="1037"/>
            </a:xfrm>
          </p:grpSpPr>
          <p:grpSp>
            <p:nvGrpSpPr>
              <p:cNvPr id="115882" name="Group 170"/>
              <p:cNvGrpSpPr>
                <a:grpSpLocks/>
              </p:cNvGrpSpPr>
              <p:nvPr/>
            </p:nvGrpSpPr>
            <p:grpSpPr bwMode="auto">
              <a:xfrm>
                <a:off x="1357" y="2240"/>
                <a:ext cx="88" cy="133"/>
                <a:chOff x="1357" y="2489"/>
                <a:chExt cx="88" cy="133"/>
              </a:xfrm>
            </p:grpSpPr>
            <p:sp>
              <p:nvSpPr>
                <p:cNvPr id="115883" name="Freeform 171"/>
                <p:cNvSpPr>
                  <a:spLocks/>
                </p:cNvSpPr>
                <p:nvPr/>
              </p:nvSpPr>
              <p:spPr bwMode="auto">
                <a:xfrm>
                  <a:off x="1357" y="2489"/>
                  <a:ext cx="88" cy="133"/>
                </a:xfrm>
                <a:custGeom>
                  <a:avLst/>
                  <a:gdLst>
                    <a:gd name="T0" fmla="*/ 0 w 529"/>
                    <a:gd name="T1" fmla="*/ 804 h 804"/>
                    <a:gd name="T2" fmla="*/ 477 w 529"/>
                    <a:gd name="T3" fmla="*/ 0 h 804"/>
                    <a:gd name="T4" fmla="*/ 529 w 529"/>
                    <a:gd name="T5" fmla="*/ 804 h 804"/>
                  </a:gdLst>
                  <a:ahLst/>
                  <a:cxnLst>
                    <a:cxn ang="0">
                      <a:pos x="T0" y="T1"/>
                    </a:cxn>
                    <a:cxn ang="0">
                      <a:pos x="T2" y="T3"/>
                    </a:cxn>
                    <a:cxn ang="0">
                      <a:pos x="T4" y="T5"/>
                    </a:cxn>
                  </a:cxnLst>
                  <a:rect l="0" t="0" r="r" b="b"/>
                  <a:pathLst>
                    <a:path w="529" h="804">
                      <a:moveTo>
                        <a:pt x="0" y="804"/>
                      </a:moveTo>
                      <a:lnTo>
                        <a:pt x="477" y="0"/>
                      </a:lnTo>
                      <a:lnTo>
                        <a:pt x="529"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84" name="Line 172"/>
                <p:cNvSpPr>
                  <a:spLocks noChangeShapeType="1"/>
                </p:cNvSpPr>
                <p:nvPr/>
              </p:nvSpPr>
              <p:spPr bwMode="auto">
                <a:xfrm flipH="1">
                  <a:off x="1380" y="2585"/>
                  <a:ext cx="6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5885" name="Group 173"/>
              <p:cNvGrpSpPr>
                <a:grpSpLocks/>
              </p:cNvGrpSpPr>
              <p:nvPr/>
            </p:nvGrpSpPr>
            <p:grpSpPr bwMode="auto">
              <a:xfrm>
                <a:off x="1939" y="1336"/>
                <a:ext cx="93" cy="133"/>
                <a:chOff x="1939" y="1336"/>
                <a:chExt cx="93" cy="133"/>
              </a:xfrm>
            </p:grpSpPr>
            <p:sp>
              <p:nvSpPr>
                <p:cNvPr id="115886" name="Freeform 174"/>
                <p:cNvSpPr>
                  <a:spLocks/>
                </p:cNvSpPr>
                <p:nvPr/>
              </p:nvSpPr>
              <p:spPr bwMode="auto">
                <a:xfrm>
                  <a:off x="1939" y="1395"/>
                  <a:ext cx="82" cy="74"/>
                </a:xfrm>
                <a:custGeom>
                  <a:avLst/>
                  <a:gdLst>
                    <a:gd name="T0" fmla="*/ 0 w 500"/>
                    <a:gd name="T1" fmla="*/ 446 h 446"/>
                    <a:gd name="T2" fmla="*/ 220 w 500"/>
                    <a:gd name="T3" fmla="*/ 446 h 446"/>
                    <a:gd name="T4" fmla="*/ 393 w 500"/>
                    <a:gd name="T5" fmla="*/ 380 h 446"/>
                    <a:gd name="T6" fmla="*/ 500 w 500"/>
                    <a:gd name="T7" fmla="*/ 222 h 446"/>
                    <a:gd name="T8" fmla="*/ 477 w 500"/>
                    <a:gd name="T9" fmla="*/ 65 h 446"/>
                    <a:gd name="T10" fmla="*/ 338 w 500"/>
                    <a:gd name="T11" fmla="*/ 0 h 446"/>
                    <a:gd name="T12" fmla="*/ 118 w 500"/>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500" h="446">
                      <a:moveTo>
                        <a:pt x="0" y="446"/>
                      </a:moveTo>
                      <a:lnTo>
                        <a:pt x="220" y="446"/>
                      </a:lnTo>
                      <a:lnTo>
                        <a:pt x="393" y="380"/>
                      </a:lnTo>
                      <a:lnTo>
                        <a:pt x="500" y="222"/>
                      </a:lnTo>
                      <a:lnTo>
                        <a:pt x="477" y="65"/>
                      </a:lnTo>
                      <a:lnTo>
                        <a:pt x="338" y="0"/>
                      </a:lnTo>
                      <a:lnTo>
                        <a:pt x="118"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5887" name="Freeform 175"/>
                <p:cNvSpPr>
                  <a:spLocks/>
                </p:cNvSpPr>
                <p:nvPr/>
              </p:nvSpPr>
              <p:spPr bwMode="auto">
                <a:xfrm>
                  <a:off x="1939" y="1336"/>
                  <a:ext cx="93" cy="133"/>
                </a:xfrm>
                <a:custGeom>
                  <a:avLst/>
                  <a:gdLst>
                    <a:gd name="T0" fmla="*/ 338 w 562"/>
                    <a:gd name="T1" fmla="*/ 358 h 804"/>
                    <a:gd name="T2" fmla="*/ 477 w 562"/>
                    <a:gd name="T3" fmla="*/ 304 h 804"/>
                    <a:gd name="T4" fmla="*/ 562 w 562"/>
                    <a:gd name="T5" fmla="*/ 179 h 804"/>
                    <a:gd name="T6" fmla="*/ 544 w 562"/>
                    <a:gd name="T7" fmla="*/ 52 h 804"/>
                    <a:gd name="T8" fmla="*/ 433 w 562"/>
                    <a:gd name="T9" fmla="*/ 0 h 804"/>
                    <a:gd name="T10" fmla="*/ 212 w 562"/>
                    <a:gd name="T11" fmla="*/ 0 h 804"/>
                    <a:gd name="T12" fmla="*/ 0 w 562"/>
                    <a:gd name="T13" fmla="*/ 804 h 804"/>
                  </a:gdLst>
                  <a:ahLst/>
                  <a:cxnLst>
                    <a:cxn ang="0">
                      <a:pos x="T0" y="T1"/>
                    </a:cxn>
                    <a:cxn ang="0">
                      <a:pos x="T2" y="T3"/>
                    </a:cxn>
                    <a:cxn ang="0">
                      <a:pos x="T4" y="T5"/>
                    </a:cxn>
                    <a:cxn ang="0">
                      <a:pos x="T6" y="T7"/>
                    </a:cxn>
                    <a:cxn ang="0">
                      <a:pos x="T8" y="T9"/>
                    </a:cxn>
                    <a:cxn ang="0">
                      <a:pos x="T10" y="T11"/>
                    </a:cxn>
                    <a:cxn ang="0">
                      <a:pos x="T12" y="T13"/>
                    </a:cxn>
                  </a:cxnLst>
                  <a:rect l="0" t="0" r="r" b="b"/>
                  <a:pathLst>
                    <a:path w="562" h="804">
                      <a:moveTo>
                        <a:pt x="338" y="358"/>
                      </a:moveTo>
                      <a:lnTo>
                        <a:pt x="477" y="304"/>
                      </a:lnTo>
                      <a:lnTo>
                        <a:pt x="562" y="179"/>
                      </a:lnTo>
                      <a:lnTo>
                        <a:pt x="544" y="52"/>
                      </a:lnTo>
                      <a:lnTo>
                        <a:pt x="433" y="0"/>
                      </a:lnTo>
                      <a:lnTo>
                        <a:pt x="212" y="0"/>
                      </a:lnTo>
                      <a:lnTo>
                        <a:pt x="0" y="804"/>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15888" name="Line 176"/>
            <p:cNvSpPr>
              <a:spLocks noChangeShapeType="1"/>
            </p:cNvSpPr>
            <p:nvPr/>
          </p:nvSpPr>
          <p:spPr bwMode="auto">
            <a:xfrm flipH="1">
              <a:off x="1508" y="1520"/>
              <a:ext cx="435" cy="817"/>
            </a:xfrm>
            <a:prstGeom prst="line">
              <a:avLst/>
            </a:prstGeom>
            <a:noFill/>
            <a:ln w="508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5891" name="Text Box 179"/>
          <p:cNvSpPr txBox="1">
            <a:spLocks noChangeArrowheads="1"/>
          </p:cNvSpPr>
          <p:nvPr/>
        </p:nvSpPr>
        <p:spPr bwMode="auto">
          <a:xfrm>
            <a:off x="3146425" y="128588"/>
            <a:ext cx="30384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98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3600" b="1">
                <a:solidFill>
                  <a:srgbClr val="0000FF"/>
                </a:solidFill>
                <a:latin typeface="隶书" pitchFamily="49" charset="-122"/>
                <a:ea typeface="隶书" pitchFamily="49" charset="-122"/>
              </a:rPr>
              <a:t>投 影 特 性</a:t>
            </a:r>
            <a:endParaRPr lang="zh-CN" altLang="en-US" sz="3600">
              <a:solidFill>
                <a:srgbClr val="0000FF"/>
              </a:solidFill>
              <a:latin typeface="隶书" pitchFamily="49" charset="-122"/>
              <a:ea typeface="隶书" pitchFamily="49" charset="-122"/>
            </a:endParaRPr>
          </a:p>
        </p:txBody>
      </p:sp>
      <p:pic>
        <p:nvPicPr>
          <p:cNvPr id="115892" name="Picture 180"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115893" name="Text Box 181"/>
          <p:cNvSpPr txBox="1">
            <a:spLocks noChangeArrowheads="1"/>
          </p:cNvSpPr>
          <p:nvPr/>
        </p:nvSpPr>
        <p:spPr bwMode="auto">
          <a:xfrm>
            <a:off x="990600" y="4819650"/>
            <a:ext cx="49149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t>1</a:t>
            </a:r>
            <a:r>
              <a:rPr lang="zh-CN" altLang="en-US" sz="2800"/>
              <a:t>．</a:t>
            </a:r>
            <a:r>
              <a:rPr lang="zh-CN" altLang="en-US" sz="2800">
                <a:latin typeface="隶书" pitchFamily="49" charset="-122"/>
                <a:ea typeface="隶书" pitchFamily="49" charset="-122"/>
              </a:rPr>
              <a:t>三个投影均小于实长；</a:t>
            </a:r>
            <a:endParaRPr lang="zh-CN" altLang="en-US" sz="2800">
              <a:ea typeface="隶书" pitchFamily="49" charset="-122"/>
              <a:sym typeface="Math1" pitchFamily="2" charset="2"/>
            </a:endParaRPr>
          </a:p>
        </p:txBody>
      </p:sp>
      <p:sp>
        <p:nvSpPr>
          <p:cNvPr id="115894" name="Text Box 182"/>
          <p:cNvSpPr txBox="1">
            <a:spLocks noChangeArrowheads="1"/>
          </p:cNvSpPr>
          <p:nvPr/>
        </p:nvSpPr>
        <p:spPr bwMode="auto">
          <a:xfrm>
            <a:off x="1016000" y="5302250"/>
            <a:ext cx="54991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a:t>2</a:t>
            </a:r>
            <a:r>
              <a:rPr lang="zh-CN" altLang="en-US" sz="2800"/>
              <a:t>．</a:t>
            </a:r>
            <a:r>
              <a:rPr lang="zh-CN" altLang="en-US" sz="2800">
                <a:latin typeface="隶书" pitchFamily="49" charset="-122"/>
                <a:ea typeface="隶书" pitchFamily="49" charset="-122"/>
              </a:rPr>
              <a:t>三个投影均倾斜于投影轴；</a:t>
            </a:r>
            <a:endParaRPr lang="zh-CN" altLang="en-US" sz="2800">
              <a:ea typeface="隶书" pitchFamily="49" charset="-122"/>
              <a:sym typeface="Math1" pitchFamily="2" charset="2"/>
            </a:endParaRPr>
          </a:p>
        </p:txBody>
      </p:sp>
      <p:sp>
        <p:nvSpPr>
          <p:cNvPr id="115895" name="Text Box 183"/>
          <p:cNvSpPr txBox="1">
            <a:spLocks noChangeArrowheads="1"/>
          </p:cNvSpPr>
          <p:nvPr/>
        </p:nvSpPr>
        <p:spPr bwMode="auto">
          <a:xfrm>
            <a:off x="1012825" y="5808663"/>
            <a:ext cx="75565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altLang="zh-CN" sz="2800" dirty="0"/>
              <a:t>3</a:t>
            </a:r>
            <a:r>
              <a:rPr lang="zh-CN" altLang="en-US" sz="2800" dirty="0"/>
              <a:t>．</a:t>
            </a:r>
            <a:r>
              <a:rPr lang="zh-CN" altLang="en-US" sz="2800" dirty="0">
                <a:latin typeface="隶书" pitchFamily="49" charset="-122"/>
                <a:ea typeface="隶书" pitchFamily="49" charset="-122"/>
              </a:rPr>
              <a:t>三个投影均不反映</a:t>
            </a:r>
            <a:r>
              <a:rPr lang="en-US" altLang="zh-CN" sz="2800" i="1" dirty="0">
                <a:sym typeface="Symbol" pitchFamily="18" charset="2"/>
              </a:rPr>
              <a:t>a</a:t>
            </a:r>
            <a:r>
              <a:rPr lang="zh-CN" altLang="en-US" sz="2800" dirty="0">
                <a:sym typeface="Math1" pitchFamily="2" charset="2"/>
              </a:rPr>
              <a:t>、</a:t>
            </a:r>
            <a:r>
              <a:rPr lang="en-US" altLang="zh-CN" sz="2800" i="1" dirty="0">
                <a:latin typeface="Symbol" pitchFamily="18" charset="2"/>
                <a:sym typeface="Symbol" pitchFamily="18" charset="2"/>
              </a:rPr>
              <a:t>b</a:t>
            </a:r>
            <a:r>
              <a:rPr lang="zh-CN" altLang="en-US" sz="2800" dirty="0">
                <a:sym typeface="Math1" pitchFamily="2" charset="2"/>
              </a:rPr>
              <a:t>、</a:t>
            </a:r>
            <a:r>
              <a:rPr lang="en-US" altLang="zh-CN" sz="2800" i="1" dirty="0">
                <a:latin typeface="Symbol" pitchFamily="18" charset="2"/>
                <a:sym typeface="Symbol" pitchFamily="18" charset="2"/>
              </a:rPr>
              <a:t>g</a:t>
            </a:r>
            <a:r>
              <a:rPr lang="en-US" altLang="zh-CN" sz="2800" i="1" dirty="0">
                <a:sym typeface="Math1" pitchFamily="2" charset="2"/>
              </a:rPr>
              <a:t> </a:t>
            </a:r>
            <a:r>
              <a:rPr lang="zh-CN" altLang="en-US" sz="2800" dirty="0">
                <a:ea typeface="隶书" pitchFamily="49" charset="-122"/>
                <a:sym typeface="Math1" pitchFamily="2" charset="2"/>
              </a:rPr>
              <a:t>角的真实大小。</a:t>
            </a:r>
          </a:p>
        </p:txBody>
      </p:sp>
      <p:grpSp>
        <p:nvGrpSpPr>
          <p:cNvPr id="2" name="组合 1"/>
          <p:cNvGrpSpPr/>
          <p:nvPr/>
        </p:nvGrpSpPr>
        <p:grpSpPr>
          <a:xfrm>
            <a:off x="6357784" y="4819650"/>
            <a:ext cx="2447925" cy="840741"/>
            <a:chOff x="6357784" y="4819650"/>
            <a:chExt cx="2447925" cy="840741"/>
          </a:xfrm>
        </p:grpSpPr>
        <p:sp>
          <p:nvSpPr>
            <p:cNvPr id="185" name="AutoShape 6"/>
            <p:cNvSpPr>
              <a:spLocks noChangeArrowheads="1"/>
            </p:cNvSpPr>
            <p:nvPr/>
          </p:nvSpPr>
          <p:spPr bwMode="auto">
            <a:xfrm>
              <a:off x="6357784" y="4819650"/>
              <a:ext cx="2447925" cy="840741"/>
            </a:xfrm>
            <a:prstGeom prst="cloudCallout">
              <a:avLst>
                <a:gd name="adj1" fmla="val -59721"/>
                <a:gd name="adj2" fmla="val 57436"/>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86" name="Text Box 7"/>
            <p:cNvSpPr txBox="1">
              <a:spLocks noChangeArrowheads="1"/>
            </p:cNvSpPr>
            <p:nvPr/>
          </p:nvSpPr>
          <p:spPr bwMode="auto">
            <a:xfrm>
              <a:off x="6686919" y="5022685"/>
              <a:ext cx="1873250" cy="1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99"/>
                  </a:solidFill>
                  <a:effectLst/>
                  <a:uLnTx/>
                  <a:uFillTx/>
                  <a:latin typeface="Times New Roman" pitchFamily="18" charset="0"/>
                  <a:ea typeface="方正舒体" pitchFamily="2" charset="-122"/>
                </a:rPr>
                <a:t>三斜无实长</a:t>
              </a:r>
            </a:p>
          </p:txBody>
        </p:sp>
      </p:grpSp>
    </p:spTree>
    <p:extLst>
      <p:ext uri="{BB962C8B-B14F-4D97-AF65-F5344CB8AC3E}">
        <p14:creationId xmlns:p14="http://schemas.microsoft.com/office/powerpoint/2010/main" val="1312069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893"/>
                                        </p:tgtEl>
                                        <p:attrNameLst>
                                          <p:attrName>style.visibility</p:attrName>
                                        </p:attrNameLst>
                                      </p:cBhvr>
                                      <p:to>
                                        <p:strVal val="visible"/>
                                      </p:to>
                                    </p:set>
                                    <p:animEffect transition="in" filter="wipe(left)">
                                      <p:cBhvr>
                                        <p:cTn id="7" dur="500"/>
                                        <p:tgtEl>
                                          <p:spTgt spid="115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894"/>
                                        </p:tgtEl>
                                        <p:attrNameLst>
                                          <p:attrName>style.visibility</p:attrName>
                                        </p:attrNameLst>
                                      </p:cBhvr>
                                      <p:to>
                                        <p:strVal val="visible"/>
                                      </p:to>
                                    </p:set>
                                    <p:animEffect transition="in" filter="wipe(left)">
                                      <p:cBhvr>
                                        <p:cTn id="12" dur="500"/>
                                        <p:tgtEl>
                                          <p:spTgt spid="115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895"/>
                                        </p:tgtEl>
                                        <p:attrNameLst>
                                          <p:attrName>style.visibility</p:attrName>
                                        </p:attrNameLst>
                                      </p:cBhvr>
                                      <p:to>
                                        <p:strVal val="visible"/>
                                      </p:to>
                                    </p:set>
                                    <p:animEffect transition="in" filter="wipe(left)">
                                      <p:cBhvr>
                                        <p:cTn id="17" dur="500"/>
                                        <p:tgtEl>
                                          <p:spTgt spid="11589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93" grpId="0" autoUpdateAnimBg="0"/>
      <p:bldP spid="115894" grpId="0" autoUpdateAnimBg="0"/>
      <p:bldP spid="115895" grpId="0" autoUpdateAnimBg="0"/>
    </p:bldLst>
  </p:timing>
</p:sld>
</file>

<file path=ppt/theme/theme1.xml><?xml version="1.0" encoding="utf-8"?>
<a:theme xmlns:a="http://schemas.openxmlformats.org/drawingml/2006/main" name="默认设计模板">
  <a:themeElements>
    <a:clrScheme name="自定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FF0000"/>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9129</TotalTime>
  <Words>2091</Words>
  <Application>Microsoft Office PowerPoint</Application>
  <PresentationFormat>全屏显示(4:3)</PresentationFormat>
  <Paragraphs>439</Paragraphs>
  <Slides>54</Slides>
  <Notes>6</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54</vt:i4>
      </vt:variant>
    </vt:vector>
  </HeadingPairs>
  <TitlesOfParts>
    <vt:vector size="58" baseType="lpstr">
      <vt:lpstr>默认设计模板</vt:lpstr>
      <vt:lpstr>BMP 图象</vt:lpstr>
      <vt:lpstr>位图图像</vt:lpstr>
      <vt:lpstr>AutoCAD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888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dc:creator>
  <cp:lastModifiedBy>Admin</cp:lastModifiedBy>
  <cp:revision>282</cp:revision>
  <dcterms:created xsi:type="dcterms:W3CDTF">2003-08-24T06:37:01Z</dcterms:created>
  <dcterms:modified xsi:type="dcterms:W3CDTF">2017-10-19T07:23:50Z</dcterms:modified>
</cp:coreProperties>
</file>