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78" r:id="rId3"/>
    <p:sldId id="432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3" r:id="rId13"/>
    <p:sldId id="446" r:id="rId14"/>
    <p:sldId id="445" r:id="rId15"/>
    <p:sldId id="447" r:id="rId16"/>
    <p:sldId id="448" r:id="rId17"/>
    <p:sldId id="453" r:id="rId18"/>
    <p:sldId id="454" r:id="rId19"/>
    <p:sldId id="605" r:id="rId20"/>
    <p:sldId id="268" r:id="rId21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9933"/>
    <a:srgbClr val="00CCFF"/>
    <a:srgbClr val="00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84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E57B61-DCB0-4C04-8032-CA56A597FCCA}" type="datetimeFigureOut">
              <a:rPr lang="zh-CN" altLang="en-US"/>
              <a:pPr>
                <a:defRPr/>
              </a:pPr>
              <a:t>2017/11/15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54DD2A-D627-4EEC-B116-BA341915D4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714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fld id="{1772650C-DD4C-452C-BFC8-11490067D39E}" type="slidenum">
              <a:rPr lang="zh-CN" altLang="en-US" sz="1200" smtClean="0"/>
              <a:pPr eaLnBrk="1" hangingPunct="1"/>
              <a:t>1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uchio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3997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26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600200" y="4038600"/>
            <a:ext cx="2362200" cy="1905000"/>
            <a:chOff x="960" y="2640"/>
            <a:chExt cx="1488" cy="1200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1344" y="2976"/>
              <a:ext cx="672" cy="67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728" y="3360"/>
              <a:ext cx="720" cy="480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960" y="2640"/>
              <a:ext cx="720" cy="672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WordArt 17"/>
          <p:cNvSpPr>
            <a:spLocks noChangeArrowheads="1" noChangeShapeType="1" noTextEdit="1"/>
          </p:cNvSpPr>
          <p:nvPr userDrawn="1"/>
        </p:nvSpPr>
        <p:spPr bwMode="auto">
          <a:xfrm>
            <a:off x="4283075" y="5292725"/>
            <a:ext cx="3325813" cy="44438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机械设计制造及其</a:t>
            </a:r>
            <a:r>
              <a:rPr lang="zh-CN" altLang="en-US" sz="28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自动化</a:t>
            </a:r>
            <a:endParaRPr lang="zh-CN" altLang="en-U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华文行楷"/>
              <a:ea typeface="华文行楷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 userDrawn="1"/>
        </p:nvSpPr>
        <p:spPr bwMode="auto">
          <a:xfrm>
            <a:off x="7783513" y="5292725"/>
            <a:ext cx="7715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专业</a:t>
            </a:r>
          </a:p>
        </p:txBody>
      </p:sp>
    </p:spTree>
    <p:extLst>
      <p:ext uri="{BB962C8B-B14F-4D97-AF65-F5344CB8AC3E}">
        <p14:creationId xmlns:p14="http://schemas.microsoft.com/office/powerpoint/2010/main" val="195103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下一页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目录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上一页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2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03350" y="549275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5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本  章  结  束</a:t>
            </a:r>
          </a:p>
        </p:txBody>
      </p:sp>
      <p:pic>
        <p:nvPicPr>
          <p:cNvPr id="3" name="Picture 4" descr="26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chio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86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75263"/>
            <a:ext cx="41767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 userDrawn="1"/>
        </p:nvSpPr>
        <p:spPr bwMode="auto">
          <a:xfrm>
            <a:off x="5853113" y="5516563"/>
            <a:ext cx="2376487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zh-CN" alt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宋体"/>
                <a:ea typeface="宋体"/>
              </a:rPr>
              <a:t>机电工程学院</a:t>
            </a:r>
          </a:p>
        </p:txBody>
      </p:sp>
    </p:spTree>
    <p:extLst>
      <p:ext uri="{BB962C8B-B14F-4D97-AF65-F5344CB8AC3E}">
        <p14:creationId xmlns:p14="http://schemas.microsoft.com/office/powerpoint/2010/main" val="383337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3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5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 userDrawn="1"/>
        </p:nvSpPr>
        <p:spPr bwMode="auto">
          <a:xfrm>
            <a:off x="0" y="-15489"/>
            <a:ext cx="55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CN" altLang="en-US" sz="1800" b="1" dirty="0" smtClean="0">
                <a:ea typeface="华文新魏" pitchFamily="2" charset="-122"/>
              </a:rPr>
              <a:t> 　机械制图</a:t>
            </a:r>
            <a:r>
              <a:rPr lang="zh-CN" altLang="en-US" dirty="0" smtClean="0">
                <a:ea typeface="宋体" charset="-122"/>
              </a:rPr>
              <a:t>  　　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第</a:t>
            </a:r>
            <a:r>
              <a:rPr lang="en-US" altLang="zh-CN" sz="1800" dirty="0" smtClean="0"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章　立体的投影</a:t>
            </a:r>
            <a:r>
              <a:rPr lang="zh-CN" altLang="en-US" dirty="0" smtClean="0">
                <a:ea typeface="宋体" charset="-122"/>
              </a:rPr>
              <a:t> 　 </a:t>
            </a:r>
            <a:r>
              <a:rPr lang="zh-CN" altLang="en-US" sz="1800" dirty="0" smtClean="0">
                <a:latin typeface="华文新魏" pitchFamily="2" charset="-122"/>
                <a:ea typeface="华文新魏" pitchFamily="2" charset="-122"/>
              </a:rPr>
              <a:t>佛山科学技术学院</a:t>
            </a:r>
            <a:r>
              <a:rPr lang="zh-CN" altLang="en-US" sz="1200" dirty="0" smtClean="0">
                <a:latin typeface="宋体" charset="-122"/>
                <a:ea typeface="宋体" charset="-122"/>
              </a:rPr>
              <a:t> </a:t>
            </a:r>
          </a:p>
        </p:txBody>
      </p:sp>
      <p:sp>
        <p:nvSpPr>
          <p:cNvPr id="2051" name="Rectangle 21"/>
          <p:cNvSpPr>
            <a:spLocks noChangeArrowheads="1"/>
          </p:cNvSpPr>
          <p:nvPr userDrawn="1"/>
        </p:nvSpPr>
        <p:spPr bwMode="auto">
          <a:xfrm>
            <a:off x="0" y="10478"/>
            <a:ext cx="457200" cy="6858000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gif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/>
            <a:endParaRPr lang="zh-CN" altLang="zh-CN">
              <a:ea typeface="宋体" charset="-122"/>
            </a:endParaRPr>
          </a:p>
        </p:txBody>
      </p:sp>
      <p:sp>
        <p:nvSpPr>
          <p:cNvPr id="6147" name="Text Box 52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zh-CN">
              <a:ea typeface="宋体" charset="-122"/>
            </a:endParaRPr>
          </a:p>
        </p:txBody>
      </p:sp>
      <p:sp>
        <p:nvSpPr>
          <p:cNvPr id="5" name="WordArt 53"/>
          <p:cNvSpPr>
            <a:spLocks noChangeArrowheads="1" noChangeShapeType="1" noTextEdit="1"/>
          </p:cNvSpPr>
          <p:nvPr/>
        </p:nvSpPr>
        <p:spPr bwMode="auto">
          <a:xfrm>
            <a:off x="1043608" y="698500"/>
            <a:ext cx="2016224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defRPr/>
            </a:pP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第</a:t>
            </a:r>
            <a:r>
              <a:rPr lang="en-US" altLang="zh-CN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3</a:t>
            </a: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章</a:t>
            </a:r>
            <a:endParaRPr lang="zh-CN" altLang="en-US" sz="44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隶书"/>
              <a:ea typeface="隶书"/>
            </a:endParaRPr>
          </a:p>
        </p:txBody>
      </p:sp>
      <p:sp>
        <p:nvSpPr>
          <p:cNvPr id="6149" name="WordArt 54" descr="白色大理石"/>
          <p:cNvSpPr>
            <a:spLocks noChangeArrowheads="1" noChangeShapeType="1" noTextEdit="1"/>
          </p:cNvSpPr>
          <p:nvPr/>
        </p:nvSpPr>
        <p:spPr bwMode="auto">
          <a:xfrm>
            <a:off x="3635895" y="668338"/>
            <a:ext cx="4320481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zh-CN" altLang="en-US" sz="48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立体的投影</a:t>
            </a:r>
            <a:endParaRPr lang="zh-CN" altLang="en-US" sz="48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隶书"/>
              <a:ea typeface="隶书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539552" y="260350"/>
            <a:ext cx="842493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多个截平面截切平面立体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7771" name="ShockwaveFlash2" r:id="rId2" imgW="8276190" imgH="4858428"/>
        </mc:Choice>
        <mc:Fallback>
          <p:control name="ShockwaveFlash2" r:id="rId2" imgW="8276190" imgH="4858428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1484313"/>
                  <a:ext cx="8277225" cy="4857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309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539552" y="260350"/>
            <a:ext cx="842493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3.2.2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两平面立体相贯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764332" y="1641320"/>
            <a:ext cx="5329238" cy="46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/>
              <a:t>立体与立体相交，称为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相贯</a:t>
            </a:r>
            <a:r>
              <a:rPr lang="zh-CN" altLang="en-US" dirty="0"/>
              <a:t>。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012776" y="2348880"/>
            <a:ext cx="71628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立体与立体表面的交线，称为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相贯线</a:t>
            </a:r>
            <a:r>
              <a:rPr lang="zh-CN" altLang="en-US" dirty="0"/>
              <a:t>。</a:t>
            </a: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19792" r="21875" b="20833"/>
          <a:stretch>
            <a:fillRect/>
          </a:stretch>
        </p:blipFill>
        <p:spPr bwMode="auto">
          <a:xfrm>
            <a:off x="609195" y="3645024"/>
            <a:ext cx="2310275" cy="2160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30664" r="21516" b="20941"/>
          <a:stretch>
            <a:fillRect/>
          </a:stretch>
        </p:blipFill>
        <p:spPr bwMode="auto">
          <a:xfrm>
            <a:off x="3381339" y="3656602"/>
            <a:ext cx="2487337" cy="2160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3" t="21355" r="20996" b="21484"/>
          <a:stretch>
            <a:fillRect/>
          </a:stretch>
        </p:blipFill>
        <p:spPr bwMode="auto">
          <a:xfrm>
            <a:off x="6228184" y="3656602"/>
            <a:ext cx="2083787" cy="2160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313657" y="239942"/>
            <a:ext cx="6840537" cy="10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相贯线的形式</a:t>
            </a:r>
            <a:r>
              <a:rPr lang="en-US" altLang="zh-CN" dirty="0"/>
              <a:t>——</a:t>
            </a:r>
            <a:r>
              <a:rPr lang="zh-CN" altLang="en-US" dirty="0"/>
              <a:t>随着立体形状、大小和相对位置的不同而不同。 </a:t>
            </a:r>
          </a:p>
        </p:txBody>
      </p:sp>
      <p:pic>
        <p:nvPicPr>
          <p:cNvPr id="148484" name="Picture 4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858000" cy="1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836613" y="1663700"/>
            <a:ext cx="7623175" cy="4565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849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5" t="36589" r="40576" b="35091"/>
          <a:stretch>
            <a:fillRect/>
          </a:stretch>
        </p:blipFill>
        <p:spPr bwMode="auto">
          <a:xfrm>
            <a:off x="973138" y="1828800"/>
            <a:ext cx="21891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849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19792" r="21875" b="20833"/>
          <a:stretch>
            <a:fillRect/>
          </a:stretch>
        </p:blipFill>
        <p:spPr bwMode="auto">
          <a:xfrm>
            <a:off x="881063" y="4087813"/>
            <a:ext cx="2220912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849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8" t="26367" r="49057" b="55902"/>
          <a:stretch>
            <a:fillRect/>
          </a:stretch>
        </p:blipFill>
        <p:spPr bwMode="auto">
          <a:xfrm>
            <a:off x="3602038" y="1965325"/>
            <a:ext cx="1352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50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30664" r="21516" b="20941"/>
          <a:stretch>
            <a:fillRect/>
          </a:stretch>
        </p:blipFill>
        <p:spPr bwMode="auto">
          <a:xfrm>
            <a:off x="3438525" y="4225925"/>
            <a:ext cx="1893888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8511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3" t="21355" r="20996" b="21484"/>
          <a:stretch>
            <a:fillRect/>
          </a:stretch>
        </p:blipFill>
        <p:spPr bwMode="auto">
          <a:xfrm>
            <a:off x="6127750" y="1816100"/>
            <a:ext cx="1779588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8515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4" t="28320" r="33676" b="31012"/>
          <a:stretch>
            <a:fillRect/>
          </a:stretch>
        </p:blipFill>
        <p:spPr bwMode="auto">
          <a:xfrm>
            <a:off x="6215063" y="4205288"/>
            <a:ext cx="1671637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8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085850" y="233363"/>
            <a:ext cx="753268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当参与相交的两个立体形状、大小和相对位置都相同时，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实体与实体</a:t>
            </a:r>
            <a:r>
              <a:rPr lang="zh-CN" altLang="en-US" dirty="0"/>
              <a:t>相交、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实体与虚体</a:t>
            </a:r>
            <a:r>
              <a:rPr lang="zh-CN" altLang="en-US" dirty="0"/>
              <a:t>相交，分析和作图方法是一样的。 </a:t>
            </a:r>
          </a:p>
        </p:txBody>
      </p:sp>
      <p:pic>
        <p:nvPicPr>
          <p:cNvPr id="147459" name="Picture 3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808"/>
            <a:ext cx="6858000" cy="1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1446213" y="5646191"/>
            <a:ext cx="2684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ea typeface="楷体_GB2312" pitchFamily="49" charset="-122"/>
              </a:rPr>
              <a:t>实体与实体相交</a:t>
            </a:r>
          </a:p>
        </p:txBody>
      </p:sp>
      <p:pic>
        <p:nvPicPr>
          <p:cNvPr id="14747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975891"/>
            <a:ext cx="3405188" cy="33210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967954"/>
            <a:ext cx="3517900" cy="33258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5213350" y="5604916"/>
            <a:ext cx="2684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ea typeface="楷体_GB2312" pitchFamily="49" charset="-122"/>
              </a:rPr>
              <a:t>实体与虚体相交</a:t>
            </a:r>
          </a:p>
        </p:txBody>
      </p:sp>
    </p:spTree>
    <p:extLst>
      <p:ext uri="{BB962C8B-B14F-4D97-AF65-F5344CB8AC3E}">
        <p14:creationId xmlns:p14="http://schemas.microsoft.com/office/powerpoint/2010/main" val="9315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0" grpId="0"/>
      <p:bldP spid="1474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1085850" y="290513"/>
            <a:ext cx="7532688" cy="109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根据两相交立体的相对位置不同，有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全贯</a:t>
            </a:r>
            <a:r>
              <a:rPr lang="zh-CN" altLang="en-US" dirty="0"/>
              <a:t>与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互贯</a:t>
            </a:r>
            <a:r>
              <a:rPr lang="zh-CN" altLang="en-US" dirty="0"/>
              <a:t>之分。</a:t>
            </a:r>
          </a:p>
        </p:txBody>
      </p:sp>
      <p:pic>
        <p:nvPicPr>
          <p:cNvPr id="271363" name="Picture 3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858000" cy="1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2266950" y="5507038"/>
            <a:ext cx="898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ea typeface="楷体_GB2312" pitchFamily="49" charset="-122"/>
              </a:rPr>
              <a:t>全贯</a:t>
            </a:r>
          </a:p>
        </p:txBody>
      </p:sp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49438"/>
            <a:ext cx="3405188" cy="33210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7" name="Text Box 7"/>
          <p:cNvSpPr txBox="1">
            <a:spLocks noChangeArrowheads="1"/>
          </p:cNvSpPr>
          <p:nvPr/>
        </p:nvSpPr>
        <p:spPr bwMode="auto">
          <a:xfrm>
            <a:off x="6626225" y="5492750"/>
            <a:ext cx="898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ea typeface="楷体_GB2312" pitchFamily="49" charset="-122"/>
              </a:rPr>
              <a:t>互贯</a:t>
            </a:r>
          </a:p>
        </p:txBody>
      </p:sp>
      <p:pic>
        <p:nvPicPr>
          <p:cNvPr id="271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895475"/>
            <a:ext cx="3722688" cy="3289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97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/>
      <p:bldP spid="2713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539552" y="260350"/>
            <a:ext cx="842493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3.2.2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两平面立体相贯</a:t>
            </a: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auto">
          <a:xfrm>
            <a:off x="3347864" y="1416224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注意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394588" cy="211581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0" y="4005064"/>
            <a:ext cx="2358000" cy="229973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343862" y="2294223"/>
            <a:ext cx="539935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dirty="0" smtClean="0"/>
              <a:t>相</a:t>
            </a:r>
            <a:r>
              <a:rPr lang="zh-CN" altLang="en-US" dirty="0"/>
              <a:t>贯体是一个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整体</a:t>
            </a:r>
            <a:r>
              <a:rPr lang="zh-CN" altLang="en-US" dirty="0" smtClean="0"/>
              <a:t>，将其看成是多</a:t>
            </a:r>
            <a:r>
              <a:rPr lang="zh-CN" altLang="en-US" dirty="0"/>
              <a:t>个立体</a:t>
            </a:r>
            <a:r>
              <a:rPr lang="zh-CN" altLang="en-US" dirty="0" smtClean="0"/>
              <a:t>相交，仅仅</a:t>
            </a:r>
            <a:r>
              <a:rPr lang="zh-CN" altLang="en-US" dirty="0"/>
              <a:t>是</a:t>
            </a:r>
            <a:r>
              <a:rPr lang="zh-CN" altLang="en-US" dirty="0" smtClean="0"/>
              <a:t>为了便于分析</a:t>
            </a:r>
            <a:r>
              <a:rPr lang="zh-CN" altLang="en-US" dirty="0"/>
              <a:t>所进行的一种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假设</a:t>
            </a:r>
            <a:r>
              <a:rPr lang="zh-CN" altLang="en-US" dirty="0" smtClean="0"/>
              <a:t>；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284080" y="3645024"/>
            <a:ext cx="551891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dirty="0" smtClean="0"/>
              <a:t>相</a:t>
            </a:r>
            <a:r>
              <a:rPr lang="zh-CN" altLang="en-US" dirty="0"/>
              <a:t>贯线只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存在于两相贯体的表面</a:t>
            </a:r>
            <a:r>
              <a:rPr lang="zh-CN" altLang="en-US" dirty="0" smtClean="0"/>
              <a:t>，不会延伸</a:t>
            </a:r>
            <a:r>
              <a:rPr lang="zh-CN" altLang="en-US" dirty="0"/>
              <a:t>到任何一个相贯体的内部</a:t>
            </a:r>
            <a:r>
              <a:rPr lang="zh-CN" altLang="en-US" dirty="0" smtClean="0"/>
              <a:t>而形成</a:t>
            </a:r>
            <a:r>
              <a:rPr lang="zh-CN" altLang="en-US" dirty="0"/>
              <a:t>穿孔或者</a:t>
            </a:r>
            <a:r>
              <a:rPr lang="zh-CN" altLang="en-US" dirty="0" smtClean="0"/>
              <a:t>缺口；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275856" y="5085184"/>
            <a:ext cx="551891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dirty="0" smtClean="0"/>
              <a:t>相</a:t>
            </a:r>
            <a:r>
              <a:rPr lang="zh-CN" altLang="en-US" dirty="0"/>
              <a:t>贯体的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内部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没有交线</a:t>
            </a:r>
            <a:r>
              <a:rPr lang="zh-CN" altLang="en-US" dirty="0" smtClean="0"/>
              <a:t>，与平面</a:t>
            </a:r>
            <a:r>
              <a:rPr lang="zh-CN" altLang="en-US" dirty="0"/>
              <a:t>截</a:t>
            </a:r>
            <a:r>
              <a:rPr lang="zh-CN" altLang="en-US" dirty="0" smtClean="0"/>
              <a:t>切立体的</a:t>
            </a:r>
            <a:r>
              <a:rPr lang="zh-CN" altLang="en-US" dirty="0"/>
              <a:t>截交线</a:t>
            </a:r>
            <a:r>
              <a:rPr lang="zh-CN" altLang="en-US" dirty="0" smtClean="0"/>
              <a:t>不同。</a:t>
            </a:r>
          </a:p>
        </p:txBody>
      </p:sp>
    </p:spTree>
    <p:extLst>
      <p:ext uri="{BB962C8B-B14F-4D97-AF65-F5344CB8AC3E}">
        <p14:creationId xmlns:p14="http://schemas.microsoft.com/office/powerpoint/2010/main" val="28784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735013" y="1315918"/>
            <a:ext cx="3040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kumimoji="1" lang="zh-CN" altLang="en-US" sz="3200" b="1" dirty="0">
                <a:solidFill>
                  <a:srgbClr val="0033CC"/>
                </a:solidFill>
                <a:latin typeface="隶书" pitchFamily="49" charset="-122"/>
                <a:ea typeface="隶书" pitchFamily="49" charset="-122"/>
              </a:rPr>
              <a:t>相贯线的性质：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684213" y="1874718"/>
            <a:ext cx="4897437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kumimoji="1" lang="en-US" altLang="zh-CN" sz="24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）是空间折线或平面多边形；</a:t>
            </a:r>
            <a:endParaRPr kumimoji="1" lang="zh-CN" altLang="en-US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755650" y="4319588"/>
            <a:ext cx="304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1" lang="zh-CN" altLang="en-US" sz="3200" b="1">
                <a:solidFill>
                  <a:srgbClr val="0033CC"/>
                </a:solidFill>
                <a:latin typeface="隶书" pitchFamily="49" charset="-122"/>
                <a:ea typeface="隶书" pitchFamily="49" charset="-122"/>
              </a:rPr>
              <a:t>相贯线的求法：</a:t>
            </a: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1116013" y="5033843"/>
            <a:ext cx="6696075" cy="134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kumimoji="1" lang="en-US" altLang="zh-CN" sz="2400" b="1"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求两个相应棱面的交线；</a:t>
            </a:r>
          </a:p>
          <a:p>
            <a:pPr algn="l" eaLnBrk="0" hangingPunct="0">
              <a:lnSpc>
                <a:spcPct val="150000"/>
              </a:lnSpc>
            </a:pPr>
            <a:r>
              <a:rPr kumimoji="1" lang="zh-CN" altLang="en-US" sz="3600" b="1">
                <a:solidFill>
                  <a:srgbClr val="0033CC"/>
                </a:solidFill>
                <a:latin typeface="楷体_GB2312" pitchFamily="49" charset="-122"/>
                <a:ea typeface="楷体_GB2312" pitchFamily="49" charset="-122"/>
              </a:rPr>
              <a:t>或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求一立体的棱线与另一立体的贯穿点。</a:t>
            </a:r>
            <a:endParaRPr kumimoji="1" lang="zh-CN" altLang="en-US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611188" y="2522418"/>
            <a:ext cx="5688012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）各段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折线是两立体相应棱面的交线；</a:t>
            </a:r>
            <a:endParaRPr kumimoji="1" lang="zh-CN" altLang="en-US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612775" y="3162180"/>
            <a:ext cx="5688013" cy="11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）相邻两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折线的交点是某一立体的棱线</a:t>
            </a:r>
          </a:p>
          <a:p>
            <a:pPr algn="l" eaLnBrk="0" hangingPunct="0">
              <a:lnSpc>
                <a:spcPct val="150000"/>
              </a:lnSpc>
            </a:pP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   与另一立体的贯穿点。</a:t>
            </a:r>
            <a:endParaRPr kumimoji="1" lang="zh-CN" altLang="en-US" sz="24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5253" name="AutoShape 21"/>
          <p:cNvSpPr>
            <a:spLocks noChangeArrowheads="1"/>
          </p:cNvSpPr>
          <p:nvPr/>
        </p:nvSpPr>
        <p:spPr bwMode="auto">
          <a:xfrm>
            <a:off x="5148263" y="4170243"/>
            <a:ext cx="3600450" cy="1368425"/>
          </a:xfrm>
          <a:prstGeom prst="wedgeRoundRectCallout">
            <a:avLst>
              <a:gd name="adj1" fmla="val -47356"/>
              <a:gd name="adj2" fmla="val 70995"/>
              <a:gd name="adj3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zh-CN" altLang="en-US" sz="2400" b="1">
                <a:solidFill>
                  <a:srgbClr val="FFFF66"/>
                </a:solidFill>
                <a:ea typeface="华文新魏" pitchFamily="2" charset="-122"/>
              </a:rPr>
              <a:t>两平面立体相贯可归结为求两平面的交线或求线与平面的交点问题。</a:t>
            </a:r>
          </a:p>
          <a:p>
            <a:endParaRPr lang="zh-CN" altLang="en-US" sz="2000">
              <a:ea typeface="华文新魏" pitchFamily="2" charset="-122"/>
            </a:endParaRPr>
          </a:p>
          <a:p>
            <a:pPr algn="ctr"/>
            <a:endParaRPr lang="en-US" altLang="zh-CN">
              <a:ea typeface="华文新魏" pitchFamily="2" charset="-122"/>
            </a:endParaRPr>
          </a:p>
        </p:txBody>
      </p:sp>
      <p:grpSp>
        <p:nvGrpSpPr>
          <p:cNvPr id="95254" name="Group 22"/>
          <p:cNvGrpSpPr>
            <a:grpSpLocks/>
          </p:cNvGrpSpPr>
          <p:nvPr/>
        </p:nvGrpSpPr>
        <p:grpSpPr bwMode="auto">
          <a:xfrm>
            <a:off x="6443662" y="1597025"/>
            <a:ext cx="2232025" cy="2160587"/>
            <a:chOff x="3515" y="300"/>
            <a:chExt cx="1270" cy="1134"/>
          </a:xfrm>
        </p:grpSpPr>
        <p:sp>
          <p:nvSpPr>
            <p:cNvPr id="95255" name="Rectangle 23"/>
            <p:cNvSpPr>
              <a:spLocks noChangeArrowheads="1"/>
            </p:cNvSpPr>
            <p:nvPr/>
          </p:nvSpPr>
          <p:spPr bwMode="auto">
            <a:xfrm>
              <a:off x="3515" y="300"/>
              <a:ext cx="1270" cy="11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95256" name="Object 24"/>
            <p:cNvGraphicFramePr>
              <a:graphicFrameLocks noChangeAspect="1"/>
            </p:cNvGraphicFramePr>
            <p:nvPr/>
          </p:nvGraphicFramePr>
          <p:xfrm>
            <a:off x="3515" y="300"/>
            <a:ext cx="1270" cy="1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19" name="Image" r:id="rId3" imgW="2706671" imgH="2211084" progId="Photoshop.Image.7">
                    <p:embed/>
                  </p:oleObj>
                </mc:Choice>
                <mc:Fallback>
                  <p:oleObj name="Image" r:id="rId3" imgW="2706671" imgH="2211084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" y="300"/>
                          <a:ext cx="1270" cy="11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22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Picture 3" descr="26"/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占位符 1"/>
          <p:cNvSpPr txBox="1">
            <a:spLocks/>
          </p:cNvSpPr>
          <p:nvPr/>
        </p:nvSpPr>
        <p:spPr bwMode="auto">
          <a:xfrm>
            <a:off x="539552" y="260350"/>
            <a:ext cx="842493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3.2.2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两平面立体相贯</a:t>
            </a:r>
          </a:p>
        </p:txBody>
      </p:sp>
    </p:spTree>
    <p:extLst>
      <p:ext uri="{BB962C8B-B14F-4D97-AF65-F5344CB8AC3E}">
        <p14:creationId xmlns:p14="http://schemas.microsoft.com/office/powerpoint/2010/main" val="12385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utoUpdateAnimBg="0"/>
      <p:bldP spid="95237" grpId="0" autoUpdateAnimBg="0"/>
      <p:bldP spid="95243" grpId="0" autoUpdateAnimBg="0"/>
      <p:bldP spid="95244" grpId="0" autoUpdateAnimBg="0"/>
      <p:bldP spid="95248" grpId="0" autoUpdateAnimBg="0"/>
      <p:bldP spid="95249" grpId="0" autoUpdateAnimBg="0"/>
      <p:bldP spid="952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25" name="Rectangle 149"/>
          <p:cNvSpPr>
            <a:spLocks noChangeArrowheads="1"/>
          </p:cNvSpPr>
          <p:nvPr/>
        </p:nvSpPr>
        <p:spPr bwMode="auto">
          <a:xfrm>
            <a:off x="611188" y="836613"/>
            <a:ext cx="3960812" cy="56880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971550" y="115888"/>
            <a:ext cx="746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2800" b="1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kumimoji="1" lang="zh-CN" altLang="en-US" sz="2800" b="1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kumimoji="1" lang="en-US" altLang="zh-CN" sz="2800" b="1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</a:rPr>
              <a:t>】</a:t>
            </a:r>
            <a:r>
              <a:rPr kumimoji="1" lang="zh-CN" altLang="en-US" sz="2800" b="1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kumimoji="1" lang="zh-CN" altLang="en-US" sz="2800" b="1" dirty="0" smtClean="0">
                <a:latin typeface="隶书" pitchFamily="49" charset="-122"/>
                <a:ea typeface="隶书" pitchFamily="49" charset="-122"/>
              </a:rPr>
              <a:t>三</a:t>
            </a:r>
            <a:r>
              <a:rPr kumimoji="1" lang="zh-CN" altLang="en-US" sz="2800" b="1" dirty="0">
                <a:latin typeface="隶书" pitchFamily="49" charset="-122"/>
                <a:ea typeface="隶书" pitchFamily="49" charset="-122"/>
              </a:rPr>
              <a:t>棱柱与三棱锥相贯 。</a:t>
            </a:r>
          </a:p>
        </p:txBody>
      </p:sp>
      <p:pic>
        <p:nvPicPr>
          <p:cNvPr id="127054" name="Picture 78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081" name="Text Box 105"/>
          <p:cNvSpPr txBox="1">
            <a:spLocks noChangeArrowheads="1"/>
          </p:cNvSpPr>
          <p:nvPr/>
        </p:nvSpPr>
        <p:spPr bwMode="auto">
          <a:xfrm>
            <a:off x="3276600" y="981075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g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127082" name="Text Box 106"/>
          <p:cNvSpPr txBox="1">
            <a:spLocks noChangeArrowheads="1"/>
          </p:cNvSpPr>
          <p:nvPr/>
        </p:nvSpPr>
        <p:spPr bwMode="auto">
          <a:xfrm>
            <a:off x="684213" y="2635250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s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127083" name="Text Box 107"/>
          <p:cNvSpPr txBox="1">
            <a:spLocks noChangeArrowheads="1"/>
          </p:cNvSpPr>
          <p:nvPr/>
        </p:nvSpPr>
        <p:spPr bwMode="auto">
          <a:xfrm>
            <a:off x="3203575" y="43640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g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7084" name="Text Box 108"/>
          <p:cNvSpPr txBox="1">
            <a:spLocks noChangeArrowheads="1"/>
          </p:cNvSpPr>
          <p:nvPr/>
        </p:nvSpPr>
        <p:spPr bwMode="auto">
          <a:xfrm>
            <a:off x="755650" y="5516563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s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7085" name="Line 109"/>
          <p:cNvSpPr>
            <a:spLocks noChangeShapeType="1"/>
          </p:cNvSpPr>
          <p:nvPr/>
        </p:nvSpPr>
        <p:spPr bwMode="auto">
          <a:xfrm flipH="1">
            <a:off x="1619250" y="1268413"/>
            <a:ext cx="165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086" name="Text Box 110"/>
          <p:cNvSpPr txBox="1">
            <a:spLocks noChangeArrowheads="1"/>
          </p:cNvSpPr>
          <p:nvPr/>
        </p:nvSpPr>
        <p:spPr bwMode="auto">
          <a:xfrm>
            <a:off x="2627313" y="2563813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127087" name="Text Box 111"/>
          <p:cNvSpPr txBox="1">
            <a:spLocks noChangeArrowheads="1"/>
          </p:cNvSpPr>
          <p:nvPr/>
        </p:nvSpPr>
        <p:spPr bwMode="auto">
          <a:xfrm>
            <a:off x="3540125" y="45799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b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7088" name="Text Box 112"/>
          <p:cNvSpPr txBox="1">
            <a:spLocks noChangeArrowheads="1"/>
          </p:cNvSpPr>
          <p:nvPr/>
        </p:nvSpPr>
        <p:spPr bwMode="auto">
          <a:xfrm>
            <a:off x="4059238" y="5262563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c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7089" name="Text Box 113"/>
          <p:cNvSpPr txBox="1">
            <a:spLocks noChangeArrowheads="1"/>
          </p:cNvSpPr>
          <p:nvPr/>
        </p:nvSpPr>
        <p:spPr bwMode="auto">
          <a:xfrm>
            <a:off x="3708400" y="155575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c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127090" name="Text Box 114"/>
          <p:cNvSpPr txBox="1">
            <a:spLocks noChangeArrowheads="1"/>
          </p:cNvSpPr>
          <p:nvPr/>
        </p:nvSpPr>
        <p:spPr bwMode="auto">
          <a:xfrm>
            <a:off x="3476625" y="3175000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b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127091" name="Text Box 115"/>
          <p:cNvSpPr txBox="1">
            <a:spLocks noChangeArrowheads="1"/>
          </p:cNvSpPr>
          <p:nvPr/>
        </p:nvSpPr>
        <p:spPr bwMode="auto">
          <a:xfrm>
            <a:off x="1258888" y="9794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e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127092" name="Text Box 116"/>
          <p:cNvSpPr txBox="1">
            <a:spLocks noChangeArrowheads="1"/>
          </p:cNvSpPr>
          <p:nvPr/>
        </p:nvSpPr>
        <p:spPr bwMode="auto">
          <a:xfrm>
            <a:off x="2268538" y="836613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f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127093" name="Text Box 117"/>
          <p:cNvSpPr txBox="1">
            <a:spLocks noChangeArrowheads="1"/>
          </p:cNvSpPr>
          <p:nvPr/>
        </p:nvSpPr>
        <p:spPr bwMode="auto">
          <a:xfrm>
            <a:off x="1619250" y="4579938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 dirty="0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e</a:t>
            </a:r>
            <a:endParaRPr kumimoji="1" lang="en-US" altLang="zh-CN" sz="2000" b="1" i="1" dirty="0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7094" name="Text Box 118"/>
          <p:cNvSpPr txBox="1">
            <a:spLocks noChangeArrowheads="1"/>
          </p:cNvSpPr>
          <p:nvPr/>
        </p:nvSpPr>
        <p:spPr bwMode="auto">
          <a:xfrm>
            <a:off x="2411413" y="5767388"/>
            <a:ext cx="26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f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127095" name="Line 119"/>
          <p:cNvSpPr>
            <a:spLocks noChangeShapeType="1"/>
          </p:cNvSpPr>
          <p:nvPr/>
        </p:nvSpPr>
        <p:spPr bwMode="auto">
          <a:xfrm flipH="1">
            <a:off x="1619250" y="3932238"/>
            <a:ext cx="165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096" name="Line 120"/>
          <p:cNvSpPr>
            <a:spLocks noChangeShapeType="1"/>
          </p:cNvSpPr>
          <p:nvPr/>
        </p:nvSpPr>
        <p:spPr bwMode="auto">
          <a:xfrm flipH="1" flipV="1">
            <a:off x="1619250" y="1268413"/>
            <a:ext cx="0" cy="136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097" name="Line 121"/>
          <p:cNvSpPr>
            <a:spLocks noChangeShapeType="1"/>
          </p:cNvSpPr>
          <p:nvPr/>
        </p:nvSpPr>
        <p:spPr bwMode="auto">
          <a:xfrm flipH="1" flipV="1">
            <a:off x="1619250" y="2924175"/>
            <a:ext cx="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098" name="Line 122"/>
          <p:cNvSpPr>
            <a:spLocks noChangeShapeType="1"/>
          </p:cNvSpPr>
          <p:nvPr/>
        </p:nvSpPr>
        <p:spPr bwMode="auto">
          <a:xfrm flipV="1">
            <a:off x="2411413" y="1268413"/>
            <a:ext cx="0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099" name="Line 123"/>
          <p:cNvSpPr>
            <a:spLocks noChangeShapeType="1"/>
          </p:cNvSpPr>
          <p:nvPr/>
        </p:nvSpPr>
        <p:spPr bwMode="auto">
          <a:xfrm flipH="1" flipV="1">
            <a:off x="3276600" y="1268413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00" name="Line 124"/>
          <p:cNvSpPr>
            <a:spLocks noChangeShapeType="1"/>
          </p:cNvSpPr>
          <p:nvPr/>
        </p:nvSpPr>
        <p:spPr bwMode="auto">
          <a:xfrm flipH="1" flipV="1">
            <a:off x="3276600" y="314007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01" name="Line 125"/>
          <p:cNvSpPr>
            <a:spLocks noChangeShapeType="1"/>
          </p:cNvSpPr>
          <p:nvPr/>
        </p:nvSpPr>
        <p:spPr bwMode="auto">
          <a:xfrm flipV="1">
            <a:off x="3563938" y="1916113"/>
            <a:ext cx="503237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02" name="Line 126"/>
          <p:cNvSpPr>
            <a:spLocks noChangeShapeType="1"/>
          </p:cNvSpPr>
          <p:nvPr/>
        </p:nvSpPr>
        <p:spPr bwMode="auto">
          <a:xfrm flipV="1">
            <a:off x="2987675" y="1916113"/>
            <a:ext cx="1079500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03" name="Line 127"/>
          <p:cNvSpPr>
            <a:spLocks noChangeShapeType="1"/>
          </p:cNvSpPr>
          <p:nvPr/>
        </p:nvSpPr>
        <p:spPr bwMode="auto">
          <a:xfrm>
            <a:off x="2987675" y="2635250"/>
            <a:ext cx="576263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04" name="Line 128"/>
          <p:cNvSpPr>
            <a:spLocks noChangeShapeType="1"/>
          </p:cNvSpPr>
          <p:nvPr/>
        </p:nvSpPr>
        <p:spPr bwMode="auto">
          <a:xfrm flipV="1">
            <a:off x="1042988" y="2635250"/>
            <a:ext cx="576262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05" name="Line 129"/>
          <p:cNvSpPr>
            <a:spLocks noChangeShapeType="1"/>
          </p:cNvSpPr>
          <p:nvPr/>
        </p:nvSpPr>
        <p:spPr bwMode="auto">
          <a:xfrm flipH="1" flipV="1">
            <a:off x="1042988" y="2851150"/>
            <a:ext cx="576262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06" name="Line 130"/>
          <p:cNvSpPr>
            <a:spLocks noChangeShapeType="1"/>
          </p:cNvSpPr>
          <p:nvPr/>
        </p:nvSpPr>
        <p:spPr bwMode="auto">
          <a:xfrm flipH="1">
            <a:off x="1619250" y="4795838"/>
            <a:ext cx="165735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07" name="Line 131"/>
          <p:cNvSpPr>
            <a:spLocks noChangeShapeType="1"/>
          </p:cNvSpPr>
          <p:nvPr/>
        </p:nvSpPr>
        <p:spPr bwMode="auto">
          <a:xfrm flipH="1" flipV="1">
            <a:off x="1619250" y="4940300"/>
            <a:ext cx="7921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08" name="Line 132"/>
          <p:cNvSpPr>
            <a:spLocks noChangeShapeType="1"/>
          </p:cNvSpPr>
          <p:nvPr/>
        </p:nvSpPr>
        <p:spPr bwMode="auto">
          <a:xfrm flipH="1">
            <a:off x="2411413" y="4795838"/>
            <a:ext cx="865187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09" name="Line 133"/>
          <p:cNvSpPr>
            <a:spLocks noChangeShapeType="1"/>
          </p:cNvSpPr>
          <p:nvPr/>
        </p:nvSpPr>
        <p:spPr bwMode="auto">
          <a:xfrm flipH="1" flipV="1">
            <a:off x="1042988" y="5803900"/>
            <a:ext cx="194468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10" name="Line 134"/>
          <p:cNvSpPr>
            <a:spLocks noChangeShapeType="1"/>
          </p:cNvSpPr>
          <p:nvPr/>
        </p:nvSpPr>
        <p:spPr bwMode="auto">
          <a:xfrm flipH="1">
            <a:off x="1042988" y="5443538"/>
            <a:ext cx="1008062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11" name="Line 135"/>
          <p:cNvSpPr>
            <a:spLocks noChangeShapeType="1"/>
          </p:cNvSpPr>
          <p:nvPr/>
        </p:nvSpPr>
        <p:spPr bwMode="auto">
          <a:xfrm flipH="1">
            <a:off x="3059113" y="4940300"/>
            <a:ext cx="504825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12" name="Line 136"/>
          <p:cNvSpPr>
            <a:spLocks noChangeShapeType="1"/>
          </p:cNvSpPr>
          <p:nvPr/>
        </p:nvSpPr>
        <p:spPr bwMode="auto">
          <a:xfrm flipH="1" flipV="1">
            <a:off x="3563938" y="4940300"/>
            <a:ext cx="503237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13" name="Line 137"/>
          <p:cNvSpPr>
            <a:spLocks noChangeShapeType="1"/>
          </p:cNvSpPr>
          <p:nvPr/>
        </p:nvSpPr>
        <p:spPr bwMode="auto">
          <a:xfrm flipH="1">
            <a:off x="2987675" y="5516563"/>
            <a:ext cx="107950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14" name="Line 138"/>
          <p:cNvSpPr>
            <a:spLocks noChangeShapeType="1"/>
          </p:cNvSpPr>
          <p:nvPr/>
        </p:nvSpPr>
        <p:spPr bwMode="auto">
          <a:xfrm flipH="1">
            <a:off x="2987675" y="4940300"/>
            <a:ext cx="576263" cy="13684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15" name="Line 139"/>
          <p:cNvSpPr>
            <a:spLocks noChangeShapeType="1"/>
          </p:cNvSpPr>
          <p:nvPr/>
        </p:nvSpPr>
        <p:spPr bwMode="auto">
          <a:xfrm flipV="1">
            <a:off x="1042988" y="5732463"/>
            <a:ext cx="122555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16" name="Line 140"/>
          <p:cNvSpPr>
            <a:spLocks noChangeShapeType="1"/>
          </p:cNvSpPr>
          <p:nvPr/>
        </p:nvSpPr>
        <p:spPr bwMode="auto">
          <a:xfrm flipV="1">
            <a:off x="2627313" y="5516563"/>
            <a:ext cx="1439862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17" name="Line 141"/>
          <p:cNvSpPr>
            <a:spLocks noChangeShapeType="1"/>
          </p:cNvSpPr>
          <p:nvPr/>
        </p:nvSpPr>
        <p:spPr bwMode="auto">
          <a:xfrm flipV="1">
            <a:off x="2411413" y="2419350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18" name="Line 142"/>
          <p:cNvSpPr>
            <a:spLocks noChangeShapeType="1"/>
          </p:cNvSpPr>
          <p:nvPr/>
        </p:nvSpPr>
        <p:spPr bwMode="auto">
          <a:xfrm flipH="1" flipV="1">
            <a:off x="3276600" y="3140075"/>
            <a:ext cx="287338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19" name="Line 143"/>
          <p:cNvSpPr>
            <a:spLocks noChangeShapeType="1"/>
          </p:cNvSpPr>
          <p:nvPr/>
        </p:nvSpPr>
        <p:spPr bwMode="auto">
          <a:xfrm flipH="1">
            <a:off x="1042988" y="2635250"/>
            <a:ext cx="194468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20" name="Line 144"/>
          <p:cNvSpPr>
            <a:spLocks noChangeShapeType="1"/>
          </p:cNvSpPr>
          <p:nvPr/>
        </p:nvSpPr>
        <p:spPr bwMode="auto">
          <a:xfrm flipH="1" flipV="1">
            <a:off x="1547813" y="2924175"/>
            <a:ext cx="1728787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21" name="Line 145"/>
          <p:cNvSpPr>
            <a:spLocks noChangeShapeType="1"/>
          </p:cNvSpPr>
          <p:nvPr/>
        </p:nvSpPr>
        <p:spPr bwMode="auto">
          <a:xfrm flipV="1">
            <a:off x="2411413" y="2995613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22" name="Line 146"/>
          <p:cNvSpPr>
            <a:spLocks noChangeShapeType="1"/>
          </p:cNvSpPr>
          <p:nvPr/>
        </p:nvSpPr>
        <p:spPr bwMode="auto">
          <a:xfrm flipV="1">
            <a:off x="3276600" y="2132013"/>
            <a:ext cx="0" cy="100806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23" name="Line 147"/>
          <p:cNvSpPr>
            <a:spLocks noChangeShapeType="1"/>
          </p:cNvSpPr>
          <p:nvPr/>
        </p:nvSpPr>
        <p:spPr bwMode="auto">
          <a:xfrm flipV="1">
            <a:off x="1619250" y="2132013"/>
            <a:ext cx="165735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24" name="Line 148"/>
          <p:cNvSpPr>
            <a:spLocks noChangeShapeType="1"/>
          </p:cNvSpPr>
          <p:nvPr/>
        </p:nvSpPr>
        <p:spPr bwMode="auto">
          <a:xfrm flipV="1">
            <a:off x="3276600" y="1916113"/>
            <a:ext cx="79057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7130" name="Group 154"/>
          <p:cNvGrpSpPr>
            <a:grpSpLocks/>
          </p:cNvGrpSpPr>
          <p:nvPr/>
        </p:nvGrpSpPr>
        <p:grpSpPr bwMode="auto">
          <a:xfrm>
            <a:off x="5940425" y="981075"/>
            <a:ext cx="2520950" cy="2319338"/>
            <a:chOff x="3424" y="618"/>
            <a:chExt cx="1588" cy="1461"/>
          </a:xfrm>
        </p:grpSpPr>
        <p:grpSp>
          <p:nvGrpSpPr>
            <p:cNvPr id="127127" name="Group 151"/>
            <p:cNvGrpSpPr>
              <a:grpSpLocks/>
            </p:cNvGrpSpPr>
            <p:nvPr/>
          </p:nvGrpSpPr>
          <p:grpSpPr bwMode="auto">
            <a:xfrm>
              <a:off x="3424" y="618"/>
              <a:ext cx="1588" cy="1461"/>
              <a:chOff x="3424" y="618"/>
              <a:chExt cx="1588" cy="1461"/>
            </a:xfrm>
          </p:grpSpPr>
          <p:graphicFrame>
            <p:nvGraphicFramePr>
              <p:cNvPr id="127078" name="Object 102"/>
              <p:cNvGraphicFramePr>
                <a:graphicFrameLocks noChangeAspect="1"/>
              </p:cNvGraphicFramePr>
              <p:nvPr/>
            </p:nvGraphicFramePr>
            <p:xfrm>
              <a:off x="3424" y="618"/>
              <a:ext cx="1588" cy="14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844" name="位图图像" r:id="rId4" imgW="3591426" imgH="3304762" progId="Paint.Picture">
                      <p:embed/>
                    </p:oleObj>
                  </mc:Choice>
                  <mc:Fallback>
                    <p:oleObj name="位图图像" r:id="rId4" imgW="3591426" imgH="3304762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24" y="618"/>
                            <a:ext cx="1588" cy="14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7126" name="Rectangle 150"/>
              <p:cNvSpPr>
                <a:spLocks noChangeArrowheads="1"/>
              </p:cNvSpPr>
              <p:nvPr/>
            </p:nvSpPr>
            <p:spPr bwMode="auto">
              <a:xfrm>
                <a:off x="3424" y="618"/>
                <a:ext cx="1588" cy="1451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7128" name="Line 152"/>
            <p:cNvSpPr>
              <a:spLocks noChangeShapeType="1"/>
            </p:cNvSpPr>
            <p:nvPr/>
          </p:nvSpPr>
          <p:spPr bwMode="auto">
            <a:xfrm flipH="1" flipV="1">
              <a:off x="4150" y="1298"/>
              <a:ext cx="45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129" name="Line 153"/>
            <p:cNvSpPr>
              <a:spLocks noChangeShapeType="1"/>
            </p:cNvSpPr>
            <p:nvPr/>
          </p:nvSpPr>
          <p:spPr bwMode="auto">
            <a:xfrm flipH="1" flipV="1">
              <a:off x="4468" y="1117"/>
              <a:ext cx="90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7131" name="Text Box 155"/>
          <p:cNvSpPr txBox="1">
            <a:spLocks noChangeArrowheads="1"/>
          </p:cNvSpPr>
          <p:nvPr/>
        </p:nvSpPr>
        <p:spPr bwMode="auto">
          <a:xfrm>
            <a:off x="4859338" y="3421063"/>
            <a:ext cx="3849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>
              <a:buFontTx/>
              <a:buAutoNum type="arabicParenR"/>
            </a:pPr>
            <a:r>
              <a:rPr kumimoji="1" lang="zh-CN" altLang="en-US" sz="2000" b="1" dirty="0">
                <a:latin typeface="楷体_GB2312" pitchFamily="49" charset="-122"/>
                <a:ea typeface="楷体_GB2312" pitchFamily="49" charset="-122"/>
              </a:rPr>
              <a:t>三棱柱各棱面均为铅垂面，水</a:t>
            </a:r>
          </a:p>
          <a:p>
            <a:pPr algn="l"/>
            <a:r>
              <a:rPr kumimoji="1" lang="zh-CN" altLang="en-US" sz="2000" b="1" dirty="0">
                <a:latin typeface="楷体_GB2312" pitchFamily="49" charset="-122"/>
                <a:ea typeface="楷体_GB2312" pitchFamily="49" charset="-122"/>
              </a:rPr>
              <a:t>   平投影具有积聚性；</a:t>
            </a:r>
          </a:p>
        </p:txBody>
      </p:sp>
      <p:sp>
        <p:nvSpPr>
          <p:cNvPr id="127132" name="Text Box 156"/>
          <p:cNvSpPr txBox="1">
            <a:spLocks noChangeArrowheads="1"/>
          </p:cNvSpPr>
          <p:nvPr/>
        </p:nvSpPr>
        <p:spPr bwMode="auto">
          <a:xfrm>
            <a:off x="4859338" y="4070618"/>
            <a:ext cx="40338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kumimoji="1" lang="en-US" altLang="zh-CN" sz="2000" b="1" dirty="0">
                <a:latin typeface="楷体_GB2312" pitchFamily="49" charset="-122"/>
                <a:ea typeface="楷体_GB2312" pitchFamily="49" charset="-122"/>
              </a:rPr>
              <a:t>2) </a:t>
            </a:r>
            <a:r>
              <a:rPr kumimoji="1" lang="zh-CN" altLang="en-US" sz="2000" b="1" dirty="0" smtClean="0">
                <a:latin typeface="楷体_GB2312" pitchFamily="49" charset="-122"/>
                <a:ea typeface="楷体_GB2312" pitchFamily="49" charset="-122"/>
              </a:rPr>
              <a:t>由水平</a:t>
            </a:r>
            <a:r>
              <a:rPr kumimoji="1" lang="zh-CN" altLang="en-US" sz="2000" b="1" dirty="0">
                <a:latin typeface="楷体_GB2312" pitchFamily="49" charset="-122"/>
                <a:ea typeface="楷体_GB2312" pitchFamily="49" charset="-122"/>
              </a:rPr>
              <a:t>投影可知，三棱锥有两</a:t>
            </a:r>
          </a:p>
          <a:p>
            <a:pPr algn="l"/>
            <a:r>
              <a:rPr kumimoji="1" lang="zh-CN" altLang="en-US" sz="2000" b="1" dirty="0">
                <a:latin typeface="楷体_GB2312" pitchFamily="49" charset="-122"/>
                <a:ea typeface="楷体_GB2312" pitchFamily="49" charset="-122"/>
              </a:rPr>
              <a:t>   根棱线贯穿三棱柱，三棱柱有</a:t>
            </a:r>
          </a:p>
          <a:p>
            <a:pPr algn="l"/>
            <a:r>
              <a:rPr kumimoji="1" lang="zh-CN" altLang="en-US" sz="2000" b="1" dirty="0">
                <a:latin typeface="楷体_GB2312" pitchFamily="49" charset="-122"/>
                <a:ea typeface="楷体_GB2312" pitchFamily="49" charset="-122"/>
              </a:rPr>
              <a:t>   一根棱线贯穿三棱锥，这种相</a:t>
            </a:r>
          </a:p>
          <a:p>
            <a:pPr algn="l"/>
            <a:r>
              <a:rPr kumimoji="1" lang="zh-CN" altLang="en-US" sz="2000" b="1" dirty="0">
                <a:latin typeface="楷体_GB2312" pitchFamily="49" charset="-122"/>
                <a:ea typeface="楷体_GB2312" pitchFamily="49" charset="-122"/>
              </a:rPr>
              <a:t>   贯称为互贯；</a:t>
            </a:r>
          </a:p>
        </p:txBody>
      </p:sp>
      <p:sp>
        <p:nvSpPr>
          <p:cNvPr id="127133" name="Text Box 157"/>
          <p:cNvSpPr txBox="1">
            <a:spLocks noChangeArrowheads="1"/>
          </p:cNvSpPr>
          <p:nvPr/>
        </p:nvSpPr>
        <p:spPr bwMode="auto">
          <a:xfrm>
            <a:off x="4859338" y="5375275"/>
            <a:ext cx="3895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kumimoji="1" lang="en-US" altLang="zh-CN" sz="2000" b="1">
                <a:latin typeface="楷体_GB2312" pitchFamily="49" charset="-122"/>
                <a:ea typeface="楷体_GB2312" pitchFamily="49" charset="-122"/>
              </a:rPr>
              <a:t>3) </a:t>
            </a:r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相贯线是一条空间闭合折线，</a:t>
            </a:r>
          </a:p>
          <a:p>
            <a:pPr algn="l"/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   其水平投影积聚在</a:t>
            </a:r>
            <a:r>
              <a:rPr kumimoji="1" lang="en-US" altLang="zh-CN" sz="2000" b="1">
                <a:latin typeface="楷体_GB2312" pitchFamily="49" charset="-122"/>
                <a:ea typeface="楷体_GB2312" pitchFamily="49" charset="-122"/>
              </a:rPr>
              <a:t>ef</a:t>
            </a:r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、</a:t>
            </a:r>
            <a:r>
              <a:rPr kumimoji="1" lang="en-US" altLang="zh-CN" sz="2000" b="1">
                <a:latin typeface="楷体_GB2312" pitchFamily="49" charset="-122"/>
                <a:ea typeface="楷体_GB2312" pitchFamily="49" charset="-122"/>
              </a:rPr>
              <a:t>fg</a:t>
            </a:r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上，</a:t>
            </a:r>
          </a:p>
          <a:p>
            <a:pPr algn="l"/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   只需求出正面投影。</a:t>
            </a:r>
          </a:p>
        </p:txBody>
      </p:sp>
      <p:sp>
        <p:nvSpPr>
          <p:cNvPr id="127135" name="Text Box 159"/>
          <p:cNvSpPr txBox="1">
            <a:spLocks noChangeArrowheads="1"/>
          </p:cNvSpPr>
          <p:nvPr/>
        </p:nvSpPr>
        <p:spPr bwMode="auto">
          <a:xfrm>
            <a:off x="4908550" y="1268413"/>
            <a:ext cx="671513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33CC"/>
                </a:solidFill>
                <a:latin typeface="华文新魏" pitchFamily="2" charset="-122"/>
                <a:ea typeface="华文新魏" pitchFamily="2" charset="-122"/>
              </a:rPr>
              <a:t>分        析</a:t>
            </a:r>
          </a:p>
        </p:txBody>
      </p:sp>
      <p:sp>
        <p:nvSpPr>
          <p:cNvPr id="127136" name="Line 160"/>
          <p:cNvSpPr>
            <a:spLocks noChangeShapeType="1"/>
          </p:cNvSpPr>
          <p:nvPr/>
        </p:nvSpPr>
        <p:spPr bwMode="auto">
          <a:xfrm>
            <a:off x="1042988" y="2852738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137" name="Line 161"/>
          <p:cNvSpPr>
            <a:spLocks noChangeShapeType="1"/>
          </p:cNvSpPr>
          <p:nvPr/>
        </p:nvSpPr>
        <p:spPr bwMode="auto">
          <a:xfrm flipV="1">
            <a:off x="1619250" y="2636838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Text Box 117"/>
          <p:cNvSpPr txBox="1">
            <a:spLocks noChangeArrowheads="1"/>
          </p:cNvSpPr>
          <p:nvPr/>
        </p:nvSpPr>
        <p:spPr bwMode="auto">
          <a:xfrm>
            <a:off x="3115385" y="6110287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 dirty="0" smtClean="0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a</a:t>
            </a:r>
            <a:endParaRPr kumimoji="1" lang="en-US" altLang="zh-CN" sz="2000" b="1" i="1" dirty="0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57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7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7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7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7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7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7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7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7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31" grpId="0" build="p" autoUpdateAnimBg="0"/>
      <p:bldP spid="127132" grpId="0" build="p" autoUpdateAnimBg="0"/>
      <p:bldP spid="127133" grpId="0" build="p" autoUpdateAnimBg="0"/>
      <p:bldP spid="1271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35" name="Rectangle 115"/>
          <p:cNvSpPr>
            <a:spLocks noChangeArrowheads="1"/>
          </p:cNvSpPr>
          <p:nvPr/>
        </p:nvSpPr>
        <p:spPr bwMode="auto">
          <a:xfrm>
            <a:off x="611188" y="909638"/>
            <a:ext cx="3960812" cy="56880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9929" name="Line 9"/>
          <p:cNvSpPr>
            <a:spLocks noChangeShapeType="1"/>
          </p:cNvSpPr>
          <p:nvPr/>
        </p:nvSpPr>
        <p:spPr bwMode="auto">
          <a:xfrm flipH="1">
            <a:off x="2051050" y="3068638"/>
            <a:ext cx="0" cy="247332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43" name="Text Box 23"/>
          <p:cNvSpPr txBox="1">
            <a:spLocks noChangeArrowheads="1"/>
          </p:cNvSpPr>
          <p:nvPr/>
        </p:nvSpPr>
        <p:spPr bwMode="auto">
          <a:xfrm>
            <a:off x="3276600" y="1052513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g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09944" name="Text Box 24"/>
          <p:cNvSpPr txBox="1">
            <a:spLocks noChangeArrowheads="1"/>
          </p:cNvSpPr>
          <p:nvPr/>
        </p:nvSpPr>
        <p:spPr bwMode="auto">
          <a:xfrm>
            <a:off x="684213" y="2708275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s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09945" name="Text Box 25"/>
          <p:cNvSpPr txBox="1">
            <a:spLocks noChangeArrowheads="1"/>
          </p:cNvSpPr>
          <p:nvPr/>
        </p:nvSpPr>
        <p:spPr bwMode="auto">
          <a:xfrm>
            <a:off x="3108325" y="443706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g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09946" name="Text Box 26"/>
          <p:cNvSpPr txBox="1">
            <a:spLocks noChangeArrowheads="1"/>
          </p:cNvSpPr>
          <p:nvPr/>
        </p:nvSpPr>
        <p:spPr bwMode="auto">
          <a:xfrm>
            <a:off x="755650" y="5589588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s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09950" name="Line 30"/>
          <p:cNvSpPr>
            <a:spLocks noChangeShapeType="1"/>
          </p:cNvSpPr>
          <p:nvPr/>
        </p:nvSpPr>
        <p:spPr bwMode="auto">
          <a:xfrm flipH="1">
            <a:off x="1619250" y="1341438"/>
            <a:ext cx="165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2987675" y="620077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a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09952" name="Text Box 32"/>
          <p:cNvSpPr txBox="1">
            <a:spLocks noChangeArrowheads="1"/>
          </p:cNvSpPr>
          <p:nvPr/>
        </p:nvSpPr>
        <p:spPr bwMode="auto">
          <a:xfrm>
            <a:off x="3044825" y="2492375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a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09953" name="Text Box 33"/>
          <p:cNvSpPr txBox="1">
            <a:spLocks noChangeArrowheads="1"/>
          </p:cNvSpPr>
          <p:nvPr/>
        </p:nvSpPr>
        <p:spPr bwMode="auto">
          <a:xfrm>
            <a:off x="3540125" y="465296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b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09954" name="Text Box 34"/>
          <p:cNvSpPr txBox="1">
            <a:spLocks noChangeArrowheads="1"/>
          </p:cNvSpPr>
          <p:nvPr/>
        </p:nvSpPr>
        <p:spPr bwMode="auto">
          <a:xfrm>
            <a:off x="4059238" y="5408613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c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09955" name="Text Box 35"/>
          <p:cNvSpPr txBox="1">
            <a:spLocks noChangeArrowheads="1"/>
          </p:cNvSpPr>
          <p:nvPr/>
        </p:nvSpPr>
        <p:spPr bwMode="auto">
          <a:xfrm>
            <a:off x="2452688" y="569595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5(6)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09956" name="Text Box 36"/>
          <p:cNvSpPr txBox="1">
            <a:spLocks noChangeArrowheads="1"/>
          </p:cNvSpPr>
          <p:nvPr/>
        </p:nvSpPr>
        <p:spPr bwMode="auto">
          <a:xfrm>
            <a:off x="3708400" y="1628775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c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09957" name="Text Box 37"/>
          <p:cNvSpPr txBox="1">
            <a:spLocks noChangeArrowheads="1"/>
          </p:cNvSpPr>
          <p:nvPr/>
        </p:nvSpPr>
        <p:spPr bwMode="auto">
          <a:xfrm>
            <a:off x="3476625" y="3248025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b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09968" name="Text Box 48"/>
          <p:cNvSpPr txBox="1">
            <a:spLocks noChangeArrowheads="1"/>
          </p:cNvSpPr>
          <p:nvPr/>
        </p:nvSpPr>
        <p:spPr bwMode="auto">
          <a:xfrm>
            <a:off x="1258888" y="105251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e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09969" name="Text Box 49"/>
          <p:cNvSpPr txBox="1">
            <a:spLocks noChangeArrowheads="1"/>
          </p:cNvSpPr>
          <p:nvPr/>
        </p:nvSpPr>
        <p:spPr bwMode="auto">
          <a:xfrm>
            <a:off x="2339975" y="908050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f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09970" name="Text Box 50"/>
          <p:cNvSpPr txBox="1">
            <a:spLocks noChangeArrowheads="1"/>
          </p:cNvSpPr>
          <p:nvPr/>
        </p:nvSpPr>
        <p:spPr bwMode="auto">
          <a:xfrm>
            <a:off x="1692275" y="3028950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1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09971" name="Text Box 51"/>
          <p:cNvSpPr txBox="1">
            <a:spLocks noChangeArrowheads="1"/>
          </p:cNvSpPr>
          <p:nvPr/>
        </p:nvSpPr>
        <p:spPr bwMode="auto">
          <a:xfrm>
            <a:off x="1403350" y="461645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e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09972" name="Text Box 52"/>
          <p:cNvSpPr txBox="1">
            <a:spLocks noChangeArrowheads="1"/>
          </p:cNvSpPr>
          <p:nvPr/>
        </p:nvSpPr>
        <p:spPr bwMode="auto">
          <a:xfrm>
            <a:off x="2378075" y="5911850"/>
            <a:ext cx="26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f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09974" name="Line 54"/>
          <p:cNvSpPr>
            <a:spLocks noChangeShapeType="1"/>
          </p:cNvSpPr>
          <p:nvPr/>
        </p:nvSpPr>
        <p:spPr bwMode="auto">
          <a:xfrm flipH="1">
            <a:off x="1619250" y="4005263"/>
            <a:ext cx="165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75" name="Line 55"/>
          <p:cNvSpPr>
            <a:spLocks noChangeShapeType="1"/>
          </p:cNvSpPr>
          <p:nvPr/>
        </p:nvSpPr>
        <p:spPr bwMode="auto">
          <a:xfrm flipH="1" flipV="1">
            <a:off x="1619250" y="1341438"/>
            <a:ext cx="0" cy="136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76" name="Line 56"/>
          <p:cNvSpPr>
            <a:spLocks noChangeShapeType="1"/>
          </p:cNvSpPr>
          <p:nvPr/>
        </p:nvSpPr>
        <p:spPr bwMode="auto">
          <a:xfrm flipH="1" flipV="1">
            <a:off x="1619250" y="2997200"/>
            <a:ext cx="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77" name="Line 57"/>
          <p:cNvSpPr>
            <a:spLocks noChangeShapeType="1"/>
          </p:cNvSpPr>
          <p:nvPr/>
        </p:nvSpPr>
        <p:spPr bwMode="auto">
          <a:xfrm flipV="1">
            <a:off x="2411413" y="1341438"/>
            <a:ext cx="0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78" name="Line 58"/>
          <p:cNvSpPr>
            <a:spLocks noChangeShapeType="1"/>
          </p:cNvSpPr>
          <p:nvPr/>
        </p:nvSpPr>
        <p:spPr bwMode="auto">
          <a:xfrm flipH="1" flipV="1">
            <a:off x="3276600" y="1341438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79" name="Line 59"/>
          <p:cNvSpPr>
            <a:spLocks noChangeShapeType="1"/>
          </p:cNvSpPr>
          <p:nvPr/>
        </p:nvSpPr>
        <p:spPr bwMode="auto">
          <a:xfrm flipH="1" flipV="1">
            <a:off x="3276600" y="3213100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80" name="Line 60"/>
          <p:cNvSpPr>
            <a:spLocks noChangeShapeType="1"/>
          </p:cNvSpPr>
          <p:nvPr/>
        </p:nvSpPr>
        <p:spPr bwMode="auto">
          <a:xfrm flipV="1">
            <a:off x="3563938" y="1989138"/>
            <a:ext cx="503237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81" name="Line 61"/>
          <p:cNvSpPr>
            <a:spLocks noChangeShapeType="1"/>
          </p:cNvSpPr>
          <p:nvPr/>
        </p:nvSpPr>
        <p:spPr bwMode="auto">
          <a:xfrm flipV="1">
            <a:off x="2987675" y="1989138"/>
            <a:ext cx="1079500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82" name="Line 62"/>
          <p:cNvSpPr>
            <a:spLocks noChangeShapeType="1"/>
          </p:cNvSpPr>
          <p:nvPr/>
        </p:nvSpPr>
        <p:spPr bwMode="auto">
          <a:xfrm>
            <a:off x="2987675" y="2708275"/>
            <a:ext cx="576263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83" name="Line 63"/>
          <p:cNvSpPr>
            <a:spLocks noChangeShapeType="1"/>
          </p:cNvSpPr>
          <p:nvPr/>
        </p:nvSpPr>
        <p:spPr bwMode="auto">
          <a:xfrm flipV="1">
            <a:off x="1042988" y="2708275"/>
            <a:ext cx="576262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84" name="Line 64"/>
          <p:cNvSpPr>
            <a:spLocks noChangeShapeType="1"/>
          </p:cNvSpPr>
          <p:nvPr/>
        </p:nvSpPr>
        <p:spPr bwMode="auto">
          <a:xfrm flipH="1" flipV="1">
            <a:off x="1042988" y="2924175"/>
            <a:ext cx="576262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85" name="Line 65"/>
          <p:cNvSpPr>
            <a:spLocks noChangeShapeType="1"/>
          </p:cNvSpPr>
          <p:nvPr/>
        </p:nvSpPr>
        <p:spPr bwMode="auto">
          <a:xfrm flipH="1">
            <a:off x="1619250" y="4868863"/>
            <a:ext cx="165735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86" name="Line 66"/>
          <p:cNvSpPr>
            <a:spLocks noChangeShapeType="1"/>
          </p:cNvSpPr>
          <p:nvPr/>
        </p:nvSpPr>
        <p:spPr bwMode="auto">
          <a:xfrm flipH="1" flipV="1">
            <a:off x="1619250" y="5013325"/>
            <a:ext cx="7921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87" name="Line 67"/>
          <p:cNvSpPr>
            <a:spLocks noChangeShapeType="1"/>
          </p:cNvSpPr>
          <p:nvPr/>
        </p:nvSpPr>
        <p:spPr bwMode="auto">
          <a:xfrm flipH="1">
            <a:off x="2411413" y="4868863"/>
            <a:ext cx="865187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88" name="Line 68"/>
          <p:cNvSpPr>
            <a:spLocks noChangeShapeType="1"/>
          </p:cNvSpPr>
          <p:nvPr/>
        </p:nvSpPr>
        <p:spPr bwMode="auto">
          <a:xfrm flipH="1" flipV="1">
            <a:off x="1042988" y="5876925"/>
            <a:ext cx="194468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89" name="Line 69"/>
          <p:cNvSpPr>
            <a:spLocks noChangeShapeType="1"/>
          </p:cNvSpPr>
          <p:nvPr/>
        </p:nvSpPr>
        <p:spPr bwMode="auto">
          <a:xfrm flipH="1">
            <a:off x="1042988" y="5516563"/>
            <a:ext cx="1008062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90" name="Line 70"/>
          <p:cNvSpPr>
            <a:spLocks noChangeShapeType="1"/>
          </p:cNvSpPr>
          <p:nvPr/>
        </p:nvSpPr>
        <p:spPr bwMode="auto">
          <a:xfrm flipH="1">
            <a:off x="3059113" y="5013325"/>
            <a:ext cx="504825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91" name="Line 71"/>
          <p:cNvSpPr>
            <a:spLocks noChangeShapeType="1"/>
          </p:cNvSpPr>
          <p:nvPr/>
        </p:nvSpPr>
        <p:spPr bwMode="auto">
          <a:xfrm flipH="1" flipV="1">
            <a:off x="3563938" y="5013325"/>
            <a:ext cx="503237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92" name="Line 72"/>
          <p:cNvSpPr>
            <a:spLocks noChangeShapeType="1"/>
          </p:cNvSpPr>
          <p:nvPr/>
        </p:nvSpPr>
        <p:spPr bwMode="auto">
          <a:xfrm flipH="1">
            <a:off x="2987675" y="5589588"/>
            <a:ext cx="107950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93" name="Line 73"/>
          <p:cNvSpPr>
            <a:spLocks noChangeShapeType="1"/>
          </p:cNvSpPr>
          <p:nvPr/>
        </p:nvSpPr>
        <p:spPr bwMode="auto">
          <a:xfrm flipH="1">
            <a:off x="2987675" y="5013325"/>
            <a:ext cx="576263" cy="13684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94" name="Line 74"/>
          <p:cNvSpPr>
            <a:spLocks noChangeShapeType="1"/>
          </p:cNvSpPr>
          <p:nvPr/>
        </p:nvSpPr>
        <p:spPr bwMode="auto">
          <a:xfrm>
            <a:off x="1042988" y="29241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95" name="Line 75"/>
          <p:cNvSpPr>
            <a:spLocks noChangeShapeType="1"/>
          </p:cNvSpPr>
          <p:nvPr/>
        </p:nvSpPr>
        <p:spPr bwMode="auto">
          <a:xfrm flipV="1">
            <a:off x="1042988" y="5805488"/>
            <a:ext cx="122555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96" name="Line 76"/>
          <p:cNvSpPr>
            <a:spLocks noChangeShapeType="1"/>
          </p:cNvSpPr>
          <p:nvPr/>
        </p:nvSpPr>
        <p:spPr bwMode="auto">
          <a:xfrm flipV="1">
            <a:off x="2627313" y="5589588"/>
            <a:ext cx="1439862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97" name="Line 77"/>
          <p:cNvSpPr>
            <a:spLocks noChangeShapeType="1"/>
          </p:cNvSpPr>
          <p:nvPr/>
        </p:nvSpPr>
        <p:spPr bwMode="auto">
          <a:xfrm flipV="1">
            <a:off x="2411413" y="2636838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98" name="Line 78"/>
          <p:cNvSpPr>
            <a:spLocks noChangeShapeType="1"/>
          </p:cNvSpPr>
          <p:nvPr/>
        </p:nvSpPr>
        <p:spPr bwMode="auto">
          <a:xfrm flipH="1" flipV="1">
            <a:off x="3263900" y="3238500"/>
            <a:ext cx="300038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999" name="Line 79"/>
          <p:cNvSpPr>
            <a:spLocks noChangeShapeType="1"/>
          </p:cNvSpPr>
          <p:nvPr/>
        </p:nvSpPr>
        <p:spPr bwMode="auto">
          <a:xfrm flipH="1">
            <a:off x="1042988" y="2708275"/>
            <a:ext cx="194468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00" name="Line 80"/>
          <p:cNvSpPr>
            <a:spLocks noChangeShapeType="1"/>
          </p:cNvSpPr>
          <p:nvPr/>
        </p:nvSpPr>
        <p:spPr bwMode="auto">
          <a:xfrm flipH="1" flipV="1">
            <a:off x="1619250" y="2997200"/>
            <a:ext cx="431800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01" name="Line 81"/>
          <p:cNvSpPr>
            <a:spLocks noChangeShapeType="1"/>
          </p:cNvSpPr>
          <p:nvPr/>
        </p:nvSpPr>
        <p:spPr bwMode="auto">
          <a:xfrm flipV="1">
            <a:off x="2411413" y="3068638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02" name="Line 82"/>
          <p:cNvSpPr>
            <a:spLocks noChangeShapeType="1"/>
          </p:cNvSpPr>
          <p:nvPr/>
        </p:nvSpPr>
        <p:spPr bwMode="auto">
          <a:xfrm flipV="1">
            <a:off x="3276600" y="2205038"/>
            <a:ext cx="0" cy="100806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03" name="Line 83"/>
          <p:cNvSpPr>
            <a:spLocks noChangeShapeType="1"/>
          </p:cNvSpPr>
          <p:nvPr/>
        </p:nvSpPr>
        <p:spPr bwMode="auto">
          <a:xfrm flipV="1">
            <a:off x="1619250" y="2492375"/>
            <a:ext cx="649288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04" name="Line 84"/>
          <p:cNvSpPr>
            <a:spLocks noChangeShapeType="1"/>
          </p:cNvSpPr>
          <p:nvPr/>
        </p:nvSpPr>
        <p:spPr bwMode="auto">
          <a:xfrm flipV="1">
            <a:off x="3276600" y="1989138"/>
            <a:ext cx="79057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07" name="Text Box 87"/>
          <p:cNvSpPr txBox="1">
            <a:spLocks noChangeArrowheads="1"/>
          </p:cNvSpPr>
          <p:nvPr/>
        </p:nvSpPr>
        <p:spPr bwMode="auto">
          <a:xfrm>
            <a:off x="2747963" y="53355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4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10008" name="Text Box 88"/>
          <p:cNvSpPr txBox="1">
            <a:spLocks noChangeArrowheads="1"/>
          </p:cNvSpPr>
          <p:nvPr/>
        </p:nvSpPr>
        <p:spPr bwMode="auto">
          <a:xfrm>
            <a:off x="2746375" y="4940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3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10009" name="Text Box 89"/>
          <p:cNvSpPr txBox="1">
            <a:spLocks noChangeArrowheads="1"/>
          </p:cNvSpPr>
          <p:nvPr/>
        </p:nvSpPr>
        <p:spPr bwMode="auto">
          <a:xfrm>
            <a:off x="2201863" y="547846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2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10010" name="Text Box 90"/>
          <p:cNvSpPr txBox="1">
            <a:spLocks noChangeArrowheads="1"/>
          </p:cNvSpPr>
          <p:nvPr/>
        </p:nvSpPr>
        <p:spPr bwMode="auto">
          <a:xfrm>
            <a:off x="1619250" y="526415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1</a:t>
            </a:r>
            <a:endParaRPr kumimoji="1" lang="en-US" altLang="zh-CN" sz="2000" b="1" i="1">
              <a:latin typeface="Times New Roman" pitchFamily="18" charset="0"/>
              <a:ea typeface="楷体_GB2312" pitchFamily="49" charset="-122"/>
              <a:sym typeface="Symbol" pitchFamily="18" charset="2"/>
            </a:endParaRPr>
          </a:p>
        </p:txBody>
      </p:sp>
      <p:sp>
        <p:nvSpPr>
          <p:cNvPr id="210011" name="Line 91"/>
          <p:cNvSpPr>
            <a:spLocks noChangeShapeType="1"/>
          </p:cNvSpPr>
          <p:nvPr/>
        </p:nvSpPr>
        <p:spPr bwMode="auto">
          <a:xfrm flipH="1">
            <a:off x="2266950" y="2492375"/>
            <a:ext cx="1588" cy="331311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12" name="Line 92"/>
          <p:cNvSpPr>
            <a:spLocks noChangeShapeType="1"/>
          </p:cNvSpPr>
          <p:nvPr/>
        </p:nvSpPr>
        <p:spPr bwMode="auto">
          <a:xfrm flipH="1">
            <a:off x="2627313" y="2420938"/>
            <a:ext cx="1587" cy="33131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13" name="Line 93"/>
          <p:cNvSpPr>
            <a:spLocks noChangeShapeType="1"/>
          </p:cNvSpPr>
          <p:nvPr/>
        </p:nvSpPr>
        <p:spPr bwMode="auto">
          <a:xfrm flipH="1">
            <a:off x="3059113" y="3213100"/>
            <a:ext cx="0" cy="194468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14" name="Line 94"/>
          <p:cNvSpPr>
            <a:spLocks noChangeShapeType="1"/>
          </p:cNvSpPr>
          <p:nvPr/>
        </p:nvSpPr>
        <p:spPr bwMode="auto">
          <a:xfrm flipH="1" flipV="1">
            <a:off x="1042988" y="5876925"/>
            <a:ext cx="2305050" cy="2159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15" name="Line 95"/>
          <p:cNvSpPr>
            <a:spLocks noChangeShapeType="1"/>
          </p:cNvSpPr>
          <p:nvPr/>
        </p:nvSpPr>
        <p:spPr bwMode="auto">
          <a:xfrm flipH="1">
            <a:off x="3348038" y="2492375"/>
            <a:ext cx="0" cy="360045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16" name="Line 96"/>
          <p:cNvSpPr>
            <a:spLocks noChangeShapeType="1"/>
          </p:cNvSpPr>
          <p:nvPr/>
        </p:nvSpPr>
        <p:spPr bwMode="auto">
          <a:xfrm flipV="1">
            <a:off x="1042988" y="2492375"/>
            <a:ext cx="2305050" cy="43180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17" name="Line 97"/>
          <p:cNvSpPr>
            <a:spLocks noChangeShapeType="1"/>
          </p:cNvSpPr>
          <p:nvPr/>
        </p:nvSpPr>
        <p:spPr bwMode="auto">
          <a:xfrm flipH="1">
            <a:off x="3132138" y="2852738"/>
            <a:ext cx="0" cy="3240087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18" name="Line 98"/>
          <p:cNvSpPr>
            <a:spLocks noChangeShapeType="1"/>
          </p:cNvSpPr>
          <p:nvPr/>
        </p:nvSpPr>
        <p:spPr bwMode="auto">
          <a:xfrm flipV="1">
            <a:off x="1042988" y="2852738"/>
            <a:ext cx="2089150" cy="71437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19" name="Line 99"/>
          <p:cNvSpPr>
            <a:spLocks noChangeShapeType="1"/>
          </p:cNvSpPr>
          <p:nvPr/>
        </p:nvSpPr>
        <p:spPr bwMode="auto">
          <a:xfrm flipV="1">
            <a:off x="1619250" y="2708275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20" name="Text Box 100"/>
          <p:cNvSpPr txBox="1">
            <a:spLocks noChangeArrowheads="1"/>
          </p:cNvSpPr>
          <p:nvPr/>
        </p:nvSpPr>
        <p:spPr bwMode="auto">
          <a:xfrm>
            <a:off x="2044700" y="2136775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2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10021" name="Text Box 101"/>
          <p:cNvSpPr txBox="1">
            <a:spLocks noChangeArrowheads="1"/>
          </p:cNvSpPr>
          <p:nvPr/>
        </p:nvSpPr>
        <p:spPr bwMode="auto">
          <a:xfrm>
            <a:off x="2693988" y="3186113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3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10022" name="Text Box 102"/>
          <p:cNvSpPr txBox="1">
            <a:spLocks noChangeArrowheads="1"/>
          </p:cNvSpPr>
          <p:nvPr/>
        </p:nvSpPr>
        <p:spPr bwMode="auto">
          <a:xfrm>
            <a:off x="2627313" y="2239963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4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10023" name="Text Box 103"/>
          <p:cNvSpPr txBox="1">
            <a:spLocks noChangeArrowheads="1"/>
          </p:cNvSpPr>
          <p:nvPr/>
        </p:nvSpPr>
        <p:spPr bwMode="auto">
          <a:xfrm>
            <a:off x="2339975" y="2095500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5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sp>
        <p:nvSpPr>
          <p:cNvPr id="210024" name="Text Box 104"/>
          <p:cNvSpPr txBox="1">
            <a:spLocks noChangeArrowheads="1"/>
          </p:cNvSpPr>
          <p:nvPr/>
        </p:nvSpPr>
        <p:spPr bwMode="auto">
          <a:xfrm>
            <a:off x="2339975" y="2781300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EuroRoman" pitchFamily="2" charset="2"/>
              </a:rPr>
              <a:t>6</a:t>
            </a:r>
            <a:r>
              <a:rPr kumimoji="1" lang="en-US" altLang="zh-CN" sz="20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</a:t>
            </a:r>
          </a:p>
        </p:txBody>
      </p:sp>
      <p:pic>
        <p:nvPicPr>
          <p:cNvPr id="210026" name="Picture 106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027" name="Text Box 107"/>
          <p:cNvSpPr txBox="1">
            <a:spLocks noChangeArrowheads="1"/>
          </p:cNvSpPr>
          <p:nvPr/>
        </p:nvSpPr>
        <p:spPr bwMode="auto">
          <a:xfrm>
            <a:off x="4796160" y="1341438"/>
            <a:ext cx="385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>
              <a:buFontTx/>
              <a:buAutoNum type="arabicParenR"/>
            </a:pPr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求</a:t>
            </a:r>
            <a:r>
              <a:rPr kumimoji="1" lang="en-US" altLang="zh-CN" sz="2000" b="1">
                <a:latin typeface="楷体_GB2312" pitchFamily="49" charset="-122"/>
                <a:ea typeface="楷体_GB2312" pitchFamily="49" charset="-122"/>
              </a:rPr>
              <a:t>SB</a:t>
            </a:r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棱线与三棱柱的贯穿点；</a:t>
            </a:r>
          </a:p>
        </p:txBody>
      </p:sp>
      <p:sp>
        <p:nvSpPr>
          <p:cNvPr id="210028" name="Text Box 108"/>
          <p:cNvSpPr txBox="1">
            <a:spLocks noChangeArrowheads="1"/>
          </p:cNvSpPr>
          <p:nvPr/>
        </p:nvSpPr>
        <p:spPr bwMode="auto">
          <a:xfrm>
            <a:off x="4759647" y="2708275"/>
            <a:ext cx="40338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4)</a:t>
            </a:r>
            <a:r>
              <a:rPr kumimoji="1" lang="en-US" altLang="zh-CN" sz="2000" b="1"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依次连接各贯穿点即得相贯</a:t>
            </a:r>
          </a:p>
          <a:p>
            <a:pPr algn="l"/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   线。</a:t>
            </a:r>
          </a:p>
          <a:p>
            <a:pPr algn="l"/>
            <a:r>
              <a:rPr kumimoji="1" lang="zh-CN" altLang="en-US" sz="20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连线原则</a:t>
            </a:r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：若两点即在甲立体同一表面又在乙立体同一表面上，则此两点可以连接成直线段，否则不可连接。</a:t>
            </a:r>
          </a:p>
        </p:txBody>
      </p:sp>
      <p:sp>
        <p:nvSpPr>
          <p:cNvPr id="210029" name="Text Box 109"/>
          <p:cNvSpPr txBox="1">
            <a:spLocks noChangeArrowheads="1"/>
          </p:cNvSpPr>
          <p:nvPr/>
        </p:nvSpPr>
        <p:spPr bwMode="auto">
          <a:xfrm>
            <a:off x="4802510" y="4652963"/>
            <a:ext cx="40179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kumimoji="1" lang="en-US" altLang="zh-CN" sz="2000" b="1">
                <a:latin typeface="楷体_GB2312" pitchFamily="49" charset="-122"/>
                <a:ea typeface="楷体_GB2312" pitchFamily="49" charset="-122"/>
              </a:rPr>
              <a:t>5) </a:t>
            </a:r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判别可见性。</a:t>
            </a:r>
          </a:p>
          <a:p>
            <a:pPr algn="l"/>
            <a:r>
              <a:rPr kumimoji="1" lang="zh-CN" altLang="en-US" sz="20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判别线段可见性原则：</a:t>
            </a:r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只有当两个</a:t>
            </a:r>
          </a:p>
          <a:p>
            <a:pPr algn="l"/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棱面的同面投影都是可见时，它们</a:t>
            </a:r>
          </a:p>
          <a:p>
            <a:pPr algn="l"/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的交线在该投影面上的投影才是可</a:t>
            </a:r>
          </a:p>
          <a:p>
            <a:pPr algn="l"/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见，否则不可见。</a:t>
            </a:r>
          </a:p>
        </p:txBody>
      </p:sp>
      <p:sp>
        <p:nvSpPr>
          <p:cNvPr id="210031" name="Text Box 111"/>
          <p:cNvSpPr txBox="1">
            <a:spLocks noChangeArrowheads="1"/>
          </p:cNvSpPr>
          <p:nvPr/>
        </p:nvSpPr>
        <p:spPr bwMode="auto">
          <a:xfrm>
            <a:off x="4716463" y="765175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33CC"/>
                </a:solidFill>
                <a:ea typeface="华文新魏" pitchFamily="2" charset="-122"/>
              </a:rPr>
              <a:t>作图步骤</a:t>
            </a:r>
            <a:endParaRPr lang="zh-CN" altLang="en-US" sz="3200">
              <a:ea typeface="华文新魏" pitchFamily="2" charset="-122"/>
            </a:endParaRPr>
          </a:p>
        </p:txBody>
      </p:sp>
      <p:sp>
        <p:nvSpPr>
          <p:cNvPr id="210033" name="Text Box 113"/>
          <p:cNvSpPr txBox="1">
            <a:spLocks noChangeArrowheads="1"/>
          </p:cNvSpPr>
          <p:nvPr/>
        </p:nvSpPr>
        <p:spPr bwMode="auto">
          <a:xfrm>
            <a:off x="4754885" y="1844675"/>
            <a:ext cx="3892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/>
            <a:r>
              <a:rPr kumimoji="1" lang="en-US" altLang="zh-CN" sz="20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）求</a:t>
            </a:r>
            <a:r>
              <a:rPr kumimoji="1" lang="en-US" altLang="zh-CN" sz="2000" b="1">
                <a:latin typeface="楷体_GB2312" pitchFamily="49" charset="-122"/>
                <a:ea typeface="楷体_GB2312" pitchFamily="49" charset="-122"/>
              </a:rPr>
              <a:t>SC</a:t>
            </a:r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棱线与三棱柱的贯穿点；</a:t>
            </a:r>
          </a:p>
        </p:txBody>
      </p:sp>
      <p:sp>
        <p:nvSpPr>
          <p:cNvPr id="210034" name="Text Box 114"/>
          <p:cNvSpPr txBox="1">
            <a:spLocks noChangeArrowheads="1"/>
          </p:cNvSpPr>
          <p:nvPr/>
        </p:nvSpPr>
        <p:spPr bwMode="auto">
          <a:xfrm>
            <a:off x="4740597" y="2276475"/>
            <a:ext cx="376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）</a:t>
            </a:r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求棱线</a:t>
            </a:r>
            <a:r>
              <a:rPr kumimoji="1" lang="en-US" altLang="zh-CN" sz="2000" b="1">
                <a:latin typeface="楷体_GB2312" pitchFamily="49" charset="-122"/>
                <a:ea typeface="楷体_GB2312" pitchFamily="49" charset="-122"/>
              </a:rPr>
              <a:t>F</a:t>
            </a:r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与三棱锥的贯穿点；</a:t>
            </a:r>
          </a:p>
        </p:txBody>
      </p:sp>
      <p:sp>
        <p:nvSpPr>
          <p:cNvPr id="210036" name="Line 116"/>
          <p:cNvSpPr>
            <a:spLocks noChangeShapeType="1"/>
          </p:cNvSpPr>
          <p:nvPr/>
        </p:nvSpPr>
        <p:spPr bwMode="auto">
          <a:xfrm>
            <a:off x="2268538" y="2492375"/>
            <a:ext cx="142875" cy="1444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37" name="Line 117"/>
          <p:cNvSpPr>
            <a:spLocks noChangeShapeType="1"/>
          </p:cNvSpPr>
          <p:nvPr/>
        </p:nvSpPr>
        <p:spPr bwMode="auto">
          <a:xfrm flipV="1">
            <a:off x="2411413" y="2420938"/>
            <a:ext cx="215900" cy="2159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38" name="Line 118"/>
          <p:cNvSpPr>
            <a:spLocks noChangeShapeType="1"/>
          </p:cNvSpPr>
          <p:nvPr/>
        </p:nvSpPr>
        <p:spPr bwMode="auto">
          <a:xfrm>
            <a:off x="2411413" y="2852738"/>
            <a:ext cx="647700" cy="3603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39" name="Line 119"/>
          <p:cNvSpPr>
            <a:spLocks noChangeShapeType="1"/>
          </p:cNvSpPr>
          <p:nvPr/>
        </p:nvSpPr>
        <p:spPr bwMode="auto">
          <a:xfrm flipH="1">
            <a:off x="2051050" y="2852738"/>
            <a:ext cx="360363" cy="2159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40" name="Line 120"/>
          <p:cNvSpPr>
            <a:spLocks noChangeShapeType="1"/>
          </p:cNvSpPr>
          <p:nvPr/>
        </p:nvSpPr>
        <p:spPr bwMode="auto">
          <a:xfrm flipH="1">
            <a:off x="2051050" y="2492375"/>
            <a:ext cx="217488" cy="5762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41" name="Line 121"/>
          <p:cNvSpPr>
            <a:spLocks noChangeShapeType="1"/>
          </p:cNvSpPr>
          <p:nvPr/>
        </p:nvSpPr>
        <p:spPr bwMode="auto">
          <a:xfrm>
            <a:off x="2627313" y="2420938"/>
            <a:ext cx="431800" cy="7921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42" name="Line 122"/>
          <p:cNvSpPr>
            <a:spLocks noChangeShapeType="1"/>
          </p:cNvSpPr>
          <p:nvPr/>
        </p:nvSpPr>
        <p:spPr bwMode="auto">
          <a:xfrm>
            <a:off x="2268538" y="2492375"/>
            <a:ext cx="142875" cy="1444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43" name="Line 123"/>
          <p:cNvSpPr>
            <a:spLocks noChangeShapeType="1"/>
          </p:cNvSpPr>
          <p:nvPr/>
        </p:nvSpPr>
        <p:spPr bwMode="auto">
          <a:xfrm flipV="1">
            <a:off x="2411413" y="2420938"/>
            <a:ext cx="215900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44" name="Line 124"/>
          <p:cNvSpPr>
            <a:spLocks noChangeShapeType="1"/>
          </p:cNvSpPr>
          <p:nvPr/>
        </p:nvSpPr>
        <p:spPr bwMode="auto">
          <a:xfrm>
            <a:off x="2411413" y="2852738"/>
            <a:ext cx="647700" cy="3603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45" name="Line 125"/>
          <p:cNvSpPr>
            <a:spLocks noChangeShapeType="1"/>
          </p:cNvSpPr>
          <p:nvPr/>
        </p:nvSpPr>
        <p:spPr bwMode="auto">
          <a:xfrm flipH="1">
            <a:off x="2051050" y="2852738"/>
            <a:ext cx="360363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46" name="Line 126"/>
          <p:cNvSpPr>
            <a:spLocks noChangeShapeType="1"/>
          </p:cNvSpPr>
          <p:nvPr/>
        </p:nvSpPr>
        <p:spPr bwMode="auto">
          <a:xfrm flipH="1">
            <a:off x="2051050" y="2492375"/>
            <a:ext cx="217488" cy="576263"/>
          </a:xfrm>
          <a:prstGeom prst="line">
            <a:avLst/>
          </a:prstGeom>
          <a:noFill/>
          <a:ln w="12700">
            <a:solidFill>
              <a:srgbClr val="FF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47" name="Line 127"/>
          <p:cNvSpPr>
            <a:spLocks noChangeShapeType="1"/>
          </p:cNvSpPr>
          <p:nvPr/>
        </p:nvSpPr>
        <p:spPr bwMode="auto">
          <a:xfrm>
            <a:off x="2627313" y="2420938"/>
            <a:ext cx="431800" cy="792162"/>
          </a:xfrm>
          <a:prstGeom prst="line">
            <a:avLst/>
          </a:prstGeom>
          <a:noFill/>
          <a:ln w="12700">
            <a:solidFill>
              <a:srgbClr val="FF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49" name="Line 129"/>
          <p:cNvSpPr>
            <a:spLocks noChangeShapeType="1"/>
          </p:cNvSpPr>
          <p:nvPr/>
        </p:nvSpPr>
        <p:spPr bwMode="auto">
          <a:xfrm flipV="1">
            <a:off x="2268538" y="2420938"/>
            <a:ext cx="358775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50" name="Line 130"/>
          <p:cNvSpPr>
            <a:spLocks noChangeShapeType="1"/>
          </p:cNvSpPr>
          <p:nvPr/>
        </p:nvSpPr>
        <p:spPr bwMode="auto">
          <a:xfrm flipV="1">
            <a:off x="2627313" y="2205038"/>
            <a:ext cx="649287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51" name="Line 131"/>
          <p:cNvSpPr>
            <a:spLocks noChangeShapeType="1"/>
          </p:cNvSpPr>
          <p:nvPr/>
        </p:nvSpPr>
        <p:spPr bwMode="auto">
          <a:xfrm flipV="1">
            <a:off x="1619250" y="2492375"/>
            <a:ext cx="64928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52" name="Line 132"/>
          <p:cNvSpPr>
            <a:spLocks noChangeShapeType="1"/>
          </p:cNvSpPr>
          <p:nvPr/>
        </p:nvSpPr>
        <p:spPr bwMode="auto">
          <a:xfrm flipV="1">
            <a:off x="2627313" y="2205038"/>
            <a:ext cx="64928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53" name="Line 133"/>
          <p:cNvSpPr>
            <a:spLocks noChangeShapeType="1"/>
          </p:cNvSpPr>
          <p:nvPr/>
        </p:nvSpPr>
        <p:spPr bwMode="auto">
          <a:xfrm flipH="1" flipV="1">
            <a:off x="2051050" y="3068638"/>
            <a:ext cx="100806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54" name="Line 134"/>
          <p:cNvSpPr>
            <a:spLocks noChangeShapeType="1"/>
          </p:cNvSpPr>
          <p:nvPr/>
        </p:nvSpPr>
        <p:spPr bwMode="auto">
          <a:xfrm flipH="1" flipV="1">
            <a:off x="3059113" y="3213100"/>
            <a:ext cx="504825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55" name="Line 135"/>
          <p:cNvSpPr>
            <a:spLocks noChangeShapeType="1"/>
          </p:cNvSpPr>
          <p:nvPr/>
        </p:nvSpPr>
        <p:spPr bwMode="auto">
          <a:xfrm flipH="1" flipV="1">
            <a:off x="1619250" y="2997200"/>
            <a:ext cx="431800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56" name="Line 136"/>
          <p:cNvSpPr>
            <a:spLocks noChangeShapeType="1"/>
          </p:cNvSpPr>
          <p:nvPr/>
        </p:nvSpPr>
        <p:spPr bwMode="auto">
          <a:xfrm flipH="1" flipV="1">
            <a:off x="3059113" y="3213100"/>
            <a:ext cx="504825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57" name="Line 137"/>
          <p:cNvSpPr>
            <a:spLocks noChangeShapeType="1"/>
          </p:cNvSpPr>
          <p:nvPr/>
        </p:nvSpPr>
        <p:spPr bwMode="auto">
          <a:xfrm flipV="1">
            <a:off x="2411413" y="2492375"/>
            <a:ext cx="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58" name="Line 138"/>
          <p:cNvSpPr>
            <a:spLocks noChangeShapeType="1"/>
          </p:cNvSpPr>
          <p:nvPr/>
        </p:nvSpPr>
        <p:spPr bwMode="auto">
          <a:xfrm flipV="1">
            <a:off x="2411413" y="2852738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59" name="Line 139"/>
          <p:cNvSpPr>
            <a:spLocks noChangeShapeType="1"/>
          </p:cNvSpPr>
          <p:nvPr/>
        </p:nvSpPr>
        <p:spPr bwMode="auto">
          <a:xfrm flipV="1">
            <a:off x="2411413" y="2492375"/>
            <a:ext cx="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60" name="Line 140"/>
          <p:cNvSpPr>
            <a:spLocks noChangeShapeType="1"/>
          </p:cNvSpPr>
          <p:nvPr/>
        </p:nvSpPr>
        <p:spPr bwMode="auto">
          <a:xfrm flipV="1">
            <a:off x="2411413" y="285273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062" name="Oval 142"/>
          <p:cNvSpPr>
            <a:spLocks noChangeAspect="1" noChangeArrowheads="1"/>
          </p:cNvSpPr>
          <p:nvPr/>
        </p:nvSpPr>
        <p:spPr bwMode="auto">
          <a:xfrm>
            <a:off x="1960563" y="5440363"/>
            <a:ext cx="142875" cy="1428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8705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10063" name="Oval 143"/>
          <p:cNvSpPr>
            <a:spLocks noChangeAspect="1" noChangeArrowheads="1"/>
          </p:cNvSpPr>
          <p:nvPr/>
        </p:nvSpPr>
        <p:spPr bwMode="auto">
          <a:xfrm>
            <a:off x="2982913" y="5078413"/>
            <a:ext cx="142875" cy="1428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8705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10064" name="Oval 144"/>
          <p:cNvSpPr>
            <a:spLocks noChangeAspect="1" noChangeArrowheads="1"/>
          </p:cNvSpPr>
          <p:nvPr/>
        </p:nvSpPr>
        <p:spPr bwMode="auto">
          <a:xfrm>
            <a:off x="1979613" y="2989263"/>
            <a:ext cx="142875" cy="1428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8705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10065" name="Oval 145"/>
          <p:cNvSpPr>
            <a:spLocks noChangeAspect="1" noChangeArrowheads="1"/>
          </p:cNvSpPr>
          <p:nvPr/>
        </p:nvSpPr>
        <p:spPr bwMode="auto">
          <a:xfrm>
            <a:off x="2963863" y="3135313"/>
            <a:ext cx="142875" cy="1428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8705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10066" name="Oval 146"/>
          <p:cNvSpPr>
            <a:spLocks noChangeAspect="1" noChangeArrowheads="1"/>
          </p:cNvSpPr>
          <p:nvPr/>
        </p:nvSpPr>
        <p:spPr bwMode="auto">
          <a:xfrm>
            <a:off x="2163763" y="5719763"/>
            <a:ext cx="142875" cy="1428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8705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10067" name="Oval 147"/>
          <p:cNvSpPr>
            <a:spLocks noChangeAspect="1" noChangeArrowheads="1"/>
          </p:cNvSpPr>
          <p:nvPr/>
        </p:nvSpPr>
        <p:spPr bwMode="auto">
          <a:xfrm>
            <a:off x="2557463" y="5656263"/>
            <a:ext cx="142875" cy="1428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8705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10068" name="Oval 148"/>
          <p:cNvSpPr>
            <a:spLocks noChangeAspect="1" noChangeArrowheads="1"/>
          </p:cNvSpPr>
          <p:nvPr/>
        </p:nvSpPr>
        <p:spPr bwMode="auto">
          <a:xfrm>
            <a:off x="2176463" y="2436813"/>
            <a:ext cx="142875" cy="1428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8705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10069" name="Oval 149"/>
          <p:cNvSpPr>
            <a:spLocks noChangeAspect="1" noChangeArrowheads="1"/>
          </p:cNvSpPr>
          <p:nvPr/>
        </p:nvSpPr>
        <p:spPr bwMode="auto">
          <a:xfrm>
            <a:off x="2557463" y="2347913"/>
            <a:ext cx="142875" cy="1428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8705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10070" name="Oval 150"/>
          <p:cNvSpPr>
            <a:spLocks noChangeAspect="1" noChangeArrowheads="1"/>
          </p:cNvSpPr>
          <p:nvPr/>
        </p:nvSpPr>
        <p:spPr bwMode="auto">
          <a:xfrm>
            <a:off x="2341563" y="5935663"/>
            <a:ext cx="142875" cy="1428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8705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10071" name="Oval 151"/>
          <p:cNvSpPr>
            <a:spLocks noChangeAspect="1" noChangeArrowheads="1"/>
          </p:cNvSpPr>
          <p:nvPr/>
        </p:nvSpPr>
        <p:spPr bwMode="auto">
          <a:xfrm>
            <a:off x="2341563" y="2570163"/>
            <a:ext cx="142875" cy="1428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8705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10072" name="Oval 152"/>
          <p:cNvSpPr>
            <a:spLocks noChangeAspect="1" noChangeArrowheads="1"/>
          </p:cNvSpPr>
          <p:nvPr/>
        </p:nvSpPr>
        <p:spPr bwMode="auto">
          <a:xfrm>
            <a:off x="2335213" y="2798763"/>
            <a:ext cx="142875" cy="142875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66">
                  <a:gamma/>
                  <a:shade val="8705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13" name="Text Box 3"/>
          <p:cNvSpPr txBox="1">
            <a:spLocks noChangeArrowheads="1"/>
          </p:cNvSpPr>
          <p:nvPr/>
        </p:nvSpPr>
        <p:spPr bwMode="auto">
          <a:xfrm>
            <a:off x="971550" y="115888"/>
            <a:ext cx="746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2800" b="1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kumimoji="1" lang="zh-CN" altLang="en-US" sz="2800" b="1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kumimoji="1" lang="en-US" altLang="zh-CN" sz="2800" b="1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</a:rPr>
              <a:t>】</a:t>
            </a:r>
            <a:r>
              <a:rPr kumimoji="1" lang="zh-CN" altLang="en-US" sz="2800" b="1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kumimoji="1" lang="zh-CN" altLang="en-US" sz="2800" b="1" dirty="0" smtClean="0">
                <a:latin typeface="隶书" pitchFamily="49" charset="-122"/>
                <a:ea typeface="隶书" pitchFamily="49" charset="-122"/>
              </a:rPr>
              <a:t>三</a:t>
            </a:r>
            <a:r>
              <a:rPr kumimoji="1" lang="zh-CN" altLang="en-US" sz="2800" b="1" dirty="0">
                <a:latin typeface="隶书" pitchFamily="49" charset="-122"/>
                <a:ea typeface="隶书" pitchFamily="49" charset="-122"/>
              </a:rPr>
              <a:t>棱柱与三棱锥相贯 。</a:t>
            </a:r>
          </a:p>
        </p:txBody>
      </p:sp>
    </p:spTree>
    <p:extLst>
      <p:ext uri="{BB962C8B-B14F-4D97-AF65-F5344CB8AC3E}">
        <p14:creationId xmlns:p14="http://schemas.microsoft.com/office/powerpoint/2010/main" val="246591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0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0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0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0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0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0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0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0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0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0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0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0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0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0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0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1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0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0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1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1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0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0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0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1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1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1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10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10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1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1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1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10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10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21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210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10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210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21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21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1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21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21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21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210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210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210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210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210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6" dur="500"/>
                                        <p:tgtEl>
                                          <p:spTgt spid="210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21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21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21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6" dur="500"/>
                                        <p:tgtEl>
                                          <p:spTgt spid="210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21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21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500"/>
                                        <p:tgtEl>
                                          <p:spTgt spid="210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21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1" dur="500"/>
                                        <p:tgtEl>
                                          <p:spTgt spid="210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21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21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6" dur="500"/>
                                        <p:tgtEl>
                                          <p:spTgt spid="210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21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21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1" dur="500"/>
                                        <p:tgtEl>
                                          <p:spTgt spid="209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21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9" grpId="0" animBg="1"/>
      <p:bldP spid="209955" grpId="0"/>
      <p:bldP spid="209970" grpId="0"/>
      <p:bldP spid="209997" grpId="0" animBg="1"/>
      <p:bldP spid="210007" grpId="0"/>
      <p:bldP spid="210008" grpId="0"/>
      <p:bldP spid="210009" grpId="0"/>
      <p:bldP spid="210010" grpId="0"/>
      <p:bldP spid="210011" grpId="0" animBg="1"/>
      <p:bldP spid="210012" grpId="0" animBg="1"/>
      <p:bldP spid="210013" grpId="0" animBg="1"/>
      <p:bldP spid="210014" grpId="0" animBg="1"/>
      <p:bldP spid="210015" grpId="0" animBg="1"/>
      <p:bldP spid="210016" grpId="0" animBg="1"/>
      <p:bldP spid="210017" grpId="0" animBg="1"/>
      <p:bldP spid="210018" grpId="0" animBg="1"/>
      <p:bldP spid="210020" grpId="0"/>
      <p:bldP spid="210021" grpId="0"/>
      <p:bldP spid="210022" grpId="0"/>
      <p:bldP spid="210023" grpId="0"/>
      <p:bldP spid="210024" grpId="0"/>
      <p:bldP spid="210027" grpId="0" build="p" autoUpdateAnimBg="0"/>
      <p:bldP spid="210028" grpId="0" build="p" autoUpdateAnimBg="0"/>
      <p:bldP spid="210029" grpId="0" build="p" autoUpdateAnimBg="0"/>
      <p:bldP spid="210031" grpId="0"/>
      <p:bldP spid="210033" grpId="0" build="p" autoUpdateAnimBg="0"/>
      <p:bldP spid="210034" grpId="0" build="p" autoUpdateAnimBg="0"/>
      <p:bldP spid="210036" grpId="0" animBg="1"/>
      <p:bldP spid="210037" grpId="0" animBg="1"/>
      <p:bldP spid="210038" grpId="0" animBg="1"/>
      <p:bldP spid="210039" grpId="0" animBg="1"/>
      <p:bldP spid="210040" grpId="0" animBg="1"/>
      <p:bldP spid="210040" grpId="1" animBg="1"/>
      <p:bldP spid="210041" grpId="0" animBg="1"/>
      <p:bldP spid="210041" grpId="1" animBg="1"/>
      <p:bldP spid="210042" grpId="0" animBg="1"/>
      <p:bldP spid="210043" grpId="0" animBg="1"/>
      <p:bldP spid="210044" grpId="0" animBg="1"/>
      <p:bldP spid="210045" grpId="0" animBg="1"/>
      <p:bldP spid="210046" grpId="0" animBg="1"/>
      <p:bldP spid="210047" grpId="0" animBg="1"/>
      <p:bldP spid="210049" grpId="0" animBg="1"/>
      <p:bldP spid="210051" grpId="0" animBg="1"/>
      <p:bldP spid="210052" grpId="0" animBg="1"/>
      <p:bldP spid="210053" grpId="0" animBg="1"/>
      <p:bldP spid="210055" grpId="0" animBg="1"/>
      <p:bldP spid="210056" grpId="0" animBg="1"/>
      <p:bldP spid="210059" grpId="0" animBg="1"/>
      <p:bldP spid="210060" grpId="0" animBg="1"/>
      <p:bldP spid="210062" grpId="0" animBg="1"/>
      <p:bldP spid="210063" grpId="0" animBg="1"/>
      <p:bldP spid="210064" grpId="0" animBg="1"/>
      <p:bldP spid="210065" grpId="0" animBg="1"/>
      <p:bldP spid="210066" grpId="0" animBg="1"/>
      <p:bldP spid="210067" grpId="0" animBg="1"/>
      <p:bldP spid="210068" grpId="0" animBg="1"/>
      <p:bldP spid="210069" grpId="0" animBg="1"/>
      <p:bldP spid="210070" grpId="0" animBg="1"/>
      <p:bldP spid="210071" grpId="0" animBg="1"/>
      <p:bldP spid="2100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755576" y="1628800"/>
            <a:ext cx="72008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36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第二次</a:t>
            </a:r>
            <a:r>
              <a:rPr lang="zh-CN" altLang="en-US" sz="3600" b="1" dirty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课作业</a:t>
            </a:r>
            <a:r>
              <a:rPr lang="zh-CN" altLang="en-US" sz="36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：</a:t>
            </a:r>
            <a:endParaRPr lang="en-US" altLang="zh-CN" sz="3600" b="1" dirty="0" smtClean="0">
              <a:solidFill>
                <a:srgbClr val="FFFF66"/>
              </a:solidFill>
              <a:latin typeface="楷体_GB2312"/>
              <a:ea typeface="楷体_GB2312"/>
              <a:cs typeface="楷体_GB2312"/>
            </a:endParaRPr>
          </a:p>
          <a:p>
            <a:pPr algn="l">
              <a:spcBef>
                <a:spcPct val="0"/>
              </a:spcBef>
            </a:pPr>
            <a:r>
              <a:rPr lang="zh-CN" altLang="en-US" sz="32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（平面与平面立体相交）</a:t>
            </a:r>
            <a:endParaRPr lang="zh-CN" altLang="en-US" sz="3200" b="1" dirty="0">
              <a:solidFill>
                <a:srgbClr val="FFFF66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1619672" y="2996952"/>
            <a:ext cx="3664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P12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3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4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6</a:t>
            </a:r>
            <a:endParaRPr lang="en-US" altLang="zh-CN" sz="3600" b="1" dirty="0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</p:txBody>
      </p:sp>
      <p:pic>
        <p:nvPicPr>
          <p:cNvPr id="10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5095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1335211" y="260350"/>
            <a:ext cx="316840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作　　业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05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1547664" y="260350"/>
            <a:ext cx="648072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平面与平面立体表面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相交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1073150" y="5517232"/>
            <a:ext cx="7716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　　用于</a:t>
            </a:r>
            <a:r>
              <a:rPr lang="zh-CN" altLang="en-US" dirty="0"/>
              <a:t>截切的平面称为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截平面</a:t>
            </a:r>
            <a:r>
              <a:rPr lang="zh-CN" altLang="en-US" dirty="0" smtClean="0"/>
              <a:t>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9578" name="ShockwaveFlash2" r:id="rId2" imgW="6944694" imgH="3958763"/>
        </mc:Choice>
        <mc:Fallback>
          <p:control name="ShockwaveFlash2" r:id="rId2" imgW="6944694" imgH="3958763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8888" y="1484313"/>
                  <a:ext cx="6945312" cy="3959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5633428" y="1543294"/>
            <a:ext cx="2390775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华文中宋" pitchFamily="2" charset="-122"/>
              </a:rPr>
              <a:t>求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华文中宋" pitchFamily="2" charset="-122"/>
              </a:rPr>
              <a:t>截交线</a:t>
            </a:r>
            <a:endParaRPr lang="zh-CN" alt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华文中宋" pitchFamily="2" charset="-122"/>
            </a:endParaRPr>
          </a:p>
        </p:txBody>
      </p:sp>
      <p:pic>
        <p:nvPicPr>
          <p:cNvPr id="4105" name="Picture 16" descr="QQ图片2013111201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019425"/>
            <a:ext cx="6534150" cy="28670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2051050" y="2248571"/>
            <a:ext cx="1187450" cy="5794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华文中宋" pitchFamily="2" charset="-122"/>
              </a:rPr>
              <a:t>求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华文中宋" pitchFamily="2" charset="-122"/>
              </a:rPr>
              <a:t>线</a:t>
            </a:r>
            <a:endParaRPr lang="zh-CN" altLang="en-US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华文中宋" pitchFamily="2" charset="-122"/>
            </a:endParaRPr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3565525" y="2248571"/>
            <a:ext cx="1476375" cy="5794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华文中宋" pitchFamily="2" charset="-122"/>
              </a:rPr>
              <a:t>先求</a:t>
            </a:r>
            <a:r>
              <a:rPr lang="zh-CN" altLang="en-US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华文中宋" pitchFamily="2" charset="-122"/>
              </a:rPr>
              <a:t>点</a:t>
            </a:r>
          </a:p>
        </p:txBody>
      </p:sp>
      <p:sp>
        <p:nvSpPr>
          <p:cNvPr id="235539" name="Line 19"/>
          <p:cNvSpPr>
            <a:spLocks noChangeShapeType="1"/>
          </p:cNvSpPr>
          <p:nvPr/>
        </p:nvSpPr>
        <p:spPr bwMode="auto">
          <a:xfrm flipV="1">
            <a:off x="2130425" y="4416425"/>
            <a:ext cx="1092200" cy="273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40" name="Line 20"/>
          <p:cNvSpPr>
            <a:spLocks noChangeShapeType="1"/>
          </p:cNvSpPr>
          <p:nvPr/>
        </p:nvSpPr>
        <p:spPr bwMode="auto">
          <a:xfrm flipH="1" flipV="1">
            <a:off x="3213100" y="3806825"/>
            <a:ext cx="11113" cy="6080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41" name="Line 21"/>
          <p:cNvSpPr>
            <a:spLocks noChangeShapeType="1"/>
          </p:cNvSpPr>
          <p:nvPr/>
        </p:nvSpPr>
        <p:spPr bwMode="auto">
          <a:xfrm flipH="1">
            <a:off x="2130425" y="3810000"/>
            <a:ext cx="1085850" cy="87630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42" name="Line 22"/>
          <p:cNvSpPr>
            <a:spLocks noChangeShapeType="1"/>
          </p:cNvSpPr>
          <p:nvPr/>
        </p:nvSpPr>
        <p:spPr bwMode="auto">
          <a:xfrm flipV="1">
            <a:off x="6194425" y="4889500"/>
            <a:ext cx="1474788" cy="6397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43" name="Freeform 23"/>
          <p:cNvSpPr>
            <a:spLocks/>
          </p:cNvSpPr>
          <p:nvPr/>
        </p:nvSpPr>
        <p:spPr bwMode="auto">
          <a:xfrm>
            <a:off x="6194425" y="4519613"/>
            <a:ext cx="1476375" cy="1016000"/>
          </a:xfrm>
          <a:custGeom>
            <a:avLst/>
            <a:gdLst>
              <a:gd name="T0" fmla="*/ 0 w 930"/>
              <a:gd name="T1" fmla="*/ 640 h 640"/>
              <a:gd name="T2" fmla="*/ 30 w 930"/>
              <a:gd name="T3" fmla="*/ 597 h 640"/>
              <a:gd name="T4" fmla="*/ 79 w 930"/>
              <a:gd name="T5" fmla="*/ 531 h 640"/>
              <a:gd name="T6" fmla="*/ 148 w 930"/>
              <a:gd name="T7" fmla="*/ 435 h 640"/>
              <a:gd name="T8" fmla="*/ 204 w 930"/>
              <a:gd name="T9" fmla="*/ 351 h 640"/>
              <a:gd name="T10" fmla="*/ 256 w 930"/>
              <a:gd name="T11" fmla="*/ 268 h 640"/>
              <a:gd name="T12" fmla="*/ 303 w 930"/>
              <a:gd name="T13" fmla="*/ 187 h 640"/>
              <a:gd name="T14" fmla="*/ 354 w 930"/>
              <a:gd name="T15" fmla="*/ 118 h 640"/>
              <a:gd name="T16" fmla="*/ 390 w 930"/>
              <a:gd name="T17" fmla="*/ 69 h 640"/>
              <a:gd name="T18" fmla="*/ 426 w 930"/>
              <a:gd name="T19" fmla="*/ 27 h 640"/>
              <a:gd name="T20" fmla="*/ 468 w 930"/>
              <a:gd name="T21" fmla="*/ 4 h 640"/>
              <a:gd name="T22" fmla="*/ 522 w 930"/>
              <a:gd name="T23" fmla="*/ 4 h 640"/>
              <a:gd name="T24" fmla="*/ 582 w 930"/>
              <a:gd name="T25" fmla="*/ 22 h 640"/>
              <a:gd name="T26" fmla="*/ 622 w 930"/>
              <a:gd name="T27" fmla="*/ 48 h 640"/>
              <a:gd name="T28" fmla="*/ 658 w 930"/>
              <a:gd name="T29" fmla="*/ 76 h 640"/>
              <a:gd name="T30" fmla="*/ 708 w 930"/>
              <a:gd name="T31" fmla="*/ 105 h 640"/>
              <a:gd name="T32" fmla="*/ 747 w 930"/>
              <a:gd name="T33" fmla="*/ 132 h 640"/>
              <a:gd name="T34" fmla="*/ 792 w 930"/>
              <a:gd name="T35" fmla="*/ 157 h 640"/>
              <a:gd name="T36" fmla="*/ 853 w 930"/>
              <a:gd name="T37" fmla="*/ 190 h 640"/>
              <a:gd name="T38" fmla="*/ 897 w 930"/>
              <a:gd name="T39" fmla="*/ 217 h 640"/>
              <a:gd name="T40" fmla="*/ 930 w 930"/>
              <a:gd name="T41" fmla="*/ 235 h 6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30"/>
              <a:gd name="T64" fmla="*/ 0 h 640"/>
              <a:gd name="T65" fmla="*/ 930 w 930"/>
              <a:gd name="T66" fmla="*/ 640 h 6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30" h="640">
                <a:moveTo>
                  <a:pt x="0" y="640"/>
                </a:moveTo>
                <a:cubicBezTo>
                  <a:pt x="8" y="627"/>
                  <a:pt x="17" y="615"/>
                  <a:pt x="30" y="597"/>
                </a:cubicBezTo>
                <a:cubicBezTo>
                  <a:pt x="43" y="579"/>
                  <a:pt x="59" y="558"/>
                  <a:pt x="79" y="531"/>
                </a:cubicBezTo>
                <a:cubicBezTo>
                  <a:pt x="99" y="504"/>
                  <a:pt x="127" y="465"/>
                  <a:pt x="148" y="435"/>
                </a:cubicBezTo>
                <a:cubicBezTo>
                  <a:pt x="169" y="405"/>
                  <a:pt x="186" y="379"/>
                  <a:pt x="204" y="351"/>
                </a:cubicBezTo>
                <a:cubicBezTo>
                  <a:pt x="222" y="323"/>
                  <a:pt x="240" y="295"/>
                  <a:pt x="256" y="268"/>
                </a:cubicBezTo>
                <a:cubicBezTo>
                  <a:pt x="272" y="241"/>
                  <a:pt x="287" y="212"/>
                  <a:pt x="303" y="187"/>
                </a:cubicBezTo>
                <a:cubicBezTo>
                  <a:pt x="319" y="162"/>
                  <a:pt x="340" y="138"/>
                  <a:pt x="354" y="118"/>
                </a:cubicBezTo>
                <a:cubicBezTo>
                  <a:pt x="368" y="98"/>
                  <a:pt x="378" y="84"/>
                  <a:pt x="390" y="69"/>
                </a:cubicBezTo>
                <a:cubicBezTo>
                  <a:pt x="402" y="54"/>
                  <a:pt x="413" y="38"/>
                  <a:pt x="426" y="27"/>
                </a:cubicBezTo>
                <a:cubicBezTo>
                  <a:pt x="439" y="16"/>
                  <a:pt x="452" y="8"/>
                  <a:pt x="468" y="4"/>
                </a:cubicBezTo>
                <a:cubicBezTo>
                  <a:pt x="484" y="0"/>
                  <a:pt x="503" y="1"/>
                  <a:pt x="522" y="4"/>
                </a:cubicBezTo>
                <a:cubicBezTo>
                  <a:pt x="541" y="7"/>
                  <a:pt x="565" y="15"/>
                  <a:pt x="582" y="22"/>
                </a:cubicBezTo>
                <a:cubicBezTo>
                  <a:pt x="599" y="29"/>
                  <a:pt x="609" y="39"/>
                  <a:pt x="622" y="48"/>
                </a:cubicBezTo>
                <a:cubicBezTo>
                  <a:pt x="635" y="57"/>
                  <a:pt x="644" y="67"/>
                  <a:pt x="658" y="76"/>
                </a:cubicBezTo>
                <a:cubicBezTo>
                  <a:pt x="672" y="85"/>
                  <a:pt x="693" y="96"/>
                  <a:pt x="708" y="105"/>
                </a:cubicBezTo>
                <a:cubicBezTo>
                  <a:pt x="723" y="114"/>
                  <a:pt x="733" y="123"/>
                  <a:pt x="747" y="132"/>
                </a:cubicBezTo>
                <a:cubicBezTo>
                  <a:pt x="761" y="141"/>
                  <a:pt x="774" y="147"/>
                  <a:pt x="792" y="157"/>
                </a:cubicBezTo>
                <a:cubicBezTo>
                  <a:pt x="810" y="167"/>
                  <a:pt x="836" y="180"/>
                  <a:pt x="853" y="190"/>
                </a:cubicBezTo>
                <a:cubicBezTo>
                  <a:pt x="870" y="200"/>
                  <a:pt x="884" y="210"/>
                  <a:pt x="897" y="217"/>
                </a:cubicBezTo>
                <a:cubicBezTo>
                  <a:pt x="910" y="224"/>
                  <a:pt x="920" y="229"/>
                  <a:pt x="930" y="235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546" name="Oval 26"/>
          <p:cNvSpPr>
            <a:spLocks noChangeAspect="1" noChangeArrowheads="1"/>
          </p:cNvSpPr>
          <p:nvPr/>
        </p:nvSpPr>
        <p:spPr bwMode="auto">
          <a:xfrm>
            <a:off x="2105025" y="4667250"/>
            <a:ext cx="66675" cy="6667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35547" name="Oval 27"/>
          <p:cNvSpPr>
            <a:spLocks noChangeAspect="1" noChangeArrowheads="1"/>
          </p:cNvSpPr>
          <p:nvPr/>
        </p:nvSpPr>
        <p:spPr bwMode="auto">
          <a:xfrm>
            <a:off x="3181350" y="4381500"/>
            <a:ext cx="66675" cy="6667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35548" name="Oval 28"/>
          <p:cNvSpPr>
            <a:spLocks noChangeAspect="1" noChangeArrowheads="1"/>
          </p:cNvSpPr>
          <p:nvPr/>
        </p:nvSpPr>
        <p:spPr bwMode="auto">
          <a:xfrm>
            <a:off x="3171825" y="3781425"/>
            <a:ext cx="66675" cy="6667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35549" name="Oval 29"/>
          <p:cNvSpPr>
            <a:spLocks noChangeAspect="1" noChangeArrowheads="1"/>
          </p:cNvSpPr>
          <p:nvPr/>
        </p:nvSpPr>
        <p:spPr bwMode="auto">
          <a:xfrm>
            <a:off x="6196013" y="5475288"/>
            <a:ext cx="66675" cy="6667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35550" name="Oval 30"/>
          <p:cNvSpPr>
            <a:spLocks noChangeAspect="1" noChangeArrowheads="1"/>
          </p:cNvSpPr>
          <p:nvPr/>
        </p:nvSpPr>
        <p:spPr bwMode="auto">
          <a:xfrm>
            <a:off x="7620000" y="4857750"/>
            <a:ext cx="66675" cy="6667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35551" name="Oval 31"/>
          <p:cNvSpPr>
            <a:spLocks noChangeAspect="1" noChangeArrowheads="1"/>
          </p:cNvSpPr>
          <p:nvPr/>
        </p:nvSpPr>
        <p:spPr bwMode="auto">
          <a:xfrm>
            <a:off x="6888163" y="4498975"/>
            <a:ext cx="66675" cy="6667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35552" name="Oval 32"/>
          <p:cNvSpPr>
            <a:spLocks noChangeAspect="1" noChangeArrowheads="1"/>
          </p:cNvSpPr>
          <p:nvPr/>
        </p:nvSpPr>
        <p:spPr bwMode="auto">
          <a:xfrm>
            <a:off x="6621463" y="4803775"/>
            <a:ext cx="66675" cy="6667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35554" name="Oval 34"/>
          <p:cNvSpPr>
            <a:spLocks noChangeAspect="1" noChangeArrowheads="1"/>
          </p:cNvSpPr>
          <p:nvPr/>
        </p:nvSpPr>
        <p:spPr bwMode="auto">
          <a:xfrm>
            <a:off x="7146925" y="4560888"/>
            <a:ext cx="66675" cy="6667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35556" name="Oval 36"/>
          <p:cNvSpPr>
            <a:spLocks noChangeAspect="1" noChangeArrowheads="1"/>
          </p:cNvSpPr>
          <p:nvPr/>
        </p:nvSpPr>
        <p:spPr bwMode="auto">
          <a:xfrm>
            <a:off x="6430963" y="5116513"/>
            <a:ext cx="66675" cy="6667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35557" name="Oval 37"/>
          <p:cNvSpPr>
            <a:spLocks noChangeAspect="1" noChangeArrowheads="1"/>
          </p:cNvSpPr>
          <p:nvPr/>
        </p:nvSpPr>
        <p:spPr bwMode="auto">
          <a:xfrm>
            <a:off x="7375525" y="4705350"/>
            <a:ext cx="66675" cy="6667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7" name="文本占位符 1"/>
          <p:cNvSpPr txBox="1">
            <a:spLocks/>
          </p:cNvSpPr>
          <p:nvPr/>
        </p:nvSpPr>
        <p:spPr bwMode="auto">
          <a:xfrm>
            <a:off x="1547664" y="260350"/>
            <a:ext cx="648072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zh-CN" sz="3600" b="1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3.2</a:t>
            </a:r>
            <a:r>
              <a:rPr lang="zh-CN" altLang="en-US" sz="3600" b="1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平面与平面立体表面相交</a:t>
            </a:r>
            <a:endParaRPr lang="zh-CN" altLang="en-US" sz="3600" b="1" dirty="0" smtClean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9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62"/>
          <p:cNvSpPr>
            <a:spLocks noChangeArrowheads="1"/>
          </p:cNvSpPr>
          <p:nvPr/>
        </p:nvSpPr>
        <p:spPr bwMode="auto">
          <a:xfrm>
            <a:off x="835861" y="1484784"/>
            <a:ext cx="5327650" cy="54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平面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与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立体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相交的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核心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问题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：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" name="AutoShape 36"/>
          <p:cNvSpPr>
            <a:spLocks noChangeArrowheads="1"/>
          </p:cNvSpPr>
          <p:nvPr/>
        </p:nvSpPr>
        <p:spPr bwMode="auto">
          <a:xfrm>
            <a:off x="711200" y="2106490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方法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0829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5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35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5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500"/>
                                        <p:tgtEl>
                                          <p:spTgt spid="235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500"/>
                                        <p:tgtEl>
                                          <p:spTgt spid="23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3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23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4" grpId="0" animBg="1"/>
      <p:bldP spid="235537" grpId="0" animBg="1"/>
      <p:bldP spid="235538" grpId="0" animBg="1"/>
      <p:bldP spid="235539" grpId="0" animBg="1"/>
      <p:bldP spid="235539" grpId="1" animBg="1"/>
      <p:bldP spid="235539" grpId="2" animBg="1"/>
      <p:bldP spid="235540" grpId="0" animBg="1"/>
      <p:bldP spid="235540" grpId="1" animBg="1"/>
      <p:bldP spid="235540" grpId="2" animBg="1"/>
      <p:bldP spid="235541" grpId="0" animBg="1"/>
      <p:bldP spid="235541" grpId="1" animBg="1"/>
      <p:bldP spid="235541" grpId="2" animBg="1"/>
      <p:bldP spid="235542" grpId="0" animBg="1"/>
      <p:bldP spid="235542" grpId="1" animBg="1"/>
      <p:bldP spid="235542" grpId="2" animBg="1"/>
      <p:bldP spid="235543" grpId="0" animBg="1"/>
      <p:bldP spid="235543" grpId="1" animBg="1"/>
      <p:bldP spid="235543" grpId="2" animBg="1"/>
      <p:bldP spid="235546" grpId="0" animBg="1"/>
      <p:bldP spid="235547" grpId="0" animBg="1"/>
      <p:bldP spid="235548" grpId="0" animBg="1"/>
      <p:bldP spid="235549" grpId="0" animBg="1"/>
      <p:bldP spid="235550" grpId="0" animBg="1"/>
      <p:bldP spid="235551" grpId="0" animBg="1"/>
      <p:bldP spid="235552" grpId="0" animBg="1"/>
      <p:bldP spid="235554" grpId="0" animBg="1"/>
      <p:bldP spid="235556" grpId="0" animBg="1"/>
      <p:bldP spid="235557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539552" y="260350"/>
            <a:ext cx="842493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3.2.1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平面立体的截交线和断面</a:t>
            </a:r>
          </a:p>
        </p:txBody>
      </p:sp>
      <p:sp>
        <p:nvSpPr>
          <p:cNvPr id="12" name="文本占位符 1"/>
          <p:cNvSpPr txBox="1">
            <a:spLocks/>
          </p:cNvSpPr>
          <p:nvPr/>
        </p:nvSpPr>
        <p:spPr bwMode="auto">
          <a:xfrm>
            <a:off x="697343" y="1340768"/>
            <a:ext cx="80152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平面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立体截交线和断面的特点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422097" y="3861048"/>
            <a:ext cx="44870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25000"/>
              </a:lnSpc>
            </a:pPr>
            <a:r>
              <a:rPr lang="en-US" altLang="zh-CN" dirty="0">
                <a:sym typeface="Symbol" pitchFamily="18" charset="2"/>
              </a:rPr>
              <a:t>   2)</a:t>
            </a:r>
            <a:r>
              <a:rPr lang="zh-CN" altLang="en-US" dirty="0"/>
              <a:t>截交线的形状是由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直线段</a:t>
            </a:r>
            <a:r>
              <a:rPr lang="zh-CN" altLang="en-US" dirty="0"/>
              <a:t>围成的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平面多边形</a:t>
            </a:r>
            <a:r>
              <a:rPr lang="zh-CN" altLang="en-US" dirty="0"/>
              <a:t>。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393043" y="2068872"/>
            <a:ext cx="4319587" cy="154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25000"/>
              </a:lnSpc>
            </a:pPr>
            <a:r>
              <a:rPr lang="en-US" altLang="zh-CN" dirty="0">
                <a:sym typeface="Symbol" pitchFamily="18" charset="2"/>
              </a:rPr>
              <a:t>   1)</a:t>
            </a:r>
            <a:r>
              <a:rPr lang="zh-CN" altLang="en-US" dirty="0"/>
              <a:t>截交线既在截平面上，又在立体表面上，是截平面与立体表面的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共有线</a:t>
            </a:r>
            <a:r>
              <a:rPr lang="zh-CN" altLang="en-US" dirty="0"/>
              <a:t>。</a:t>
            </a: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8" y="2096843"/>
            <a:ext cx="3242790" cy="305008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39552" y="5244993"/>
            <a:ext cx="817307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>
                <a:sym typeface="Symbol" pitchFamily="18" charset="2"/>
              </a:rPr>
              <a:t>   3)</a:t>
            </a:r>
            <a:r>
              <a:rPr lang="zh-CN" altLang="en-US" dirty="0"/>
              <a:t>多边形的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顶点</a:t>
            </a:r>
            <a:r>
              <a:rPr lang="zh-CN" altLang="en-US" dirty="0"/>
              <a:t>是立体棱线与截平面的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交点</a:t>
            </a:r>
            <a:r>
              <a:rPr lang="zh-CN" altLang="en-US" dirty="0"/>
              <a:t>，</a:t>
            </a:r>
          </a:p>
          <a:p>
            <a:r>
              <a:rPr lang="zh-CN" altLang="en-US" dirty="0"/>
              <a:t>     多边形的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各边</a:t>
            </a:r>
            <a:r>
              <a:rPr lang="zh-CN" altLang="en-US" dirty="0"/>
              <a:t>是截平面与立体各表面的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交线</a:t>
            </a:r>
            <a:r>
              <a:rPr lang="zh-CN" altLang="en-US" dirty="0"/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33505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/>
      <p:bldP spid="5" grpId="0" autoUpdateAnimBg="0"/>
      <p:bldP spid="9" grpId="0" autoUpdateAnimBg="0"/>
      <p:bldP spid="11" grpId="0" uiExpand="1" build="p" autoUpdateAnimBg="0" rev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539552" y="260350"/>
            <a:ext cx="842493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单个截平面截切平面立体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3674" name="ShockwaveFlash2" r:id="rId2" imgW="8459381" imgH="4607086"/>
        </mc:Choice>
        <mc:Fallback>
          <p:control name="ShockwaveFlash2" r:id="rId2" imgW="8459381" imgH="4607086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1628775"/>
                  <a:ext cx="8208962" cy="4606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506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539552" y="260350"/>
            <a:ext cx="842493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单个截平面截切平面立体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4699" name="ShockwaveFlash1" r:id="rId2" imgW="8097380" imgH="4533333"/>
        </mc:Choice>
        <mc:Fallback>
          <p:control name="ShockwaveFlash1" r:id="rId2" imgW="8097380" imgH="453333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1557338"/>
                  <a:ext cx="8097838" cy="4533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605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539552" y="260350"/>
            <a:ext cx="842493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多个截平面截切平面立体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1188" y="1341438"/>
            <a:ext cx="835342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　　多</a:t>
            </a:r>
            <a:r>
              <a:rPr lang="zh-CN" altLang="en-US" dirty="0"/>
              <a:t>个截平面共同截切平面</a:t>
            </a:r>
            <a:r>
              <a:rPr lang="zh-CN" altLang="en-US" dirty="0" smtClean="0"/>
              <a:t>立体，可</a:t>
            </a:r>
            <a:r>
              <a:rPr lang="zh-CN" altLang="en-US" dirty="0"/>
              <a:t>在平面立体上</a:t>
            </a:r>
            <a:r>
              <a:rPr lang="zh-CN" altLang="en-US" dirty="0" smtClean="0"/>
              <a:t>产生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缺口</a:t>
            </a:r>
            <a:r>
              <a:rPr lang="zh-CN" altLang="en-US" dirty="0" smtClean="0"/>
              <a:t>或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穿孔</a:t>
            </a:r>
            <a:r>
              <a:rPr lang="zh-CN" altLang="en-US" dirty="0" smtClean="0"/>
              <a:t>。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29" y="2924944"/>
            <a:ext cx="2524399" cy="258733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90" y="2923878"/>
            <a:ext cx="2158433" cy="2588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78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539552" y="260350"/>
            <a:ext cx="842493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多个截平面截切平面立体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776"/>
            <a:ext cx="1967181" cy="201622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9" y="3717032"/>
            <a:ext cx="1965600" cy="235715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51197" y="1412776"/>
            <a:ext cx="619281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dirty="0" smtClean="0"/>
              <a:t>断面</a:t>
            </a:r>
            <a:r>
              <a:rPr lang="zh-CN" altLang="en-US" dirty="0"/>
              <a:t>个数与截平面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个数一致</a:t>
            </a:r>
            <a:r>
              <a:rPr lang="zh-CN" altLang="en-US" dirty="0" smtClean="0"/>
              <a:t>；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71676" y="2151583"/>
            <a:ext cx="6192813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dirty="0" smtClean="0"/>
              <a:t>每个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截交线多边形</a:t>
            </a:r>
            <a:r>
              <a:rPr lang="zh-CN" altLang="en-US" dirty="0" smtClean="0"/>
              <a:t>的边是</a:t>
            </a:r>
            <a:r>
              <a:rPr lang="zh-CN" altLang="en-US" dirty="0"/>
              <a:t>该断面所在的截平面与其他平面相交所产生的</a:t>
            </a:r>
            <a:r>
              <a:rPr lang="zh-CN" altLang="en-US" dirty="0" smtClean="0"/>
              <a:t>交线；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97499" y="3919750"/>
            <a:ext cx="6192813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dirty="0" smtClean="0"/>
              <a:t>每个断面多边形的每个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顶点</a:t>
            </a:r>
            <a:r>
              <a:rPr lang="zh-CN" altLang="en-US" dirty="0"/>
              <a:t>可能是截平面与平面立体轮廓线的</a:t>
            </a:r>
            <a:r>
              <a:rPr lang="zh-CN" altLang="en-US" dirty="0" smtClean="0"/>
              <a:t>交点，也</a:t>
            </a:r>
            <a:r>
              <a:rPr lang="zh-CN" altLang="en-US" dirty="0"/>
              <a:t>可能是两个截平面与平面立体某一表面</a:t>
            </a:r>
            <a:r>
              <a:rPr lang="zh-CN" altLang="en-US" dirty="0" smtClean="0"/>
              <a:t>相交所得</a:t>
            </a:r>
            <a:r>
              <a:rPr lang="zh-CN" altLang="en-US" dirty="0"/>
              <a:t>的</a:t>
            </a:r>
            <a:r>
              <a:rPr lang="zh-CN" altLang="en-US" dirty="0" smtClean="0"/>
              <a:t>交点。</a:t>
            </a:r>
          </a:p>
        </p:txBody>
      </p:sp>
    </p:spTree>
    <p:extLst>
      <p:ext uri="{BB962C8B-B14F-4D97-AF65-F5344CB8AC3E}">
        <p14:creationId xmlns:p14="http://schemas.microsoft.com/office/powerpoint/2010/main" val="357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539552" y="260350"/>
            <a:ext cx="842493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多个截平面截切平面立体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6746" name="ShockwaveFlash1" r:id="rId2" imgW="8276190" imgH="4858428"/>
        </mc:Choice>
        <mc:Fallback>
          <p:control name="ShockwaveFlash1" r:id="rId2" imgW="8276190" imgH="485842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1484313"/>
                  <a:ext cx="8277225" cy="4857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778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7330</TotalTime>
  <Words>780</Words>
  <Application>Microsoft Office PowerPoint</Application>
  <PresentationFormat>全屏显示(4:3)</PresentationFormat>
  <Paragraphs>119</Paragraphs>
  <Slides>20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默认设计模板</vt:lpstr>
      <vt:lpstr>Image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888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CM</dc:creator>
  <cp:lastModifiedBy>Admin</cp:lastModifiedBy>
  <cp:revision>271</cp:revision>
  <dcterms:created xsi:type="dcterms:W3CDTF">2003-08-24T06:37:01Z</dcterms:created>
  <dcterms:modified xsi:type="dcterms:W3CDTF">2017-11-15T08:30:17Z</dcterms:modified>
</cp:coreProperties>
</file>