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1194" r:id="rId3"/>
    <p:sldId id="1196" r:id="rId4"/>
    <p:sldId id="1197" r:id="rId5"/>
    <p:sldId id="1215" r:id="rId6"/>
    <p:sldId id="1217" r:id="rId7"/>
    <p:sldId id="1227" r:id="rId8"/>
    <p:sldId id="1226" r:id="rId9"/>
    <p:sldId id="1228" r:id="rId10"/>
    <p:sldId id="1229" r:id="rId11"/>
    <p:sldId id="1224" r:id="rId12"/>
    <p:sldId id="1225" r:id="rId13"/>
    <p:sldId id="1198" r:id="rId14"/>
    <p:sldId id="1230" r:id="rId15"/>
    <p:sldId id="1200" r:id="rId16"/>
    <p:sldId id="1201" r:id="rId17"/>
    <p:sldId id="1202" r:id="rId18"/>
    <p:sldId id="1203" r:id="rId19"/>
    <p:sldId id="1204" r:id="rId20"/>
    <p:sldId id="1205" r:id="rId21"/>
    <p:sldId id="1206" r:id="rId22"/>
    <p:sldId id="1257" r:id="rId23"/>
    <p:sldId id="1256" r:id="rId24"/>
    <p:sldId id="268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3300"/>
    <a:srgbClr val="FF9999"/>
    <a:srgbClr val="00CC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4" autoAdjust="0"/>
  </p:normalViewPr>
  <p:slideViewPr>
    <p:cSldViewPr>
      <p:cViewPr varScale="1">
        <p:scale>
          <a:sx n="79" d="100"/>
          <a:sy n="79" d="100"/>
        </p:scale>
        <p:origin x="-106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fld id="{5E73AA33-A188-4326-AA18-4E3DA258EE73}" type="datetimeFigureOut">
              <a:rPr lang="zh-CN" altLang="en-US"/>
              <a:pPr>
                <a:defRPr/>
              </a:pPr>
              <a:t>2018/3/22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fld id="{62B2CDBC-60C4-4870-AE2A-5D1BD09A02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101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3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 eaLnBrk="1" hangingPunct="1"/>
            <a:fld id="{5EB26995-EE0D-4C73-B764-7B49A5314D72}" type="slidenum">
              <a:rPr lang="zh-CN" altLang="en-US" sz="1200" smtClean="0"/>
              <a:pPr eaLnBrk="1" hangingPunct="1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36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364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36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36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2CDBC-60C4-4870-AE2A-5D1BD09A027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36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uchio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39975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26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1600200" y="4038600"/>
            <a:ext cx="2362200" cy="1905000"/>
            <a:chOff x="960" y="2640"/>
            <a:chExt cx="1488" cy="1200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1344" y="2976"/>
              <a:ext cx="672" cy="672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728" y="3360"/>
              <a:ext cx="720" cy="480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960" y="2640"/>
              <a:ext cx="720" cy="672"/>
            </a:xfrm>
            <a:prstGeom prst="triangle">
              <a:avLst>
                <a:gd name="adj" fmla="val 50000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WordArt 17"/>
          <p:cNvSpPr>
            <a:spLocks noChangeArrowheads="1" noChangeShapeType="1" noTextEdit="1"/>
          </p:cNvSpPr>
          <p:nvPr userDrawn="1"/>
        </p:nvSpPr>
        <p:spPr bwMode="auto">
          <a:xfrm>
            <a:off x="4283074" y="5229200"/>
            <a:ext cx="3325813" cy="5370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机械设计制造及其自动化</a:t>
            </a:r>
          </a:p>
        </p:txBody>
      </p:sp>
      <p:sp>
        <p:nvSpPr>
          <p:cNvPr id="9" name="WordArt 18"/>
          <p:cNvSpPr>
            <a:spLocks noChangeArrowheads="1" noChangeShapeType="1" noTextEdit="1"/>
          </p:cNvSpPr>
          <p:nvPr userDrawn="1"/>
        </p:nvSpPr>
        <p:spPr bwMode="auto">
          <a:xfrm>
            <a:off x="7783513" y="5292725"/>
            <a:ext cx="771525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专业</a:t>
            </a:r>
          </a:p>
        </p:txBody>
      </p:sp>
    </p:spTree>
    <p:extLst>
      <p:ext uri="{BB962C8B-B14F-4D97-AF65-F5344CB8AC3E}">
        <p14:creationId xmlns:p14="http://schemas.microsoft.com/office/powerpoint/2010/main" val="350946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下一页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2" descr="目录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3" descr="上一页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86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403350" y="549275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54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本  章  结  束</a:t>
            </a:r>
          </a:p>
        </p:txBody>
      </p:sp>
      <p:pic>
        <p:nvPicPr>
          <p:cNvPr id="3" name="Picture 4" descr="26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chio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2860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275263"/>
            <a:ext cx="41767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 userDrawn="1"/>
        </p:nvSpPr>
        <p:spPr bwMode="auto">
          <a:xfrm>
            <a:off x="5853113" y="5516563"/>
            <a:ext cx="2376487" cy="265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zh-CN" alt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latin typeface="宋体"/>
                <a:ea typeface="宋体"/>
              </a:rPr>
              <a:t>机电工程学院</a:t>
            </a:r>
          </a:p>
        </p:txBody>
      </p:sp>
    </p:spTree>
    <p:extLst>
      <p:ext uri="{BB962C8B-B14F-4D97-AF65-F5344CB8AC3E}">
        <p14:creationId xmlns:p14="http://schemas.microsoft.com/office/powerpoint/2010/main" val="324549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5519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8650288" y="6234113"/>
            <a:ext cx="623887" cy="327025"/>
          </a:xfrm>
          <a:prstGeom prst="rect">
            <a:avLst/>
          </a:prstGeom>
        </p:spPr>
        <p:txBody>
          <a:bodyPr/>
          <a:lstStyle>
            <a:lvl1pPr algn="ctr">
              <a:defRPr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fld id="{F12FAA69-4403-4906-B0E6-6B0112D13BF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3686461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50288" y="6234113"/>
            <a:ext cx="623887" cy="327025"/>
          </a:xfrm>
          <a:prstGeom prst="rect">
            <a:avLst/>
          </a:prstGeom>
        </p:spPr>
        <p:txBody>
          <a:bodyPr/>
          <a:lstStyle>
            <a:lvl1pPr algn="ctr">
              <a:defRPr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fld id="{10A41D6F-436B-4F66-8946-536428E915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06288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00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0"/>
          <p:cNvSpPr txBox="1">
            <a:spLocks noChangeArrowheads="1"/>
          </p:cNvSpPr>
          <p:nvPr userDrawn="1"/>
        </p:nvSpPr>
        <p:spPr bwMode="auto">
          <a:xfrm>
            <a:off x="1216" y="0"/>
            <a:ext cx="55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1800" b="1" dirty="0">
                <a:ea typeface="华文新魏" pitchFamily="2" charset="-122"/>
                <a:cs typeface="+mn-cs"/>
              </a:rPr>
              <a:t> 　机械制图</a:t>
            </a:r>
            <a:r>
              <a:rPr lang="zh-CN" altLang="en-US" dirty="0">
                <a:ea typeface="宋体" charset="-122"/>
                <a:cs typeface="+mn-cs"/>
              </a:rPr>
              <a:t>  　</a:t>
            </a:r>
            <a:r>
              <a:rPr lang="zh-CN" altLang="en-US" sz="1800" dirty="0">
                <a:latin typeface="仿宋_GB2312" pitchFamily="49" charset="-122"/>
                <a:ea typeface="仿宋_GB2312" pitchFamily="49" charset="-122"/>
                <a:cs typeface="+mn-cs"/>
              </a:rPr>
              <a:t>第</a:t>
            </a:r>
            <a:r>
              <a:rPr lang="en-US" altLang="zh-CN" sz="1800" dirty="0">
                <a:latin typeface="仿宋_GB2312" pitchFamily="49" charset="-122"/>
                <a:ea typeface="仿宋_GB2312" pitchFamily="49" charset="-122"/>
                <a:cs typeface="+mn-cs"/>
              </a:rPr>
              <a:t>7</a:t>
            </a:r>
            <a:r>
              <a:rPr lang="zh-CN" altLang="en-US" sz="1800" dirty="0">
                <a:latin typeface="仿宋_GB2312" pitchFamily="49" charset="-122"/>
                <a:ea typeface="仿宋_GB2312" pitchFamily="49" charset="-122"/>
                <a:cs typeface="+mn-cs"/>
              </a:rPr>
              <a:t>章　标准件与常用件</a:t>
            </a:r>
            <a:r>
              <a:rPr lang="zh-CN" altLang="en-US" dirty="0">
                <a:ea typeface="宋体" charset="-122"/>
                <a:cs typeface="+mn-cs"/>
              </a:rPr>
              <a:t>     </a:t>
            </a:r>
            <a:r>
              <a:rPr lang="zh-CN" altLang="en-US" sz="1800" dirty="0">
                <a:latin typeface="华文新魏" pitchFamily="2" charset="-122"/>
                <a:ea typeface="华文新魏" pitchFamily="2" charset="-122"/>
                <a:cs typeface="+mn-cs"/>
              </a:rPr>
              <a:t>佛山科学技术学院</a:t>
            </a:r>
            <a:r>
              <a:rPr lang="zh-CN" altLang="en-US" sz="1200" dirty="0">
                <a:latin typeface="宋体" charset="-122"/>
                <a:ea typeface="宋体" charset="-122"/>
                <a:cs typeface="+mn-cs"/>
              </a:rPr>
              <a:t> </a:t>
            </a:r>
          </a:p>
        </p:txBody>
      </p:sp>
      <p:sp>
        <p:nvSpPr>
          <p:cNvPr id="18435" name="Rectangle 21"/>
          <p:cNvSpPr>
            <a:spLocks noChangeArrowheads="1"/>
          </p:cNvSpPr>
          <p:nvPr userDrawn="1"/>
        </p:nvSpPr>
        <p:spPr bwMode="auto">
          <a:xfrm>
            <a:off x="-7097" y="-1242"/>
            <a:ext cx="457201" cy="6872288"/>
          </a:xfrm>
          <a:prstGeom prst="rect">
            <a:avLst/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1" r:id="rId4"/>
    <p:sldLayoutId id="2147483715" r:id="rId5"/>
    <p:sldLayoutId id="2147483716" r:id="rId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png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 eaLnBrk="1" hangingPunct="1"/>
            <a:endParaRPr lang="zh-CN" altLang="zh-CN">
              <a:ea typeface="宋体" pitchFamily="2" charset="-122"/>
            </a:endParaRPr>
          </a:p>
        </p:txBody>
      </p:sp>
      <p:sp>
        <p:nvSpPr>
          <p:cNvPr id="24579" name="Text Box 52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 algn="ctr" eaLnBrk="1" hangingPunct="1"/>
            <a:endParaRPr lang="zh-CN" altLang="zh-CN">
              <a:ea typeface="宋体" pitchFamily="2" charset="-122"/>
            </a:endParaRPr>
          </a:p>
        </p:txBody>
      </p:sp>
      <p:sp>
        <p:nvSpPr>
          <p:cNvPr id="5" name="WordArt 53"/>
          <p:cNvSpPr>
            <a:spLocks noChangeArrowheads="1" noChangeShapeType="1" noTextEdit="1"/>
          </p:cNvSpPr>
          <p:nvPr/>
        </p:nvSpPr>
        <p:spPr bwMode="auto">
          <a:xfrm>
            <a:off x="1043608" y="698500"/>
            <a:ext cx="2016224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>
              <a:defRPr/>
            </a:pPr>
            <a:r>
              <a:rPr lang="zh-CN" altLang="en-US" sz="4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  <a:cs typeface="+mn-cs"/>
              </a:rPr>
              <a:t>第</a:t>
            </a:r>
            <a:r>
              <a:rPr lang="en-US" altLang="zh-CN" sz="4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  <a:cs typeface="+mn-cs"/>
              </a:rPr>
              <a:t>7</a:t>
            </a:r>
            <a:r>
              <a:rPr lang="zh-CN" altLang="en-US" sz="4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  <a:cs typeface="+mn-cs"/>
              </a:rPr>
              <a:t>章</a:t>
            </a:r>
          </a:p>
        </p:txBody>
      </p:sp>
      <p:sp>
        <p:nvSpPr>
          <p:cNvPr id="24581" name="WordArt 54" descr="白色大理石"/>
          <p:cNvSpPr>
            <a:spLocks noChangeArrowheads="1" noChangeShapeType="1" noTextEdit="1"/>
          </p:cNvSpPr>
          <p:nvPr/>
        </p:nvSpPr>
        <p:spPr bwMode="auto">
          <a:xfrm>
            <a:off x="3635375" y="668338"/>
            <a:ext cx="43211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48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隶书"/>
                <a:ea typeface="隶书"/>
              </a:rPr>
              <a:t>标准件与常用件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滚动轴承的代号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63600" y="2027565"/>
            <a:ext cx="5435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轴承的内径代号用数字表示。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65188" y="1385888"/>
            <a:ext cx="7343775" cy="4953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楷体_GB2312" pitchFamily="49" charset="-122"/>
              </a:rPr>
              <a:t>基本代号＝轴承类型代号＋尺寸系列代号＋内径代号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731000" y="1196975"/>
            <a:ext cx="1404938" cy="790575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295400" y="2636838"/>
            <a:ext cx="6875463" cy="3600450"/>
            <a:chOff x="363" y="1706"/>
            <a:chExt cx="4331" cy="2268"/>
          </a:xfrm>
        </p:grpSpPr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 flipV="1">
              <a:off x="363" y="1706"/>
              <a:ext cx="4331" cy="226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5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1744"/>
              <a:ext cx="4241" cy="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793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36" name="Text Box 20"/>
          <p:cNvSpPr txBox="1">
            <a:spLocks noChangeArrowheads="1"/>
          </p:cNvSpPr>
          <p:nvPr/>
        </p:nvSpPr>
        <p:spPr bwMode="auto">
          <a:xfrm>
            <a:off x="684213" y="3127375"/>
            <a:ext cx="561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8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滚动轴承  </a:t>
            </a:r>
            <a:r>
              <a:rPr lang="en-US" altLang="zh-CN" sz="28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6208  GB/T 276-1994</a:t>
            </a:r>
          </a:p>
        </p:txBody>
      </p:sp>
      <p:sp>
        <p:nvSpPr>
          <p:cNvPr id="367637" name="Text Box 21"/>
          <p:cNvSpPr txBox="1">
            <a:spLocks noChangeArrowheads="1"/>
          </p:cNvSpPr>
          <p:nvPr/>
        </p:nvSpPr>
        <p:spPr bwMode="auto">
          <a:xfrm>
            <a:off x="1223963" y="4976813"/>
            <a:ext cx="457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表示轴承内径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d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08×5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40</a:t>
            </a:r>
          </a:p>
        </p:txBody>
      </p:sp>
      <p:sp>
        <p:nvSpPr>
          <p:cNvPr id="367638" name="Rectangle 22"/>
          <p:cNvSpPr>
            <a:spLocks noChangeArrowheads="1"/>
          </p:cNvSpPr>
          <p:nvPr/>
        </p:nvSpPr>
        <p:spPr bwMode="auto">
          <a:xfrm>
            <a:off x="1587500" y="333375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32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32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滚动轴承的标记示例</a:t>
            </a:r>
            <a:r>
              <a:rPr lang="zh-CN" altLang="en-US" sz="32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 </a:t>
            </a:r>
          </a:p>
        </p:txBody>
      </p:sp>
      <p:pic>
        <p:nvPicPr>
          <p:cNvPr id="92165" name="Picture 23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553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7640" name="Group 24"/>
          <p:cNvGrpSpPr>
            <a:grpSpLocks/>
          </p:cNvGrpSpPr>
          <p:nvPr/>
        </p:nvGrpSpPr>
        <p:grpSpPr bwMode="auto">
          <a:xfrm>
            <a:off x="2411413" y="1412875"/>
            <a:ext cx="1800225" cy="792163"/>
            <a:chOff x="793" y="3158"/>
            <a:chExt cx="1316" cy="499"/>
          </a:xfrm>
          <a:solidFill>
            <a:srgbClr val="FF0000"/>
          </a:solidFill>
        </p:grpSpPr>
        <p:sp>
          <p:nvSpPr>
            <p:cNvPr id="92179" name="AutoShape 25"/>
            <p:cNvSpPr>
              <a:spLocks noChangeArrowheads="1"/>
            </p:cNvSpPr>
            <p:nvPr/>
          </p:nvSpPr>
          <p:spPr bwMode="auto">
            <a:xfrm>
              <a:off x="793" y="3158"/>
              <a:ext cx="1316" cy="499"/>
            </a:xfrm>
            <a:prstGeom prst="horizontalScroll">
              <a:avLst>
                <a:gd name="adj" fmla="val 12500"/>
              </a:avLst>
            </a:prstGeom>
            <a:grp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92180" name="Text Box 26"/>
            <p:cNvSpPr txBox="1">
              <a:spLocks noChangeArrowheads="1"/>
            </p:cNvSpPr>
            <p:nvPr/>
          </p:nvSpPr>
          <p:spPr bwMode="auto">
            <a:xfrm>
              <a:off x="975" y="3249"/>
              <a:ext cx="1134" cy="3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FF99"/>
                  </a:solidFill>
                  <a:ea typeface="华文行楷" pitchFamily="2" charset="-122"/>
                </a:rPr>
                <a:t>示例一</a:t>
              </a:r>
            </a:p>
          </p:txBody>
        </p:sp>
      </p:grpSp>
      <p:sp>
        <p:nvSpPr>
          <p:cNvPr id="367643" name="Line 27"/>
          <p:cNvSpPr>
            <a:spLocks noChangeShapeType="1"/>
          </p:cNvSpPr>
          <p:nvPr/>
        </p:nvSpPr>
        <p:spPr bwMode="auto">
          <a:xfrm>
            <a:off x="2951163" y="3632200"/>
            <a:ext cx="3603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7644" name="Line 28"/>
          <p:cNvSpPr>
            <a:spLocks noChangeShapeType="1"/>
          </p:cNvSpPr>
          <p:nvPr/>
        </p:nvSpPr>
        <p:spPr bwMode="auto">
          <a:xfrm>
            <a:off x="2771775" y="3632200"/>
            <a:ext cx="1444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7645" name="Line 29"/>
          <p:cNvSpPr>
            <a:spLocks noChangeShapeType="1"/>
          </p:cNvSpPr>
          <p:nvPr/>
        </p:nvSpPr>
        <p:spPr bwMode="auto">
          <a:xfrm>
            <a:off x="2555875" y="3632200"/>
            <a:ext cx="1444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7646" name="Line 30"/>
          <p:cNvSpPr>
            <a:spLocks noChangeShapeType="1"/>
          </p:cNvSpPr>
          <p:nvPr/>
        </p:nvSpPr>
        <p:spPr bwMode="auto">
          <a:xfrm>
            <a:off x="3095625" y="3703638"/>
            <a:ext cx="0" cy="127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7647" name="Text Box 31"/>
          <p:cNvSpPr txBox="1">
            <a:spLocks noChangeArrowheads="1"/>
          </p:cNvSpPr>
          <p:nvPr/>
        </p:nvSpPr>
        <p:spPr bwMode="auto">
          <a:xfrm>
            <a:off x="1331913" y="2312988"/>
            <a:ext cx="360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尺寸系列（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02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）代号</a:t>
            </a:r>
          </a:p>
        </p:txBody>
      </p:sp>
      <p:sp>
        <p:nvSpPr>
          <p:cNvPr id="367648" name="Line 32"/>
          <p:cNvSpPr>
            <a:spLocks noChangeShapeType="1"/>
          </p:cNvSpPr>
          <p:nvPr/>
        </p:nvSpPr>
        <p:spPr bwMode="auto">
          <a:xfrm flipH="1" flipV="1">
            <a:off x="2843213" y="2781300"/>
            <a:ext cx="0" cy="395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7649" name="Line 33"/>
          <p:cNvSpPr>
            <a:spLocks noChangeShapeType="1"/>
          </p:cNvSpPr>
          <p:nvPr/>
        </p:nvSpPr>
        <p:spPr bwMode="auto">
          <a:xfrm>
            <a:off x="2627313" y="3681413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7650" name="Text Box 34"/>
          <p:cNvSpPr txBox="1">
            <a:spLocks noChangeArrowheads="1"/>
          </p:cNvSpPr>
          <p:nvPr/>
        </p:nvSpPr>
        <p:spPr bwMode="auto">
          <a:xfrm>
            <a:off x="936625" y="3959225"/>
            <a:ext cx="1979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深沟球轴承类型代号</a:t>
            </a:r>
          </a:p>
        </p:txBody>
      </p:sp>
      <p:grpSp>
        <p:nvGrpSpPr>
          <p:cNvPr id="367653" name="Group 37"/>
          <p:cNvGrpSpPr>
            <a:grpSpLocks/>
          </p:cNvGrpSpPr>
          <p:nvPr/>
        </p:nvGrpSpPr>
        <p:grpSpPr bwMode="auto">
          <a:xfrm>
            <a:off x="6445250" y="2420938"/>
            <a:ext cx="2447925" cy="3168650"/>
            <a:chOff x="4014" y="1525"/>
            <a:chExt cx="1542" cy="1996"/>
          </a:xfrm>
        </p:grpSpPr>
        <p:sp>
          <p:nvSpPr>
            <p:cNvPr id="92177" name="Rectangle 18"/>
            <p:cNvSpPr>
              <a:spLocks noChangeArrowheads="1"/>
            </p:cNvSpPr>
            <p:nvPr/>
          </p:nvSpPr>
          <p:spPr bwMode="auto">
            <a:xfrm flipV="1">
              <a:off x="4014" y="1525"/>
              <a:ext cx="1542" cy="19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92178" name="Object 36"/>
            <p:cNvGraphicFramePr>
              <a:graphicFrameLocks noChangeAspect="1"/>
            </p:cNvGraphicFramePr>
            <p:nvPr/>
          </p:nvGraphicFramePr>
          <p:xfrm>
            <a:off x="4059" y="1616"/>
            <a:ext cx="1445" cy="1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533" name="Image" r:id="rId4" imgW="3710554" imgH="4561948" progId="Photoshop.Image.4">
                    <p:embed/>
                  </p:oleObj>
                </mc:Choice>
                <mc:Fallback>
                  <p:oleObj name="Image" r:id="rId4" imgW="3710554" imgH="4561948" progId="Photoshop.Image.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" y="1616"/>
                          <a:ext cx="1445" cy="17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7655" name="Text Box 39"/>
          <p:cNvSpPr txBox="1">
            <a:spLocks noChangeArrowheads="1"/>
          </p:cNvSpPr>
          <p:nvPr/>
        </p:nvSpPr>
        <p:spPr bwMode="auto">
          <a:xfrm>
            <a:off x="1547813" y="5587534"/>
            <a:ext cx="4068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（参见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P295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附表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B-13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9603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7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7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7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6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67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6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6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6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36" grpId="0" build="p" autoUpdateAnimBg="0"/>
      <p:bldP spid="367637" grpId="0" build="p" autoUpdateAnimBg="0"/>
      <p:bldP spid="367643" grpId="0" animBg="1"/>
      <p:bldP spid="367644" grpId="0" animBg="1"/>
      <p:bldP spid="367645" grpId="0" animBg="1"/>
      <p:bldP spid="367646" grpId="0" animBg="1"/>
      <p:bldP spid="367647" grpId="0" build="p" autoUpdateAnimBg="0"/>
      <p:bldP spid="367648" grpId="0" animBg="1"/>
      <p:bldP spid="367649" grpId="0" animBg="1"/>
      <p:bldP spid="367650" grpId="0" build="p" autoUpdateAnimBg="0"/>
      <p:bldP spid="36765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93" name="Text Box 25"/>
          <p:cNvSpPr txBox="1">
            <a:spLocks noChangeArrowheads="1"/>
          </p:cNvSpPr>
          <p:nvPr/>
        </p:nvSpPr>
        <p:spPr bwMode="auto">
          <a:xfrm>
            <a:off x="576263" y="2982913"/>
            <a:ext cx="5472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kumimoji="0" lang="zh-CN" altLang="en-US" sz="28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滚动轴</a:t>
            </a:r>
            <a:r>
              <a:rPr lang="zh-CN" altLang="en-US" sz="28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承 </a:t>
            </a:r>
            <a:r>
              <a:rPr lang="en-US" altLang="zh-CN" sz="28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30307  GB/T 297-1994</a:t>
            </a:r>
          </a:p>
        </p:txBody>
      </p:sp>
      <p:sp>
        <p:nvSpPr>
          <p:cNvPr id="263194" name="Text Box 26"/>
          <p:cNvSpPr txBox="1">
            <a:spLocks noChangeArrowheads="1"/>
          </p:cNvSpPr>
          <p:nvPr/>
        </p:nvSpPr>
        <p:spPr bwMode="auto">
          <a:xfrm>
            <a:off x="1187450" y="4422775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表示轴承内径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d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07×5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35</a:t>
            </a:r>
          </a:p>
        </p:txBody>
      </p:sp>
      <p:grpSp>
        <p:nvGrpSpPr>
          <p:cNvPr id="263197" name="Group 29"/>
          <p:cNvGrpSpPr>
            <a:grpSpLocks/>
          </p:cNvGrpSpPr>
          <p:nvPr/>
        </p:nvGrpSpPr>
        <p:grpSpPr bwMode="auto">
          <a:xfrm>
            <a:off x="2411413" y="1341438"/>
            <a:ext cx="1800225" cy="792162"/>
            <a:chOff x="793" y="3158"/>
            <a:chExt cx="1316" cy="499"/>
          </a:xfrm>
          <a:solidFill>
            <a:srgbClr val="FF0000"/>
          </a:solidFill>
        </p:grpSpPr>
        <p:sp>
          <p:nvSpPr>
            <p:cNvPr id="93203" name="AutoShape 30"/>
            <p:cNvSpPr>
              <a:spLocks noChangeArrowheads="1"/>
            </p:cNvSpPr>
            <p:nvPr/>
          </p:nvSpPr>
          <p:spPr bwMode="auto">
            <a:xfrm>
              <a:off x="793" y="3158"/>
              <a:ext cx="1316" cy="499"/>
            </a:xfrm>
            <a:prstGeom prst="horizontalScroll">
              <a:avLst>
                <a:gd name="adj" fmla="val 12500"/>
              </a:avLst>
            </a:prstGeom>
            <a:grp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93204" name="Text Box 31"/>
            <p:cNvSpPr txBox="1">
              <a:spLocks noChangeArrowheads="1"/>
            </p:cNvSpPr>
            <p:nvPr/>
          </p:nvSpPr>
          <p:spPr bwMode="auto">
            <a:xfrm>
              <a:off x="975" y="3249"/>
              <a:ext cx="1134" cy="3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FF99"/>
                  </a:solidFill>
                  <a:ea typeface="华文行楷" pitchFamily="2" charset="-122"/>
                </a:rPr>
                <a:t>示例二</a:t>
              </a:r>
            </a:p>
          </p:txBody>
        </p:sp>
      </p:grpSp>
      <p:sp>
        <p:nvSpPr>
          <p:cNvPr id="263200" name="Line 32"/>
          <p:cNvSpPr>
            <a:spLocks noChangeShapeType="1"/>
          </p:cNvSpPr>
          <p:nvPr/>
        </p:nvSpPr>
        <p:spPr bwMode="auto">
          <a:xfrm>
            <a:off x="2879725" y="3487738"/>
            <a:ext cx="252413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201" name="Line 33"/>
          <p:cNvSpPr>
            <a:spLocks noChangeShapeType="1"/>
          </p:cNvSpPr>
          <p:nvPr/>
        </p:nvSpPr>
        <p:spPr bwMode="auto">
          <a:xfrm>
            <a:off x="2519363" y="3487738"/>
            <a:ext cx="252412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202" name="Line 34"/>
          <p:cNvSpPr>
            <a:spLocks noChangeShapeType="1"/>
          </p:cNvSpPr>
          <p:nvPr/>
        </p:nvSpPr>
        <p:spPr bwMode="auto">
          <a:xfrm>
            <a:off x="2303463" y="3487738"/>
            <a:ext cx="1444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203" name="Line 35"/>
          <p:cNvSpPr>
            <a:spLocks noChangeShapeType="1"/>
          </p:cNvSpPr>
          <p:nvPr/>
        </p:nvSpPr>
        <p:spPr bwMode="auto">
          <a:xfrm>
            <a:off x="2987675" y="3559175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204" name="Text Box 36"/>
          <p:cNvSpPr txBox="1">
            <a:spLocks noChangeArrowheads="1"/>
          </p:cNvSpPr>
          <p:nvPr/>
        </p:nvSpPr>
        <p:spPr bwMode="auto">
          <a:xfrm>
            <a:off x="649288" y="3846513"/>
            <a:ext cx="2374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尺寸系列代号</a:t>
            </a:r>
          </a:p>
        </p:txBody>
      </p:sp>
      <p:sp>
        <p:nvSpPr>
          <p:cNvPr id="263205" name="Line 37"/>
          <p:cNvSpPr>
            <a:spLocks noChangeShapeType="1"/>
          </p:cNvSpPr>
          <p:nvPr/>
        </p:nvSpPr>
        <p:spPr bwMode="auto">
          <a:xfrm>
            <a:off x="2663825" y="3559175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206" name="Line 38"/>
          <p:cNvSpPr>
            <a:spLocks noChangeShapeType="1"/>
          </p:cNvSpPr>
          <p:nvPr/>
        </p:nvSpPr>
        <p:spPr bwMode="auto">
          <a:xfrm flipV="1">
            <a:off x="2376488" y="2709863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207" name="Text Box 39"/>
          <p:cNvSpPr txBox="1">
            <a:spLocks noChangeArrowheads="1"/>
          </p:cNvSpPr>
          <p:nvPr/>
        </p:nvSpPr>
        <p:spPr bwMode="auto">
          <a:xfrm>
            <a:off x="755650" y="2205038"/>
            <a:ext cx="5329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圆锥滚子轴承类型代号</a:t>
            </a:r>
          </a:p>
        </p:txBody>
      </p:sp>
      <p:grpSp>
        <p:nvGrpSpPr>
          <p:cNvPr id="263212" name="Group 44"/>
          <p:cNvGrpSpPr>
            <a:grpSpLocks/>
          </p:cNvGrpSpPr>
          <p:nvPr/>
        </p:nvGrpSpPr>
        <p:grpSpPr bwMode="auto">
          <a:xfrm>
            <a:off x="6011863" y="1916113"/>
            <a:ext cx="2951162" cy="3817937"/>
            <a:chOff x="3606" y="1207"/>
            <a:chExt cx="1859" cy="2405"/>
          </a:xfrm>
        </p:grpSpPr>
        <p:sp>
          <p:nvSpPr>
            <p:cNvPr id="93201" name="Rectangle 41"/>
            <p:cNvSpPr>
              <a:spLocks noChangeArrowheads="1"/>
            </p:cNvSpPr>
            <p:nvPr/>
          </p:nvSpPr>
          <p:spPr bwMode="auto">
            <a:xfrm flipV="1">
              <a:off x="3606" y="1207"/>
              <a:ext cx="1859" cy="240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93202" name="Object 43"/>
            <p:cNvGraphicFramePr>
              <a:graphicFrameLocks noChangeAspect="1"/>
            </p:cNvGraphicFramePr>
            <p:nvPr/>
          </p:nvGraphicFramePr>
          <p:xfrm>
            <a:off x="3696" y="1253"/>
            <a:ext cx="1674" cy="2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57" name="Image" r:id="rId3" imgW="3329333" imgH="4600071" progId="Photoshop.Image.4">
                    <p:embed/>
                  </p:oleObj>
                </mc:Choice>
                <mc:Fallback>
                  <p:oleObj name="Image" r:id="rId3" imgW="3329333" imgH="4600071" progId="Photoshop.Image.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253"/>
                          <a:ext cx="1674" cy="2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3198" name="Rectangle 45"/>
          <p:cNvSpPr>
            <a:spLocks noChangeArrowheads="1"/>
          </p:cNvSpPr>
          <p:nvPr/>
        </p:nvSpPr>
        <p:spPr bwMode="auto">
          <a:xfrm>
            <a:off x="1587500" y="333375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32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32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滚动轴承的标记示例</a:t>
            </a:r>
            <a:r>
              <a:rPr lang="zh-CN" altLang="en-US" sz="32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 </a:t>
            </a:r>
          </a:p>
        </p:txBody>
      </p:sp>
      <p:pic>
        <p:nvPicPr>
          <p:cNvPr id="93199" name="Picture 46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553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217" name="Text Box 49"/>
          <p:cNvSpPr txBox="1">
            <a:spLocks noChangeArrowheads="1"/>
          </p:cNvSpPr>
          <p:nvPr/>
        </p:nvSpPr>
        <p:spPr bwMode="auto">
          <a:xfrm>
            <a:off x="1258888" y="5190659"/>
            <a:ext cx="4068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（参见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P296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附表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B-14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31371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3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3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93" grpId="0" build="p" autoUpdateAnimBg="0"/>
      <p:bldP spid="263194" grpId="0" build="p" autoUpdateAnimBg="0"/>
      <p:bldP spid="263200" grpId="0" animBg="1"/>
      <p:bldP spid="263201" grpId="0" animBg="1"/>
      <p:bldP spid="263202" grpId="0" animBg="1"/>
      <p:bldP spid="263203" grpId="0" animBg="1"/>
      <p:bldP spid="263204" grpId="0" build="p" autoUpdateAnimBg="0"/>
      <p:bldP spid="263205" grpId="0" animBg="1"/>
      <p:bldP spid="263206" grpId="0" animBg="1"/>
      <p:bldP spid="263207" grpId="0" build="p" autoUpdateAnimBg="0"/>
      <p:bldP spid="26321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21" name="Text Box 5"/>
          <p:cNvSpPr txBox="1">
            <a:spLocks noChangeArrowheads="1"/>
          </p:cNvSpPr>
          <p:nvPr/>
        </p:nvSpPr>
        <p:spPr bwMode="auto">
          <a:xfrm>
            <a:off x="827088" y="1386592"/>
            <a:ext cx="7921625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滚动轴承是标准部件，不必画出零件图，只需在装配图中根据轴承的代号，从轴承标准中查出外径</a:t>
            </a:r>
            <a:r>
              <a:rPr lang="en-US" altLang="zh-CN" dirty="0"/>
              <a:t>D</a:t>
            </a:r>
            <a:r>
              <a:rPr lang="zh-CN" altLang="en-US" dirty="0"/>
              <a:t>、内径</a:t>
            </a:r>
            <a:r>
              <a:rPr lang="en-US" altLang="zh-CN" dirty="0"/>
              <a:t>d</a:t>
            </a:r>
            <a:r>
              <a:rPr lang="zh-CN" altLang="en-US" dirty="0"/>
              <a:t>、宽度</a:t>
            </a:r>
            <a:r>
              <a:rPr lang="en-US" altLang="zh-CN" dirty="0"/>
              <a:t>B(T)</a:t>
            </a:r>
            <a:r>
              <a:rPr lang="zh-CN" altLang="en-US" dirty="0"/>
              <a:t>等几个主要尺寸，按规定画法或特征画法画出。</a:t>
            </a:r>
          </a:p>
        </p:txBody>
      </p:sp>
      <p:sp>
        <p:nvSpPr>
          <p:cNvPr id="470031" name="Text Box 15"/>
          <p:cNvSpPr txBox="1">
            <a:spLocks noChangeArrowheads="1"/>
          </p:cNvSpPr>
          <p:nvPr/>
        </p:nvSpPr>
        <p:spPr bwMode="auto">
          <a:xfrm>
            <a:off x="683568" y="908720"/>
            <a:ext cx="52565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kumimoji="0"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规定画法和特征画法</a:t>
            </a:r>
          </a:p>
        </p:txBody>
      </p:sp>
      <p:grpSp>
        <p:nvGrpSpPr>
          <p:cNvPr id="470034" name="Group 18"/>
          <p:cNvGrpSpPr>
            <a:grpSpLocks/>
          </p:cNvGrpSpPr>
          <p:nvPr/>
        </p:nvGrpSpPr>
        <p:grpSpPr bwMode="auto">
          <a:xfrm>
            <a:off x="900113" y="3214266"/>
            <a:ext cx="7632700" cy="3167062"/>
            <a:chOff x="589" y="1979"/>
            <a:chExt cx="4808" cy="1995"/>
          </a:xfrm>
        </p:grpSpPr>
        <p:sp>
          <p:nvSpPr>
            <p:cNvPr id="76807" name="Rectangle 2"/>
            <p:cNvSpPr>
              <a:spLocks noChangeArrowheads="1"/>
            </p:cNvSpPr>
            <p:nvPr/>
          </p:nvSpPr>
          <p:spPr bwMode="auto">
            <a:xfrm flipV="1">
              <a:off x="589" y="1979"/>
              <a:ext cx="4808" cy="19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6808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024"/>
              <a:ext cx="4604" cy="1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滚动轴承的画法</a:t>
            </a:r>
          </a:p>
        </p:txBody>
      </p:sp>
    </p:spTree>
    <p:extLst>
      <p:ext uri="{BB962C8B-B14F-4D97-AF65-F5344CB8AC3E}">
        <p14:creationId xmlns:p14="http://schemas.microsoft.com/office/powerpoint/2010/main" val="18073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0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1" grpId="0"/>
      <p:bldP spid="470031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31" name="Text Box 15"/>
          <p:cNvSpPr txBox="1">
            <a:spLocks noChangeArrowheads="1"/>
          </p:cNvSpPr>
          <p:nvPr/>
        </p:nvSpPr>
        <p:spPr bwMode="auto">
          <a:xfrm>
            <a:off x="683568" y="908720"/>
            <a:ext cx="52565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kumimoji="0"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规定画法和特征画法</a:t>
            </a:r>
          </a:p>
        </p:txBody>
      </p:sp>
      <p:grpSp>
        <p:nvGrpSpPr>
          <p:cNvPr id="470034" name="Group 18"/>
          <p:cNvGrpSpPr>
            <a:grpSpLocks/>
          </p:cNvGrpSpPr>
          <p:nvPr/>
        </p:nvGrpSpPr>
        <p:grpSpPr bwMode="auto">
          <a:xfrm>
            <a:off x="900113" y="3068960"/>
            <a:ext cx="7632700" cy="3167062"/>
            <a:chOff x="589" y="1979"/>
            <a:chExt cx="4808" cy="1995"/>
          </a:xfrm>
        </p:grpSpPr>
        <p:sp>
          <p:nvSpPr>
            <p:cNvPr id="76807" name="Rectangle 2"/>
            <p:cNvSpPr>
              <a:spLocks noChangeArrowheads="1"/>
            </p:cNvSpPr>
            <p:nvPr/>
          </p:nvSpPr>
          <p:spPr bwMode="auto">
            <a:xfrm flipV="1">
              <a:off x="589" y="1979"/>
              <a:ext cx="4808" cy="19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6808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024"/>
              <a:ext cx="4604" cy="1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滚动轴承的画法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92275" y="1484784"/>
            <a:ext cx="709295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规定画法</a:t>
            </a:r>
            <a:r>
              <a:rPr lang="zh-CN" altLang="en-US" dirty="0"/>
              <a:t>：按比例画法将其一半近似地画出</a:t>
            </a:r>
            <a:endParaRPr lang="en-US" altLang="zh-CN" dirty="0"/>
          </a:p>
          <a:p>
            <a:r>
              <a:rPr lang="en-US" altLang="zh-CN" dirty="0"/>
              <a:t>          </a:t>
            </a:r>
            <a:r>
              <a:rPr lang="zh-CN" altLang="en-US" dirty="0"/>
              <a:t>它的结构特征，另一半用粗实线</a:t>
            </a:r>
            <a:endParaRPr lang="en-US" altLang="zh-CN" dirty="0"/>
          </a:p>
          <a:p>
            <a:r>
              <a:rPr lang="en-US" altLang="zh-CN" dirty="0"/>
              <a:t>          </a:t>
            </a:r>
            <a:r>
              <a:rPr lang="zh-CN" altLang="en-US" dirty="0"/>
              <a:t>画上正十字（按通用画法画出）。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611188" y="1592858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方法</a:t>
            </a: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967288" y="4220914"/>
            <a:ext cx="1260475" cy="755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95850" y="5408364"/>
            <a:ext cx="1260475" cy="755650"/>
          </a:xfrm>
          <a:prstGeom prst="ellips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211762" y="2310689"/>
            <a:ext cx="224333" cy="191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6084167" y="2777446"/>
            <a:ext cx="576063" cy="2811794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04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nimBg="1" autoUpdateAnimBg="0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900113" y="3068960"/>
            <a:ext cx="7632700" cy="3167062"/>
            <a:chOff x="589" y="1979"/>
            <a:chExt cx="4808" cy="1995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 flipV="1">
              <a:off x="589" y="1979"/>
              <a:ext cx="4808" cy="19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024"/>
              <a:ext cx="4604" cy="1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6168" name="Text Box 8"/>
          <p:cNvSpPr txBox="1">
            <a:spLocks noChangeArrowheads="1"/>
          </p:cNvSpPr>
          <p:nvPr/>
        </p:nvSpPr>
        <p:spPr bwMode="auto">
          <a:xfrm>
            <a:off x="1979613" y="1676192"/>
            <a:ext cx="662463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en-US" dirty="0"/>
              <a:t>规定画法</a:t>
            </a:r>
            <a:r>
              <a:rPr lang="zh-CN" altLang="en-US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中，轴承的内圈和外圈的</a:t>
            </a:r>
            <a:r>
              <a:rPr lang="zh-CN" altLang="en-US" dirty="0"/>
              <a:t>剖面线</a:t>
            </a:r>
            <a:r>
              <a:rPr lang="zh-CN" altLang="en-US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方向和间隔均要</a:t>
            </a:r>
            <a:r>
              <a:rPr lang="zh-CN" altLang="en-US" dirty="0"/>
              <a:t>相同</a:t>
            </a:r>
            <a:r>
              <a:rPr lang="zh-CN" altLang="en-US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476169" name="AutoShape 9"/>
          <p:cNvSpPr>
            <a:spLocks noChangeArrowheads="1"/>
          </p:cNvSpPr>
          <p:nvPr/>
        </p:nvSpPr>
        <p:spPr bwMode="auto">
          <a:xfrm>
            <a:off x="683568" y="1700808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注意</a:t>
            </a: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779912" y="2636912"/>
            <a:ext cx="1620763" cy="22319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6171" name="Line 11"/>
          <p:cNvSpPr>
            <a:spLocks noChangeShapeType="1"/>
          </p:cNvSpPr>
          <p:nvPr/>
        </p:nvSpPr>
        <p:spPr bwMode="auto">
          <a:xfrm>
            <a:off x="3995936" y="2636912"/>
            <a:ext cx="1692077" cy="18001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83568" y="908720"/>
            <a:ext cx="52565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kumimoji="0"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规定画法和特征画法</a:t>
            </a:r>
          </a:p>
        </p:txBody>
      </p:sp>
      <p:pic>
        <p:nvPicPr>
          <p:cNvPr id="13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滚动轴承的画法</a:t>
            </a:r>
          </a:p>
        </p:txBody>
      </p:sp>
    </p:spTree>
    <p:extLst>
      <p:ext uri="{BB962C8B-B14F-4D97-AF65-F5344CB8AC3E}">
        <p14:creationId xmlns:p14="http://schemas.microsoft.com/office/powerpoint/2010/main" val="8330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8" grpId="0" autoUpdateAnimBg="0"/>
      <p:bldP spid="476169" grpId="0" animBg="1" autoUpdateAnimBg="0"/>
      <p:bldP spid="476170" grpId="0" animBg="1"/>
      <p:bldP spid="4761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900113" y="3068960"/>
            <a:ext cx="7632700" cy="3167062"/>
            <a:chOff x="589" y="1979"/>
            <a:chExt cx="4808" cy="1995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 flipV="1">
              <a:off x="589" y="1979"/>
              <a:ext cx="4808" cy="19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024"/>
              <a:ext cx="4604" cy="1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5144" name="Text Box 8"/>
          <p:cNvSpPr txBox="1">
            <a:spLocks noChangeArrowheads="1"/>
          </p:cNvSpPr>
          <p:nvPr/>
        </p:nvSpPr>
        <p:spPr bwMode="auto">
          <a:xfrm>
            <a:off x="1727522" y="1775138"/>
            <a:ext cx="70929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特征画法</a:t>
            </a:r>
            <a:r>
              <a:rPr lang="zh-CN" altLang="en-US" dirty="0"/>
              <a:t>：按比例画出轮廓，内部用粗实线</a:t>
            </a:r>
            <a:endParaRPr lang="en-US" altLang="zh-CN" dirty="0"/>
          </a:p>
          <a:p>
            <a:r>
              <a:rPr lang="en-US" altLang="zh-CN" dirty="0"/>
              <a:t>          </a:t>
            </a:r>
            <a:r>
              <a:rPr lang="zh-CN" altLang="en-US" dirty="0"/>
              <a:t>画上正十字（与通用画法不同）。</a:t>
            </a:r>
          </a:p>
        </p:txBody>
      </p:sp>
      <p:sp>
        <p:nvSpPr>
          <p:cNvPr id="475145" name="AutoShape 9"/>
          <p:cNvSpPr>
            <a:spLocks noChangeArrowheads="1"/>
          </p:cNvSpPr>
          <p:nvPr/>
        </p:nvSpPr>
        <p:spPr bwMode="auto">
          <a:xfrm>
            <a:off x="611188" y="1772816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方法</a:t>
            </a:r>
          </a:p>
        </p:txBody>
      </p:sp>
      <p:sp>
        <p:nvSpPr>
          <p:cNvPr id="475146" name="Oval 10"/>
          <p:cNvSpPr>
            <a:spLocks noChangeArrowheads="1"/>
          </p:cNvSpPr>
          <p:nvPr/>
        </p:nvSpPr>
        <p:spPr bwMode="auto">
          <a:xfrm>
            <a:off x="7127875" y="3864297"/>
            <a:ext cx="973138" cy="23050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83568" y="908720"/>
            <a:ext cx="52565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kumimoji="0"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规定画法和特征画法</a:t>
            </a:r>
          </a:p>
        </p:txBody>
      </p:sp>
      <p:pic>
        <p:nvPicPr>
          <p:cNvPr id="12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滚动轴承的画法</a:t>
            </a:r>
          </a:p>
        </p:txBody>
      </p:sp>
    </p:spTree>
    <p:extLst>
      <p:ext uri="{BB962C8B-B14F-4D97-AF65-F5344CB8AC3E}">
        <p14:creationId xmlns:p14="http://schemas.microsoft.com/office/powerpoint/2010/main" val="37446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4" grpId="0" autoUpdateAnimBg="0"/>
      <p:bldP spid="475145" grpId="0" animBg="1"/>
      <p:bldP spid="4751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0" name="Group 10"/>
          <p:cNvGrpSpPr>
            <a:grpSpLocks/>
          </p:cNvGrpSpPr>
          <p:nvPr/>
        </p:nvGrpSpPr>
        <p:grpSpPr bwMode="auto">
          <a:xfrm>
            <a:off x="684213" y="2420938"/>
            <a:ext cx="8208962" cy="2879725"/>
            <a:chOff x="408" y="1979"/>
            <a:chExt cx="5171" cy="1814"/>
          </a:xfrm>
        </p:grpSpPr>
        <p:sp>
          <p:nvSpPr>
            <p:cNvPr id="80902" name="Rectangle 2"/>
            <p:cNvSpPr>
              <a:spLocks noChangeArrowheads="1"/>
            </p:cNvSpPr>
            <p:nvPr/>
          </p:nvSpPr>
          <p:spPr bwMode="auto">
            <a:xfrm flipV="1">
              <a:off x="408" y="1979"/>
              <a:ext cx="5171" cy="18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090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2024"/>
              <a:ext cx="5103" cy="1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83568" y="908720"/>
            <a:ext cx="52565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kumimoji="0"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规定画法和特征画法</a:t>
            </a:r>
          </a:p>
        </p:txBody>
      </p:sp>
      <p:pic>
        <p:nvPicPr>
          <p:cNvPr id="9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滚动轴承的画法</a:t>
            </a:r>
          </a:p>
        </p:txBody>
      </p:sp>
    </p:spTree>
    <p:extLst>
      <p:ext uri="{BB962C8B-B14F-4D97-AF65-F5344CB8AC3E}">
        <p14:creationId xmlns:p14="http://schemas.microsoft.com/office/powerpoint/2010/main" val="13270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073" name="Group 9"/>
          <p:cNvGrpSpPr>
            <a:grpSpLocks/>
          </p:cNvGrpSpPr>
          <p:nvPr/>
        </p:nvGrpSpPr>
        <p:grpSpPr bwMode="auto">
          <a:xfrm>
            <a:off x="647700" y="2422525"/>
            <a:ext cx="8243888" cy="2951163"/>
            <a:chOff x="431" y="1412"/>
            <a:chExt cx="5193" cy="1859"/>
          </a:xfrm>
        </p:grpSpPr>
        <p:sp>
          <p:nvSpPr>
            <p:cNvPr id="81926" name="Rectangle 2"/>
            <p:cNvSpPr>
              <a:spLocks noChangeArrowheads="1"/>
            </p:cNvSpPr>
            <p:nvPr/>
          </p:nvSpPr>
          <p:spPr bwMode="auto">
            <a:xfrm flipV="1">
              <a:off x="431" y="1412"/>
              <a:ext cx="5193" cy="18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192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457"/>
              <a:ext cx="5103" cy="1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83568" y="908720"/>
            <a:ext cx="52565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kumimoji="0"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规定画法和特征画法</a:t>
            </a:r>
          </a:p>
        </p:txBody>
      </p:sp>
      <p:pic>
        <p:nvPicPr>
          <p:cNvPr id="9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滚动轴承的画法</a:t>
            </a:r>
          </a:p>
        </p:txBody>
      </p:sp>
    </p:spTree>
    <p:extLst>
      <p:ext uri="{BB962C8B-B14F-4D97-AF65-F5344CB8AC3E}">
        <p14:creationId xmlns:p14="http://schemas.microsoft.com/office/powerpoint/2010/main" val="44437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40" name="Text Box 232"/>
          <p:cNvSpPr txBox="1">
            <a:spLocks noChangeArrowheads="1"/>
          </p:cNvSpPr>
          <p:nvPr/>
        </p:nvSpPr>
        <p:spPr bwMode="auto">
          <a:xfrm>
            <a:off x="755650" y="2348880"/>
            <a:ext cx="3600450" cy="313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CCCC"/>
                    </a:gs>
                    <a:gs pos="50000">
                      <a:srgbClr val="CFF3F3"/>
                    </a:gs>
                    <a:gs pos="100000">
                      <a:srgbClr val="33CC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当不需要确切表示轴承的外形轮廓、载荷特性、结构特征时，可将轴承按通用画法画出。</a:t>
            </a:r>
          </a:p>
        </p:txBody>
      </p:sp>
      <p:sp>
        <p:nvSpPr>
          <p:cNvPr id="273721" name="Text Box 313"/>
          <p:cNvSpPr txBox="1">
            <a:spLocks noChangeArrowheads="1"/>
          </p:cNvSpPr>
          <p:nvPr/>
        </p:nvSpPr>
        <p:spPr bwMode="auto">
          <a:xfrm>
            <a:off x="754063" y="1268413"/>
            <a:ext cx="3313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457200" indent="-457200" eaLnBrk="0" hangingPunct="0">
              <a:buClr>
                <a:srgbClr val="FF0000"/>
              </a:buClr>
              <a:buFont typeface="Wingdings" pitchFamily="2" charset="2"/>
              <a:buChar char="Ø"/>
              <a:defRPr kumimoji="0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defRPr>
            </a:lvl1pPr>
            <a:lvl2pPr marL="742950" indent="-285750" eaLnBrk="0" hangingPunct="0">
              <a:defRPr>
                <a:ea typeface="宋体" charset="-122"/>
              </a:defRPr>
            </a:lvl2pPr>
            <a:lvl3pPr marL="1143000" indent="-228600" eaLnBrk="0" hangingPunct="0">
              <a:defRPr>
                <a:ea typeface="宋体" charset="-122"/>
              </a:defRPr>
            </a:lvl3pPr>
            <a:lvl4pPr marL="1600200" indent="-228600" eaLnBrk="0" hangingPunct="0">
              <a:defRPr>
                <a:ea typeface="宋体" charset="-122"/>
              </a:defRPr>
            </a:lvl4pPr>
            <a:lvl5pPr marL="2057400" indent="-228600" eaLnBrk="0" hangingPunct="0">
              <a:defRPr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9pPr>
          </a:lstStyle>
          <a:p>
            <a:r>
              <a:rPr lang="zh-CN" altLang="en-US" dirty="0"/>
              <a:t> 通用画法</a:t>
            </a:r>
          </a:p>
        </p:txBody>
      </p:sp>
      <p:pic>
        <p:nvPicPr>
          <p:cNvPr id="273724" name="Picture 3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1263650"/>
            <a:ext cx="4178300" cy="49990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滚动轴承的画法</a:t>
            </a:r>
          </a:p>
        </p:txBody>
      </p:sp>
    </p:spTree>
    <p:extLst>
      <p:ext uri="{BB962C8B-B14F-4D97-AF65-F5344CB8AC3E}">
        <p14:creationId xmlns:p14="http://schemas.microsoft.com/office/powerpoint/2010/main" val="28781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3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640" grpId="0" build="p" autoUpdateAnimBg="0"/>
      <p:bldP spid="2737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"/>
          <p:cNvSpPr txBox="1">
            <a:spLocks/>
          </p:cNvSpPr>
          <p:nvPr/>
        </p:nvSpPr>
        <p:spPr bwMode="auto">
          <a:xfrm>
            <a:off x="1016000" y="116632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7.4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</a:t>
            </a:r>
          </a:p>
        </p:txBody>
      </p:sp>
      <p:pic>
        <p:nvPicPr>
          <p:cNvPr id="39942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"/>
          <p:cNvSpPr txBox="1">
            <a:spLocks/>
          </p:cNvSpPr>
          <p:nvPr/>
        </p:nvSpPr>
        <p:spPr bwMode="auto">
          <a:xfrm>
            <a:off x="971550" y="1124744"/>
            <a:ext cx="748823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CN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7.4.1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滚动轴承的结构、分类和代号</a:t>
            </a:r>
          </a:p>
        </p:txBody>
      </p:sp>
      <p:sp>
        <p:nvSpPr>
          <p:cNvPr id="7" name="Text Box 52"/>
          <p:cNvSpPr txBox="1">
            <a:spLocks noChangeArrowheads="1"/>
          </p:cNvSpPr>
          <p:nvPr/>
        </p:nvSpPr>
        <p:spPr bwMode="auto">
          <a:xfrm>
            <a:off x="827732" y="1988840"/>
            <a:ext cx="403225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滚动轴承是一种支承旋转轴的组件。</a:t>
            </a:r>
          </a:p>
          <a:p>
            <a:pPr>
              <a:lnSpc>
                <a:spcPct val="100000"/>
              </a:lnSpc>
            </a:pPr>
            <a:r>
              <a:rPr lang="zh-CN" altLang="en-US" dirty="0"/>
              <a:t>    </a:t>
            </a:r>
          </a:p>
          <a:p>
            <a:pPr>
              <a:lnSpc>
                <a:spcPct val="100000"/>
              </a:lnSpc>
            </a:pPr>
            <a:r>
              <a:rPr lang="zh-CN" altLang="en-US" dirty="0"/>
              <a:t>    由于它具有摩擦力小、结构紧凑等优点，已被广泛采用在机器、仪表等多种产品中。</a:t>
            </a:r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5291782" y="1844129"/>
            <a:ext cx="3168650" cy="4321175"/>
            <a:chOff x="3288" y="1071"/>
            <a:chExt cx="1996" cy="2722"/>
          </a:xfrm>
        </p:grpSpPr>
        <p:sp>
          <p:nvSpPr>
            <p:cNvPr id="9" name="Rectangle 58"/>
            <p:cNvSpPr>
              <a:spLocks noChangeArrowheads="1"/>
            </p:cNvSpPr>
            <p:nvPr/>
          </p:nvSpPr>
          <p:spPr bwMode="auto">
            <a:xfrm flipV="1">
              <a:off x="3288" y="1071"/>
              <a:ext cx="1996" cy="27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0" name="Object 73"/>
            <p:cNvGraphicFramePr>
              <a:graphicFrameLocks noChangeAspect="1"/>
            </p:cNvGraphicFramePr>
            <p:nvPr/>
          </p:nvGraphicFramePr>
          <p:xfrm>
            <a:off x="3606" y="1162"/>
            <a:ext cx="1292" cy="2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438" name="位图图像" r:id="rId4" imgW="2276793" imgH="4361905" progId="Paint.Picture">
                    <p:embed/>
                  </p:oleObj>
                </mc:Choice>
                <mc:Fallback>
                  <p:oleObj name="位图图像" r:id="rId4" imgW="2276793" imgH="436190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" y="1162"/>
                          <a:ext cx="1292" cy="2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7303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1" grpId="0"/>
      <p:bldP spid="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Text Box 2"/>
          <p:cNvSpPr txBox="1">
            <a:spLocks noChangeArrowheads="1"/>
          </p:cNvSpPr>
          <p:nvPr/>
        </p:nvSpPr>
        <p:spPr bwMode="auto">
          <a:xfrm>
            <a:off x="755650" y="3429000"/>
            <a:ext cx="3600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CCCC"/>
                    </a:gs>
                    <a:gs pos="50000">
                      <a:srgbClr val="CFF3F3"/>
                    </a:gs>
                    <a:gs pos="100000">
                      <a:srgbClr val="33CC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通常采用规定画法画出。</a:t>
            </a:r>
          </a:p>
        </p:txBody>
      </p:sp>
      <p:sp>
        <p:nvSpPr>
          <p:cNvPr id="83973" name="Rectangle 9"/>
          <p:cNvSpPr>
            <a:spLocks noChangeArrowheads="1"/>
          </p:cNvSpPr>
          <p:nvPr/>
        </p:nvSpPr>
        <p:spPr bwMode="auto">
          <a:xfrm>
            <a:off x="684213" y="1557338"/>
            <a:ext cx="4068762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28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【</a:t>
            </a:r>
            <a:r>
              <a:rPr lang="zh-CN" altLang="en-US" sz="2800" b="1">
                <a:solidFill>
                  <a:schemeClr val="accent2"/>
                </a:solidFill>
                <a:ea typeface="楷体_GB2312" pitchFamily="49" charset="-122"/>
              </a:rPr>
              <a:t>例</a:t>
            </a:r>
            <a:r>
              <a:rPr lang="en-US" altLang="zh-CN" sz="28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】</a:t>
            </a:r>
            <a:r>
              <a:rPr lang="zh-CN" altLang="en-US" sz="2800" b="1">
                <a:ea typeface="楷体_GB2312" pitchFamily="49" charset="-122"/>
              </a:rPr>
              <a:t>装配图中滚动轴</a:t>
            </a:r>
          </a:p>
          <a:p>
            <a:pPr eaLnBrk="0" hangingPunct="0">
              <a:lnSpc>
                <a:spcPct val="90000"/>
              </a:lnSpc>
            </a:pPr>
            <a:r>
              <a:rPr lang="zh-CN" altLang="en-US" sz="2800" b="1">
                <a:ea typeface="楷体_GB2312" pitchFamily="49" charset="-122"/>
              </a:rPr>
              <a:t>            承的画法。</a:t>
            </a:r>
          </a:p>
        </p:txBody>
      </p:sp>
      <p:pic>
        <p:nvPicPr>
          <p:cNvPr id="477196" name="Picture 12" descr="装配图中滚动轴承的画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68438"/>
            <a:ext cx="3444875" cy="475138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滚动轴承的画法</a:t>
            </a:r>
          </a:p>
        </p:txBody>
      </p:sp>
    </p:spTree>
    <p:extLst>
      <p:ext uri="{BB962C8B-B14F-4D97-AF65-F5344CB8AC3E}">
        <p14:creationId xmlns:p14="http://schemas.microsoft.com/office/powerpoint/2010/main" val="11711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6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Text Box 2"/>
          <p:cNvSpPr txBox="1">
            <a:spLocks noChangeArrowheads="1"/>
          </p:cNvSpPr>
          <p:nvPr/>
        </p:nvSpPr>
        <p:spPr bwMode="auto">
          <a:xfrm>
            <a:off x="755650" y="2122978"/>
            <a:ext cx="360045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CCCC"/>
                    </a:gs>
                    <a:gs pos="50000">
                      <a:srgbClr val="CFF3F3"/>
                    </a:gs>
                    <a:gs pos="100000">
                      <a:srgbClr val="33CC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在表示滚动轴承端面的视图上，无论滚动体的形状（球、柱、锥、针等）和尺寸如何，一般均按图示方法绘制。</a:t>
            </a:r>
          </a:p>
        </p:txBody>
      </p:sp>
      <p:sp>
        <p:nvSpPr>
          <p:cNvPr id="478213" name="Text Box 5"/>
          <p:cNvSpPr txBox="1">
            <a:spLocks noChangeArrowheads="1"/>
          </p:cNvSpPr>
          <p:nvPr/>
        </p:nvSpPr>
        <p:spPr bwMode="auto">
          <a:xfrm>
            <a:off x="754062" y="1268413"/>
            <a:ext cx="47540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457200" indent="-457200" eaLnBrk="0" hangingPunct="0">
              <a:buClr>
                <a:srgbClr val="FF0000"/>
              </a:buClr>
              <a:buFont typeface="Wingdings" pitchFamily="2" charset="2"/>
              <a:buChar char="Ø"/>
              <a:defRPr kumimoji="0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defRPr>
            </a:lvl1pPr>
            <a:lvl2pPr marL="742950" indent="-285750" eaLnBrk="0" hangingPunct="0">
              <a:defRPr>
                <a:ea typeface="宋体" charset="-122"/>
              </a:defRPr>
            </a:lvl2pPr>
            <a:lvl3pPr marL="1143000" indent="-228600" eaLnBrk="0" hangingPunct="0">
              <a:defRPr>
                <a:ea typeface="宋体" charset="-122"/>
              </a:defRPr>
            </a:lvl3pPr>
            <a:lvl4pPr marL="1600200" indent="-228600" eaLnBrk="0" hangingPunct="0">
              <a:defRPr>
                <a:ea typeface="宋体" charset="-122"/>
              </a:defRPr>
            </a:lvl4pPr>
            <a:lvl5pPr marL="2057400" indent="-228600" eaLnBrk="0" hangingPunct="0">
              <a:defRPr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9pPr>
          </a:lstStyle>
          <a:p>
            <a:r>
              <a:rPr lang="zh-CN" altLang="en-US" dirty="0"/>
              <a:t> 端面视图画法</a:t>
            </a:r>
          </a:p>
        </p:txBody>
      </p:sp>
      <p:pic>
        <p:nvPicPr>
          <p:cNvPr id="4782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2444750"/>
            <a:ext cx="4297362" cy="30972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滚动轴承的画法</a:t>
            </a:r>
          </a:p>
        </p:txBody>
      </p:sp>
    </p:spTree>
    <p:extLst>
      <p:ext uri="{BB962C8B-B14F-4D97-AF65-F5344CB8AC3E}">
        <p14:creationId xmlns:p14="http://schemas.microsoft.com/office/powerpoint/2010/main" val="89939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 build="p" autoUpdateAnimBg="0"/>
      <p:bldP spid="47821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文本占位符 1"/>
          <p:cNvSpPr txBox="1">
            <a:spLocks/>
          </p:cNvSpPr>
          <p:nvPr/>
        </p:nvSpPr>
        <p:spPr bwMode="auto">
          <a:xfrm>
            <a:off x="1016000" y="333375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7.5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齿     轮</a:t>
            </a:r>
          </a:p>
        </p:txBody>
      </p:sp>
      <p:pic>
        <p:nvPicPr>
          <p:cNvPr id="26627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4744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87633" y="1675254"/>
            <a:ext cx="3579813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r>
              <a:rPr lang="en-US" altLang="zh-CN" sz="3200" b="1" dirty="0">
                <a:latin typeface="楷体" pitchFamily="49" charset="-122"/>
                <a:ea typeface="楷体" pitchFamily="49" charset="-122"/>
                <a:cs typeface="+mn-cs"/>
              </a:rPr>
              <a:t>    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  <a:cs typeface="+mn-cs"/>
              </a:rPr>
              <a:t>齿轮是广泛用于机器或部件中的传动零件，属于</a:t>
            </a:r>
            <a:r>
              <a:rPr lang="zh-CN" altLang="en-US" sz="32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rPr>
              <a:t>常用件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  <a:cs typeface="+mn-cs"/>
              </a:rPr>
              <a:t>。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87633" y="3933056"/>
            <a:ext cx="3621088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defRPr sz="32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齿轮不仅可以用来传递动力，并且还能改变转速和回转方向。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90820" name="ShockwaveFlash1" r:id="rId2" imgW="4606920" imgH="4146480"/>
        </mc:Choice>
        <mc:Fallback>
          <p:control name="ShockwaveFlash1" r:id="rId2" imgW="4606920" imgH="4146480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1638" y="1700213"/>
                  <a:ext cx="4606925" cy="4146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350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  <p:bldP spid="25" grpId="0" autoUpdateAnimBg="0"/>
      <p:bldP spid="2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4"/>
          <p:cNvSpPr>
            <a:spLocks noChangeArrowheads="1"/>
          </p:cNvSpPr>
          <p:nvPr/>
        </p:nvSpPr>
        <p:spPr bwMode="auto">
          <a:xfrm>
            <a:off x="755650" y="1628507"/>
            <a:ext cx="72009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3600" b="1" dirty="0">
                <a:solidFill>
                  <a:srgbClr val="FFFF66"/>
                </a:solidFill>
                <a:latin typeface="楷体_GB2312"/>
              </a:rPr>
              <a:t>第三次课作业：</a:t>
            </a:r>
            <a:endParaRPr lang="en-US" altLang="zh-CN" sz="3600" b="1" dirty="0">
              <a:solidFill>
                <a:srgbClr val="FFFF66"/>
              </a:solidFill>
              <a:latin typeface="楷体_GB2312"/>
            </a:endParaRPr>
          </a:p>
          <a:p>
            <a:r>
              <a:rPr lang="zh-CN" altLang="en-US" sz="3200" b="1" dirty="0" smtClean="0">
                <a:solidFill>
                  <a:srgbClr val="FFFF66"/>
                </a:solidFill>
                <a:latin typeface="楷体_GB2312"/>
              </a:rPr>
              <a:t>（键</a:t>
            </a:r>
            <a:r>
              <a:rPr lang="zh-CN" altLang="en-US" sz="3200" b="1" dirty="0">
                <a:solidFill>
                  <a:srgbClr val="FFFF66"/>
                </a:solidFill>
                <a:latin typeface="楷体_GB2312"/>
              </a:rPr>
              <a:t>与销，滚动轴承，齿轮）</a:t>
            </a:r>
          </a:p>
        </p:txBody>
      </p:sp>
      <p:sp>
        <p:nvSpPr>
          <p:cNvPr id="169987" name="Rectangle 5"/>
          <p:cNvSpPr>
            <a:spLocks noChangeArrowheads="1"/>
          </p:cNvSpPr>
          <p:nvPr/>
        </p:nvSpPr>
        <p:spPr bwMode="auto">
          <a:xfrm>
            <a:off x="2298621" y="2781191"/>
            <a:ext cx="22733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</a:rPr>
              <a:t>P47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</a:rPr>
              <a:t>：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</a:rPr>
              <a:t>1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</a:rPr>
              <a:t>2</a:t>
            </a:r>
            <a:endParaRPr lang="en-US" altLang="zh-CN" sz="3600" b="1" dirty="0">
              <a:solidFill>
                <a:srgbClr val="0000FF"/>
              </a:solidFill>
              <a:latin typeface="楷体_GB2312"/>
            </a:endParaRPr>
          </a:p>
        </p:txBody>
      </p:sp>
      <p:pic>
        <p:nvPicPr>
          <p:cNvPr id="169988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5095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9" name="文本占位符 1"/>
          <p:cNvSpPr txBox="1">
            <a:spLocks/>
          </p:cNvSpPr>
          <p:nvPr/>
        </p:nvSpPr>
        <p:spPr bwMode="auto">
          <a:xfrm>
            <a:off x="1335088" y="260350"/>
            <a:ext cx="31686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作　　业</a:t>
            </a:r>
          </a:p>
        </p:txBody>
      </p:sp>
      <p:sp>
        <p:nvSpPr>
          <p:cNvPr id="169990" name="Rectangle 5"/>
          <p:cNvSpPr>
            <a:spLocks noChangeArrowheads="1"/>
          </p:cNvSpPr>
          <p:nvPr/>
        </p:nvSpPr>
        <p:spPr bwMode="auto">
          <a:xfrm>
            <a:off x="2298621" y="3356992"/>
            <a:ext cx="22733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</a:rPr>
              <a:t>P49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</a:rPr>
              <a:t>：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</a:rPr>
              <a:t>1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</a:rPr>
              <a:t>2</a:t>
            </a:r>
            <a:endParaRPr lang="en-US" altLang="zh-CN" sz="3600" b="1" dirty="0">
              <a:solidFill>
                <a:srgbClr val="0000FF"/>
              </a:solidFill>
              <a:latin typeface="楷体_GB2312"/>
            </a:endParaRPr>
          </a:p>
        </p:txBody>
      </p:sp>
      <p:sp>
        <p:nvSpPr>
          <p:cNvPr id="169991" name="Rectangle 5"/>
          <p:cNvSpPr>
            <a:spLocks noChangeArrowheads="1"/>
          </p:cNvSpPr>
          <p:nvPr/>
        </p:nvSpPr>
        <p:spPr bwMode="auto">
          <a:xfrm>
            <a:off x="2273260" y="3982929"/>
            <a:ext cx="22733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</a:rPr>
              <a:t>P50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</a:rPr>
              <a:t>：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</a:rPr>
              <a:t>1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</a:rPr>
              <a:t>2</a:t>
            </a:r>
            <a:endParaRPr lang="en-US" altLang="zh-CN" sz="3600" b="1" dirty="0">
              <a:solidFill>
                <a:srgbClr val="0000FF"/>
              </a:solidFill>
              <a:latin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17802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51" name="Rectangle 63"/>
          <p:cNvSpPr>
            <a:spLocks noChangeArrowheads="1"/>
          </p:cNvSpPr>
          <p:nvPr/>
        </p:nvSpPr>
        <p:spPr bwMode="auto">
          <a:xfrm>
            <a:off x="538609" y="2168525"/>
            <a:ext cx="8497887" cy="4176713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4755" name="Picture 30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322" name="Text Box 34"/>
          <p:cNvSpPr txBox="1">
            <a:spLocks noChangeArrowheads="1"/>
          </p:cNvSpPr>
          <p:nvPr/>
        </p:nvSpPr>
        <p:spPr bwMode="auto">
          <a:xfrm>
            <a:off x="684213" y="1052736"/>
            <a:ext cx="792003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32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滚动轴承的结构一般是由外圈、内圈、滚动体和保持架组成。</a:t>
            </a:r>
          </a:p>
        </p:txBody>
      </p:sp>
      <p:pic>
        <p:nvPicPr>
          <p:cNvPr id="268340" name="Picture 52" descr="gongdong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4" y="4084638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341" name="Picture 53" descr="轴承保持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34" y="4084638"/>
            <a:ext cx="23622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342" name="Picture 54" descr="轴承内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34" y="2255838"/>
            <a:ext cx="236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343" name="Picture 55" descr="轴承外圈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4" y="2255838"/>
            <a:ext cx="236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344" name="Text Box 56"/>
          <p:cNvSpPr txBox="1">
            <a:spLocks noChangeArrowheads="1"/>
          </p:cNvSpPr>
          <p:nvPr/>
        </p:nvSpPr>
        <p:spPr bwMode="auto">
          <a:xfrm>
            <a:off x="525463" y="1951038"/>
            <a:ext cx="5492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CC00"/>
                </a:solidFill>
              </a:rPr>
              <a:t>外圈</a:t>
            </a:r>
          </a:p>
        </p:txBody>
      </p:sp>
      <p:sp>
        <p:nvSpPr>
          <p:cNvPr id="268345" name="Text Box 57"/>
          <p:cNvSpPr txBox="1">
            <a:spLocks noChangeArrowheads="1"/>
          </p:cNvSpPr>
          <p:nvPr/>
        </p:nvSpPr>
        <p:spPr bwMode="auto">
          <a:xfrm>
            <a:off x="560834" y="4160838"/>
            <a:ext cx="5492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CC00"/>
                </a:solidFill>
              </a:rPr>
              <a:t>滚动体</a:t>
            </a:r>
          </a:p>
        </p:txBody>
      </p:sp>
      <p:sp>
        <p:nvSpPr>
          <p:cNvPr id="268346" name="Text Box 58"/>
          <p:cNvSpPr txBox="1">
            <a:spLocks noChangeArrowheads="1"/>
          </p:cNvSpPr>
          <p:nvPr/>
        </p:nvSpPr>
        <p:spPr bwMode="auto">
          <a:xfrm>
            <a:off x="8374063" y="1951038"/>
            <a:ext cx="5492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CC00"/>
                </a:solidFill>
              </a:rPr>
              <a:t>内圈</a:t>
            </a:r>
          </a:p>
        </p:txBody>
      </p:sp>
      <p:sp>
        <p:nvSpPr>
          <p:cNvPr id="74765" name="Text Box 59"/>
          <p:cNvSpPr txBox="1">
            <a:spLocks noChangeArrowheads="1"/>
          </p:cNvSpPr>
          <p:nvPr/>
        </p:nvSpPr>
        <p:spPr bwMode="auto">
          <a:xfrm>
            <a:off x="7893496" y="4114800"/>
            <a:ext cx="488950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endParaRPr lang="zh-CN" altLang="zh-CN" sz="2000"/>
          </a:p>
        </p:txBody>
      </p:sp>
      <p:sp>
        <p:nvSpPr>
          <p:cNvPr id="268348" name="Text Box 60"/>
          <p:cNvSpPr txBox="1">
            <a:spLocks noChangeArrowheads="1"/>
          </p:cNvSpPr>
          <p:nvPr/>
        </p:nvSpPr>
        <p:spPr bwMode="auto">
          <a:xfrm>
            <a:off x="8409434" y="4084638"/>
            <a:ext cx="5492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CC00"/>
                </a:solidFill>
              </a:rPr>
              <a:t>保持架</a:t>
            </a:r>
          </a:p>
        </p:txBody>
      </p:sp>
      <p:sp>
        <p:nvSpPr>
          <p:cNvPr id="268349" name="Text Box 61"/>
          <p:cNvSpPr txBox="1">
            <a:spLocks noChangeArrowheads="1"/>
          </p:cNvSpPr>
          <p:nvPr/>
        </p:nvSpPr>
        <p:spPr bwMode="auto">
          <a:xfrm>
            <a:off x="2770634" y="5913438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CC00"/>
                </a:solidFill>
              </a:rPr>
              <a:t>       </a:t>
            </a:r>
            <a:r>
              <a:rPr lang="zh-CN" altLang="en-US" b="1">
                <a:solidFill>
                  <a:srgbClr val="FFCC00"/>
                </a:solidFill>
              </a:rPr>
              <a:t>深沟球轴承分解示意</a:t>
            </a:r>
          </a:p>
        </p:txBody>
      </p:sp>
      <p:pic>
        <p:nvPicPr>
          <p:cNvPr id="268350" name="Picture 62" descr="球轴承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r="5263"/>
          <a:stretch>
            <a:fillRect/>
          </a:stretch>
        </p:blipFill>
        <p:spPr bwMode="auto">
          <a:xfrm>
            <a:off x="3456434" y="2255838"/>
            <a:ext cx="2590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占位符 1"/>
          <p:cNvSpPr txBox="1">
            <a:spLocks/>
          </p:cNvSpPr>
          <p:nvPr/>
        </p:nvSpPr>
        <p:spPr bwMode="auto">
          <a:xfrm>
            <a:off x="1016000" y="116632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滚动轴承的结构和分类</a:t>
            </a:r>
          </a:p>
        </p:txBody>
      </p:sp>
    </p:spTree>
    <p:extLst>
      <p:ext uri="{BB962C8B-B14F-4D97-AF65-F5344CB8AC3E}">
        <p14:creationId xmlns:p14="http://schemas.microsoft.com/office/powerpoint/2010/main" val="263171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51" grpId="0" animBg="1"/>
      <p:bldP spid="268322" grpId="0" build="p" autoUpdateAnimBg="0"/>
      <p:bldP spid="268344" grpId="0"/>
      <p:bldP spid="268345" grpId="0"/>
      <p:bldP spid="268346" grpId="0"/>
      <p:bldP spid="268348" grpId="0"/>
      <p:bldP spid="268349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827197" y="1879438"/>
            <a:ext cx="4057650" cy="367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外圈装在机座的孔内，内圈套在轴上，在大多数情况下是外圈固定不动而内圈随轴转动。 </a:t>
            </a:r>
          </a:p>
        </p:txBody>
      </p:sp>
      <p:grpSp>
        <p:nvGrpSpPr>
          <p:cNvPr id="588805" name="Group 5"/>
          <p:cNvGrpSpPr>
            <a:grpSpLocks/>
          </p:cNvGrpSpPr>
          <p:nvPr/>
        </p:nvGrpSpPr>
        <p:grpSpPr bwMode="auto">
          <a:xfrm>
            <a:off x="5219700" y="1556792"/>
            <a:ext cx="3168650" cy="4321175"/>
            <a:chOff x="3288" y="1071"/>
            <a:chExt cx="1996" cy="2722"/>
          </a:xfrm>
        </p:grpSpPr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 flipV="1">
              <a:off x="3288" y="1071"/>
              <a:ext cx="1996" cy="27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5783" name="Group 7"/>
            <p:cNvGrpSpPr>
              <a:grpSpLocks/>
            </p:cNvGrpSpPr>
            <p:nvPr/>
          </p:nvGrpSpPr>
          <p:grpSpPr bwMode="auto">
            <a:xfrm>
              <a:off x="3488" y="1174"/>
              <a:ext cx="1705" cy="2438"/>
              <a:chOff x="3967" y="1230"/>
              <a:chExt cx="1628" cy="2096"/>
            </a:xfrm>
          </p:grpSpPr>
          <p:sp>
            <p:nvSpPr>
              <p:cNvPr id="75784" name="Text Box 8"/>
              <p:cNvSpPr txBox="1">
                <a:spLocks noChangeArrowheads="1"/>
              </p:cNvSpPr>
              <p:nvPr/>
            </p:nvSpPr>
            <p:spPr bwMode="auto">
              <a:xfrm>
                <a:off x="4747" y="1230"/>
                <a:ext cx="756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7878C8"/>
                        </a:gs>
                        <a:gs pos="100000">
                          <a:srgbClr val="99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algn="ctr"/>
                <a:r>
                  <a:rPr lang="zh-CN" altLang="en-US" sz="2800" b="1">
                    <a:latin typeface="楷体_GB2312" pitchFamily="49" charset="-122"/>
                    <a:ea typeface="楷体_GB2312" pitchFamily="49" charset="-122"/>
                  </a:rPr>
                  <a:t>外  圈</a:t>
                </a:r>
                <a:endParaRPr lang="zh-CN" altLang="en-US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75785" name="Text Box 9"/>
              <p:cNvSpPr txBox="1">
                <a:spLocks noChangeArrowheads="1"/>
              </p:cNvSpPr>
              <p:nvPr/>
            </p:nvSpPr>
            <p:spPr bwMode="auto">
              <a:xfrm>
                <a:off x="4763" y="1608"/>
                <a:ext cx="757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7878C8"/>
                        </a:gs>
                        <a:gs pos="100000">
                          <a:srgbClr val="99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algn="ctr"/>
                <a:r>
                  <a:rPr lang="zh-CN" altLang="en-US" sz="2800" b="1">
                    <a:latin typeface="楷体_GB2312" pitchFamily="49" charset="-122"/>
                    <a:ea typeface="楷体_GB2312" pitchFamily="49" charset="-122"/>
                  </a:rPr>
                  <a:t>滚  珠</a:t>
                </a:r>
              </a:p>
            </p:txBody>
          </p:sp>
          <p:sp>
            <p:nvSpPr>
              <p:cNvPr id="75786" name="Text Box 10"/>
              <p:cNvSpPr txBox="1">
                <a:spLocks noChangeArrowheads="1"/>
              </p:cNvSpPr>
              <p:nvPr/>
            </p:nvSpPr>
            <p:spPr bwMode="auto">
              <a:xfrm>
                <a:off x="4755" y="1952"/>
                <a:ext cx="756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7878C8"/>
                        </a:gs>
                        <a:gs pos="100000">
                          <a:srgbClr val="99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algn="ctr"/>
                <a:r>
                  <a:rPr lang="zh-CN" altLang="en-US" sz="2800" b="1">
                    <a:latin typeface="楷体_GB2312" pitchFamily="49" charset="-122"/>
                    <a:ea typeface="楷体_GB2312" pitchFamily="49" charset="-122"/>
                  </a:rPr>
                  <a:t>内  圈</a:t>
                </a:r>
              </a:p>
            </p:txBody>
          </p:sp>
          <p:sp>
            <p:nvSpPr>
              <p:cNvPr id="75787" name="Text Box 11"/>
              <p:cNvSpPr txBox="1">
                <a:spLocks noChangeArrowheads="1"/>
              </p:cNvSpPr>
              <p:nvPr/>
            </p:nvSpPr>
            <p:spPr bwMode="auto">
              <a:xfrm>
                <a:off x="4840" y="2310"/>
                <a:ext cx="755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7878C8"/>
                        </a:gs>
                        <a:gs pos="100000">
                          <a:srgbClr val="99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algn="ctr"/>
                <a:r>
                  <a:rPr lang="zh-CN" altLang="en-US" sz="2800" b="1">
                    <a:latin typeface="楷体_GB2312" pitchFamily="49" charset="-122"/>
                    <a:ea typeface="楷体_GB2312" pitchFamily="49" charset="-122"/>
                  </a:rPr>
                  <a:t>保持架</a:t>
                </a:r>
              </a:p>
            </p:txBody>
          </p:sp>
          <p:pic>
            <p:nvPicPr>
              <p:cNvPr id="75788" name="Picture 12" descr="滚动轴承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7" y="1526"/>
                <a:ext cx="720" cy="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789" name="Line 13"/>
              <p:cNvSpPr>
                <a:spLocks noChangeShapeType="1"/>
              </p:cNvSpPr>
              <p:nvPr/>
            </p:nvSpPr>
            <p:spPr bwMode="auto">
              <a:xfrm flipV="1">
                <a:off x="4483" y="1502"/>
                <a:ext cx="408" cy="15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oval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0" name="Line 14"/>
              <p:cNvSpPr>
                <a:spLocks noChangeShapeType="1"/>
              </p:cNvSpPr>
              <p:nvPr/>
            </p:nvSpPr>
            <p:spPr bwMode="auto">
              <a:xfrm>
                <a:off x="4891" y="1502"/>
                <a:ext cx="52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1" name="Line 15"/>
              <p:cNvSpPr>
                <a:spLocks noChangeShapeType="1"/>
              </p:cNvSpPr>
              <p:nvPr/>
            </p:nvSpPr>
            <p:spPr bwMode="auto">
              <a:xfrm>
                <a:off x="4432" y="1742"/>
                <a:ext cx="504" cy="15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oval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2" name="Line 16"/>
              <p:cNvSpPr>
                <a:spLocks noChangeShapeType="1"/>
              </p:cNvSpPr>
              <p:nvPr/>
            </p:nvSpPr>
            <p:spPr bwMode="auto">
              <a:xfrm>
                <a:off x="4464" y="1953"/>
                <a:ext cx="432" cy="295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oval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3" name="Line 17"/>
              <p:cNvSpPr>
                <a:spLocks noChangeShapeType="1"/>
              </p:cNvSpPr>
              <p:nvPr/>
            </p:nvSpPr>
            <p:spPr bwMode="auto">
              <a:xfrm>
                <a:off x="4890" y="2235"/>
                <a:ext cx="540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4" name="Line 18"/>
              <p:cNvSpPr>
                <a:spLocks noChangeShapeType="1"/>
              </p:cNvSpPr>
              <p:nvPr/>
            </p:nvSpPr>
            <p:spPr bwMode="auto">
              <a:xfrm>
                <a:off x="4534" y="2324"/>
                <a:ext cx="420" cy="294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oval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5" name="Line 19"/>
              <p:cNvSpPr>
                <a:spLocks noChangeShapeType="1"/>
              </p:cNvSpPr>
              <p:nvPr/>
            </p:nvSpPr>
            <p:spPr bwMode="auto">
              <a:xfrm>
                <a:off x="4930" y="2606"/>
                <a:ext cx="660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6" name="Line 20"/>
              <p:cNvSpPr>
                <a:spLocks noChangeShapeType="1"/>
              </p:cNvSpPr>
              <p:nvPr/>
            </p:nvSpPr>
            <p:spPr bwMode="auto">
              <a:xfrm>
                <a:off x="4918" y="1886"/>
                <a:ext cx="564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21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占位符 1"/>
          <p:cNvSpPr txBox="1">
            <a:spLocks/>
          </p:cNvSpPr>
          <p:nvPr/>
        </p:nvSpPr>
        <p:spPr bwMode="auto">
          <a:xfrm>
            <a:off x="1016000" y="116632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滚动轴承的结构和分类</a:t>
            </a:r>
          </a:p>
        </p:txBody>
      </p:sp>
    </p:spTree>
    <p:extLst>
      <p:ext uri="{BB962C8B-B14F-4D97-AF65-F5344CB8AC3E}">
        <p14:creationId xmlns:p14="http://schemas.microsoft.com/office/powerpoint/2010/main" val="27958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0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占位符 1"/>
          <p:cNvSpPr txBox="1">
            <a:spLocks/>
          </p:cNvSpPr>
          <p:nvPr/>
        </p:nvSpPr>
        <p:spPr bwMode="auto">
          <a:xfrm>
            <a:off x="1016000" y="116632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滚动轴承的结构和分类</a:t>
            </a: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09836"/>
            <a:ext cx="1957387" cy="23288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6361"/>
            <a:ext cx="1924050" cy="22637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9598"/>
            <a:ext cx="2370138" cy="144938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208812" y="1052736"/>
            <a:ext cx="5955476" cy="54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+mn-cs"/>
              </a:rPr>
              <a:t>滚动轴承按其受力方向可分为三类：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755576" y="1598078"/>
            <a:ext cx="74343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+mn-cs"/>
              </a:rPr>
              <a:t>向心轴承</a:t>
            </a:r>
            <a:r>
              <a:rPr lang="zh-CN" altLang="en-US" sz="2800" b="1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  <a:cs typeface="+mn-cs"/>
              </a:rPr>
              <a:t>　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+mn-cs"/>
              </a:rPr>
              <a:t>主要受径向力，如深沟球轴承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755576" y="1988840"/>
            <a:ext cx="7859844" cy="54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+mn-cs"/>
              </a:rPr>
              <a:t>推力轴承　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+mn-cs"/>
              </a:rPr>
              <a:t>只受轴向力，如推力球轴承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755577" y="2564904"/>
            <a:ext cx="813690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+mn-cs"/>
              </a:rPr>
              <a:t>向心推力轴承　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+mn-cs"/>
              </a:rPr>
              <a:t>同时承受径向和轴向力，如圆锥</a:t>
            </a:r>
            <a:endParaRPr lang="en-US" altLang="zh-CN" sz="2800" b="1" dirty="0">
              <a:latin typeface="楷体" pitchFamily="49" charset="-122"/>
              <a:ea typeface="楷体" pitchFamily="49" charset="-122"/>
              <a:cs typeface="+mn-cs"/>
            </a:endParaRPr>
          </a:p>
          <a:p>
            <a:pPr>
              <a:buClr>
                <a:srgbClr val="FF0000"/>
              </a:buClr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+mn-cs"/>
              </a:rPr>
              <a:t>          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+mn-cs"/>
              </a:rPr>
              <a:t>滚子轴承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115616" y="5786100"/>
            <a:ext cx="1627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向心轴承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3779912" y="5786100"/>
            <a:ext cx="1627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推力轴承</a:t>
            </a: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6299869" y="5786100"/>
            <a:ext cx="23487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向心推力轴承</a:t>
            </a:r>
          </a:p>
        </p:txBody>
      </p:sp>
    </p:spTree>
    <p:extLst>
      <p:ext uri="{BB962C8B-B14F-4D97-AF65-F5344CB8AC3E}">
        <p14:creationId xmlns:p14="http://schemas.microsoft.com/office/powerpoint/2010/main" val="372354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滚动轴承的代号</a:t>
            </a:r>
          </a:p>
        </p:txBody>
      </p:sp>
      <p:grpSp>
        <p:nvGrpSpPr>
          <p:cNvPr id="26" name="Group 53"/>
          <p:cNvGrpSpPr>
            <a:grpSpLocks/>
          </p:cNvGrpSpPr>
          <p:nvPr/>
        </p:nvGrpSpPr>
        <p:grpSpPr bwMode="auto">
          <a:xfrm>
            <a:off x="7056438" y="1700213"/>
            <a:ext cx="1800225" cy="3960812"/>
            <a:chOff x="3878" y="1071"/>
            <a:chExt cx="1134" cy="2495"/>
          </a:xfrm>
        </p:grpSpPr>
        <p:sp>
          <p:nvSpPr>
            <p:cNvPr id="27" name="Rectangle 52"/>
            <p:cNvSpPr>
              <a:spLocks noChangeArrowheads="1"/>
            </p:cNvSpPr>
            <p:nvPr/>
          </p:nvSpPr>
          <p:spPr bwMode="auto">
            <a:xfrm flipV="1">
              <a:off x="3878" y="1071"/>
              <a:ext cx="1134" cy="24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8" name="Picture 41" descr="滚动轴承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207"/>
              <a:ext cx="864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1008063" y="1556792"/>
            <a:ext cx="52562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200" dirty="0"/>
              <a:t>    </a:t>
            </a:r>
            <a:r>
              <a:rPr lang="zh-CN" altLang="en-US" sz="3200" dirty="0"/>
              <a:t>滚动轴承的标记由</a:t>
            </a:r>
            <a:r>
              <a:rPr lang="zh-CN" altLang="en-US" sz="32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名称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代号</a:t>
            </a:r>
            <a:r>
              <a:rPr lang="zh-CN" altLang="en-US" sz="3200" dirty="0"/>
              <a:t>和</a:t>
            </a:r>
            <a:r>
              <a:rPr lang="zh-CN" altLang="en-US" sz="32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标准编号</a:t>
            </a:r>
            <a:r>
              <a:rPr lang="zh-CN" altLang="en-US" sz="3200" dirty="0"/>
              <a:t>三部分组成。</a:t>
            </a:r>
          </a:p>
        </p:txBody>
      </p:sp>
      <p:sp>
        <p:nvSpPr>
          <p:cNvPr id="30" name="Text Box 48"/>
          <p:cNvSpPr txBox="1">
            <a:spLocks noChangeArrowheads="1"/>
          </p:cNvSpPr>
          <p:nvPr/>
        </p:nvSpPr>
        <p:spPr bwMode="auto">
          <a:xfrm>
            <a:off x="539750" y="3725838"/>
            <a:ext cx="61198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如：</a:t>
            </a:r>
            <a:r>
              <a:rPr kumimoji="0" lang="zh-CN" altLang="en-US" sz="2800" b="1" dirty="0">
                <a:latin typeface="楷体_GB2312" pitchFamily="49" charset="-122"/>
                <a:ea typeface="楷体_GB2312" pitchFamily="49" charset="-122"/>
              </a:rPr>
              <a:t>滚动轴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承  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6208  GB/T 276-1994</a:t>
            </a:r>
          </a:p>
        </p:txBody>
      </p:sp>
      <p:sp>
        <p:nvSpPr>
          <p:cNvPr id="31" name="Rectangle 54"/>
          <p:cNvSpPr>
            <a:spLocks noChangeArrowheads="1"/>
          </p:cNvSpPr>
          <p:nvPr/>
        </p:nvSpPr>
        <p:spPr bwMode="auto">
          <a:xfrm>
            <a:off x="1295400" y="3725838"/>
            <a:ext cx="1582738" cy="539750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Rectangle 55"/>
          <p:cNvSpPr>
            <a:spLocks noChangeArrowheads="1"/>
          </p:cNvSpPr>
          <p:nvPr/>
        </p:nvSpPr>
        <p:spPr bwMode="auto">
          <a:xfrm>
            <a:off x="3059113" y="3725838"/>
            <a:ext cx="865187" cy="539750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Rectangle 56"/>
          <p:cNvSpPr>
            <a:spLocks noChangeArrowheads="1"/>
          </p:cNvSpPr>
          <p:nvPr/>
        </p:nvSpPr>
        <p:spPr bwMode="auto">
          <a:xfrm>
            <a:off x="4103688" y="3725838"/>
            <a:ext cx="2447925" cy="53975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Text Box 57"/>
          <p:cNvSpPr txBox="1">
            <a:spLocks noChangeArrowheads="1"/>
          </p:cNvSpPr>
          <p:nvPr/>
        </p:nvSpPr>
        <p:spPr bwMode="auto">
          <a:xfrm>
            <a:off x="1584325" y="4733900"/>
            <a:ext cx="900113" cy="4953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楷体_GB2312" pitchFamily="49" charset="-122"/>
              </a:rPr>
              <a:t>名称</a:t>
            </a:r>
          </a:p>
        </p:txBody>
      </p:sp>
      <p:sp>
        <p:nvSpPr>
          <p:cNvPr id="35" name="Line 58"/>
          <p:cNvSpPr>
            <a:spLocks noChangeShapeType="1"/>
          </p:cNvSpPr>
          <p:nvPr/>
        </p:nvSpPr>
        <p:spPr bwMode="auto">
          <a:xfrm>
            <a:off x="1979613" y="4265588"/>
            <a:ext cx="0" cy="433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Text Box 59"/>
          <p:cNvSpPr txBox="1">
            <a:spLocks noChangeArrowheads="1"/>
          </p:cNvSpPr>
          <p:nvPr/>
        </p:nvSpPr>
        <p:spPr bwMode="auto">
          <a:xfrm>
            <a:off x="3095625" y="4733900"/>
            <a:ext cx="900113" cy="4953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楷体_GB2312" pitchFamily="49" charset="-122"/>
              </a:rPr>
              <a:t>代号</a:t>
            </a:r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>
            <a:off x="3490913" y="4265588"/>
            <a:ext cx="0" cy="433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Text Box 61"/>
          <p:cNvSpPr txBox="1">
            <a:spLocks noChangeArrowheads="1"/>
          </p:cNvSpPr>
          <p:nvPr/>
        </p:nvSpPr>
        <p:spPr bwMode="auto">
          <a:xfrm>
            <a:off x="4679950" y="4733900"/>
            <a:ext cx="1512888" cy="4953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楷体_GB2312" pitchFamily="49" charset="-122"/>
              </a:rPr>
              <a:t>标准编号</a:t>
            </a:r>
          </a:p>
        </p:txBody>
      </p:sp>
      <p:sp>
        <p:nvSpPr>
          <p:cNvPr id="39" name="Line 62"/>
          <p:cNvSpPr>
            <a:spLocks noChangeShapeType="1"/>
          </p:cNvSpPr>
          <p:nvPr/>
        </p:nvSpPr>
        <p:spPr bwMode="auto">
          <a:xfrm>
            <a:off x="5364163" y="4265588"/>
            <a:ext cx="0" cy="433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30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 build="p" autoUpdateAnimBg="0"/>
      <p:bldP spid="30" grpId="0" build="p" autoUpdateAnimBg="0"/>
      <p:bldP spid="31" grpId="0" animBg="1"/>
      <p:bldP spid="32" grpId="0" animBg="1"/>
      <p:bldP spid="33" grpId="0" animBg="1"/>
      <p:bldP spid="34" grpId="0" animBg="1" autoUpdateAnimBg="0"/>
      <p:bldP spid="35" grpId="0" animBg="1"/>
      <p:bldP spid="36" grpId="0" animBg="1" autoUpdateAnimBg="0"/>
      <p:bldP spid="37" grpId="0" animBg="1"/>
      <p:bldP spid="38" grpId="0" animBg="1" autoUpdateAnimBg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322" name="Text Box 34"/>
          <p:cNvSpPr txBox="1">
            <a:spLocks noChangeArrowheads="1"/>
          </p:cNvSpPr>
          <p:nvPr/>
        </p:nvSpPr>
        <p:spPr bwMode="auto">
          <a:xfrm>
            <a:off x="684213" y="1052736"/>
            <a:ext cx="792003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不同结构形式和特点的滚动轴承可由数字加字母的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代号</a:t>
            </a:r>
            <a:r>
              <a:rPr lang="zh-CN" altLang="en-US" dirty="0"/>
              <a:t>来表示。</a:t>
            </a:r>
          </a:p>
        </p:txBody>
      </p:sp>
      <p:sp>
        <p:nvSpPr>
          <p:cNvPr id="17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滚动轴承的代号</a:t>
            </a: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684213" y="1991162"/>
            <a:ext cx="792003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滚动轴承的代号由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前置代号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基本代号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后置代号</a:t>
            </a:r>
            <a:r>
              <a:rPr lang="zh-CN" altLang="en-US" dirty="0"/>
              <a:t>顺序组成：</a:t>
            </a:r>
          </a:p>
        </p:txBody>
      </p:sp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2006606" y="3019424"/>
            <a:ext cx="4724742" cy="409576"/>
            <a:chOff x="1509" y="2614"/>
            <a:chExt cx="2353" cy="258"/>
          </a:xfrm>
        </p:grpSpPr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1509" y="2620"/>
              <a:ext cx="735" cy="252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0000"/>
                  </a:solidFill>
                  <a:latin typeface="宋体" pitchFamily="2" charset="-122"/>
                  <a:ea typeface="楷体_GB2312"/>
                </a:rPr>
                <a:t> 前置代号 </a:t>
              </a:r>
              <a:endParaRPr lang="zh-CN" altLang="en-US" sz="2000" b="1" dirty="0">
                <a:solidFill>
                  <a:srgbClr val="FF0000"/>
                </a:solidFill>
                <a:ea typeface="楷体_GB2312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2338" y="2620"/>
              <a:ext cx="735" cy="252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0000"/>
                  </a:solidFill>
                  <a:latin typeface="宋体" pitchFamily="2" charset="-122"/>
                  <a:ea typeface="楷体_GB2312"/>
                  <a:cs typeface="楷体_GB2312"/>
                </a:rPr>
                <a:t> 基本代号 </a:t>
              </a:r>
              <a:endParaRPr lang="zh-CN" altLang="en-US" sz="2000" b="1" dirty="0">
                <a:solidFill>
                  <a:srgbClr val="FF0000"/>
                </a:solidFill>
                <a:ea typeface="楷体_GB2312"/>
                <a:cs typeface="楷体_GB2312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3181" y="2614"/>
              <a:ext cx="681" cy="252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0000"/>
                  </a:solidFill>
                  <a:latin typeface="宋体" pitchFamily="2" charset="-122"/>
                  <a:ea typeface="楷体_GB2312"/>
                  <a:cs typeface="楷体_GB2312"/>
                </a:rPr>
                <a:t>后置代号 </a:t>
              </a:r>
              <a:endParaRPr lang="zh-CN" altLang="en-US" sz="2000" b="1" dirty="0">
                <a:solidFill>
                  <a:srgbClr val="FF0000"/>
                </a:solidFill>
                <a:ea typeface="楷体_GB2312"/>
                <a:cs typeface="楷体_GB2312"/>
              </a:endParaRPr>
            </a:p>
          </p:txBody>
        </p: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755576" y="3501008"/>
            <a:ext cx="77061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轴承的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前置代号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后置代号</a:t>
            </a:r>
            <a:r>
              <a:rPr lang="zh-CN" altLang="en-US" dirty="0"/>
              <a:t>统称为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补充代号</a:t>
            </a:r>
            <a:r>
              <a:rPr lang="zh-CN" altLang="en-US" dirty="0"/>
              <a:t>。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55576" y="4003903"/>
            <a:ext cx="806489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当轴承在形状结构、尺寸、公差、技术要求等方面有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特殊要求</a:t>
            </a:r>
            <a:r>
              <a:rPr lang="zh-CN" altLang="en-US" dirty="0"/>
              <a:t>时，可使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用补充代号</a:t>
            </a:r>
            <a:r>
              <a:rPr lang="zh-CN" altLang="en-US" dirty="0"/>
              <a:t>。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755576" y="4867999"/>
            <a:ext cx="77061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如无特殊要求，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补充代号省略</a:t>
            </a:r>
            <a:r>
              <a:rPr lang="zh-CN" altLang="en-US" dirty="0"/>
              <a:t>（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常用</a:t>
            </a:r>
            <a:r>
              <a:rPr lang="zh-CN" altLang="en-US" dirty="0"/>
              <a:t>）。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72669" y="5442902"/>
            <a:ext cx="804780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滚动轴承的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基本代号</a:t>
            </a:r>
            <a:r>
              <a:rPr lang="zh-CN" altLang="en-US" dirty="0"/>
              <a:t>由轴承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类型代号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尺寸系列代号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内径代号</a:t>
            </a:r>
            <a:r>
              <a:rPr lang="zh-CN" altLang="en-US" dirty="0"/>
              <a:t>三部分构成（滚针轴承除外）。</a:t>
            </a:r>
          </a:p>
        </p:txBody>
      </p:sp>
    </p:spTree>
    <p:extLst>
      <p:ext uri="{BB962C8B-B14F-4D97-AF65-F5344CB8AC3E}">
        <p14:creationId xmlns:p14="http://schemas.microsoft.com/office/powerpoint/2010/main" val="27201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22" grpId="0" build="p" autoUpdateAnimBg="0"/>
      <p:bldP spid="17" grpId="0"/>
      <p:bldP spid="18" grpId="0" build="p" autoUpdateAnimBg="0"/>
      <p:bldP spid="23" grpId="0" build="p" autoUpdateAnimBg="0"/>
      <p:bldP spid="24" grpId="0" build="p" autoUpdateAnimBg="0"/>
      <p:bldP spid="25" grpId="0" build="p" autoUpdateAnimBg="0"/>
      <p:bldP spid="1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滚动轴承的代号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65188" y="3300682"/>
            <a:ext cx="3455987" cy="119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dirty="0"/>
              <a:t>   </a:t>
            </a:r>
            <a:r>
              <a:rPr lang="zh-CN" altLang="en-US" dirty="0"/>
              <a:t>轴承类型代号用数字或字母表示。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65188" y="1385888"/>
            <a:ext cx="7343775" cy="4953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楷体_GB2312" pitchFamily="49" charset="-122"/>
              </a:rPr>
              <a:t>基本代号＝轴承类型代号＋尺寸系列代号＋内径代号</a:t>
            </a:r>
          </a:p>
        </p:txBody>
      </p: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4608513" y="2492375"/>
            <a:ext cx="3600450" cy="2808288"/>
            <a:chOff x="2880" y="1344"/>
            <a:chExt cx="2268" cy="1769"/>
          </a:xfrm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flipV="1">
              <a:off x="2880" y="1344"/>
              <a:ext cx="2268" cy="176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6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" y="1434"/>
              <a:ext cx="2087" cy="1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2447925" y="1233488"/>
            <a:ext cx="1908175" cy="790575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3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4" grpId="0" animBg="1" autoUpdateAnimBg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0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72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滚动轴承的代号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63600" y="2132856"/>
            <a:ext cx="54356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latin typeface="楷体" pitchFamily="49" charset="-122"/>
                <a:ea typeface="楷体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/>
              <a:t>   </a:t>
            </a:r>
            <a:r>
              <a:rPr lang="zh-CN" altLang="en-US" dirty="0"/>
              <a:t>为适应不同的工作（受力）情况，在内径一定的情况下，轴承有不同的宽度和不同的外径大小，它们成一定的系列，称为轴承的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尺寸系列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    尺寸系列用数字表示。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65188" y="1385888"/>
            <a:ext cx="7343775" cy="4953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楷体_GB2312" pitchFamily="49" charset="-122"/>
              </a:rPr>
              <a:t>基本代号＝轴承类型代号＋尺寸系列代号＋内径代号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608513" y="1233488"/>
            <a:ext cx="1908175" cy="790575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611188" y="5084763"/>
            <a:ext cx="8245475" cy="1260475"/>
            <a:chOff x="385" y="2976"/>
            <a:chExt cx="5194" cy="794"/>
          </a:xfrm>
        </p:grpSpPr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385" y="2976"/>
              <a:ext cx="5194" cy="7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3022"/>
              <a:ext cx="5035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13"/>
          <p:cNvGrpSpPr>
            <a:grpSpLocks/>
          </p:cNvGrpSpPr>
          <p:nvPr/>
        </p:nvGrpSpPr>
        <p:grpSpPr bwMode="auto">
          <a:xfrm>
            <a:off x="6877050" y="2060575"/>
            <a:ext cx="1223963" cy="2916238"/>
            <a:chOff x="3878" y="1071"/>
            <a:chExt cx="1134" cy="2495"/>
          </a:xfrm>
        </p:grpSpPr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 flipV="1">
              <a:off x="3878" y="1071"/>
              <a:ext cx="1134" cy="24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3" name="Picture 15" descr="滚动轴承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207"/>
              <a:ext cx="864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13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16388</TotalTime>
  <Words>785</Words>
  <Application>Microsoft Office PowerPoint</Application>
  <PresentationFormat>全屏显示(4:3)</PresentationFormat>
  <Paragraphs>116</Paragraphs>
  <Slides>24</Slides>
  <Notes>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7" baseType="lpstr">
      <vt:lpstr>默认设计模板</vt:lpstr>
      <vt:lpstr>位图图像</vt:lpstr>
      <vt:lpstr>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888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CM</dc:creator>
  <cp:lastModifiedBy>Admin</cp:lastModifiedBy>
  <cp:revision>654</cp:revision>
  <dcterms:created xsi:type="dcterms:W3CDTF">2003-08-24T06:37:01Z</dcterms:created>
  <dcterms:modified xsi:type="dcterms:W3CDTF">2018-03-22T06:03:24Z</dcterms:modified>
</cp:coreProperties>
</file>