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ctiveX/activeX1.xml" ContentType="application/vnd.ms-office.activeX+xml"/>
  <Override PartName="/ppt/activeX/activeX1.bin" ContentType="application/vnd.ms-office.activeX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activeX/activeX2.xml" ContentType="application/vnd.ms-office.activeX+xml"/>
  <Override PartName="/ppt/activeX/activeX2.bin" ContentType="application/vnd.ms-office.activeX"/>
  <Override PartName="/ppt/notesSlides/notesSlide19.xml" ContentType="application/vnd.openxmlformats-officedocument.presentationml.notesSlide+xml"/>
  <Override PartName="/ppt/activeX/activeX3.xml" ContentType="application/vnd.ms-office.activeX+xml"/>
  <Override PartName="/ppt/activeX/activeX3.bin" ContentType="application/vnd.ms-office.activeX"/>
  <Override PartName="/ppt/notesSlides/notesSlide20.xml" ContentType="application/vnd.openxmlformats-officedocument.presentationml.notesSlide+xml"/>
  <Override PartName="/ppt/activeX/activeX4.xml" ContentType="application/vnd.ms-office.activeX+xml"/>
  <Override PartName="/ppt/activeX/activeX4.bin" ContentType="application/vnd.ms-office.activeX"/>
  <Override PartName="/ppt/notesSlides/notesSlide21.xml" ContentType="application/vnd.openxmlformats-officedocument.presentationml.notesSlide+xml"/>
  <Override PartName="/ppt/activeX/activeX5.xml" ContentType="application/vnd.ms-office.activeX+xml"/>
  <Override PartName="/ppt/activeX/activeX5.bin" ContentType="application/vnd.ms-office.activeX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61" r:id="rId2"/>
    <p:sldId id="1194" r:id="rId3"/>
    <p:sldId id="1196" r:id="rId4"/>
    <p:sldId id="1197" r:id="rId5"/>
    <p:sldId id="1215" r:id="rId6"/>
    <p:sldId id="1217" r:id="rId7"/>
    <p:sldId id="1227" r:id="rId8"/>
    <p:sldId id="1226" r:id="rId9"/>
    <p:sldId id="1228" r:id="rId10"/>
    <p:sldId id="1229" r:id="rId11"/>
    <p:sldId id="1224" r:id="rId12"/>
    <p:sldId id="1225" r:id="rId13"/>
    <p:sldId id="1198" r:id="rId14"/>
    <p:sldId id="1230" r:id="rId15"/>
    <p:sldId id="1200" r:id="rId16"/>
    <p:sldId id="1201" r:id="rId17"/>
    <p:sldId id="1202" r:id="rId18"/>
    <p:sldId id="1203" r:id="rId19"/>
    <p:sldId id="1204" r:id="rId20"/>
    <p:sldId id="1205" r:id="rId21"/>
    <p:sldId id="1206" r:id="rId22"/>
    <p:sldId id="1257" r:id="rId23"/>
    <p:sldId id="1258" r:id="rId24"/>
    <p:sldId id="1259" r:id="rId25"/>
    <p:sldId id="1260" r:id="rId26"/>
    <p:sldId id="1261" r:id="rId27"/>
    <p:sldId id="1262" r:id="rId28"/>
    <p:sldId id="1263" r:id="rId29"/>
    <p:sldId id="1264" r:id="rId30"/>
    <p:sldId id="1265" r:id="rId31"/>
    <p:sldId id="1266" r:id="rId32"/>
    <p:sldId id="1267" r:id="rId33"/>
    <p:sldId id="1268" r:id="rId34"/>
    <p:sldId id="1269" r:id="rId35"/>
    <p:sldId id="1270" r:id="rId36"/>
    <p:sldId id="1271" r:id="rId37"/>
    <p:sldId id="1272" r:id="rId38"/>
    <p:sldId id="1273" r:id="rId39"/>
    <p:sldId id="1274" r:id="rId40"/>
    <p:sldId id="1275" r:id="rId41"/>
    <p:sldId id="1276" r:id="rId42"/>
    <p:sldId id="1256" r:id="rId43"/>
    <p:sldId id="268" r:id="rId4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楷体_GB2312"/>
        <a:cs typeface="楷体_GB2312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楷体_GB2312"/>
        <a:cs typeface="楷体_GB2312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楷体_GB2312"/>
        <a:cs typeface="楷体_GB2312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楷体_GB2312"/>
        <a:cs typeface="楷体_GB2312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楷体_GB2312"/>
        <a:cs typeface="楷体_GB2312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楷体_GB2312"/>
        <a:cs typeface="楷体_GB2312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楷体_GB2312"/>
        <a:cs typeface="楷体_GB2312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楷体_GB2312"/>
        <a:cs typeface="楷体_GB2312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楷体_GB2312"/>
        <a:cs typeface="楷体_GB2312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3300"/>
    <a:srgbClr val="FF9999"/>
    <a:srgbClr val="00CCFF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24" autoAdjust="0"/>
  </p:normalViewPr>
  <p:slideViewPr>
    <p:cSldViewPr>
      <p:cViewPr varScale="1">
        <p:scale>
          <a:sx n="79" d="100"/>
          <a:sy n="79" d="100"/>
        </p:scale>
        <p:origin x="-1061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楷体_GB2312" pitchFamily="49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楷体_GB2312" pitchFamily="49" charset="-122"/>
                <a:cs typeface="+mn-cs"/>
              </a:defRPr>
            </a:lvl1pPr>
          </a:lstStyle>
          <a:p>
            <a:pPr>
              <a:defRPr/>
            </a:pPr>
            <a:fld id="{5E73AA33-A188-4326-AA18-4E3DA258EE73}" type="datetimeFigureOut">
              <a:rPr lang="zh-CN" altLang="en-US"/>
              <a:pPr>
                <a:defRPr/>
              </a:pPr>
              <a:t>2018/3/22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楷体_GB2312" pitchFamily="49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楷体_GB2312" pitchFamily="49" charset="-122"/>
                <a:cs typeface="+mn-cs"/>
              </a:defRPr>
            </a:lvl1pPr>
          </a:lstStyle>
          <a:p>
            <a:pPr>
              <a:defRPr/>
            </a:pPr>
            <a:fld id="{62B2CDBC-60C4-4870-AE2A-5D1BD09A027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81016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30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730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9pPr>
          </a:lstStyle>
          <a:p>
            <a:pPr eaLnBrk="1" hangingPunct="1"/>
            <a:fld id="{5EB26995-EE0D-4C73-B764-7B49A5314D72}" type="slidenum">
              <a:rPr lang="zh-CN" altLang="en-US" sz="1200" smtClean="0"/>
              <a:pPr eaLnBrk="1" hangingPunct="1"/>
              <a:t>1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B2CDBC-60C4-4870-AE2A-5D1BD09A027D}" type="slidenum">
              <a:rPr lang="zh-CN" altLang="en-US" smtClean="0"/>
              <a:pPr>
                <a:defRPr/>
              </a:pPr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2312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B2CDBC-60C4-4870-AE2A-5D1BD09A027D}" type="slidenum">
              <a:rPr lang="zh-CN" altLang="en-US" smtClean="0"/>
              <a:pPr>
                <a:defRPr/>
              </a:pPr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23127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B2CDBC-60C4-4870-AE2A-5D1BD09A027D}" type="slidenum">
              <a:rPr lang="zh-CN" altLang="en-US" smtClean="0"/>
              <a:pPr>
                <a:defRPr/>
              </a:pPr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23127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B2CDBC-60C4-4870-AE2A-5D1BD09A027D}" type="slidenum">
              <a:rPr lang="zh-CN" altLang="en-US" smtClean="0"/>
              <a:pPr>
                <a:defRPr/>
              </a:pPr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23127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B2CDBC-60C4-4870-AE2A-5D1BD09A027D}" type="slidenum">
              <a:rPr lang="zh-CN" altLang="en-US" smtClean="0"/>
              <a:pPr>
                <a:defRPr/>
              </a:pPr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23127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B2CDBC-60C4-4870-AE2A-5D1BD09A027D}" type="slidenum">
              <a:rPr lang="zh-CN" altLang="en-US" smtClean="0"/>
              <a:pPr>
                <a:defRPr/>
              </a:pPr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23127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B2CDBC-60C4-4870-AE2A-5D1BD09A027D}" type="slidenum">
              <a:rPr lang="zh-CN" altLang="en-US" smtClean="0"/>
              <a:pPr>
                <a:defRPr/>
              </a:pPr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23127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B2CDBC-60C4-4870-AE2A-5D1BD09A027D}" type="slidenum">
              <a:rPr lang="zh-CN" altLang="en-US" smtClean="0"/>
              <a:pPr>
                <a:defRPr/>
              </a:pPr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23127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B2CDBC-60C4-4870-AE2A-5D1BD09A027D}" type="slidenum">
              <a:rPr lang="zh-CN" altLang="en-US" smtClean="0"/>
              <a:pPr>
                <a:defRPr/>
              </a:pPr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23127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B2CDBC-60C4-4870-AE2A-5D1BD09A027D}" type="slidenum">
              <a:rPr lang="zh-CN" altLang="en-US" smtClean="0"/>
              <a:pPr>
                <a:defRPr/>
              </a:pPr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2312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B2CDBC-60C4-4870-AE2A-5D1BD09A027D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33643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B2CDBC-60C4-4870-AE2A-5D1BD09A027D}" type="slidenum">
              <a:rPr lang="zh-CN" altLang="en-US" smtClean="0"/>
              <a:pPr>
                <a:defRPr/>
              </a:pPr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23127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B2CDBC-60C4-4870-AE2A-5D1BD09A027D}" type="slidenum">
              <a:rPr lang="zh-CN" altLang="en-US" smtClean="0"/>
              <a:pPr>
                <a:defRPr/>
              </a:pPr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23127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B2CDBC-60C4-4870-AE2A-5D1BD09A027D}" type="slidenum">
              <a:rPr lang="zh-CN" altLang="en-US" smtClean="0"/>
              <a:pPr>
                <a:defRPr/>
              </a:pPr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23127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B2CDBC-60C4-4870-AE2A-5D1BD09A027D}" type="slidenum">
              <a:rPr lang="zh-CN" altLang="en-US" smtClean="0"/>
              <a:pPr>
                <a:defRPr/>
              </a:pPr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2312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B2CDBC-60C4-4870-AE2A-5D1BD09A027D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3364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B2CDBC-60C4-4870-AE2A-5D1BD09A027D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3364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B2CDBC-60C4-4870-AE2A-5D1BD09A027D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3364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B2CDBC-60C4-4870-AE2A-5D1BD09A027D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33643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B2CDBC-60C4-4870-AE2A-5D1BD09A027D}" type="slidenum">
              <a:rPr lang="zh-CN" altLang="en-US" smtClean="0"/>
              <a:pPr>
                <a:defRPr/>
              </a:pPr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2312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B2CDBC-60C4-4870-AE2A-5D1BD09A027D}" type="slidenum">
              <a:rPr lang="zh-CN" altLang="en-US" smtClean="0"/>
              <a:pPr>
                <a:defRPr/>
              </a:pPr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2312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B2CDBC-60C4-4870-AE2A-5D1BD09A027D}" type="slidenum">
              <a:rPr lang="zh-CN" altLang="en-US" smtClean="0"/>
              <a:pPr>
                <a:defRPr/>
              </a:pPr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2312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tuchio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2339975"/>
            <a:ext cx="327660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26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2600"/>
            <a:ext cx="6858000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9"/>
          <p:cNvGrpSpPr>
            <a:grpSpLocks/>
          </p:cNvGrpSpPr>
          <p:nvPr userDrawn="1"/>
        </p:nvGrpSpPr>
        <p:grpSpPr bwMode="auto">
          <a:xfrm>
            <a:off x="1600200" y="4038600"/>
            <a:ext cx="2362200" cy="1905000"/>
            <a:chOff x="960" y="2640"/>
            <a:chExt cx="1488" cy="1200"/>
          </a:xfrm>
        </p:grpSpPr>
        <p:sp>
          <p:nvSpPr>
            <p:cNvPr id="5" name="Oval 10"/>
            <p:cNvSpPr>
              <a:spLocks noChangeArrowheads="1"/>
            </p:cNvSpPr>
            <p:nvPr/>
          </p:nvSpPr>
          <p:spPr bwMode="auto">
            <a:xfrm>
              <a:off x="1344" y="2976"/>
              <a:ext cx="672" cy="672"/>
            </a:xfrm>
            <a:prstGeom prst="ellipse">
              <a:avLst/>
            </a:prstGeom>
            <a:solidFill>
              <a:srgbClr val="3399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algn="ctr"/>
              <a:endParaRPr kumimoji="0"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1728" y="3360"/>
              <a:ext cx="720" cy="480"/>
            </a:xfrm>
            <a:prstGeom prst="rect">
              <a:avLst/>
            </a:prstGeom>
            <a:solidFill>
              <a:srgbClr val="FF99FF">
                <a:alpha val="50195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algn="ctr"/>
              <a:endParaRPr kumimoji="0"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7" name="AutoShape 12"/>
            <p:cNvSpPr>
              <a:spLocks noChangeArrowheads="1"/>
            </p:cNvSpPr>
            <p:nvPr/>
          </p:nvSpPr>
          <p:spPr bwMode="auto">
            <a:xfrm>
              <a:off x="960" y="2640"/>
              <a:ext cx="720" cy="672"/>
            </a:xfrm>
            <a:prstGeom prst="triangle">
              <a:avLst>
                <a:gd name="adj" fmla="val 50000"/>
              </a:avLst>
            </a:prstGeom>
            <a:solidFill>
              <a:srgbClr val="FFFF00">
                <a:alpha val="50195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algn="ctr"/>
              <a:endParaRPr kumimoji="0" lang="zh-CN" alt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8" name="WordArt 17"/>
          <p:cNvSpPr>
            <a:spLocks noChangeArrowheads="1" noChangeShapeType="1" noTextEdit="1"/>
          </p:cNvSpPr>
          <p:nvPr userDrawn="1"/>
        </p:nvSpPr>
        <p:spPr bwMode="auto">
          <a:xfrm>
            <a:off x="4283074" y="5229200"/>
            <a:ext cx="3325813" cy="53706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zh-CN" altLang="en-US" sz="28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华文行楷"/>
                <a:ea typeface="华文行楷"/>
              </a:rPr>
              <a:t>机械设计制造及其自动化</a:t>
            </a:r>
          </a:p>
        </p:txBody>
      </p:sp>
      <p:sp>
        <p:nvSpPr>
          <p:cNvPr id="9" name="WordArt 18"/>
          <p:cNvSpPr>
            <a:spLocks noChangeArrowheads="1" noChangeShapeType="1" noTextEdit="1"/>
          </p:cNvSpPr>
          <p:nvPr userDrawn="1"/>
        </p:nvSpPr>
        <p:spPr bwMode="auto">
          <a:xfrm>
            <a:off x="7783513" y="5292725"/>
            <a:ext cx="771525" cy="4095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zh-CN" altLang="en-US" sz="28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华文行楷"/>
                <a:ea typeface="华文行楷"/>
              </a:rPr>
              <a:t>专业</a:t>
            </a:r>
          </a:p>
        </p:txBody>
      </p:sp>
    </p:spTree>
    <p:extLst>
      <p:ext uri="{BB962C8B-B14F-4D97-AF65-F5344CB8AC3E}">
        <p14:creationId xmlns:p14="http://schemas.microsoft.com/office/powerpoint/2010/main" val="3509460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 descr="下一页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400800"/>
            <a:ext cx="838200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2" descr="目录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400800"/>
            <a:ext cx="83820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3" descr="上一页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400800"/>
            <a:ext cx="838200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1869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 userDrawn="1"/>
        </p:nvSpPr>
        <p:spPr bwMode="auto">
          <a:xfrm>
            <a:off x="1403350" y="549275"/>
            <a:ext cx="6858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CN" altLang="en-US" sz="5400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本  章  结  束</a:t>
            </a:r>
          </a:p>
        </p:txBody>
      </p:sp>
      <p:pic>
        <p:nvPicPr>
          <p:cNvPr id="3" name="Picture 4" descr="26"/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28800"/>
            <a:ext cx="6858000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tuchiok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25" y="2286000"/>
            <a:ext cx="35814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5275263"/>
            <a:ext cx="4176712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WordArt 7"/>
          <p:cNvSpPr>
            <a:spLocks noChangeArrowheads="1" noChangeShapeType="1" noTextEdit="1"/>
          </p:cNvSpPr>
          <p:nvPr userDrawn="1"/>
        </p:nvSpPr>
        <p:spPr bwMode="auto">
          <a:xfrm>
            <a:off x="5853113" y="5516563"/>
            <a:ext cx="2376487" cy="265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zh-CN" altLang="en-US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8256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2700000" scaled="1"/>
                </a:gradFill>
                <a:latin typeface="宋体"/>
                <a:ea typeface="宋体"/>
              </a:rPr>
              <a:t>机电工程学院</a:t>
            </a:r>
          </a:p>
        </p:txBody>
      </p:sp>
    </p:spTree>
    <p:extLst>
      <p:ext uri="{BB962C8B-B14F-4D97-AF65-F5344CB8AC3E}">
        <p14:creationId xmlns:p14="http://schemas.microsoft.com/office/powerpoint/2010/main" val="3245492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55199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8650288" y="6234113"/>
            <a:ext cx="623887" cy="327025"/>
          </a:xfrm>
          <a:prstGeom prst="rect">
            <a:avLst/>
          </a:prstGeom>
        </p:spPr>
        <p:txBody>
          <a:bodyPr/>
          <a:lstStyle>
            <a:lvl1pPr algn="ctr">
              <a:defRPr>
                <a:ea typeface="楷体_GB2312" pitchFamily="49" charset="-122"/>
                <a:cs typeface="+mn-cs"/>
              </a:defRPr>
            </a:lvl1pPr>
          </a:lstStyle>
          <a:p>
            <a:pPr>
              <a:defRPr/>
            </a:pPr>
            <a:fld id="{F12FAA69-4403-4906-B0E6-6B0112D13BFB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036864613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algn="ctr">
              <a:defRPr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algn="ctr">
              <a:defRPr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50288" y="6234113"/>
            <a:ext cx="623887" cy="327025"/>
          </a:xfrm>
          <a:prstGeom prst="rect">
            <a:avLst/>
          </a:prstGeom>
        </p:spPr>
        <p:txBody>
          <a:bodyPr/>
          <a:lstStyle>
            <a:lvl1pPr algn="ctr">
              <a:defRPr>
                <a:ea typeface="楷体_GB2312" pitchFamily="49" charset="-122"/>
                <a:cs typeface="+mn-cs"/>
              </a:defRPr>
            </a:lvl1pPr>
          </a:lstStyle>
          <a:p>
            <a:pPr>
              <a:defRPr/>
            </a:pPr>
            <a:fld id="{10A41D6F-436B-4F66-8946-536428E9150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0062886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99"/>
            </a:gs>
            <a:gs pos="100000">
              <a:srgbClr val="00CCFF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0"/>
          <p:cNvSpPr txBox="1">
            <a:spLocks noChangeArrowheads="1"/>
          </p:cNvSpPr>
          <p:nvPr userDrawn="1"/>
        </p:nvSpPr>
        <p:spPr bwMode="auto">
          <a:xfrm>
            <a:off x="1216" y="0"/>
            <a:ext cx="55399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CN" altLang="en-US" sz="1800" b="1" dirty="0">
                <a:ea typeface="华文新魏" pitchFamily="2" charset="-122"/>
                <a:cs typeface="+mn-cs"/>
              </a:rPr>
              <a:t> 　机械制图</a:t>
            </a:r>
            <a:r>
              <a:rPr lang="zh-CN" altLang="en-US" dirty="0">
                <a:ea typeface="宋体" charset="-122"/>
                <a:cs typeface="+mn-cs"/>
              </a:rPr>
              <a:t>  　</a:t>
            </a:r>
            <a:r>
              <a:rPr lang="zh-CN" altLang="en-US" sz="1800" dirty="0">
                <a:latin typeface="仿宋_GB2312" pitchFamily="49" charset="-122"/>
                <a:ea typeface="仿宋_GB2312" pitchFamily="49" charset="-122"/>
                <a:cs typeface="+mn-cs"/>
              </a:rPr>
              <a:t>第</a:t>
            </a:r>
            <a:r>
              <a:rPr lang="en-US" altLang="zh-CN" sz="1800" dirty="0">
                <a:latin typeface="仿宋_GB2312" pitchFamily="49" charset="-122"/>
                <a:ea typeface="仿宋_GB2312" pitchFamily="49" charset="-122"/>
                <a:cs typeface="+mn-cs"/>
              </a:rPr>
              <a:t>7</a:t>
            </a:r>
            <a:r>
              <a:rPr lang="zh-CN" altLang="en-US" sz="1800" dirty="0">
                <a:latin typeface="仿宋_GB2312" pitchFamily="49" charset="-122"/>
                <a:ea typeface="仿宋_GB2312" pitchFamily="49" charset="-122"/>
                <a:cs typeface="+mn-cs"/>
              </a:rPr>
              <a:t>章　标准件与常用件</a:t>
            </a:r>
            <a:r>
              <a:rPr lang="zh-CN" altLang="en-US" dirty="0">
                <a:ea typeface="宋体" charset="-122"/>
                <a:cs typeface="+mn-cs"/>
              </a:rPr>
              <a:t>     </a:t>
            </a:r>
            <a:r>
              <a:rPr lang="zh-CN" altLang="en-US" sz="1800" dirty="0">
                <a:latin typeface="华文新魏" pitchFamily="2" charset="-122"/>
                <a:ea typeface="华文新魏" pitchFamily="2" charset="-122"/>
                <a:cs typeface="+mn-cs"/>
              </a:rPr>
              <a:t>佛山科学技术学院</a:t>
            </a:r>
            <a:r>
              <a:rPr lang="zh-CN" altLang="en-US" sz="1200" dirty="0">
                <a:latin typeface="宋体" charset="-122"/>
                <a:ea typeface="宋体" charset="-122"/>
                <a:cs typeface="+mn-cs"/>
              </a:rPr>
              <a:t> </a:t>
            </a:r>
          </a:p>
        </p:txBody>
      </p:sp>
      <p:sp>
        <p:nvSpPr>
          <p:cNvPr id="18435" name="Rectangle 21"/>
          <p:cNvSpPr>
            <a:spLocks noChangeArrowheads="1"/>
          </p:cNvSpPr>
          <p:nvPr userDrawn="1"/>
        </p:nvSpPr>
        <p:spPr bwMode="auto">
          <a:xfrm>
            <a:off x="-7097" y="-1242"/>
            <a:ext cx="457201" cy="6872288"/>
          </a:xfrm>
          <a:prstGeom prst="rect">
            <a:avLst/>
          </a:prstGeom>
          <a:solidFill>
            <a:srgbClr val="00CC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1" r:id="rId4"/>
    <p:sldLayoutId id="2147483715" r:id="rId5"/>
    <p:sldLayoutId id="2147483716" r:id="rId6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1.png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gif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0.png"/><Relationship Id="rId4" Type="http://schemas.openxmlformats.org/officeDocument/2006/relationships/image" Target="../media/image2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microsoft.com/office/2007/relationships/media" Target="file:///E:\&#12298;&#26426;&#26800;&#21046;&#22270;&#12299;\&#31532;7&#31456;&#26631;&#20934;&#20214;&#19982;&#24120;&#29992;&#20214;\7-&#38181;&#40831;&#36718;.avi" TargetMode="External"/><Relationship Id="rId7" Type="http://schemas.openxmlformats.org/officeDocument/2006/relationships/slideLayout" Target="../slideLayouts/slideLayout2.xml"/><Relationship Id="rId2" Type="http://schemas.openxmlformats.org/officeDocument/2006/relationships/video" Target="file:///E:\&#12298;&#26426;&#26800;&#21046;&#22270;&#12299;\&#31532;7&#31456;&#26631;&#20934;&#20214;&#19982;&#24120;&#29992;&#20214;\7-&#22278;&#26609;&#40831;&#36718;.avi" TargetMode="External"/><Relationship Id="rId1" Type="http://schemas.microsoft.com/office/2007/relationships/media" Target="file:///E:\&#12298;&#26426;&#26800;&#21046;&#22270;&#12299;\&#31532;7&#31456;&#26631;&#20934;&#20214;&#19982;&#24120;&#29992;&#20214;\7-&#22278;&#26609;&#40831;&#36718;.avi" TargetMode="External"/><Relationship Id="rId6" Type="http://schemas.openxmlformats.org/officeDocument/2006/relationships/video" Target="file:///E:\&#12298;&#26426;&#26800;&#21046;&#22270;&#12299;\&#31532;7&#31456;&#26631;&#20934;&#20214;&#19982;&#24120;&#29992;&#20214;\7-&#34583;&#36718;.avi" TargetMode="External"/><Relationship Id="rId11" Type="http://schemas.openxmlformats.org/officeDocument/2006/relationships/image" Target="../media/image33.png"/><Relationship Id="rId5" Type="http://schemas.microsoft.com/office/2007/relationships/media" Target="file:///E:\&#12298;&#26426;&#26800;&#21046;&#22270;&#12299;\&#31532;7&#31456;&#26631;&#20934;&#20214;&#19982;&#24120;&#29992;&#20214;\7-&#34583;&#36718;.avi" TargetMode="External"/><Relationship Id="rId10" Type="http://schemas.openxmlformats.org/officeDocument/2006/relationships/image" Target="../media/image32.png"/><Relationship Id="rId4" Type="http://schemas.openxmlformats.org/officeDocument/2006/relationships/video" Target="file:///E:\&#12298;&#26426;&#26800;&#21046;&#22270;&#12299;\&#31532;7&#31456;&#26631;&#20934;&#20214;&#19982;&#24120;&#29992;&#20214;\7-&#38181;&#40831;&#36718;.avi" TargetMode="External"/><Relationship Id="rId9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2.png"/><Relationship Id="rId5" Type="http://schemas.openxmlformats.org/officeDocument/2006/relationships/image" Target="../media/image2.gif"/><Relationship Id="rId4" Type="http://schemas.openxmlformats.org/officeDocument/2006/relationships/notesSlide" Target="../notesSlides/notesSlide1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4.png"/><Relationship Id="rId5" Type="http://schemas.openxmlformats.org/officeDocument/2006/relationships/image" Target="../media/image2.gif"/><Relationship Id="rId4" Type="http://schemas.openxmlformats.org/officeDocument/2006/relationships/notesSlide" Target="../notesSlides/notesSlide2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6.png"/><Relationship Id="rId5" Type="http://schemas.openxmlformats.org/officeDocument/2006/relationships/image" Target="../media/image2.gif"/><Relationship Id="rId4" Type="http://schemas.openxmlformats.org/officeDocument/2006/relationships/notesSlide" Target="../notesSlides/notesSlide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8.png"/><Relationship Id="rId5" Type="http://schemas.openxmlformats.org/officeDocument/2006/relationships/image" Target="../media/image2.gif"/><Relationship Id="rId4" Type="http://schemas.openxmlformats.org/officeDocument/2006/relationships/notesSlide" Target="../notesSlides/notesSlide2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0"/>
          <p:cNvSpPr txBox="1">
            <a:spLocks noChangeArrowheads="1"/>
          </p:cNvSpPr>
          <p:nvPr/>
        </p:nvSpPr>
        <p:spPr bwMode="auto">
          <a:xfrm>
            <a:off x="3717925" y="6302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9pPr>
          </a:lstStyle>
          <a:p>
            <a:pPr eaLnBrk="1" hangingPunct="1"/>
            <a:endParaRPr lang="zh-CN" altLang="zh-CN">
              <a:ea typeface="宋体" pitchFamily="2" charset="-122"/>
            </a:endParaRPr>
          </a:p>
        </p:txBody>
      </p:sp>
      <p:sp>
        <p:nvSpPr>
          <p:cNvPr id="24579" name="Text Box 52"/>
          <p:cNvSpPr txBox="1">
            <a:spLocks noChangeArrowheads="1"/>
          </p:cNvSpPr>
          <p:nvPr/>
        </p:nvSpPr>
        <p:spPr bwMode="auto">
          <a:xfrm>
            <a:off x="3717925" y="6302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9pPr>
          </a:lstStyle>
          <a:p>
            <a:pPr algn="ctr" eaLnBrk="1" hangingPunct="1"/>
            <a:endParaRPr lang="zh-CN" altLang="zh-CN">
              <a:ea typeface="宋体" pitchFamily="2" charset="-122"/>
            </a:endParaRPr>
          </a:p>
        </p:txBody>
      </p:sp>
      <p:sp>
        <p:nvSpPr>
          <p:cNvPr id="5" name="WordArt 53"/>
          <p:cNvSpPr>
            <a:spLocks noChangeArrowheads="1" noChangeShapeType="1" noTextEdit="1"/>
          </p:cNvSpPr>
          <p:nvPr/>
        </p:nvSpPr>
        <p:spPr bwMode="auto">
          <a:xfrm>
            <a:off x="1043608" y="698500"/>
            <a:ext cx="2016224" cy="56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>
              <a:defRPr/>
            </a:pPr>
            <a:r>
              <a:rPr lang="zh-CN" altLang="en-US" sz="44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隶书"/>
                <a:ea typeface="隶书"/>
                <a:cs typeface="+mn-cs"/>
              </a:rPr>
              <a:t>第</a:t>
            </a:r>
            <a:r>
              <a:rPr lang="en-US" altLang="zh-CN" sz="44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隶书"/>
                <a:ea typeface="隶书"/>
                <a:cs typeface="+mn-cs"/>
              </a:rPr>
              <a:t>7</a:t>
            </a:r>
            <a:r>
              <a:rPr lang="zh-CN" altLang="en-US" sz="44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隶书"/>
                <a:ea typeface="隶书"/>
                <a:cs typeface="+mn-cs"/>
              </a:rPr>
              <a:t>章</a:t>
            </a:r>
          </a:p>
        </p:txBody>
      </p:sp>
      <p:sp>
        <p:nvSpPr>
          <p:cNvPr id="24581" name="WordArt 54" descr="白色大理石"/>
          <p:cNvSpPr>
            <a:spLocks noChangeArrowheads="1" noChangeShapeType="1" noTextEdit="1"/>
          </p:cNvSpPr>
          <p:nvPr/>
        </p:nvSpPr>
        <p:spPr bwMode="auto">
          <a:xfrm>
            <a:off x="3635375" y="668338"/>
            <a:ext cx="4321175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zh-CN" altLang="en-US" sz="4800" kern="10" dirty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隶书"/>
                <a:ea typeface="隶书"/>
              </a:rPr>
              <a:t>标准件与常用件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5" name="Picture 30" descr="2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980728"/>
            <a:ext cx="6858000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文本占位符 1"/>
          <p:cNvSpPr txBox="1">
            <a:spLocks/>
          </p:cNvSpPr>
          <p:nvPr/>
        </p:nvSpPr>
        <p:spPr bwMode="auto">
          <a:xfrm>
            <a:off x="1016000" y="188640"/>
            <a:ext cx="74882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2.</a:t>
            </a:r>
            <a:r>
              <a:rPr lang="zh-CN" altLang="en-US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滚动轴承的代号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863600" y="2027565"/>
            <a:ext cx="54356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>
              <a:lnSpc>
                <a:spcPct val="100000"/>
              </a:lnSpc>
              <a:defRPr sz="2800" b="1">
                <a:latin typeface="楷体" pitchFamily="49" charset="-122"/>
                <a:ea typeface="楷体" pitchFamily="49" charset="-122"/>
                <a:cs typeface="+mn-cs"/>
              </a:defRPr>
            </a:lvl1pPr>
          </a:lstStyle>
          <a:p>
            <a:r>
              <a:rPr lang="en-US" altLang="zh-CN" dirty="0"/>
              <a:t>    </a:t>
            </a:r>
            <a:r>
              <a:rPr lang="zh-CN" altLang="en-US" dirty="0"/>
              <a:t>轴承的内径代号用数字表示。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865188" y="1385888"/>
            <a:ext cx="7343775" cy="495300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50000">
                <a:srgbClr val="FFFFFF"/>
              </a:gs>
              <a:gs pos="100000">
                <a:srgbClr val="FFFFCC"/>
              </a:gs>
            </a:gsLst>
            <a:lin ang="5400000" scaled="1"/>
          </a:gra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FF0000"/>
                </a:solidFill>
                <a:ea typeface="楷体_GB2312" pitchFamily="49" charset="-122"/>
              </a:rPr>
              <a:t>基本代号＝轴承类型代号＋尺寸系列代号＋内径代号</a:t>
            </a: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6731000" y="1196975"/>
            <a:ext cx="1404938" cy="790575"/>
          </a:xfrm>
          <a:prstGeom prst="rect">
            <a:avLst/>
          </a:prstGeom>
          <a:noFill/>
          <a:ln w="38100" algn="ctr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1295400" y="2636838"/>
            <a:ext cx="6875463" cy="3600450"/>
            <a:chOff x="363" y="1706"/>
            <a:chExt cx="4331" cy="2268"/>
          </a:xfrm>
        </p:grpSpPr>
        <p:sp>
          <p:nvSpPr>
            <p:cNvPr id="24" name="Rectangle 14"/>
            <p:cNvSpPr>
              <a:spLocks noChangeArrowheads="1"/>
            </p:cNvSpPr>
            <p:nvPr/>
          </p:nvSpPr>
          <p:spPr bwMode="auto">
            <a:xfrm flipV="1">
              <a:off x="363" y="1706"/>
              <a:ext cx="4331" cy="226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25" name="Picture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" y="1744"/>
              <a:ext cx="4241" cy="2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6793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utoUpdateAnimBg="0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36" name="Text Box 20"/>
          <p:cNvSpPr txBox="1">
            <a:spLocks noChangeArrowheads="1"/>
          </p:cNvSpPr>
          <p:nvPr/>
        </p:nvSpPr>
        <p:spPr bwMode="auto">
          <a:xfrm>
            <a:off x="684213" y="3127375"/>
            <a:ext cx="5616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r>
              <a:rPr lang="zh-CN" altLang="en-US" sz="2800" b="1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滚动轴承  </a:t>
            </a:r>
            <a:r>
              <a:rPr lang="en-US" altLang="zh-CN" sz="2800" b="1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6208  GB/T 276-1994</a:t>
            </a:r>
          </a:p>
        </p:txBody>
      </p:sp>
      <p:sp>
        <p:nvSpPr>
          <p:cNvPr id="367637" name="Text Box 21"/>
          <p:cNvSpPr txBox="1">
            <a:spLocks noChangeArrowheads="1"/>
          </p:cNvSpPr>
          <p:nvPr/>
        </p:nvSpPr>
        <p:spPr bwMode="auto">
          <a:xfrm>
            <a:off x="1223963" y="4976813"/>
            <a:ext cx="4572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表示轴承内径</a:t>
            </a: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d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＝</a:t>
            </a: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08×5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＝</a:t>
            </a: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40</a:t>
            </a:r>
          </a:p>
        </p:txBody>
      </p:sp>
      <p:sp>
        <p:nvSpPr>
          <p:cNvPr id="367638" name="Rectangle 22"/>
          <p:cNvSpPr>
            <a:spLocks noChangeArrowheads="1"/>
          </p:cNvSpPr>
          <p:nvPr/>
        </p:nvSpPr>
        <p:spPr bwMode="auto">
          <a:xfrm>
            <a:off x="1587500" y="333375"/>
            <a:ext cx="5791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zh-CN" sz="3200" b="1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 </a:t>
            </a:r>
            <a:r>
              <a:rPr lang="zh-CN" altLang="en-US" sz="3200" b="1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滚动轴承的标记示例</a:t>
            </a:r>
            <a:r>
              <a:rPr lang="zh-CN" altLang="en-US" sz="3200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 </a:t>
            </a:r>
          </a:p>
        </p:txBody>
      </p:sp>
      <p:pic>
        <p:nvPicPr>
          <p:cNvPr id="92165" name="Picture 23" descr="2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125538"/>
            <a:ext cx="6858000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7640" name="Group 24"/>
          <p:cNvGrpSpPr>
            <a:grpSpLocks/>
          </p:cNvGrpSpPr>
          <p:nvPr/>
        </p:nvGrpSpPr>
        <p:grpSpPr bwMode="auto">
          <a:xfrm>
            <a:off x="2411413" y="1412875"/>
            <a:ext cx="1800225" cy="792163"/>
            <a:chOff x="793" y="3158"/>
            <a:chExt cx="1316" cy="499"/>
          </a:xfrm>
          <a:solidFill>
            <a:srgbClr val="FF0000"/>
          </a:solidFill>
        </p:grpSpPr>
        <p:sp>
          <p:nvSpPr>
            <p:cNvPr id="92179" name="AutoShape 25"/>
            <p:cNvSpPr>
              <a:spLocks noChangeArrowheads="1"/>
            </p:cNvSpPr>
            <p:nvPr/>
          </p:nvSpPr>
          <p:spPr bwMode="auto">
            <a:xfrm>
              <a:off x="793" y="3158"/>
              <a:ext cx="1316" cy="499"/>
            </a:xfrm>
            <a:prstGeom prst="horizontalScroll">
              <a:avLst>
                <a:gd name="adj" fmla="val 12500"/>
              </a:avLst>
            </a:prstGeom>
            <a:grp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92180" name="Text Box 26"/>
            <p:cNvSpPr txBox="1">
              <a:spLocks noChangeArrowheads="1"/>
            </p:cNvSpPr>
            <p:nvPr/>
          </p:nvSpPr>
          <p:spPr bwMode="auto">
            <a:xfrm>
              <a:off x="975" y="3249"/>
              <a:ext cx="1134" cy="3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800" b="1" dirty="0">
                  <a:solidFill>
                    <a:srgbClr val="FFFF99"/>
                  </a:solidFill>
                  <a:ea typeface="华文行楷" pitchFamily="2" charset="-122"/>
                </a:rPr>
                <a:t>示例一</a:t>
              </a:r>
            </a:p>
          </p:txBody>
        </p:sp>
      </p:grpSp>
      <p:sp>
        <p:nvSpPr>
          <p:cNvPr id="367643" name="Line 27"/>
          <p:cNvSpPr>
            <a:spLocks noChangeShapeType="1"/>
          </p:cNvSpPr>
          <p:nvPr/>
        </p:nvSpPr>
        <p:spPr bwMode="auto">
          <a:xfrm>
            <a:off x="2951163" y="3632200"/>
            <a:ext cx="3603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7644" name="Line 28"/>
          <p:cNvSpPr>
            <a:spLocks noChangeShapeType="1"/>
          </p:cNvSpPr>
          <p:nvPr/>
        </p:nvSpPr>
        <p:spPr bwMode="auto">
          <a:xfrm>
            <a:off x="2771775" y="3632200"/>
            <a:ext cx="1444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7645" name="Line 29"/>
          <p:cNvSpPr>
            <a:spLocks noChangeShapeType="1"/>
          </p:cNvSpPr>
          <p:nvPr/>
        </p:nvSpPr>
        <p:spPr bwMode="auto">
          <a:xfrm>
            <a:off x="2555875" y="3632200"/>
            <a:ext cx="1444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7646" name="Line 30"/>
          <p:cNvSpPr>
            <a:spLocks noChangeShapeType="1"/>
          </p:cNvSpPr>
          <p:nvPr/>
        </p:nvSpPr>
        <p:spPr bwMode="auto">
          <a:xfrm>
            <a:off x="3095625" y="3703638"/>
            <a:ext cx="0" cy="12731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7647" name="Text Box 31"/>
          <p:cNvSpPr txBox="1">
            <a:spLocks noChangeArrowheads="1"/>
          </p:cNvSpPr>
          <p:nvPr/>
        </p:nvSpPr>
        <p:spPr bwMode="auto">
          <a:xfrm>
            <a:off x="1331913" y="2312988"/>
            <a:ext cx="36004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尺寸系列（</a:t>
            </a: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02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）代号</a:t>
            </a:r>
          </a:p>
        </p:txBody>
      </p:sp>
      <p:sp>
        <p:nvSpPr>
          <p:cNvPr id="367648" name="Line 32"/>
          <p:cNvSpPr>
            <a:spLocks noChangeShapeType="1"/>
          </p:cNvSpPr>
          <p:nvPr/>
        </p:nvSpPr>
        <p:spPr bwMode="auto">
          <a:xfrm flipH="1" flipV="1">
            <a:off x="2843213" y="2781300"/>
            <a:ext cx="0" cy="3952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7649" name="Line 33"/>
          <p:cNvSpPr>
            <a:spLocks noChangeShapeType="1"/>
          </p:cNvSpPr>
          <p:nvPr/>
        </p:nvSpPr>
        <p:spPr bwMode="auto">
          <a:xfrm>
            <a:off x="2627313" y="3681413"/>
            <a:ext cx="0" cy="3603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7650" name="Text Box 34"/>
          <p:cNvSpPr txBox="1">
            <a:spLocks noChangeArrowheads="1"/>
          </p:cNvSpPr>
          <p:nvPr/>
        </p:nvSpPr>
        <p:spPr bwMode="auto">
          <a:xfrm>
            <a:off x="936625" y="3959225"/>
            <a:ext cx="19796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深沟球轴承类型代号</a:t>
            </a:r>
          </a:p>
        </p:txBody>
      </p:sp>
      <p:grpSp>
        <p:nvGrpSpPr>
          <p:cNvPr id="367653" name="Group 37"/>
          <p:cNvGrpSpPr>
            <a:grpSpLocks/>
          </p:cNvGrpSpPr>
          <p:nvPr/>
        </p:nvGrpSpPr>
        <p:grpSpPr bwMode="auto">
          <a:xfrm>
            <a:off x="6445250" y="2420938"/>
            <a:ext cx="2447925" cy="3168650"/>
            <a:chOff x="4014" y="1525"/>
            <a:chExt cx="1542" cy="1996"/>
          </a:xfrm>
        </p:grpSpPr>
        <p:sp>
          <p:nvSpPr>
            <p:cNvPr id="92177" name="Rectangle 18"/>
            <p:cNvSpPr>
              <a:spLocks noChangeArrowheads="1"/>
            </p:cNvSpPr>
            <p:nvPr/>
          </p:nvSpPr>
          <p:spPr bwMode="auto">
            <a:xfrm flipV="1">
              <a:off x="4014" y="1525"/>
              <a:ext cx="1542" cy="199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92178" name="Object 36"/>
            <p:cNvGraphicFramePr>
              <a:graphicFrameLocks noChangeAspect="1"/>
            </p:cNvGraphicFramePr>
            <p:nvPr/>
          </p:nvGraphicFramePr>
          <p:xfrm>
            <a:off x="4059" y="1616"/>
            <a:ext cx="1445" cy="17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533" name="Image" r:id="rId4" imgW="3710554" imgH="4561948" progId="Photoshop.Image.4">
                    <p:embed/>
                  </p:oleObj>
                </mc:Choice>
                <mc:Fallback>
                  <p:oleObj name="Image" r:id="rId4" imgW="3710554" imgH="4561948" progId="Photoshop.Image.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59" y="1616"/>
                          <a:ext cx="1445" cy="17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67655" name="Text Box 39"/>
          <p:cNvSpPr txBox="1">
            <a:spLocks noChangeArrowheads="1"/>
          </p:cNvSpPr>
          <p:nvPr/>
        </p:nvSpPr>
        <p:spPr bwMode="auto">
          <a:xfrm>
            <a:off x="1547813" y="5587534"/>
            <a:ext cx="40687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（参见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P295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附表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B-13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79603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676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676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676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67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67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67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67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67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67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67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67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67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6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6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67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36" grpId="0" build="p" autoUpdateAnimBg="0"/>
      <p:bldP spid="367637" grpId="0" build="p" autoUpdateAnimBg="0"/>
      <p:bldP spid="367643" grpId="0" animBg="1"/>
      <p:bldP spid="367644" grpId="0" animBg="1"/>
      <p:bldP spid="367645" grpId="0" animBg="1"/>
      <p:bldP spid="367646" grpId="0" animBg="1"/>
      <p:bldP spid="367647" grpId="0" build="p" autoUpdateAnimBg="0"/>
      <p:bldP spid="367648" grpId="0" animBg="1"/>
      <p:bldP spid="367649" grpId="0" animBg="1"/>
      <p:bldP spid="367650" grpId="0" build="p" autoUpdateAnimBg="0"/>
      <p:bldP spid="367655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93" name="Text Box 25"/>
          <p:cNvSpPr txBox="1">
            <a:spLocks noChangeArrowheads="1"/>
          </p:cNvSpPr>
          <p:nvPr/>
        </p:nvSpPr>
        <p:spPr bwMode="auto">
          <a:xfrm>
            <a:off x="576263" y="2982913"/>
            <a:ext cx="54721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r>
              <a:rPr kumimoji="0" lang="zh-CN" altLang="en-US" sz="2800" b="1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滚动轴</a:t>
            </a:r>
            <a:r>
              <a:rPr lang="zh-CN" altLang="en-US" sz="2800" b="1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承 </a:t>
            </a:r>
            <a:r>
              <a:rPr lang="en-US" altLang="zh-CN" sz="2800" b="1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30307  GB/T 297-1994</a:t>
            </a:r>
          </a:p>
        </p:txBody>
      </p:sp>
      <p:sp>
        <p:nvSpPr>
          <p:cNvPr id="263194" name="Text Box 26"/>
          <p:cNvSpPr txBox="1">
            <a:spLocks noChangeArrowheads="1"/>
          </p:cNvSpPr>
          <p:nvPr/>
        </p:nvSpPr>
        <p:spPr bwMode="auto">
          <a:xfrm>
            <a:off x="1187450" y="4422775"/>
            <a:ext cx="457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表示轴承内径</a:t>
            </a: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d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＝</a:t>
            </a: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07×5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＝</a:t>
            </a: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35</a:t>
            </a:r>
          </a:p>
        </p:txBody>
      </p:sp>
      <p:grpSp>
        <p:nvGrpSpPr>
          <p:cNvPr id="263197" name="Group 29"/>
          <p:cNvGrpSpPr>
            <a:grpSpLocks/>
          </p:cNvGrpSpPr>
          <p:nvPr/>
        </p:nvGrpSpPr>
        <p:grpSpPr bwMode="auto">
          <a:xfrm>
            <a:off x="2411413" y="1341438"/>
            <a:ext cx="1800225" cy="792162"/>
            <a:chOff x="793" y="3158"/>
            <a:chExt cx="1316" cy="499"/>
          </a:xfrm>
          <a:solidFill>
            <a:srgbClr val="FF0000"/>
          </a:solidFill>
        </p:grpSpPr>
        <p:sp>
          <p:nvSpPr>
            <p:cNvPr id="93203" name="AutoShape 30"/>
            <p:cNvSpPr>
              <a:spLocks noChangeArrowheads="1"/>
            </p:cNvSpPr>
            <p:nvPr/>
          </p:nvSpPr>
          <p:spPr bwMode="auto">
            <a:xfrm>
              <a:off x="793" y="3158"/>
              <a:ext cx="1316" cy="499"/>
            </a:xfrm>
            <a:prstGeom prst="horizontalScroll">
              <a:avLst>
                <a:gd name="adj" fmla="val 12500"/>
              </a:avLst>
            </a:prstGeom>
            <a:grp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93204" name="Text Box 31"/>
            <p:cNvSpPr txBox="1">
              <a:spLocks noChangeArrowheads="1"/>
            </p:cNvSpPr>
            <p:nvPr/>
          </p:nvSpPr>
          <p:spPr bwMode="auto">
            <a:xfrm>
              <a:off x="975" y="3249"/>
              <a:ext cx="1134" cy="3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800" b="1" dirty="0">
                  <a:solidFill>
                    <a:srgbClr val="FFFF99"/>
                  </a:solidFill>
                  <a:ea typeface="华文行楷" pitchFamily="2" charset="-122"/>
                </a:rPr>
                <a:t>示例二</a:t>
              </a:r>
            </a:p>
          </p:txBody>
        </p:sp>
      </p:grpSp>
      <p:sp>
        <p:nvSpPr>
          <p:cNvPr id="263200" name="Line 32"/>
          <p:cNvSpPr>
            <a:spLocks noChangeShapeType="1"/>
          </p:cNvSpPr>
          <p:nvPr/>
        </p:nvSpPr>
        <p:spPr bwMode="auto">
          <a:xfrm>
            <a:off x="2879725" y="3487738"/>
            <a:ext cx="252413" cy="127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3201" name="Line 33"/>
          <p:cNvSpPr>
            <a:spLocks noChangeShapeType="1"/>
          </p:cNvSpPr>
          <p:nvPr/>
        </p:nvSpPr>
        <p:spPr bwMode="auto">
          <a:xfrm>
            <a:off x="2519363" y="3487738"/>
            <a:ext cx="252412" cy="127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3202" name="Line 34"/>
          <p:cNvSpPr>
            <a:spLocks noChangeShapeType="1"/>
          </p:cNvSpPr>
          <p:nvPr/>
        </p:nvSpPr>
        <p:spPr bwMode="auto">
          <a:xfrm>
            <a:off x="2303463" y="3487738"/>
            <a:ext cx="1444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3203" name="Line 35"/>
          <p:cNvSpPr>
            <a:spLocks noChangeShapeType="1"/>
          </p:cNvSpPr>
          <p:nvPr/>
        </p:nvSpPr>
        <p:spPr bwMode="auto">
          <a:xfrm>
            <a:off x="2987675" y="3559175"/>
            <a:ext cx="0" cy="863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3204" name="Text Box 36"/>
          <p:cNvSpPr txBox="1">
            <a:spLocks noChangeArrowheads="1"/>
          </p:cNvSpPr>
          <p:nvPr/>
        </p:nvSpPr>
        <p:spPr bwMode="auto">
          <a:xfrm>
            <a:off x="649288" y="3846513"/>
            <a:ext cx="23749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尺寸系列代号</a:t>
            </a:r>
          </a:p>
        </p:txBody>
      </p:sp>
      <p:sp>
        <p:nvSpPr>
          <p:cNvPr id="263205" name="Line 37"/>
          <p:cNvSpPr>
            <a:spLocks noChangeShapeType="1"/>
          </p:cNvSpPr>
          <p:nvPr/>
        </p:nvSpPr>
        <p:spPr bwMode="auto">
          <a:xfrm>
            <a:off x="2663825" y="3559175"/>
            <a:ext cx="0" cy="2873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3206" name="Line 38"/>
          <p:cNvSpPr>
            <a:spLocks noChangeShapeType="1"/>
          </p:cNvSpPr>
          <p:nvPr/>
        </p:nvSpPr>
        <p:spPr bwMode="auto">
          <a:xfrm flipV="1">
            <a:off x="2376488" y="2709863"/>
            <a:ext cx="0" cy="3603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3207" name="Text Box 39"/>
          <p:cNvSpPr txBox="1">
            <a:spLocks noChangeArrowheads="1"/>
          </p:cNvSpPr>
          <p:nvPr/>
        </p:nvSpPr>
        <p:spPr bwMode="auto">
          <a:xfrm>
            <a:off x="755650" y="2205038"/>
            <a:ext cx="53292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圆锥滚子轴承类型代号</a:t>
            </a:r>
          </a:p>
        </p:txBody>
      </p:sp>
      <p:grpSp>
        <p:nvGrpSpPr>
          <p:cNvPr id="263212" name="Group 44"/>
          <p:cNvGrpSpPr>
            <a:grpSpLocks/>
          </p:cNvGrpSpPr>
          <p:nvPr/>
        </p:nvGrpSpPr>
        <p:grpSpPr bwMode="auto">
          <a:xfrm>
            <a:off x="6011863" y="1916113"/>
            <a:ext cx="2951162" cy="3817937"/>
            <a:chOff x="3606" y="1207"/>
            <a:chExt cx="1859" cy="2405"/>
          </a:xfrm>
        </p:grpSpPr>
        <p:sp>
          <p:nvSpPr>
            <p:cNvPr id="93201" name="Rectangle 41"/>
            <p:cNvSpPr>
              <a:spLocks noChangeArrowheads="1"/>
            </p:cNvSpPr>
            <p:nvPr/>
          </p:nvSpPr>
          <p:spPr bwMode="auto">
            <a:xfrm flipV="1">
              <a:off x="3606" y="1207"/>
              <a:ext cx="1859" cy="240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93202" name="Object 43"/>
            <p:cNvGraphicFramePr>
              <a:graphicFrameLocks noChangeAspect="1"/>
            </p:cNvGraphicFramePr>
            <p:nvPr/>
          </p:nvGraphicFramePr>
          <p:xfrm>
            <a:off x="3696" y="1253"/>
            <a:ext cx="1674" cy="2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8557" name="Image" r:id="rId3" imgW="3329333" imgH="4600071" progId="Photoshop.Image.4">
                    <p:embed/>
                  </p:oleObj>
                </mc:Choice>
                <mc:Fallback>
                  <p:oleObj name="Image" r:id="rId3" imgW="3329333" imgH="4600071" progId="Photoshop.Image.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6" y="1253"/>
                          <a:ext cx="1674" cy="2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3198" name="Rectangle 45"/>
          <p:cNvSpPr>
            <a:spLocks noChangeArrowheads="1"/>
          </p:cNvSpPr>
          <p:nvPr/>
        </p:nvSpPr>
        <p:spPr bwMode="auto">
          <a:xfrm>
            <a:off x="1587500" y="333375"/>
            <a:ext cx="5791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zh-CN" sz="3200" b="1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 </a:t>
            </a:r>
            <a:r>
              <a:rPr lang="zh-CN" altLang="en-US" sz="3200" b="1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滚动轴承的标记示例</a:t>
            </a:r>
            <a:r>
              <a:rPr lang="zh-CN" altLang="en-US" sz="3200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 </a:t>
            </a:r>
          </a:p>
        </p:txBody>
      </p:sp>
      <p:pic>
        <p:nvPicPr>
          <p:cNvPr id="93199" name="Picture 46" descr="2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125538"/>
            <a:ext cx="6858000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3217" name="Text Box 49"/>
          <p:cNvSpPr txBox="1">
            <a:spLocks noChangeArrowheads="1"/>
          </p:cNvSpPr>
          <p:nvPr/>
        </p:nvSpPr>
        <p:spPr bwMode="auto">
          <a:xfrm>
            <a:off x="1258888" y="5190659"/>
            <a:ext cx="40687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（参见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P296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附表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B-14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31371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3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3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3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3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3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3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3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3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63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63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63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63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63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63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93" grpId="0" build="p" autoUpdateAnimBg="0"/>
      <p:bldP spid="263194" grpId="0" build="p" autoUpdateAnimBg="0"/>
      <p:bldP spid="263200" grpId="0" animBg="1"/>
      <p:bldP spid="263201" grpId="0" animBg="1"/>
      <p:bldP spid="263202" grpId="0" animBg="1"/>
      <p:bldP spid="263203" grpId="0" animBg="1"/>
      <p:bldP spid="263204" grpId="0" build="p" autoUpdateAnimBg="0"/>
      <p:bldP spid="263205" grpId="0" animBg="1"/>
      <p:bldP spid="263206" grpId="0" animBg="1"/>
      <p:bldP spid="263207" grpId="0" build="p" autoUpdateAnimBg="0"/>
      <p:bldP spid="263217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21" name="Text Box 5"/>
          <p:cNvSpPr txBox="1">
            <a:spLocks noChangeArrowheads="1"/>
          </p:cNvSpPr>
          <p:nvPr/>
        </p:nvSpPr>
        <p:spPr bwMode="auto">
          <a:xfrm>
            <a:off x="827088" y="1386592"/>
            <a:ext cx="7921625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>
              <a:lnSpc>
                <a:spcPct val="100000"/>
              </a:lnSpc>
              <a:defRPr sz="2800" b="1">
                <a:latin typeface="楷体" pitchFamily="49" charset="-122"/>
                <a:ea typeface="楷体" pitchFamily="49" charset="-122"/>
                <a:cs typeface="+mn-cs"/>
              </a:defRPr>
            </a:lvl1pPr>
          </a:lstStyle>
          <a:p>
            <a:r>
              <a:rPr lang="en-US" altLang="zh-CN" dirty="0"/>
              <a:t>    </a:t>
            </a:r>
            <a:r>
              <a:rPr lang="zh-CN" altLang="en-US" dirty="0"/>
              <a:t>滚动轴承是标准部件，不必画出零件图，只需在装配图中根据轴承的代号，从轴承标准中查出外径</a:t>
            </a:r>
            <a:r>
              <a:rPr lang="en-US" altLang="zh-CN" dirty="0"/>
              <a:t>D</a:t>
            </a:r>
            <a:r>
              <a:rPr lang="zh-CN" altLang="en-US" dirty="0"/>
              <a:t>、内径</a:t>
            </a:r>
            <a:r>
              <a:rPr lang="en-US" altLang="zh-CN" dirty="0"/>
              <a:t>d</a:t>
            </a:r>
            <a:r>
              <a:rPr lang="zh-CN" altLang="en-US" dirty="0"/>
              <a:t>、宽度</a:t>
            </a:r>
            <a:r>
              <a:rPr lang="en-US" altLang="zh-CN" dirty="0"/>
              <a:t>B(T)</a:t>
            </a:r>
            <a:r>
              <a:rPr lang="zh-CN" altLang="en-US" dirty="0"/>
              <a:t>等几个主要尺寸，按规定画法或特征画法画出。</a:t>
            </a:r>
          </a:p>
        </p:txBody>
      </p:sp>
      <p:sp>
        <p:nvSpPr>
          <p:cNvPr id="470031" name="Text Box 15"/>
          <p:cNvSpPr txBox="1">
            <a:spLocks noChangeArrowheads="1"/>
          </p:cNvSpPr>
          <p:nvPr/>
        </p:nvSpPr>
        <p:spPr bwMode="auto">
          <a:xfrm>
            <a:off x="683568" y="908720"/>
            <a:ext cx="52565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marL="457200" indent="-457200">
              <a:buClr>
                <a:srgbClr val="FF0000"/>
              </a:buClr>
              <a:buFont typeface="Wingdings" pitchFamily="2" charset="2"/>
              <a:buChar char="Ø"/>
            </a:pPr>
            <a:r>
              <a:rPr kumimoji="0" lang="zh-CN" altLang="en-US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 规定画法和特征画法</a:t>
            </a:r>
          </a:p>
        </p:txBody>
      </p:sp>
      <p:grpSp>
        <p:nvGrpSpPr>
          <p:cNvPr id="470034" name="Group 18"/>
          <p:cNvGrpSpPr>
            <a:grpSpLocks/>
          </p:cNvGrpSpPr>
          <p:nvPr/>
        </p:nvGrpSpPr>
        <p:grpSpPr bwMode="auto">
          <a:xfrm>
            <a:off x="900113" y="3214266"/>
            <a:ext cx="7632700" cy="3167062"/>
            <a:chOff x="589" y="1979"/>
            <a:chExt cx="4808" cy="1995"/>
          </a:xfrm>
        </p:grpSpPr>
        <p:sp>
          <p:nvSpPr>
            <p:cNvPr id="76807" name="Rectangle 2"/>
            <p:cNvSpPr>
              <a:spLocks noChangeArrowheads="1"/>
            </p:cNvSpPr>
            <p:nvPr/>
          </p:nvSpPr>
          <p:spPr bwMode="auto">
            <a:xfrm flipV="1">
              <a:off x="589" y="1979"/>
              <a:ext cx="4808" cy="199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76808" name="Picture 1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" y="2024"/>
              <a:ext cx="4604" cy="19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" name="Picture 30" descr="2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980728"/>
            <a:ext cx="6858000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占位符 1"/>
          <p:cNvSpPr txBox="1">
            <a:spLocks/>
          </p:cNvSpPr>
          <p:nvPr/>
        </p:nvSpPr>
        <p:spPr bwMode="auto">
          <a:xfrm>
            <a:off x="1016000" y="188640"/>
            <a:ext cx="74882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2.</a:t>
            </a:r>
            <a:r>
              <a:rPr lang="zh-CN" altLang="en-US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滚动轴承的画法</a:t>
            </a:r>
          </a:p>
        </p:txBody>
      </p:sp>
    </p:spTree>
    <p:extLst>
      <p:ext uri="{BB962C8B-B14F-4D97-AF65-F5344CB8AC3E}">
        <p14:creationId xmlns:p14="http://schemas.microsoft.com/office/powerpoint/2010/main" val="18073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70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70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70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0021" grpId="0"/>
      <p:bldP spid="470031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31" name="Text Box 15"/>
          <p:cNvSpPr txBox="1">
            <a:spLocks noChangeArrowheads="1"/>
          </p:cNvSpPr>
          <p:nvPr/>
        </p:nvSpPr>
        <p:spPr bwMode="auto">
          <a:xfrm>
            <a:off x="683568" y="908720"/>
            <a:ext cx="52565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marL="457200" indent="-457200">
              <a:buClr>
                <a:srgbClr val="FF0000"/>
              </a:buClr>
              <a:buFont typeface="Wingdings" pitchFamily="2" charset="2"/>
              <a:buChar char="Ø"/>
            </a:pPr>
            <a:r>
              <a:rPr kumimoji="0" lang="zh-CN" altLang="en-US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 规定画法和特征画法</a:t>
            </a:r>
          </a:p>
        </p:txBody>
      </p:sp>
      <p:grpSp>
        <p:nvGrpSpPr>
          <p:cNvPr id="470034" name="Group 18"/>
          <p:cNvGrpSpPr>
            <a:grpSpLocks/>
          </p:cNvGrpSpPr>
          <p:nvPr/>
        </p:nvGrpSpPr>
        <p:grpSpPr bwMode="auto">
          <a:xfrm>
            <a:off x="900113" y="3068960"/>
            <a:ext cx="7632700" cy="3167062"/>
            <a:chOff x="589" y="1979"/>
            <a:chExt cx="4808" cy="1995"/>
          </a:xfrm>
        </p:grpSpPr>
        <p:sp>
          <p:nvSpPr>
            <p:cNvPr id="76807" name="Rectangle 2"/>
            <p:cNvSpPr>
              <a:spLocks noChangeArrowheads="1"/>
            </p:cNvSpPr>
            <p:nvPr/>
          </p:nvSpPr>
          <p:spPr bwMode="auto">
            <a:xfrm flipV="1">
              <a:off x="589" y="1979"/>
              <a:ext cx="4808" cy="199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76808" name="Picture 1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" y="2024"/>
              <a:ext cx="4604" cy="19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" name="Picture 30" descr="2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980728"/>
            <a:ext cx="6858000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占位符 1"/>
          <p:cNvSpPr txBox="1">
            <a:spLocks/>
          </p:cNvSpPr>
          <p:nvPr/>
        </p:nvSpPr>
        <p:spPr bwMode="auto">
          <a:xfrm>
            <a:off x="1016000" y="188640"/>
            <a:ext cx="74882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2.</a:t>
            </a:r>
            <a:r>
              <a:rPr lang="zh-CN" altLang="en-US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滚动轴承的画法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692275" y="1484784"/>
            <a:ext cx="7092950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>
              <a:lnSpc>
                <a:spcPct val="100000"/>
              </a:lnSpc>
              <a:defRPr sz="2800" b="1">
                <a:latin typeface="楷体" pitchFamily="49" charset="-122"/>
                <a:ea typeface="楷体" pitchFamily="49" charset="-122"/>
                <a:cs typeface="+mn-cs"/>
              </a:defRPr>
            </a:lvl1pPr>
          </a:lstStyle>
          <a:p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规定画法</a:t>
            </a:r>
            <a:r>
              <a:rPr lang="zh-CN" altLang="en-US" dirty="0"/>
              <a:t>：按比例画法将其一半近似地画出</a:t>
            </a:r>
            <a:endParaRPr lang="en-US" altLang="zh-CN" dirty="0"/>
          </a:p>
          <a:p>
            <a:r>
              <a:rPr lang="en-US" altLang="zh-CN" dirty="0"/>
              <a:t>          </a:t>
            </a:r>
            <a:r>
              <a:rPr lang="zh-CN" altLang="en-US" dirty="0"/>
              <a:t>它的结构特征，另一半用粗实线</a:t>
            </a:r>
            <a:endParaRPr lang="en-US" altLang="zh-CN" dirty="0"/>
          </a:p>
          <a:p>
            <a:r>
              <a:rPr lang="en-US" altLang="zh-CN" dirty="0"/>
              <a:t>          </a:t>
            </a:r>
            <a:r>
              <a:rPr lang="zh-CN" altLang="en-US" dirty="0"/>
              <a:t>画上正十字（按通用画法画出）。</a:t>
            </a:r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auto">
          <a:xfrm>
            <a:off x="611188" y="1592858"/>
            <a:ext cx="1079500" cy="8636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CN" altLang="en-US" b="1">
                <a:solidFill>
                  <a:srgbClr val="FFFF66"/>
                </a:solidFill>
                <a:ea typeface="华文行楷" pitchFamily="2" charset="-122"/>
              </a:rPr>
              <a:t>方法</a:t>
            </a:r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4967288" y="4220914"/>
            <a:ext cx="1260475" cy="7556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4895850" y="5408364"/>
            <a:ext cx="1260475" cy="755650"/>
          </a:xfrm>
          <a:prstGeom prst="ellipse">
            <a:avLst/>
          </a:prstGeom>
          <a:noFill/>
          <a:ln w="38100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5211762" y="2310689"/>
            <a:ext cx="224333" cy="19102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H="1">
            <a:off x="6084167" y="2777446"/>
            <a:ext cx="576063" cy="2811794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304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  <p:bldP spid="12" grpId="0" animBg="1" autoUpdateAnimBg="0"/>
      <p:bldP spid="13" grpId="0" animBg="1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900113" y="3068960"/>
            <a:ext cx="7632700" cy="3167062"/>
            <a:chOff x="589" y="1979"/>
            <a:chExt cx="4808" cy="1995"/>
          </a:xfrm>
        </p:grpSpPr>
        <p:sp>
          <p:nvSpPr>
            <p:cNvPr id="16" name="Rectangle 2"/>
            <p:cNvSpPr>
              <a:spLocks noChangeArrowheads="1"/>
            </p:cNvSpPr>
            <p:nvPr/>
          </p:nvSpPr>
          <p:spPr bwMode="auto">
            <a:xfrm flipV="1">
              <a:off x="589" y="1979"/>
              <a:ext cx="4808" cy="199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7" name="Picture 1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" y="2024"/>
              <a:ext cx="4604" cy="19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76168" name="Text Box 8"/>
          <p:cNvSpPr txBox="1">
            <a:spLocks noChangeArrowheads="1"/>
          </p:cNvSpPr>
          <p:nvPr/>
        </p:nvSpPr>
        <p:spPr bwMode="auto">
          <a:xfrm>
            <a:off x="1979613" y="1676192"/>
            <a:ext cx="6624637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>
              <a:lnSpc>
                <a:spcPct val="100000"/>
              </a:lnSpc>
              <a:defRPr sz="2800" b="1">
                <a:solidFill>
                  <a:srgbClr val="FF0000"/>
                </a:solidFill>
                <a:latin typeface="隶书" pitchFamily="49" charset="-122"/>
                <a:ea typeface="隶书" pitchFamily="49" charset="-122"/>
                <a:cs typeface="+mn-cs"/>
              </a:defRPr>
            </a:lvl1pPr>
          </a:lstStyle>
          <a:p>
            <a:r>
              <a:rPr lang="zh-CN" altLang="en-US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在</a:t>
            </a:r>
            <a:r>
              <a:rPr lang="zh-CN" altLang="en-US" dirty="0"/>
              <a:t>规定画法</a:t>
            </a:r>
            <a:r>
              <a:rPr lang="zh-CN" altLang="en-US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中，轴承的内圈和外圈的</a:t>
            </a:r>
            <a:r>
              <a:rPr lang="zh-CN" altLang="en-US" dirty="0"/>
              <a:t>剖面线</a:t>
            </a:r>
            <a:r>
              <a:rPr lang="zh-CN" altLang="en-US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方向和间隔均要</a:t>
            </a:r>
            <a:r>
              <a:rPr lang="zh-CN" altLang="en-US" dirty="0"/>
              <a:t>相同</a:t>
            </a:r>
            <a:r>
              <a:rPr lang="zh-CN" altLang="en-US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。</a:t>
            </a:r>
          </a:p>
        </p:txBody>
      </p:sp>
      <p:sp>
        <p:nvSpPr>
          <p:cNvPr id="476169" name="AutoShape 9"/>
          <p:cNvSpPr>
            <a:spLocks noChangeArrowheads="1"/>
          </p:cNvSpPr>
          <p:nvPr/>
        </p:nvSpPr>
        <p:spPr bwMode="auto">
          <a:xfrm>
            <a:off x="683568" y="1700808"/>
            <a:ext cx="1079500" cy="8636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CN" altLang="en-US" b="1">
                <a:solidFill>
                  <a:srgbClr val="FFFF66"/>
                </a:solidFill>
                <a:ea typeface="华文行楷" pitchFamily="2" charset="-122"/>
              </a:rPr>
              <a:t>注意</a:t>
            </a:r>
          </a:p>
        </p:txBody>
      </p:sp>
      <p:sp>
        <p:nvSpPr>
          <p:cNvPr id="476170" name="Line 10"/>
          <p:cNvSpPr>
            <a:spLocks noChangeShapeType="1"/>
          </p:cNvSpPr>
          <p:nvPr/>
        </p:nvSpPr>
        <p:spPr bwMode="auto">
          <a:xfrm>
            <a:off x="3779912" y="2636912"/>
            <a:ext cx="1620763" cy="223195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6171" name="Line 11"/>
          <p:cNvSpPr>
            <a:spLocks noChangeShapeType="1"/>
          </p:cNvSpPr>
          <p:nvPr/>
        </p:nvSpPr>
        <p:spPr bwMode="auto">
          <a:xfrm>
            <a:off x="3995936" y="2636912"/>
            <a:ext cx="1692077" cy="180015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683568" y="908720"/>
            <a:ext cx="52565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marL="457200" indent="-457200">
              <a:buClr>
                <a:srgbClr val="FF0000"/>
              </a:buClr>
              <a:buFont typeface="Wingdings" pitchFamily="2" charset="2"/>
              <a:buChar char="Ø"/>
            </a:pPr>
            <a:r>
              <a:rPr kumimoji="0" lang="zh-CN" altLang="en-US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 规定画法和特征画法</a:t>
            </a:r>
          </a:p>
        </p:txBody>
      </p:sp>
      <p:pic>
        <p:nvPicPr>
          <p:cNvPr id="13" name="Picture 30" descr="2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980728"/>
            <a:ext cx="6858000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文本占位符 1"/>
          <p:cNvSpPr txBox="1">
            <a:spLocks/>
          </p:cNvSpPr>
          <p:nvPr/>
        </p:nvSpPr>
        <p:spPr bwMode="auto">
          <a:xfrm>
            <a:off x="1016000" y="188640"/>
            <a:ext cx="74882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2.</a:t>
            </a:r>
            <a:r>
              <a:rPr lang="zh-CN" altLang="en-US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滚动轴承的画法</a:t>
            </a:r>
          </a:p>
        </p:txBody>
      </p:sp>
    </p:spTree>
    <p:extLst>
      <p:ext uri="{BB962C8B-B14F-4D97-AF65-F5344CB8AC3E}">
        <p14:creationId xmlns:p14="http://schemas.microsoft.com/office/powerpoint/2010/main" val="83306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6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6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6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76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7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7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7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168" grpId="0" autoUpdateAnimBg="0"/>
      <p:bldP spid="476169" grpId="0" animBg="1" autoUpdateAnimBg="0"/>
      <p:bldP spid="476170" grpId="0" animBg="1"/>
      <p:bldP spid="47617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8"/>
          <p:cNvGrpSpPr>
            <a:grpSpLocks/>
          </p:cNvGrpSpPr>
          <p:nvPr/>
        </p:nvGrpSpPr>
        <p:grpSpPr bwMode="auto">
          <a:xfrm>
            <a:off x="900113" y="3068960"/>
            <a:ext cx="7632700" cy="3167062"/>
            <a:chOff x="589" y="1979"/>
            <a:chExt cx="4808" cy="1995"/>
          </a:xfrm>
        </p:grpSpPr>
        <p:sp>
          <p:nvSpPr>
            <p:cNvPr id="15" name="Rectangle 2"/>
            <p:cNvSpPr>
              <a:spLocks noChangeArrowheads="1"/>
            </p:cNvSpPr>
            <p:nvPr/>
          </p:nvSpPr>
          <p:spPr bwMode="auto">
            <a:xfrm flipV="1">
              <a:off x="589" y="1979"/>
              <a:ext cx="4808" cy="199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6" name="Picture 1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" y="2024"/>
              <a:ext cx="4604" cy="19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75144" name="Text Box 8"/>
          <p:cNvSpPr txBox="1">
            <a:spLocks noChangeArrowheads="1"/>
          </p:cNvSpPr>
          <p:nvPr/>
        </p:nvSpPr>
        <p:spPr bwMode="auto">
          <a:xfrm>
            <a:off x="1727522" y="1775138"/>
            <a:ext cx="709295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>
              <a:lnSpc>
                <a:spcPct val="100000"/>
              </a:lnSpc>
              <a:defRPr sz="2800" b="1">
                <a:latin typeface="楷体" pitchFamily="49" charset="-122"/>
                <a:ea typeface="楷体" pitchFamily="49" charset="-122"/>
                <a:cs typeface="+mn-cs"/>
              </a:defRPr>
            </a:lvl1pPr>
          </a:lstStyle>
          <a:p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特征画法</a:t>
            </a:r>
            <a:r>
              <a:rPr lang="zh-CN" altLang="en-US" dirty="0"/>
              <a:t>：按比例画出轮廓，内部用粗实线</a:t>
            </a:r>
            <a:endParaRPr lang="en-US" altLang="zh-CN" dirty="0"/>
          </a:p>
          <a:p>
            <a:r>
              <a:rPr lang="en-US" altLang="zh-CN" dirty="0"/>
              <a:t>          </a:t>
            </a:r>
            <a:r>
              <a:rPr lang="zh-CN" altLang="en-US" dirty="0"/>
              <a:t>画上正十字（与通用画法不同）。</a:t>
            </a:r>
          </a:p>
        </p:txBody>
      </p:sp>
      <p:sp>
        <p:nvSpPr>
          <p:cNvPr id="475145" name="AutoShape 9"/>
          <p:cNvSpPr>
            <a:spLocks noChangeArrowheads="1"/>
          </p:cNvSpPr>
          <p:nvPr/>
        </p:nvSpPr>
        <p:spPr bwMode="auto">
          <a:xfrm>
            <a:off x="611188" y="1772816"/>
            <a:ext cx="1079500" cy="8636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CN" altLang="en-US" b="1">
                <a:solidFill>
                  <a:srgbClr val="FFFF66"/>
                </a:solidFill>
                <a:ea typeface="华文行楷" pitchFamily="2" charset="-122"/>
              </a:rPr>
              <a:t>方法</a:t>
            </a:r>
          </a:p>
        </p:txBody>
      </p:sp>
      <p:sp>
        <p:nvSpPr>
          <p:cNvPr id="475146" name="Oval 10"/>
          <p:cNvSpPr>
            <a:spLocks noChangeArrowheads="1"/>
          </p:cNvSpPr>
          <p:nvPr/>
        </p:nvSpPr>
        <p:spPr bwMode="auto">
          <a:xfrm>
            <a:off x="7127875" y="3864297"/>
            <a:ext cx="973138" cy="23050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683568" y="908720"/>
            <a:ext cx="52565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marL="457200" indent="-457200">
              <a:buClr>
                <a:srgbClr val="FF0000"/>
              </a:buClr>
              <a:buFont typeface="Wingdings" pitchFamily="2" charset="2"/>
              <a:buChar char="Ø"/>
            </a:pPr>
            <a:r>
              <a:rPr kumimoji="0" lang="zh-CN" altLang="en-US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 规定画法和特征画法</a:t>
            </a:r>
          </a:p>
        </p:txBody>
      </p:sp>
      <p:pic>
        <p:nvPicPr>
          <p:cNvPr id="12" name="Picture 30" descr="2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980728"/>
            <a:ext cx="6858000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占位符 1"/>
          <p:cNvSpPr txBox="1">
            <a:spLocks/>
          </p:cNvSpPr>
          <p:nvPr/>
        </p:nvSpPr>
        <p:spPr bwMode="auto">
          <a:xfrm>
            <a:off x="1016000" y="188640"/>
            <a:ext cx="74882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2.</a:t>
            </a:r>
            <a:r>
              <a:rPr lang="zh-CN" altLang="en-US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滚动轴承的画法</a:t>
            </a:r>
          </a:p>
        </p:txBody>
      </p:sp>
    </p:spTree>
    <p:extLst>
      <p:ext uri="{BB962C8B-B14F-4D97-AF65-F5344CB8AC3E}">
        <p14:creationId xmlns:p14="http://schemas.microsoft.com/office/powerpoint/2010/main" val="374468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5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5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5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75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7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5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5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5144" grpId="0" autoUpdateAnimBg="0"/>
      <p:bldP spid="475145" grpId="0" animBg="1"/>
      <p:bldP spid="47514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50" name="Group 10"/>
          <p:cNvGrpSpPr>
            <a:grpSpLocks/>
          </p:cNvGrpSpPr>
          <p:nvPr/>
        </p:nvGrpSpPr>
        <p:grpSpPr bwMode="auto">
          <a:xfrm>
            <a:off x="684213" y="2420938"/>
            <a:ext cx="8208962" cy="2879725"/>
            <a:chOff x="408" y="1979"/>
            <a:chExt cx="5171" cy="1814"/>
          </a:xfrm>
        </p:grpSpPr>
        <p:sp>
          <p:nvSpPr>
            <p:cNvPr id="80902" name="Rectangle 2"/>
            <p:cNvSpPr>
              <a:spLocks noChangeArrowheads="1"/>
            </p:cNvSpPr>
            <p:nvPr/>
          </p:nvSpPr>
          <p:spPr bwMode="auto">
            <a:xfrm flipV="1">
              <a:off x="408" y="1979"/>
              <a:ext cx="5171" cy="181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80903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" y="2024"/>
              <a:ext cx="5103" cy="16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683568" y="908720"/>
            <a:ext cx="52565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marL="457200" indent="-457200">
              <a:buClr>
                <a:srgbClr val="FF0000"/>
              </a:buClr>
              <a:buFont typeface="Wingdings" pitchFamily="2" charset="2"/>
              <a:buChar char="Ø"/>
            </a:pPr>
            <a:r>
              <a:rPr kumimoji="0" lang="zh-CN" altLang="en-US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 规定画法和特征画法</a:t>
            </a:r>
          </a:p>
        </p:txBody>
      </p:sp>
      <p:pic>
        <p:nvPicPr>
          <p:cNvPr id="9" name="Picture 30" descr="2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980728"/>
            <a:ext cx="6858000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占位符 1"/>
          <p:cNvSpPr txBox="1">
            <a:spLocks/>
          </p:cNvSpPr>
          <p:nvPr/>
        </p:nvSpPr>
        <p:spPr bwMode="auto">
          <a:xfrm>
            <a:off x="1016000" y="188640"/>
            <a:ext cx="74882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2.</a:t>
            </a:r>
            <a:r>
              <a:rPr lang="zh-CN" altLang="en-US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滚动轴承的画法</a:t>
            </a:r>
          </a:p>
        </p:txBody>
      </p:sp>
    </p:spTree>
    <p:extLst>
      <p:ext uri="{BB962C8B-B14F-4D97-AF65-F5344CB8AC3E}">
        <p14:creationId xmlns:p14="http://schemas.microsoft.com/office/powerpoint/2010/main" val="132703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2073" name="Group 9"/>
          <p:cNvGrpSpPr>
            <a:grpSpLocks/>
          </p:cNvGrpSpPr>
          <p:nvPr/>
        </p:nvGrpSpPr>
        <p:grpSpPr bwMode="auto">
          <a:xfrm>
            <a:off x="647700" y="2422525"/>
            <a:ext cx="8243888" cy="2951163"/>
            <a:chOff x="431" y="1412"/>
            <a:chExt cx="5193" cy="1859"/>
          </a:xfrm>
        </p:grpSpPr>
        <p:sp>
          <p:nvSpPr>
            <p:cNvPr id="81926" name="Rectangle 2"/>
            <p:cNvSpPr>
              <a:spLocks noChangeArrowheads="1"/>
            </p:cNvSpPr>
            <p:nvPr/>
          </p:nvSpPr>
          <p:spPr bwMode="auto">
            <a:xfrm flipV="1">
              <a:off x="431" y="1412"/>
              <a:ext cx="5193" cy="185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81927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1457"/>
              <a:ext cx="5103" cy="1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683568" y="908720"/>
            <a:ext cx="52565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marL="457200" indent="-457200">
              <a:buClr>
                <a:srgbClr val="FF0000"/>
              </a:buClr>
              <a:buFont typeface="Wingdings" pitchFamily="2" charset="2"/>
              <a:buChar char="Ø"/>
            </a:pPr>
            <a:r>
              <a:rPr kumimoji="0" lang="zh-CN" altLang="en-US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 规定画法和特征画法</a:t>
            </a:r>
          </a:p>
        </p:txBody>
      </p:sp>
      <p:pic>
        <p:nvPicPr>
          <p:cNvPr id="9" name="Picture 30" descr="2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980728"/>
            <a:ext cx="6858000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占位符 1"/>
          <p:cNvSpPr txBox="1">
            <a:spLocks/>
          </p:cNvSpPr>
          <p:nvPr/>
        </p:nvSpPr>
        <p:spPr bwMode="auto">
          <a:xfrm>
            <a:off x="1016000" y="188640"/>
            <a:ext cx="74882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2.</a:t>
            </a:r>
            <a:r>
              <a:rPr lang="zh-CN" altLang="en-US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滚动轴承的画法</a:t>
            </a:r>
          </a:p>
        </p:txBody>
      </p:sp>
    </p:spTree>
    <p:extLst>
      <p:ext uri="{BB962C8B-B14F-4D97-AF65-F5344CB8AC3E}">
        <p14:creationId xmlns:p14="http://schemas.microsoft.com/office/powerpoint/2010/main" val="44437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640" name="Text Box 232"/>
          <p:cNvSpPr txBox="1">
            <a:spLocks noChangeArrowheads="1"/>
          </p:cNvSpPr>
          <p:nvPr/>
        </p:nvSpPr>
        <p:spPr bwMode="auto">
          <a:xfrm>
            <a:off x="755650" y="2348880"/>
            <a:ext cx="3600450" cy="3130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33CCCC"/>
                    </a:gs>
                    <a:gs pos="50000">
                      <a:srgbClr val="CFF3F3"/>
                    </a:gs>
                    <a:gs pos="100000">
                      <a:srgbClr val="33CCC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>
              <a:lnSpc>
                <a:spcPct val="100000"/>
              </a:lnSpc>
              <a:defRPr sz="2800" b="1">
                <a:solidFill>
                  <a:srgbClr val="FF0000"/>
                </a:solidFill>
                <a:latin typeface="隶书" pitchFamily="49" charset="-122"/>
                <a:ea typeface="隶书" pitchFamily="49" charset="-122"/>
                <a:cs typeface="+mn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当不需要确切表示轴承的外形轮廓、载荷特性、结构特征时，可将轴承按通用画法画出。</a:t>
            </a:r>
          </a:p>
        </p:txBody>
      </p:sp>
      <p:sp>
        <p:nvSpPr>
          <p:cNvPr id="273721" name="Text Box 313"/>
          <p:cNvSpPr txBox="1">
            <a:spLocks noChangeArrowheads="1"/>
          </p:cNvSpPr>
          <p:nvPr/>
        </p:nvSpPr>
        <p:spPr bwMode="auto">
          <a:xfrm>
            <a:off x="754063" y="1268413"/>
            <a:ext cx="33131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457200" indent="-457200" eaLnBrk="0" hangingPunct="0">
              <a:buClr>
                <a:srgbClr val="FF0000"/>
              </a:buClr>
              <a:buFont typeface="Wingdings" pitchFamily="2" charset="2"/>
              <a:buChar char="Ø"/>
              <a:defRPr kumimoji="0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defRPr>
            </a:lvl1pPr>
            <a:lvl2pPr marL="742950" indent="-285750" eaLnBrk="0" hangingPunct="0">
              <a:defRPr>
                <a:ea typeface="宋体" charset="-122"/>
              </a:defRPr>
            </a:lvl2pPr>
            <a:lvl3pPr marL="1143000" indent="-228600" eaLnBrk="0" hangingPunct="0">
              <a:defRPr>
                <a:ea typeface="宋体" charset="-122"/>
              </a:defRPr>
            </a:lvl3pPr>
            <a:lvl4pPr marL="1600200" indent="-228600" eaLnBrk="0" hangingPunct="0">
              <a:defRPr>
                <a:ea typeface="宋体" charset="-122"/>
              </a:defRPr>
            </a:lvl4pPr>
            <a:lvl5pPr marL="2057400" indent="-228600" eaLnBrk="0" hangingPunct="0">
              <a:defRPr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宋体" charset="-122"/>
              </a:defRPr>
            </a:lvl9pPr>
          </a:lstStyle>
          <a:p>
            <a:r>
              <a:rPr lang="zh-CN" altLang="en-US" dirty="0"/>
              <a:t> 通用画法</a:t>
            </a:r>
          </a:p>
        </p:txBody>
      </p:sp>
      <p:pic>
        <p:nvPicPr>
          <p:cNvPr id="273724" name="Picture 3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263" y="1263650"/>
            <a:ext cx="4178300" cy="4999038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0" descr="2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980728"/>
            <a:ext cx="6858000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占位符 1"/>
          <p:cNvSpPr txBox="1">
            <a:spLocks/>
          </p:cNvSpPr>
          <p:nvPr/>
        </p:nvSpPr>
        <p:spPr bwMode="auto">
          <a:xfrm>
            <a:off x="1016000" y="188640"/>
            <a:ext cx="74882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2.</a:t>
            </a:r>
            <a:r>
              <a:rPr lang="zh-CN" altLang="en-US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滚动轴承的画法</a:t>
            </a:r>
          </a:p>
        </p:txBody>
      </p:sp>
    </p:spTree>
    <p:extLst>
      <p:ext uri="{BB962C8B-B14F-4D97-AF65-F5344CB8AC3E}">
        <p14:creationId xmlns:p14="http://schemas.microsoft.com/office/powerpoint/2010/main" val="287810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3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3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3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640" grpId="0" build="p" autoUpdateAnimBg="0"/>
      <p:bldP spid="2737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占位符 1"/>
          <p:cNvSpPr txBox="1">
            <a:spLocks/>
          </p:cNvSpPr>
          <p:nvPr/>
        </p:nvSpPr>
        <p:spPr bwMode="auto">
          <a:xfrm>
            <a:off x="1016000" y="116632"/>
            <a:ext cx="74882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7.4</a:t>
            </a:r>
            <a:r>
              <a:rPr lang="zh-CN" altLang="en-US" sz="36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滚动轴承</a:t>
            </a:r>
          </a:p>
        </p:txBody>
      </p:sp>
      <p:pic>
        <p:nvPicPr>
          <p:cNvPr id="39942" name="Picture 3" descr="26"/>
          <p:cNvPicPr>
            <a:picLocks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980728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占位符 1"/>
          <p:cNvSpPr txBox="1">
            <a:spLocks/>
          </p:cNvSpPr>
          <p:nvPr/>
        </p:nvSpPr>
        <p:spPr bwMode="auto">
          <a:xfrm>
            <a:off x="971550" y="1124744"/>
            <a:ext cx="7488238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zh-CN" sz="32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7.4.1</a:t>
            </a:r>
            <a:r>
              <a:rPr lang="zh-CN" altLang="en-US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滚动轴承的结构、分类和代号</a:t>
            </a:r>
          </a:p>
        </p:txBody>
      </p:sp>
      <p:sp>
        <p:nvSpPr>
          <p:cNvPr id="7" name="Text Box 52"/>
          <p:cNvSpPr txBox="1">
            <a:spLocks noChangeArrowheads="1"/>
          </p:cNvSpPr>
          <p:nvPr/>
        </p:nvSpPr>
        <p:spPr bwMode="auto">
          <a:xfrm>
            <a:off x="827732" y="1988840"/>
            <a:ext cx="4032250" cy="393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3200" b="1">
                <a:latin typeface="楷体" pitchFamily="49" charset="-122"/>
                <a:ea typeface="楷体" pitchFamily="49" charset="-122"/>
                <a:cs typeface="+mn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dirty="0"/>
              <a:t>    </a:t>
            </a:r>
            <a:r>
              <a:rPr lang="zh-CN" altLang="en-US" dirty="0"/>
              <a:t>滚动轴承是一种支承旋转轴的组件。</a:t>
            </a:r>
          </a:p>
          <a:p>
            <a:pPr>
              <a:lnSpc>
                <a:spcPct val="100000"/>
              </a:lnSpc>
            </a:pPr>
            <a:r>
              <a:rPr lang="zh-CN" altLang="en-US" dirty="0"/>
              <a:t>    </a:t>
            </a:r>
          </a:p>
          <a:p>
            <a:pPr>
              <a:lnSpc>
                <a:spcPct val="100000"/>
              </a:lnSpc>
            </a:pPr>
            <a:r>
              <a:rPr lang="zh-CN" altLang="en-US" dirty="0"/>
              <a:t>    由于它具有摩擦力小、结构紧凑等优点，已被广泛采用在机器、仪表等多种产品中。</a:t>
            </a:r>
          </a:p>
        </p:txBody>
      </p:sp>
      <p:grpSp>
        <p:nvGrpSpPr>
          <p:cNvPr id="8" name="Group 74"/>
          <p:cNvGrpSpPr>
            <a:grpSpLocks/>
          </p:cNvGrpSpPr>
          <p:nvPr/>
        </p:nvGrpSpPr>
        <p:grpSpPr bwMode="auto">
          <a:xfrm>
            <a:off x="5291782" y="1844129"/>
            <a:ext cx="3168650" cy="4321175"/>
            <a:chOff x="3288" y="1071"/>
            <a:chExt cx="1996" cy="2722"/>
          </a:xfrm>
        </p:grpSpPr>
        <p:sp>
          <p:nvSpPr>
            <p:cNvPr id="9" name="Rectangle 58"/>
            <p:cNvSpPr>
              <a:spLocks noChangeArrowheads="1"/>
            </p:cNvSpPr>
            <p:nvPr/>
          </p:nvSpPr>
          <p:spPr bwMode="auto">
            <a:xfrm flipV="1">
              <a:off x="3288" y="1071"/>
              <a:ext cx="1996" cy="272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10" name="Object 73"/>
            <p:cNvGraphicFramePr>
              <a:graphicFrameLocks noChangeAspect="1"/>
            </p:cNvGraphicFramePr>
            <p:nvPr/>
          </p:nvGraphicFramePr>
          <p:xfrm>
            <a:off x="3606" y="1162"/>
            <a:ext cx="1292" cy="24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3438" name="位图图像" r:id="rId4" imgW="2276793" imgH="4361905" progId="Paint.Picture">
                    <p:embed/>
                  </p:oleObj>
                </mc:Choice>
                <mc:Fallback>
                  <p:oleObj name="位图图像" r:id="rId4" imgW="2276793" imgH="4361905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06" y="1162"/>
                          <a:ext cx="1292" cy="24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27303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/>
      <p:bldP spid="11" grpId="0"/>
      <p:bldP spid="7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Text Box 2"/>
          <p:cNvSpPr txBox="1">
            <a:spLocks noChangeArrowheads="1"/>
          </p:cNvSpPr>
          <p:nvPr/>
        </p:nvSpPr>
        <p:spPr bwMode="auto">
          <a:xfrm>
            <a:off x="755650" y="3429000"/>
            <a:ext cx="36004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33CCCC"/>
                    </a:gs>
                    <a:gs pos="50000">
                      <a:srgbClr val="CFF3F3"/>
                    </a:gs>
                    <a:gs pos="100000">
                      <a:srgbClr val="33CCC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通常采用规定画法画出。</a:t>
            </a:r>
          </a:p>
        </p:txBody>
      </p:sp>
      <p:sp>
        <p:nvSpPr>
          <p:cNvPr id="83973" name="Rectangle 9"/>
          <p:cNvSpPr>
            <a:spLocks noChangeArrowheads="1"/>
          </p:cNvSpPr>
          <p:nvPr/>
        </p:nvSpPr>
        <p:spPr bwMode="auto">
          <a:xfrm>
            <a:off x="684213" y="1557338"/>
            <a:ext cx="4068762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altLang="zh-CN" sz="2800" b="1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【</a:t>
            </a:r>
            <a:r>
              <a:rPr lang="zh-CN" altLang="en-US" sz="2800" b="1">
                <a:solidFill>
                  <a:schemeClr val="accent2"/>
                </a:solidFill>
                <a:ea typeface="楷体_GB2312" pitchFamily="49" charset="-122"/>
              </a:rPr>
              <a:t>例</a:t>
            </a:r>
            <a:r>
              <a:rPr lang="en-US" altLang="zh-CN" sz="2800" b="1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】</a:t>
            </a:r>
            <a:r>
              <a:rPr lang="zh-CN" altLang="en-US" sz="2800" b="1">
                <a:ea typeface="楷体_GB2312" pitchFamily="49" charset="-122"/>
              </a:rPr>
              <a:t>装配图中滚动轴</a:t>
            </a:r>
          </a:p>
          <a:p>
            <a:pPr eaLnBrk="0" hangingPunct="0">
              <a:lnSpc>
                <a:spcPct val="90000"/>
              </a:lnSpc>
            </a:pPr>
            <a:r>
              <a:rPr lang="zh-CN" altLang="en-US" sz="2800" b="1">
                <a:ea typeface="楷体_GB2312" pitchFamily="49" charset="-122"/>
              </a:rPr>
              <a:t>            承的画法。</a:t>
            </a:r>
          </a:p>
        </p:txBody>
      </p:sp>
      <p:pic>
        <p:nvPicPr>
          <p:cNvPr id="477196" name="Picture 12" descr="装配图中滚动轴承的画法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468438"/>
            <a:ext cx="3444875" cy="4751387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0" descr="2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980728"/>
            <a:ext cx="6858000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占位符 1"/>
          <p:cNvSpPr txBox="1">
            <a:spLocks/>
          </p:cNvSpPr>
          <p:nvPr/>
        </p:nvSpPr>
        <p:spPr bwMode="auto">
          <a:xfrm>
            <a:off x="1016000" y="188640"/>
            <a:ext cx="74882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2.</a:t>
            </a:r>
            <a:r>
              <a:rPr lang="zh-CN" altLang="en-US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滚动轴承的画法</a:t>
            </a:r>
          </a:p>
        </p:txBody>
      </p:sp>
    </p:spTree>
    <p:extLst>
      <p:ext uri="{BB962C8B-B14F-4D97-AF65-F5344CB8AC3E}">
        <p14:creationId xmlns:p14="http://schemas.microsoft.com/office/powerpoint/2010/main" val="117119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7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7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7186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Text Box 2"/>
          <p:cNvSpPr txBox="1">
            <a:spLocks noChangeArrowheads="1"/>
          </p:cNvSpPr>
          <p:nvPr/>
        </p:nvSpPr>
        <p:spPr bwMode="auto">
          <a:xfrm>
            <a:off x="755650" y="2122978"/>
            <a:ext cx="360045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33CCCC"/>
                    </a:gs>
                    <a:gs pos="50000">
                      <a:srgbClr val="CFF3F3"/>
                    </a:gs>
                    <a:gs pos="100000">
                      <a:srgbClr val="33CCC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800" b="1">
                <a:latin typeface="楷体" pitchFamily="49" charset="-122"/>
                <a:ea typeface="楷体" pitchFamily="49" charset="-122"/>
                <a:cs typeface="+mn-cs"/>
              </a:defRPr>
            </a:lvl1pPr>
          </a:lstStyle>
          <a:p>
            <a:r>
              <a:rPr lang="en-US" altLang="zh-CN" dirty="0"/>
              <a:t>    </a:t>
            </a:r>
            <a:r>
              <a:rPr lang="zh-CN" altLang="en-US" dirty="0"/>
              <a:t>在表示滚动轴承端面的视图上，无论滚动体的形状（球、柱、锥、针等）和尺寸如何，一般均按图示方法绘制。</a:t>
            </a:r>
          </a:p>
        </p:txBody>
      </p:sp>
      <p:sp>
        <p:nvSpPr>
          <p:cNvPr id="478213" name="Text Box 5"/>
          <p:cNvSpPr txBox="1">
            <a:spLocks noChangeArrowheads="1"/>
          </p:cNvSpPr>
          <p:nvPr/>
        </p:nvSpPr>
        <p:spPr bwMode="auto">
          <a:xfrm>
            <a:off x="754062" y="1268413"/>
            <a:ext cx="475404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457200" indent="-457200" eaLnBrk="0" hangingPunct="0">
              <a:buClr>
                <a:srgbClr val="FF0000"/>
              </a:buClr>
              <a:buFont typeface="Wingdings" pitchFamily="2" charset="2"/>
              <a:buChar char="Ø"/>
              <a:defRPr kumimoji="0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defRPr>
            </a:lvl1pPr>
            <a:lvl2pPr marL="742950" indent="-285750" eaLnBrk="0" hangingPunct="0">
              <a:defRPr>
                <a:ea typeface="宋体" charset="-122"/>
              </a:defRPr>
            </a:lvl2pPr>
            <a:lvl3pPr marL="1143000" indent="-228600" eaLnBrk="0" hangingPunct="0">
              <a:defRPr>
                <a:ea typeface="宋体" charset="-122"/>
              </a:defRPr>
            </a:lvl3pPr>
            <a:lvl4pPr marL="1600200" indent="-228600" eaLnBrk="0" hangingPunct="0">
              <a:defRPr>
                <a:ea typeface="宋体" charset="-122"/>
              </a:defRPr>
            </a:lvl4pPr>
            <a:lvl5pPr marL="2057400" indent="-228600" eaLnBrk="0" hangingPunct="0">
              <a:defRPr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宋体" charset="-122"/>
              </a:defRPr>
            </a:lvl9pPr>
          </a:lstStyle>
          <a:p>
            <a:r>
              <a:rPr lang="zh-CN" altLang="en-US" dirty="0"/>
              <a:t> 端面视图画法</a:t>
            </a:r>
          </a:p>
        </p:txBody>
      </p:sp>
      <p:pic>
        <p:nvPicPr>
          <p:cNvPr id="47821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88" y="2444750"/>
            <a:ext cx="4297362" cy="3097213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0" descr="2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980728"/>
            <a:ext cx="6858000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占位符 1"/>
          <p:cNvSpPr txBox="1">
            <a:spLocks/>
          </p:cNvSpPr>
          <p:nvPr/>
        </p:nvSpPr>
        <p:spPr bwMode="auto">
          <a:xfrm>
            <a:off x="1016000" y="188640"/>
            <a:ext cx="74882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2.</a:t>
            </a:r>
            <a:r>
              <a:rPr lang="zh-CN" altLang="en-US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滚动轴承的画法</a:t>
            </a:r>
          </a:p>
        </p:txBody>
      </p:sp>
    </p:spTree>
    <p:extLst>
      <p:ext uri="{BB962C8B-B14F-4D97-AF65-F5344CB8AC3E}">
        <p14:creationId xmlns:p14="http://schemas.microsoft.com/office/powerpoint/2010/main" val="89939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78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8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8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8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8210" grpId="0" build="p" autoUpdateAnimBg="0"/>
      <p:bldP spid="478213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2" name="文本占位符 1"/>
          <p:cNvSpPr txBox="1">
            <a:spLocks/>
          </p:cNvSpPr>
          <p:nvPr/>
        </p:nvSpPr>
        <p:spPr bwMode="auto">
          <a:xfrm>
            <a:off x="1016000" y="333375"/>
            <a:ext cx="74882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7.5</a:t>
            </a:r>
            <a:r>
              <a:rPr lang="zh-CN" altLang="en-US" sz="36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齿     轮</a:t>
            </a:r>
          </a:p>
        </p:txBody>
      </p:sp>
      <p:pic>
        <p:nvPicPr>
          <p:cNvPr id="26627" name="Picture 3" descr="26"/>
          <p:cNvPicPr>
            <a:picLocks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124744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587633" y="1675254"/>
            <a:ext cx="3579813" cy="196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/>
          <a:p>
            <a:r>
              <a:rPr lang="en-US" altLang="zh-CN" sz="3200" b="1" dirty="0">
                <a:latin typeface="楷体" pitchFamily="49" charset="-122"/>
                <a:ea typeface="楷体" pitchFamily="49" charset="-122"/>
                <a:cs typeface="+mn-cs"/>
              </a:rPr>
              <a:t>    </a:t>
            </a:r>
            <a:r>
              <a:rPr lang="zh-CN" altLang="en-US" sz="3200" b="1" dirty="0">
                <a:latin typeface="楷体" pitchFamily="49" charset="-122"/>
                <a:ea typeface="楷体" pitchFamily="49" charset="-122"/>
                <a:cs typeface="+mn-cs"/>
              </a:rPr>
              <a:t>齿轮是广泛用于机器或部件中的传动零件，属于</a:t>
            </a:r>
            <a:r>
              <a:rPr lang="zh-CN" altLang="en-US" sz="3200" b="1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  <a:cs typeface="+mn-cs"/>
              </a:rPr>
              <a:t>常用件</a:t>
            </a:r>
            <a:r>
              <a:rPr lang="zh-CN" altLang="en-US" sz="3200" b="1" dirty="0">
                <a:latin typeface="楷体" pitchFamily="49" charset="-122"/>
                <a:ea typeface="楷体" pitchFamily="49" charset="-122"/>
                <a:cs typeface="+mn-cs"/>
              </a:rPr>
              <a:t>。</a:t>
            </a: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587633" y="3933056"/>
            <a:ext cx="3621088" cy="196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>
              <a:defRPr sz="3200" b="1">
                <a:latin typeface="楷体" pitchFamily="49" charset="-122"/>
                <a:ea typeface="楷体" pitchFamily="49" charset="-122"/>
                <a:cs typeface="+mn-cs"/>
              </a:defRPr>
            </a:lvl1pPr>
          </a:lstStyle>
          <a:p>
            <a:r>
              <a:rPr lang="en-US" altLang="zh-CN" dirty="0"/>
              <a:t>    </a:t>
            </a:r>
            <a:r>
              <a:rPr lang="zh-CN" altLang="en-US" dirty="0"/>
              <a:t>齿轮不仅可以用来传递动力，并且还能改变转速和回转方向。 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90820" name="ShockwaveFlash1" r:id="rId2" imgW="4606920" imgH="4146480"/>
        </mc:Choice>
        <mc:Fallback>
          <p:control name="ShockwaveFlash1" r:id="rId2" imgW="4606920" imgH="4146480">
            <p:pic>
              <p:nvPicPr>
                <p:cNvPr id="0" name="ShockwaveFlash1"/>
                <p:cNvPicPr preferRelativeResize="0">
                  <a:picLocks noChangeAspect="1"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11638" y="1700213"/>
                  <a:ext cx="4606925" cy="41465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33509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2" grpId="0"/>
      <p:bldP spid="25" grpId="0" autoUpdateAnimBg="0"/>
      <p:bldP spid="26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2" name="文本占位符 1"/>
          <p:cNvSpPr txBox="1">
            <a:spLocks/>
          </p:cNvSpPr>
          <p:nvPr/>
        </p:nvSpPr>
        <p:spPr bwMode="auto">
          <a:xfrm>
            <a:off x="1016000" y="333375"/>
            <a:ext cx="74882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7.5</a:t>
            </a:r>
            <a:r>
              <a:rPr lang="zh-CN" altLang="en-US" sz="36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齿     轮</a:t>
            </a:r>
          </a:p>
        </p:txBody>
      </p:sp>
      <p:pic>
        <p:nvPicPr>
          <p:cNvPr id="26627" name="Picture 3" descr="26"/>
          <p:cNvPicPr>
            <a:picLocks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124744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971550" y="1269921"/>
            <a:ext cx="837440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>
              <a:defRPr sz="3200" b="1">
                <a:latin typeface="楷体" pitchFamily="49" charset="-122"/>
                <a:ea typeface="楷体" pitchFamily="49" charset="-122"/>
                <a:cs typeface="+mn-cs"/>
              </a:defRPr>
            </a:lvl1pPr>
          </a:lstStyle>
          <a:p>
            <a:r>
              <a:rPr lang="zh-CN" altLang="en-US" sz="2800" dirty="0"/>
              <a:t>按两轴的相对位置不同，齿轮可分为</a:t>
            </a:r>
            <a:r>
              <a:rPr lang="zh-CN" altLang="en-US" sz="2800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三大类</a:t>
            </a:r>
            <a:r>
              <a:rPr lang="en-US" altLang="zh-CN" sz="2800" dirty="0"/>
              <a:t>: 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111250" y="1701800"/>
            <a:ext cx="785323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>
              <a:defRPr sz="2800" b="1">
                <a:latin typeface="楷体" pitchFamily="49" charset="-122"/>
                <a:ea typeface="楷体" pitchFamily="49" charset="-122"/>
                <a:cs typeface="+mn-cs"/>
              </a:defRPr>
            </a:lvl1pPr>
          </a:lstStyle>
          <a:p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圆柱齿轮</a:t>
            </a:r>
            <a:r>
              <a:rPr lang="en-US" altLang="zh-CN" dirty="0"/>
              <a:t>: </a:t>
            </a:r>
            <a:r>
              <a:rPr lang="zh-CN" altLang="en-US" dirty="0"/>
              <a:t>用于传递两平行轴的运动，应用广泛； 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111250" y="2134017"/>
            <a:ext cx="649889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>
              <a:defRPr sz="2800" b="1">
                <a:latin typeface="楷体" pitchFamily="49" charset="-122"/>
                <a:ea typeface="楷体" pitchFamily="49" charset="-122"/>
                <a:cs typeface="+mn-cs"/>
              </a:defRPr>
            </a:lvl1pPr>
          </a:lstStyle>
          <a:p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圆锥齿轮</a:t>
            </a:r>
            <a:r>
              <a:rPr lang="en-US" altLang="zh-CN" dirty="0"/>
              <a:t>: </a:t>
            </a:r>
            <a:r>
              <a:rPr lang="zh-CN" altLang="en-US" dirty="0"/>
              <a:t>用于传递两相交轴的运动； 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1111250" y="2564904"/>
            <a:ext cx="794159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>
              <a:defRPr sz="2800" b="1">
                <a:latin typeface="楷体" pitchFamily="49" charset="-122"/>
                <a:ea typeface="楷体" pitchFamily="49" charset="-122"/>
                <a:cs typeface="+mn-cs"/>
              </a:defRPr>
            </a:lvl1pPr>
          </a:lstStyle>
          <a:p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蜗轮、蜗杆</a:t>
            </a:r>
            <a:r>
              <a:rPr lang="en-US" altLang="zh-CN" dirty="0"/>
              <a:t>: </a:t>
            </a:r>
            <a:r>
              <a:rPr lang="zh-CN" altLang="en-US" dirty="0"/>
              <a:t>用于传递两相错且垂直轴的运动。 </a:t>
            </a: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1587500" y="5838825"/>
            <a:ext cx="1238250" cy="4349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2000" b="1">
                <a:latin typeface="楷体_GB2312"/>
                <a:ea typeface="楷体_GB2312"/>
                <a:cs typeface="楷体_GB2312"/>
              </a:rPr>
              <a:t>圆柱齿轮</a:t>
            </a: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6807200" y="5805488"/>
            <a:ext cx="1492250" cy="4349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2000" b="1">
                <a:solidFill>
                  <a:schemeClr val="tx2"/>
                </a:solidFill>
                <a:latin typeface="楷体_GB2312"/>
                <a:ea typeface="楷体_GB2312"/>
                <a:cs typeface="楷体_GB2312"/>
              </a:rPr>
              <a:t>蜗轮、蜗杆</a:t>
            </a: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4032250" y="5842000"/>
            <a:ext cx="1238250" cy="4349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2000" b="1">
                <a:latin typeface="楷体_GB2312"/>
                <a:ea typeface="楷体_GB2312"/>
                <a:cs typeface="楷体_GB2312"/>
              </a:rPr>
              <a:t>圆锥齿轮</a:t>
            </a:r>
          </a:p>
        </p:txBody>
      </p:sp>
      <p:pic>
        <p:nvPicPr>
          <p:cNvPr id="15" name="7-圆柱齿轮.avi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3141663"/>
            <a:ext cx="3313112" cy="248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7-锥齿轮.avi">
            <a:hlinkClick r:id="" action="ppaction://media"/>
          </p:cNvPr>
          <p:cNvPicPr>
            <a:picLocks noChangeAspect="1" noChangeArrowheads="1"/>
          </p:cNvPicPr>
          <p:nvPr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163" y="3141663"/>
            <a:ext cx="3313112" cy="248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7-蜗轮.avi">
            <a:hlinkClick r:id="" action="ppaction://media"/>
          </p:cNvPr>
          <p:cNvPicPr>
            <a:picLocks noChangeAspect="1" noChangeArrowheads="1"/>
          </p:cNvPicPr>
          <p:nvPr>
            <a:vide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141663"/>
            <a:ext cx="3313112" cy="248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971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7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7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video>
              <p:cMediaNode>
                <p:cTn id="6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  <p:video>
              <p:cMediaNode>
                <p:cTn id="6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  <p:video>
              <p:cMediaNode>
                <p:cTn id="7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</p:childTnLst>
        </p:cTn>
      </p:par>
    </p:tnLst>
    <p:bldLst>
      <p:bldP spid="8" grpId="0" build="p" autoUpdateAnimBg="0"/>
      <p:bldP spid="9" grpId="0" build="p" autoUpdateAnimBg="0"/>
      <p:bldP spid="10" grpId="0" build="p" autoUpdateAnimBg="0"/>
      <p:bldP spid="11" grpId="0" build="p" autoUpdateAnimBg="0"/>
      <p:bldP spid="12" grpId="0" animBg="1" autoUpdateAnimBg="0"/>
      <p:bldP spid="13" grpId="0" animBg="1" autoUpdateAnimBg="0"/>
      <p:bldP spid="14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Text Box 2"/>
          <p:cNvSpPr txBox="1">
            <a:spLocks noChangeArrowheads="1"/>
          </p:cNvSpPr>
          <p:nvPr/>
        </p:nvSpPr>
        <p:spPr bwMode="auto">
          <a:xfrm>
            <a:off x="1187624" y="1052736"/>
            <a:ext cx="7488559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>
              <a:defRPr sz="2800" b="1">
                <a:latin typeface="楷体" pitchFamily="49" charset="-122"/>
                <a:ea typeface="楷体" pitchFamily="49" charset="-122"/>
                <a:cs typeface="+mn-cs"/>
              </a:defRPr>
            </a:lvl1pPr>
          </a:lstStyle>
          <a:p>
            <a:r>
              <a:rPr lang="en-US" altLang="zh-CN" dirty="0"/>
              <a:t>    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直齿圆柱齿轮</a:t>
            </a:r>
            <a:r>
              <a:rPr lang="zh-CN" altLang="en-US" dirty="0"/>
              <a:t>按齿轮轮齿方向的不同可分为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直齿</a:t>
            </a:r>
            <a:r>
              <a:rPr lang="zh-CN" altLang="en-US" dirty="0"/>
              <a:t>、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斜齿</a:t>
            </a:r>
            <a:r>
              <a:rPr lang="zh-CN" altLang="en-US" dirty="0"/>
              <a:t>、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人字齿</a:t>
            </a:r>
            <a:r>
              <a:rPr lang="zh-CN" altLang="en-US" dirty="0"/>
              <a:t>等。 </a:t>
            </a:r>
          </a:p>
        </p:txBody>
      </p:sp>
      <p:sp>
        <p:nvSpPr>
          <p:cNvPr id="488451" name="Text Box 3"/>
          <p:cNvSpPr txBox="1">
            <a:spLocks noChangeArrowheads="1"/>
          </p:cNvSpPr>
          <p:nvPr/>
        </p:nvSpPr>
        <p:spPr bwMode="auto">
          <a:xfrm>
            <a:off x="1641475" y="4781550"/>
            <a:ext cx="523412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>
              <a:defRPr sz="2800" b="1">
                <a:latin typeface="楷体" pitchFamily="49" charset="-122"/>
                <a:ea typeface="楷体" pitchFamily="49" charset="-122"/>
                <a:cs typeface="+mn-cs"/>
              </a:defRPr>
            </a:lvl1pPr>
          </a:lstStyle>
          <a:p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锥齿轮</a:t>
            </a:r>
            <a:r>
              <a:rPr lang="zh-CN" altLang="en-US" dirty="0"/>
              <a:t>也有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直齿</a:t>
            </a:r>
            <a:r>
              <a:rPr lang="zh-CN" altLang="en-US" dirty="0"/>
              <a:t>、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斜齿</a:t>
            </a:r>
            <a:r>
              <a:rPr lang="zh-CN" altLang="en-US" dirty="0"/>
              <a:t>等形式。</a:t>
            </a:r>
          </a:p>
        </p:txBody>
      </p:sp>
      <p:sp>
        <p:nvSpPr>
          <p:cNvPr id="488452" name="Text Box 4"/>
          <p:cNvSpPr txBox="1">
            <a:spLocks noChangeArrowheads="1"/>
          </p:cNvSpPr>
          <p:nvPr/>
        </p:nvSpPr>
        <p:spPr bwMode="auto">
          <a:xfrm>
            <a:off x="903288" y="5291138"/>
            <a:ext cx="7772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>
              <a:defRPr sz="2800" b="1">
                <a:latin typeface="楷体" pitchFamily="49" charset="-122"/>
                <a:ea typeface="楷体" pitchFamily="49" charset="-122"/>
                <a:cs typeface="+mn-cs"/>
              </a:defRPr>
            </a:lvl1pPr>
          </a:lstStyle>
          <a:p>
            <a:r>
              <a:rPr lang="en-US" altLang="zh-CN" dirty="0"/>
              <a:t>    </a:t>
            </a:r>
            <a:r>
              <a:rPr lang="zh-CN" altLang="en-US" dirty="0"/>
              <a:t>齿形轮廓曲线有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渐开线</a:t>
            </a:r>
            <a:r>
              <a:rPr lang="zh-CN" altLang="en-US" dirty="0"/>
              <a:t>、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摆线</a:t>
            </a:r>
            <a:r>
              <a:rPr lang="zh-CN" altLang="en-US" dirty="0"/>
              <a:t>及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圆弧</a:t>
            </a:r>
            <a:r>
              <a:rPr lang="zh-CN" altLang="en-US" dirty="0"/>
              <a:t>等，</a:t>
            </a:r>
          </a:p>
          <a:p>
            <a:r>
              <a:rPr lang="zh-CN" altLang="en-US" dirty="0"/>
              <a:t>通常采用渐开线齿廓。</a:t>
            </a:r>
          </a:p>
        </p:txBody>
      </p:sp>
      <p:pic>
        <p:nvPicPr>
          <p:cNvPr id="116741" name="Picture 5" descr="2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07778"/>
            <a:ext cx="6858000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42" name="Rectangle 6"/>
          <p:cNvSpPr>
            <a:spLocks noChangeArrowheads="1"/>
          </p:cNvSpPr>
          <p:nvPr/>
        </p:nvSpPr>
        <p:spPr bwMode="auto">
          <a:xfrm>
            <a:off x="1403350" y="188640"/>
            <a:ext cx="3960813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zh-CN" altLang="en-US" sz="3600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齿轮的类型</a:t>
            </a:r>
          </a:p>
        </p:txBody>
      </p:sp>
      <p:grpSp>
        <p:nvGrpSpPr>
          <p:cNvPr id="488455" name="Group 7"/>
          <p:cNvGrpSpPr>
            <a:grpSpLocks/>
          </p:cNvGrpSpPr>
          <p:nvPr/>
        </p:nvGrpSpPr>
        <p:grpSpPr bwMode="auto">
          <a:xfrm>
            <a:off x="1331913" y="2132013"/>
            <a:ext cx="6408737" cy="2592387"/>
            <a:chOff x="930" y="1389"/>
            <a:chExt cx="4037" cy="1633"/>
          </a:xfrm>
        </p:grpSpPr>
        <p:sp>
          <p:nvSpPr>
            <p:cNvPr id="116744" name="Rectangle 8"/>
            <p:cNvSpPr>
              <a:spLocks noChangeArrowheads="1"/>
            </p:cNvSpPr>
            <p:nvPr/>
          </p:nvSpPr>
          <p:spPr bwMode="auto">
            <a:xfrm flipV="1">
              <a:off x="930" y="1389"/>
              <a:ext cx="4037" cy="163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16745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" y="1434"/>
              <a:ext cx="3947" cy="15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9068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8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8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8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8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88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88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8450" grpId="0"/>
      <p:bldP spid="488451" grpId="0" build="p" autoUpdateAnimBg="0"/>
      <p:bldP spid="488452" grpId="0" build="p" autoUpdateAnimBg="0"/>
      <p:bldP spid="11674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2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03300"/>
            <a:ext cx="6858000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占位符 1"/>
          <p:cNvSpPr txBox="1">
            <a:spLocks/>
          </p:cNvSpPr>
          <p:nvPr/>
        </p:nvSpPr>
        <p:spPr bwMode="auto">
          <a:xfrm>
            <a:off x="827584" y="188640"/>
            <a:ext cx="7885113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7.5.1</a:t>
            </a:r>
            <a:r>
              <a:rPr lang="zh-CN" altLang="en-US" sz="36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直齿圆柱齿轮几何要素名称</a:t>
            </a:r>
          </a:p>
        </p:txBody>
      </p:sp>
      <p:sp>
        <p:nvSpPr>
          <p:cNvPr id="66" name="Text Box 5"/>
          <p:cNvSpPr txBox="1">
            <a:spLocks noChangeArrowheads="1"/>
          </p:cNvSpPr>
          <p:nvPr/>
        </p:nvSpPr>
        <p:spPr bwMode="auto">
          <a:xfrm>
            <a:off x="1056440" y="1474788"/>
            <a:ext cx="381635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>
              <a:defRPr sz="2800" b="1">
                <a:latin typeface="楷体" pitchFamily="49" charset="-122"/>
                <a:ea typeface="楷体" pitchFamily="49" charset="-122"/>
                <a:cs typeface="+mn-cs"/>
              </a:defRPr>
            </a:lvl1pPr>
          </a:lstStyle>
          <a:p>
            <a:r>
              <a:rPr lang="en-US" altLang="zh-CN" sz="3200" dirty="0"/>
              <a:t>    </a:t>
            </a:r>
            <a:r>
              <a:rPr lang="zh-CN" altLang="en-US" sz="3200" dirty="0"/>
              <a:t>在各类齿轮中，圆柱齿轮应用最为广泛；</a:t>
            </a:r>
          </a:p>
        </p:txBody>
      </p:sp>
      <p:grpSp>
        <p:nvGrpSpPr>
          <p:cNvPr id="67" name="Group 6"/>
          <p:cNvGrpSpPr>
            <a:grpSpLocks/>
          </p:cNvGrpSpPr>
          <p:nvPr/>
        </p:nvGrpSpPr>
        <p:grpSpPr bwMode="auto">
          <a:xfrm>
            <a:off x="5228828" y="2221281"/>
            <a:ext cx="3176588" cy="3240087"/>
            <a:chOff x="3334" y="1253"/>
            <a:chExt cx="2001" cy="2041"/>
          </a:xfrm>
        </p:grpSpPr>
        <p:pic>
          <p:nvPicPr>
            <p:cNvPr id="68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4" y="1253"/>
              <a:ext cx="2001" cy="2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" name="Rectangle 8"/>
            <p:cNvSpPr>
              <a:spLocks noChangeArrowheads="1"/>
            </p:cNvSpPr>
            <p:nvPr/>
          </p:nvSpPr>
          <p:spPr bwMode="auto">
            <a:xfrm flipV="1">
              <a:off x="3334" y="1253"/>
              <a:ext cx="1995" cy="2041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0" name="Text Box 5"/>
          <p:cNvSpPr txBox="1">
            <a:spLocks noChangeArrowheads="1"/>
          </p:cNvSpPr>
          <p:nvPr/>
        </p:nvSpPr>
        <p:spPr bwMode="auto">
          <a:xfrm>
            <a:off x="1060450" y="3164195"/>
            <a:ext cx="3816350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>
              <a:defRPr sz="2800" b="1">
                <a:latin typeface="楷体" pitchFamily="49" charset="-122"/>
                <a:ea typeface="楷体" pitchFamily="49" charset="-122"/>
                <a:cs typeface="+mn-cs"/>
              </a:defRPr>
            </a:lvl1pPr>
          </a:lstStyle>
          <a:p>
            <a:r>
              <a:rPr lang="en-US" altLang="zh-CN" sz="3200" dirty="0"/>
              <a:t>    </a:t>
            </a:r>
            <a:r>
              <a:rPr lang="zh-CN" altLang="en-US" sz="3200" dirty="0"/>
              <a:t>直齿圆柱齿轮简称为</a:t>
            </a:r>
            <a:r>
              <a:rPr lang="zh-CN" altLang="en-US" sz="3200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直齿轮</a:t>
            </a:r>
            <a:r>
              <a:rPr lang="zh-CN" altLang="en-US" sz="3200" dirty="0"/>
              <a:t>；</a:t>
            </a:r>
          </a:p>
        </p:txBody>
      </p:sp>
      <p:sp>
        <p:nvSpPr>
          <p:cNvPr id="71" name="Text Box 5"/>
          <p:cNvSpPr txBox="1">
            <a:spLocks noChangeArrowheads="1"/>
          </p:cNvSpPr>
          <p:nvPr/>
        </p:nvSpPr>
        <p:spPr bwMode="auto">
          <a:xfrm>
            <a:off x="1043682" y="4399944"/>
            <a:ext cx="381635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>
              <a:defRPr sz="2800" b="1">
                <a:latin typeface="楷体" pitchFamily="49" charset="-122"/>
                <a:ea typeface="楷体" pitchFamily="49" charset="-122"/>
                <a:cs typeface="+mn-cs"/>
              </a:defRPr>
            </a:lvl1pPr>
          </a:lstStyle>
          <a:p>
            <a:r>
              <a:rPr lang="en-US" altLang="zh-CN" sz="3200" dirty="0"/>
              <a:t>    </a:t>
            </a:r>
            <a:r>
              <a:rPr lang="zh-CN" altLang="en-US" sz="3200" dirty="0"/>
              <a:t>下面主要学习直齿圆柱齿轮的</a:t>
            </a:r>
            <a:r>
              <a:rPr lang="zh-CN" altLang="en-US" sz="3200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几何要素</a:t>
            </a:r>
            <a:r>
              <a:rPr lang="zh-CN" altLang="en-US" sz="3200" dirty="0"/>
              <a:t>和</a:t>
            </a:r>
            <a:r>
              <a:rPr lang="zh-CN" altLang="en-US" sz="3200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规定画法</a:t>
            </a:r>
            <a:r>
              <a:rPr lang="zh-CN" altLang="en-US" sz="3200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97953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66" grpId="0" build="p" autoUpdateAnimBg="0" advAuto="0"/>
      <p:bldP spid="70" grpId="0" build="p" autoUpdateAnimBg="0" advAuto="0"/>
      <p:bldP spid="71" grpId="0" build="p" autoUpdateAnimBg="0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2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03300"/>
            <a:ext cx="6858000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占位符 1"/>
          <p:cNvSpPr txBox="1">
            <a:spLocks/>
          </p:cNvSpPr>
          <p:nvPr/>
        </p:nvSpPr>
        <p:spPr bwMode="auto">
          <a:xfrm>
            <a:off x="827584" y="188640"/>
            <a:ext cx="7885113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7.5.1</a:t>
            </a:r>
            <a:r>
              <a:rPr lang="zh-CN" altLang="en-US" sz="36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直齿圆柱齿轮几何要素名称</a:t>
            </a:r>
          </a:p>
        </p:txBody>
      </p:sp>
      <p:grpSp>
        <p:nvGrpSpPr>
          <p:cNvPr id="45" name="Group 2"/>
          <p:cNvGrpSpPr>
            <a:grpSpLocks/>
          </p:cNvGrpSpPr>
          <p:nvPr/>
        </p:nvGrpSpPr>
        <p:grpSpPr bwMode="auto">
          <a:xfrm>
            <a:off x="1403623" y="1196752"/>
            <a:ext cx="6408737" cy="4679950"/>
            <a:chOff x="839" y="845"/>
            <a:chExt cx="4037" cy="2948"/>
          </a:xfrm>
        </p:grpSpPr>
        <p:sp>
          <p:nvSpPr>
            <p:cNvPr id="46" name="Rectangle 3"/>
            <p:cNvSpPr>
              <a:spLocks noChangeArrowheads="1"/>
            </p:cNvSpPr>
            <p:nvPr/>
          </p:nvSpPr>
          <p:spPr bwMode="auto">
            <a:xfrm flipV="1">
              <a:off x="839" y="845"/>
              <a:ext cx="4037" cy="294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47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0" y="1140"/>
              <a:ext cx="2540" cy="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8" name="Group 5"/>
          <p:cNvGrpSpPr>
            <a:grpSpLocks/>
          </p:cNvGrpSpPr>
          <p:nvPr/>
        </p:nvGrpSpPr>
        <p:grpSpPr bwMode="auto">
          <a:xfrm>
            <a:off x="1475060" y="3285902"/>
            <a:ext cx="2987675" cy="541337"/>
            <a:chOff x="1814" y="2461"/>
            <a:chExt cx="1690" cy="419"/>
          </a:xfrm>
        </p:grpSpPr>
        <p:sp>
          <p:nvSpPr>
            <p:cNvPr id="49" name="Text Box 6"/>
            <p:cNvSpPr txBox="1">
              <a:spLocks noChangeArrowheads="1"/>
            </p:cNvSpPr>
            <p:nvPr/>
          </p:nvSpPr>
          <p:spPr bwMode="auto">
            <a:xfrm>
              <a:off x="1814" y="2461"/>
              <a:ext cx="449" cy="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zh-CN" altLang="en-US" b="1">
                  <a:latin typeface="楷体_GB2312"/>
                  <a:ea typeface="楷体_GB2312"/>
                  <a:cs typeface="楷体_GB2312"/>
                </a:rPr>
                <a:t>键槽</a:t>
              </a:r>
            </a:p>
          </p:txBody>
        </p:sp>
        <p:sp>
          <p:nvSpPr>
            <p:cNvPr id="50" name="Line 7"/>
            <p:cNvSpPr>
              <a:spLocks noChangeShapeType="1"/>
            </p:cNvSpPr>
            <p:nvPr/>
          </p:nvSpPr>
          <p:spPr bwMode="auto">
            <a:xfrm>
              <a:off x="2304" y="2592"/>
              <a:ext cx="1200" cy="288"/>
            </a:xfrm>
            <a:prstGeom prst="line">
              <a:avLst/>
            </a:prstGeom>
            <a:noFill/>
            <a:ln w="31750">
              <a:solidFill>
                <a:schemeClr val="accent2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1" name="Group 8"/>
          <p:cNvGrpSpPr>
            <a:grpSpLocks/>
          </p:cNvGrpSpPr>
          <p:nvPr/>
        </p:nvGrpSpPr>
        <p:grpSpPr bwMode="auto">
          <a:xfrm>
            <a:off x="1795735" y="1236439"/>
            <a:ext cx="2847975" cy="2335213"/>
            <a:chOff x="2064" y="1056"/>
            <a:chExt cx="1632" cy="1680"/>
          </a:xfrm>
        </p:grpSpPr>
        <p:sp>
          <p:nvSpPr>
            <p:cNvPr id="52" name="Text Box 9"/>
            <p:cNvSpPr txBox="1">
              <a:spLocks noChangeArrowheads="1"/>
            </p:cNvSpPr>
            <p:nvPr/>
          </p:nvSpPr>
          <p:spPr bwMode="auto">
            <a:xfrm>
              <a:off x="2064" y="1056"/>
              <a:ext cx="455" cy="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zh-CN" altLang="en-US" b="1">
                  <a:latin typeface="楷体_GB2312"/>
                  <a:ea typeface="楷体_GB2312"/>
                  <a:cs typeface="楷体_GB2312"/>
                </a:rPr>
                <a:t>轮毂</a:t>
              </a:r>
            </a:p>
          </p:txBody>
        </p:sp>
        <p:sp>
          <p:nvSpPr>
            <p:cNvPr id="53" name="Line 10"/>
            <p:cNvSpPr>
              <a:spLocks noChangeShapeType="1"/>
            </p:cNvSpPr>
            <p:nvPr/>
          </p:nvSpPr>
          <p:spPr bwMode="auto">
            <a:xfrm>
              <a:off x="2544" y="1296"/>
              <a:ext cx="1152" cy="1440"/>
            </a:xfrm>
            <a:prstGeom prst="line">
              <a:avLst/>
            </a:prstGeom>
            <a:noFill/>
            <a:ln w="31750">
              <a:solidFill>
                <a:schemeClr val="accent2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4" name="Group 11"/>
          <p:cNvGrpSpPr>
            <a:grpSpLocks/>
          </p:cNvGrpSpPr>
          <p:nvPr/>
        </p:nvGrpSpPr>
        <p:grpSpPr bwMode="auto">
          <a:xfrm>
            <a:off x="5605735" y="1207864"/>
            <a:ext cx="958850" cy="2009775"/>
            <a:chOff x="4464" y="1152"/>
            <a:chExt cx="559" cy="1152"/>
          </a:xfrm>
        </p:grpSpPr>
        <p:sp>
          <p:nvSpPr>
            <p:cNvPr id="55" name="Text Box 12"/>
            <p:cNvSpPr txBox="1">
              <a:spLocks noChangeArrowheads="1"/>
            </p:cNvSpPr>
            <p:nvPr/>
          </p:nvSpPr>
          <p:spPr bwMode="auto">
            <a:xfrm>
              <a:off x="4560" y="1152"/>
              <a:ext cx="463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zh-CN" altLang="en-US" b="1">
                  <a:latin typeface="楷体_GB2312"/>
                  <a:ea typeface="楷体_GB2312"/>
                  <a:cs typeface="楷体_GB2312"/>
                </a:rPr>
                <a:t>轮缘</a:t>
              </a:r>
            </a:p>
          </p:txBody>
        </p:sp>
        <p:sp>
          <p:nvSpPr>
            <p:cNvPr id="56" name="Line 13"/>
            <p:cNvSpPr>
              <a:spLocks noChangeShapeType="1"/>
            </p:cNvSpPr>
            <p:nvPr/>
          </p:nvSpPr>
          <p:spPr bwMode="auto">
            <a:xfrm flipH="1">
              <a:off x="4464" y="1440"/>
              <a:ext cx="288" cy="864"/>
            </a:xfrm>
            <a:prstGeom prst="line">
              <a:avLst/>
            </a:prstGeom>
            <a:noFill/>
            <a:ln w="31750">
              <a:solidFill>
                <a:schemeClr val="accent2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7" name="Group 14"/>
          <p:cNvGrpSpPr>
            <a:grpSpLocks/>
          </p:cNvGrpSpPr>
          <p:nvPr/>
        </p:nvGrpSpPr>
        <p:grpSpPr bwMode="auto">
          <a:xfrm>
            <a:off x="1490935" y="2150839"/>
            <a:ext cx="3152775" cy="1638300"/>
            <a:chOff x="1824" y="1584"/>
            <a:chExt cx="1968" cy="1344"/>
          </a:xfrm>
        </p:grpSpPr>
        <p:sp>
          <p:nvSpPr>
            <p:cNvPr id="58" name="Text Box 15"/>
            <p:cNvSpPr txBox="1">
              <a:spLocks noChangeArrowheads="1"/>
            </p:cNvSpPr>
            <p:nvPr/>
          </p:nvSpPr>
          <p:spPr bwMode="auto">
            <a:xfrm>
              <a:off x="1824" y="1584"/>
              <a:ext cx="495" cy="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zh-CN" altLang="en-US" b="1">
                  <a:latin typeface="楷体_GB2312"/>
                  <a:ea typeface="楷体_GB2312"/>
                  <a:cs typeface="楷体_GB2312"/>
                </a:rPr>
                <a:t>轴孔</a:t>
              </a:r>
            </a:p>
          </p:txBody>
        </p:sp>
        <p:sp>
          <p:nvSpPr>
            <p:cNvPr id="59" name="Line 16"/>
            <p:cNvSpPr>
              <a:spLocks noChangeShapeType="1"/>
            </p:cNvSpPr>
            <p:nvPr/>
          </p:nvSpPr>
          <p:spPr bwMode="auto">
            <a:xfrm>
              <a:off x="2304" y="1776"/>
              <a:ext cx="1488" cy="1152"/>
            </a:xfrm>
            <a:prstGeom prst="line">
              <a:avLst/>
            </a:prstGeom>
            <a:noFill/>
            <a:ln w="31750">
              <a:solidFill>
                <a:schemeClr val="accent2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0" name="Group 17"/>
          <p:cNvGrpSpPr>
            <a:grpSpLocks/>
          </p:cNvGrpSpPr>
          <p:nvPr/>
        </p:nvGrpSpPr>
        <p:grpSpPr bwMode="auto">
          <a:xfrm>
            <a:off x="5148535" y="3789139"/>
            <a:ext cx="2435225" cy="627063"/>
            <a:chOff x="4368" y="2688"/>
            <a:chExt cx="1321" cy="531"/>
          </a:xfrm>
        </p:grpSpPr>
        <p:sp>
          <p:nvSpPr>
            <p:cNvPr id="61" name="Text Box 18"/>
            <p:cNvSpPr txBox="1">
              <a:spLocks noChangeArrowheads="1"/>
            </p:cNvSpPr>
            <p:nvPr/>
          </p:nvSpPr>
          <p:spPr bwMode="auto">
            <a:xfrm>
              <a:off x="5258" y="2832"/>
              <a:ext cx="431" cy="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zh-CN" altLang="en-US" b="1">
                  <a:latin typeface="楷体_GB2312"/>
                  <a:ea typeface="楷体_GB2312"/>
                  <a:cs typeface="楷体_GB2312"/>
                </a:rPr>
                <a:t>辐板</a:t>
              </a:r>
            </a:p>
          </p:txBody>
        </p:sp>
        <p:sp>
          <p:nvSpPr>
            <p:cNvPr id="62" name="Line 19"/>
            <p:cNvSpPr>
              <a:spLocks noChangeShapeType="1"/>
            </p:cNvSpPr>
            <p:nvPr/>
          </p:nvSpPr>
          <p:spPr bwMode="auto">
            <a:xfrm flipH="1" flipV="1">
              <a:off x="4368" y="2688"/>
              <a:ext cx="912" cy="288"/>
            </a:xfrm>
            <a:prstGeom prst="line">
              <a:avLst/>
            </a:prstGeom>
            <a:noFill/>
            <a:ln w="31750">
              <a:solidFill>
                <a:schemeClr val="accent2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3" name="Group 20"/>
          <p:cNvGrpSpPr>
            <a:grpSpLocks/>
          </p:cNvGrpSpPr>
          <p:nvPr/>
        </p:nvGrpSpPr>
        <p:grpSpPr bwMode="auto">
          <a:xfrm>
            <a:off x="6228035" y="2046064"/>
            <a:ext cx="1219200" cy="1525588"/>
            <a:chOff x="4752" y="1680"/>
            <a:chExt cx="827" cy="1056"/>
          </a:xfrm>
        </p:grpSpPr>
        <p:sp>
          <p:nvSpPr>
            <p:cNvPr id="64" name="Text Box 21"/>
            <p:cNvSpPr txBox="1">
              <a:spLocks noChangeArrowheads="1"/>
            </p:cNvSpPr>
            <p:nvPr/>
          </p:nvSpPr>
          <p:spPr bwMode="auto">
            <a:xfrm>
              <a:off x="5041" y="1680"/>
              <a:ext cx="538" cy="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zh-CN" altLang="en-US" b="1">
                  <a:latin typeface="楷体_GB2312"/>
                  <a:ea typeface="楷体_GB2312"/>
                  <a:cs typeface="楷体_GB2312"/>
                </a:rPr>
                <a:t>轮齿</a:t>
              </a:r>
            </a:p>
          </p:txBody>
        </p:sp>
        <p:sp>
          <p:nvSpPr>
            <p:cNvPr id="65" name="Line 22"/>
            <p:cNvSpPr>
              <a:spLocks noChangeShapeType="1"/>
            </p:cNvSpPr>
            <p:nvPr/>
          </p:nvSpPr>
          <p:spPr bwMode="auto">
            <a:xfrm flipH="1">
              <a:off x="4752" y="2016"/>
              <a:ext cx="336" cy="720"/>
            </a:xfrm>
            <a:prstGeom prst="line">
              <a:avLst/>
            </a:prstGeom>
            <a:noFill/>
            <a:ln w="31750">
              <a:solidFill>
                <a:schemeClr val="accent2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3596953" y="5949280"/>
            <a:ext cx="2392204" cy="461665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50000">
                <a:srgbClr val="FFFFFF"/>
              </a:gs>
              <a:gs pos="100000">
                <a:srgbClr val="FFFF99"/>
              </a:gs>
            </a:gsLst>
            <a:lin ang="5400000" scaled="1"/>
          </a:gra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algn="ctr" eaLnBrk="1" hangingPunct="1"/>
            <a:r>
              <a:rPr lang="zh-CN" altLang="en-US" b="1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齿轮的结构</a:t>
            </a:r>
          </a:p>
        </p:txBody>
      </p:sp>
    </p:spTree>
    <p:extLst>
      <p:ext uri="{BB962C8B-B14F-4D97-AF65-F5344CB8AC3E}">
        <p14:creationId xmlns:p14="http://schemas.microsoft.com/office/powerpoint/2010/main" val="148948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25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2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03300"/>
            <a:ext cx="6858000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占位符 1"/>
          <p:cNvSpPr txBox="1">
            <a:spLocks/>
          </p:cNvSpPr>
          <p:nvPr/>
        </p:nvSpPr>
        <p:spPr bwMode="auto">
          <a:xfrm>
            <a:off x="827584" y="188640"/>
            <a:ext cx="7885113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7.5.1</a:t>
            </a:r>
            <a:r>
              <a:rPr lang="zh-CN" altLang="en-US" sz="36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直齿圆柱齿轮几何要素名称</a:t>
            </a: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611188" y="1413223"/>
            <a:ext cx="365760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latin typeface="楷体_GB2312"/>
                <a:ea typeface="楷体_GB2312"/>
                <a:cs typeface="楷体_GB2312"/>
              </a:rPr>
              <a:t>(1)</a:t>
            </a:r>
            <a:r>
              <a:rPr lang="zh-CN" altLang="en-US" sz="2800" b="1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齿顶圆直径</a:t>
            </a:r>
            <a:r>
              <a:rPr lang="en-US" altLang="zh-CN" sz="2800" b="1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(</a:t>
            </a:r>
            <a:r>
              <a:rPr lang="en-US" altLang="zh-CN" sz="2800" b="1" i="1">
                <a:solidFill>
                  <a:srgbClr val="0000FF"/>
                </a:solidFill>
                <a:ea typeface="楷体_GB2312"/>
                <a:cs typeface="楷体_GB2312"/>
              </a:rPr>
              <a:t>d</a:t>
            </a:r>
            <a:r>
              <a:rPr lang="en-US" altLang="zh-CN" sz="2800" b="1" baseline="-30000">
                <a:solidFill>
                  <a:srgbClr val="0000FF"/>
                </a:solidFill>
                <a:ea typeface="楷体_GB2312"/>
                <a:cs typeface="楷体_GB2312"/>
              </a:rPr>
              <a:t>a</a:t>
            </a:r>
            <a:r>
              <a:rPr lang="en-US" altLang="zh-CN" sz="2800" b="1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)</a:t>
            </a:r>
            <a:r>
              <a:rPr lang="zh-CN" altLang="en-US" sz="2800" b="1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：</a:t>
            </a:r>
            <a:r>
              <a:rPr lang="zh-CN" altLang="en-US" sz="2800" b="1">
                <a:latin typeface="楷体_GB2312"/>
                <a:ea typeface="楷体_GB2312"/>
                <a:cs typeface="楷体_GB2312"/>
              </a:rPr>
              <a:t>通过轮齿顶部的圆周直径； </a:t>
            </a: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539750" y="3140993"/>
            <a:ext cx="3609975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latin typeface="楷体_GB2312"/>
                <a:ea typeface="楷体_GB2312"/>
                <a:cs typeface="楷体_GB2312"/>
              </a:rPr>
              <a:t>(2)</a:t>
            </a:r>
            <a:r>
              <a:rPr lang="zh-CN" altLang="en-US" sz="2800" b="1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齿根圆直径</a:t>
            </a:r>
            <a:r>
              <a:rPr lang="en-US" altLang="zh-CN" sz="2800" b="1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(</a:t>
            </a:r>
            <a:r>
              <a:rPr lang="en-US" altLang="zh-CN" sz="2800" b="1" i="1">
                <a:solidFill>
                  <a:srgbClr val="0000FF"/>
                </a:solidFill>
                <a:ea typeface="楷体_GB2312"/>
                <a:cs typeface="楷体_GB2312"/>
              </a:rPr>
              <a:t>d</a:t>
            </a:r>
            <a:r>
              <a:rPr lang="en-US" altLang="zh-CN" sz="2800" b="1" baseline="-30000">
                <a:solidFill>
                  <a:srgbClr val="0000FF"/>
                </a:solidFill>
                <a:ea typeface="楷体_GB2312"/>
                <a:cs typeface="楷体_GB2312"/>
              </a:rPr>
              <a:t>f</a:t>
            </a:r>
            <a:r>
              <a:rPr lang="en-US" altLang="zh-CN" sz="2800" b="1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)</a:t>
            </a:r>
            <a:r>
              <a:rPr lang="zh-CN" altLang="en-US" sz="2800" b="1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：   </a:t>
            </a:r>
            <a:r>
              <a:rPr lang="zh-CN" altLang="en-US" sz="2800" b="1">
                <a:latin typeface="楷体_GB2312"/>
                <a:ea typeface="楷体_GB2312"/>
                <a:cs typeface="楷体_GB2312"/>
              </a:rPr>
              <a:t>通过轮齿根部的圆周直径； </a:t>
            </a: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539750" y="4792117"/>
            <a:ext cx="8135938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latin typeface="楷体_GB2312"/>
                <a:ea typeface="楷体_GB2312"/>
                <a:cs typeface="楷体_GB2312"/>
              </a:rPr>
              <a:t>(3)</a:t>
            </a:r>
            <a:r>
              <a:rPr lang="zh-CN" altLang="en-US" sz="2800" b="1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分度圆直径</a:t>
            </a:r>
            <a:r>
              <a:rPr lang="en-US" altLang="zh-CN" sz="2800" b="1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(</a:t>
            </a:r>
            <a:r>
              <a:rPr lang="en-US" altLang="zh-CN" sz="2800" b="1" i="1">
                <a:solidFill>
                  <a:srgbClr val="0000FF"/>
                </a:solidFill>
                <a:ea typeface="楷体_GB2312"/>
                <a:cs typeface="楷体_GB2312"/>
              </a:rPr>
              <a:t>d</a:t>
            </a:r>
            <a:r>
              <a:rPr lang="en-US" altLang="zh-CN" sz="2800" b="1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)</a:t>
            </a:r>
            <a:r>
              <a:rPr lang="zh-CN" altLang="en-US" sz="2800" b="1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：</a:t>
            </a:r>
          </a:p>
          <a:p>
            <a:pPr eaLnBrk="1" hangingPunct="1"/>
            <a:r>
              <a:rPr lang="zh-CN" altLang="en-US" sz="2800" b="1">
                <a:latin typeface="楷体_GB2312"/>
                <a:ea typeface="楷体_GB2312"/>
                <a:cs typeface="楷体_GB2312"/>
              </a:rPr>
              <a:t>齿顶圆和齿根圆之间的一个圆的直径，在该圆的圆周上齿厚</a:t>
            </a:r>
            <a:r>
              <a:rPr lang="en-US" altLang="zh-CN" sz="2800" b="1">
                <a:latin typeface="楷体_GB2312"/>
                <a:ea typeface="楷体_GB2312"/>
                <a:cs typeface="楷体_GB2312"/>
              </a:rPr>
              <a:t>(</a:t>
            </a:r>
            <a:r>
              <a:rPr lang="en-US" altLang="zh-CN" sz="2800" b="1" i="1">
                <a:ea typeface="楷体_GB2312"/>
                <a:cs typeface="楷体_GB2312"/>
              </a:rPr>
              <a:t>s</a:t>
            </a:r>
            <a:r>
              <a:rPr lang="en-US" altLang="zh-CN" sz="2800" b="1">
                <a:latin typeface="楷体_GB2312"/>
                <a:ea typeface="楷体_GB2312"/>
                <a:cs typeface="楷体_GB2312"/>
              </a:rPr>
              <a:t>)</a:t>
            </a:r>
            <a:r>
              <a:rPr lang="zh-CN" altLang="en-US" sz="2800" b="1">
                <a:latin typeface="楷体_GB2312"/>
                <a:ea typeface="楷体_GB2312"/>
                <a:cs typeface="楷体_GB2312"/>
              </a:rPr>
              <a:t>和齿槽宽</a:t>
            </a:r>
            <a:r>
              <a:rPr lang="en-US" altLang="zh-CN" sz="2800" b="1">
                <a:latin typeface="楷体_GB2312"/>
                <a:ea typeface="楷体_GB2312"/>
                <a:cs typeface="楷体_GB2312"/>
              </a:rPr>
              <a:t>(</a:t>
            </a:r>
            <a:r>
              <a:rPr lang="en-US" altLang="zh-CN" sz="2800" b="1" i="1">
                <a:ea typeface="楷体_GB2312"/>
                <a:cs typeface="楷体_GB2312"/>
              </a:rPr>
              <a:t>e</a:t>
            </a:r>
            <a:r>
              <a:rPr lang="en-US" altLang="zh-CN" sz="2800" b="1">
                <a:latin typeface="楷体_GB2312"/>
                <a:ea typeface="楷体_GB2312"/>
                <a:cs typeface="楷体_GB2312"/>
              </a:rPr>
              <a:t>)</a:t>
            </a:r>
            <a:r>
              <a:rPr lang="zh-CN" altLang="en-US" sz="2800" b="1">
                <a:latin typeface="楷体_GB2312"/>
                <a:ea typeface="楷体_GB2312"/>
                <a:cs typeface="楷体_GB2312"/>
              </a:rPr>
              <a:t>相等</a:t>
            </a:r>
            <a:r>
              <a:rPr lang="en-US" altLang="zh-CN" sz="2800" b="1">
                <a:latin typeface="楷体_GB2312"/>
                <a:ea typeface="楷体_GB2312"/>
                <a:cs typeface="楷体_GB2312"/>
              </a:rPr>
              <a:t>(</a:t>
            </a:r>
            <a:r>
              <a:rPr lang="zh-CN" altLang="en-US" sz="2800" b="1">
                <a:latin typeface="楷体_GB2312"/>
                <a:ea typeface="楷体_GB2312"/>
                <a:cs typeface="楷体_GB2312"/>
              </a:rPr>
              <a:t>对标准齿轮而言</a:t>
            </a:r>
            <a:r>
              <a:rPr lang="en-US" altLang="zh-CN" sz="2800" b="1">
                <a:latin typeface="楷体_GB2312"/>
                <a:ea typeface="楷体_GB2312"/>
                <a:cs typeface="楷体_GB2312"/>
              </a:rPr>
              <a:t>)</a:t>
            </a:r>
            <a:r>
              <a:rPr lang="zh-CN" altLang="en-US" sz="2800" b="1">
                <a:latin typeface="楷体_GB2312"/>
                <a:ea typeface="楷体_GB2312"/>
                <a:cs typeface="楷体_GB2312"/>
              </a:rPr>
              <a:t>。 </a:t>
            </a:r>
          </a:p>
        </p:txBody>
      </p:sp>
      <p:grpSp>
        <p:nvGrpSpPr>
          <p:cNvPr id="29" name="Group 8"/>
          <p:cNvGrpSpPr>
            <a:grpSpLocks/>
          </p:cNvGrpSpPr>
          <p:nvPr/>
        </p:nvGrpSpPr>
        <p:grpSpPr bwMode="auto">
          <a:xfrm>
            <a:off x="4356100" y="1268760"/>
            <a:ext cx="4608513" cy="3455988"/>
            <a:chOff x="2744" y="1162"/>
            <a:chExt cx="2903" cy="2177"/>
          </a:xfrm>
        </p:grpSpPr>
        <p:sp>
          <p:nvSpPr>
            <p:cNvPr id="30" name="Rectangle 9"/>
            <p:cNvSpPr>
              <a:spLocks noChangeArrowheads="1"/>
            </p:cNvSpPr>
            <p:nvPr/>
          </p:nvSpPr>
          <p:spPr bwMode="auto">
            <a:xfrm flipV="1">
              <a:off x="2744" y="1162"/>
              <a:ext cx="2903" cy="217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31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9" y="1207"/>
              <a:ext cx="2832" cy="2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9795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 autoUpdateAnimBg="0"/>
      <p:bldP spid="27" grpId="0" build="p" autoUpdateAnimBg="0"/>
      <p:bldP spid="28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2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03300"/>
            <a:ext cx="6858000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占位符 1"/>
          <p:cNvSpPr txBox="1">
            <a:spLocks/>
          </p:cNvSpPr>
          <p:nvPr/>
        </p:nvSpPr>
        <p:spPr bwMode="auto">
          <a:xfrm>
            <a:off x="827584" y="188640"/>
            <a:ext cx="7885113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7.5.1</a:t>
            </a:r>
            <a:r>
              <a:rPr lang="zh-CN" altLang="en-US" sz="36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直齿圆柱齿轮几何要素名称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827088" y="1185763"/>
            <a:ext cx="72009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latin typeface="楷体_GB2312"/>
                <a:ea typeface="楷体_GB2312"/>
                <a:cs typeface="楷体_GB2312"/>
              </a:rPr>
              <a:t>(4) </a:t>
            </a:r>
            <a:r>
              <a:rPr lang="zh-CN" altLang="en-US" sz="2800" b="1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齿距</a:t>
            </a:r>
            <a:r>
              <a:rPr lang="en-US" altLang="zh-CN" sz="2800" b="1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(</a:t>
            </a:r>
            <a:r>
              <a:rPr lang="en-US" altLang="zh-CN" sz="2800" b="1" i="1">
                <a:solidFill>
                  <a:srgbClr val="0000FF"/>
                </a:solidFill>
                <a:ea typeface="楷体_GB2312"/>
                <a:cs typeface="楷体_GB2312"/>
              </a:rPr>
              <a:t>p</a:t>
            </a:r>
            <a:r>
              <a:rPr lang="en-US" altLang="zh-CN" sz="2800" b="1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)</a:t>
            </a:r>
            <a:r>
              <a:rPr lang="zh-CN" altLang="en-US" sz="2800" b="1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、齿厚（</a:t>
            </a:r>
            <a:r>
              <a:rPr lang="en-US" altLang="zh-CN" sz="2800" b="1" i="1">
                <a:solidFill>
                  <a:srgbClr val="0000FF"/>
                </a:solidFill>
                <a:ea typeface="楷体_GB2312"/>
                <a:cs typeface="楷体_GB2312"/>
              </a:rPr>
              <a:t>s</a:t>
            </a:r>
            <a:r>
              <a:rPr lang="zh-CN" altLang="en-US" sz="2800" b="1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）、齿槽宽（</a:t>
            </a:r>
            <a:r>
              <a:rPr lang="en-US" altLang="zh-CN" sz="2800" b="1" i="1">
                <a:solidFill>
                  <a:srgbClr val="0000FF"/>
                </a:solidFill>
                <a:ea typeface="楷体_GB2312"/>
                <a:cs typeface="楷体_GB2312"/>
              </a:rPr>
              <a:t>e</a:t>
            </a:r>
            <a:r>
              <a:rPr lang="zh-CN" altLang="en-US" sz="2800" b="1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）：</a:t>
            </a:r>
            <a:endParaRPr lang="zh-CN" altLang="en-US" sz="2800" b="1">
              <a:latin typeface="楷体_GB2312"/>
              <a:ea typeface="楷体_GB2312"/>
              <a:cs typeface="楷体_GB2312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755650" y="1762025"/>
            <a:ext cx="3455988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齿距：</a:t>
            </a:r>
            <a:r>
              <a:rPr lang="zh-CN" altLang="en-US" sz="2800" b="1">
                <a:latin typeface="楷体_GB2312"/>
                <a:ea typeface="楷体_GB2312"/>
                <a:cs typeface="楷体_GB2312"/>
              </a:rPr>
              <a:t>在分度圆上，两个相邻齿对应点间的弧长；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84213" y="3274466"/>
            <a:ext cx="352901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齿厚：</a:t>
            </a:r>
            <a:r>
              <a:rPr lang="zh-CN" altLang="en-US" sz="2800" b="1">
                <a:latin typeface="楷体_GB2312"/>
                <a:ea typeface="楷体_GB2312"/>
                <a:cs typeface="楷体_GB2312"/>
              </a:rPr>
              <a:t>一个轮齿齿廓间的弧长；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684213" y="4355107"/>
            <a:ext cx="345598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齿槽宽：</a:t>
            </a:r>
            <a:r>
              <a:rPr lang="zh-CN" altLang="en-US" sz="2800" b="1">
                <a:latin typeface="楷体_GB2312"/>
                <a:ea typeface="楷体_GB2312"/>
                <a:cs typeface="楷体_GB2312"/>
              </a:rPr>
              <a:t>一个齿槽齿廓间的弧长；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684213" y="5363170"/>
            <a:ext cx="30956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楷体_GB2312"/>
                <a:ea typeface="楷体_GB2312"/>
                <a:cs typeface="楷体_GB2312"/>
              </a:rPr>
              <a:t>在标准齿轮中，  </a:t>
            </a:r>
            <a:r>
              <a:rPr lang="en-US" altLang="zh-CN" sz="2800" b="1" i="1">
                <a:solidFill>
                  <a:schemeClr val="accent2"/>
                </a:solidFill>
                <a:ea typeface="楷体_GB2312"/>
                <a:cs typeface="楷体_GB2312"/>
              </a:rPr>
              <a:t>s </a:t>
            </a:r>
            <a:r>
              <a:rPr lang="en-US" altLang="zh-CN" sz="2800" b="1">
                <a:solidFill>
                  <a:schemeClr val="accent2"/>
                </a:solidFill>
                <a:ea typeface="楷体_GB2312"/>
                <a:cs typeface="楷体_GB2312"/>
              </a:rPr>
              <a:t>= </a:t>
            </a:r>
            <a:r>
              <a:rPr lang="en-US" altLang="zh-CN" sz="2800" b="1" i="1">
                <a:solidFill>
                  <a:schemeClr val="accent2"/>
                </a:solidFill>
                <a:ea typeface="楷体_GB2312"/>
                <a:cs typeface="楷体_GB2312"/>
              </a:rPr>
              <a:t>e</a:t>
            </a:r>
            <a:r>
              <a:rPr lang="zh-CN" altLang="en-US" sz="2800" b="1" i="1">
                <a:solidFill>
                  <a:schemeClr val="accent2"/>
                </a:solidFill>
                <a:ea typeface="楷体_GB2312"/>
                <a:cs typeface="楷体_GB2312"/>
              </a:rPr>
              <a:t>，</a:t>
            </a:r>
            <a:r>
              <a:rPr lang="en-US" altLang="zh-CN" sz="2800" b="1" i="1">
                <a:solidFill>
                  <a:schemeClr val="accent2"/>
                </a:solidFill>
                <a:ea typeface="楷体_GB2312"/>
                <a:cs typeface="楷体_GB2312"/>
              </a:rPr>
              <a:t>p </a:t>
            </a:r>
            <a:r>
              <a:rPr lang="en-US" altLang="zh-CN" sz="2800" b="1">
                <a:solidFill>
                  <a:schemeClr val="accent2"/>
                </a:solidFill>
                <a:ea typeface="楷体_GB2312"/>
                <a:cs typeface="楷体_GB2312"/>
              </a:rPr>
              <a:t>=</a:t>
            </a:r>
            <a:r>
              <a:rPr lang="en-US" altLang="zh-CN" sz="2800" b="1" i="1">
                <a:solidFill>
                  <a:schemeClr val="accent2"/>
                </a:solidFill>
                <a:ea typeface="楷体_GB2312"/>
                <a:cs typeface="楷体_GB2312"/>
              </a:rPr>
              <a:t> s + e</a:t>
            </a:r>
            <a:r>
              <a:rPr lang="zh-CN" altLang="en-US" sz="2800" b="1">
                <a:latin typeface="楷体_GB2312"/>
                <a:ea typeface="楷体_GB2312"/>
                <a:cs typeface="楷体_GB2312"/>
              </a:rPr>
              <a:t>。 </a:t>
            </a:r>
          </a:p>
        </p:txBody>
      </p:sp>
      <p:grpSp>
        <p:nvGrpSpPr>
          <p:cNvPr id="16" name="Group 8"/>
          <p:cNvGrpSpPr>
            <a:grpSpLocks/>
          </p:cNvGrpSpPr>
          <p:nvPr/>
        </p:nvGrpSpPr>
        <p:grpSpPr bwMode="auto">
          <a:xfrm>
            <a:off x="4356100" y="2133252"/>
            <a:ext cx="4608513" cy="3455988"/>
            <a:chOff x="2744" y="1162"/>
            <a:chExt cx="2903" cy="2177"/>
          </a:xfrm>
        </p:grpSpPr>
        <p:sp>
          <p:nvSpPr>
            <p:cNvPr id="17" name="Rectangle 9"/>
            <p:cNvSpPr>
              <a:spLocks noChangeArrowheads="1"/>
            </p:cNvSpPr>
            <p:nvPr/>
          </p:nvSpPr>
          <p:spPr bwMode="auto">
            <a:xfrm flipV="1">
              <a:off x="2744" y="1162"/>
              <a:ext cx="2903" cy="217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8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9" y="1207"/>
              <a:ext cx="2832" cy="2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2674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utoUpdateAnimBg="0"/>
      <p:bldP spid="11" grpId="0" build="p" autoUpdateAnimBg="0"/>
      <p:bldP spid="12" grpId="0" build="p" autoUpdateAnimBg="0"/>
      <p:bldP spid="14" grpId="0" build="p" autoUpdateAnimBg="0"/>
      <p:bldP spid="15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2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03300"/>
            <a:ext cx="6858000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占位符 1"/>
          <p:cNvSpPr txBox="1">
            <a:spLocks/>
          </p:cNvSpPr>
          <p:nvPr/>
        </p:nvSpPr>
        <p:spPr bwMode="auto">
          <a:xfrm>
            <a:off x="827584" y="188640"/>
            <a:ext cx="7885113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7.5.1</a:t>
            </a:r>
            <a:r>
              <a:rPr lang="zh-CN" altLang="en-US" sz="36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直齿圆柱齿轮几何要素名称</a:t>
            </a:r>
          </a:p>
        </p:txBody>
      </p:sp>
      <p:grpSp>
        <p:nvGrpSpPr>
          <p:cNvPr id="16" name="Group 8"/>
          <p:cNvGrpSpPr>
            <a:grpSpLocks/>
          </p:cNvGrpSpPr>
          <p:nvPr/>
        </p:nvGrpSpPr>
        <p:grpSpPr bwMode="auto">
          <a:xfrm>
            <a:off x="4356100" y="2133252"/>
            <a:ext cx="4608513" cy="3455988"/>
            <a:chOff x="2744" y="1162"/>
            <a:chExt cx="2903" cy="2177"/>
          </a:xfrm>
        </p:grpSpPr>
        <p:sp>
          <p:nvSpPr>
            <p:cNvPr id="17" name="Rectangle 9"/>
            <p:cNvSpPr>
              <a:spLocks noChangeArrowheads="1"/>
            </p:cNvSpPr>
            <p:nvPr/>
          </p:nvSpPr>
          <p:spPr bwMode="auto">
            <a:xfrm flipV="1">
              <a:off x="2744" y="1162"/>
              <a:ext cx="2903" cy="217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8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9" y="1207"/>
              <a:ext cx="2832" cy="2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612775" y="2046064"/>
            <a:ext cx="367188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齿高</a:t>
            </a:r>
            <a:r>
              <a:rPr lang="zh-CN" altLang="en-US" sz="2800" b="1">
                <a:latin typeface="楷体_GB2312"/>
                <a:ea typeface="楷体_GB2312"/>
                <a:cs typeface="楷体_GB2312"/>
              </a:rPr>
              <a:t>是从齿顶到齿根的径向距离；</a:t>
            </a: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684213" y="4423246"/>
            <a:ext cx="343376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齿顶高</a:t>
            </a:r>
            <a:r>
              <a:rPr lang="zh-CN" altLang="en-US" sz="2800" b="1">
                <a:latin typeface="楷体_GB2312"/>
                <a:ea typeface="楷体_GB2312"/>
                <a:cs typeface="楷体_GB2312"/>
              </a:rPr>
              <a:t>是从齿顶圆到分度圆的径向距离； </a:t>
            </a: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611188" y="3198143"/>
            <a:ext cx="36004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齿根高</a:t>
            </a:r>
            <a:r>
              <a:rPr lang="zh-CN" altLang="en-US" sz="2800" b="1">
                <a:latin typeface="楷体_GB2312"/>
                <a:ea typeface="楷体_GB2312"/>
                <a:cs typeface="楷体_GB2312"/>
              </a:rPr>
              <a:t>是从分度圆到齿根圆的径向距离； </a:t>
            </a: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684213" y="1340768"/>
            <a:ext cx="7416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latin typeface="楷体_GB2312"/>
                <a:ea typeface="楷体_GB2312"/>
                <a:cs typeface="楷体_GB2312"/>
              </a:rPr>
              <a:t>(5) </a:t>
            </a:r>
            <a:r>
              <a:rPr lang="zh-CN" altLang="en-US" sz="2800" b="1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齿高</a:t>
            </a:r>
            <a:r>
              <a:rPr lang="en-US" altLang="zh-CN" sz="2800" b="1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(</a:t>
            </a:r>
            <a:r>
              <a:rPr lang="en-US" altLang="zh-CN" b="1" i="1">
                <a:solidFill>
                  <a:srgbClr val="0000FF"/>
                </a:solidFill>
                <a:ea typeface="楷体_GB2312"/>
                <a:cs typeface="楷体_GB2312"/>
              </a:rPr>
              <a:t>h</a:t>
            </a:r>
            <a:r>
              <a:rPr lang="en-US" altLang="zh-CN" sz="2800" b="1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)</a:t>
            </a:r>
            <a:r>
              <a:rPr lang="zh-CN" altLang="en-US" sz="2800" b="1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、齿根高 </a:t>
            </a:r>
            <a:r>
              <a:rPr lang="en-US" altLang="zh-CN" sz="2800" b="1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(</a:t>
            </a:r>
            <a:r>
              <a:rPr lang="en-US" altLang="zh-CN" b="1" i="1">
                <a:solidFill>
                  <a:srgbClr val="0000FF"/>
                </a:solidFill>
                <a:ea typeface="楷体_GB2312"/>
                <a:cs typeface="楷体_GB2312"/>
              </a:rPr>
              <a:t>h</a:t>
            </a:r>
            <a:r>
              <a:rPr lang="en-US" altLang="zh-CN" b="1" baseline="-30000">
                <a:solidFill>
                  <a:srgbClr val="0000FF"/>
                </a:solidFill>
                <a:ea typeface="楷体_GB2312"/>
                <a:cs typeface="楷体_GB2312"/>
              </a:rPr>
              <a:t>f</a:t>
            </a:r>
            <a:r>
              <a:rPr lang="en-US" altLang="zh-CN" sz="2800" b="1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) </a:t>
            </a:r>
            <a:r>
              <a:rPr lang="zh-CN" altLang="en-US" sz="2800" b="1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、齿顶高</a:t>
            </a:r>
            <a:r>
              <a:rPr lang="en-US" altLang="zh-CN" sz="2800" b="1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(</a:t>
            </a:r>
            <a:r>
              <a:rPr lang="en-US" altLang="zh-CN" b="1" i="1">
                <a:solidFill>
                  <a:srgbClr val="0000FF"/>
                </a:solidFill>
                <a:ea typeface="楷体_GB2312"/>
                <a:cs typeface="楷体_GB2312"/>
              </a:rPr>
              <a:t>h</a:t>
            </a:r>
            <a:r>
              <a:rPr lang="en-US" altLang="zh-CN" b="1" baseline="-30000">
                <a:solidFill>
                  <a:srgbClr val="0000FF"/>
                </a:solidFill>
                <a:ea typeface="楷体_GB2312"/>
                <a:cs typeface="楷体_GB2312"/>
              </a:rPr>
              <a:t>a</a:t>
            </a:r>
            <a:r>
              <a:rPr lang="en-US" altLang="zh-CN" sz="2800" b="1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)</a:t>
            </a:r>
            <a:endParaRPr lang="en-US" altLang="zh-CN" b="1">
              <a:solidFill>
                <a:srgbClr val="0000FF"/>
              </a:solidFill>
            </a:endParaRPr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1403350" y="5574184"/>
            <a:ext cx="20161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b="1" i="1">
                <a:solidFill>
                  <a:srgbClr val="FF0000"/>
                </a:solidFill>
                <a:ea typeface="楷体_GB2312"/>
                <a:cs typeface="楷体_GB2312"/>
              </a:rPr>
              <a:t>h</a:t>
            </a:r>
            <a:r>
              <a:rPr lang="en-US" altLang="zh-CN" sz="2800" b="1">
                <a:solidFill>
                  <a:srgbClr val="FF0000"/>
                </a:solidFill>
                <a:ea typeface="楷体_GB2312"/>
                <a:cs typeface="楷体_GB2312"/>
              </a:rPr>
              <a:t>=</a:t>
            </a:r>
            <a:r>
              <a:rPr lang="en-US" altLang="zh-CN" sz="2800" b="1" i="1">
                <a:solidFill>
                  <a:srgbClr val="FF0000"/>
                </a:solidFill>
                <a:ea typeface="楷体_GB2312"/>
                <a:cs typeface="楷体_GB2312"/>
              </a:rPr>
              <a:t>h</a:t>
            </a:r>
            <a:r>
              <a:rPr lang="en-US" altLang="zh-CN" sz="2800" b="1" baseline="-30000">
                <a:solidFill>
                  <a:srgbClr val="FF0000"/>
                </a:solidFill>
                <a:ea typeface="楷体_GB2312"/>
                <a:cs typeface="楷体_GB2312"/>
              </a:rPr>
              <a:t>a</a:t>
            </a:r>
            <a:r>
              <a:rPr lang="en-US" altLang="zh-CN" sz="2800" b="1">
                <a:solidFill>
                  <a:srgbClr val="FF0000"/>
                </a:solidFill>
                <a:ea typeface="楷体_GB2312"/>
                <a:cs typeface="楷体_GB2312"/>
              </a:rPr>
              <a:t>+ </a:t>
            </a:r>
            <a:r>
              <a:rPr lang="en-US" altLang="zh-CN" sz="2800" b="1" i="1">
                <a:solidFill>
                  <a:srgbClr val="FF0000"/>
                </a:solidFill>
                <a:ea typeface="楷体_GB2312"/>
                <a:cs typeface="楷体_GB2312"/>
              </a:rPr>
              <a:t>h</a:t>
            </a:r>
            <a:r>
              <a:rPr lang="en-US" altLang="zh-CN" sz="2800" b="1" baseline="-30000">
                <a:solidFill>
                  <a:srgbClr val="FF0000"/>
                </a:solidFill>
                <a:ea typeface="楷体_GB2312"/>
                <a:cs typeface="楷体_GB2312"/>
              </a:rPr>
              <a:t>f </a:t>
            </a:r>
            <a:r>
              <a:rPr lang="zh-CN" altLang="en-US" sz="2800" b="1">
                <a:solidFill>
                  <a:srgbClr val="FF0000"/>
                </a:solidFill>
                <a:latin typeface="楷体_GB2312"/>
                <a:ea typeface="楷体_GB2312"/>
                <a:cs typeface="楷体_GB2312"/>
              </a:rPr>
              <a:t>； </a:t>
            </a:r>
          </a:p>
        </p:txBody>
      </p:sp>
    </p:spTree>
    <p:extLst>
      <p:ext uri="{BB962C8B-B14F-4D97-AF65-F5344CB8AC3E}">
        <p14:creationId xmlns:p14="http://schemas.microsoft.com/office/powerpoint/2010/main" val="399206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 autoUpdateAnimBg="0"/>
      <p:bldP spid="24" grpId="0" build="p" autoUpdateAnimBg="0"/>
      <p:bldP spid="25" grpId="0" build="p" autoUpdateAnimBg="0"/>
      <p:bldP spid="26" grpId="0"/>
      <p:bldP spid="27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351" name="Rectangle 63"/>
          <p:cNvSpPr>
            <a:spLocks noChangeArrowheads="1"/>
          </p:cNvSpPr>
          <p:nvPr/>
        </p:nvSpPr>
        <p:spPr bwMode="auto">
          <a:xfrm>
            <a:off x="538609" y="2168525"/>
            <a:ext cx="8497887" cy="4176713"/>
          </a:xfrm>
          <a:prstGeom prst="rect">
            <a:avLst/>
          </a:prstGeom>
          <a:solidFill>
            <a:srgbClr val="0000FF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74755" name="Picture 30" descr="2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980728"/>
            <a:ext cx="6858000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8322" name="Text Box 34"/>
          <p:cNvSpPr txBox="1">
            <a:spLocks noChangeArrowheads="1"/>
          </p:cNvSpPr>
          <p:nvPr/>
        </p:nvSpPr>
        <p:spPr bwMode="auto">
          <a:xfrm>
            <a:off x="684213" y="1052736"/>
            <a:ext cx="7920037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>
              <a:lnSpc>
                <a:spcPct val="100000"/>
              </a:lnSpc>
              <a:defRPr sz="3200" b="1">
                <a:latin typeface="楷体" pitchFamily="49" charset="-122"/>
                <a:ea typeface="楷体" pitchFamily="49" charset="-122"/>
                <a:cs typeface="+mn-cs"/>
              </a:defRPr>
            </a:lvl1pPr>
          </a:lstStyle>
          <a:p>
            <a:r>
              <a:rPr lang="en-US" altLang="zh-CN" dirty="0"/>
              <a:t>    </a:t>
            </a:r>
            <a:r>
              <a:rPr lang="zh-CN" altLang="en-US" dirty="0"/>
              <a:t>滚动轴承的结构一般是由外圈、内圈、滚动体和保持架组成。</a:t>
            </a:r>
          </a:p>
        </p:txBody>
      </p:sp>
      <p:pic>
        <p:nvPicPr>
          <p:cNvPr id="268340" name="Picture 52" descr="gongdongt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034" y="4084638"/>
            <a:ext cx="2362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8341" name="Picture 53" descr="轴承保持架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434" y="4084638"/>
            <a:ext cx="23622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8342" name="Picture 54" descr="轴承内圈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434" y="2255838"/>
            <a:ext cx="2362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8343" name="Picture 55" descr="轴承外圈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034" y="2255838"/>
            <a:ext cx="2362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8344" name="Text Box 56"/>
          <p:cNvSpPr txBox="1">
            <a:spLocks noChangeArrowheads="1"/>
          </p:cNvSpPr>
          <p:nvPr/>
        </p:nvSpPr>
        <p:spPr bwMode="auto">
          <a:xfrm>
            <a:off x="525463" y="1951038"/>
            <a:ext cx="54927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b="1">
                <a:solidFill>
                  <a:srgbClr val="FFCC00"/>
                </a:solidFill>
              </a:rPr>
              <a:t>外圈</a:t>
            </a:r>
          </a:p>
        </p:txBody>
      </p:sp>
      <p:sp>
        <p:nvSpPr>
          <p:cNvPr id="268345" name="Text Box 57"/>
          <p:cNvSpPr txBox="1">
            <a:spLocks noChangeArrowheads="1"/>
          </p:cNvSpPr>
          <p:nvPr/>
        </p:nvSpPr>
        <p:spPr bwMode="auto">
          <a:xfrm>
            <a:off x="560834" y="4160838"/>
            <a:ext cx="5492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b="1">
                <a:solidFill>
                  <a:srgbClr val="FFCC00"/>
                </a:solidFill>
              </a:rPr>
              <a:t>滚动体</a:t>
            </a:r>
          </a:p>
        </p:txBody>
      </p:sp>
      <p:sp>
        <p:nvSpPr>
          <p:cNvPr id="268346" name="Text Box 58"/>
          <p:cNvSpPr txBox="1">
            <a:spLocks noChangeArrowheads="1"/>
          </p:cNvSpPr>
          <p:nvPr/>
        </p:nvSpPr>
        <p:spPr bwMode="auto">
          <a:xfrm>
            <a:off x="8374063" y="1951038"/>
            <a:ext cx="5492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b="1">
                <a:solidFill>
                  <a:srgbClr val="FFCC00"/>
                </a:solidFill>
              </a:rPr>
              <a:t>内圈</a:t>
            </a:r>
          </a:p>
        </p:txBody>
      </p:sp>
      <p:sp>
        <p:nvSpPr>
          <p:cNvPr id="74765" name="Text Box 59"/>
          <p:cNvSpPr txBox="1">
            <a:spLocks noChangeArrowheads="1"/>
          </p:cNvSpPr>
          <p:nvPr/>
        </p:nvSpPr>
        <p:spPr bwMode="auto">
          <a:xfrm>
            <a:off x="7893496" y="4114800"/>
            <a:ext cx="488950" cy="187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endParaRPr lang="zh-CN" altLang="zh-CN" sz="2000"/>
          </a:p>
        </p:txBody>
      </p:sp>
      <p:sp>
        <p:nvSpPr>
          <p:cNvPr id="268348" name="Text Box 60"/>
          <p:cNvSpPr txBox="1">
            <a:spLocks noChangeArrowheads="1"/>
          </p:cNvSpPr>
          <p:nvPr/>
        </p:nvSpPr>
        <p:spPr bwMode="auto">
          <a:xfrm>
            <a:off x="8409434" y="4084638"/>
            <a:ext cx="5492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b="1">
                <a:solidFill>
                  <a:srgbClr val="FFCC00"/>
                </a:solidFill>
              </a:rPr>
              <a:t>保持架</a:t>
            </a:r>
          </a:p>
        </p:txBody>
      </p:sp>
      <p:sp>
        <p:nvSpPr>
          <p:cNvPr id="268349" name="Text Box 61"/>
          <p:cNvSpPr txBox="1">
            <a:spLocks noChangeArrowheads="1"/>
          </p:cNvSpPr>
          <p:nvPr/>
        </p:nvSpPr>
        <p:spPr bwMode="auto">
          <a:xfrm>
            <a:off x="2770634" y="5913438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1">
                <a:solidFill>
                  <a:srgbClr val="FFCC00"/>
                </a:solidFill>
              </a:rPr>
              <a:t>       </a:t>
            </a:r>
            <a:r>
              <a:rPr lang="zh-CN" altLang="en-US" b="1">
                <a:solidFill>
                  <a:srgbClr val="FFCC00"/>
                </a:solidFill>
              </a:rPr>
              <a:t>深沟球轴承分解示意</a:t>
            </a:r>
          </a:p>
        </p:txBody>
      </p:sp>
      <p:pic>
        <p:nvPicPr>
          <p:cNvPr id="268350" name="Picture 62" descr="球轴承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" r="5263"/>
          <a:stretch>
            <a:fillRect/>
          </a:stretch>
        </p:blipFill>
        <p:spPr bwMode="auto">
          <a:xfrm>
            <a:off x="3456434" y="2255838"/>
            <a:ext cx="2590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文本占位符 1"/>
          <p:cNvSpPr txBox="1">
            <a:spLocks/>
          </p:cNvSpPr>
          <p:nvPr/>
        </p:nvSpPr>
        <p:spPr bwMode="auto">
          <a:xfrm>
            <a:off x="1016000" y="116632"/>
            <a:ext cx="74882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1.</a:t>
            </a:r>
            <a:r>
              <a:rPr lang="zh-CN" altLang="en-US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滚动轴承的结构和分类</a:t>
            </a:r>
          </a:p>
        </p:txBody>
      </p:sp>
    </p:spTree>
    <p:extLst>
      <p:ext uri="{BB962C8B-B14F-4D97-AF65-F5344CB8AC3E}">
        <p14:creationId xmlns:p14="http://schemas.microsoft.com/office/powerpoint/2010/main" val="263171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68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8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68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8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68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68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68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68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68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68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68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68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351" grpId="0" animBg="1"/>
      <p:bldP spid="268322" grpId="0" build="p" autoUpdateAnimBg="0"/>
      <p:bldP spid="268344" grpId="0"/>
      <p:bldP spid="268345" grpId="0"/>
      <p:bldP spid="268346" grpId="0"/>
      <p:bldP spid="268348" grpId="0"/>
      <p:bldP spid="268349" grpId="0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2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03300"/>
            <a:ext cx="6858000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占位符 1"/>
          <p:cNvSpPr txBox="1">
            <a:spLocks/>
          </p:cNvSpPr>
          <p:nvPr/>
        </p:nvSpPr>
        <p:spPr bwMode="auto">
          <a:xfrm>
            <a:off x="827584" y="188640"/>
            <a:ext cx="7885113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7.5.1</a:t>
            </a:r>
            <a:r>
              <a:rPr lang="zh-CN" altLang="en-US" sz="36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直齿圆柱齿轮几何要素名称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900113" y="1181101"/>
            <a:ext cx="3581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latin typeface="楷体_GB2312"/>
                <a:ea typeface="楷体_GB2312"/>
                <a:cs typeface="楷体_GB2312"/>
              </a:rPr>
              <a:t>(6) </a:t>
            </a:r>
            <a:r>
              <a:rPr lang="zh-CN" altLang="en-US" sz="2800" b="1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压力角、齿形角 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371600" y="4814888"/>
            <a:ext cx="563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2800" b="1">
                <a:latin typeface="楷体_GB2312"/>
                <a:ea typeface="楷体_GB2312"/>
                <a:cs typeface="楷体_GB2312"/>
              </a:rPr>
              <a:t>压力角和齿形角均以</a:t>
            </a:r>
            <a:r>
              <a:rPr lang="en-US" altLang="zh-CN" b="1" i="1">
                <a:solidFill>
                  <a:srgbClr val="0000FF"/>
                </a:solidFill>
                <a:ea typeface="楷体_GB2312"/>
                <a:cs typeface="楷体_GB2312"/>
              </a:rPr>
              <a:t>α</a:t>
            </a:r>
            <a:r>
              <a:rPr lang="zh-CN" altLang="en-US" sz="2800" b="1">
                <a:latin typeface="楷体_GB2312"/>
                <a:ea typeface="楷体_GB2312"/>
                <a:cs typeface="楷体_GB2312"/>
              </a:rPr>
              <a:t>表示。</a:t>
            </a:r>
            <a:endParaRPr lang="zh-CN" altLang="en-US" sz="2800" b="1" i="1">
              <a:latin typeface="楷体_GB2312"/>
              <a:ea typeface="楷体_GB2312"/>
              <a:cs typeface="楷体_GB2312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1403350" y="5473030"/>
            <a:ext cx="49323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2800" b="1">
                <a:latin typeface="楷体_GB2312"/>
                <a:ea typeface="楷体_GB2312"/>
                <a:cs typeface="楷体_GB2312"/>
              </a:rPr>
              <a:t>我国标准规定</a:t>
            </a:r>
            <a:r>
              <a:rPr lang="en-US" altLang="zh-CN" b="1" i="1">
                <a:ea typeface="楷体_GB2312"/>
                <a:cs typeface="楷体_GB2312"/>
              </a:rPr>
              <a:t>α</a:t>
            </a:r>
            <a:r>
              <a:rPr lang="zh-CN" altLang="en-US" sz="2800" b="1">
                <a:latin typeface="ItalicT" pitchFamily="2" charset="0"/>
                <a:ea typeface="楷体_GB2312"/>
                <a:cs typeface="楷体_GB2312"/>
              </a:rPr>
              <a:t>角为</a:t>
            </a:r>
            <a:r>
              <a:rPr lang="en-US" altLang="zh-CN" b="1">
                <a:solidFill>
                  <a:srgbClr val="0000FF"/>
                </a:solidFill>
                <a:ea typeface="楷体_GB2312"/>
                <a:cs typeface="楷体_GB2312"/>
              </a:rPr>
              <a:t>20</a:t>
            </a:r>
            <a:r>
              <a:rPr lang="en-US" altLang="zh-CN" b="1">
                <a:solidFill>
                  <a:srgbClr val="0000FF"/>
                </a:solidFill>
                <a:latin typeface="ItalicT" pitchFamily="2" charset="0"/>
                <a:ea typeface="楷体_GB2312"/>
                <a:cs typeface="楷体_GB2312"/>
              </a:rPr>
              <a:t>°</a:t>
            </a:r>
            <a:r>
              <a:rPr lang="zh-CN" altLang="en-US" b="1">
                <a:latin typeface="ItalicT" pitchFamily="2" charset="0"/>
                <a:ea typeface="楷体_GB2312"/>
                <a:cs typeface="楷体_GB2312"/>
              </a:rPr>
              <a:t>。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755650" y="1830388"/>
            <a:ext cx="4968875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800" b="1">
                <a:latin typeface="楷体_GB2312"/>
                <a:ea typeface="楷体_GB2312"/>
                <a:cs typeface="楷体_GB2312"/>
              </a:rPr>
              <a:t>    </a:t>
            </a:r>
            <a:r>
              <a:rPr lang="zh-CN" altLang="en-US" sz="2800" b="1">
                <a:latin typeface="楷体_GB2312"/>
                <a:ea typeface="楷体_GB2312"/>
                <a:cs typeface="楷体_GB2312"/>
              </a:rPr>
              <a:t>在分度圆齿廓上的点</a:t>
            </a:r>
            <a:r>
              <a:rPr lang="en-US" altLang="zh-CN" sz="2800" b="1">
                <a:latin typeface="ItalicT" pitchFamily="2" charset="0"/>
                <a:ea typeface="楷体_GB2312"/>
                <a:cs typeface="楷体_GB2312"/>
              </a:rPr>
              <a:t>K</a:t>
            </a:r>
            <a:r>
              <a:rPr lang="zh-CN" altLang="en-US" sz="2800" b="1">
                <a:latin typeface="楷体_GB2312"/>
                <a:ea typeface="楷体_GB2312"/>
                <a:cs typeface="楷体_GB2312"/>
              </a:rPr>
              <a:t>在齿轮转动时，它的运动方向</a:t>
            </a:r>
            <a:r>
              <a:rPr lang="en-US" altLang="zh-CN" sz="2800" b="1">
                <a:latin typeface="楷体_GB2312"/>
                <a:ea typeface="楷体_GB2312"/>
                <a:cs typeface="楷体_GB2312"/>
              </a:rPr>
              <a:t>(</a:t>
            </a:r>
            <a:r>
              <a:rPr lang="zh-CN" altLang="en-US" sz="2800" b="1">
                <a:latin typeface="楷体_GB2312"/>
                <a:ea typeface="楷体_GB2312"/>
                <a:cs typeface="楷体_GB2312"/>
              </a:rPr>
              <a:t>分度圆的切线方向</a:t>
            </a:r>
            <a:r>
              <a:rPr lang="en-US" altLang="zh-CN" sz="2800" b="1">
                <a:latin typeface="楷体_GB2312"/>
                <a:ea typeface="楷体_GB2312"/>
                <a:cs typeface="楷体_GB2312"/>
              </a:rPr>
              <a:t>)</a:t>
            </a:r>
            <a:r>
              <a:rPr lang="zh-CN" altLang="en-US" sz="2800" b="1">
                <a:latin typeface="楷体_GB2312"/>
                <a:ea typeface="楷体_GB2312"/>
                <a:cs typeface="楷体_GB2312"/>
              </a:rPr>
              <a:t>和正压力方向</a:t>
            </a:r>
            <a:r>
              <a:rPr lang="en-US" altLang="zh-CN" sz="2800" b="1">
                <a:latin typeface="楷体_GB2312"/>
                <a:ea typeface="楷体_GB2312"/>
                <a:cs typeface="楷体_GB2312"/>
              </a:rPr>
              <a:t>(</a:t>
            </a:r>
            <a:r>
              <a:rPr lang="zh-CN" altLang="en-US" sz="2800" b="1">
                <a:latin typeface="楷体_GB2312"/>
                <a:ea typeface="楷体_GB2312"/>
                <a:cs typeface="楷体_GB2312"/>
              </a:rPr>
              <a:t>渐开线的法线方向</a:t>
            </a:r>
            <a:r>
              <a:rPr lang="en-US" altLang="zh-CN" sz="2800" b="1">
                <a:latin typeface="楷体_GB2312"/>
                <a:ea typeface="楷体_GB2312"/>
                <a:cs typeface="楷体_GB2312"/>
              </a:rPr>
              <a:t>)</a:t>
            </a:r>
            <a:r>
              <a:rPr lang="zh-CN" altLang="en-US" sz="2800" b="1">
                <a:latin typeface="楷体_GB2312"/>
                <a:ea typeface="楷体_GB2312"/>
                <a:cs typeface="楷体_GB2312"/>
              </a:rPr>
              <a:t>所夹的锐角，称为</a:t>
            </a:r>
            <a:r>
              <a:rPr lang="zh-CN" altLang="en-US" sz="2800" b="1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压力角</a:t>
            </a:r>
            <a:r>
              <a:rPr lang="zh-CN" altLang="en-US" sz="2800" b="1">
                <a:latin typeface="楷体_GB2312"/>
                <a:ea typeface="楷体_GB2312"/>
                <a:cs typeface="楷体_GB2312"/>
              </a:rPr>
              <a:t>。</a:t>
            </a:r>
          </a:p>
          <a:p>
            <a:pPr eaLnBrk="1" hangingPunct="1">
              <a:lnSpc>
                <a:spcPct val="90000"/>
              </a:lnSpc>
            </a:pPr>
            <a:r>
              <a:rPr lang="zh-CN" altLang="en-US" sz="2800" b="1">
                <a:latin typeface="楷体_GB2312"/>
                <a:ea typeface="楷体_GB2312"/>
                <a:cs typeface="楷体_GB2312"/>
              </a:rPr>
              <a:t>    而加工齿轮用的基本齿条的法向压力角，称为</a:t>
            </a:r>
            <a:r>
              <a:rPr lang="zh-CN" altLang="en-US" sz="2800" b="1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齿形角</a:t>
            </a:r>
            <a:r>
              <a:rPr lang="zh-CN" altLang="en-US" sz="2800" b="1">
                <a:latin typeface="楷体_GB2312"/>
                <a:ea typeface="楷体_GB2312"/>
                <a:cs typeface="楷体_GB2312"/>
              </a:rPr>
              <a:t>。</a:t>
            </a:r>
            <a:endParaRPr lang="zh-CN" altLang="en-US" sz="2800" b="1" i="1">
              <a:latin typeface="楷体_GB2312"/>
              <a:ea typeface="楷体_GB2312"/>
              <a:cs typeface="楷体_GB2312"/>
            </a:endParaRPr>
          </a:p>
        </p:txBody>
      </p:sp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348880"/>
            <a:ext cx="3028950" cy="2405062"/>
          </a:xfrm>
          <a:prstGeom prst="rect">
            <a:avLst/>
          </a:prstGeom>
          <a:noFill/>
          <a:ln w="38100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923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build="p" autoUpdateAnimBg="0" advAuto="0"/>
      <p:bldP spid="15" grpId="0" build="p" autoUpdateAnimBg="0" advAuto="0"/>
      <p:bldP spid="19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2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03300"/>
            <a:ext cx="6858000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占位符 1"/>
          <p:cNvSpPr txBox="1">
            <a:spLocks/>
          </p:cNvSpPr>
          <p:nvPr/>
        </p:nvSpPr>
        <p:spPr bwMode="auto">
          <a:xfrm>
            <a:off x="827584" y="188640"/>
            <a:ext cx="7885113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7.5.1</a:t>
            </a:r>
            <a:r>
              <a:rPr lang="zh-CN" altLang="en-US" sz="36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直齿圆柱齿轮几何要素名称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84212" y="1991707"/>
            <a:ext cx="3960812" cy="4327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altLang="zh-CN" sz="2800" b="1" dirty="0">
                <a:latin typeface="楷体_GB2312"/>
                <a:ea typeface="楷体_GB2312"/>
                <a:cs typeface="楷体_GB2312"/>
              </a:rPr>
              <a:t>    </a:t>
            </a:r>
            <a:r>
              <a:rPr lang="zh-CN" altLang="en-US" sz="2800" b="1" dirty="0">
                <a:latin typeface="楷体_GB2312"/>
                <a:ea typeface="楷体_GB2312"/>
                <a:cs typeface="楷体_GB2312"/>
              </a:rPr>
              <a:t>当两齿轮啮合时，在中心的连线上，两齿廓的接触点，称为</a:t>
            </a:r>
            <a:r>
              <a:rPr lang="zh-CN" altLang="en-US" sz="2800" b="1" dirty="0">
                <a:solidFill>
                  <a:schemeClr val="accent2"/>
                </a:solidFill>
                <a:latin typeface="楷体_GB2312"/>
                <a:ea typeface="楷体_GB2312"/>
                <a:cs typeface="楷体_GB2312"/>
              </a:rPr>
              <a:t>节点</a:t>
            </a:r>
            <a:r>
              <a:rPr lang="zh-CN" altLang="en-US" sz="2800" b="1" dirty="0">
                <a:latin typeface="楷体_GB2312"/>
                <a:ea typeface="楷体_GB2312"/>
                <a:cs typeface="楷体_GB2312"/>
              </a:rPr>
              <a:t>。</a:t>
            </a:r>
          </a:p>
          <a:p>
            <a:pPr eaLnBrk="1" hangingPunct="1">
              <a:lnSpc>
                <a:spcPct val="125000"/>
              </a:lnSpc>
            </a:pPr>
            <a:r>
              <a:rPr lang="zh-CN" altLang="en-US" sz="2800" b="1" dirty="0">
                <a:latin typeface="楷体_GB2312"/>
                <a:ea typeface="楷体_GB2312"/>
                <a:cs typeface="楷体_GB2312"/>
              </a:rPr>
              <a:t>    以</a:t>
            </a:r>
            <a:r>
              <a:rPr lang="en-US" altLang="zh-CN" sz="2800" b="1" i="1" dirty="0">
                <a:ea typeface="楷体_GB2312"/>
                <a:cs typeface="楷体_GB2312"/>
              </a:rPr>
              <a:t>o</a:t>
            </a:r>
            <a:r>
              <a:rPr lang="en-US" altLang="zh-CN" sz="2000" b="1" baseline="-30000" dirty="0">
                <a:ea typeface="楷体_GB2312"/>
                <a:cs typeface="楷体_GB2312"/>
              </a:rPr>
              <a:t>1</a:t>
            </a:r>
            <a:r>
              <a:rPr lang="zh-CN" altLang="en-US" b="1" dirty="0">
                <a:latin typeface="ItalicT" pitchFamily="2" charset="0"/>
                <a:ea typeface="楷体_GB2312"/>
                <a:cs typeface="楷体_GB2312"/>
              </a:rPr>
              <a:t>，</a:t>
            </a:r>
            <a:r>
              <a:rPr lang="en-US" altLang="zh-CN" sz="2800" b="1" i="1" dirty="0">
                <a:ea typeface="楷体_GB2312"/>
                <a:cs typeface="楷体_GB2312"/>
              </a:rPr>
              <a:t>o</a:t>
            </a:r>
            <a:r>
              <a:rPr lang="en-US" altLang="zh-CN" sz="2000" b="1" baseline="-30000" dirty="0">
                <a:ea typeface="楷体_GB2312"/>
                <a:cs typeface="楷体_GB2312"/>
              </a:rPr>
              <a:t>2</a:t>
            </a:r>
            <a:r>
              <a:rPr lang="zh-CN" altLang="en-US" sz="2800" b="1" dirty="0">
                <a:latin typeface="楷体_GB2312"/>
                <a:ea typeface="楷体_GB2312"/>
                <a:cs typeface="楷体_GB2312"/>
              </a:rPr>
              <a:t>为圆心，分别过节点所作的两个圆，称为</a:t>
            </a:r>
            <a:r>
              <a:rPr lang="zh-CN" altLang="en-US" sz="2800" b="1" dirty="0">
                <a:solidFill>
                  <a:schemeClr val="accent2"/>
                </a:solidFill>
                <a:latin typeface="楷体_GB2312"/>
                <a:ea typeface="楷体_GB2312"/>
                <a:cs typeface="楷体_GB2312"/>
              </a:rPr>
              <a:t>节圆</a:t>
            </a:r>
            <a:r>
              <a:rPr lang="zh-CN" altLang="en-US" sz="2800" b="1" dirty="0">
                <a:latin typeface="楷体_GB2312"/>
                <a:ea typeface="楷体_GB2312"/>
                <a:cs typeface="楷体_GB2312"/>
              </a:rPr>
              <a:t>，两节圆相切，其直径分别用</a:t>
            </a:r>
            <a:r>
              <a:rPr lang="en-US" altLang="zh-CN" sz="2800" b="1" i="1" dirty="0">
                <a:ea typeface="楷体_GB2312"/>
                <a:cs typeface="楷体_GB2312"/>
              </a:rPr>
              <a:t>d</a:t>
            </a:r>
            <a:r>
              <a:rPr lang="en-US" altLang="zh-CN" b="1" baseline="-30000" dirty="0">
                <a:ea typeface="楷体_GB2312"/>
                <a:cs typeface="楷体_GB2312"/>
              </a:rPr>
              <a:t>1</a:t>
            </a:r>
            <a:r>
              <a:rPr lang="en-US" altLang="zh-CN" b="1" dirty="0">
                <a:latin typeface="ItalicT" pitchFamily="2" charset="0"/>
                <a:ea typeface="楷体_GB2312"/>
                <a:cs typeface="楷体_GB2312"/>
              </a:rPr>
              <a:t>′</a:t>
            </a:r>
            <a:r>
              <a:rPr lang="zh-CN" altLang="en-US" b="1" dirty="0">
                <a:latin typeface="ItalicT" pitchFamily="2" charset="0"/>
                <a:ea typeface="楷体_GB2312"/>
                <a:cs typeface="楷体_GB2312"/>
              </a:rPr>
              <a:t>、</a:t>
            </a:r>
            <a:r>
              <a:rPr lang="en-US" altLang="zh-CN" sz="2800" b="1" i="1" dirty="0">
                <a:ea typeface="楷体_GB2312"/>
                <a:cs typeface="楷体_GB2312"/>
              </a:rPr>
              <a:t>d</a:t>
            </a:r>
            <a:r>
              <a:rPr lang="en-US" altLang="zh-CN" b="1" baseline="-30000" dirty="0">
                <a:ea typeface="楷体_GB2312"/>
                <a:cs typeface="楷体_GB2312"/>
              </a:rPr>
              <a:t>2</a:t>
            </a:r>
            <a:r>
              <a:rPr lang="en-US" altLang="zh-CN" b="1" dirty="0">
                <a:latin typeface="ItalicT" pitchFamily="2" charset="0"/>
                <a:ea typeface="楷体_GB2312"/>
                <a:cs typeface="楷体_GB2312"/>
              </a:rPr>
              <a:t>′</a:t>
            </a:r>
            <a:r>
              <a:rPr lang="zh-CN" altLang="en-US" sz="2800" b="1" dirty="0">
                <a:latin typeface="楷体_GB2312"/>
                <a:ea typeface="楷体_GB2312"/>
                <a:cs typeface="楷体_GB2312"/>
              </a:rPr>
              <a:t>表示。 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935831" y="1268760"/>
            <a:ext cx="3457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 </a:t>
            </a:r>
            <a:r>
              <a:rPr lang="en-US" altLang="zh-CN" sz="2800" b="1" dirty="0">
                <a:latin typeface="楷体_GB2312"/>
                <a:ea typeface="楷体_GB2312"/>
                <a:cs typeface="楷体_GB2312"/>
              </a:rPr>
              <a:t>(7)</a:t>
            </a:r>
            <a:r>
              <a:rPr lang="en-US" altLang="zh-CN" sz="2800" b="1" dirty="0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 </a:t>
            </a:r>
            <a:r>
              <a:rPr lang="zh-CN" altLang="en-US" sz="2800" b="1" dirty="0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节圆</a:t>
            </a:r>
            <a:r>
              <a:rPr lang="en-US" altLang="zh-CN" sz="2800" b="1" dirty="0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(</a:t>
            </a:r>
            <a:r>
              <a:rPr lang="en-US" altLang="zh-CN" sz="2800" b="1" i="1" dirty="0">
                <a:solidFill>
                  <a:srgbClr val="0000FF"/>
                </a:solidFill>
                <a:ea typeface="楷体_GB2312"/>
                <a:cs typeface="楷体_GB2312"/>
              </a:rPr>
              <a:t>d </a:t>
            </a:r>
            <a:r>
              <a:rPr lang="en-US" altLang="zh-CN" sz="2800" b="1" dirty="0">
                <a:solidFill>
                  <a:srgbClr val="0000FF"/>
                </a:solidFill>
                <a:latin typeface="ItalicT" pitchFamily="2" charset="0"/>
                <a:ea typeface="楷体_GB2312"/>
                <a:cs typeface="楷体_GB2312"/>
              </a:rPr>
              <a:t>′</a:t>
            </a:r>
            <a:r>
              <a:rPr lang="en-US" altLang="zh-CN" sz="2800" b="1" dirty="0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)</a:t>
            </a:r>
            <a:r>
              <a:rPr lang="zh-CN" altLang="en-US" sz="2800" b="1" dirty="0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：</a:t>
            </a:r>
          </a:p>
        </p:txBody>
      </p:sp>
      <p:grpSp>
        <p:nvGrpSpPr>
          <p:cNvPr id="11" name="Group 7"/>
          <p:cNvGrpSpPr>
            <a:grpSpLocks/>
          </p:cNvGrpSpPr>
          <p:nvPr/>
        </p:nvGrpSpPr>
        <p:grpSpPr bwMode="auto">
          <a:xfrm>
            <a:off x="4787900" y="2276475"/>
            <a:ext cx="4105275" cy="3757613"/>
            <a:chOff x="3016" y="1434"/>
            <a:chExt cx="2586" cy="2367"/>
          </a:xfrm>
        </p:grpSpPr>
        <p:pic>
          <p:nvPicPr>
            <p:cNvPr id="16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" y="1434"/>
              <a:ext cx="2556" cy="2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Rectangle 9"/>
            <p:cNvSpPr>
              <a:spLocks noChangeArrowheads="1"/>
            </p:cNvSpPr>
            <p:nvPr/>
          </p:nvSpPr>
          <p:spPr bwMode="auto">
            <a:xfrm flipV="1">
              <a:off x="3016" y="1434"/>
              <a:ext cx="2586" cy="2359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2863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 advAuto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2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03300"/>
            <a:ext cx="6858000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占位符 1"/>
          <p:cNvSpPr txBox="1">
            <a:spLocks/>
          </p:cNvSpPr>
          <p:nvPr/>
        </p:nvSpPr>
        <p:spPr bwMode="auto">
          <a:xfrm>
            <a:off x="827584" y="188640"/>
            <a:ext cx="8064896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7.5.2</a:t>
            </a:r>
            <a:r>
              <a:rPr lang="zh-CN" altLang="en-US" sz="36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直齿圆柱齿轮的基本参数计算</a:t>
            </a: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833446" y="1110962"/>
            <a:ext cx="26965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zh-CN"/>
            </a:defPPr>
            <a:lvl1pPr marL="342900" indent="-342900">
              <a:buClr>
                <a:srgbClr val="FF0000"/>
              </a:buClr>
              <a:buFont typeface="Wingdings" pitchFamily="2" charset="2"/>
              <a:buChar char="Ø"/>
              <a:defRPr sz="2800" b="1">
                <a:latin typeface="楷体" pitchFamily="49" charset="-122"/>
                <a:ea typeface="楷体" pitchFamily="49" charset="-122"/>
              </a:defRPr>
            </a:lvl1pPr>
          </a:lstStyle>
          <a:p>
            <a:r>
              <a:rPr lang="zh-CN" altLang="en-US" dirty="0">
                <a:sym typeface="Wingdings 2" pitchFamily="18" charset="2"/>
              </a:rPr>
              <a:t> </a:t>
            </a:r>
            <a:r>
              <a:rPr lang="zh-CN" altLang="en-US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  <a:sym typeface="Wingdings 2" pitchFamily="18" charset="2"/>
              </a:rPr>
              <a:t>齿数</a:t>
            </a:r>
            <a:r>
              <a:rPr lang="en-US" altLang="zh-CN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  <a:sym typeface="Wingdings 2" pitchFamily="18" charset="2"/>
              </a:rPr>
              <a:t>z</a:t>
            </a:r>
            <a:endParaRPr lang="zh-CN" altLang="en-US" dirty="0">
              <a:solidFill>
                <a:schemeClr val="accent2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475656" y="1634182"/>
            <a:ext cx="367240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>
              <a:defRPr sz="2800" b="1">
                <a:latin typeface="楷体" pitchFamily="49" charset="-122"/>
                <a:ea typeface="楷体" pitchFamily="49" charset="-122"/>
                <a:cs typeface="+mn-cs"/>
              </a:defRPr>
            </a:lvl1pPr>
          </a:lstStyle>
          <a:p>
            <a:r>
              <a:rPr lang="zh-CN" altLang="en-US" dirty="0"/>
              <a:t>一个齿轮的轮齿总数。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833446" y="2060848"/>
            <a:ext cx="26965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zh-CN"/>
            </a:defPPr>
            <a:lvl1pPr marL="342900" indent="-342900">
              <a:buClr>
                <a:srgbClr val="FF0000"/>
              </a:buClr>
              <a:buFont typeface="Wingdings" pitchFamily="2" charset="2"/>
              <a:buChar char="Ø"/>
              <a:defRPr sz="2800" b="1">
                <a:latin typeface="楷体" pitchFamily="49" charset="-122"/>
                <a:ea typeface="楷体" pitchFamily="49" charset="-122"/>
              </a:defRPr>
            </a:lvl1pPr>
          </a:lstStyle>
          <a:p>
            <a:r>
              <a:rPr lang="zh-CN" altLang="en-US" dirty="0">
                <a:sym typeface="Wingdings 2" pitchFamily="18" charset="2"/>
              </a:rPr>
              <a:t> </a:t>
            </a:r>
            <a:r>
              <a:rPr lang="zh-CN" altLang="en-US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  <a:sym typeface="Wingdings 2" pitchFamily="18" charset="2"/>
              </a:rPr>
              <a:t>模数</a:t>
            </a:r>
            <a:r>
              <a:rPr lang="en-US" altLang="zh-CN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  <a:sym typeface="Wingdings 2" pitchFamily="18" charset="2"/>
              </a:rPr>
              <a:t>m</a:t>
            </a:r>
            <a:endParaRPr lang="zh-CN" altLang="en-US" dirty="0">
              <a:solidFill>
                <a:schemeClr val="accent2"/>
              </a:solidFill>
              <a:latin typeface="隶书" pitchFamily="49" charset="-122"/>
              <a:ea typeface="隶书" pitchFamily="49" charset="-122"/>
            </a:endParaRPr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5489062" y="1157128"/>
            <a:ext cx="3455987" cy="3168650"/>
            <a:chOff x="3379" y="1117"/>
            <a:chExt cx="2177" cy="1996"/>
          </a:xfrm>
        </p:grpSpPr>
        <p:sp>
          <p:nvSpPr>
            <p:cNvPr id="8" name="Rectangle 14"/>
            <p:cNvSpPr>
              <a:spLocks noChangeArrowheads="1"/>
            </p:cNvSpPr>
            <p:nvPr/>
          </p:nvSpPr>
          <p:spPr bwMode="auto">
            <a:xfrm flipV="1">
              <a:off x="3379" y="1117"/>
              <a:ext cx="2177" cy="199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9" name="Picture 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2" y="1162"/>
              <a:ext cx="2109" cy="19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971600" y="2607581"/>
            <a:ext cx="4752528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>
              <a:defRPr sz="2800" b="1">
                <a:latin typeface="楷体" pitchFamily="49" charset="-122"/>
                <a:ea typeface="楷体" pitchFamily="49" charset="-122"/>
                <a:cs typeface="+mn-cs"/>
              </a:defRPr>
            </a:lvl1pPr>
          </a:lstStyle>
          <a:p>
            <a:r>
              <a:rPr lang="zh-CN" altLang="en-US" dirty="0"/>
              <a:t>   设齿轮的分度圆直径为</a:t>
            </a:r>
            <a:r>
              <a:rPr lang="en-US" altLang="zh-CN" dirty="0"/>
              <a:t>d</a:t>
            </a:r>
            <a:r>
              <a:rPr lang="zh-CN" altLang="en-US" dirty="0"/>
              <a:t>，</a:t>
            </a:r>
            <a:endParaRPr lang="en-US" altLang="zh-CN" dirty="0"/>
          </a:p>
          <a:p>
            <a:r>
              <a:rPr lang="zh-CN" altLang="en-US" dirty="0"/>
              <a:t>则有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554836" y="3634705"/>
            <a:ext cx="17446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b="1" i="1" dirty="0">
                <a:ea typeface="楷体_GB2312"/>
                <a:cs typeface="楷体_GB2312"/>
              </a:rPr>
              <a:t>d</a:t>
            </a:r>
            <a:r>
              <a:rPr lang="en-US" altLang="zh-CN" sz="2800" b="1" dirty="0">
                <a:ea typeface="楷体_GB2312"/>
                <a:cs typeface="楷体_GB2312"/>
              </a:rPr>
              <a:t>π</a:t>
            </a:r>
            <a:r>
              <a:rPr lang="zh-CN" altLang="en-US" sz="2800" b="1" dirty="0">
                <a:ea typeface="楷体_GB2312"/>
                <a:cs typeface="楷体_GB2312"/>
              </a:rPr>
              <a:t>＝</a:t>
            </a:r>
            <a:r>
              <a:rPr lang="en-US" altLang="zh-CN" sz="2800" b="1" i="1" dirty="0">
                <a:ea typeface="楷体_GB2312"/>
                <a:cs typeface="楷体_GB2312"/>
              </a:rPr>
              <a:t>p z</a:t>
            </a:r>
            <a:r>
              <a:rPr lang="en-US" altLang="zh-CN" sz="2800" b="1" dirty="0">
                <a:latin typeface="ItalicT" pitchFamily="2" charset="0"/>
                <a:ea typeface="楷体_GB2312"/>
                <a:cs typeface="楷体_GB2312"/>
              </a:rPr>
              <a:t> 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043608" y="4282405"/>
            <a:ext cx="19319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楷体" pitchFamily="49" charset="-122"/>
                <a:ea typeface="楷体" pitchFamily="49" charset="-122"/>
                <a:cs typeface="+mn-cs"/>
              </a:rPr>
              <a:t>令</a:t>
            </a:r>
            <a:r>
              <a:rPr lang="zh-CN" altLang="en-US" sz="2800" b="1" dirty="0">
                <a:latin typeface="楷体_GB2312"/>
                <a:ea typeface="楷体_GB2312"/>
                <a:cs typeface="楷体_GB2312"/>
              </a:rPr>
              <a:t> </a:t>
            </a:r>
            <a:r>
              <a:rPr lang="en-US" altLang="zh-CN" sz="2800" b="1" i="1" dirty="0">
                <a:ea typeface="楷体_GB2312"/>
                <a:cs typeface="楷体_GB2312"/>
              </a:rPr>
              <a:t>p </a:t>
            </a:r>
            <a:r>
              <a:rPr lang="en-US" altLang="zh-CN" sz="2800" b="1" dirty="0">
                <a:ea typeface="楷体_GB2312"/>
                <a:cs typeface="楷体_GB2312"/>
              </a:rPr>
              <a:t>/π</a:t>
            </a:r>
            <a:r>
              <a:rPr lang="zh-CN" altLang="en-US" sz="2800" b="1" dirty="0">
                <a:ea typeface="楷体_GB2312"/>
                <a:cs typeface="楷体_GB2312"/>
              </a:rPr>
              <a:t>＝</a:t>
            </a:r>
            <a:r>
              <a:rPr lang="en-US" altLang="zh-CN" sz="2800" b="1" i="1" dirty="0">
                <a:ea typeface="楷体_GB2312"/>
                <a:cs typeface="楷体_GB2312"/>
              </a:rPr>
              <a:t>m</a:t>
            </a:r>
            <a:endParaRPr lang="en-US" altLang="zh-CN" sz="2800" b="1" i="1" dirty="0">
              <a:latin typeface="楷体_GB2312"/>
              <a:ea typeface="楷体_GB2312"/>
              <a:cs typeface="楷体_GB2312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497936" y="3634705"/>
            <a:ext cx="22002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b="1" i="1">
                <a:ea typeface="楷体_GB2312"/>
                <a:cs typeface="楷体_GB2312"/>
              </a:rPr>
              <a:t>d</a:t>
            </a:r>
            <a:r>
              <a:rPr lang="zh-CN" altLang="en-US" sz="2800" b="1">
                <a:ea typeface="楷体_GB2312"/>
                <a:cs typeface="楷体_GB2312"/>
              </a:rPr>
              <a:t>＝</a:t>
            </a:r>
            <a:r>
              <a:rPr lang="en-US" altLang="zh-CN" sz="2800" b="1" i="1">
                <a:ea typeface="楷体_GB2312"/>
                <a:cs typeface="楷体_GB2312"/>
              </a:rPr>
              <a:t>p </a:t>
            </a:r>
            <a:r>
              <a:rPr lang="en-US" altLang="zh-CN" sz="2800" b="1">
                <a:ea typeface="楷体_GB2312"/>
                <a:cs typeface="楷体_GB2312"/>
              </a:rPr>
              <a:t>/π×</a:t>
            </a:r>
            <a:r>
              <a:rPr lang="en-US" altLang="zh-CN" sz="2800" b="1" i="1">
                <a:ea typeface="楷体_GB2312"/>
                <a:cs typeface="楷体_GB2312"/>
              </a:rPr>
              <a:t>z</a:t>
            </a:r>
            <a:r>
              <a:rPr lang="en-US" altLang="zh-CN" sz="2800" b="1">
                <a:latin typeface="ItalicT" pitchFamily="2" charset="0"/>
                <a:ea typeface="楷体_GB2312"/>
                <a:cs typeface="楷体_GB2312"/>
              </a:rPr>
              <a:t> 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420095" y="4282405"/>
            <a:ext cx="18494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楷体" pitchFamily="49" charset="-122"/>
                <a:ea typeface="楷体" pitchFamily="49" charset="-122"/>
                <a:cs typeface="+mn-cs"/>
              </a:rPr>
              <a:t>则</a:t>
            </a:r>
            <a:r>
              <a:rPr lang="zh-CN" altLang="en-US" sz="2800" b="1" i="1" dirty="0">
                <a:latin typeface="楷体_GB2312"/>
                <a:ea typeface="楷体_GB2312"/>
                <a:cs typeface="楷体_GB2312"/>
              </a:rPr>
              <a:t> </a:t>
            </a:r>
            <a:r>
              <a:rPr lang="en-US" altLang="zh-CN" sz="2800" b="1" i="1" dirty="0">
                <a:ea typeface="楷体_GB2312"/>
                <a:cs typeface="楷体_GB2312"/>
              </a:rPr>
              <a:t>d</a:t>
            </a:r>
            <a:r>
              <a:rPr lang="zh-CN" altLang="en-US" sz="2800" b="1" dirty="0">
                <a:ea typeface="楷体_GB2312"/>
                <a:cs typeface="楷体_GB2312"/>
              </a:rPr>
              <a:t>＝</a:t>
            </a:r>
            <a:r>
              <a:rPr lang="en-US" altLang="zh-CN" sz="2800" b="1" i="1" dirty="0" err="1">
                <a:ea typeface="楷体_GB2312"/>
                <a:cs typeface="楷体_GB2312"/>
              </a:rPr>
              <a:t>mz</a:t>
            </a:r>
            <a:r>
              <a:rPr lang="en-US" altLang="zh-CN" sz="2800" b="1" i="1" dirty="0">
                <a:latin typeface="楷体_GB2312"/>
                <a:ea typeface="楷体_GB2312"/>
                <a:cs typeface="楷体_GB2312"/>
              </a:rPr>
              <a:t> 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1069524" y="5003130"/>
            <a:ext cx="723627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>
              <a:defRPr sz="2800" b="1">
                <a:latin typeface="楷体" pitchFamily="49" charset="-122"/>
                <a:ea typeface="楷体" pitchFamily="49" charset="-122"/>
                <a:cs typeface="+mn-cs"/>
              </a:defRPr>
            </a:lvl1pPr>
          </a:lstStyle>
          <a:p>
            <a:r>
              <a:rPr lang="zh-CN" altLang="en-US" dirty="0"/>
              <a:t>式中 </a:t>
            </a:r>
            <a:r>
              <a:rPr lang="en-US" altLang="zh-CN" i="1" dirty="0">
                <a:latin typeface="Times New Roman" pitchFamily="18" charset="0"/>
                <a:ea typeface="楷体_GB2312"/>
                <a:cs typeface="楷体_GB2312"/>
              </a:rPr>
              <a:t>p /π </a:t>
            </a:r>
            <a:r>
              <a:rPr lang="zh-CN" altLang="en-US" dirty="0"/>
              <a:t>称为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齿轮的模数</a:t>
            </a:r>
            <a:r>
              <a:rPr lang="zh-CN" altLang="en-US" dirty="0"/>
              <a:t>，用</a:t>
            </a:r>
            <a:r>
              <a:rPr lang="en-US" altLang="zh-CN" i="1" dirty="0">
                <a:latin typeface="Times New Roman" pitchFamily="18" charset="0"/>
                <a:ea typeface="楷体_GB2312"/>
                <a:cs typeface="楷体_GB2312"/>
              </a:rPr>
              <a:t>m</a:t>
            </a:r>
            <a:r>
              <a:rPr lang="zh-CN" altLang="en-US" dirty="0"/>
              <a:t>表示。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899592" y="5517232"/>
            <a:ext cx="7675652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>
              <a:defRPr sz="2800" b="1">
                <a:latin typeface="楷体" pitchFamily="49" charset="-122"/>
                <a:ea typeface="楷体" pitchFamily="49" charset="-122"/>
                <a:cs typeface="+mn-cs"/>
              </a:defRPr>
            </a:lvl1pPr>
          </a:lstStyle>
          <a:p>
            <a:r>
              <a:rPr lang="zh-CN" altLang="en-US" dirty="0"/>
              <a:t>    模数</a:t>
            </a:r>
            <a:r>
              <a:rPr lang="en-US" altLang="zh-CN" dirty="0"/>
              <a:t>m</a:t>
            </a:r>
            <a:r>
              <a:rPr lang="zh-CN" altLang="en-US" dirty="0"/>
              <a:t>越大，则齿轮的轮齿就越大，齿轮的承载能力就越强。</a:t>
            </a:r>
          </a:p>
        </p:txBody>
      </p:sp>
    </p:spTree>
    <p:extLst>
      <p:ext uri="{BB962C8B-B14F-4D97-AF65-F5344CB8AC3E}">
        <p14:creationId xmlns:p14="http://schemas.microsoft.com/office/powerpoint/2010/main" val="418800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4" grpId="0" autoUpdateAnimBg="0"/>
      <p:bldP spid="5" grpId="0" build="p" autoUpdateAnimBg="0"/>
      <p:bldP spid="6" grpId="0" autoUpdateAnimBg="0"/>
      <p:bldP spid="10" grpId="0" build="p" autoUpdateAnimBg="0"/>
      <p:bldP spid="11" grpId="0" build="p" autoUpdateAnimBg="0"/>
      <p:bldP spid="12" grpId="0" build="p" autoUpdateAnimBg="0"/>
      <p:bldP spid="14" grpId="0" build="p" autoUpdateAnimBg="0"/>
      <p:bldP spid="15" grpId="0" build="p" autoUpdateAnimBg="0"/>
      <p:bldP spid="16" grpId="0" build="p" autoUpdateAnimBg="0"/>
      <p:bldP spid="19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2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03300"/>
            <a:ext cx="6858000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占位符 1"/>
          <p:cNvSpPr txBox="1">
            <a:spLocks/>
          </p:cNvSpPr>
          <p:nvPr/>
        </p:nvSpPr>
        <p:spPr bwMode="auto">
          <a:xfrm>
            <a:off x="827584" y="188640"/>
            <a:ext cx="8064896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7.5.2</a:t>
            </a:r>
            <a:r>
              <a:rPr lang="zh-CN" altLang="en-US" sz="36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直齿圆柱齿轮的基本参数计算</a:t>
            </a: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833446" y="1110962"/>
            <a:ext cx="26965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zh-CN"/>
            </a:defPPr>
            <a:lvl1pPr marL="342900" indent="-342900">
              <a:buClr>
                <a:srgbClr val="FF0000"/>
              </a:buClr>
              <a:buFont typeface="Wingdings" pitchFamily="2" charset="2"/>
              <a:buChar char="Ø"/>
              <a:defRPr sz="2800" b="1">
                <a:latin typeface="楷体" pitchFamily="49" charset="-122"/>
                <a:ea typeface="楷体" pitchFamily="49" charset="-122"/>
              </a:defRPr>
            </a:lvl1pPr>
          </a:lstStyle>
          <a:p>
            <a:r>
              <a:rPr lang="zh-CN" altLang="en-US" dirty="0">
                <a:sym typeface="Wingdings 2" pitchFamily="18" charset="2"/>
              </a:rPr>
              <a:t> </a:t>
            </a:r>
            <a:r>
              <a:rPr lang="zh-CN" altLang="en-US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  <a:sym typeface="Wingdings 2" pitchFamily="18" charset="2"/>
              </a:rPr>
              <a:t>齿数</a:t>
            </a:r>
            <a:r>
              <a:rPr lang="en-US" altLang="zh-CN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  <a:sym typeface="Wingdings 2" pitchFamily="18" charset="2"/>
              </a:rPr>
              <a:t>z</a:t>
            </a:r>
            <a:endParaRPr lang="zh-CN" altLang="en-US" dirty="0">
              <a:solidFill>
                <a:schemeClr val="accent2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475656" y="1634182"/>
            <a:ext cx="367240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>
              <a:defRPr sz="2800" b="1">
                <a:latin typeface="楷体" pitchFamily="49" charset="-122"/>
                <a:ea typeface="楷体" pitchFamily="49" charset="-122"/>
                <a:cs typeface="+mn-cs"/>
              </a:defRPr>
            </a:lvl1pPr>
          </a:lstStyle>
          <a:p>
            <a:r>
              <a:rPr lang="zh-CN" altLang="en-US" dirty="0"/>
              <a:t>一个齿轮的轮齿总数。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833446" y="2060848"/>
            <a:ext cx="26965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zh-CN"/>
            </a:defPPr>
            <a:lvl1pPr marL="342900" indent="-342900">
              <a:buClr>
                <a:srgbClr val="FF0000"/>
              </a:buClr>
              <a:buFont typeface="Wingdings" pitchFamily="2" charset="2"/>
              <a:buChar char="Ø"/>
              <a:defRPr sz="2800" b="1">
                <a:latin typeface="楷体" pitchFamily="49" charset="-122"/>
                <a:ea typeface="楷体" pitchFamily="49" charset="-122"/>
              </a:defRPr>
            </a:lvl1pPr>
          </a:lstStyle>
          <a:p>
            <a:r>
              <a:rPr lang="zh-CN" altLang="en-US" dirty="0">
                <a:sym typeface="Wingdings 2" pitchFamily="18" charset="2"/>
              </a:rPr>
              <a:t> </a:t>
            </a:r>
            <a:r>
              <a:rPr lang="zh-CN" altLang="en-US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  <a:sym typeface="Wingdings 2" pitchFamily="18" charset="2"/>
              </a:rPr>
              <a:t>模数</a:t>
            </a:r>
            <a:r>
              <a:rPr lang="en-US" altLang="zh-CN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  <a:sym typeface="Wingdings 2" pitchFamily="18" charset="2"/>
              </a:rPr>
              <a:t>m</a:t>
            </a:r>
            <a:endParaRPr lang="zh-CN" altLang="en-US" dirty="0">
              <a:solidFill>
                <a:schemeClr val="accent2"/>
              </a:solidFill>
              <a:latin typeface="隶书" pitchFamily="49" charset="-122"/>
              <a:ea typeface="隶书" pitchFamily="49" charset="-122"/>
            </a:endParaRPr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5489062" y="1157128"/>
            <a:ext cx="3455987" cy="3168650"/>
            <a:chOff x="3379" y="1117"/>
            <a:chExt cx="2177" cy="1996"/>
          </a:xfrm>
        </p:grpSpPr>
        <p:sp>
          <p:nvSpPr>
            <p:cNvPr id="8" name="Rectangle 14"/>
            <p:cNvSpPr>
              <a:spLocks noChangeArrowheads="1"/>
            </p:cNvSpPr>
            <p:nvPr/>
          </p:nvSpPr>
          <p:spPr bwMode="auto">
            <a:xfrm flipV="1">
              <a:off x="3379" y="1117"/>
              <a:ext cx="2177" cy="199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9" name="Picture 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2" y="1162"/>
              <a:ext cx="2109" cy="19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827584" y="2607581"/>
            <a:ext cx="4517462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>
              <a:defRPr sz="2800" b="1">
                <a:latin typeface="楷体" pitchFamily="49" charset="-122"/>
                <a:ea typeface="楷体" pitchFamily="49" charset="-122"/>
                <a:cs typeface="+mn-cs"/>
              </a:defRPr>
            </a:lvl1pPr>
          </a:lstStyle>
          <a:p>
            <a:r>
              <a:rPr lang="zh-CN" altLang="en-US" dirty="0"/>
              <a:t>    模数是设计和制造齿轮的一个重要参数。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827584" y="3575338"/>
            <a:ext cx="4517462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>
              <a:defRPr sz="2800" b="1">
                <a:latin typeface="楷体" pitchFamily="49" charset="-122"/>
                <a:ea typeface="楷体" pitchFamily="49" charset="-122"/>
                <a:cs typeface="+mn-cs"/>
              </a:defRPr>
            </a:lvl1pPr>
          </a:lstStyle>
          <a:p>
            <a:r>
              <a:rPr lang="zh-CN" altLang="en-US" dirty="0"/>
              <a:t>    为了便于设计和加工，国标规定了模数的标准数。</a:t>
            </a:r>
          </a:p>
        </p:txBody>
      </p:sp>
      <p:pic>
        <p:nvPicPr>
          <p:cNvPr id="25600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45" y="4526151"/>
            <a:ext cx="8155773" cy="178088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203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6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utoUpdateAnimBg="0"/>
      <p:bldP spid="17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2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03300"/>
            <a:ext cx="6858000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占位符 1"/>
          <p:cNvSpPr txBox="1">
            <a:spLocks/>
          </p:cNvSpPr>
          <p:nvPr/>
        </p:nvSpPr>
        <p:spPr bwMode="auto">
          <a:xfrm>
            <a:off x="827584" y="188640"/>
            <a:ext cx="8064896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7.5.2</a:t>
            </a:r>
            <a:r>
              <a:rPr lang="zh-CN" altLang="en-US" sz="36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直齿圆柱齿轮的基本参数计算</a:t>
            </a: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833446" y="1110962"/>
            <a:ext cx="26965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zh-CN"/>
            </a:defPPr>
            <a:lvl1pPr marL="342900" indent="-342900">
              <a:buClr>
                <a:srgbClr val="FF0000"/>
              </a:buClr>
              <a:buFont typeface="Wingdings" pitchFamily="2" charset="2"/>
              <a:buChar char="Ø"/>
              <a:defRPr sz="2800" b="1">
                <a:latin typeface="楷体" pitchFamily="49" charset="-122"/>
                <a:ea typeface="楷体" pitchFamily="49" charset="-122"/>
              </a:defRPr>
            </a:lvl1pPr>
          </a:lstStyle>
          <a:p>
            <a:r>
              <a:rPr lang="zh-CN" altLang="en-US" dirty="0">
                <a:sym typeface="Wingdings 2" pitchFamily="18" charset="2"/>
              </a:rPr>
              <a:t> </a:t>
            </a:r>
            <a:r>
              <a:rPr lang="zh-CN" altLang="en-US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  <a:sym typeface="Wingdings 2" pitchFamily="18" charset="2"/>
              </a:rPr>
              <a:t>传动比</a:t>
            </a:r>
            <a:r>
              <a:rPr lang="en-US" altLang="zh-CN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  <a:sym typeface="Wingdings 2" pitchFamily="18" charset="2"/>
              </a:rPr>
              <a:t>i</a:t>
            </a:r>
            <a:endParaRPr lang="zh-CN" altLang="en-US" dirty="0">
              <a:solidFill>
                <a:schemeClr val="accent2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899592" y="1634182"/>
            <a:ext cx="7675652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>
              <a:defRPr sz="2800" b="1">
                <a:latin typeface="楷体" pitchFamily="49" charset="-122"/>
                <a:ea typeface="楷体" pitchFamily="49" charset="-122"/>
                <a:cs typeface="+mn-cs"/>
              </a:defRPr>
            </a:lvl1pPr>
          </a:lstStyle>
          <a:p>
            <a:r>
              <a:rPr lang="zh-CN" altLang="en-US" dirty="0"/>
              <a:t>    主动齿轮转速与从动齿轮转速之比称为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传动比</a:t>
            </a:r>
            <a:r>
              <a:rPr lang="zh-CN" altLang="en-US" dirty="0"/>
              <a:t>。</a:t>
            </a:r>
          </a:p>
        </p:txBody>
      </p:sp>
      <p:grpSp>
        <p:nvGrpSpPr>
          <p:cNvPr id="18" name="Group 5"/>
          <p:cNvGrpSpPr>
            <a:grpSpLocks/>
          </p:cNvGrpSpPr>
          <p:nvPr/>
        </p:nvGrpSpPr>
        <p:grpSpPr bwMode="auto">
          <a:xfrm>
            <a:off x="5371646" y="2204864"/>
            <a:ext cx="3384550" cy="2808288"/>
            <a:chOff x="3016" y="1434"/>
            <a:chExt cx="2586" cy="2367"/>
          </a:xfrm>
        </p:grpSpPr>
        <p:pic>
          <p:nvPicPr>
            <p:cNvPr id="20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" y="1434"/>
              <a:ext cx="2556" cy="2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Rectangle 7"/>
            <p:cNvSpPr>
              <a:spLocks noChangeArrowheads="1"/>
            </p:cNvSpPr>
            <p:nvPr/>
          </p:nvSpPr>
          <p:spPr bwMode="auto">
            <a:xfrm flipV="1">
              <a:off x="3016" y="1434"/>
              <a:ext cx="2586" cy="2359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789712" y="2516073"/>
            <a:ext cx="4430360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>
              <a:defRPr sz="2800" b="1">
                <a:latin typeface="楷体" pitchFamily="49" charset="-122"/>
                <a:ea typeface="楷体" pitchFamily="49" charset="-122"/>
                <a:cs typeface="+mn-cs"/>
              </a:defRPr>
            </a:lvl1pPr>
          </a:lstStyle>
          <a:p>
            <a:r>
              <a:rPr lang="en-US" altLang="zh-CN" dirty="0"/>
              <a:t>    </a:t>
            </a:r>
            <a:r>
              <a:rPr lang="zh-CN" altLang="en-US" dirty="0"/>
              <a:t>设：</a:t>
            </a:r>
            <a:r>
              <a:rPr lang="en-US" altLang="zh-CN" i="1" dirty="0">
                <a:latin typeface="Times New Roman" pitchFamily="18" charset="0"/>
                <a:ea typeface="楷体_GB2312"/>
                <a:cs typeface="楷体_GB2312"/>
              </a:rPr>
              <a:t>n</a:t>
            </a:r>
            <a:r>
              <a:rPr lang="en-US" altLang="zh-CN" i="1" baseline="-25000" dirty="0">
                <a:latin typeface="Times New Roman" pitchFamily="18" charset="0"/>
                <a:ea typeface="楷体_GB2312"/>
                <a:cs typeface="楷体_GB2312"/>
              </a:rPr>
              <a:t>1</a:t>
            </a:r>
            <a:r>
              <a:rPr lang="zh-CN" altLang="en-US" dirty="0"/>
              <a:t>、</a:t>
            </a:r>
            <a:r>
              <a:rPr lang="en-US" altLang="zh-CN" i="1" dirty="0">
                <a:latin typeface="Times New Roman" pitchFamily="18" charset="0"/>
                <a:ea typeface="楷体_GB2312"/>
                <a:cs typeface="楷体_GB2312"/>
              </a:rPr>
              <a:t>z</a:t>
            </a:r>
            <a:r>
              <a:rPr lang="en-US" altLang="zh-CN" i="1" baseline="-25000" dirty="0">
                <a:latin typeface="Times New Roman" pitchFamily="18" charset="0"/>
                <a:ea typeface="楷体_GB2312"/>
                <a:cs typeface="楷体_GB2312"/>
              </a:rPr>
              <a:t>1</a:t>
            </a:r>
            <a:r>
              <a:rPr lang="zh-CN" altLang="en-US" dirty="0"/>
              <a:t>为主动轮的转速和齿数，</a:t>
            </a:r>
            <a:r>
              <a:rPr lang="en-US" altLang="zh-CN" i="1" dirty="0">
                <a:latin typeface="Times New Roman" pitchFamily="18" charset="0"/>
                <a:ea typeface="楷体_GB2312"/>
                <a:cs typeface="楷体_GB2312"/>
              </a:rPr>
              <a:t>n</a:t>
            </a:r>
            <a:r>
              <a:rPr lang="en-US" altLang="zh-CN" i="1" baseline="-25000" dirty="0">
                <a:latin typeface="Times New Roman" pitchFamily="18" charset="0"/>
                <a:ea typeface="楷体_GB2312"/>
                <a:cs typeface="楷体_GB2312"/>
              </a:rPr>
              <a:t>2</a:t>
            </a:r>
            <a:r>
              <a:rPr lang="zh-CN" altLang="en-US" dirty="0"/>
              <a:t>、</a:t>
            </a:r>
            <a:r>
              <a:rPr lang="en-US" altLang="zh-CN" i="1" dirty="0">
                <a:latin typeface="Times New Roman" pitchFamily="18" charset="0"/>
                <a:ea typeface="楷体_GB2312"/>
                <a:cs typeface="楷体_GB2312"/>
              </a:rPr>
              <a:t>z</a:t>
            </a:r>
            <a:r>
              <a:rPr lang="en-US" altLang="zh-CN" i="1" baseline="-25000" dirty="0">
                <a:latin typeface="Times New Roman" pitchFamily="18" charset="0"/>
                <a:ea typeface="楷体_GB2312"/>
                <a:cs typeface="楷体_GB2312"/>
              </a:rPr>
              <a:t>2</a:t>
            </a:r>
            <a:r>
              <a:rPr lang="zh-CN" altLang="en-US" dirty="0"/>
              <a:t>为从动轮的转速和齿数；</a:t>
            </a: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1507543" y="4273932"/>
            <a:ext cx="37845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chemeClr val="accent2"/>
                </a:solidFill>
                <a:latin typeface="楷体_GB2312"/>
                <a:ea typeface="楷体_GB2312"/>
                <a:cs typeface="楷体_GB2312"/>
              </a:rPr>
              <a:t>i</a:t>
            </a:r>
            <a:r>
              <a:rPr lang="zh-CN" altLang="en-US" sz="2800" b="1" dirty="0">
                <a:solidFill>
                  <a:schemeClr val="accent2"/>
                </a:solidFill>
                <a:latin typeface="楷体_GB2312"/>
                <a:ea typeface="楷体_GB2312"/>
                <a:cs typeface="楷体_GB2312"/>
              </a:rPr>
              <a:t>＝</a:t>
            </a:r>
            <a:r>
              <a:rPr lang="en-US" altLang="zh-CN" sz="2800" b="1" dirty="0">
                <a:solidFill>
                  <a:schemeClr val="accent2"/>
                </a:solidFill>
                <a:latin typeface="楷体_GB2312"/>
                <a:ea typeface="楷体_GB2312"/>
                <a:cs typeface="楷体_GB2312"/>
              </a:rPr>
              <a:t>n</a:t>
            </a:r>
            <a:r>
              <a:rPr lang="en-US" altLang="zh-CN" sz="2800" b="1" baseline="-25000" dirty="0">
                <a:solidFill>
                  <a:schemeClr val="accent2"/>
                </a:solidFill>
                <a:latin typeface="楷体_GB2312"/>
                <a:ea typeface="楷体_GB2312"/>
                <a:cs typeface="楷体_GB2312"/>
              </a:rPr>
              <a:t>1</a:t>
            </a:r>
            <a:r>
              <a:rPr lang="en-US" altLang="zh-CN" sz="2800" b="1" dirty="0">
                <a:solidFill>
                  <a:schemeClr val="accent2"/>
                </a:solidFill>
                <a:latin typeface="楷体_GB2312"/>
                <a:ea typeface="楷体_GB2312"/>
                <a:cs typeface="楷体_GB2312"/>
              </a:rPr>
              <a:t>/ n</a:t>
            </a:r>
            <a:r>
              <a:rPr lang="en-US" altLang="zh-CN" sz="2800" b="1" baseline="-25000" dirty="0">
                <a:solidFill>
                  <a:schemeClr val="accent2"/>
                </a:solidFill>
                <a:latin typeface="楷体_GB2312"/>
                <a:ea typeface="楷体_GB2312"/>
                <a:cs typeface="楷体_GB2312"/>
              </a:rPr>
              <a:t>2</a:t>
            </a:r>
            <a:r>
              <a:rPr lang="en-US" altLang="zh-CN" sz="2800" b="1" dirty="0">
                <a:solidFill>
                  <a:schemeClr val="accent2"/>
                </a:solidFill>
                <a:latin typeface="楷体_GB2312"/>
                <a:ea typeface="楷体_GB2312"/>
                <a:cs typeface="楷体_GB2312"/>
              </a:rPr>
              <a:t> </a:t>
            </a:r>
            <a:r>
              <a:rPr lang="zh-CN" altLang="en-US" sz="2800" b="1" dirty="0">
                <a:solidFill>
                  <a:schemeClr val="accent2"/>
                </a:solidFill>
                <a:latin typeface="楷体_GB2312"/>
                <a:ea typeface="楷体_GB2312"/>
                <a:cs typeface="楷体_GB2312"/>
              </a:rPr>
              <a:t>＝ </a:t>
            </a:r>
            <a:r>
              <a:rPr lang="en-US" altLang="zh-CN" sz="2800" b="1" dirty="0">
                <a:solidFill>
                  <a:schemeClr val="accent2"/>
                </a:solidFill>
                <a:latin typeface="楷体_GB2312"/>
                <a:ea typeface="楷体_GB2312"/>
                <a:cs typeface="楷体_GB2312"/>
              </a:rPr>
              <a:t>z</a:t>
            </a:r>
            <a:r>
              <a:rPr lang="en-US" altLang="zh-CN" sz="2800" b="1" baseline="-25000" dirty="0">
                <a:solidFill>
                  <a:schemeClr val="accent2"/>
                </a:solidFill>
                <a:latin typeface="楷体_GB2312"/>
                <a:ea typeface="楷体_GB2312"/>
                <a:cs typeface="楷体_GB2312"/>
              </a:rPr>
              <a:t>2</a:t>
            </a:r>
            <a:r>
              <a:rPr lang="en-US" altLang="zh-CN" sz="2800" b="1" dirty="0">
                <a:solidFill>
                  <a:schemeClr val="accent2"/>
                </a:solidFill>
                <a:latin typeface="楷体_GB2312"/>
                <a:ea typeface="楷体_GB2312"/>
                <a:cs typeface="楷体_GB2312"/>
              </a:rPr>
              <a:t> / z</a:t>
            </a:r>
            <a:r>
              <a:rPr lang="en-US" altLang="zh-CN" sz="2800" b="1" baseline="-25000" dirty="0">
                <a:solidFill>
                  <a:schemeClr val="accent2"/>
                </a:solidFill>
                <a:latin typeface="楷体_GB2312"/>
                <a:ea typeface="楷体_GB2312"/>
                <a:cs typeface="楷体_GB2312"/>
              </a:rPr>
              <a:t>1</a:t>
            </a:r>
            <a:endParaRPr lang="en-US" altLang="zh-CN" sz="2800" b="1" dirty="0">
              <a:solidFill>
                <a:schemeClr val="accent2"/>
              </a:solidFill>
              <a:latin typeface="楷体_GB2312"/>
              <a:ea typeface="楷体_GB2312"/>
              <a:cs typeface="楷体_GB2312"/>
            </a:endParaRP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1447800" y="3861048"/>
            <a:ext cx="403244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>
              <a:defRPr sz="2800" b="1">
                <a:latin typeface="楷体" pitchFamily="49" charset="-122"/>
                <a:ea typeface="楷体" pitchFamily="49" charset="-122"/>
                <a:cs typeface="+mn-cs"/>
              </a:defRPr>
            </a:lvl1pPr>
          </a:lstStyle>
          <a:p>
            <a:r>
              <a:rPr lang="zh-CN" altLang="en-US" dirty="0"/>
              <a:t>则：两齿轮的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传动比</a:t>
            </a:r>
            <a:r>
              <a:rPr lang="en-US" altLang="zh-CN" i="1" dirty="0">
                <a:solidFill>
                  <a:srgbClr val="FF0000"/>
                </a:solidFill>
                <a:latin typeface="Times New Roman" pitchFamily="18" charset="0"/>
                <a:ea typeface="楷体_GB2312"/>
                <a:cs typeface="楷体_GB2312"/>
              </a:rPr>
              <a:t>i</a:t>
            </a:r>
            <a:r>
              <a:rPr lang="zh-CN" altLang="en-US" dirty="0"/>
              <a:t>为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833446" y="4707141"/>
            <a:ext cx="26965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zh-CN"/>
            </a:defPPr>
            <a:lvl1pPr marL="342900" indent="-342900">
              <a:buClr>
                <a:srgbClr val="FF0000"/>
              </a:buClr>
              <a:buFont typeface="Wingdings" pitchFamily="2" charset="2"/>
              <a:buChar char="Ø"/>
              <a:defRPr sz="2800" b="1">
                <a:latin typeface="楷体" pitchFamily="49" charset="-122"/>
                <a:ea typeface="楷体" pitchFamily="49" charset="-122"/>
              </a:defRPr>
            </a:lvl1pPr>
          </a:lstStyle>
          <a:p>
            <a:r>
              <a:rPr lang="zh-CN" altLang="en-US" dirty="0">
                <a:sym typeface="Wingdings 2" pitchFamily="18" charset="2"/>
              </a:rPr>
              <a:t> </a:t>
            </a:r>
            <a:r>
              <a:rPr lang="zh-CN" altLang="en-US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  <a:sym typeface="Wingdings 2" pitchFamily="18" charset="2"/>
              </a:rPr>
              <a:t>中心距</a:t>
            </a:r>
            <a:r>
              <a:rPr lang="en-US" altLang="zh-CN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  <a:sym typeface="Wingdings 2" pitchFamily="18" charset="2"/>
              </a:rPr>
              <a:t>a</a:t>
            </a:r>
            <a:endParaRPr lang="zh-CN" altLang="en-US" dirty="0">
              <a:solidFill>
                <a:schemeClr val="accent2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899592" y="5230361"/>
            <a:ext cx="767565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>
              <a:defRPr sz="2800" b="1">
                <a:latin typeface="楷体" pitchFamily="49" charset="-122"/>
                <a:ea typeface="楷体" pitchFamily="49" charset="-122"/>
                <a:cs typeface="+mn-cs"/>
              </a:defRPr>
            </a:lvl1pPr>
          </a:lstStyle>
          <a:p>
            <a:r>
              <a:rPr lang="zh-CN" altLang="en-US" dirty="0"/>
              <a:t>    两啮合齿轮中心之间的距离，称为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中心距</a:t>
            </a:r>
            <a:r>
              <a:rPr lang="zh-CN" altLang="en-US" dirty="0"/>
              <a:t>。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093787" y="5733256"/>
            <a:ext cx="75660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chemeClr val="accent2"/>
                </a:solidFill>
                <a:latin typeface="楷体_GB2312"/>
                <a:ea typeface="楷体_GB2312"/>
                <a:cs typeface="楷体_GB2312"/>
              </a:rPr>
              <a:t>中心距</a:t>
            </a:r>
            <a:r>
              <a:rPr lang="zh-CN" altLang="en-US" sz="2800" b="1">
                <a:latin typeface="楷体_GB2312"/>
                <a:ea typeface="楷体_GB2312"/>
                <a:cs typeface="楷体_GB2312"/>
              </a:rPr>
              <a:t> </a:t>
            </a:r>
            <a:r>
              <a:rPr lang="en-US" altLang="zh-CN" sz="2800" b="1">
                <a:latin typeface="楷体_GB2312"/>
                <a:ea typeface="楷体_GB2312"/>
                <a:cs typeface="楷体_GB2312"/>
              </a:rPr>
              <a:t>a</a:t>
            </a:r>
            <a:r>
              <a:rPr lang="zh-CN" altLang="en-US" sz="2800" b="1">
                <a:latin typeface="楷体_GB2312"/>
                <a:ea typeface="楷体_GB2312"/>
                <a:cs typeface="楷体_GB2312"/>
              </a:rPr>
              <a:t>＝（</a:t>
            </a:r>
            <a:r>
              <a:rPr lang="en-US" altLang="zh-CN" sz="2800" b="1" i="1">
                <a:ea typeface="楷体_GB2312"/>
                <a:cs typeface="楷体_GB2312"/>
              </a:rPr>
              <a:t>d</a:t>
            </a:r>
            <a:r>
              <a:rPr lang="en-US" altLang="zh-CN" sz="2800" b="1" i="1" baseline="-25000">
                <a:ea typeface="楷体_GB2312"/>
                <a:cs typeface="楷体_GB2312"/>
              </a:rPr>
              <a:t>1</a:t>
            </a:r>
            <a:r>
              <a:rPr lang="zh-CN" altLang="en-US" sz="2800" b="1">
                <a:latin typeface="楷体_GB2312"/>
                <a:ea typeface="楷体_GB2312"/>
                <a:cs typeface="楷体_GB2312"/>
              </a:rPr>
              <a:t>＋</a:t>
            </a:r>
            <a:r>
              <a:rPr lang="en-US" altLang="zh-CN" sz="2800" b="1" i="1">
                <a:ea typeface="楷体_GB2312"/>
                <a:cs typeface="楷体_GB2312"/>
              </a:rPr>
              <a:t>d</a:t>
            </a:r>
            <a:r>
              <a:rPr lang="en-US" altLang="zh-CN" sz="2800" b="1" i="1" baseline="-25000">
                <a:ea typeface="楷体_GB2312"/>
                <a:cs typeface="楷体_GB2312"/>
              </a:rPr>
              <a:t>2</a:t>
            </a:r>
            <a:r>
              <a:rPr lang="zh-CN" altLang="en-US" sz="2800" b="1">
                <a:latin typeface="楷体_GB2312"/>
                <a:ea typeface="楷体_GB2312"/>
                <a:cs typeface="楷体_GB2312"/>
              </a:rPr>
              <a:t>）</a:t>
            </a:r>
            <a:r>
              <a:rPr lang="en-US" altLang="zh-CN" sz="2800" b="1">
                <a:latin typeface="楷体_GB2312"/>
                <a:ea typeface="楷体_GB2312"/>
                <a:cs typeface="楷体_GB2312"/>
              </a:rPr>
              <a:t>/ 2</a:t>
            </a:r>
            <a:r>
              <a:rPr lang="zh-CN" altLang="en-US" sz="2800" b="1">
                <a:latin typeface="楷体_GB2312"/>
                <a:ea typeface="楷体_GB2312"/>
                <a:cs typeface="楷体_GB2312"/>
              </a:rPr>
              <a:t>＝</a:t>
            </a:r>
            <a:r>
              <a:rPr lang="en-US" altLang="zh-CN" sz="2800" b="1" i="1">
                <a:ea typeface="楷体_GB2312"/>
                <a:cs typeface="楷体_GB2312"/>
              </a:rPr>
              <a:t>m</a:t>
            </a:r>
            <a:r>
              <a:rPr lang="zh-CN" altLang="en-US" sz="2800" b="1" i="1">
                <a:ea typeface="楷体_GB2312"/>
                <a:cs typeface="楷体_GB2312"/>
              </a:rPr>
              <a:t>（</a:t>
            </a:r>
            <a:r>
              <a:rPr lang="en-US" altLang="zh-CN" sz="2800" b="1" i="1">
                <a:ea typeface="楷体_GB2312"/>
                <a:cs typeface="楷体_GB2312"/>
              </a:rPr>
              <a:t>z</a:t>
            </a:r>
            <a:r>
              <a:rPr lang="en-US" altLang="zh-CN" sz="2800" b="1" i="1" baseline="-25000">
                <a:ea typeface="楷体_GB2312"/>
                <a:cs typeface="楷体_GB2312"/>
              </a:rPr>
              <a:t>1</a:t>
            </a:r>
            <a:r>
              <a:rPr lang="zh-CN" altLang="en-US" sz="2800" b="1">
                <a:latin typeface="楷体_GB2312"/>
                <a:ea typeface="楷体_GB2312"/>
                <a:cs typeface="楷体_GB2312"/>
              </a:rPr>
              <a:t>＋</a:t>
            </a:r>
            <a:r>
              <a:rPr lang="en-US" altLang="zh-CN" sz="2800" b="1" i="1">
                <a:ea typeface="楷体_GB2312"/>
                <a:cs typeface="楷体_GB2312"/>
              </a:rPr>
              <a:t>z</a:t>
            </a:r>
            <a:r>
              <a:rPr lang="en-US" altLang="zh-CN" sz="2800" b="1" i="1" baseline="-25000">
                <a:ea typeface="楷体_GB2312"/>
                <a:cs typeface="楷体_GB2312"/>
              </a:rPr>
              <a:t>2</a:t>
            </a:r>
            <a:r>
              <a:rPr lang="zh-CN" altLang="en-US" sz="2800" b="1" i="1">
                <a:ea typeface="楷体_GB2312"/>
                <a:cs typeface="楷体_GB2312"/>
              </a:rPr>
              <a:t>）</a:t>
            </a:r>
            <a:r>
              <a:rPr lang="en-US" altLang="zh-CN" sz="2800" b="1" i="1">
                <a:ea typeface="楷体_GB2312"/>
                <a:cs typeface="楷体_GB2312"/>
              </a:rPr>
              <a:t>/ 2</a:t>
            </a:r>
            <a:r>
              <a:rPr lang="en-US" altLang="zh-CN" sz="2800" b="1">
                <a:ea typeface="楷体_GB2312"/>
                <a:cs typeface="楷体_GB2312"/>
              </a:rPr>
              <a:t>         </a:t>
            </a:r>
            <a:endParaRPr lang="en-US" altLang="zh-CN" sz="2800" b="1" i="1">
              <a:ea typeface="楷体_GB2312"/>
              <a:cs typeface="楷体_GB2312"/>
            </a:endParaRPr>
          </a:p>
        </p:txBody>
      </p:sp>
    </p:spTree>
    <p:extLst>
      <p:ext uri="{BB962C8B-B14F-4D97-AF65-F5344CB8AC3E}">
        <p14:creationId xmlns:p14="http://schemas.microsoft.com/office/powerpoint/2010/main" val="331941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17" grpId="0" build="p" autoUpdateAnimBg="0"/>
      <p:bldP spid="24" grpId="0" build="p" autoUpdateAnimBg="0"/>
      <p:bldP spid="25" grpId="0" build="p" autoUpdateAnimBg="0"/>
      <p:bldP spid="26" grpId="0" build="p" autoUpdateAnimBg="0"/>
      <p:bldP spid="14" grpId="0" autoUpdateAnimBg="0"/>
      <p:bldP spid="15" grpId="0" build="p" autoUpdateAnimBg="0"/>
      <p:bldP spid="16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2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03300"/>
            <a:ext cx="6858000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占位符 1"/>
          <p:cNvSpPr txBox="1">
            <a:spLocks/>
          </p:cNvSpPr>
          <p:nvPr/>
        </p:nvSpPr>
        <p:spPr bwMode="auto">
          <a:xfrm>
            <a:off x="827584" y="188640"/>
            <a:ext cx="8064896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7.5.2</a:t>
            </a:r>
            <a:r>
              <a:rPr lang="zh-CN" altLang="en-US" sz="36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直齿圆柱齿轮的基本参数计算</a:t>
            </a:r>
          </a:p>
        </p:txBody>
      </p:sp>
      <p:sp>
        <p:nvSpPr>
          <p:cNvPr id="27" name="AutoShape 9"/>
          <p:cNvSpPr>
            <a:spLocks noChangeArrowheads="1"/>
          </p:cNvSpPr>
          <p:nvPr/>
        </p:nvSpPr>
        <p:spPr bwMode="auto">
          <a:xfrm>
            <a:off x="714141" y="1124744"/>
            <a:ext cx="1079500" cy="8636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zh-CN" altLang="en-US" b="1">
                <a:solidFill>
                  <a:srgbClr val="FFFF66"/>
                </a:solidFill>
                <a:ea typeface="华文行楷" pitchFamily="2" charset="-122"/>
              </a:rPr>
              <a:t>说明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827088" y="1773238"/>
            <a:ext cx="4608512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>
              <a:defRPr sz="2800" b="1">
                <a:latin typeface="楷体" pitchFamily="49" charset="-122"/>
                <a:ea typeface="楷体" pitchFamily="49" charset="-122"/>
                <a:cs typeface="+mn-cs"/>
              </a:defRPr>
            </a:lvl1pPr>
          </a:lstStyle>
          <a:p>
            <a:r>
              <a:rPr lang="en-US" altLang="zh-CN" dirty="0"/>
              <a:t>    </a:t>
            </a:r>
            <a:r>
              <a:rPr lang="zh-CN" altLang="en-US" dirty="0"/>
              <a:t>齿轮的齿数和模数确定后，就可计算出轮齿的各基本尺寸。</a:t>
            </a:r>
          </a:p>
          <a:p>
            <a:r>
              <a:rPr lang="zh-CN" altLang="en-US" dirty="0"/>
              <a:t>    对于标准直齿轮：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900113" y="4652963"/>
            <a:ext cx="41767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  <a:cs typeface="+mn-cs"/>
              </a:rPr>
              <a:t>齿高</a:t>
            </a:r>
            <a:r>
              <a:rPr lang="zh-CN" altLang="en-US" sz="2800" b="1" dirty="0">
                <a:latin typeface="楷体_GB2312"/>
                <a:ea typeface="楷体_GB2312"/>
                <a:cs typeface="楷体_GB2312"/>
              </a:rPr>
              <a:t>      </a:t>
            </a:r>
            <a:r>
              <a:rPr lang="en-US" altLang="zh-CN" sz="2800" b="1" i="1" dirty="0">
                <a:ea typeface="楷体_GB2312"/>
                <a:cs typeface="楷体_GB2312"/>
              </a:rPr>
              <a:t>h</a:t>
            </a:r>
            <a:r>
              <a:rPr lang="zh-CN" altLang="en-US" sz="2800" b="1" dirty="0">
                <a:ea typeface="楷体_GB2312"/>
                <a:cs typeface="楷体_GB2312"/>
              </a:rPr>
              <a:t>＝</a:t>
            </a:r>
            <a:r>
              <a:rPr lang="en-US" altLang="zh-CN" sz="2800" b="1" dirty="0">
                <a:ea typeface="楷体_GB2312"/>
                <a:cs typeface="楷体_GB2312"/>
              </a:rPr>
              <a:t>2.25</a:t>
            </a:r>
            <a:r>
              <a:rPr lang="en-US" altLang="zh-CN" sz="2800" b="1" i="1" dirty="0">
                <a:ea typeface="楷体_GB2312"/>
                <a:cs typeface="楷体_GB2312"/>
              </a:rPr>
              <a:t>m</a:t>
            </a:r>
            <a:endParaRPr lang="en-US" altLang="zh-CN" sz="2800" b="1" i="1" dirty="0">
              <a:latin typeface="楷体_GB2312"/>
              <a:ea typeface="楷体_GB2312"/>
              <a:cs typeface="楷体_GB2312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922338" y="5229225"/>
            <a:ext cx="72977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楷体" pitchFamily="49" charset="-122"/>
                <a:ea typeface="楷体" pitchFamily="49" charset="-122"/>
                <a:cs typeface="+mn-cs"/>
              </a:rPr>
              <a:t>则</a:t>
            </a:r>
            <a:r>
              <a:rPr lang="zh-CN" altLang="en-US" sz="2800" b="1" dirty="0">
                <a:latin typeface="楷体_GB2312"/>
                <a:ea typeface="楷体_GB2312"/>
                <a:cs typeface="楷体_GB2312"/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  <a:cs typeface="+mn-cs"/>
              </a:rPr>
              <a:t>齿顶圆直径</a:t>
            </a:r>
            <a:r>
              <a:rPr lang="zh-CN" altLang="en-US" sz="2800" b="1" dirty="0">
                <a:latin typeface="楷体_GB2312"/>
                <a:ea typeface="楷体_GB2312"/>
                <a:cs typeface="楷体_GB2312"/>
              </a:rPr>
              <a:t>    </a:t>
            </a:r>
            <a:r>
              <a:rPr lang="en-US" altLang="zh-CN" sz="2800" b="1" i="1" dirty="0">
                <a:ea typeface="楷体_GB2312"/>
                <a:cs typeface="楷体_GB2312"/>
              </a:rPr>
              <a:t>d</a:t>
            </a:r>
            <a:r>
              <a:rPr lang="en-US" altLang="zh-CN" sz="2800" b="1" i="1" baseline="-25000" dirty="0">
                <a:ea typeface="楷体_GB2312"/>
                <a:cs typeface="楷体_GB2312"/>
              </a:rPr>
              <a:t>a</a:t>
            </a:r>
            <a:r>
              <a:rPr lang="zh-CN" altLang="en-US" sz="2800" b="1" dirty="0">
                <a:latin typeface="楷体_GB2312"/>
                <a:ea typeface="楷体_GB2312"/>
                <a:cs typeface="楷体_GB2312"/>
              </a:rPr>
              <a:t>＝</a:t>
            </a:r>
            <a:r>
              <a:rPr lang="en-US" altLang="zh-CN" sz="2800" b="1" i="1" dirty="0">
                <a:ea typeface="楷体_GB2312"/>
                <a:cs typeface="楷体_GB2312"/>
              </a:rPr>
              <a:t>d</a:t>
            </a:r>
            <a:r>
              <a:rPr lang="zh-CN" altLang="en-US" sz="2800" b="1" dirty="0">
                <a:latin typeface="楷体_GB2312"/>
                <a:ea typeface="楷体_GB2312"/>
                <a:cs typeface="楷体_GB2312"/>
              </a:rPr>
              <a:t>＋</a:t>
            </a:r>
            <a:r>
              <a:rPr lang="en-US" altLang="zh-CN" sz="2800" b="1" dirty="0">
                <a:latin typeface="楷体_GB2312"/>
                <a:ea typeface="楷体_GB2312"/>
                <a:cs typeface="楷体_GB2312"/>
              </a:rPr>
              <a:t>2</a:t>
            </a:r>
            <a:r>
              <a:rPr lang="en-US" altLang="zh-CN" sz="2800" b="1" i="1" dirty="0">
                <a:ea typeface="楷体_GB2312"/>
                <a:cs typeface="楷体_GB2312"/>
              </a:rPr>
              <a:t>h</a:t>
            </a:r>
            <a:r>
              <a:rPr lang="en-US" altLang="zh-CN" sz="2800" b="1" i="1" baseline="-25000" dirty="0">
                <a:ea typeface="楷体_GB2312"/>
                <a:cs typeface="楷体_GB2312"/>
              </a:rPr>
              <a:t>a</a:t>
            </a:r>
            <a:r>
              <a:rPr lang="zh-CN" altLang="en-US" sz="2800" b="1" dirty="0">
                <a:latin typeface="楷体_GB2312"/>
                <a:ea typeface="楷体_GB2312"/>
                <a:cs typeface="楷体_GB2312"/>
              </a:rPr>
              <a:t>＝</a:t>
            </a:r>
            <a:r>
              <a:rPr lang="en-US" altLang="zh-CN" sz="2800" b="1" i="1" dirty="0" err="1">
                <a:ea typeface="楷体_GB2312"/>
                <a:cs typeface="楷体_GB2312"/>
              </a:rPr>
              <a:t>mz</a:t>
            </a:r>
            <a:r>
              <a:rPr lang="zh-CN" altLang="en-US" sz="2800" b="1" dirty="0">
                <a:latin typeface="楷体_GB2312"/>
                <a:ea typeface="楷体_GB2312"/>
                <a:cs typeface="楷体_GB2312"/>
              </a:rPr>
              <a:t>＋</a:t>
            </a:r>
            <a:r>
              <a:rPr lang="en-US" altLang="zh-CN" sz="2800" b="1" dirty="0">
                <a:latin typeface="楷体_GB2312"/>
                <a:ea typeface="楷体_GB2312"/>
                <a:cs typeface="楷体_GB2312"/>
              </a:rPr>
              <a:t>2</a:t>
            </a:r>
            <a:r>
              <a:rPr lang="en-US" altLang="zh-CN" sz="2800" b="1" i="1" dirty="0">
                <a:ea typeface="楷体_GB2312"/>
                <a:cs typeface="楷体_GB2312"/>
              </a:rPr>
              <a:t>m</a:t>
            </a:r>
            <a:r>
              <a:rPr lang="en-US" altLang="zh-CN" sz="2800" b="1" dirty="0">
                <a:ea typeface="楷体_GB2312"/>
                <a:cs typeface="楷体_GB2312"/>
              </a:rPr>
              <a:t>         </a:t>
            </a:r>
            <a:endParaRPr lang="en-US" altLang="zh-CN" sz="2800" b="1" i="1" dirty="0">
              <a:ea typeface="楷体_GB2312"/>
              <a:cs typeface="楷体_GB2312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903288" y="3644900"/>
            <a:ext cx="406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  <a:cs typeface="+mn-cs"/>
              </a:rPr>
              <a:t>齿顶高</a:t>
            </a:r>
            <a:r>
              <a:rPr lang="zh-CN" altLang="en-US" sz="2800" b="1" dirty="0">
                <a:latin typeface="楷体_GB2312"/>
                <a:ea typeface="楷体_GB2312"/>
                <a:cs typeface="楷体_GB2312"/>
              </a:rPr>
              <a:t>    </a:t>
            </a:r>
            <a:r>
              <a:rPr lang="en-US" altLang="zh-CN" sz="2800" b="1" i="1" dirty="0">
                <a:ea typeface="楷体_GB2312"/>
                <a:cs typeface="楷体_GB2312"/>
              </a:rPr>
              <a:t>h</a:t>
            </a:r>
            <a:r>
              <a:rPr lang="en-US" altLang="zh-CN" sz="2800" b="1" i="1" baseline="-25000" dirty="0">
                <a:ea typeface="楷体_GB2312"/>
                <a:cs typeface="楷体_GB2312"/>
              </a:rPr>
              <a:t>a</a:t>
            </a:r>
            <a:r>
              <a:rPr lang="zh-CN" altLang="en-US" sz="2800" b="1" dirty="0">
                <a:ea typeface="楷体_GB2312"/>
                <a:cs typeface="楷体_GB2312"/>
              </a:rPr>
              <a:t>＝</a:t>
            </a:r>
            <a:r>
              <a:rPr lang="en-US" altLang="zh-CN" sz="2800" b="1" i="1" dirty="0">
                <a:ea typeface="楷体_GB2312"/>
                <a:cs typeface="楷体_GB2312"/>
              </a:rPr>
              <a:t>m</a:t>
            </a:r>
            <a:endParaRPr lang="en-US" altLang="zh-CN" sz="2800" b="1" i="1" dirty="0">
              <a:latin typeface="楷体_GB2312"/>
              <a:ea typeface="楷体_GB2312"/>
              <a:cs typeface="楷体_GB2312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900113" y="4149725"/>
            <a:ext cx="42116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  <a:cs typeface="+mn-cs"/>
              </a:rPr>
              <a:t>齿根高</a:t>
            </a:r>
            <a:r>
              <a:rPr lang="zh-CN" altLang="en-US" sz="2800" b="1" dirty="0">
                <a:latin typeface="楷体_GB2312"/>
                <a:ea typeface="楷体_GB2312"/>
                <a:cs typeface="楷体_GB2312"/>
              </a:rPr>
              <a:t>    </a:t>
            </a:r>
            <a:r>
              <a:rPr lang="en-US" altLang="zh-CN" sz="2800" b="1" i="1" dirty="0" err="1">
                <a:ea typeface="楷体_GB2312"/>
                <a:cs typeface="楷体_GB2312"/>
              </a:rPr>
              <a:t>h</a:t>
            </a:r>
            <a:r>
              <a:rPr lang="en-US" altLang="zh-CN" sz="2800" b="1" i="1" baseline="-25000" dirty="0" err="1">
                <a:ea typeface="楷体_GB2312"/>
                <a:cs typeface="楷体_GB2312"/>
              </a:rPr>
              <a:t>f</a:t>
            </a:r>
            <a:r>
              <a:rPr lang="zh-CN" altLang="en-US" sz="2800" b="1" dirty="0">
                <a:ea typeface="楷体_GB2312"/>
                <a:cs typeface="楷体_GB2312"/>
              </a:rPr>
              <a:t>＝</a:t>
            </a:r>
            <a:r>
              <a:rPr lang="en-US" altLang="zh-CN" sz="2800" b="1" dirty="0">
                <a:ea typeface="楷体_GB2312"/>
                <a:cs typeface="楷体_GB2312"/>
              </a:rPr>
              <a:t>1.25</a:t>
            </a:r>
            <a:r>
              <a:rPr lang="en-US" altLang="zh-CN" sz="2800" b="1" i="1" dirty="0">
                <a:ea typeface="楷体_GB2312"/>
                <a:cs typeface="楷体_GB2312"/>
              </a:rPr>
              <a:t>m</a:t>
            </a:r>
            <a:endParaRPr lang="en-US" altLang="zh-CN" sz="2800" b="1" i="1" dirty="0">
              <a:latin typeface="楷体_GB2312"/>
              <a:ea typeface="楷体_GB2312"/>
              <a:cs typeface="楷体_GB2312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900113" y="5734050"/>
            <a:ext cx="75803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latin typeface="楷体_GB2312"/>
                <a:ea typeface="楷体_GB2312"/>
                <a:cs typeface="楷体_GB2312"/>
              </a:rPr>
              <a:t>   </a:t>
            </a:r>
            <a:r>
              <a:rPr lang="zh-CN" altLang="en-US" sz="2800" b="1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  <a:cs typeface="+mn-cs"/>
              </a:rPr>
              <a:t>齿根圆直径</a:t>
            </a:r>
            <a:r>
              <a:rPr lang="zh-CN" altLang="en-US" sz="2800" b="1" dirty="0">
                <a:latin typeface="楷体_GB2312"/>
                <a:ea typeface="楷体_GB2312"/>
                <a:cs typeface="楷体_GB2312"/>
              </a:rPr>
              <a:t>    </a:t>
            </a:r>
            <a:r>
              <a:rPr lang="en-US" altLang="zh-CN" sz="2800" b="1" i="1" dirty="0" err="1">
                <a:ea typeface="楷体_GB2312"/>
                <a:cs typeface="楷体_GB2312"/>
              </a:rPr>
              <a:t>d</a:t>
            </a:r>
            <a:r>
              <a:rPr lang="en-US" altLang="zh-CN" sz="2800" b="1" i="1" baseline="-25000" dirty="0" err="1">
                <a:ea typeface="楷体_GB2312"/>
                <a:cs typeface="楷体_GB2312"/>
              </a:rPr>
              <a:t>f</a:t>
            </a:r>
            <a:r>
              <a:rPr lang="zh-CN" altLang="en-US" sz="2800" b="1" dirty="0">
                <a:latin typeface="楷体_GB2312"/>
                <a:ea typeface="楷体_GB2312"/>
                <a:cs typeface="楷体_GB2312"/>
              </a:rPr>
              <a:t>＝</a:t>
            </a:r>
            <a:r>
              <a:rPr lang="en-US" altLang="zh-CN" sz="2800" b="1" i="1" dirty="0">
                <a:ea typeface="楷体_GB2312"/>
                <a:cs typeface="楷体_GB2312"/>
              </a:rPr>
              <a:t>d </a:t>
            </a:r>
            <a:r>
              <a:rPr lang="en-US" altLang="zh-CN" sz="2800" b="1" dirty="0">
                <a:latin typeface="楷体_GB2312"/>
                <a:ea typeface="楷体_GB2312"/>
                <a:cs typeface="楷体_GB2312"/>
              </a:rPr>
              <a:t>-2</a:t>
            </a:r>
            <a:r>
              <a:rPr lang="en-US" altLang="zh-CN" sz="2800" b="1" i="1" dirty="0">
                <a:ea typeface="楷体_GB2312"/>
                <a:cs typeface="楷体_GB2312"/>
              </a:rPr>
              <a:t>h</a:t>
            </a:r>
            <a:r>
              <a:rPr lang="en-US" altLang="zh-CN" sz="2800" b="1" i="1" baseline="-25000" dirty="0">
                <a:ea typeface="楷体_GB2312"/>
                <a:cs typeface="楷体_GB2312"/>
              </a:rPr>
              <a:t>f</a:t>
            </a:r>
            <a:r>
              <a:rPr lang="zh-CN" altLang="en-US" sz="2800" b="1" dirty="0">
                <a:latin typeface="楷体_GB2312"/>
                <a:ea typeface="楷体_GB2312"/>
                <a:cs typeface="楷体_GB2312"/>
              </a:rPr>
              <a:t>＝</a:t>
            </a:r>
            <a:r>
              <a:rPr lang="en-US" altLang="zh-CN" sz="2800" b="1" i="1" dirty="0" err="1">
                <a:ea typeface="楷体_GB2312"/>
                <a:cs typeface="楷体_GB2312"/>
              </a:rPr>
              <a:t>mz</a:t>
            </a:r>
            <a:r>
              <a:rPr lang="en-US" altLang="zh-CN" sz="2800" b="1" i="1" dirty="0">
                <a:ea typeface="楷体_GB2312"/>
                <a:cs typeface="楷体_GB2312"/>
              </a:rPr>
              <a:t> </a:t>
            </a:r>
            <a:r>
              <a:rPr lang="en-US" altLang="zh-CN" sz="2800" b="1" dirty="0">
                <a:latin typeface="楷体_GB2312"/>
                <a:ea typeface="楷体_GB2312"/>
                <a:cs typeface="楷体_GB2312"/>
              </a:rPr>
              <a:t>- 2.5</a:t>
            </a:r>
            <a:r>
              <a:rPr lang="en-US" altLang="zh-CN" sz="2800" b="1" i="1" dirty="0">
                <a:ea typeface="楷体_GB2312"/>
                <a:cs typeface="楷体_GB2312"/>
              </a:rPr>
              <a:t>m</a:t>
            </a:r>
            <a:r>
              <a:rPr lang="en-US" altLang="zh-CN" sz="2800" b="1" dirty="0">
                <a:ea typeface="楷体_GB2312"/>
                <a:cs typeface="楷体_GB2312"/>
              </a:rPr>
              <a:t>         </a:t>
            </a:r>
            <a:endParaRPr lang="en-US" altLang="zh-CN" sz="2800" b="1" i="1" dirty="0">
              <a:ea typeface="楷体_GB2312"/>
              <a:cs typeface="楷体_GB2312"/>
            </a:endParaRPr>
          </a:p>
        </p:txBody>
      </p:sp>
      <p:grpSp>
        <p:nvGrpSpPr>
          <p:cNvPr id="16" name="Group 11"/>
          <p:cNvGrpSpPr>
            <a:grpSpLocks/>
          </p:cNvGrpSpPr>
          <p:nvPr/>
        </p:nvGrpSpPr>
        <p:grpSpPr bwMode="auto">
          <a:xfrm>
            <a:off x="5346699" y="1734161"/>
            <a:ext cx="3455987" cy="3168650"/>
            <a:chOff x="3379" y="1117"/>
            <a:chExt cx="2177" cy="1996"/>
          </a:xfrm>
        </p:grpSpPr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flipV="1">
              <a:off x="3379" y="1117"/>
              <a:ext cx="2177" cy="199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8" name="Picture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2" y="1162"/>
              <a:ext cx="2109" cy="19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1846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/>
      <p:bldP spid="10" grpId="0" build="p" autoUpdateAnimBg="0"/>
      <p:bldP spid="11" grpId="0" build="p" autoUpdateAnimBg="0"/>
      <p:bldP spid="12" grpId="0" build="p" autoUpdateAnimBg="0"/>
      <p:bldP spid="14" grpId="0" build="p" autoUpdateAnimBg="0"/>
      <p:bldP spid="15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2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03300"/>
            <a:ext cx="6858000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占位符 1"/>
          <p:cNvSpPr txBox="1">
            <a:spLocks/>
          </p:cNvSpPr>
          <p:nvPr/>
        </p:nvSpPr>
        <p:spPr bwMode="auto">
          <a:xfrm>
            <a:off x="827584" y="188640"/>
            <a:ext cx="8064896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7.5.2</a:t>
            </a:r>
            <a:r>
              <a:rPr lang="zh-CN" altLang="en-US" sz="36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直齿圆柱齿轮的基本参数计算</a:t>
            </a:r>
          </a:p>
        </p:txBody>
      </p:sp>
      <p:grpSp>
        <p:nvGrpSpPr>
          <p:cNvPr id="19" name="Group 5"/>
          <p:cNvGrpSpPr>
            <a:grpSpLocks/>
          </p:cNvGrpSpPr>
          <p:nvPr/>
        </p:nvGrpSpPr>
        <p:grpSpPr bwMode="auto">
          <a:xfrm>
            <a:off x="4746391" y="1387412"/>
            <a:ext cx="4105275" cy="3541712"/>
            <a:chOff x="3016" y="1434"/>
            <a:chExt cx="2586" cy="2367"/>
          </a:xfrm>
        </p:grpSpPr>
        <p:pic>
          <p:nvPicPr>
            <p:cNvPr id="22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" y="1434"/>
              <a:ext cx="2556" cy="2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Rectangle 7"/>
            <p:cNvSpPr>
              <a:spLocks noChangeArrowheads="1"/>
            </p:cNvSpPr>
            <p:nvPr/>
          </p:nvSpPr>
          <p:spPr bwMode="auto">
            <a:xfrm flipV="1">
              <a:off x="3016" y="1434"/>
              <a:ext cx="2586" cy="2359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7" name="AutoShape 9"/>
          <p:cNvSpPr>
            <a:spLocks noChangeArrowheads="1"/>
          </p:cNvSpPr>
          <p:nvPr/>
        </p:nvSpPr>
        <p:spPr bwMode="auto">
          <a:xfrm>
            <a:off x="714141" y="1124744"/>
            <a:ext cx="1079500" cy="8636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zh-CN" altLang="en-US" b="1">
                <a:solidFill>
                  <a:srgbClr val="FFFF66"/>
                </a:solidFill>
                <a:ea typeface="华文行楷" pitchFamily="2" charset="-122"/>
              </a:rPr>
              <a:t>说明</a:t>
            </a: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642704" y="2192521"/>
            <a:ext cx="3959225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>
              <a:defRPr sz="2800" b="1">
                <a:latin typeface="楷体" pitchFamily="49" charset="-122"/>
                <a:ea typeface="楷体" pitchFamily="49" charset="-122"/>
                <a:cs typeface="+mn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3200" dirty="0"/>
              <a:t>    </a:t>
            </a:r>
            <a:r>
              <a:rPr lang="zh-CN" altLang="en-US" sz="3200" dirty="0"/>
              <a:t>我国齿轮的设计和制造以模数为标准，称为</a:t>
            </a:r>
            <a:r>
              <a:rPr lang="zh-CN" altLang="en-US" sz="3200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模数制</a:t>
            </a:r>
            <a:r>
              <a:rPr lang="zh-CN" altLang="en-US" sz="3200" dirty="0"/>
              <a:t>；</a:t>
            </a: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787165" y="4942364"/>
            <a:ext cx="801687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3200" b="1">
                <a:latin typeface="楷体" pitchFamily="49" charset="-122"/>
                <a:ea typeface="楷体" pitchFamily="49" charset="-122"/>
                <a:cs typeface="+mn-cs"/>
              </a:defRPr>
            </a:lvl1pPr>
          </a:lstStyle>
          <a:p>
            <a:r>
              <a:rPr lang="en-US" altLang="zh-CN" dirty="0"/>
              <a:t>    </a:t>
            </a:r>
            <a:r>
              <a:rPr lang="zh-CN" altLang="en-US" dirty="0"/>
              <a:t>英、美等国家采用英制齿轮，其齿轮标准制度使用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径节制</a:t>
            </a:r>
            <a:r>
              <a:rPr lang="zh-CN" altLang="en-US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47837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 autoUpdateAnimBg="0"/>
      <p:bldP spid="29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2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03300"/>
            <a:ext cx="6858000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占位符 1"/>
          <p:cNvSpPr txBox="1">
            <a:spLocks/>
          </p:cNvSpPr>
          <p:nvPr/>
        </p:nvSpPr>
        <p:spPr bwMode="auto">
          <a:xfrm>
            <a:off x="827584" y="188640"/>
            <a:ext cx="8064896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7.5.3</a:t>
            </a:r>
            <a:r>
              <a:rPr lang="zh-CN" altLang="en-US" sz="36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圆柱齿轮的规定画法</a:t>
            </a:r>
          </a:p>
        </p:txBody>
      </p:sp>
      <p:sp>
        <p:nvSpPr>
          <p:cNvPr id="17" name="文本占位符 1"/>
          <p:cNvSpPr txBox="1">
            <a:spLocks/>
          </p:cNvSpPr>
          <p:nvPr/>
        </p:nvSpPr>
        <p:spPr bwMode="auto">
          <a:xfrm>
            <a:off x="971550" y="980728"/>
            <a:ext cx="7488238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zh-CN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1.</a:t>
            </a:r>
            <a:r>
              <a:rPr lang="zh-CN" altLang="en-US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单个圆柱齿轮画法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91844" name="ShockwaveFlash1" r:id="rId2" imgW="8277120" imgH="4317840"/>
        </mc:Choice>
        <mc:Fallback>
          <p:control name="ShockwaveFlash1" r:id="rId2" imgW="8277120" imgH="4317840">
            <p:pic>
              <p:nvPicPr>
                <p:cNvPr id="0" name="ShockwaveFlash1"/>
                <p:cNvPicPr preferRelativeResize="0">
                  <a:picLocks noChangeAspect="1"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4213" y="1773238"/>
                  <a:ext cx="8277225" cy="4318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84152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17" grpId="0" build="allAtOnce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2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03300"/>
            <a:ext cx="6858000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占位符 1"/>
          <p:cNvSpPr txBox="1">
            <a:spLocks/>
          </p:cNvSpPr>
          <p:nvPr/>
        </p:nvSpPr>
        <p:spPr bwMode="auto">
          <a:xfrm>
            <a:off x="827584" y="188640"/>
            <a:ext cx="8064896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7.5.3</a:t>
            </a:r>
            <a:r>
              <a:rPr lang="zh-CN" altLang="en-US" sz="36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圆柱齿轮的规定画法</a:t>
            </a:r>
          </a:p>
        </p:txBody>
      </p:sp>
      <p:sp>
        <p:nvSpPr>
          <p:cNvPr id="17" name="文本占位符 1"/>
          <p:cNvSpPr txBox="1">
            <a:spLocks/>
          </p:cNvSpPr>
          <p:nvPr/>
        </p:nvSpPr>
        <p:spPr bwMode="auto">
          <a:xfrm>
            <a:off x="971550" y="980728"/>
            <a:ext cx="7488238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zh-CN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1.</a:t>
            </a:r>
            <a:r>
              <a:rPr lang="zh-CN" altLang="en-US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单个圆柱齿轮画法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92868" name="ShockwaveFlash1" r:id="rId2" imgW="7524720" imgH="4745160"/>
        </mc:Choice>
        <mc:Fallback>
          <p:control name="ShockwaveFlash1" r:id="rId2" imgW="7524720" imgH="4745160">
            <p:pic>
              <p:nvPicPr>
                <p:cNvPr id="0" name="ShockwaveFlash1"/>
                <p:cNvPicPr preferRelativeResize="0">
                  <a:picLocks noChangeAspect="1"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50938" y="1557338"/>
                  <a:ext cx="7524750" cy="47450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00581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2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03300"/>
            <a:ext cx="6858000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占位符 1"/>
          <p:cNvSpPr txBox="1">
            <a:spLocks/>
          </p:cNvSpPr>
          <p:nvPr/>
        </p:nvSpPr>
        <p:spPr bwMode="auto">
          <a:xfrm>
            <a:off x="827584" y="188640"/>
            <a:ext cx="8064896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7.5.3</a:t>
            </a:r>
            <a:r>
              <a:rPr lang="zh-CN" altLang="en-US" sz="36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圆柱齿轮的规定画法</a:t>
            </a:r>
          </a:p>
        </p:txBody>
      </p:sp>
      <p:sp>
        <p:nvSpPr>
          <p:cNvPr id="17" name="文本占位符 1"/>
          <p:cNvSpPr txBox="1">
            <a:spLocks/>
          </p:cNvSpPr>
          <p:nvPr/>
        </p:nvSpPr>
        <p:spPr bwMode="auto">
          <a:xfrm>
            <a:off x="971550" y="980728"/>
            <a:ext cx="7488238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zh-CN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2.</a:t>
            </a:r>
            <a:r>
              <a:rPr lang="zh-CN" altLang="en-US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圆柱齿轮副啮合画法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93892" name="ShockwaveFlash1" r:id="rId2" imgW="8061480" imgH="4730760"/>
        </mc:Choice>
        <mc:Fallback>
          <p:control name="ShockwaveFlash1" r:id="rId2" imgW="8061480" imgH="4730760">
            <p:pic>
              <p:nvPicPr>
                <p:cNvPr id="0" name="ShockwaveFlash1"/>
                <p:cNvPicPr preferRelativeResize="0">
                  <a:picLocks noChangeAspect="1"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58825" y="1557338"/>
                  <a:ext cx="8061325" cy="47307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3239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4" name="Text Box 4"/>
          <p:cNvSpPr txBox="1">
            <a:spLocks noChangeArrowheads="1"/>
          </p:cNvSpPr>
          <p:nvPr/>
        </p:nvSpPr>
        <p:spPr bwMode="auto">
          <a:xfrm>
            <a:off x="827197" y="1879438"/>
            <a:ext cx="4057650" cy="3670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3200" b="1">
                <a:latin typeface="楷体" pitchFamily="49" charset="-122"/>
                <a:ea typeface="楷体" pitchFamily="49" charset="-122"/>
                <a:cs typeface="+mn-cs"/>
              </a:defRPr>
            </a:lvl1pPr>
          </a:lstStyle>
          <a:p>
            <a:r>
              <a:rPr lang="en-US" altLang="zh-CN" dirty="0"/>
              <a:t>    </a:t>
            </a:r>
            <a:r>
              <a:rPr lang="zh-CN" altLang="en-US" dirty="0"/>
              <a:t>外圈装在机座的孔内，内圈套在轴上，在大多数情况下是外圈固定不动而内圈随轴转动。 </a:t>
            </a:r>
          </a:p>
        </p:txBody>
      </p:sp>
      <p:grpSp>
        <p:nvGrpSpPr>
          <p:cNvPr id="588805" name="Group 5"/>
          <p:cNvGrpSpPr>
            <a:grpSpLocks/>
          </p:cNvGrpSpPr>
          <p:nvPr/>
        </p:nvGrpSpPr>
        <p:grpSpPr bwMode="auto">
          <a:xfrm>
            <a:off x="5219700" y="1556792"/>
            <a:ext cx="3168650" cy="4321175"/>
            <a:chOff x="3288" y="1071"/>
            <a:chExt cx="1996" cy="2722"/>
          </a:xfrm>
        </p:grpSpPr>
        <p:sp>
          <p:nvSpPr>
            <p:cNvPr id="75782" name="Rectangle 6"/>
            <p:cNvSpPr>
              <a:spLocks noChangeArrowheads="1"/>
            </p:cNvSpPr>
            <p:nvPr/>
          </p:nvSpPr>
          <p:spPr bwMode="auto">
            <a:xfrm flipV="1">
              <a:off x="3288" y="1071"/>
              <a:ext cx="1996" cy="272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75783" name="Group 7"/>
            <p:cNvGrpSpPr>
              <a:grpSpLocks/>
            </p:cNvGrpSpPr>
            <p:nvPr/>
          </p:nvGrpSpPr>
          <p:grpSpPr bwMode="auto">
            <a:xfrm>
              <a:off x="3488" y="1174"/>
              <a:ext cx="1705" cy="2438"/>
              <a:chOff x="3967" y="1230"/>
              <a:chExt cx="1628" cy="2096"/>
            </a:xfrm>
          </p:grpSpPr>
          <p:sp>
            <p:nvSpPr>
              <p:cNvPr id="75784" name="Text Box 8"/>
              <p:cNvSpPr txBox="1">
                <a:spLocks noChangeArrowheads="1"/>
              </p:cNvSpPr>
              <p:nvPr/>
            </p:nvSpPr>
            <p:spPr bwMode="auto">
              <a:xfrm>
                <a:off x="4747" y="1230"/>
                <a:ext cx="756" cy="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rgbClr val="7878C8"/>
                        </a:gs>
                        <a:gs pos="100000">
                          <a:srgbClr val="9999FF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9pPr>
              </a:lstStyle>
              <a:p>
                <a:pPr algn="ctr"/>
                <a:r>
                  <a:rPr lang="zh-CN" altLang="en-US" sz="2800" b="1">
                    <a:latin typeface="楷体_GB2312" pitchFamily="49" charset="-122"/>
                    <a:ea typeface="楷体_GB2312" pitchFamily="49" charset="-122"/>
                  </a:rPr>
                  <a:t>外  圈</a:t>
                </a:r>
                <a:endParaRPr lang="zh-CN" altLang="en-US" b="1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75785" name="Text Box 9"/>
              <p:cNvSpPr txBox="1">
                <a:spLocks noChangeArrowheads="1"/>
              </p:cNvSpPr>
              <p:nvPr/>
            </p:nvSpPr>
            <p:spPr bwMode="auto">
              <a:xfrm>
                <a:off x="4763" y="1608"/>
                <a:ext cx="757" cy="2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rgbClr val="7878C8"/>
                        </a:gs>
                        <a:gs pos="100000">
                          <a:srgbClr val="9999FF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9pPr>
              </a:lstStyle>
              <a:p>
                <a:pPr algn="ctr"/>
                <a:r>
                  <a:rPr lang="zh-CN" altLang="en-US" sz="2800" b="1">
                    <a:latin typeface="楷体_GB2312" pitchFamily="49" charset="-122"/>
                    <a:ea typeface="楷体_GB2312" pitchFamily="49" charset="-122"/>
                  </a:rPr>
                  <a:t>滚  珠</a:t>
                </a:r>
              </a:p>
            </p:txBody>
          </p:sp>
          <p:sp>
            <p:nvSpPr>
              <p:cNvPr id="75786" name="Text Box 10"/>
              <p:cNvSpPr txBox="1">
                <a:spLocks noChangeArrowheads="1"/>
              </p:cNvSpPr>
              <p:nvPr/>
            </p:nvSpPr>
            <p:spPr bwMode="auto">
              <a:xfrm>
                <a:off x="4755" y="1952"/>
                <a:ext cx="756" cy="2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rgbClr val="7878C8"/>
                        </a:gs>
                        <a:gs pos="100000">
                          <a:srgbClr val="9999FF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9pPr>
              </a:lstStyle>
              <a:p>
                <a:pPr algn="ctr"/>
                <a:r>
                  <a:rPr lang="zh-CN" altLang="en-US" sz="2800" b="1">
                    <a:latin typeface="楷体_GB2312" pitchFamily="49" charset="-122"/>
                    <a:ea typeface="楷体_GB2312" pitchFamily="49" charset="-122"/>
                  </a:rPr>
                  <a:t>内  圈</a:t>
                </a:r>
              </a:p>
            </p:txBody>
          </p:sp>
          <p:sp>
            <p:nvSpPr>
              <p:cNvPr id="75787" name="Text Box 11"/>
              <p:cNvSpPr txBox="1">
                <a:spLocks noChangeArrowheads="1"/>
              </p:cNvSpPr>
              <p:nvPr/>
            </p:nvSpPr>
            <p:spPr bwMode="auto">
              <a:xfrm>
                <a:off x="4840" y="2310"/>
                <a:ext cx="755" cy="2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rgbClr val="7878C8"/>
                        </a:gs>
                        <a:gs pos="100000">
                          <a:srgbClr val="9999FF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9pPr>
              </a:lstStyle>
              <a:p>
                <a:pPr algn="ctr"/>
                <a:r>
                  <a:rPr lang="zh-CN" altLang="en-US" sz="2800" b="1">
                    <a:latin typeface="楷体_GB2312" pitchFamily="49" charset="-122"/>
                    <a:ea typeface="楷体_GB2312" pitchFamily="49" charset="-122"/>
                  </a:rPr>
                  <a:t>保持架</a:t>
                </a:r>
              </a:p>
            </p:txBody>
          </p:sp>
          <p:pic>
            <p:nvPicPr>
              <p:cNvPr id="75788" name="Picture 12" descr="滚动轴承2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7" y="1526"/>
                <a:ext cx="720" cy="1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5789" name="Line 13"/>
              <p:cNvSpPr>
                <a:spLocks noChangeShapeType="1"/>
              </p:cNvSpPr>
              <p:nvPr/>
            </p:nvSpPr>
            <p:spPr bwMode="auto">
              <a:xfrm flipV="1">
                <a:off x="4483" y="1502"/>
                <a:ext cx="408" cy="156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 type="oval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5790" name="Line 14"/>
              <p:cNvSpPr>
                <a:spLocks noChangeShapeType="1"/>
              </p:cNvSpPr>
              <p:nvPr/>
            </p:nvSpPr>
            <p:spPr bwMode="auto">
              <a:xfrm>
                <a:off x="4891" y="1502"/>
                <a:ext cx="52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5791" name="Line 15"/>
              <p:cNvSpPr>
                <a:spLocks noChangeShapeType="1"/>
              </p:cNvSpPr>
              <p:nvPr/>
            </p:nvSpPr>
            <p:spPr bwMode="auto">
              <a:xfrm>
                <a:off x="4432" y="1742"/>
                <a:ext cx="504" cy="15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 type="oval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5792" name="Line 16"/>
              <p:cNvSpPr>
                <a:spLocks noChangeShapeType="1"/>
              </p:cNvSpPr>
              <p:nvPr/>
            </p:nvSpPr>
            <p:spPr bwMode="auto">
              <a:xfrm>
                <a:off x="4464" y="1953"/>
                <a:ext cx="432" cy="295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 type="oval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5793" name="Line 17"/>
              <p:cNvSpPr>
                <a:spLocks noChangeShapeType="1"/>
              </p:cNvSpPr>
              <p:nvPr/>
            </p:nvSpPr>
            <p:spPr bwMode="auto">
              <a:xfrm>
                <a:off x="4890" y="2235"/>
                <a:ext cx="540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5794" name="Line 18"/>
              <p:cNvSpPr>
                <a:spLocks noChangeShapeType="1"/>
              </p:cNvSpPr>
              <p:nvPr/>
            </p:nvSpPr>
            <p:spPr bwMode="auto">
              <a:xfrm>
                <a:off x="4534" y="2324"/>
                <a:ext cx="420" cy="294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 type="oval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5795" name="Line 19"/>
              <p:cNvSpPr>
                <a:spLocks noChangeShapeType="1"/>
              </p:cNvSpPr>
              <p:nvPr/>
            </p:nvSpPr>
            <p:spPr bwMode="auto">
              <a:xfrm>
                <a:off x="4930" y="2606"/>
                <a:ext cx="660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5796" name="Line 20"/>
              <p:cNvSpPr>
                <a:spLocks noChangeShapeType="1"/>
              </p:cNvSpPr>
              <p:nvPr/>
            </p:nvSpPr>
            <p:spPr bwMode="auto">
              <a:xfrm>
                <a:off x="4918" y="1886"/>
                <a:ext cx="564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pic>
        <p:nvPicPr>
          <p:cNvPr id="21" name="Picture 30" descr="2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980728"/>
            <a:ext cx="6858000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文本占位符 1"/>
          <p:cNvSpPr txBox="1">
            <a:spLocks/>
          </p:cNvSpPr>
          <p:nvPr/>
        </p:nvSpPr>
        <p:spPr bwMode="auto">
          <a:xfrm>
            <a:off x="1016000" y="116632"/>
            <a:ext cx="74882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1.</a:t>
            </a:r>
            <a:r>
              <a:rPr lang="zh-CN" altLang="en-US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滚动轴承的结构和分类</a:t>
            </a:r>
          </a:p>
        </p:txBody>
      </p:sp>
    </p:spTree>
    <p:extLst>
      <p:ext uri="{BB962C8B-B14F-4D97-AF65-F5344CB8AC3E}">
        <p14:creationId xmlns:p14="http://schemas.microsoft.com/office/powerpoint/2010/main" val="279588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8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88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8804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2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03300"/>
            <a:ext cx="6858000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占位符 1"/>
          <p:cNvSpPr txBox="1">
            <a:spLocks/>
          </p:cNvSpPr>
          <p:nvPr/>
        </p:nvSpPr>
        <p:spPr bwMode="auto">
          <a:xfrm>
            <a:off x="827584" y="188640"/>
            <a:ext cx="8064896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7.5.3</a:t>
            </a:r>
            <a:r>
              <a:rPr lang="zh-CN" altLang="en-US" sz="36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圆柱齿轮的规定画法</a:t>
            </a:r>
          </a:p>
        </p:txBody>
      </p:sp>
      <p:sp>
        <p:nvSpPr>
          <p:cNvPr id="17" name="文本占位符 1"/>
          <p:cNvSpPr txBox="1">
            <a:spLocks/>
          </p:cNvSpPr>
          <p:nvPr/>
        </p:nvSpPr>
        <p:spPr bwMode="auto">
          <a:xfrm>
            <a:off x="971550" y="980728"/>
            <a:ext cx="7488238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zh-CN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2.</a:t>
            </a:r>
            <a:r>
              <a:rPr lang="zh-CN" altLang="en-US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圆柱齿轮副啮合画法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94916" name="ShockwaveFlash1" r:id="rId2" imgW="7740720" imgH="4764240"/>
        </mc:Choice>
        <mc:Fallback>
          <p:control name="ShockwaveFlash1" r:id="rId2" imgW="7740720" imgH="4764240">
            <p:pic>
              <p:nvPicPr>
                <p:cNvPr id="0" name="ShockwaveFlash1"/>
                <p:cNvPicPr preferRelativeResize="0">
                  <a:picLocks noChangeAspect="1"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71550" y="1557338"/>
                  <a:ext cx="7740650" cy="47640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37840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2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03300"/>
            <a:ext cx="6858000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占位符 1"/>
          <p:cNvSpPr txBox="1">
            <a:spLocks/>
          </p:cNvSpPr>
          <p:nvPr/>
        </p:nvSpPr>
        <p:spPr bwMode="auto">
          <a:xfrm>
            <a:off x="827584" y="188640"/>
            <a:ext cx="8064896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7.5.3</a:t>
            </a:r>
            <a:r>
              <a:rPr lang="zh-CN" altLang="en-US" sz="36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圆柱齿轮的规定画法</a:t>
            </a:r>
          </a:p>
        </p:txBody>
      </p:sp>
      <p:sp>
        <p:nvSpPr>
          <p:cNvPr id="17" name="文本占位符 1"/>
          <p:cNvSpPr txBox="1">
            <a:spLocks/>
          </p:cNvSpPr>
          <p:nvPr/>
        </p:nvSpPr>
        <p:spPr bwMode="auto">
          <a:xfrm>
            <a:off x="971550" y="980728"/>
            <a:ext cx="7488238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zh-CN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3.</a:t>
            </a:r>
            <a:r>
              <a:rPr lang="zh-CN" altLang="en-US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齿轮零件图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776718" y="1772816"/>
            <a:ext cx="2375743" cy="430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>
              <a:defRPr sz="2800" b="1">
                <a:latin typeface="楷体" pitchFamily="49" charset="-122"/>
                <a:ea typeface="楷体" pitchFamily="49" charset="-122"/>
                <a:cs typeface="+mn-cs"/>
              </a:defRPr>
            </a:lvl1pPr>
          </a:lstStyle>
          <a:p>
            <a:r>
              <a:rPr lang="en-US" altLang="zh-CN" dirty="0"/>
              <a:t>    </a:t>
            </a:r>
            <a:r>
              <a:rPr lang="zh-CN" altLang="en-US" dirty="0"/>
              <a:t>在齿轮工作图中，齿顶圆直径、分度圆直径直接注出，齿根圆直径规定不注；并在图样右上角的参数表中注出模数、齿数等基本参数。</a:t>
            </a:r>
          </a:p>
        </p:txBody>
      </p:sp>
      <p:pic>
        <p:nvPicPr>
          <p:cNvPr id="261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128" y="1811656"/>
            <a:ext cx="5671352" cy="4353648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591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6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allAtOnce"/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4"/>
          <p:cNvSpPr>
            <a:spLocks noChangeArrowheads="1"/>
          </p:cNvSpPr>
          <p:nvPr/>
        </p:nvSpPr>
        <p:spPr bwMode="auto">
          <a:xfrm>
            <a:off x="755650" y="1628507"/>
            <a:ext cx="720090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zh-CN" altLang="en-US" sz="3600" b="1" dirty="0">
                <a:solidFill>
                  <a:srgbClr val="FFFF66"/>
                </a:solidFill>
                <a:latin typeface="楷体_GB2312"/>
              </a:rPr>
              <a:t>第三次课作业：</a:t>
            </a:r>
            <a:endParaRPr lang="en-US" altLang="zh-CN" sz="3600" b="1" dirty="0">
              <a:solidFill>
                <a:srgbClr val="FFFF66"/>
              </a:solidFill>
              <a:latin typeface="楷体_GB2312"/>
            </a:endParaRPr>
          </a:p>
          <a:p>
            <a:r>
              <a:rPr lang="zh-CN" altLang="en-US" sz="3200" b="1" dirty="0" smtClean="0">
                <a:solidFill>
                  <a:srgbClr val="FFFF66"/>
                </a:solidFill>
                <a:latin typeface="楷体_GB2312"/>
              </a:rPr>
              <a:t>（键</a:t>
            </a:r>
            <a:r>
              <a:rPr lang="zh-CN" altLang="en-US" sz="3200" b="1" dirty="0">
                <a:solidFill>
                  <a:srgbClr val="FFFF66"/>
                </a:solidFill>
                <a:latin typeface="楷体_GB2312"/>
              </a:rPr>
              <a:t>与销，滚动轴承，齿轮）</a:t>
            </a:r>
          </a:p>
        </p:txBody>
      </p:sp>
      <p:sp>
        <p:nvSpPr>
          <p:cNvPr id="169987" name="Rectangle 5"/>
          <p:cNvSpPr>
            <a:spLocks noChangeArrowheads="1"/>
          </p:cNvSpPr>
          <p:nvPr/>
        </p:nvSpPr>
        <p:spPr bwMode="auto">
          <a:xfrm>
            <a:off x="2298621" y="2781191"/>
            <a:ext cx="227337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0000FF"/>
                </a:solidFill>
                <a:latin typeface="楷体_GB2312"/>
              </a:rPr>
              <a:t>P47</a:t>
            </a:r>
            <a:r>
              <a:rPr lang="zh-CN" altLang="en-US" sz="3600" b="1" dirty="0" smtClean="0">
                <a:solidFill>
                  <a:srgbClr val="0000FF"/>
                </a:solidFill>
                <a:latin typeface="楷体_GB2312"/>
              </a:rPr>
              <a:t>：</a:t>
            </a:r>
            <a:r>
              <a:rPr lang="en-US" altLang="zh-CN" sz="3600" b="1" dirty="0" smtClean="0">
                <a:solidFill>
                  <a:srgbClr val="0000FF"/>
                </a:solidFill>
                <a:latin typeface="楷体_GB2312"/>
              </a:rPr>
              <a:t>1</a:t>
            </a:r>
            <a:r>
              <a:rPr lang="zh-CN" altLang="en-US" sz="3600" b="1" dirty="0" smtClean="0">
                <a:solidFill>
                  <a:srgbClr val="0000FF"/>
                </a:solidFill>
                <a:latin typeface="楷体_GB2312"/>
              </a:rPr>
              <a:t>，</a:t>
            </a:r>
            <a:r>
              <a:rPr lang="en-US" altLang="zh-CN" sz="3600" b="1" dirty="0" smtClean="0">
                <a:solidFill>
                  <a:srgbClr val="0000FF"/>
                </a:solidFill>
                <a:latin typeface="楷体_GB2312"/>
              </a:rPr>
              <a:t>2</a:t>
            </a:r>
            <a:endParaRPr lang="en-US" altLang="zh-CN" sz="3600" b="1" dirty="0">
              <a:solidFill>
                <a:srgbClr val="0000FF"/>
              </a:solidFill>
              <a:latin typeface="楷体_GB2312"/>
            </a:endParaRPr>
          </a:p>
        </p:txBody>
      </p:sp>
      <p:pic>
        <p:nvPicPr>
          <p:cNvPr id="169988" name="Picture 2" descr="2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50950"/>
            <a:ext cx="6858000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989" name="文本占位符 1"/>
          <p:cNvSpPr txBox="1">
            <a:spLocks/>
          </p:cNvSpPr>
          <p:nvPr/>
        </p:nvSpPr>
        <p:spPr bwMode="auto">
          <a:xfrm>
            <a:off x="1335088" y="260350"/>
            <a:ext cx="31686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作　　业</a:t>
            </a:r>
          </a:p>
        </p:txBody>
      </p:sp>
      <p:sp>
        <p:nvSpPr>
          <p:cNvPr id="169990" name="Rectangle 5"/>
          <p:cNvSpPr>
            <a:spLocks noChangeArrowheads="1"/>
          </p:cNvSpPr>
          <p:nvPr/>
        </p:nvSpPr>
        <p:spPr bwMode="auto">
          <a:xfrm>
            <a:off x="2298621" y="3356992"/>
            <a:ext cx="227337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0000FF"/>
                </a:solidFill>
                <a:latin typeface="楷体_GB2312"/>
              </a:rPr>
              <a:t>P49</a:t>
            </a:r>
            <a:r>
              <a:rPr lang="zh-CN" altLang="en-US" sz="3600" b="1" dirty="0" smtClean="0">
                <a:solidFill>
                  <a:srgbClr val="0000FF"/>
                </a:solidFill>
                <a:latin typeface="楷体_GB2312"/>
              </a:rPr>
              <a:t>：</a:t>
            </a:r>
            <a:r>
              <a:rPr lang="en-US" altLang="zh-CN" sz="3600" b="1" dirty="0" smtClean="0">
                <a:solidFill>
                  <a:srgbClr val="0000FF"/>
                </a:solidFill>
                <a:latin typeface="楷体_GB2312"/>
              </a:rPr>
              <a:t>1</a:t>
            </a:r>
            <a:r>
              <a:rPr lang="zh-CN" altLang="en-US" sz="3600" b="1" dirty="0" smtClean="0">
                <a:solidFill>
                  <a:srgbClr val="0000FF"/>
                </a:solidFill>
                <a:latin typeface="楷体_GB2312"/>
              </a:rPr>
              <a:t>，</a:t>
            </a:r>
            <a:r>
              <a:rPr lang="en-US" altLang="zh-CN" sz="3600" b="1" dirty="0" smtClean="0">
                <a:solidFill>
                  <a:srgbClr val="0000FF"/>
                </a:solidFill>
                <a:latin typeface="楷体_GB2312"/>
              </a:rPr>
              <a:t>2</a:t>
            </a:r>
            <a:endParaRPr lang="en-US" altLang="zh-CN" sz="3600" b="1" dirty="0">
              <a:solidFill>
                <a:srgbClr val="0000FF"/>
              </a:solidFill>
              <a:latin typeface="楷体_GB2312"/>
            </a:endParaRPr>
          </a:p>
        </p:txBody>
      </p:sp>
      <p:sp>
        <p:nvSpPr>
          <p:cNvPr id="169991" name="Rectangle 5"/>
          <p:cNvSpPr>
            <a:spLocks noChangeArrowheads="1"/>
          </p:cNvSpPr>
          <p:nvPr/>
        </p:nvSpPr>
        <p:spPr bwMode="auto">
          <a:xfrm>
            <a:off x="2273260" y="3982929"/>
            <a:ext cx="227337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0000FF"/>
                </a:solidFill>
                <a:latin typeface="楷体_GB2312"/>
              </a:rPr>
              <a:t>P50</a:t>
            </a:r>
            <a:r>
              <a:rPr lang="zh-CN" altLang="en-US" sz="3600" b="1" dirty="0" smtClean="0">
                <a:solidFill>
                  <a:srgbClr val="0000FF"/>
                </a:solidFill>
                <a:latin typeface="楷体_GB2312"/>
              </a:rPr>
              <a:t>：</a:t>
            </a:r>
            <a:r>
              <a:rPr lang="en-US" altLang="zh-CN" sz="3600" b="1" dirty="0" smtClean="0">
                <a:solidFill>
                  <a:srgbClr val="0000FF"/>
                </a:solidFill>
                <a:latin typeface="楷体_GB2312"/>
              </a:rPr>
              <a:t>1</a:t>
            </a:r>
            <a:r>
              <a:rPr lang="zh-CN" altLang="en-US" sz="3600" b="1" dirty="0" smtClean="0">
                <a:solidFill>
                  <a:srgbClr val="0000FF"/>
                </a:solidFill>
                <a:latin typeface="楷体_GB2312"/>
              </a:rPr>
              <a:t>，</a:t>
            </a:r>
            <a:r>
              <a:rPr lang="en-US" altLang="zh-CN" sz="3600" b="1" dirty="0" smtClean="0">
                <a:solidFill>
                  <a:srgbClr val="0000FF"/>
                </a:solidFill>
                <a:latin typeface="楷体_GB2312"/>
              </a:rPr>
              <a:t>2</a:t>
            </a:r>
            <a:endParaRPr lang="en-US" altLang="zh-CN" sz="3600" b="1" dirty="0">
              <a:solidFill>
                <a:srgbClr val="0000FF"/>
              </a:solidFill>
              <a:latin typeface="楷体_GB2312"/>
            </a:endParaRPr>
          </a:p>
        </p:txBody>
      </p:sp>
    </p:spTree>
    <p:extLst>
      <p:ext uri="{BB962C8B-B14F-4D97-AF65-F5344CB8AC3E}">
        <p14:creationId xmlns:p14="http://schemas.microsoft.com/office/powerpoint/2010/main" val="178024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0" descr="2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980728"/>
            <a:ext cx="6858000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文本占位符 1"/>
          <p:cNvSpPr txBox="1">
            <a:spLocks/>
          </p:cNvSpPr>
          <p:nvPr/>
        </p:nvSpPr>
        <p:spPr bwMode="auto">
          <a:xfrm>
            <a:off x="1016000" y="116632"/>
            <a:ext cx="74882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1.</a:t>
            </a:r>
            <a:r>
              <a:rPr lang="zh-CN" altLang="en-US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滚动轴承的结构和分类</a:t>
            </a:r>
          </a:p>
        </p:txBody>
      </p:sp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409836"/>
            <a:ext cx="1957387" cy="2328862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546361"/>
            <a:ext cx="1924050" cy="226377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049598"/>
            <a:ext cx="2370138" cy="1449388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1208812" y="1052736"/>
            <a:ext cx="5955476" cy="545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楷体" pitchFamily="49" charset="-122"/>
                <a:ea typeface="楷体" pitchFamily="49" charset="-122"/>
                <a:cs typeface="+mn-cs"/>
              </a:rPr>
              <a:t>滚动轴承按其受力方向可分为三类：</a:t>
            </a:r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755576" y="1598078"/>
            <a:ext cx="743433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8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  <a:cs typeface="+mn-cs"/>
              </a:rPr>
              <a:t>向心轴承</a:t>
            </a:r>
            <a:r>
              <a:rPr lang="zh-CN" altLang="en-US" sz="2800" b="1" dirty="0">
                <a:solidFill>
                  <a:schemeClr val="accent2"/>
                </a:solidFill>
                <a:latin typeface="楷体" pitchFamily="49" charset="-122"/>
                <a:ea typeface="楷体" pitchFamily="49" charset="-122"/>
                <a:cs typeface="+mn-cs"/>
              </a:rPr>
              <a:t>　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  <a:cs typeface="+mn-cs"/>
              </a:rPr>
              <a:t>主要受径向力，如深沟球轴承</a:t>
            </a:r>
          </a:p>
        </p:txBody>
      </p:sp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755576" y="1988840"/>
            <a:ext cx="7859844" cy="545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8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  <a:cs typeface="+mn-cs"/>
              </a:rPr>
              <a:t>推力轴承　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  <a:cs typeface="+mn-cs"/>
              </a:rPr>
              <a:t>只受轴向力，如推力球轴承</a:t>
            </a:r>
          </a:p>
        </p:txBody>
      </p:sp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755577" y="2564904"/>
            <a:ext cx="8136904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/>
          <a:p>
            <a:pPr marL="457200" indent="-457200"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8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  <a:cs typeface="+mn-cs"/>
              </a:rPr>
              <a:t>向心推力轴承　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  <a:cs typeface="+mn-cs"/>
              </a:rPr>
              <a:t>同时承受径向和轴向力，如圆锥</a:t>
            </a:r>
            <a:endParaRPr lang="en-US" altLang="zh-CN" sz="2800" b="1" dirty="0">
              <a:latin typeface="楷体" pitchFamily="49" charset="-122"/>
              <a:ea typeface="楷体" pitchFamily="49" charset="-122"/>
              <a:cs typeface="+mn-cs"/>
            </a:endParaRPr>
          </a:p>
          <a:p>
            <a:pPr>
              <a:buClr>
                <a:srgbClr val="FF0000"/>
              </a:buClr>
            </a:pPr>
            <a:r>
              <a:rPr lang="en-US" altLang="zh-CN" sz="2800" b="1" dirty="0">
                <a:latin typeface="楷体" pitchFamily="49" charset="-122"/>
                <a:ea typeface="楷体" pitchFamily="49" charset="-122"/>
                <a:cs typeface="+mn-cs"/>
              </a:rPr>
              <a:t>                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  <a:cs typeface="+mn-cs"/>
              </a:rPr>
              <a:t>滚子轴承</a:t>
            </a:r>
          </a:p>
        </p:txBody>
      </p:sp>
      <p:sp>
        <p:nvSpPr>
          <p:cNvPr id="30" name="Rectangle 13"/>
          <p:cNvSpPr>
            <a:spLocks noChangeArrowheads="1"/>
          </p:cNvSpPr>
          <p:nvPr/>
        </p:nvSpPr>
        <p:spPr bwMode="auto">
          <a:xfrm>
            <a:off x="1115616" y="5786100"/>
            <a:ext cx="16273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向心轴承</a:t>
            </a:r>
          </a:p>
        </p:txBody>
      </p:sp>
      <p:sp>
        <p:nvSpPr>
          <p:cNvPr id="31" name="Rectangle 14"/>
          <p:cNvSpPr>
            <a:spLocks noChangeArrowheads="1"/>
          </p:cNvSpPr>
          <p:nvPr/>
        </p:nvSpPr>
        <p:spPr bwMode="auto">
          <a:xfrm>
            <a:off x="3779912" y="5786100"/>
            <a:ext cx="16273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推力轴承</a:t>
            </a:r>
          </a:p>
        </p:txBody>
      </p:sp>
      <p:sp>
        <p:nvSpPr>
          <p:cNvPr id="32" name="Rectangle 15"/>
          <p:cNvSpPr>
            <a:spLocks noChangeArrowheads="1"/>
          </p:cNvSpPr>
          <p:nvPr/>
        </p:nvSpPr>
        <p:spPr bwMode="auto">
          <a:xfrm>
            <a:off x="6299869" y="5786100"/>
            <a:ext cx="23487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向心推力轴承</a:t>
            </a:r>
          </a:p>
        </p:txBody>
      </p:sp>
    </p:spTree>
    <p:extLst>
      <p:ext uri="{BB962C8B-B14F-4D97-AF65-F5344CB8AC3E}">
        <p14:creationId xmlns:p14="http://schemas.microsoft.com/office/powerpoint/2010/main" val="372354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5" name="Picture 30" descr="2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980728"/>
            <a:ext cx="6858000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文本占位符 1"/>
          <p:cNvSpPr txBox="1">
            <a:spLocks/>
          </p:cNvSpPr>
          <p:nvPr/>
        </p:nvSpPr>
        <p:spPr bwMode="auto">
          <a:xfrm>
            <a:off x="1016000" y="188640"/>
            <a:ext cx="74882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2.</a:t>
            </a:r>
            <a:r>
              <a:rPr lang="zh-CN" altLang="en-US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滚动轴承的代号</a:t>
            </a:r>
          </a:p>
        </p:txBody>
      </p:sp>
      <p:grpSp>
        <p:nvGrpSpPr>
          <p:cNvPr id="26" name="Group 53"/>
          <p:cNvGrpSpPr>
            <a:grpSpLocks/>
          </p:cNvGrpSpPr>
          <p:nvPr/>
        </p:nvGrpSpPr>
        <p:grpSpPr bwMode="auto">
          <a:xfrm>
            <a:off x="7056438" y="1700213"/>
            <a:ext cx="1800225" cy="3960812"/>
            <a:chOff x="3878" y="1071"/>
            <a:chExt cx="1134" cy="2495"/>
          </a:xfrm>
        </p:grpSpPr>
        <p:sp>
          <p:nvSpPr>
            <p:cNvPr id="27" name="Rectangle 52"/>
            <p:cNvSpPr>
              <a:spLocks noChangeArrowheads="1"/>
            </p:cNvSpPr>
            <p:nvPr/>
          </p:nvSpPr>
          <p:spPr bwMode="auto">
            <a:xfrm flipV="1">
              <a:off x="3878" y="1071"/>
              <a:ext cx="1134" cy="249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28" name="Picture 41" descr="滚动轴承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4" y="1207"/>
              <a:ext cx="864" cy="2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" name="Text Box 47"/>
          <p:cNvSpPr txBox="1">
            <a:spLocks noChangeArrowheads="1"/>
          </p:cNvSpPr>
          <p:nvPr/>
        </p:nvSpPr>
        <p:spPr bwMode="auto">
          <a:xfrm>
            <a:off x="1008063" y="1556792"/>
            <a:ext cx="525621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>
              <a:lnSpc>
                <a:spcPct val="100000"/>
              </a:lnSpc>
              <a:defRPr sz="2800" b="1">
                <a:latin typeface="楷体" pitchFamily="49" charset="-122"/>
                <a:ea typeface="楷体" pitchFamily="49" charset="-122"/>
                <a:cs typeface="+mn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3200" dirty="0"/>
              <a:t>    </a:t>
            </a:r>
            <a:r>
              <a:rPr lang="zh-CN" altLang="en-US" sz="3200" dirty="0"/>
              <a:t>滚动轴承的标记由</a:t>
            </a:r>
            <a:r>
              <a:rPr lang="zh-CN" altLang="en-US" sz="3200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名称</a:t>
            </a:r>
            <a:r>
              <a:rPr lang="zh-CN" altLang="en-US" sz="3200" dirty="0"/>
              <a:t>、</a:t>
            </a:r>
            <a:r>
              <a:rPr lang="zh-CN" altLang="en-US" sz="3200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代号</a:t>
            </a:r>
            <a:r>
              <a:rPr lang="zh-CN" altLang="en-US" sz="3200" dirty="0"/>
              <a:t>和</a:t>
            </a:r>
            <a:r>
              <a:rPr lang="zh-CN" altLang="en-US" sz="3200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标准编号</a:t>
            </a:r>
            <a:r>
              <a:rPr lang="zh-CN" altLang="en-US" sz="3200" dirty="0"/>
              <a:t>三部分组成。</a:t>
            </a:r>
          </a:p>
        </p:txBody>
      </p:sp>
      <p:sp>
        <p:nvSpPr>
          <p:cNvPr id="30" name="Text Box 48"/>
          <p:cNvSpPr txBox="1">
            <a:spLocks noChangeArrowheads="1"/>
          </p:cNvSpPr>
          <p:nvPr/>
        </p:nvSpPr>
        <p:spPr bwMode="auto">
          <a:xfrm>
            <a:off x="539750" y="3725838"/>
            <a:ext cx="61198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如：</a:t>
            </a:r>
            <a:r>
              <a:rPr kumimoji="0" lang="zh-CN" altLang="en-US" sz="2800" b="1" dirty="0">
                <a:latin typeface="楷体_GB2312" pitchFamily="49" charset="-122"/>
                <a:ea typeface="楷体_GB2312" pitchFamily="49" charset="-122"/>
              </a:rPr>
              <a:t>滚动轴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承  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6208  GB/T 276-1994</a:t>
            </a:r>
          </a:p>
        </p:txBody>
      </p:sp>
      <p:sp>
        <p:nvSpPr>
          <p:cNvPr id="31" name="Rectangle 54"/>
          <p:cNvSpPr>
            <a:spLocks noChangeArrowheads="1"/>
          </p:cNvSpPr>
          <p:nvPr/>
        </p:nvSpPr>
        <p:spPr bwMode="auto">
          <a:xfrm>
            <a:off x="1295400" y="3725838"/>
            <a:ext cx="1582738" cy="539750"/>
          </a:xfrm>
          <a:prstGeom prst="rect">
            <a:avLst/>
          </a:prstGeom>
          <a:noFill/>
          <a:ln w="38100" algn="ctr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" name="Rectangle 55"/>
          <p:cNvSpPr>
            <a:spLocks noChangeArrowheads="1"/>
          </p:cNvSpPr>
          <p:nvPr/>
        </p:nvSpPr>
        <p:spPr bwMode="auto">
          <a:xfrm>
            <a:off x="3059113" y="3725838"/>
            <a:ext cx="865187" cy="539750"/>
          </a:xfrm>
          <a:prstGeom prst="rect">
            <a:avLst/>
          </a:prstGeom>
          <a:noFill/>
          <a:ln w="38100" algn="ctr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" name="Rectangle 56"/>
          <p:cNvSpPr>
            <a:spLocks noChangeArrowheads="1"/>
          </p:cNvSpPr>
          <p:nvPr/>
        </p:nvSpPr>
        <p:spPr bwMode="auto">
          <a:xfrm>
            <a:off x="4103688" y="3725838"/>
            <a:ext cx="2447925" cy="53975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" name="Text Box 57"/>
          <p:cNvSpPr txBox="1">
            <a:spLocks noChangeArrowheads="1"/>
          </p:cNvSpPr>
          <p:nvPr/>
        </p:nvSpPr>
        <p:spPr bwMode="auto">
          <a:xfrm>
            <a:off x="1584325" y="4733900"/>
            <a:ext cx="900113" cy="495300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50000">
                <a:srgbClr val="FFFFFF"/>
              </a:gs>
              <a:gs pos="100000">
                <a:srgbClr val="FFFFCC"/>
              </a:gs>
            </a:gsLst>
            <a:lin ang="5400000" scaled="1"/>
          </a:gradFill>
          <a:ln w="38100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FF0000"/>
                </a:solidFill>
                <a:ea typeface="楷体_GB2312" pitchFamily="49" charset="-122"/>
              </a:rPr>
              <a:t>名称</a:t>
            </a:r>
          </a:p>
        </p:txBody>
      </p:sp>
      <p:sp>
        <p:nvSpPr>
          <p:cNvPr id="35" name="Line 58"/>
          <p:cNvSpPr>
            <a:spLocks noChangeShapeType="1"/>
          </p:cNvSpPr>
          <p:nvPr/>
        </p:nvSpPr>
        <p:spPr bwMode="auto">
          <a:xfrm>
            <a:off x="1979613" y="4265588"/>
            <a:ext cx="0" cy="4333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" name="Text Box 59"/>
          <p:cNvSpPr txBox="1">
            <a:spLocks noChangeArrowheads="1"/>
          </p:cNvSpPr>
          <p:nvPr/>
        </p:nvSpPr>
        <p:spPr bwMode="auto">
          <a:xfrm>
            <a:off x="3095625" y="4733900"/>
            <a:ext cx="900113" cy="495300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50000">
                <a:srgbClr val="FFFFFF"/>
              </a:gs>
              <a:gs pos="100000">
                <a:srgbClr val="FFFFCC"/>
              </a:gs>
            </a:gsLst>
            <a:lin ang="5400000" scaled="1"/>
          </a:gradFill>
          <a:ln w="38100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FF0000"/>
                </a:solidFill>
                <a:ea typeface="楷体_GB2312" pitchFamily="49" charset="-122"/>
              </a:rPr>
              <a:t>代号</a:t>
            </a:r>
          </a:p>
        </p:txBody>
      </p:sp>
      <p:sp>
        <p:nvSpPr>
          <p:cNvPr id="37" name="Line 60"/>
          <p:cNvSpPr>
            <a:spLocks noChangeShapeType="1"/>
          </p:cNvSpPr>
          <p:nvPr/>
        </p:nvSpPr>
        <p:spPr bwMode="auto">
          <a:xfrm>
            <a:off x="3490913" y="4265588"/>
            <a:ext cx="0" cy="4333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" name="Text Box 61"/>
          <p:cNvSpPr txBox="1">
            <a:spLocks noChangeArrowheads="1"/>
          </p:cNvSpPr>
          <p:nvPr/>
        </p:nvSpPr>
        <p:spPr bwMode="auto">
          <a:xfrm>
            <a:off x="4679950" y="4733900"/>
            <a:ext cx="1512888" cy="495300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50000">
                <a:srgbClr val="FFFFFF"/>
              </a:gs>
              <a:gs pos="100000">
                <a:srgbClr val="FFFFCC"/>
              </a:gs>
            </a:gsLst>
            <a:lin ang="5400000" scaled="1"/>
          </a:gradFill>
          <a:ln w="38100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FF0000"/>
                </a:solidFill>
                <a:ea typeface="楷体_GB2312" pitchFamily="49" charset="-122"/>
              </a:rPr>
              <a:t>标准编号</a:t>
            </a:r>
          </a:p>
        </p:txBody>
      </p:sp>
      <p:sp>
        <p:nvSpPr>
          <p:cNvPr id="39" name="Line 62"/>
          <p:cNvSpPr>
            <a:spLocks noChangeShapeType="1"/>
          </p:cNvSpPr>
          <p:nvPr/>
        </p:nvSpPr>
        <p:spPr bwMode="auto">
          <a:xfrm>
            <a:off x="5364163" y="4265588"/>
            <a:ext cx="0" cy="4333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430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9" grpId="0" build="p" autoUpdateAnimBg="0"/>
      <p:bldP spid="30" grpId="0" build="p" autoUpdateAnimBg="0"/>
      <p:bldP spid="31" grpId="0" animBg="1"/>
      <p:bldP spid="32" grpId="0" animBg="1"/>
      <p:bldP spid="33" grpId="0" animBg="1"/>
      <p:bldP spid="34" grpId="0" animBg="1" autoUpdateAnimBg="0"/>
      <p:bldP spid="35" grpId="0" animBg="1"/>
      <p:bldP spid="36" grpId="0" animBg="1" autoUpdateAnimBg="0"/>
      <p:bldP spid="37" grpId="0" animBg="1"/>
      <p:bldP spid="38" grpId="0" animBg="1" autoUpdateAnimBg="0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5" name="Picture 30" descr="2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980728"/>
            <a:ext cx="6858000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8322" name="Text Box 34"/>
          <p:cNvSpPr txBox="1">
            <a:spLocks noChangeArrowheads="1"/>
          </p:cNvSpPr>
          <p:nvPr/>
        </p:nvSpPr>
        <p:spPr bwMode="auto">
          <a:xfrm>
            <a:off x="684213" y="1052736"/>
            <a:ext cx="7920037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800" b="1">
                <a:latin typeface="楷体" pitchFamily="49" charset="-122"/>
                <a:ea typeface="楷体" pitchFamily="49" charset="-122"/>
                <a:cs typeface="+mn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dirty="0"/>
              <a:t>    </a:t>
            </a:r>
            <a:r>
              <a:rPr lang="zh-CN" altLang="en-US" dirty="0"/>
              <a:t>不同结构形式和特点的滚动轴承可由数字加字母的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代号</a:t>
            </a:r>
            <a:r>
              <a:rPr lang="zh-CN" altLang="en-US" dirty="0"/>
              <a:t>来表示。</a:t>
            </a:r>
          </a:p>
        </p:txBody>
      </p:sp>
      <p:sp>
        <p:nvSpPr>
          <p:cNvPr id="17" name="文本占位符 1"/>
          <p:cNvSpPr txBox="1">
            <a:spLocks/>
          </p:cNvSpPr>
          <p:nvPr/>
        </p:nvSpPr>
        <p:spPr bwMode="auto">
          <a:xfrm>
            <a:off x="1016000" y="188640"/>
            <a:ext cx="74882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2.</a:t>
            </a:r>
            <a:r>
              <a:rPr lang="zh-CN" altLang="en-US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滚动轴承的代号</a:t>
            </a:r>
          </a:p>
        </p:txBody>
      </p:sp>
      <p:sp>
        <p:nvSpPr>
          <p:cNvPr id="18" name="Text Box 34"/>
          <p:cNvSpPr txBox="1">
            <a:spLocks noChangeArrowheads="1"/>
          </p:cNvSpPr>
          <p:nvPr/>
        </p:nvSpPr>
        <p:spPr bwMode="auto">
          <a:xfrm>
            <a:off x="684213" y="1991162"/>
            <a:ext cx="7920037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800" b="1">
                <a:latin typeface="楷体" pitchFamily="49" charset="-122"/>
                <a:ea typeface="楷体" pitchFamily="49" charset="-122"/>
                <a:cs typeface="+mn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dirty="0"/>
              <a:t>    </a:t>
            </a:r>
            <a:r>
              <a:rPr lang="zh-CN" altLang="en-US" dirty="0"/>
              <a:t>滚动轴承的代号由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前置代号</a:t>
            </a:r>
            <a:r>
              <a:rPr lang="zh-CN" altLang="en-US" dirty="0"/>
              <a:t>、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基本代号</a:t>
            </a:r>
            <a:r>
              <a:rPr lang="zh-CN" altLang="en-US" dirty="0"/>
              <a:t>、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后置代号</a:t>
            </a:r>
            <a:r>
              <a:rPr lang="zh-CN" altLang="en-US" dirty="0"/>
              <a:t>顺序组成：</a:t>
            </a:r>
          </a:p>
        </p:txBody>
      </p:sp>
      <p:grpSp>
        <p:nvGrpSpPr>
          <p:cNvPr id="19" name="Group 45"/>
          <p:cNvGrpSpPr>
            <a:grpSpLocks/>
          </p:cNvGrpSpPr>
          <p:nvPr/>
        </p:nvGrpSpPr>
        <p:grpSpPr bwMode="auto">
          <a:xfrm>
            <a:off x="2006606" y="3019424"/>
            <a:ext cx="4724742" cy="409576"/>
            <a:chOff x="1509" y="2614"/>
            <a:chExt cx="2353" cy="258"/>
          </a:xfrm>
        </p:grpSpPr>
        <p:sp>
          <p:nvSpPr>
            <p:cNvPr id="20" name="Text Box 31"/>
            <p:cNvSpPr txBox="1">
              <a:spLocks noChangeArrowheads="1"/>
            </p:cNvSpPr>
            <p:nvPr/>
          </p:nvSpPr>
          <p:spPr bwMode="auto">
            <a:xfrm>
              <a:off x="1509" y="2620"/>
              <a:ext cx="735" cy="252"/>
            </a:xfrm>
            <a:prstGeom prst="rect">
              <a:avLst/>
            </a:prstGeom>
            <a:gradFill rotWithShape="0">
              <a:gsLst>
                <a:gs pos="0">
                  <a:srgbClr val="FFFF99"/>
                </a:gs>
                <a:gs pos="50000">
                  <a:srgbClr val="FFFFFF"/>
                </a:gs>
                <a:gs pos="100000">
                  <a:srgbClr val="FFFF99"/>
                </a:gs>
              </a:gsLst>
              <a:lin ang="5400000" scaled="1"/>
            </a:gra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zh-CN" altLang="en-US" sz="2000" b="1" dirty="0">
                  <a:solidFill>
                    <a:srgbClr val="FF0000"/>
                  </a:solidFill>
                  <a:latin typeface="宋体" pitchFamily="2" charset="-122"/>
                  <a:ea typeface="楷体_GB2312"/>
                </a:rPr>
                <a:t> 前置代号 </a:t>
              </a:r>
              <a:endParaRPr lang="zh-CN" altLang="en-US" sz="2000" b="1" dirty="0">
                <a:solidFill>
                  <a:srgbClr val="FF0000"/>
                </a:solidFill>
                <a:ea typeface="楷体_GB2312"/>
              </a:endParaRPr>
            </a:p>
          </p:txBody>
        </p:sp>
        <p:sp>
          <p:nvSpPr>
            <p:cNvPr id="21" name="Text Box 32"/>
            <p:cNvSpPr txBox="1">
              <a:spLocks noChangeArrowheads="1"/>
            </p:cNvSpPr>
            <p:nvPr/>
          </p:nvSpPr>
          <p:spPr bwMode="auto">
            <a:xfrm>
              <a:off x="2338" y="2620"/>
              <a:ext cx="735" cy="252"/>
            </a:xfrm>
            <a:prstGeom prst="rect">
              <a:avLst/>
            </a:prstGeom>
            <a:gradFill rotWithShape="0">
              <a:gsLst>
                <a:gs pos="0">
                  <a:srgbClr val="FFFF99"/>
                </a:gs>
                <a:gs pos="50000">
                  <a:srgbClr val="FFFFFF"/>
                </a:gs>
                <a:gs pos="100000">
                  <a:srgbClr val="FFFF99"/>
                </a:gs>
              </a:gsLst>
              <a:lin ang="5400000" scaled="1"/>
            </a:gra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zh-CN" altLang="en-US" sz="2000" b="1" dirty="0">
                  <a:solidFill>
                    <a:srgbClr val="FF0000"/>
                  </a:solidFill>
                  <a:latin typeface="宋体" pitchFamily="2" charset="-122"/>
                  <a:ea typeface="楷体_GB2312"/>
                  <a:cs typeface="楷体_GB2312"/>
                </a:rPr>
                <a:t> 基本代号 </a:t>
              </a:r>
              <a:endParaRPr lang="zh-CN" altLang="en-US" sz="2000" b="1" dirty="0">
                <a:solidFill>
                  <a:srgbClr val="FF0000"/>
                </a:solidFill>
                <a:ea typeface="楷体_GB2312"/>
                <a:cs typeface="楷体_GB2312"/>
              </a:endParaRPr>
            </a:p>
          </p:txBody>
        </p:sp>
        <p:sp>
          <p:nvSpPr>
            <p:cNvPr id="22" name="Text Box 33"/>
            <p:cNvSpPr txBox="1">
              <a:spLocks noChangeArrowheads="1"/>
            </p:cNvSpPr>
            <p:nvPr/>
          </p:nvSpPr>
          <p:spPr bwMode="auto">
            <a:xfrm>
              <a:off x="3181" y="2614"/>
              <a:ext cx="681" cy="252"/>
            </a:xfrm>
            <a:prstGeom prst="rect">
              <a:avLst/>
            </a:prstGeom>
            <a:gradFill rotWithShape="0">
              <a:gsLst>
                <a:gs pos="0">
                  <a:srgbClr val="FFFF99"/>
                </a:gs>
                <a:gs pos="50000">
                  <a:srgbClr val="FFFFFF"/>
                </a:gs>
                <a:gs pos="100000">
                  <a:srgbClr val="FFFF99"/>
                </a:gs>
              </a:gsLst>
              <a:lin ang="5400000" scaled="1"/>
            </a:gra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zh-CN" altLang="en-US" sz="2000" b="1" dirty="0">
                  <a:solidFill>
                    <a:srgbClr val="FF0000"/>
                  </a:solidFill>
                  <a:latin typeface="宋体" pitchFamily="2" charset="-122"/>
                  <a:ea typeface="楷体_GB2312"/>
                  <a:cs typeface="楷体_GB2312"/>
                </a:rPr>
                <a:t>后置代号 </a:t>
              </a:r>
              <a:endParaRPr lang="zh-CN" altLang="en-US" sz="2000" b="1" dirty="0">
                <a:solidFill>
                  <a:srgbClr val="FF0000"/>
                </a:solidFill>
                <a:ea typeface="楷体_GB2312"/>
                <a:cs typeface="楷体_GB2312"/>
              </a:endParaRPr>
            </a:p>
          </p:txBody>
        </p:sp>
      </p:grp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755576" y="3501008"/>
            <a:ext cx="770613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>
              <a:lnSpc>
                <a:spcPct val="100000"/>
              </a:lnSpc>
              <a:defRPr sz="2800" b="1">
                <a:latin typeface="楷体" pitchFamily="49" charset="-122"/>
                <a:ea typeface="楷体" pitchFamily="49" charset="-122"/>
                <a:cs typeface="+mn-cs"/>
              </a:defRPr>
            </a:lvl1pPr>
          </a:lstStyle>
          <a:p>
            <a:r>
              <a:rPr lang="en-US" altLang="zh-CN" dirty="0"/>
              <a:t>    </a:t>
            </a:r>
            <a:r>
              <a:rPr lang="zh-CN" altLang="en-US" dirty="0"/>
              <a:t>轴承的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前置代号</a:t>
            </a:r>
            <a:r>
              <a:rPr lang="zh-CN" altLang="en-US" dirty="0"/>
              <a:t>和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后置代号</a:t>
            </a:r>
            <a:r>
              <a:rPr lang="zh-CN" altLang="en-US" dirty="0"/>
              <a:t>统称为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补充代号</a:t>
            </a:r>
            <a:r>
              <a:rPr lang="zh-CN" altLang="en-US" dirty="0"/>
              <a:t>。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755576" y="4003903"/>
            <a:ext cx="806489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>
              <a:lnSpc>
                <a:spcPct val="100000"/>
              </a:lnSpc>
              <a:defRPr sz="2800" b="1">
                <a:latin typeface="楷体" pitchFamily="49" charset="-122"/>
                <a:ea typeface="楷体" pitchFamily="49" charset="-122"/>
                <a:cs typeface="+mn-cs"/>
              </a:defRPr>
            </a:lvl1pPr>
          </a:lstStyle>
          <a:p>
            <a:r>
              <a:rPr lang="en-US" altLang="zh-CN" dirty="0"/>
              <a:t>    </a:t>
            </a:r>
            <a:r>
              <a:rPr lang="zh-CN" altLang="en-US" dirty="0"/>
              <a:t>当轴承在形状结构、尺寸、公差、技术要求等方面有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特殊要求</a:t>
            </a:r>
            <a:r>
              <a:rPr lang="zh-CN" altLang="en-US" dirty="0"/>
              <a:t>时，可使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用补充代号</a:t>
            </a:r>
            <a:r>
              <a:rPr lang="zh-CN" altLang="en-US" dirty="0"/>
              <a:t>。</a:t>
            </a:r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755576" y="4867999"/>
            <a:ext cx="770613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>
              <a:lnSpc>
                <a:spcPct val="100000"/>
              </a:lnSpc>
              <a:defRPr sz="2800" b="1">
                <a:latin typeface="楷体" pitchFamily="49" charset="-122"/>
                <a:ea typeface="楷体" pitchFamily="49" charset="-122"/>
                <a:cs typeface="+mn-cs"/>
              </a:defRPr>
            </a:lvl1pPr>
          </a:lstStyle>
          <a:p>
            <a:r>
              <a:rPr lang="en-US" altLang="zh-CN" dirty="0"/>
              <a:t>    </a:t>
            </a:r>
            <a:r>
              <a:rPr lang="zh-CN" altLang="en-US" dirty="0"/>
              <a:t>如无特殊要求，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补充代号省略</a:t>
            </a:r>
            <a:r>
              <a:rPr lang="zh-CN" altLang="en-US" dirty="0"/>
              <a:t>（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常用</a:t>
            </a:r>
            <a:r>
              <a:rPr lang="zh-CN" altLang="en-US" dirty="0"/>
              <a:t>）。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772669" y="5442902"/>
            <a:ext cx="8047803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>
              <a:lnSpc>
                <a:spcPct val="100000"/>
              </a:lnSpc>
              <a:defRPr sz="2800" b="1">
                <a:latin typeface="楷体" pitchFamily="49" charset="-122"/>
                <a:ea typeface="楷体" pitchFamily="49" charset="-122"/>
                <a:cs typeface="+mn-cs"/>
              </a:defRPr>
            </a:lvl1pPr>
          </a:lstStyle>
          <a:p>
            <a:r>
              <a:rPr lang="en-US" altLang="zh-CN" dirty="0"/>
              <a:t>    </a:t>
            </a:r>
            <a:r>
              <a:rPr lang="zh-CN" altLang="en-US" dirty="0"/>
              <a:t>滚动轴承的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基本代号</a:t>
            </a:r>
            <a:r>
              <a:rPr lang="zh-CN" altLang="en-US" dirty="0"/>
              <a:t>由轴承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类型代号</a:t>
            </a:r>
            <a:r>
              <a:rPr lang="zh-CN" altLang="en-US" dirty="0"/>
              <a:t>、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尺寸系列代号</a:t>
            </a:r>
            <a:r>
              <a:rPr lang="zh-CN" altLang="en-US" dirty="0"/>
              <a:t>和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内径代号</a:t>
            </a:r>
            <a:r>
              <a:rPr lang="zh-CN" altLang="en-US" dirty="0"/>
              <a:t>三部分构成（滚针轴承除外）。</a:t>
            </a:r>
          </a:p>
        </p:txBody>
      </p:sp>
    </p:spTree>
    <p:extLst>
      <p:ext uri="{BB962C8B-B14F-4D97-AF65-F5344CB8AC3E}">
        <p14:creationId xmlns:p14="http://schemas.microsoft.com/office/powerpoint/2010/main" val="27201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68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322" grpId="0" build="p" autoUpdateAnimBg="0"/>
      <p:bldP spid="17" grpId="0"/>
      <p:bldP spid="18" grpId="0" build="p" autoUpdateAnimBg="0"/>
      <p:bldP spid="23" grpId="0" build="p" autoUpdateAnimBg="0"/>
      <p:bldP spid="24" grpId="0" build="p" autoUpdateAnimBg="0"/>
      <p:bldP spid="25" grpId="0" build="p" autoUpdateAnimBg="0"/>
      <p:bldP spid="13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5" name="Picture 30" descr="2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980728"/>
            <a:ext cx="6858000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文本占位符 1"/>
          <p:cNvSpPr txBox="1">
            <a:spLocks/>
          </p:cNvSpPr>
          <p:nvPr/>
        </p:nvSpPr>
        <p:spPr bwMode="auto">
          <a:xfrm>
            <a:off x="1016000" y="188640"/>
            <a:ext cx="74882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2.</a:t>
            </a:r>
            <a:r>
              <a:rPr lang="zh-CN" altLang="en-US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滚动轴承的代号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865188" y="3300682"/>
            <a:ext cx="3455987" cy="1191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>
              <a:lnSpc>
                <a:spcPct val="100000"/>
              </a:lnSpc>
              <a:defRPr sz="2800" b="1">
                <a:latin typeface="楷体" pitchFamily="49" charset="-122"/>
                <a:ea typeface="楷体" pitchFamily="49" charset="-122"/>
                <a:cs typeface="+mn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dirty="0"/>
              <a:t>   </a:t>
            </a:r>
            <a:r>
              <a:rPr lang="zh-CN" altLang="en-US" dirty="0"/>
              <a:t>轴承类型代号用数字或字母表示。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865188" y="1385888"/>
            <a:ext cx="7343775" cy="495300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50000">
                <a:srgbClr val="FFFFFF"/>
              </a:gs>
              <a:gs pos="100000">
                <a:srgbClr val="FFFFCC"/>
              </a:gs>
            </a:gsLst>
            <a:lin ang="5400000" scaled="1"/>
          </a:gra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FF0000"/>
                </a:solidFill>
                <a:ea typeface="楷体_GB2312" pitchFamily="49" charset="-122"/>
              </a:rPr>
              <a:t>基本代号＝轴承类型代号＋尺寸系列代号＋内径代号</a:t>
            </a:r>
          </a:p>
        </p:txBody>
      </p:sp>
      <p:grpSp>
        <p:nvGrpSpPr>
          <p:cNvPr id="15" name="Group 17"/>
          <p:cNvGrpSpPr>
            <a:grpSpLocks/>
          </p:cNvGrpSpPr>
          <p:nvPr/>
        </p:nvGrpSpPr>
        <p:grpSpPr bwMode="auto">
          <a:xfrm>
            <a:off x="4608513" y="2492375"/>
            <a:ext cx="3600450" cy="2808288"/>
            <a:chOff x="2880" y="1344"/>
            <a:chExt cx="2268" cy="1769"/>
          </a:xfrm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 flipV="1">
              <a:off x="2880" y="1344"/>
              <a:ext cx="2268" cy="176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26" name="Picture 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8" y="1434"/>
              <a:ext cx="2087" cy="1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2447925" y="1233488"/>
            <a:ext cx="1908175" cy="790575"/>
          </a:xfrm>
          <a:prstGeom prst="rect">
            <a:avLst/>
          </a:prstGeom>
          <a:noFill/>
          <a:ln w="38100" algn="ctr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636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utoUpdateAnimBg="0"/>
      <p:bldP spid="14" grpId="0" animBg="1" autoUpdateAnimBg="0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5" name="Picture 30" descr="2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980728"/>
            <a:ext cx="6858000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文本占位符 1"/>
          <p:cNvSpPr txBox="1">
            <a:spLocks/>
          </p:cNvSpPr>
          <p:nvPr/>
        </p:nvSpPr>
        <p:spPr bwMode="auto">
          <a:xfrm>
            <a:off x="1016000" y="188640"/>
            <a:ext cx="74882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2.</a:t>
            </a:r>
            <a:r>
              <a:rPr lang="zh-CN" altLang="en-US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滚动轴承的代号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863600" y="2132856"/>
            <a:ext cx="543560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800" b="1">
                <a:latin typeface="楷体" pitchFamily="49" charset="-122"/>
                <a:ea typeface="楷体" pitchFamily="49" charset="-122"/>
                <a:cs typeface="+mn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dirty="0"/>
              <a:t>   </a:t>
            </a:r>
            <a:r>
              <a:rPr lang="zh-CN" altLang="en-US" dirty="0"/>
              <a:t>为适应不同的工作（受力）情况，在内径一定的情况下，轴承有不同的宽度和不同的外径大小，它们成一定的系列，称为轴承的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尺寸系列</a:t>
            </a:r>
            <a:r>
              <a:rPr lang="zh-CN" altLang="en-US" dirty="0"/>
              <a:t>。</a:t>
            </a:r>
          </a:p>
          <a:p>
            <a:r>
              <a:rPr lang="zh-CN" altLang="en-US" dirty="0"/>
              <a:t>    尺寸系列用数字表示。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865188" y="1385888"/>
            <a:ext cx="7343775" cy="495300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50000">
                <a:srgbClr val="FFFFFF"/>
              </a:gs>
              <a:gs pos="100000">
                <a:srgbClr val="FFFFCC"/>
              </a:gs>
            </a:gsLst>
            <a:lin ang="5400000" scaled="1"/>
          </a:gra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FF0000"/>
                </a:solidFill>
                <a:ea typeface="楷体_GB2312" pitchFamily="49" charset="-122"/>
              </a:rPr>
              <a:t>基本代号＝轴承类型代号＋尺寸系列代号＋内径代号</a:t>
            </a: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4608513" y="1233488"/>
            <a:ext cx="1908175" cy="790575"/>
          </a:xfrm>
          <a:prstGeom prst="rect">
            <a:avLst/>
          </a:prstGeom>
          <a:noFill/>
          <a:ln w="38100" algn="ctr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8" name="Group 12"/>
          <p:cNvGrpSpPr>
            <a:grpSpLocks/>
          </p:cNvGrpSpPr>
          <p:nvPr/>
        </p:nvGrpSpPr>
        <p:grpSpPr bwMode="auto">
          <a:xfrm>
            <a:off x="611188" y="5084763"/>
            <a:ext cx="8245475" cy="1260475"/>
            <a:chOff x="385" y="2976"/>
            <a:chExt cx="5194" cy="794"/>
          </a:xfrm>
        </p:grpSpPr>
        <p:sp>
          <p:nvSpPr>
            <p:cNvPr id="19" name="Rectangle 11"/>
            <p:cNvSpPr>
              <a:spLocks noChangeArrowheads="1"/>
            </p:cNvSpPr>
            <p:nvPr/>
          </p:nvSpPr>
          <p:spPr bwMode="auto">
            <a:xfrm flipV="1">
              <a:off x="385" y="2976"/>
              <a:ext cx="5194" cy="79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20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" y="3022"/>
              <a:ext cx="5035" cy="6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1" name="Group 13"/>
          <p:cNvGrpSpPr>
            <a:grpSpLocks/>
          </p:cNvGrpSpPr>
          <p:nvPr/>
        </p:nvGrpSpPr>
        <p:grpSpPr bwMode="auto">
          <a:xfrm>
            <a:off x="6877050" y="2060575"/>
            <a:ext cx="1223963" cy="2916238"/>
            <a:chOff x="3878" y="1071"/>
            <a:chExt cx="1134" cy="2495"/>
          </a:xfrm>
        </p:grpSpPr>
        <p:sp>
          <p:nvSpPr>
            <p:cNvPr id="22" name="Rectangle 14"/>
            <p:cNvSpPr>
              <a:spLocks noChangeArrowheads="1"/>
            </p:cNvSpPr>
            <p:nvPr/>
          </p:nvSpPr>
          <p:spPr bwMode="auto">
            <a:xfrm flipV="1">
              <a:off x="3878" y="1071"/>
              <a:ext cx="1134" cy="249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23" name="Picture 15" descr="滚动轴承2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4" y="1207"/>
              <a:ext cx="864" cy="2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5133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utoUpdateAnimBg="0"/>
      <p:bldP spid="12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楷体_GB2312" pitchFamily="49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16388</TotalTime>
  <Words>1667</Words>
  <Application>Microsoft Office PowerPoint</Application>
  <PresentationFormat>全屏显示(4:3)</PresentationFormat>
  <Paragraphs>236</Paragraphs>
  <Slides>43</Slides>
  <Notes>23</Notes>
  <HiddenSlides>0</HiddenSlides>
  <MMClips>3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43</vt:i4>
      </vt:variant>
    </vt:vector>
  </HeadingPairs>
  <TitlesOfParts>
    <vt:vector size="46" baseType="lpstr">
      <vt:lpstr>默认设计模板</vt:lpstr>
      <vt:lpstr>位图图像</vt:lpstr>
      <vt:lpstr>Image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888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CM</dc:creator>
  <cp:lastModifiedBy>Admin</cp:lastModifiedBy>
  <cp:revision>654</cp:revision>
  <dcterms:created xsi:type="dcterms:W3CDTF">2003-08-24T06:37:01Z</dcterms:created>
  <dcterms:modified xsi:type="dcterms:W3CDTF">2018-03-22T05:54:05Z</dcterms:modified>
</cp:coreProperties>
</file>