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activeX/activeX1.bin" ContentType="application/vnd.ms-office.activeX"/>
  <Override PartName="/ppt/activeX/activeX2.xml" ContentType="application/vnd.ms-office.activeX+xml"/>
  <Override PartName="/ppt/activeX/activeX2.bin" ContentType="application/vnd.ms-office.activeX"/>
  <Override PartName="/ppt/activeX/activeX3.xml" ContentType="application/vnd.ms-office.activeX+xml"/>
  <Override PartName="/ppt/activeX/activeX3.bin" ContentType="application/vnd.ms-office.activeX"/>
  <Override PartName="/ppt/activeX/activeX4.xml" ContentType="application/vnd.ms-office.activeX+xml"/>
  <Override PartName="/ppt/activeX/activeX4.bin" ContentType="application/vnd.ms-office.activeX"/>
  <Override PartName="/ppt/activeX/activeX5.xml" ContentType="application/vnd.ms-office.activeX+xml"/>
  <Override PartName="/ppt/activeX/activeX5.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1" r:id="rId2"/>
    <p:sldId id="1270" r:id="rId3"/>
    <p:sldId id="1006" r:id="rId4"/>
    <p:sldId id="1272" r:id="rId5"/>
    <p:sldId id="1276" r:id="rId6"/>
    <p:sldId id="1277" r:id="rId7"/>
    <p:sldId id="1278" r:id="rId8"/>
    <p:sldId id="1279" r:id="rId9"/>
    <p:sldId id="1280" r:id="rId10"/>
    <p:sldId id="1281" r:id="rId11"/>
    <p:sldId id="1283" r:id="rId12"/>
    <p:sldId id="1282" r:id="rId13"/>
    <p:sldId id="1284" r:id="rId14"/>
    <p:sldId id="1285" r:id="rId15"/>
    <p:sldId id="1286" r:id="rId16"/>
    <p:sldId id="1287" r:id="rId17"/>
    <p:sldId id="1288" r:id="rId18"/>
    <p:sldId id="1289" r:id="rId19"/>
    <p:sldId id="1290" r:id="rId20"/>
    <p:sldId id="1291" r:id="rId21"/>
    <p:sldId id="1293" r:id="rId22"/>
    <p:sldId id="1294" r:id="rId23"/>
    <p:sldId id="1295" r:id="rId24"/>
    <p:sldId id="1296" r:id="rId25"/>
    <p:sldId id="1297" r:id="rId26"/>
    <p:sldId id="1298" r:id="rId27"/>
    <p:sldId id="1299" r:id="rId28"/>
    <p:sldId id="1300" r:id="rId29"/>
    <p:sldId id="1302" r:id="rId30"/>
    <p:sldId id="1303" r:id="rId31"/>
    <p:sldId id="1304" r:id="rId32"/>
    <p:sldId id="268" r:id="rId33"/>
  </p:sldIdLst>
  <p:sldSz cx="9144000" cy="6858000" type="screen4x3"/>
  <p:notesSz cx="6858000" cy="9144000"/>
  <p:defaultTextStyle>
    <a:defPPr>
      <a:defRPr lang="zh-CN"/>
    </a:defPPr>
    <a:lvl1pPr algn="l" rtl="0" fontAlgn="base">
      <a:spcBef>
        <a:spcPct val="0"/>
      </a:spcBef>
      <a:spcAft>
        <a:spcPct val="0"/>
      </a:spcAft>
      <a:defRPr kumimoji="1" sz="2400" kern="1200">
        <a:solidFill>
          <a:schemeClr val="tx1"/>
        </a:solidFill>
        <a:latin typeface="Times New Roman" pitchFamily="18" charset="0"/>
        <a:ea typeface="楷体_GB2312"/>
        <a:cs typeface="楷体_GB2312"/>
      </a:defRPr>
    </a:lvl1pPr>
    <a:lvl2pPr marL="457200" algn="l" rtl="0" fontAlgn="base">
      <a:spcBef>
        <a:spcPct val="0"/>
      </a:spcBef>
      <a:spcAft>
        <a:spcPct val="0"/>
      </a:spcAft>
      <a:defRPr kumimoji="1" sz="2400" kern="1200">
        <a:solidFill>
          <a:schemeClr val="tx1"/>
        </a:solidFill>
        <a:latin typeface="Times New Roman" pitchFamily="18" charset="0"/>
        <a:ea typeface="楷体_GB2312"/>
        <a:cs typeface="楷体_GB2312"/>
      </a:defRPr>
    </a:lvl2pPr>
    <a:lvl3pPr marL="914400" algn="l" rtl="0" fontAlgn="base">
      <a:spcBef>
        <a:spcPct val="0"/>
      </a:spcBef>
      <a:spcAft>
        <a:spcPct val="0"/>
      </a:spcAft>
      <a:defRPr kumimoji="1" sz="2400" kern="1200">
        <a:solidFill>
          <a:schemeClr val="tx1"/>
        </a:solidFill>
        <a:latin typeface="Times New Roman" pitchFamily="18" charset="0"/>
        <a:ea typeface="楷体_GB2312"/>
        <a:cs typeface="楷体_GB2312"/>
      </a:defRPr>
    </a:lvl3pPr>
    <a:lvl4pPr marL="1371600" algn="l" rtl="0" fontAlgn="base">
      <a:spcBef>
        <a:spcPct val="0"/>
      </a:spcBef>
      <a:spcAft>
        <a:spcPct val="0"/>
      </a:spcAft>
      <a:defRPr kumimoji="1" sz="2400" kern="1200">
        <a:solidFill>
          <a:schemeClr val="tx1"/>
        </a:solidFill>
        <a:latin typeface="Times New Roman" pitchFamily="18" charset="0"/>
        <a:ea typeface="楷体_GB2312"/>
        <a:cs typeface="楷体_GB2312"/>
      </a:defRPr>
    </a:lvl4pPr>
    <a:lvl5pPr marL="1828800" algn="l" rtl="0" fontAlgn="base">
      <a:spcBef>
        <a:spcPct val="0"/>
      </a:spcBef>
      <a:spcAft>
        <a:spcPct val="0"/>
      </a:spcAft>
      <a:defRPr kumimoji="1" sz="2400" kern="1200">
        <a:solidFill>
          <a:schemeClr val="tx1"/>
        </a:solidFill>
        <a:latin typeface="Times New Roman" pitchFamily="18" charset="0"/>
        <a:ea typeface="楷体_GB2312"/>
        <a:cs typeface="楷体_GB2312"/>
      </a:defRPr>
    </a:lvl5pPr>
    <a:lvl6pPr marL="2286000" algn="l" defTabSz="914400" rtl="0" eaLnBrk="1" latinLnBrk="0" hangingPunct="1">
      <a:defRPr kumimoji="1" sz="2400" kern="1200">
        <a:solidFill>
          <a:schemeClr val="tx1"/>
        </a:solidFill>
        <a:latin typeface="Times New Roman" pitchFamily="18" charset="0"/>
        <a:ea typeface="楷体_GB2312"/>
        <a:cs typeface="楷体_GB2312"/>
      </a:defRPr>
    </a:lvl6pPr>
    <a:lvl7pPr marL="2743200" algn="l" defTabSz="914400" rtl="0" eaLnBrk="1" latinLnBrk="0" hangingPunct="1">
      <a:defRPr kumimoji="1" sz="2400" kern="1200">
        <a:solidFill>
          <a:schemeClr val="tx1"/>
        </a:solidFill>
        <a:latin typeface="Times New Roman" pitchFamily="18" charset="0"/>
        <a:ea typeface="楷体_GB2312"/>
        <a:cs typeface="楷体_GB2312"/>
      </a:defRPr>
    </a:lvl7pPr>
    <a:lvl8pPr marL="3200400" algn="l" defTabSz="914400" rtl="0" eaLnBrk="1" latinLnBrk="0" hangingPunct="1">
      <a:defRPr kumimoji="1" sz="2400" kern="1200">
        <a:solidFill>
          <a:schemeClr val="tx1"/>
        </a:solidFill>
        <a:latin typeface="Times New Roman" pitchFamily="18" charset="0"/>
        <a:ea typeface="楷体_GB2312"/>
        <a:cs typeface="楷体_GB2312"/>
      </a:defRPr>
    </a:lvl8pPr>
    <a:lvl9pPr marL="3657600" algn="l" defTabSz="914400" rtl="0" eaLnBrk="1" latinLnBrk="0" hangingPunct="1">
      <a:defRPr kumimoji="1" sz="2400" kern="1200">
        <a:solidFill>
          <a:schemeClr val="tx1"/>
        </a:solidFill>
        <a:latin typeface="Times New Roman" pitchFamily="18" charset="0"/>
        <a:ea typeface="楷体_GB2312"/>
        <a:cs typeface="楷体_GB231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3300"/>
    <a:srgbClr val="FF9999"/>
    <a:srgbClr val="00CCFF"/>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24" autoAdjust="0"/>
  </p:normalViewPr>
  <p:slideViewPr>
    <p:cSldViewPr>
      <p:cViewPr varScale="1">
        <p:scale>
          <a:sx n="108" d="100"/>
          <a:sy n="108" d="100"/>
        </p:scale>
        <p:origin x="-17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楷体_GB2312" pitchFamily="49" charset="-122"/>
                <a:cs typeface="+mn-cs"/>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楷体_GB2312" pitchFamily="49" charset="-122"/>
                <a:cs typeface="+mn-cs"/>
              </a:defRPr>
            </a:lvl1pPr>
          </a:lstStyle>
          <a:p>
            <a:pPr>
              <a:defRPr/>
            </a:pPr>
            <a:fld id="{5E73AA33-A188-4326-AA18-4E3DA258EE73}" type="datetimeFigureOut">
              <a:rPr lang="zh-CN" altLang="en-US"/>
              <a:pPr>
                <a:defRPr/>
              </a:pPr>
              <a:t>2017/4/11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楷体_GB2312" pitchFamily="49" charset="-122"/>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楷体_GB2312" pitchFamily="49" charset="-122"/>
                <a:cs typeface="+mn-cs"/>
              </a:defRPr>
            </a:lvl1pPr>
          </a:lstStyle>
          <a:p>
            <a:pPr>
              <a:defRPr/>
            </a:pPr>
            <a:fld id="{62B2CDBC-60C4-4870-AE2A-5D1BD09A027D}" type="slidenum">
              <a:rPr lang="zh-CN" altLang="en-US"/>
              <a:pPr>
                <a:defRPr/>
              </a:pPr>
              <a:t>‹#›</a:t>
            </a:fld>
            <a:endParaRPr lang="zh-CN" altLang="en-US"/>
          </a:p>
        </p:txBody>
      </p:sp>
    </p:spTree>
    <p:extLst>
      <p:ext uri="{BB962C8B-B14F-4D97-AF65-F5344CB8AC3E}">
        <p14:creationId xmlns:p14="http://schemas.microsoft.com/office/powerpoint/2010/main" val="1358101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73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eaLnBrk="1" hangingPunct="1"/>
            <a:fld id="{5EB26995-EE0D-4C73-B764-7B49A5314D72}" type="slidenum">
              <a:rPr lang="zh-CN" altLang="en-US" sz="1200" smtClean="0"/>
              <a:pPr eaLnBrk="1" hangingPunct="1"/>
              <a:t>1</a:t>
            </a:fld>
            <a:endParaRPr lang="zh-CN"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7" descr="tuchio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33750" y="2339975"/>
            <a:ext cx="3276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26"/>
          <p:cNvPicPr>
            <a:picLocks noChangeAspect="1" noChangeArrowheads="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0" y="1752600"/>
            <a:ext cx="6858000"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9"/>
          <p:cNvGrpSpPr>
            <a:grpSpLocks/>
          </p:cNvGrpSpPr>
          <p:nvPr userDrawn="1"/>
        </p:nvGrpSpPr>
        <p:grpSpPr bwMode="auto">
          <a:xfrm>
            <a:off x="1600200" y="4038600"/>
            <a:ext cx="2362200" cy="1905000"/>
            <a:chOff x="960" y="2640"/>
            <a:chExt cx="1488" cy="1200"/>
          </a:xfrm>
        </p:grpSpPr>
        <p:sp>
          <p:nvSpPr>
            <p:cNvPr id="5" name="Oval 10"/>
            <p:cNvSpPr>
              <a:spLocks noChangeArrowheads="1"/>
            </p:cNvSpPr>
            <p:nvPr/>
          </p:nvSpPr>
          <p:spPr bwMode="auto">
            <a:xfrm>
              <a:off x="1344" y="2976"/>
              <a:ext cx="672" cy="672"/>
            </a:xfrm>
            <a:prstGeom prst="ellipse">
              <a:avLst/>
            </a:prstGeom>
            <a:solidFill>
              <a:srgbClr val="3399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ctr"/>
              <a:endParaRPr kumimoji="0" lang="zh-CN" altLang="en-US" sz="1800">
                <a:solidFill>
                  <a:srgbClr val="000000"/>
                </a:solidFill>
              </a:endParaRPr>
            </a:p>
          </p:txBody>
        </p:sp>
        <p:sp>
          <p:nvSpPr>
            <p:cNvPr id="6" name="Rectangle 11"/>
            <p:cNvSpPr>
              <a:spLocks noChangeArrowheads="1"/>
            </p:cNvSpPr>
            <p:nvPr/>
          </p:nvSpPr>
          <p:spPr bwMode="auto">
            <a:xfrm>
              <a:off x="1728" y="3360"/>
              <a:ext cx="720" cy="480"/>
            </a:xfrm>
            <a:prstGeom prst="rect">
              <a:avLst/>
            </a:prstGeom>
            <a:solidFill>
              <a:srgbClr val="FF99FF">
                <a:alpha val="50195"/>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ctr"/>
              <a:endParaRPr kumimoji="0" lang="zh-CN" altLang="en-US" sz="1800">
                <a:solidFill>
                  <a:srgbClr val="000000"/>
                </a:solidFill>
              </a:endParaRPr>
            </a:p>
          </p:txBody>
        </p:sp>
        <p:sp>
          <p:nvSpPr>
            <p:cNvPr id="7" name="AutoShape 12"/>
            <p:cNvSpPr>
              <a:spLocks noChangeArrowheads="1"/>
            </p:cNvSpPr>
            <p:nvPr/>
          </p:nvSpPr>
          <p:spPr bwMode="auto">
            <a:xfrm>
              <a:off x="960" y="2640"/>
              <a:ext cx="720" cy="672"/>
            </a:xfrm>
            <a:prstGeom prst="triangle">
              <a:avLst>
                <a:gd name="adj" fmla="val 50000"/>
              </a:avLst>
            </a:prstGeom>
            <a:solidFill>
              <a:srgbClr val="FFFF00">
                <a:alpha val="50195"/>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ctr"/>
              <a:endParaRPr kumimoji="0" lang="zh-CN" altLang="en-US" sz="1800">
                <a:solidFill>
                  <a:srgbClr val="000000"/>
                </a:solidFill>
              </a:endParaRPr>
            </a:p>
          </p:txBody>
        </p:sp>
      </p:grpSp>
      <p:sp>
        <p:nvSpPr>
          <p:cNvPr id="8" name="WordArt 17"/>
          <p:cNvSpPr>
            <a:spLocks noChangeArrowheads="1" noChangeShapeType="1" noTextEdit="1"/>
          </p:cNvSpPr>
          <p:nvPr userDrawn="1"/>
        </p:nvSpPr>
        <p:spPr bwMode="auto">
          <a:xfrm>
            <a:off x="4285240" y="5254139"/>
            <a:ext cx="3325813" cy="50946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zh-CN" altLang="en-US" sz="28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华文行楷"/>
                <a:ea typeface="华文行楷"/>
              </a:rPr>
              <a:t>机械设计制造及其</a:t>
            </a:r>
            <a:r>
              <a:rPr lang="zh-CN" altLang="en-US" sz="2800" kern="10" dirty="0" smtClean="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华文行楷"/>
                <a:ea typeface="华文行楷"/>
              </a:rPr>
              <a:t>自动化</a:t>
            </a:r>
            <a:endParaRPr lang="zh-CN" altLang="en-US" sz="28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华文行楷"/>
              <a:ea typeface="华文行楷"/>
            </a:endParaRPr>
          </a:p>
        </p:txBody>
      </p:sp>
      <p:sp>
        <p:nvSpPr>
          <p:cNvPr id="9" name="WordArt 18"/>
          <p:cNvSpPr>
            <a:spLocks noChangeArrowheads="1" noChangeShapeType="1" noTextEdit="1"/>
          </p:cNvSpPr>
          <p:nvPr userDrawn="1"/>
        </p:nvSpPr>
        <p:spPr bwMode="auto">
          <a:xfrm>
            <a:off x="7783513" y="5292725"/>
            <a:ext cx="771525" cy="409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华文行楷"/>
                <a:ea typeface="华文行楷"/>
              </a:rPr>
              <a:t>专业</a:t>
            </a:r>
          </a:p>
        </p:txBody>
      </p:sp>
    </p:spTree>
    <p:extLst>
      <p:ext uri="{BB962C8B-B14F-4D97-AF65-F5344CB8AC3E}">
        <p14:creationId xmlns:p14="http://schemas.microsoft.com/office/powerpoint/2010/main" val="3509460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Picture 21" descr="下一页">
            <a:hlinkClick r:id="" action="ppaction://hlinkshowjump?jump=nextslide"/>
          </p:cNvPr>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7200" y="6400800"/>
            <a:ext cx="8382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2" descr="目录">
            <a:hlinkClick r:id="" action="ppaction://hlinkshowjump?jump=endshow"/>
          </p:cNvPr>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6400800"/>
            <a:ext cx="8382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3" descr="上一页">
            <a:hlinkClick r:id="" action="ppaction://hlinkshowjump?jump=previousslide"/>
          </p:cNvPr>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6600" y="6400800"/>
            <a:ext cx="8382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869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Rectangle 3"/>
          <p:cNvSpPr>
            <a:spLocks noChangeArrowheads="1"/>
          </p:cNvSpPr>
          <p:nvPr userDrawn="1"/>
        </p:nvSpPr>
        <p:spPr bwMode="auto">
          <a:xfrm>
            <a:off x="1403350" y="549275"/>
            <a:ext cx="6858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5400">
                <a:solidFill>
                  <a:srgbClr val="0000FF"/>
                </a:solidFill>
                <a:latin typeface="隶书" pitchFamily="49" charset="-122"/>
                <a:ea typeface="隶书" pitchFamily="49" charset="-122"/>
              </a:rPr>
              <a:t>本  章  结  束</a:t>
            </a:r>
          </a:p>
        </p:txBody>
      </p:sp>
      <p:pic>
        <p:nvPicPr>
          <p:cNvPr id="3" name="Picture 4" descr="26"/>
          <p:cNvPicPr>
            <a:picLocks noChangeAspect="1" noChangeArrowheads="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71600" y="1828800"/>
            <a:ext cx="6858000"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tuchiok"/>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67025" y="2286000"/>
            <a:ext cx="35814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6013" y="5275263"/>
            <a:ext cx="4176712"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WordArt 7"/>
          <p:cNvSpPr>
            <a:spLocks noChangeArrowheads="1" noChangeShapeType="1" noTextEdit="1"/>
          </p:cNvSpPr>
          <p:nvPr userDrawn="1"/>
        </p:nvSpPr>
        <p:spPr bwMode="auto">
          <a:xfrm>
            <a:off x="5853113" y="5516563"/>
            <a:ext cx="2376487" cy="265112"/>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zh-CN" altLang="en-US" kern="10">
                <a:ln w="9525">
                  <a:round/>
                  <a:headEnd/>
                  <a:tailEnd/>
                </a:ln>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atin typeface="宋体"/>
                <a:ea typeface="宋体"/>
              </a:rPr>
              <a:t>机电工程学院</a:t>
            </a:r>
          </a:p>
        </p:txBody>
      </p:sp>
    </p:spTree>
    <p:extLst>
      <p:ext uri="{BB962C8B-B14F-4D97-AF65-F5344CB8AC3E}">
        <p14:creationId xmlns:p14="http://schemas.microsoft.com/office/powerpoint/2010/main" val="3245492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灯片编号占位符 4"/>
          <p:cNvSpPr>
            <a:spLocks noGrp="1"/>
          </p:cNvSpPr>
          <p:nvPr>
            <p:ph type="sldNum" sz="quarter" idx="10"/>
          </p:nvPr>
        </p:nvSpPr>
        <p:spPr>
          <a:xfrm>
            <a:off x="8650288" y="6234113"/>
            <a:ext cx="623887" cy="327025"/>
          </a:xfrm>
          <a:prstGeom prst="rect">
            <a:avLst/>
          </a:prstGeom>
        </p:spPr>
        <p:txBody>
          <a:bodyPr/>
          <a:lstStyle>
            <a:lvl1pPr algn="ctr">
              <a:defRPr>
                <a:ea typeface="楷体_GB2312" pitchFamily="49" charset="-122"/>
                <a:cs typeface="+mn-cs"/>
              </a:defRPr>
            </a:lvl1pPr>
          </a:lstStyle>
          <a:p>
            <a:pPr>
              <a:defRPr/>
            </a:pPr>
            <a:fld id="{F12FAA69-4403-4906-B0E6-6B0112D13BFB}" type="slidenum">
              <a:rPr lang="en-US" altLang="zh-CN"/>
              <a:pPr>
                <a:defRPr/>
              </a:pPr>
              <a:t>‹#›</a:t>
            </a:fld>
            <a:endParaRPr lang="en-US" altLang="zh-CN" dirty="0"/>
          </a:p>
        </p:txBody>
      </p:sp>
    </p:spTree>
    <p:extLst>
      <p:ext uri="{BB962C8B-B14F-4D97-AF65-F5344CB8AC3E}">
        <p14:creationId xmlns:p14="http://schemas.microsoft.com/office/powerpoint/2010/main" val="403686461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a:prstGeom prst="rect">
            <a:avLst/>
          </a:prstGeom>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lgn="ctr">
              <a:defRPr>
                <a:ea typeface="宋体" charset="-122"/>
                <a:cs typeface="+mn-cs"/>
              </a:defRPr>
            </a:lvl1pPr>
          </a:lstStyle>
          <a:p>
            <a:pPr>
              <a:defRPr/>
            </a:pPr>
            <a:endParaRPr lang="en-US" altLang="zh-CN"/>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lgn="ctr">
              <a:defRPr>
                <a:ea typeface="宋体" charset="-122"/>
                <a:cs typeface="+mn-cs"/>
              </a:defRPr>
            </a:lvl1pPr>
          </a:lstStyle>
          <a:p>
            <a:pPr>
              <a:defRPr/>
            </a:pPr>
            <a:endParaRPr lang="en-US" altLang="zh-CN"/>
          </a:p>
        </p:txBody>
      </p:sp>
      <p:sp>
        <p:nvSpPr>
          <p:cNvPr id="5" name="Rectangle 6"/>
          <p:cNvSpPr>
            <a:spLocks noGrp="1" noChangeArrowheads="1"/>
          </p:cNvSpPr>
          <p:nvPr>
            <p:ph type="sldNum" sz="quarter" idx="12"/>
          </p:nvPr>
        </p:nvSpPr>
        <p:spPr>
          <a:xfrm>
            <a:off x="8650288" y="6234113"/>
            <a:ext cx="623887" cy="327025"/>
          </a:xfrm>
          <a:prstGeom prst="rect">
            <a:avLst/>
          </a:prstGeom>
        </p:spPr>
        <p:txBody>
          <a:bodyPr/>
          <a:lstStyle>
            <a:lvl1pPr algn="ctr">
              <a:defRPr>
                <a:ea typeface="楷体_GB2312" pitchFamily="49" charset="-122"/>
                <a:cs typeface="+mn-cs"/>
              </a:defRPr>
            </a:lvl1pPr>
          </a:lstStyle>
          <a:p>
            <a:pPr>
              <a:defRPr/>
            </a:pPr>
            <a:fld id="{10A41D6F-436B-4F66-8946-536428E91500}" type="slidenum">
              <a:rPr lang="en-US" altLang="zh-CN"/>
              <a:pPr>
                <a:defRPr/>
              </a:pPr>
              <a:t>‹#›</a:t>
            </a:fld>
            <a:endParaRPr lang="en-US" altLang="zh-CN"/>
          </a:p>
        </p:txBody>
      </p:sp>
    </p:spTree>
    <p:extLst>
      <p:ext uri="{BB962C8B-B14F-4D97-AF65-F5344CB8AC3E}">
        <p14:creationId xmlns:p14="http://schemas.microsoft.com/office/powerpoint/2010/main" val="380062886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FF99"/>
            </a:gs>
            <a:gs pos="100000">
              <a:srgbClr val="00CCFF"/>
            </a:gs>
          </a:gsLst>
          <a:path path="rect">
            <a:fillToRect l="100000" t="100000"/>
          </a:path>
        </a:gradFill>
        <a:effectLst/>
      </p:bgPr>
    </p:bg>
    <p:spTree>
      <p:nvGrpSpPr>
        <p:cNvPr id="1" name=""/>
        <p:cNvGrpSpPr/>
        <p:nvPr/>
      </p:nvGrpSpPr>
      <p:grpSpPr>
        <a:xfrm>
          <a:off x="0" y="0"/>
          <a:ext cx="0" cy="0"/>
          <a:chOff x="0" y="0"/>
          <a:chExt cx="0" cy="0"/>
        </a:xfrm>
      </p:grpSpPr>
      <p:sp>
        <p:nvSpPr>
          <p:cNvPr id="1026" name="Text Box 20"/>
          <p:cNvSpPr txBox="1">
            <a:spLocks noChangeArrowheads="1"/>
          </p:cNvSpPr>
          <p:nvPr userDrawn="1"/>
        </p:nvSpPr>
        <p:spPr bwMode="auto">
          <a:xfrm>
            <a:off x="-11573" y="0"/>
            <a:ext cx="55399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eaLnBrk="1" hangingPunct="1">
              <a:spcBef>
                <a:spcPct val="50000"/>
              </a:spcBef>
              <a:defRPr/>
            </a:pPr>
            <a:r>
              <a:rPr lang="zh-CN" altLang="en-US" sz="1800" b="1" dirty="0" smtClean="0">
                <a:ea typeface="华文新魏" pitchFamily="2" charset="-122"/>
                <a:cs typeface="+mn-cs"/>
              </a:rPr>
              <a:t> 　机械制图</a:t>
            </a:r>
            <a:r>
              <a:rPr lang="zh-CN" altLang="en-US" dirty="0" smtClean="0">
                <a:ea typeface="宋体" charset="-122"/>
                <a:cs typeface="+mn-cs"/>
              </a:rPr>
              <a:t>  　    </a:t>
            </a:r>
            <a:r>
              <a:rPr lang="zh-CN" altLang="en-US" sz="1800" dirty="0" smtClean="0">
                <a:latin typeface="仿宋_GB2312" pitchFamily="49" charset="-122"/>
                <a:ea typeface="仿宋_GB2312" pitchFamily="49" charset="-122"/>
                <a:cs typeface="+mn-cs"/>
              </a:rPr>
              <a:t>第</a:t>
            </a:r>
            <a:r>
              <a:rPr lang="en-US" altLang="zh-CN" sz="1800" dirty="0" smtClean="0">
                <a:latin typeface="仿宋_GB2312" pitchFamily="49" charset="-122"/>
                <a:ea typeface="仿宋_GB2312" pitchFamily="49" charset="-122"/>
                <a:cs typeface="+mn-cs"/>
              </a:rPr>
              <a:t>8</a:t>
            </a:r>
            <a:r>
              <a:rPr lang="zh-CN" altLang="en-US" sz="1800" dirty="0" smtClean="0">
                <a:latin typeface="仿宋_GB2312" pitchFamily="49" charset="-122"/>
                <a:ea typeface="仿宋_GB2312" pitchFamily="49" charset="-122"/>
                <a:cs typeface="+mn-cs"/>
              </a:rPr>
              <a:t>章　零件图</a:t>
            </a:r>
            <a:r>
              <a:rPr lang="zh-CN" altLang="en-US" dirty="0" smtClean="0">
                <a:ea typeface="宋体" charset="-122"/>
                <a:cs typeface="+mn-cs"/>
              </a:rPr>
              <a:t>             </a:t>
            </a:r>
            <a:r>
              <a:rPr lang="zh-CN" altLang="en-US" sz="1800" dirty="0" smtClean="0">
                <a:latin typeface="华文新魏" pitchFamily="2" charset="-122"/>
                <a:ea typeface="华文新魏" pitchFamily="2" charset="-122"/>
                <a:cs typeface="+mn-cs"/>
              </a:rPr>
              <a:t>佛山科学技术学院</a:t>
            </a:r>
            <a:r>
              <a:rPr lang="zh-CN" altLang="en-US" sz="1200" dirty="0" smtClean="0">
                <a:latin typeface="宋体" charset="-122"/>
                <a:ea typeface="宋体" charset="-122"/>
                <a:cs typeface="+mn-cs"/>
              </a:rPr>
              <a:t> </a:t>
            </a:r>
          </a:p>
        </p:txBody>
      </p:sp>
      <p:sp>
        <p:nvSpPr>
          <p:cNvPr id="18435" name="Rectangle 21"/>
          <p:cNvSpPr>
            <a:spLocks noChangeArrowheads="1"/>
          </p:cNvSpPr>
          <p:nvPr userDrawn="1"/>
        </p:nvSpPr>
        <p:spPr bwMode="auto">
          <a:xfrm>
            <a:off x="0" y="0"/>
            <a:ext cx="457201" cy="6872288"/>
          </a:xfrm>
          <a:prstGeom prst="rect">
            <a:avLst/>
          </a:prstGeom>
          <a:solidFill>
            <a:srgbClr val="00CC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Lst>
  <p:timing>
    <p:tnLst>
      <p:par>
        <p:cTn id="1" dur="indefinite" restart="never" nodeType="tmRoot"/>
      </p:par>
    </p:tnLst>
  </p:timing>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3.vml"/><Relationship Id="rId5" Type="http://schemas.openxmlformats.org/officeDocument/2006/relationships/image" Target="../media/image18.png"/><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4.vml"/><Relationship Id="rId5" Type="http://schemas.openxmlformats.org/officeDocument/2006/relationships/image" Target="../media/image28.png"/><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4.xml"/><Relationship Id="rId1" Type="http://schemas.openxmlformats.org/officeDocument/2006/relationships/vmlDrawing" Target="../drawings/vmlDrawing5.vml"/><Relationship Id="rId5" Type="http://schemas.openxmlformats.org/officeDocument/2006/relationships/image" Target="../media/image30.png"/><Relationship Id="rId4" Type="http://schemas.openxmlformats.org/officeDocument/2006/relationships/image" Target="../media/image2.gif"/></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5.xml"/><Relationship Id="rId1" Type="http://schemas.openxmlformats.org/officeDocument/2006/relationships/vmlDrawing" Target="../drawings/vmlDrawing6.vml"/><Relationship Id="rId5" Type="http://schemas.openxmlformats.org/officeDocument/2006/relationships/image" Target="../media/image32.png"/><Relationship Id="rId4" Type="http://schemas.openxmlformats.org/officeDocument/2006/relationships/image" Target="../media/image2.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0"/>
          <p:cNvSpPr txBox="1">
            <a:spLocks noChangeArrowheads="1"/>
          </p:cNvSpPr>
          <p:nvPr/>
        </p:nvSpPr>
        <p:spPr bwMode="auto">
          <a:xfrm>
            <a:off x="3717925" y="63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eaLnBrk="1" hangingPunct="1"/>
            <a:endParaRPr lang="zh-CN" altLang="zh-CN">
              <a:ea typeface="宋体" pitchFamily="2" charset="-122"/>
            </a:endParaRPr>
          </a:p>
        </p:txBody>
      </p:sp>
      <p:sp>
        <p:nvSpPr>
          <p:cNvPr id="24579" name="Text Box 52"/>
          <p:cNvSpPr txBox="1">
            <a:spLocks noChangeArrowheads="1"/>
          </p:cNvSpPr>
          <p:nvPr/>
        </p:nvSpPr>
        <p:spPr bwMode="auto">
          <a:xfrm>
            <a:off x="3717925" y="63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lgn="ctr" eaLnBrk="1" hangingPunct="1"/>
            <a:endParaRPr lang="zh-CN" altLang="zh-CN">
              <a:ea typeface="宋体" pitchFamily="2" charset="-122"/>
            </a:endParaRPr>
          </a:p>
        </p:txBody>
      </p:sp>
      <p:sp>
        <p:nvSpPr>
          <p:cNvPr id="5" name="WordArt 53"/>
          <p:cNvSpPr>
            <a:spLocks noChangeArrowheads="1" noChangeShapeType="1" noTextEdit="1"/>
          </p:cNvSpPr>
          <p:nvPr/>
        </p:nvSpPr>
        <p:spPr bwMode="auto">
          <a:xfrm>
            <a:off x="1043608" y="698500"/>
            <a:ext cx="2016224" cy="5619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defRPr/>
            </a:pPr>
            <a:r>
              <a:rPr lang="zh-CN" altLang="en-US" sz="4400" kern="10" dirty="0" smtClean="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隶书"/>
                <a:ea typeface="隶书"/>
                <a:cs typeface="+mn-cs"/>
              </a:rPr>
              <a:t>第</a:t>
            </a:r>
            <a:r>
              <a:rPr lang="en-US" altLang="zh-CN" sz="4400" kern="10" dirty="0" smtClean="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隶书"/>
                <a:ea typeface="隶书"/>
                <a:cs typeface="+mn-cs"/>
              </a:rPr>
              <a:t>8</a:t>
            </a:r>
            <a:r>
              <a:rPr lang="zh-CN" altLang="en-US" sz="4400" kern="10" dirty="0" smtClean="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隶书"/>
                <a:ea typeface="隶书"/>
                <a:cs typeface="+mn-cs"/>
              </a:rPr>
              <a:t>章</a:t>
            </a:r>
            <a:endParaRPr lang="zh-CN" altLang="en-US" sz="4400" kern="10" dirty="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隶书"/>
              <a:ea typeface="隶书"/>
              <a:cs typeface="+mn-cs"/>
            </a:endParaRPr>
          </a:p>
        </p:txBody>
      </p:sp>
      <p:sp>
        <p:nvSpPr>
          <p:cNvPr id="24581" name="WordArt 54" descr="白色大理石"/>
          <p:cNvSpPr>
            <a:spLocks noChangeArrowheads="1" noChangeShapeType="1" noTextEdit="1"/>
          </p:cNvSpPr>
          <p:nvPr/>
        </p:nvSpPr>
        <p:spPr bwMode="auto">
          <a:xfrm>
            <a:off x="3635375" y="668338"/>
            <a:ext cx="4321175" cy="576262"/>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zh-CN" altLang="en-US" sz="4800" kern="10" dirty="0" smtClean="0">
                <a:ln w="9525">
                  <a:round/>
                  <a:headEnd/>
                  <a:tailEnd/>
                </a:ln>
                <a:blipFill dpi="0" rotWithShape="0">
                  <a:blip r:embed="rId3"/>
                  <a:srcRect/>
                  <a:tile tx="0" ty="0" sx="100000" sy="100000" flip="none" algn="tl"/>
                </a:blipFill>
                <a:latin typeface="隶书"/>
                <a:ea typeface="隶书"/>
              </a:rPr>
              <a:t>零件图</a:t>
            </a:r>
            <a:endParaRPr lang="zh-CN" altLang="en-US" sz="4800" kern="10" dirty="0">
              <a:ln w="9525">
                <a:round/>
                <a:headEnd/>
                <a:tailEnd/>
              </a:ln>
              <a:blipFill dpi="0" rotWithShape="0">
                <a:blip r:embed="rId3"/>
                <a:srcRect/>
                <a:tile tx="0" ty="0" sx="100000" sy="100000" flip="none" algn="tl"/>
              </a:blipFill>
              <a:latin typeface="隶书"/>
              <a:ea typeface="隶书"/>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8.2.2</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其他视图的选择</a:t>
            </a:r>
            <a:endParaRPr lang="zh-CN" altLang="en-US" sz="3600" b="1" dirty="0">
              <a:solidFill>
                <a:schemeClr val="accent2"/>
              </a:solidFill>
              <a:latin typeface="隶书" pitchFamily="49" charset="-122"/>
              <a:ea typeface="隶书" pitchFamily="49" charset="-122"/>
            </a:endParaRPr>
          </a:p>
        </p:txBody>
      </p:sp>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2"/>
          <p:cNvSpPr>
            <a:spLocks noChangeArrowheads="1"/>
          </p:cNvSpPr>
          <p:nvPr/>
        </p:nvSpPr>
        <p:spPr bwMode="auto">
          <a:xfrm>
            <a:off x="833189" y="1128226"/>
            <a:ext cx="791527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r>
              <a:rPr lang="zh-CN" altLang="en-US" sz="2800" b="1" dirty="0" smtClean="0">
                <a:latin typeface="楷体" pitchFamily="49" charset="-122"/>
                <a:ea typeface="楷体" pitchFamily="49" charset="-122"/>
                <a:cs typeface="+mn-cs"/>
              </a:rPr>
              <a:t>    主视图</a:t>
            </a:r>
            <a:r>
              <a:rPr lang="zh-CN" altLang="en-US" sz="2800" b="1" dirty="0">
                <a:latin typeface="楷体" pitchFamily="49" charset="-122"/>
                <a:ea typeface="楷体" pitchFamily="49" charset="-122"/>
                <a:cs typeface="+mn-cs"/>
              </a:rPr>
              <a:t>确定后，要分析该零件在主视图上还有哪些</a:t>
            </a:r>
            <a:r>
              <a:rPr lang="zh-CN" altLang="en-US" sz="2800" b="1" dirty="0">
                <a:solidFill>
                  <a:srgbClr val="FF0000"/>
                </a:solidFill>
                <a:latin typeface="隶书" pitchFamily="49" charset="-122"/>
                <a:ea typeface="隶书" pitchFamily="49" charset="-122"/>
                <a:cs typeface="+mn-cs"/>
              </a:rPr>
              <a:t>尚未表达清楚的结构</a:t>
            </a:r>
            <a:r>
              <a:rPr lang="zh-CN" altLang="en-US" sz="2800" b="1" dirty="0">
                <a:latin typeface="楷体" pitchFamily="49" charset="-122"/>
                <a:ea typeface="楷体" pitchFamily="49" charset="-122"/>
                <a:cs typeface="+mn-cs"/>
              </a:rPr>
              <a:t>，对这些结构应选用其它视图，并采用各种方法表达</a:t>
            </a:r>
            <a:r>
              <a:rPr lang="zh-CN" altLang="en-US" sz="2800" b="1" dirty="0" smtClean="0">
                <a:latin typeface="楷体" pitchFamily="49" charset="-122"/>
                <a:ea typeface="楷体" pitchFamily="49" charset="-122"/>
                <a:cs typeface="+mn-cs"/>
              </a:rPr>
              <a:t>出来</a:t>
            </a:r>
            <a:r>
              <a:rPr lang="en-US" altLang="zh-CN" sz="2800" b="1" dirty="0" smtClean="0">
                <a:latin typeface="楷体" pitchFamily="49" charset="-122"/>
                <a:ea typeface="楷体" pitchFamily="49" charset="-122"/>
                <a:cs typeface="+mn-cs"/>
              </a:rPr>
              <a:t>;</a:t>
            </a:r>
            <a:endParaRPr lang="zh-CN" altLang="en-US" sz="2800" b="1" dirty="0">
              <a:latin typeface="楷体" pitchFamily="49" charset="-122"/>
              <a:ea typeface="楷体" pitchFamily="49" charset="-122"/>
              <a:cs typeface="+mn-cs"/>
            </a:endParaRPr>
          </a:p>
        </p:txBody>
      </p:sp>
      <p:sp>
        <p:nvSpPr>
          <p:cNvPr id="12" name="Rectangle 28"/>
          <p:cNvSpPr>
            <a:spLocks noChangeArrowheads="1"/>
          </p:cNvSpPr>
          <p:nvPr/>
        </p:nvSpPr>
        <p:spPr bwMode="auto">
          <a:xfrm>
            <a:off x="804355" y="4295418"/>
            <a:ext cx="79168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latin typeface="楷体" pitchFamily="49" charset="-122"/>
                <a:ea typeface="楷体" pitchFamily="49" charset="-122"/>
                <a:cs typeface="+mn-cs"/>
              </a:rPr>
              <a:t>在</a:t>
            </a:r>
            <a:r>
              <a:rPr lang="zh-CN" altLang="en-US" sz="2800" b="1" dirty="0">
                <a:latin typeface="楷体" pitchFamily="49" charset="-122"/>
                <a:ea typeface="楷体" pitchFamily="49" charset="-122"/>
                <a:cs typeface="+mn-cs"/>
              </a:rPr>
              <a:t>选择视图时，</a:t>
            </a:r>
            <a:r>
              <a:rPr lang="zh-CN" altLang="en-US" sz="2800" b="1" dirty="0">
                <a:solidFill>
                  <a:srgbClr val="FF0000"/>
                </a:solidFill>
                <a:latin typeface="隶书" pitchFamily="49" charset="-122"/>
                <a:ea typeface="隶书" pitchFamily="49" charset="-122"/>
                <a:cs typeface="+mn-cs"/>
              </a:rPr>
              <a:t>优先</a:t>
            </a:r>
            <a:r>
              <a:rPr lang="zh-CN" altLang="en-US" sz="2800" b="1" dirty="0">
                <a:latin typeface="楷体" pitchFamily="49" charset="-122"/>
                <a:ea typeface="楷体" pitchFamily="49" charset="-122"/>
                <a:cs typeface="+mn-cs"/>
              </a:rPr>
              <a:t>选用</a:t>
            </a:r>
            <a:r>
              <a:rPr lang="zh-CN" altLang="en-US" sz="2800" b="1" dirty="0">
                <a:solidFill>
                  <a:srgbClr val="FF0000"/>
                </a:solidFill>
                <a:latin typeface="隶书" pitchFamily="49" charset="-122"/>
                <a:ea typeface="隶书" pitchFamily="49" charset="-122"/>
                <a:cs typeface="+mn-cs"/>
              </a:rPr>
              <a:t>基本视图</a:t>
            </a:r>
            <a:r>
              <a:rPr lang="zh-CN" altLang="en-US" sz="2800" b="1" dirty="0">
                <a:latin typeface="楷体" pitchFamily="49" charset="-122"/>
                <a:ea typeface="楷体" pitchFamily="49" charset="-122"/>
                <a:cs typeface="+mn-cs"/>
              </a:rPr>
              <a:t>，以及在基本视图上作</a:t>
            </a:r>
            <a:r>
              <a:rPr lang="zh-CN" altLang="en-US" sz="2800" b="1" dirty="0">
                <a:solidFill>
                  <a:srgbClr val="FF0000"/>
                </a:solidFill>
                <a:latin typeface="隶书" pitchFamily="49" charset="-122"/>
                <a:ea typeface="隶书" pitchFamily="49" charset="-122"/>
                <a:cs typeface="+mn-cs"/>
              </a:rPr>
              <a:t>适当的剖视</a:t>
            </a:r>
            <a:r>
              <a:rPr lang="zh-CN" altLang="en-US" sz="2800" b="1" dirty="0" smtClean="0">
                <a:latin typeface="楷体" pitchFamily="49" charset="-122"/>
                <a:ea typeface="楷体" pitchFamily="49" charset="-122"/>
                <a:cs typeface="+mn-cs"/>
              </a:rPr>
              <a:t>；</a:t>
            </a:r>
            <a:endParaRPr lang="zh-CN" altLang="en-US" sz="2800" b="1" dirty="0">
              <a:latin typeface="楷体" pitchFamily="49" charset="-122"/>
              <a:ea typeface="楷体" pitchFamily="49" charset="-122"/>
              <a:cs typeface="+mn-cs"/>
            </a:endParaRPr>
          </a:p>
        </p:txBody>
      </p:sp>
      <p:sp>
        <p:nvSpPr>
          <p:cNvPr id="17" name="Rectangle 12"/>
          <p:cNvSpPr>
            <a:spLocks noChangeArrowheads="1"/>
          </p:cNvSpPr>
          <p:nvPr/>
        </p:nvSpPr>
        <p:spPr bwMode="auto">
          <a:xfrm>
            <a:off x="833189" y="2564904"/>
            <a:ext cx="791527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r>
              <a:rPr lang="zh-CN" altLang="en-US" sz="2800" b="1" dirty="0" smtClean="0">
                <a:latin typeface="楷体" pitchFamily="49" charset="-122"/>
                <a:ea typeface="楷体" pitchFamily="49" charset="-122"/>
                <a:cs typeface="+mn-cs"/>
              </a:rPr>
              <a:t>    每个</a:t>
            </a:r>
            <a:r>
              <a:rPr lang="zh-CN" altLang="en-US" sz="2800" b="1" dirty="0">
                <a:latin typeface="楷体" pitchFamily="49" charset="-122"/>
                <a:ea typeface="楷体" pitchFamily="49" charset="-122"/>
                <a:cs typeface="+mn-cs"/>
              </a:rPr>
              <a:t>视图</a:t>
            </a:r>
            <a:r>
              <a:rPr lang="zh-CN" altLang="en-US" sz="2800" b="1" dirty="0" smtClean="0">
                <a:latin typeface="楷体" pitchFamily="49" charset="-122"/>
                <a:ea typeface="楷体" pitchFamily="49" charset="-122"/>
                <a:cs typeface="+mn-cs"/>
              </a:rPr>
              <a:t>都</a:t>
            </a:r>
            <a:r>
              <a:rPr lang="zh-CN" altLang="en-US" sz="2800" b="1" dirty="0">
                <a:latin typeface="楷体" pitchFamily="49" charset="-122"/>
                <a:ea typeface="楷体" pitchFamily="49" charset="-122"/>
                <a:cs typeface="+mn-cs"/>
              </a:rPr>
              <a:t>应</a:t>
            </a:r>
            <a:r>
              <a:rPr lang="zh-CN" altLang="en-US" sz="2800" b="1" dirty="0" smtClean="0">
                <a:latin typeface="楷体" pitchFamily="49" charset="-122"/>
                <a:ea typeface="楷体" pitchFamily="49" charset="-122"/>
                <a:cs typeface="+mn-cs"/>
              </a:rPr>
              <a:t>有</a:t>
            </a:r>
            <a:r>
              <a:rPr lang="zh-CN" altLang="en-US" sz="2800" b="1" dirty="0">
                <a:latin typeface="楷体" pitchFamily="49" charset="-122"/>
                <a:ea typeface="楷体" pitchFamily="49" charset="-122"/>
                <a:cs typeface="+mn-cs"/>
              </a:rPr>
              <a:t>表达的重点，几个视图互相补充而不重复。        </a:t>
            </a:r>
          </a:p>
        </p:txBody>
      </p:sp>
      <p:sp>
        <p:nvSpPr>
          <p:cNvPr id="19" name="Text Box 10"/>
          <p:cNvSpPr txBox="1">
            <a:spLocks noChangeArrowheads="1"/>
          </p:cNvSpPr>
          <p:nvPr/>
        </p:nvSpPr>
        <p:spPr bwMode="auto">
          <a:xfrm>
            <a:off x="858786" y="3645024"/>
            <a:ext cx="2505814"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表达方案选择原则  </a:t>
            </a:r>
            <a:endParaRPr lang="zh-CN" altLang="en-US" sz="2000" b="1" dirty="0">
              <a:solidFill>
                <a:srgbClr val="FF0000"/>
              </a:solidFill>
              <a:ea typeface="楷体_GB2312" pitchFamily="49" charset="-122"/>
            </a:endParaRPr>
          </a:p>
        </p:txBody>
      </p:sp>
      <p:sp>
        <p:nvSpPr>
          <p:cNvPr id="20" name="Rectangle 28"/>
          <p:cNvSpPr>
            <a:spLocks noChangeArrowheads="1"/>
          </p:cNvSpPr>
          <p:nvPr/>
        </p:nvSpPr>
        <p:spPr bwMode="auto">
          <a:xfrm>
            <a:off x="785789" y="5375538"/>
            <a:ext cx="79168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latin typeface="楷体" pitchFamily="49" charset="-122"/>
                <a:ea typeface="楷体" pitchFamily="49" charset="-122"/>
                <a:cs typeface="+mn-cs"/>
              </a:rPr>
              <a:t>补充</a:t>
            </a:r>
            <a:r>
              <a:rPr lang="zh-CN" altLang="en-US" sz="2800" b="1" dirty="0">
                <a:latin typeface="楷体" pitchFamily="49" charset="-122"/>
                <a:ea typeface="楷体" pitchFamily="49" charset="-122"/>
                <a:cs typeface="+mn-cs"/>
              </a:rPr>
              <a:t>表达清楚零件结构形状的前提下，</a:t>
            </a:r>
            <a:r>
              <a:rPr lang="zh-CN" altLang="en-US" sz="2800" b="1" dirty="0">
                <a:solidFill>
                  <a:srgbClr val="FF0000"/>
                </a:solidFill>
                <a:latin typeface="隶书" pitchFamily="49" charset="-122"/>
                <a:ea typeface="隶书" pitchFamily="49" charset="-122"/>
                <a:cs typeface="+mn-cs"/>
              </a:rPr>
              <a:t>尽量减少视图数量</a:t>
            </a:r>
            <a:r>
              <a:rPr lang="zh-CN" altLang="en-US" sz="2800" b="1" dirty="0">
                <a:latin typeface="楷体" pitchFamily="49" charset="-122"/>
                <a:ea typeface="楷体" pitchFamily="49" charset="-122"/>
                <a:cs typeface="+mn-cs"/>
              </a:rPr>
              <a:t>，</a:t>
            </a:r>
            <a:r>
              <a:rPr lang="zh-CN" altLang="en-US" sz="2800" b="1" dirty="0" smtClean="0">
                <a:latin typeface="楷体" pitchFamily="49" charset="-122"/>
                <a:ea typeface="楷体" pitchFamily="49" charset="-122"/>
                <a:cs typeface="+mn-cs"/>
              </a:rPr>
              <a:t>力求绘图和</a:t>
            </a:r>
            <a:r>
              <a:rPr lang="zh-CN" altLang="en-US" sz="2800" b="1" dirty="0">
                <a:latin typeface="楷体" pitchFamily="49" charset="-122"/>
                <a:ea typeface="楷体" pitchFamily="49" charset="-122"/>
                <a:cs typeface="+mn-cs"/>
              </a:rPr>
              <a:t>读图简便。</a:t>
            </a:r>
          </a:p>
        </p:txBody>
      </p:sp>
    </p:spTree>
    <p:extLst>
      <p:ext uri="{BB962C8B-B14F-4D97-AF65-F5344CB8AC3E}">
        <p14:creationId xmlns:p14="http://schemas.microsoft.com/office/powerpoint/2010/main" val="238740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5612"/>
                                        </p:tgtEl>
                                        <p:attrNameLst>
                                          <p:attrName>style.color</p:attrName>
                                        </p:attrNameLst>
                                      </p:cBhvr>
                                      <p:by>
                                        <p:hsl h="7200000" s="0" l="0"/>
                                      </p:by>
                                    </p:animClr>
                                    <p:animClr clrSpc="hsl" dir="cw">
                                      <p:cBhvr>
                                        <p:cTn id="7" dur="500" fill="hold"/>
                                        <p:tgtEl>
                                          <p:spTgt spid="25612"/>
                                        </p:tgtEl>
                                        <p:attrNameLst>
                                          <p:attrName>fillcolor</p:attrName>
                                        </p:attrNameLst>
                                      </p:cBhvr>
                                      <p:by>
                                        <p:hsl h="7200000" s="0" l="0"/>
                                      </p:by>
                                    </p:animClr>
                                    <p:animClr clrSpc="hsl" dir="cw">
                                      <p:cBhvr>
                                        <p:cTn id="8" dur="500" fill="hold"/>
                                        <p:tgtEl>
                                          <p:spTgt spid="25612"/>
                                        </p:tgtEl>
                                        <p:attrNameLst>
                                          <p:attrName>stroke.color</p:attrName>
                                        </p:attrNameLst>
                                      </p:cBhvr>
                                      <p:by>
                                        <p:hsl h="7200000" s="0" l="0"/>
                                      </p:by>
                                    </p:animClr>
                                    <p:set>
                                      <p:cBhvr>
                                        <p:cTn id="9" dur="500" fill="hold"/>
                                        <p:tgtEl>
                                          <p:spTgt spid="256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p:bldP spid="9" grpId="0"/>
      <p:bldP spid="12" grpId="0"/>
      <p:bldP spid="17" grpId="0"/>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2"/>
          <p:cNvSpPr>
            <a:spLocks noChangeArrowheads="1"/>
          </p:cNvSpPr>
          <p:nvPr/>
        </p:nvSpPr>
        <p:spPr bwMode="auto">
          <a:xfrm>
            <a:off x="971550" y="258409"/>
            <a:ext cx="760412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eaLnBrk="0" hangingPunct="0">
              <a:lnSpc>
                <a:spcPct val="90000"/>
              </a:lnSpc>
            </a:pPr>
            <a:r>
              <a:rPr lang="en-US" altLang="zh-CN" sz="2800" b="1" dirty="0">
                <a:solidFill>
                  <a:schemeClr val="accent2"/>
                </a:solidFill>
                <a:latin typeface="楷体_GB2312" pitchFamily="49" charset="-122"/>
                <a:ea typeface="楷体_GB2312" pitchFamily="49" charset="-122"/>
              </a:rPr>
              <a:t>【</a:t>
            </a:r>
            <a:r>
              <a:rPr lang="zh-CN" altLang="en-US" sz="2800" b="1" dirty="0">
                <a:solidFill>
                  <a:schemeClr val="accent2"/>
                </a:solidFill>
                <a:ea typeface="楷体_GB2312" pitchFamily="49" charset="-122"/>
              </a:rPr>
              <a:t>例</a:t>
            </a:r>
            <a:r>
              <a:rPr lang="en-US" altLang="zh-CN" sz="2800" b="1" dirty="0">
                <a:solidFill>
                  <a:schemeClr val="accent2"/>
                </a:solidFill>
                <a:latin typeface="楷体_GB2312" pitchFamily="49" charset="-122"/>
                <a:ea typeface="楷体_GB2312" pitchFamily="49" charset="-122"/>
              </a:rPr>
              <a:t>】 </a:t>
            </a:r>
            <a:r>
              <a:rPr lang="zh-CN" altLang="en-US" sz="2800" b="1" dirty="0" smtClean="0">
                <a:ea typeface="楷体_GB2312" pitchFamily="49" charset="-122"/>
              </a:rPr>
              <a:t>分析图示轴承盖其他视图的选择。</a:t>
            </a:r>
            <a:endParaRPr lang="zh-CN" altLang="en-US" sz="2800" b="1" dirty="0">
              <a:ea typeface="楷体_GB2312" pitchFamily="49" charset="-122"/>
            </a:endParaRPr>
          </a:p>
        </p:txBody>
      </p:sp>
      <p:pic>
        <p:nvPicPr>
          <p:cNvPr id="11" name="Picture 23" descr="2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836613"/>
            <a:ext cx="6858000"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293899" name="ShockwaveFlash1" r:id="rId2" imgW="7885714" imgH="5233941"/>
        </mc:Choice>
        <mc:Fallback>
          <p:control name="ShockwaveFlash1" r:id="rId2" imgW="7885714" imgH="5233941">
            <p:pic>
              <p:nvPicPr>
                <p:cNvPr id="0" name="ShockwaveFlash1"/>
                <p:cNvPicPr preferRelativeResize="0">
                  <a:picLocks noChangeAspect="1"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052513"/>
                  <a:ext cx="7885112" cy="523398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706178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8.2.3</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典型零件的视图选择</a:t>
            </a:r>
            <a:endParaRPr lang="zh-CN" altLang="en-US" sz="3600" b="1" dirty="0">
              <a:solidFill>
                <a:schemeClr val="accent2"/>
              </a:solidFill>
              <a:latin typeface="隶书" pitchFamily="49" charset="-122"/>
              <a:ea typeface="隶书" pitchFamily="49" charset="-122"/>
            </a:endParaRPr>
          </a:p>
        </p:txBody>
      </p:sp>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2"/>
          <p:cNvSpPr>
            <a:spLocks noChangeArrowheads="1"/>
          </p:cNvSpPr>
          <p:nvPr/>
        </p:nvSpPr>
        <p:spPr bwMode="auto">
          <a:xfrm>
            <a:off x="833189" y="1340768"/>
            <a:ext cx="79152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lnSpc>
                <a:spcPct val="150000"/>
              </a:lnSpc>
            </a:pPr>
            <a:r>
              <a:rPr lang="zh-CN" altLang="en-US" sz="2800" b="1" dirty="0">
                <a:latin typeface="楷体" pitchFamily="49" charset="-122"/>
                <a:ea typeface="楷体" pitchFamily="49" charset="-122"/>
                <a:cs typeface="+mn-cs"/>
              </a:rPr>
              <a:t>    </a:t>
            </a:r>
            <a:r>
              <a:rPr lang="zh-CN" altLang="en-US" sz="2800" b="1" dirty="0" smtClean="0">
                <a:latin typeface="楷体" pitchFamily="49" charset="-122"/>
                <a:ea typeface="楷体" pitchFamily="49" charset="-122"/>
                <a:cs typeface="+mn-cs"/>
              </a:rPr>
              <a:t>零件</a:t>
            </a:r>
            <a:r>
              <a:rPr lang="zh-CN" altLang="en-US" sz="2800" b="1" dirty="0">
                <a:latin typeface="楷体" pitchFamily="49" charset="-122"/>
                <a:ea typeface="楷体" pitchFamily="49" charset="-122"/>
                <a:cs typeface="+mn-cs"/>
              </a:rPr>
              <a:t>的结构形状</a:t>
            </a:r>
            <a:r>
              <a:rPr lang="zh-CN" altLang="en-US" sz="2800" b="1" dirty="0" smtClean="0">
                <a:latin typeface="楷体" pitchFamily="49" charset="-122"/>
                <a:ea typeface="楷体" pitchFamily="49" charset="-122"/>
                <a:cs typeface="+mn-cs"/>
              </a:rPr>
              <a:t>多种多样。</a:t>
            </a:r>
            <a:endParaRPr lang="zh-CN" altLang="en-US" sz="2800" b="1" dirty="0">
              <a:latin typeface="楷体" pitchFamily="49" charset="-122"/>
              <a:ea typeface="楷体" pitchFamily="49" charset="-122"/>
              <a:cs typeface="+mn-cs"/>
            </a:endParaRPr>
          </a:p>
        </p:txBody>
      </p:sp>
      <p:sp>
        <p:nvSpPr>
          <p:cNvPr id="10" name="Rectangle 12"/>
          <p:cNvSpPr>
            <a:spLocks noChangeArrowheads="1"/>
          </p:cNvSpPr>
          <p:nvPr/>
        </p:nvSpPr>
        <p:spPr bwMode="auto">
          <a:xfrm>
            <a:off x="833189" y="4325559"/>
            <a:ext cx="791527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lnSpc>
                <a:spcPct val="150000"/>
              </a:lnSpc>
            </a:pPr>
            <a:r>
              <a:rPr lang="zh-CN" altLang="en-US" sz="2800" b="1" dirty="0">
                <a:latin typeface="楷体" pitchFamily="49" charset="-122"/>
                <a:ea typeface="楷体" pitchFamily="49" charset="-122"/>
                <a:cs typeface="+mn-cs"/>
              </a:rPr>
              <a:t>    </a:t>
            </a:r>
            <a:r>
              <a:rPr lang="zh-CN" altLang="en-US" sz="2800" b="1" dirty="0" smtClean="0">
                <a:latin typeface="楷体" pitchFamily="49" charset="-122"/>
                <a:ea typeface="楷体" pitchFamily="49" charset="-122"/>
                <a:cs typeface="+mn-cs"/>
              </a:rPr>
              <a:t>每</a:t>
            </a:r>
            <a:r>
              <a:rPr lang="zh-CN" altLang="en-US" sz="2800" b="1" dirty="0">
                <a:latin typeface="楷体" pitchFamily="49" charset="-122"/>
                <a:ea typeface="楷体" pitchFamily="49" charset="-122"/>
                <a:cs typeface="+mn-cs"/>
              </a:rPr>
              <a:t>一类零件中各种零件的结构都</a:t>
            </a:r>
            <a:r>
              <a:rPr lang="zh-CN" altLang="en-US" sz="2800" b="1" dirty="0" smtClean="0">
                <a:latin typeface="楷体" pitchFamily="49" charset="-122"/>
                <a:ea typeface="楷体" pitchFamily="49" charset="-122"/>
                <a:cs typeface="+mn-cs"/>
              </a:rPr>
              <a:t>有一些共同点，在</a:t>
            </a:r>
            <a:r>
              <a:rPr lang="zh-CN" altLang="en-US" sz="2800" b="1" dirty="0">
                <a:latin typeface="楷体" pitchFamily="49" charset="-122"/>
                <a:ea typeface="楷体" pitchFamily="49" charset="-122"/>
                <a:cs typeface="+mn-cs"/>
              </a:rPr>
              <a:t>视图选择和尺寸标注方面都有</a:t>
            </a:r>
            <a:r>
              <a:rPr lang="zh-CN" altLang="en-US" sz="2800" b="1" dirty="0">
                <a:solidFill>
                  <a:srgbClr val="FF0000"/>
                </a:solidFill>
                <a:latin typeface="隶书" pitchFamily="49" charset="-122"/>
                <a:ea typeface="隶书" pitchFamily="49" charset="-122"/>
                <a:cs typeface="+mn-cs"/>
              </a:rPr>
              <a:t>共同之处</a:t>
            </a:r>
            <a:r>
              <a:rPr lang="zh-CN" altLang="en-US" sz="2800" b="1" dirty="0" smtClean="0">
                <a:latin typeface="楷体" pitchFamily="49" charset="-122"/>
                <a:ea typeface="楷体" pitchFamily="49" charset="-122"/>
                <a:cs typeface="+mn-cs"/>
              </a:rPr>
              <a:t>。</a:t>
            </a:r>
            <a:endParaRPr lang="zh-CN" altLang="en-US" sz="2800" b="1" dirty="0">
              <a:latin typeface="楷体" pitchFamily="49" charset="-122"/>
              <a:ea typeface="楷体" pitchFamily="49" charset="-122"/>
              <a:cs typeface="+mn-cs"/>
            </a:endParaRPr>
          </a:p>
        </p:txBody>
      </p:sp>
      <p:sp>
        <p:nvSpPr>
          <p:cNvPr id="11" name="Rectangle 12"/>
          <p:cNvSpPr>
            <a:spLocks noChangeArrowheads="1"/>
          </p:cNvSpPr>
          <p:nvPr/>
        </p:nvSpPr>
        <p:spPr bwMode="auto">
          <a:xfrm>
            <a:off x="833189" y="2181679"/>
            <a:ext cx="791527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lnSpc>
                <a:spcPct val="150000"/>
              </a:lnSpc>
            </a:pPr>
            <a:r>
              <a:rPr lang="zh-CN" altLang="en-US" sz="2800" b="1" dirty="0">
                <a:latin typeface="楷体" pitchFamily="49" charset="-122"/>
                <a:ea typeface="楷体" pitchFamily="49" charset="-122"/>
                <a:cs typeface="+mn-cs"/>
              </a:rPr>
              <a:t>    </a:t>
            </a:r>
            <a:r>
              <a:rPr lang="zh-CN" altLang="en-US" sz="2800" b="1" dirty="0" smtClean="0">
                <a:latin typeface="楷体" pitchFamily="49" charset="-122"/>
                <a:ea typeface="楷体" pitchFamily="49" charset="-122"/>
                <a:cs typeface="+mn-cs"/>
              </a:rPr>
              <a:t>根据</a:t>
            </a:r>
            <a:r>
              <a:rPr lang="zh-CN" altLang="en-US" sz="2800" b="1" dirty="0">
                <a:latin typeface="楷体" pitchFamily="49" charset="-122"/>
                <a:ea typeface="楷体" pitchFamily="49" charset="-122"/>
                <a:cs typeface="+mn-cs"/>
              </a:rPr>
              <a:t>其在部件中所起的作用及加工工艺</a:t>
            </a:r>
            <a:r>
              <a:rPr lang="zh-CN" altLang="en-US" sz="2800" b="1" dirty="0" smtClean="0">
                <a:latin typeface="楷体" pitchFamily="49" charset="-122"/>
                <a:ea typeface="楷体" pitchFamily="49" charset="-122"/>
                <a:cs typeface="+mn-cs"/>
              </a:rPr>
              <a:t>等，零件</a:t>
            </a:r>
            <a:r>
              <a:rPr lang="zh-CN" altLang="en-US" sz="2800" b="1" dirty="0">
                <a:latin typeface="楷体" pitchFamily="49" charset="-122"/>
                <a:ea typeface="楷体" pitchFamily="49" charset="-122"/>
                <a:cs typeface="+mn-cs"/>
              </a:rPr>
              <a:t>可大体</a:t>
            </a:r>
            <a:r>
              <a:rPr lang="zh-CN" altLang="en-US" sz="2800" b="1" dirty="0" smtClean="0">
                <a:latin typeface="楷体" pitchFamily="49" charset="-122"/>
                <a:ea typeface="楷体" pitchFamily="49" charset="-122"/>
                <a:cs typeface="+mn-cs"/>
              </a:rPr>
              <a:t>分为</a:t>
            </a:r>
            <a:r>
              <a:rPr lang="zh-CN" altLang="en-US" sz="2800" b="1" dirty="0">
                <a:solidFill>
                  <a:srgbClr val="FF0000"/>
                </a:solidFill>
                <a:latin typeface="隶书" pitchFamily="49" charset="-122"/>
                <a:ea typeface="隶书" pitchFamily="49" charset="-122"/>
                <a:cs typeface="+mn-cs"/>
              </a:rPr>
              <a:t>轴套类</a:t>
            </a:r>
            <a:r>
              <a:rPr lang="zh-CN" altLang="en-US" sz="2800" b="1" dirty="0" smtClean="0">
                <a:latin typeface="楷体" pitchFamily="49" charset="-122"/>
                <a:ea typeface="楷体" pitchFamily="49" charset="-122"/>
                <a:cs typeface="+mn-cs"/>
              </a:rPr>
              <a:t>、</a:t>
            </a:r>
            <a:r>
              <a:rPr lang="zh-CN" altLang="en-US" sz="2800" b="1" dirty="0">
                <a:solidFill>
                  <a:srgbClr val="FF0000"/>
                </a:solidFill>
                <a:latin typeface="隶书" pitchFamily="49" charset="-122"/>
                <a:ea typeface="隶书" pitchFamily="49" charset="-122"/>
                <a:cs typeface="+mn-cs"/>
              </a:rPr>
              <a:t>盘盖类</a:t>
            </a:r>
            <a:r>
              <a:rPr lang="zh-CN" altLang="en-US" sz="2800" b="1" dirty="0" smtClean="0">
                <a:latin typeface="楷体" pitchFamily="49" charset="-122"/>
                <a:ea typeface="楷体" pitchFamily="49" charset="-122"/>
                <a:cs typeface="+mn-cs"/>
              </a:rPr>
              <a:t>、</a:t>
            </a:r>
            <a:r>
              <a:rPr lang="zh-CN" altLang="en-US" sz="2800" b="1" dirty="0">
                <a:solidFill>
                  <a:srgbClr val="FF0000"/>
                </a:solidFill>
                <a:latin typeface="隶书" pitchFamily="49" charset="-122"/>
                <a:ea typeface="隶书" pitchFamily="49" charset="-122"/>
                <a:cs typeface="+mn-cs"/>
              </a:rPr>
              <a:t>叉架类</a:t>
            </a:r>
            <a:r>
              <a:rPr lang="zh-CN" altLang="en-US" sz="2800" b="1" dirty="0" smtClean="0">
                <a:latin typeface="楷体" pitchFamily="49" charset="-122"/>
                <a:ea typeface="楷体" pitchFamily="49" charset="-122"/>
                <a:cs typeface="+mn-cs"/>
              </a:rPr>
              <a:t>、</a:t>
            </a:r>
            <a:r>
              <a:rPr lang="zh-CN" altLang="en-US" sz="2800" b="1" dirty="0">
                <a:solidFill>
                  <a:srgbClr val="FF0000"/>
                </a:solidFill>
                <a:latin typeface="隶书" pitchFamily="49" charset="-122"/>
                <a:ea typeface="隶书" pitchFamily="49" charset="-122"/>
                <a:cs typeface="+mn-cs"/>
              </a:rPr>
              <a:t>箱体类</a:t>
            </a:r>
            <a:r>
              <a:rPr lang="zh-CN" altLang="en-US" sz="2800" b="1" dirty="0">
                <a:latin typeface="楷体" pitchFamily="49" charset="-122"/>
                <a:ea typeface="楷体" pitchFamily="49" charset="-122"/>
                <a:cs typeface="+mn-cs"/>
              </a:rPr>
              <a:t>四种类型</a:t>
            </a:r>
            <a:r>
              <a:rPr lang="zh-CN" altLang="en-US" sz="2800" b="1" dirty="0" smtClean="0">
                <a:latin typeface="楷体" pitchFamily="49" charset="-122"/>
                <a:ea typeface="楷体" pitchFamily="49" charset="-122"/>
                <a:cs typeface="+mn-cs"/>
              </a:rPr>
              <a:t>零件。</a:t>
            </a:r>
            <a:endParaRPr lang="zh-CN" altLang="en-US" sz="2800" b="1" dirty="0">
              <a:latin typeface="楷体" pitchFamily="49" charset="-122"/>
              <a:ea typeface="楷体" pitchFamily="49" charset="-122"/>
              <a:cs typeface="+mn-cs"/>
            </a:endParaRPr>
          </a:p>
        </p:txBody>
      </p:sp>
    </p:spTree>
    <p:extLst>
      <p:ext uri="{BB962C8B-B14F-4D97-AF65-F5344CB8AC3E}">
        <p14:creationId xmlns:p14="http://schemas.microsoft.com/office/powerpoint/2010/main" val="315368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5612"/>
                                        </p:tgtEl>
                                        <p:attrNameLst>
                                          <p:attrName>style.color</p:attrName>
                                        </p:attrNameLst>
                                      </p:cBhvr>
                                      <p:by>
                                        <p:hsl h="7200000" s="0" l="0"/>
                                      </p:by>
                                    </p:animClr>
                                    <p:animClr clrSpc="hsl" dir="cw">
                                      <p:cBhvr>
                                        <p:cTn id="7" dur="500" fill="hold"/>
                                        <p:tgtEl>
                                          <p:spTgt spid="25612"/>
                                        </p:tgtEl>
                                        <p:attrNameLst>
                                          <p:attrName>fillcolor</p:attrName>
                                        </p:attrNameLst>
                                      </p:cBhvr>
                                      <p:by>
                                        <p:hsl h="7200000" s="0" l="0"/>
                                      </p:by>
                                    </p:animClr>
                                    <p:animClr clrSpc="hsl" dir="cw">
                                      <p:cBhvr>
                                        <p:cTn id="8" dur="500" fill="hold"/>
                                        <p:tgtEl>
                                          <p:spTgt spid="25612"/>
                                        </p:tgtEl>
                                        <p:attrNameLst>
                                          <p:attrName>stroke.color</p:attrName>
                                        </p:attrNameLst>
                                      </p:cBhvr>
                                      <p:by>
                                        <p:hsl h="7200000" s="0" l="0"/>
                                      </p:by>
                                    </p:animClr>
                                    <p:set>
                                      <p:cBhvr>
                                        <p:cTn id="9" dur="500" fill="hold"/>
                                        <p:tgtEl>
                                          <p:spTgt spid="256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p:bldP spid="17"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832986" y="2852936"/>
            <a:ext cx="799338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nSpc>
                <a:spcPct val="100000"/>
              </a:lnSpc>
              <a:defRPr sz="2800" b="1">
                <a:effectLst/>
                <a:latin typeface="楷体" pitchFamily="49" charset="-122"/>
                <a:ea typeface="楷体" pitchFamily="49" charset="-122"/>
                <a:cs typeface="+mn-cs"/>
              </a:defRPr>
            </a:lvl1pPr>
          </a:lstStyle>
          <a:p>
            <a:r>
              <a:rPr lang="zh-CN" altLang="en-US" dirty="0"/>
              <a:t>  </a:t>
            </a:r>
            <a:r>
              <a:rPr lang="zh-CN" altLang="en-US" dirty="0" smtClean="0"/>
              <a:t>  </a:t>
            </a:r>
            <a:r>
              <a:rPr lang="zh-CN" altLang="en-US" dirty="0">
                <a:solidFill>
                  <a:srgbClr val="FF0000"/>
                </a:solidFill>
                <a:latin typeface="隶书" pitchFamily="49" charset="-122"/>
                <a:ea typeface="隶书" pitchFamily="49" charset="-122"/>
              </a:rPr>
              <a:t>轴</a:t>
            </a:r>
            <a:r>
              <a:rPr lang="zh-CN" altLang="en-US" dirty="0"/>
              <a:t>的主要作用是支承传动件，并传递运动的</a:t>
            </a:r>
            <a:r>
              <a:rPr lang="zh-CN" altLang="en-US" dirty="0" smtClean="0"/>
              <a:t>扭矩；装配</a:t>
            </a:r>
            <a:r>
              <a:rPr lang="zh-CN" altLang="en-US" dirty="0"/>
              <a:t>在轴上的</a:t>
            </a:r>
            <a:r>
              <a:rPr lang="zh-CN" altLang="en-US" dirty="0">
                <a:solidFill>
                  <a:srgbClr val="FF0000"/>
                </a:solidFill>
                <a:latin typeface="隶书" pitchFamily="49" charset="-122"/>
                <a:ea typeface="隶书" pitchFamily="49" charset="-122"/>
              </a:rPr>
              <a:t>套</a:t>
            </a:r>
            <a:r>
              <a:rPr lang="zh-CN" altLang="en-US" dirty="0"/>
              <a:t>起轴向定位及联接作用。</a:t>
            </a:r>
            <a:endParaRPr lang="en-US" altLang="zh-CN" dirty="0"/>
          </a:p>
        </p:txBody>
      </p:sp>
      <p:pic>
        <p:nvPicPr>
          <p:cNvPr id="12" name="Picture 179" descr="wps_clip_image-1711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9955" y="1196752"/>
            <a:ext cx="5327650" cy="1573213"/>
          </a:xfrm>
          <a:prstGeom prst="rect">
            <a:avLst/>
          </a:prstGeom>
          <a:solidFill>
            <a:schemeClr val="accent3"/>
          </a:solidFill>
          <a:ln w="38100">
            <a:solidFill>
              <a:schemeClr val="accent2"/>
            </a:solidFill>
          </a:ln>
        </p:spPr>
      </p:pic>
      <p:sp>
        <p:nvSpPr>
          <p:cNvPr id="13"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1.</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轴套类零件</a:t>
            </a:r>
            <a:endParaRPr lang="zh-CN" altLang="en-US" sz="3600" b="1" dirty="0">
              <a:solidFill>
                <a:schemeClr val="accent2"/>
              </a:solidFill>
              <a:latin typeface="隶书" pitchFamily="49" charset="-122"/>
              <a:ea typeface="隶书" pitchFamily="49" charset="-122"/>
            </a:endParaRPr>
          </a:p>
        </p:txBody>
      </p:sp>
      <p:sp>
        <p:nvSpPr>
          <p:cNvPr id="14" name="Text Box 10"/>
          <p:cNvSpPr txBox="1">
            <a:spLocks noChangeArrowheads="1"/>
          </p:cNvSpPr>
          <p:nvPr/>
        </p:nvSpPr>
        <p:spPr bwMode="auto">
          <a:xfrm>
            <a:off x="832986" y="3789040"/>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结构特点  </a:t>
            </a:r>
            <a:endParaRPr lang="zh-CN" altLang="en-US" sz="2000" b="1" dirty="0">
              <a:solidFill>
                <a:srgbClr val="FF0000"/>
              </a:solidFill>
              <a:ea typeface="楷体_GB2312" pitchFamily="49" charset="-122"/>
            </a:endParaRPr>
          </a:p>
        </p:txBody>
      </p:sp>
      <p:sp>
        <p:nvSpPr>
          <p:cNvPr id="15" name="Rectangle 28"/>
          <p:cNvSpPr>
            <a:spLocks noChangeArrowheads="1"/>
          </p:cNvSpPr>
          <p:nvPr/>
        </p:nvSpPr>
        <p:spPr bwMode="auto">
          <a:xfrm>
            <a:off x="804355" y="4221088"/>
            <a:ext cx="79168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latin typeface="楷体" pitchFamily="49" charset="-122"/>
                <a:ea typeface="楷体" pitchFamily="49" charset="-122"/>
                <a:cs typeface="+mn-cs"/>
              </a:rPr>
              <a:t>大多数</a:t>
            </a:r>
            <a:r>
              <a:rPr lang="zh-CN" altLang="en-US" sz="2800" b="1" dirty="0">
                <a:latin typeface="楷体" pitchFamily="49" charset="-122"/>
                <a:ea typeface="楷体" pitchFamily="49" charset="-122"/>
                <a:cs typeface="+mn-cs"/>
              </a:rPr>
              <a:t>由</a:t>
            </a:r>
            <a:r>
              <a:rPr lang="zh-CN" altLang="en-US" sz="2800" b="1" dirty="0" smtClean="0">
                <a:latin typeface="楷体" pitchFamily="49" charset="-122"/>
                <a:ea typeface="楷体" pitchFamily="49" charset="-122"/>
                <a:cs typeface="+mn-cs"/>
              </a:rPr>
              <a:t>同轴线、不同</a:t>
            </a:r>
            <a:r>
              <a:rPr lang="zh-CN" altLang="en-US" sz="2800" b="1" dirty="0">
                <a:latin typeface="楷体" pitchFamily="49" charset="-122"/>
                <a:ea typeface="楷体" pitchFamily="49" charset="-122"/>
                <a:cs typeface="+mn-cs"/>
              </a:rPr>
              <a:t>直径的</a:t>
            </a:r>
            <a:r>
              <a:rPr lang="zh-CN" altLang="en-US" sz="2800" b="1" dirty="0">
                <a:solidFill>
                  <a:srgbClr val="FF0000"/>
                </a:solidFill>
                <a:latin typeface="隶书" pitchFamily="49" charset="-122"/>
                <a:ea typeface="隶书" pitchFamily="49" charset="-122"/>
                <a:cs typeface="+mn-cs"/>
              </a:rPr>
              <a:t>数段回转体</a:t>
            </a:r>
            <a:r>
              <a:rPr lang="zh-CN" altLang="en-US" sz="2800" b="1" dirty="0" smtClean="0">
                <a:latin typeface="楷体" pitchFamily="49" charset="-122"/>
                <a:ea typeface="楷体" pitchFamily="49" charset="-122"/>
                <a:cs typeface="+mn-cs"/>
              </a:rPr>
              <a:t>组成，轴</a:t>
            </a:r>
            <a:r>
              <a:rPr lang="zh-CN" altLang="en-US" sz="2800" b="1" dirty="0">
                <a:latin typeface="楷体" pitchFamily="49" charset="-122"/>
                <a:ea typeface="楷体" pitchFamily="49" charset="-122"/>
                <a:cs typeface="+mn-cs"/>
              </a:rPr>
              <a:t>向尺寸比径向尺寸大</a:t>
            </a:r>
            <a:r>
              <a:rPr lang="zh-CN" altLang="en-US" sz="2800" b="1" dirty="0" smtClean="0">
                <a:latin typeface="楷体" pitchFamily="49" charset="-122"/>
                <a:ea typeface="楷体" pitchFamily="49" charset="-122"/>
                <a:cs typeface="+mn-cs"/>
              </a:rPr>
              <a:t>得多；</a:t>
            </a:r>
            <a:endParaRPr lang="zh-CN" altLang="en-US" sz="2800" b="1" dirty="0">
              <a:latin typeface="楷体" pitchFamily="49" charset="-122"/>
              <a:ea typeface="楷体" pitchFamily="49" charset="-122"/>
              <a:cs typeface="+mn-cs"/>
            </a:endParaRPr>
          </a:p>
        </p:txBody>
      </p:sp>
      <p:sp>
        <p:nvSpPr>
          <p:cNvPr id="16" name="Rectangle 28"/>
          <p:cNvSpPr>
            <a:spLocks noChangeArrowheads="1"/>
          </p:cNvSpPr>
          <p:nvPr/>
        </p:nvSpPr>
        <p:spPr bwMode="auto">
          <a:xfrm>
            <a:off x="780554" y="5160674"/>
            <a:ext cx="7916863"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latin typeface="楷体" pitchFamily="49" charset="-122"/>
                <a:ea typeface="楷体" pitchFamily="49" charset="-122"/>
                <a:cs typeface="+mn-cs"/>
              </a:rPr>
              <a:t>常有</a:t>
            </a:r>
            <a:r>
              <a:rPr lang="zh-CN" altLang="en-US" sz="2800" b="1" dirty="0">
                <a:latin typeface="楷体" pitchFamily="49" charset="-122"/>
                <a:ea typeface="楷体" pitchFamily="49" charset="-122"/>
                <a:cs typeface="+mn-cs"/>
              </a:rPr>
              <a:t>一些</a:t>
            </a:r>
            <a:r>
              <a:rPr lang="zh-CN" altLang="en-US" sz="2800" b="1" dirty="0">
                <a:solidFill>
                  <a:srgbClr val="FF0000"/>
                </a:solidFill>
                <a:latin typeface="隶书" pitchFamily="49" charset="-122"/>
                <a:ea typeface="隶书" pitchFamily="49" charset="-122"/>
                <a:cs typeface="+mn-cs"/>
              </a:rPr>
              <a:t>典型工艺结构</a:t>
            </a:r>
            <a:r>
              <a:rPr lang="zh-CN" altLang="en-US" sz="2800" b="1" dirty="0" smtClean="0">
                <a:latin typeface="楷体" pitchFamily="49" charset="-122"/>
                <a:ea typeface="楷体" pitchFamily="49" charset="-122"/>
                <a:cs typeface="+mn-cs"/>
              </a:rPr>
              <a:t>，如倒角、倒圆、轴肩、键槽、销孔、退</a:t>
            </a:r>
            <a:r>
              <a:rPr lang="zh-CN" altLang="en-US" sz="2800" b="1" dirty="0">
                <a:latin typeface="楷体" pitchFamily="49" charset="-122"/>
                <a:ea typeface="楷体" pitchFamily="49" charset="-122"/>
                <a:cs typeface="+mn-cs"/>
              </a:rPr>
              <a:t>刀</a:t>
            </a:r>
            <a:r>
              <a:rPr lang="zh-CN" altLang="en-US" sz="2800" b="1" dirty="0" smtClean="0">
                <a:latin typeface="楷体" pitchFamily="49" charset="-122"/>
                <a:ea typeface="楷体" pitchFamily="49" charset="-122"/>
                <a:cs typeface="+mn-cs"/>
              </a:rPr>
              <a:t>槽、越</a:t>
            </a:r>
            <a:r>
              <a:rPr lang="zh-CN" altLang="en-US" sz="2800" b="1" dirty="0">
                <a:latin typeface="楷体" pitchFamily="49" charset="-122"/>
                <a:ea typeface="楷体" pitchFamily="49" charset="-122"/>
                <a:cs typeface="+mn-cs"/>
              </a:rPr>
              <a:t>程</a:t>
            </a:r>
            <a:r>
              <a:rPr lang="zh-CN" altLang="en-US" sz="2800" b="1" dirty="0" smtClean="0">
                <a:latin typeface="楷体" pitchFamily="49" charset="-122"/>
                <a:ea typeface="楷体" pitchFamily="49" charset="-122"/>
                <a:cs typeface="+mn-cs"/>
              </a:rPr>
              <a:t>槽、螺纹等，其</a:t>
            </a:r>
            <a:r>
              <a:rPr lang="zh-CN" altLang="en-US" sz="2800" b="1" dirty="0">
                <a:latin typeface="楷体" pitchFamily="49" charset="-122"/>
                <a:ea typeface="楷体" pitchFamily="49" charset="-122"/>
                <a:cs typeface="+mn-cs"/>
              </a:rPr>
              <a:t>形状和尺寸大部分已</a:t>
            </a:r>
            <a:r>
              <a:rPr lang="zh-CN" altLang="en-US" sz="2800" b="1" dirty="0" smtClean="0">
                <a:latin typeface="楷体" pitchFamily="49" charset="-122"/>
                <a:ea typeface="楷体" pitchFamily="49" charset="-122"/>
                <a:cs typeface="+mn-cs"/>
              </a:rPr>
              <a:t>标准化。</a:t>
            </a:r>
            <a:endParaRPr lang="zh-CN" altLang="en-US" sz="2800" b="1" dirty="0">
              <a:latin typeface="楷体" pitchFamily="49" charset="-122"/>
              <a:ea typeface="楷体" pitchFamily="49" charset="-122"/>
              <a:cs typeface="+mn-cs"/>
            </a:endParaRPr>
          </a:p>
        </p:txBody>
      </p:sp>
    </p:spTree>
    <p:extLst>
      <p:ext uri="{BB962C8B-B14F-4D97-AF65-F5344CB8AC3E}">
        <p14:creationId xmlns:p14="http://schemas.microsoft.com/office/powerpoint/2010/main" val="200990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7200000" s="0" l="0"/>
                                      </p:by>
                                    </p:animClr>
                                    <p:animClr clrSpc="hsl" dir="cw">
                                      <p:cBhvr>
                                        <p:cTn id="7" dur="500" fill="hold"/>
                                        <p:tgtEl>
                                          <p:spTgt spid="13"/>
                                        </p:tgtEl>
                                        <p:attrNameLst>
                                          <p:attrName>fillcolor</p:attrName>
                                        </p:attrNameLst>
                                      </p:cBhvr>
                                      <p:by>
                                        <p:hsl h="7200000" s="0" l="0"/>
                                      </p:by>
                                    </p:animClr>
                                    <p:animClr clrSpc="hsl" dir="cw">
                                      <p:cBhvr>
                                        <p:cTn id="8" dur="500" fill="hold"/>
                                        <p:tgtEl>
                                          <p:spTgt spid="13"/>
                                        </p:tgtEl>
                                        <p:attrNameLst>
                                          <p:attrName>stroke.color</p:attrName>
                                        </p:attrNameLst>
                                      </p:cBhvr>
                                      <p:by>
                                        <p:hsl h="7200000" s="0" l="0"/>
                                      </p:by>
                                    </p:animClr>
                                    <p:set>
                                      <p:cBhvr>
                                        <p:cTn id="9" dur="500" fill="hold"/>
                                        <p:tgtEl>
                                          <p:spTgt spid="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animBg="1"/>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9" descr="wps_clip_image-1711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3848" y="1078090"/>
            <a:ext cx="4059650" cy="1198782"/>
          </a:xfrm>
          <a:prstGeom prst="rect">
            <a:avLst/>
          </a:prstGeom>
          <a:solidFill>
            <a:schemeClr val="accent3"/>
          </a:solidFill>
          <a:ln w="38100">
            <a:solidFill>
              <a:schemeClr val="accent2"/>
            </a:solidFill>
          </a:ln>
        </p:spPr>
      </p:pic>
      <p:sp>
        <p:nvSpPr>
          <p:cNvPr id="13"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1.</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轴套类零件</a:t>
            </a:r>
            <a:endParaRPr lang="zh-CN" altLang="en-US" sz="3600" b="1" dirty="0">
              <a:solidFill>
                <a:schemeClr val="accent2"/>
              </a:solidFill>
              <a:latin typeface="隶书" pitchFamily="49" charset="-122"/>
              <a:ea typeface="隶书" pitchFamily="49" charset="-122"/>
            </a:endParaRPr>
          </a:p>
        </p:txBody>
      </p:sp>
      <p:sp>
        <p:nvSpPr>
          <p:cNvPr id="14" name="Text Box 10"/>
          <p:cNvSpPr txBox="1">
            <a:spLocks noChangeArrowheads="1"/>
          </p:cNvSpPr>
          <p:nvPr/>
        </p:nvSpPr>
        <p:spPr bwMode="auto">
          <a:xfrm>
            <a:off x="736075" y="1375884"/>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表达方法  </a:t>
            </a:r>
            <a:endParaRPr lang="zh-CN" altLang="en-US" sz="2000" b="1" dirty="0">
              <a:solidFill>
                <a:srgbClr val="FF0000"/>
              </a:solidFill>
              <a:ea typeface="楷体_GB2312" pitchFamily="49" charset="-122"/>
            </a:endParaRPr>
          </a:p>
        </p:txBody>
      </p:sp>
      <p:pic>
        <p:nvPicPr>
          <p:cNvPr id="10"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2721" y="2492896"/>
            <a:ext cx="6083300" cy="2690812"/>
          </a:xfrm>
          <a:prstGeom prst="rect">
            <a:avLst/>
          </a:prstGeom>
          <a:solidFill>
            <a:schemeClr val="accent3"/>
          </a:solidFill>
          <a:ln w="38100">
            <a:solidFill>
              <a:schemeClr val="accent2"/>
            </a:solidFill>
          </a:ln>
          <a:extLst/>
        </p:spPr>
      </p:pic>
      <p:sp>
        <p:nvSpPr>
          <p:cNvPr id="11" name="矩形 3"/>
          <p:cNvSpPr>
            <a:spLocks noChangeArrowheads="1"/>
          </p:cNvSpPr>
          <p:nvPr/>
        </p:nvSpPr>
        <p:spPr bwMode="auto">
          <a:xfrm>
            <a:off x="544633" y="4653136"/>
            <a:ext cx="182548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solidFill>
                  <a:schemeClr val="accent2"/>
                </a:solidFill>
                <a:latin typeface="隶书" pitchFamily="49" charset="-122"/>
                <a:ea typeface="隶书" pitchFamily="49" charset="-122"/>
                <a:cs typeface="+mn-cs"/>
              </a:rPr>
              <a:t>主视图</a:t>
            </a:r>
            <a:endParaRPr lang="zh-CN" altLang="en-US" sz="2800" b="1" dirty="0">
              <a:solidFill>
                <a:schemeClr val="accent2"/>
              </a:solidFill>
              <a:latin typeface="楷体" pitchFamily="49" charset="-122"/>
              <a:ea typeface="楷体" pitchFamily="49" charset="-122"/>
              <a:cs typeface="+mn-cs"/>
            </a:endParaRPr>
          </a:p>
        </p:txBody>
      </p:sp>
      <p:sp>
        <p:nvSpPr>
          <p:cNvPr id="17" name="矩形 3"/>
          <p:cNvSpPr>
            <a:spLocks noChangeArrowheads="1"/>
          </p:cNvSpPr>
          <p:nvPr/>
        </p:nvSpPr>
        <p:spPr bwMode="auto">
          <a:xfrm>
            <a:off x="755576" y="5439217"/>
            <a:ext cx="785057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buClr>
                <a:srgbClr val="FF0000"/>
              </a:buClr>
            </a:pPr>
            <a:r>
              <a:rPr lang="zh-CN" altLang="en-US" sz="2800" b="1" dirty="0">
                <a:solidFill>
                  <a:srgbClr val="FF0000"/>
                </a:solidFill>
                <a:latin typeface="隶书" pitchFamily="49" charset="-122"/>
                <a:ea typeface="隶书" pitchFamily="49" charset="-122"/>
                <a:cs typeface="+mn-cs"/>
              </a:rPr>
              <a:t> </a:t>
            </a:r>
            <a:r>
              <a:rPr lang="zh-CN" altLang="en-US" sz="2800" b="1" dirty="0" smtClean="0">
                <a:solidFill>
                  <a:srgbClr val="FF0000"/>
                </a:solidFill>
                <a:latin typeface="隶书" pitchFamily="49" charset="-122"/>
                <a:ea typeface="隶书" pitchFamily="49" charset="-122"/>
                <a:cs typeface="+mn-cs"/>
              </a:rPr>
              <a:t>   </a:t>
            </a:r>
            <a:r>
              <a:rPr lang="zh-CN" altLang="en-US" sz="2800" b="1" dirty="0" smtClean="0">
                <a:latin typeface="楷体" pitchFamily="49" charset="-122"/>
                <a:ea typeface="楷体" pitchFamily="49" charset="-122"/>
                <a:cs typeface="+mn-cs"/>
              </a:rPr>
              <a:t>按</a:t>
            </a:r>
            <a:r>
              <a:rPr lang="zh-CN" altLang="en-US" sz="2800" b="1" dirty="0">
                <a:latin typeface="楷体" pitchFamily="49" charset="-122"/>
                <a:ea typeface="楷体" pitchFamily="49" charset="-122"/>
                <a:cs typeface="+mn-cs"/>
              </a:rPr>
              <a:t>加工位置将轴线放成水平。将其上的键槽、孔等结构朝前或朝上。</a:t>
            </a:r>
          </a:p>
        </p:txBody>
      </p:sp>
      <p:sp>
        <p:nvSpPr>
          <p:cNvPr id="2" name="椭圆 1"/>
          <p:cNvSpPr/>
          <p:nvPr/>
        </p:nvSpPr>
        <p:spPr bwMode="auto">
          <a:xfrm>
            <a:off x="2411760" y="3717033"/>
            <a:ext cx="6480720" cy="1366990"/>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Tree>
    <p:extLst>
      <p:ext uri="{BB962C8B-B14F-4D97-AF65-F5344CB8AC3E}">
        <p14:creationId xmlns:p14="http://schemas.microsoft.com/office/powerpoint/2010/main" val="364172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2000"/>
                                        <p:tgtEl>
                                          <p:spTgt spid="2"/>
                                        </p:tgtEl>
                                      </p:cBhvr>
                                    </p:animEffect>
                                    <p:anim calcmode="lin" valueType="num">
                                      <p:cBhvr>
                                        <p:cTn id="28" dur="2000" fill="hold"/>
                                        <p:tgtEl>
                                          <p:spTgt spid="2"/>
                                        </p:tgtEl>
                                        <p:attrNameLst>
                                          <p:attrName>ppt_w</p:attrName>
                                        </p:attrNameLst>
                                      </p:cBhvr>
                                      <p:tavLst>
                                        <p:tav tm="0" fmla="#ppt_w*sin(2.5*pi*$)">
                                          <p:val>
                                            <p:fltVal val="0"/>
                                          </p:val>
                                        </p:tav>
                                        <p:tav tm="100000">
                                          <p:val>
                                            <p:fltVal val="1"/>
                                          </p:val>
                                        </p:tav>
                                      </p:tavLst>
                                    </p:anim>
                                    <p:anim calcmode="lin" valueType="num">
                                      <p:cBhvr>
                                        <p:cTn id="2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P spid="17"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1.</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轴套类零件</a:t>
            </a:r>
            <a:endParaRPr lang="zh-CN" altLang="en-US" sz="3600" b="1" dirty="0">
              <a:solidFill>
                <a:schemeClr val="accent2"/>
              </a:solidFill>
              <a:latin typeface="隶书" pitchFamily="49" charset="-122"/>
              <a:ea typeface="隶书" pitchFamily="49" charset="-122"/>
            </a:endParaRPr>
          </a:p>
        </p:txBody>
      </p:sp>
      <p:sp>
        <p:nvSpPr>
          <p:cNvPr id="14" name="Text Box 10"/>
          <p:cNvSpPr txBox="1">
            <a:spLocks noChangeArrowheads="1"/>
          </p:cNvSpPr>
          <p:nvPr/>
        </p:nvSpPr>
        <p:spPr bwMode="auto">
          <a:xfrm>
            <a:off x="736075" y="1375884"/>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表达方法  </a:t>
            </a:r>
            <a:endParaRPr lang="zh-CN" altLang="en-US" sz="2000" b="1" dirty="0">
              <a:solidFill>
                <a:srgbClr val="FF0000"/>
              </a:solidFill>
              <a:ea typeface="楷体_GB2312" pitchFamily="49" charset="-122"/>
            </a:endParaRPr>
          </a:p>
        </p:txBody>
      </p:sp>
      <p:sp>
        <p:nvSpPr>
          <p:cNvPr id="11" name="矩形 3"/>
          <p:cNvSpPr>
            <a:spLocks noChangeArrowheads="1"/>
          </p:cNvSpPr>
          <p:nvPr/>
        </p:nvSpPr>
        <p:spPr bwMode="auto">
          <a:xfrm>
            <a:off x="544633" y="4653136"/>
            <a:ext cx="201114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solidFill>
                  <a:schemeClr val="accent2"/>
                </a:solidFill>
                <a:latin typeface="隶书" pitchFamily="49" charset="-122"/>
                <a:ea typeface="隶书" pitchFamily="49" charset="-122"/>
                <a:cs typeface="+mn-cs"/>
              </a:rPr>
              <a:t>其他视图</a:t>
            </a:r>
            <a:endParaRPr lang="zh-CN" altLang="en-US" sz="2800" b="1" dirty="0">
              <a:solidFill>
                <a:schemeClr val="accent2"/>
              </a:solidFill>
              <a:latin typeface="楷体" pitchFamily="49" charset="-122"/>
              <a:ea typeface="楷体" pitchFamily="49" charset="-122"/>
              <a:cs typeface="+mn-cs"/>
            </a:endParaRPr>
          </a:p>
        </p:txBody>
      </p:sp>
      <p:sp>
        <p:nvSpPr>
          <p:cNvPr id="17" name="矩形 3"/>
          <p:cNvSpPr>
            <a:spLocks noChangeArrowheads="1"/>
          </p:cNvSpPr>
          <p:nvPr/>
        </p:nvSpPr>
        <p:spPr bwMode="auto">
          <a:xfrm>
            <a:off x="897889" y="5439217"/>
            <a:ext cx="785057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buClr>
                <a:srgbClr val="FF0000"/>
              </a:buClr>
            </a:pPr>
            <a:r>
              <a:rPr lang="zh-CN" altLang="en-US" sz="2800" b="1" dirty="0">
                <a:solidFill>
                  <a:srgbClr val="FF0000"/>
                </a:solidFill>
                <a:latin typeface="隶书" pitchFamily="49" charset="-122"/>
                <a:ea typeface="隶书" pitchFamily="49" charset="-122"/>
                <a:cs typeface="+mn-cs"/>
              </a:rPr>
              <a:t> </a:t>
            </a:r>
            <a:r>
              <a:rPr lang="zh-CN" altLang="en-US" sz="2800" b="1" dirty="0" smtClean="0">
                <a:solidFill>
                  <a:srgbClr val="FF0000"/>
                </a:solidFill>
                <a:latin typeface="隶书" pitchFamily="49" charset="-122"/>
                <a:ea typeface="隶书" pitchFamily="49" charset="-122"/>
                <a:cs typeface="+mn-cs"/>
              </a:rPr>
              <a:t>   </a:t>
            </a:r>
            <a:r>
              <a:rPr lang="zh-CN" altLang="en-US" sz="2800" b="1" dirty="0" smtClean="0">
                <a:latin typeface="楷体" pitchFamily="49" charset="-122"/>
                <a:ea typeface="楷体" pitchFamily="49" charset="-122"/>
              </a:rPr>
              <a:t>轴</a:t>
            </a:r>
            <a:r>
              <a:rPr lang="zh-CN" altLang="en-US" sz="2800" b="1" dirty="0">
                <a:latin typeface="楷体" pitchFamily="49" charset="-122"/>
                <a:ea typeface="楷体" pitchFamily="49" charset="-122"/>
              </a:rPr>
              <a:t>上的键槽、孔</a:t>
            </a:r>
            <a:r>
              <a:rPr lang="zh-CN" altLang="zh-CN" sz="2800" b="1" dirty="0">
                <a:latin typeface="楷体" pitchFamily="49" charset="-122"/>
                <a:ea typeface="楷体" pitchFamily="49" charset="-122"/>
              </a:rPr>
              <a:t>等结构，用移出断面图表达</a:t>
            </a:r>
            <a:r>
              <a:rPr lang="en-US" altLang="zh-CN" sz="2800" b="1" dirty="0" smtClean="0">
                <a:latin typeface="楷体" pitchFamily="49" charset="-122"/>
                <a:ea typeface="楷体" pitchFamily="49" charset="-122"/>
              </a:rPr>
              <a:t>;</a:t>
            </a:r>
          </a:p>
          <a:p>
            <a:pPr>
              <a:buClr>
                <a:srgbClr val="FF0000"/>
              </a:buClr>
            </a:pPr>
            <a:r>
              <a:rPr lang="zh-CN" altLang="zh-CN" sz="2800" b="1" dirty="0" smtClean="0">
                <a:latin typeface="楷体" pitchFamily="49" charset="-122"/>
                <a:ea typeface="楷体" pitchFamily="49" charset="-122"/>
              </a:rPr>
              <a:t>砂轮</a:t>
            </a:r>
            <a:r>
              <a:rPr lang="zh-CN" altLang="zh-CN" sz="2800" b="1" dirty="0">
                <a:latin typeface="楷体" pitchFamily="49" charset="-122"/>
                <a:ea typeface="楷体" pitchFamily="49" charset="-122"/>
              </a:rPr>
              <a:t>越程槽、退刀</a:t>
            </a:r>
            <a:r>
              <a:rPr lang="zh-CN" altLang="zh-CN" sz="2800" b="1" dirty="0" smtClean="0">
                <a:latin typeface="楷体" pitchFamily="49" charset="-122"/>
                <a:ea typeface="楷体" pitchFamily="49" charset="-122"/>
              </a:rPr>
              <a:t>槽等</a:t>
            </a:r>
            <a:r>
              <a:rPr lang="zh-CN" altLang="zh-CN" sz="2800" b="1" dirty="0">
                <a:latin typeface="楷体" pitchFamily="49" charset="-122"/>
                <a:ea typeface="楷体" pitchFamily="49" charset="-122"/>
              </a:rPr>
              <a:t>结构用局部放大图表达。</a:t>
            </a:r>
            <a:endParaRPr lang="zh-CN" altLang="en-US" sz="2800" b="1" dirty="0">
              <a:latin typeface="楷体" pitchFamily="49" charset="-122"/>
              <a:ea typeface="楷体" pitchFamily="49" charset="-122"/>
              <a:cs typeface="+mn-cs"/>
            </a:endParaRPr>
          </a:p>
        </p:txBody>
      </p:sp>
      <p:pic>
        <p:nvPicPr>
          <p:cNvPr id="15" name="Picture 179" descr="wps_clip_image-1711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3848" y="1078090"/>
            <a:ext cx="4059650" cy="1198782"/>
          </a:xfrm>
          <a:prstGeom prst="rect">
            <a:avLst/>
          </a:prstGeom>
          <a:solidFill>
            <a:schemeClr val="accent3"/>
          </a:solidFill>
          <a:ln w="38100">
            <a:solidFill>
              <a:schemeClr val="accent2"/>
            </a:solidFill>
          </a:ln>
        </p:spPr>
      </p:pic>
      <p:pic>
        <p:nvPicPr>
          <p:cNvPr id="1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2721" y="2492896"/>
            <a:ext cx="6083300" cy="2690812"/>
          </a:xfrm>
          <a:prstGeom prst="rect">
            <a:avLst/>
          </a:prstGeom>
          <a:solidFill>
            <a:schemeClr val="accent3"/>
          </a:solidFill>
          <a:ln w="38100">
            <a:solidFill>
              <a:schemeClr val="accent2"/>
            </a:solidFill>
          </a:ln>
          <a:extLst/>
        </p:spPr>
      </p:pic>
      <p:sp>
        <p:nvSpPr>
          <p:cNvPr id="19" name="椭圆 18"/>
          <p:cNvSpPr/>
          <p:nvPr/>
        </p:nvSpPr>
        <p:spPr bwMode="auto">
          <a:xfrm>
            <a:off x="2592721" y="2708920"/>
            <a:ext cx="995872" cy="936104"/>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
        <p:nvSpPr>
          <p:cNvPr id="20" name="椭圆 19"/>
          <p:cNvSpPr/>
          <p:nvPr/>
        </p:nvSpPr>
        <p:spPr bwMode="auto">
          <a:xfrm>
            <a:off x="5136435" y="2541866"/>
            <a:ext cx="1163757" cy="1031150"/>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
        <p:nvSpPr>
          <p:cNvPr id="21" name="椭圆 20"/>
          <p:cNvSpPr/>
          <p:nvPr/>
        </p:nvSpPr>
        <p:spPr bwMode="auto">
          <a:xfrm>
            <a:off x="7164288" y="2420888"/>
            <a:ext cx="1656184" cy="1296144"/>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Tree>
    <p:extLst>
      <p:ext uri="{BB962C8B-B14F-4D97-AF65-F5344CB8AC3E}">
        <p14:creationId xmlns:p14="http://schemas.microsoft.com/office/powerpoint/2010/main" val="172488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left)">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000"/>
                                        <p:tgtEl>
                                          <p:spTgt spid="19"/>
                                        </p:tgtEl>
                                      </p:cBhvr>
                                    </p:animEffect>
                                    <p:anim calcmode="lin" valueType="num">
                                      <p:cBhvr>
                                        <p:cTn id="18" dur="2000" fill="hold"/>
                                        <p:tgtEl>
                                          <p:spTgt spid="19"/>
                                        </p:tgtEl>
                                        <p:attrNameLst>
                                          <p:attrName>ppt_w</p:attrName>
                                        </p:attrNameLst>
                                      </p:cBhvr>
                                      <p:tavLst>
                                        <p:tav tm="0" fmla="#ppt_w*sin(2.5*pi*$)">
                                          <p:val>
                                            <p:fltVal val="0"/>
                                          </p:val>
                                        </p:tav>
                                        <p:tav tm="100000">
                                          <p:val>
                                            <p:fltVal val="1"/>
                                          </p:val>
                                        </p:tav>
                                      </p:tavLst>
                                    </p:anim>
                                    <p:anim calcmode="lin" valueType="num">
                                      <p:cBhvr>
                                        <p:cTn id="19" dur="2000" fill="hold"/>
                                        <p:tgtEl>
                                          <p:spTgt spid="19"/>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000"/>
                                        <p:tgtEl>
                                          <p:spTgt spid="20"/>
                                        </p:tgtEl>
                                      </p:cBhvr>
                                    </p:animEffect>
                                    <p:anim calcmode="lin" valueType="num">
                                      <p:cBhvr>
                                        <p:cTn id="23" dur="2000" fill="hold"/>
                                        <p:tgtEl>
                                          <p:spTgt spid="20"/>
                                        </p:tgtEl>
                                        <p:attrNameLst>
                                          <p:attrName>ppt_w</p:attrName>
                                        </p:attrNameLst>
                                      </p:cBhvr>
                                      <p:tavLst>
                                        <p:tav tm="0" fmla="#ppt_w*sin(2.5*pi*$)">
                                          <p:val>
                                            <p:fltVal val="0"/>
                                          </p:val>
                                        </p:tav>
                                        <p:tav tm="100000">
                                          <p:val>
                                            <p:fltVal val="1"/>
                                          </p:val>
                                        </p:tav>
                                      </p:tavLst>
                                    </p:anim>
                                    <p:anim calcmode="lin" valueType="num">
                                      <p:cBhvr>
                                        <p:cTn id="24"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
                                            <p:txEl>
                                              <p:pRg st="1" end="1"/>
                                            </p:txEl>
                                          </p:spTgt>
                                        </p:tgtEl>
                                        <p:attrNameLst>
                                          <p:attrName>style.visibility</p:attrName>
                                        </p:attrNameLst>
                                      </p:cBhvr>
                                      <p:to>
                                        <p:strVal val="visible"/>
                                      </p:to>
                                    </p:set>
                                    <p:animEffect transition="in" filter="wipe(left)">
                                      <p:cBhvr>
                                        <p:cTn id="29" dur="500"/>
                                        <p:tgtEl>
                                          <p:spTgt spid="1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2000"/>
                                        <p:tgtEl>
                                          <p:spTgt spid="21"/>
                                        </p:tgtEl>
                                      </p:cBhvr>
                                    </p:animEffect>
                                    <p:anim calcmode="lin" valueType="num">
                                      <p:cBhvr>
                                        <p:cTn id="35" dur="2000" fill="hold"/>
                                        <p:tgtEl>
                                          <p:spTgt spid="21"/>
                                        </p:tgtEl>
                                        <p:attrNameLst>
                                          <p:attrName>ppt_w</p:attrName>
                                        </p:attrNameLst>
                                      </p:cBhvr>
                                      <p:tavLst>
                                        <p:tav tm="0" fmla="#ppt_w*sin(2.5*pi*$)">
                                          <p:val>
                                            <p:fltVal val="0"/>
                                          </p:val>
                                        </p:tav>
                                        <p:tav tm="100000">
                                          <p:val>
                                            <p:fltVal val="1"/>
                                          </p:val>
                                        </p:tav>
                                      </p:tavLst>
                                    </p:anim>
                                    <p:anim calcmode="lin" valueType="num">
                                      <p:cBhvr>
                                        <p:cTn id="36"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uiExpand="1" build="p"/>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704034" y="1196752"/>
            <a:ext cx="5976664"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nSpc>
                <a:spcPct val="100000"/>
              </a:lnSpc>
              <a:defRPr sz="2800" b="1">
                <a:effectLst/>
                <a:latin typeface="楷体" pitchFamily="49" charset="-122"/>
                <a:ea typeface="楷体" pitchFamily="49" charset="-122"/>
                <a:cs typeface="+mn-cs"/>
              </a:defRPr>
            </a:lvl1pPr>
          </a:lstStyle>
          <a:p>
            <a:r>
              <a:rPr lang="zh-CN" altLang="en-US" dirty="0"/>
              <a:t>  </a:t>
            </a:r>
            <a:r>
              <a:rPr lang="zh-CN" altLang="en-US" dirty="0" smtClean="0"/>
              <a:t>  主要</a:t>
            </a:r>
            <a:r>
              <a:rPr lang="zh-CN" altLang="en-US" dirty="0"/>
              <a:t>包括手轮、皮带轮、齿轮、法兰盘和端盖等。主要作用是用来传递力和扭矩，或起联接、轴向定位、密封等。</a:t>
            </a:r>
            <a:endParaRPr lang="en-US" altLang="zh-CN" dirty="0"/>
          </a:p>
        </p:txBody>
      </p:sp>
      <p:sp>
        <p:nvSpPr>
          <p:cNvPr id="13"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2.</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轮盘类零件</a:t>
            </a:r>
            <a:endParaRPr lang="zh-CN" altLang="en-US" sz="3600" b="1" dirty="0">
              <a:solidFill>
                <a:schemeClr val="accent2"/>
              </a:solidFill>
              <a:latin typeface="隶书" pitchFamily="49" charset="-122"/>
              <a:ea typeface="隶书" pitchFamily="49" charset="-122"/>
            </a:endParaRPr>
          </a:p>
        </p:txBody>
      </p:sp>
      <p:sp>
        <p:nvSpPr>
          <p:cNvPr id="14" name="Text Box 10"/>
          <p:cNvSpPr txBox="1">
            <a:spLocks noChangeArrowheads="1"/>
          </p:cNvSpPr>
          <p:nvPr/>
        </p:nvSpPr>
        <p:spPr bwMode="auto">
          <a:xfrm>
            <a:off x="780554" y="3140968"/>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结构特点  </a:t>
            </a:r>
            <a:endParaRPr lang="zh-CN" altLang="en-US" sz="2000" b="1" dirty="0">
              <a:solidFill>
                <a:srgbClr val="FF0000"/>
              </a:solidFill>
              <a:ea typeface="楷体_GB2312" pitchFamily="49" charset="-122"/>
            </a:endParaRPr>
          </a:p>
        </p:txBody>
      </p:sp>
      <p:sp>
        <p:nvSpPr>
          <p:cNvPr id="15" name="Rectangle 28"/>
          <p:cNvSpPr>
            <a:spLocks noChangeArrowheads="1"/>
          </p:cNvSpPr>
          <p:nvPr/>
        </p:nvSpPr>
        <p:spPr bwMode="auto">
          <a:xfrm>
            <a:off x="804355" y="3645024"/>
            <a:ext cx="79168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latin typeface="楷体" pitchFamily="49" charset="-122"/>
                <a:ea typeface="楷体" pitchFamily="49" charset="-122"/>
                <a:cs typeface="+mn-cs"/>
              </a:rPr>
              <a:t>主体</a:t>
            </a:r>
            <a:r>
              <a:rPr lang="zh-CN" altLang="en-US" sz="2800" b="1" dirty="0">
                <a:latin typeface="楷体" pitchFamily="49" charset="-122"/>
                <a:ea typeface="楷体" pitchFamily="49" charset="-122"/>
                <a:cs typeface="+mn-cs"/>
              </a:rPr>
              <a:t>结构大部分为回转</a:t>
            </a:r>
            <a:r>
              <a:rPr lang="zh-CN" altLang="en-US" sz="2800" b="1" dirty="0" smtClean="0">
                <a:latin typeface="楷体" pitchFamily="49" charset="-122"/>
                <a:ea typeface="楷体" pitchFamily="49" charset="-122"/>
                <a:cs typeface="+mn-cs"/>
              </a:rPr>
              <a:t>体，其</a:t>
            </a:r>
            <a:r>
              <a:rPr lang="zh-CN" altLang="en-US" sz="2800" b="1" dirty="0">
                <a:latin typeface="楷体" pitchFamily="49" charset="-122"/>
                <a:ea typeface="楷体" pitchFamily="49" charset="-122"/>
                <a:cs typeface="+mn-cs"/>
              </a:rPr>
              <a:t>径向尺寸</a:t>
            </a:r>
            <a:r>
              <a:rPr lang="zh-CN" altLang="en-US" sz="2800" b="1" dirty="0" smtClean="0">
                <a:latin typeface="楷体" pitchFamily="49" charset="-122"/>
                <a:ea typeface="楷体" pitchFamily="49" charset="-122"/>
                <a:cs typeface="+mn-cs"/>
              </a:rPr>
              <a:t>较大，轴</a:t>
            </a:r>
            <a:r>
              <a:rPr lang="zh-CN" altLang="en-US" sz="2800" b="1" dirty="0">
                <a:latin typeface="楷体" pitchFamily="49" charset="-122"/>
                <a:ea typeface="楷体" pitchFamily="49" charset="-122"/>
                <a:cs typeface="+mn-cs"/>
              </a:rPr>
              <a:t>向尺寸较</a:t>
            </a:r>
            <a:r>
              <a:rPr lang="zh-CN" altLang="en-US" sz="2800" b="1" dirty="0" smtClean="0">
                <a:latin typeface="楷体" pitchFamily="49" charset="-122"/>
                <a:ea typeface="楷体" pitchFamily="49" charset="-122"/>
                <a:cs typeface="+mn-cs"/>
              </a:rPr>
              <a:t>短，呈</a:t>
            </a:r>
            <a:r>
              <a:rPr lang="zh-CN" altLang="en-US" sz="2800" b="1" dirty="0">
                <a:latin typeface="楷体" pitchFamily="49" charset="-122"/>
                <a:ea typeface="楷体" pitchFamily="49" charset="-122"/>
                <a:cs typeface="+mn-cs"/>
              </a:rPr>
              <a:t>扁平的</a:t>
            </a:r>
            <a:r>
              <a:rPr lang="zh-CN" altLang="en-US" sz="2800" b="1" dirty="0" smtClean="0">
                <a:latin typeface="楷体" pitchFamily="49" charset="-122"/>
                <a:ea typeface="楷体" pitchFamily="49" charset="-122"/>
                <a:cs typeface="+mn-cs"/>
              </a:rPr>
              <a:t>盘状；</a:t>
            </a:r>
            <a:endParaRPr lang="zh-CN" altLang="en-US" sz="2800" b="1" dirty="0">
              <a:latin typeface="楷体" pitchFamily="49" charset="-122"/>
              <a:ea typeface="楷体" pitchFamily="49" charset="-122"/>
              <a:cs typeface="+mn-cs"/>
            </a:endParaRPr>
          </a:p>
        </p:txBody>
      </p:sp>
      <p:sp>
        <p:nvSpPr>
          <p:cNvPr id="16" name="Rectangle 28"/>
          <p:cNvSpPr>
            <a:spLocks noChangeArrowheads="1"/>
          </p:cNvSpPr>
          <p:nvPr/>
        </p:nvSpPr>
        <p:spPr bwMode="auto">
          <a:xfrm>
            <a:off x="780554" y="4584610"/>
            <a:ext cx="79168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latin typeface="楷体" pitchFamily="49" charset="-122"/>
                <a:ea typeface="楷体" pitchFamily="49" charset="-122"/>
                <a:cs typeface="+mn-cs"/>
              </a:rPr>
              <a:t>为</a:t>
            </a:r>
            <a:r>
              <a:rPr lang="zh-CN" altLang="en-US" sz="2800" b="1" dirty="0">
                <a:latin typeface="楷体" pitchFamily="49" charset="-122"/>
                <a:ea typeface="楷体" pitchFamily="49" charset="-122"/>
                <a:cs typeface="+mn-cs"/>
              </a:rPr>
              <a:t>加强结构连接的</a:t>
            </a:r>
            <a:r>
              <a:rPr lang="zh-CN" altLang="en-US" sz="2800" b="1" dirty="0" smtClean="0">
                <a:latin typeface="楷体" pitchFamily="49" charset="-122"/>
                <a:ea typeface="楷体" pitchFamily="49" charset="-122"/>
                <a:cs typeface="+mn-cs"/>
              </a:rPr>
              <a:t>强度，常有肋板、轮辐</a:t>
            </a:r>
            <a:r>
              <a:rPr lang="zh-CN" altLang="en-US" sz="2800" b="1" dirty="0">
                <a:latin typeface="楷体" pitchFamily="49" charset="-122"/>
                <a:ea typeface="楷体" pitchFamily="49" charset="-122"/>
                <a:cs typeface="+mn-cs"/>
              </a:rPr>
              <a:t>等</a:t>
            </a:r>
            <a:r>
              <a:rPr lang="zh-CN" altLang="en-US" sz="2800" b="1" dirty="0" smtClean="0">
                <a:latin typeface="楷体" pitchFamily="49" charset="-122"/>
                <a:ea typeface="楷体" pitchFamily="49" charset="-122"/>
                <a:cs typeface="+mn-cs"/>
              </a:rPr>
              <a:t>连接结构；</a:t>
            </a:r>
            <a:endParaRPr lang="zh-CN" altLang="en-US" sz="2800" b="1" dirty="0">
              <a:latin typeface="楷体" pitchFamily="49" charset="-122"/>
              <a:ea typeface="楷体" pitchFamily="49" charset="-122"/>
              <a:cs typeface="+mn-cs"/>
            </a:endParaRPr>
          </a:p>
        </p:txBody>
      </p:sp>
      <p:pic>
        <p:nvPicPr>
          <p:cNvPr id="10" name="Picture 2" descr="8-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0470" t="10034" r="32207" b="14615"/>
          <a:stretch>
            <a:fillRect/>
          </a:stretch>
        </p:blipFill>
        <p:spPr bwMode="auto">
          <a:xfrm>
            <a:off x="6659556" y="1052736"/>
            <a:ext cx="1895437" cy="2568142"/>
          </a:xfrm>
          <a:prstGeom prst="rect">
            <a:avLst/>
          </a:prstGeom>
          <a:solidFill>
            <a:schemeClr val="accent3"/>
          </a:solidFill>
          <a:ln w="38100">
            <a:solidFill>
              <a:schemeClr val="accent2"/>
            </a:solidFill>
          </a:ln>
          <a:extLst/>
        </p:spPr>
      </p:pic>
      <p:sp>
        <p:nvSpPr>
          <p:cNvPr id="11" name="Rectangle 28"/>
          <p:cNvSpPr>
            <a:spLocks noChangeArrowheads="1"/>
          </p:cNvSpPr>
          <p:nvPr/>
        </p:nvSpPr>
        <p:spPr bwMode="auto">
          <a:xfrm>
            <a:off x="807163" y="5519554"/>
            <a:ext cx="79168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latin typeface="楷体" pitchFamily="49" charset="-122"/>
                <a:ea typeface="楷体" pitchFamily="49" charset="-122"/>
                <a:cs typeface="+mn-cs"/>
              </a:rPr>
              <a:t>为</a:t>
            </a:r>
            <a:r>
              <a:rPr lang="zh-CN" altLang="en-US" sz="2800" b="1" dirty="0">
                <a:latin typeface="楷体" pitchFamily="49" charset="-122"/>
                <a:ea typeface="楷体" pitchFamily="49" charset="-122"/>
                <a:cs typeface="+mn-cs"/>
              </a:rPr>
              <a:t>便于</a:t>
            </a:r>
            <a:r>
              <a:rPr lang="zh-CN" altLang="en-US" sz="2800" b="1" dirty="0" smtClean="0">
                <a:latin typeface="楷体" pitchFamily="49" charset="-122"/>
                <a:ea typeface="楷体" pitchFamily="49" charset="-122"/>
                <a:cs typeface="+mn-cs"/>
              </a:rPr>
              <a:t>安装、紧固，一般</a:t>
            </a:r>
            <a:r>
              <a:rPr lang="zh-CN" altLang="en-US" sz="2800" b="1" dirty="0">
                <a:latin typeface="楷体" pitchFamily="49" charset="-122"/>
                <a:ea typeface="楷体" pitchFamily="49" charset="-122"/>
                <a:cs typeface="+mn-cs"/>
              </a:rPr>
              <a:t>有一个端面是</a:t>
            </a:r>
            <a:r>
              <a:rPr lang="zh-CN" altLang="en-US" sz="2800" b="1" dirty="0" smtClean="0">
                <a:latin typeface="楷体" pitchFamily="49" charset="-122"/>
                <a:ea typeface="楷体" pitchFamily="49" charset="-122"/>
                <a:cs typeface="+mn-cs"/>
              </a:rPr>
              <a:t>与其</a:t>
            </a:r>
            <a:r>
              <a:rPr lang="zh-CN" altLang="en-US" sz="2800" b="1" dirty="0">
                <a:latin typeface="楷体" pitchFamily="49" charset="-122"/>
                <a:ea typeface="楷体" pitchFamily="49" charset="-122"/>
                <a:cs typeface="+mn-cs"/>
              </a:rPr>
              <a:t>他零件连接的重要</a:t>
            </a:r>
            <a:r>
              <a:rPr lang="zh-CN" altLang="en-US" sz="2800" b="1" dirty="0" smtClean="0">
                <a:latin typeface="楷体" pitchFamily="49" charset="-122"/>
                <a:ea typeface="楷体" pitchFamily="49" charset="-122"/>
                <a:cs typeface="+mn-cs"/>
              </a:rPr>
              <a:t>接触面。</a:t>
            </a:r>
            <a:endParaRPr lang="zh-CN" altLang="en-US" sz="2800" b="1" dirty="0">
              <a:latin typeface="楷体" pitchFamily="49" charset="-122"/>
              <a:ea typeface="楷体" pitchFamily="49" charset="-122"/>
              <a:cs typeface="+mn-cs"/>
            </a:endParaRPr>
          </a:p>
        </p:txBody>
      </p:sp>
    </p:spTree>
    <p:extLst>
      <p:ext uri="{BB962C8B-B14F-4D97-AF65-F5344CB8AC3E}">
        <p14:creationId xmlns:p14="http://schemas.microsoft.com/office/powerpoint/2010/main" val="82190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7200000" s="0" l="0"/>
                                      </p:by>
                                    </p:animClr>
                                    <p:animClr clrSpc="hsl" dir="cw">
                                      <p:cBhvr>
                                        <p:cTn id="7" dur="500" fill="hold"/>
                                        <p:tgtEl>
                                          <p:spTgt spid="13"/>
                                        </p:tgtEl>
                                        <p:attrNameLst>
                                          <p:attrName>fillcolor</p:attrName>
                                        </p:attrNameLst>
                                      </p:cBhvr>
                                      <p:by>
                                        <p:hsl h="7200000" s="0" l="0"/>
                                      </p:by>
                                    </p:animClr>
                                    <p:animClr clrSpc="hsl" dir="cw">
                                      <p:cBhvr>
                                        <p:cTn id="8" dur="500" fill="hold"/>
                                        <p:tgtEl>
                                          <p:spTgt spid="13"/>
                                        </p:tgtEl>
                                        <p:attrNameLst>
                                          <p:attrName>stroke.color</p:attrName>
                                        </p:attrNameLst>
                                      </p:cBhvr>
                                      <p:by>
                                        <p:hsl h="7200000" s="0" l="0"/>
                                      </p:by>
                                    </p:animClr>
                                    <p:set>
                                      <p:cBhvr>
                                        <p:cTn id="9" dur="500" fill="hold"/>
                                        <p:tgtEl>
                                          <p:spTgt spid="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animBg="1"/>
      <p:bldP spid="15" grpId="0"/>
      <p:bldP spid="16"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58616" y="1091260"/>
            <a:ext cx="4993656" cy="2723868"/>
            <a:chOff x="1018669" y="993163"/>
            <a:chExt cx="4993656" cy="2723868"/>
          </a:xfrm>
        </p:grpSpPr>
        <p:sp>
          <p:nvSpPr>
            <p:cNvPr id="176" name="Rectangle 2"/>
            <p:cNvSpPr>
              <a:spLocks noChangeArrowheads="1"/>
            </p:cNvSpPr>
            <p:nvPr/>
          </p:nvSpPr>
          <p:spPr bwMode="auto">
            <a:xfrm flipV="1">
              <a:off x="1018669" y="993163"/>
              <a:ext cx="4993656" cy="2723868"/>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endParaRPr lang="zh-CN" altLang="en-US"/>
            </a:p>
          </p:txBody>
        </p:sp>
        <p:grpSp>
          <p:nvGrpSpPr>
            <p:cNvPr id="12" name="Group 3"/>
            <p:cNvGrpSpPr>
              <a:grpSpLocks noChangeAspect="1"/>
            </p:cNvGrpSpPr>
            <p:nvPr/>
          </p:nvGrpSpPr>
          <p:grpSpPr bwMode="auto">
            <a:xfrm>
              <a:off x="1128633" y="1057121"/>
              <a:ext cx="4768850" cy="2592387"/>
              <a:chOff x="0" y="0"/>
              <a:chExt cx="4274" cy="2323"/>
            </a:xfrm>
          </p:grpSpPr>
          <p:sp>
            <p:nvSpPr>
              <p:cNvPr id="17" name="Line 4"/>
              <p:cNvSpPr>
                <a:spLocks noChangeAspect="1" noChangeShapeType="1"/>
              </p:cNvSpPr>
              <p:nvPr/>
            </p:nvSpPr>
            <p:spPr bwMode="auto">
              <a:xfrm>
                <a:off x="2412" y="79"/>
                <a:ext cx="1374"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 name="未知"/>
              <p:cNvSpPr>
                <a:spLocks noChangeAspect="1"/>
              </p:cNvSpPr>
              <p:nvPr/>
            </p:nvSpPr>
            <p:spPr bwMode="auto">
              <a:xfrm>
                <a:off x="2047" y="79"/>
                <a:ext cx="365" cy="365"/>
              </a:xfrm>
              <a:custGeom>
                <a:avLst/>
                <a:gdLst>
                  <a:gd name="T0" fmla="*/ 1 w 1355"/>
                  <a:gd name="T1" fmla="*/ 0 h 1357"/>
                  <a:gd name="T2" fmla="*/ 0 w 1355"/>
                  <a:gd name="T3" fmla="*/ 0 h 1357"/>
                  <a:gd name="T4" fmla="*/ 0 w 1355"/>
                  <a:gd name="T5" fmla="*/ 0 h 1357"/>
                  <a:gd name="T6" fmla="*/ 0 w 1355"/>
                  <a:gd name="T7" fmla="*/ 0 h 1357"/>
                  <a:gd name="T8" fmla="*/ 0 w 1355"/>
                  <a:gd name="T9" fmla="*/ 0 h 1357"/>
                  <a:gd name="T10" fmla="*/ 0 w 1355"/>
                  <a:gd name="T11" fmla="*/ 1 h 1357"/>
                  <a:gd name="T12" fmla="*/ 0 60000 65536"/>
                  <a:gd name="T13" fmla="*/ 0 60000 65536"/>
                  <a:gd name="T14" fmla="*/ 0 60000 65536"/>
                  <a:gd name="T15" fmla="*/ 0 60000 65536"/>
                  <a:gd name="T16" fmla="*/ 0 60000 65536"/>
                  <a:gd name="T17" fmla="*/ 0 60000 65536"/>
                  <a:gd name="T18" fmla="*/ 0 w 1355"/>
                  <a:gd name="T19" fmla="*/ 0 h 1357"/>
                  <a:gd name="T20" fmla="*/ 1355 w 1355"/>
                  <a:gd name="T21" fmla="*/ 1357 h 1357"/>
                </a:gdLst>
                <a:ahLst/>
                <a:cxnLst>
                  <a:cxn ang="T12">
                    <a:pos x="T0" y="T1"/>
                  </a:cxn>
                  <a:cxn ang="T13">
                    <a:pos x="T2" y="T3"/>
                  </a:cxn>
                  <a:cxn ang="T14">
                    <a:pos x="T4" y="T5"/>
                  </a:cxn>
                  <a:cxn ang="T15">
                    <a:pos x="T6" y="T7"/>
                  </a:cxn>
                  <a:cxn ang="T16">
                    <a:pos x="T8" y="T9"/>
                  </a:cxn>
                  <a:cxn ang="T17">
                    <a:pos x="T10" y="T11"/>
                  </a:cxn>
                </a:cxnLst>
                <a:rect l="T18" t="T19" r="T20" b="T21"/>
                <a:pathLst>
                  <a:path w="1355" h="1357">
                    <a:moveTo>
                      <a:pt x="1355" y="0"/>
                    </a:moveTo>
                    <a:lnTo>
                      <a:pt x="936" y="66"/>
                    </a:lnTo>
                    <a:lnTo>
                      <a:pt x="559" y="260"/>
                    </a:lnTo>
                    <a:lnTo>
                      <a:pt x="259" y="560"/>
                    </a:lnTo>
                    <a:lnTo>
                      <a:pt x="67" y="937"/>
                    </a:lnTo>
                    <a:lnTo>
                      <a:pt x="0" y="1357"/>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 name="Line 6"/>
              <p:cNvSpPr>
                <a:spLocks noChangeAspect="1" noChangeShapeType="1"/>
              </p:cNvSpPr>
              <p:nvPr/>
            </p:nvSpPr>
            <p:spPr bwMode="auto">
              <a:xfrm>
                <a:off x="4151" y="444"/>
                <a:ext cx="2" cy="137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 name="未知"/>
              <p:cNvSpPr>
                <a:spLocks noChangeAspect="1"/>
              </p:cNvSpPr>
              <p:nvPr/>
            </p:nvSpPr>
            <p:spPr bwMode="auto">
              <a:xfrm>
                <a:off x="3786" y="79"/>
                <a:ext cx="365" cy="365"/>
              </a:xfrm>
              <a:custGeom>
                <a:avLst/>
                <a:gdLst>
                  <a:gd name="T0" fmla="*/ 1 w 1354"/>
                  <a:gd name="T1" fmla="*/ 1 h 1357"/>
                  <a:gd name="T2" fmla="*/ 1 w 1354"/>
                  <a:gd name="T3" fmla="*/ 0 h 1357"/>
                  <a:gd name="T4" fmla="*/ 1 w 1354"/>
                  <a:gd name="T5" fmla="*/ 0 h 1357"/>
                  <a:gd name="T6" fmla="*/ 0 w 1354"/>
                  <a:gd name="T7" fmla="*/ 0 h 1357"/>
                  <a:gd name="T8" fmla="*/ 0 w 1354"/>
                  <a:gd name="T9" fmla="*/ 0 h 1357"/>
                  <a:gd name="T10" fmla="*/ 0 w 1354"/>
                  <a:gd name="T11" fmla="*/ 0 h 1357"/>
                  <a:gd name="T12" fmla="*/ 0 60000 65536"/>
                  <a:gd name="T13" fmla="*/ 0 60000 65536"/>
                  <a:gd name="T14" fmla="*/ 0 60000 65536"/>
                  <a:gd name="T15" fmla="*/ 0 60000 65536"/>
                  <a:gd name="T16" fmla="*/ 0 60000 65536"/>
                  <a:gd name="T17" fmla="*/ 0 60000 65536"/>
                  <a:gd name="T18" fmla="*/ 0 w 1354"/>
                  <a:gd name="T19" fmla="*/ 0 h 1357"/>
                  <a:gd name="T20" fmla="*/ 1354 w 1354"/>
                  <a:gd name="T21" fmla="*/ 1357 h 1357"/>
                </a:gdLst>
                <a:ahLst/>
                <a:cxnLst>
                  <a:cxn ang="T12">
                    <a:pos x="T0" y="T1"/>
                  </a:cxn>
                  <a:cxn ang="T13">
                    <a:pos x="T2" y="T3"/>
                  </a:cxn>
                  <a:cxn ang="T14">
                    <a:pos x="T4" y="T5"/>
                  </a:cxn>
                  <a:cxn ang="T15">
                    <a:pos x="T6" y="T7"/>
                  </a:cxn>
                  <a:cxn ang="T16">
                    <a:pos x="T8" y="T9"/>
                  </a:cxn>
                  <a:cxn ang="T17">
                    <a:pos x="T10" y="T11"/>
                  </a:cxn>
                </a:cxnLst>
                <a:rect l="T18" t="T19" r="T20" b="T21"/>
                <a:pathLst>
                  <a:path w="1354" h="1357">
                    <a:moveTo>
                      <a:pt x="1354" y="1357"/>
                    </a:moveTo>
                    <a:lnTo>
                      <a:pt x="1288" y="937"/>
                    </a:lnTo>
                    <a:lnTo>
                      <a:pt x="1096" y="560"/>
                    </a:lnTo>
                    <a:lnTo>
                      <a:pt x="796" y="260"/>
                    </a:lnTo>
                    <a:lnTo>
                      <a:pt x="418" y="66"/>
                    </a:lnTo>
                    <a:lnTo>
                      <a:pt x="0" y="0"/>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 name="Line 8"/>
              <p:cNvSpPr>
                <a:spLocks noChangeAspect="1" noChangeShapeType="1"/>
              </p:cNvSpPr>
              <p:nvPr/>
            </p:nvSpPr>
            <p:spPr bwMode="auto">
              <a:xfrm flipH="1">
                <a:off x="2412" y="2186"/>
                <a:ext cx="1374"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 name="未知"/>
              <p:cNvSpPr>
                <a:spLocks noChangeAspect="1"/>
              </p:cNvSpPr>
              <p:nvPr/>
            </p:nvSpPr>
            <p:spPr bwMode="auto">
              <a:xfrm>
                <a:off x="2047" y="1820"/>
                <a:ext cx="365" cy="366"/>
              </a:xfrm>
              <a:custGeom>
                <a:avLst/>
                <a:gdLst>
                  <a:gd name="T0" fmla="*/ 0 w 1355"/>
                  <a:gd name="T1" fmla="*/ 0 h 1357"/>
                  <a:gd name="T2" fmla="*/ 0 w 1355"/>
                  <a:gd name="T3" fmla="*/ 0 h 1357"/>
                  <a:gd name="T4" fmla="*/ 0 w 1355"/>
                  <a:gd name="T5" fmla="*/ 0 h 1357"/>
                  <a:gd name="T6" fmla="*/ 0 w 1355"/>
                  <a:gd name="T7" fmla="*/ 1 h 1357"/>
                  <a:gd name="T8" fmla="*/ 0 w 1355"/>
                  <a:gd name="T9" fmla="*/ 1 h 1357"/>
                  <a:gd name="T10" fmla="*/ 1 w 1355"/>
                  <a:gd name="T11" fmla="*/ 1 h 1357"/>
                  <a:gd name="T12" fmla="*/ 0 60000 65536"/>
                  <a:gd name="T13" fmla="*/ 0 60000 65536"/>
                  <a:gd name="T14" fmla="*/ 0 60000 65536"/>
                  <a:gd name="T15" fmla="*/ 0 60000 65536"/>
                  <a:gd name="T16" fmla="*/ 0 60000 65536"/>
                  <a:gd name="T17" fmla="*/ 0 60000 65536"/>
                  <a:gd name="T18" fmla="*/ 0 w 1355"/>
                  <a:gd name="T19" fmla="*/ 0 h 1357"/>
                  <a:gd name="T20" fmla="*/ 1355 w 1355"/>
                  <a:gd name="T21" fmla="*/ 1357 h 1357"/>
                </a:gdLst>
                <a:ahLst/>
                <a:cxnLst>
                  <a:cxn ang="T12">
                    <a:pos x="T0" y="T1"/>
                  </a:cxn>
                  <a:cxn ang="T13">
                    <a:pos x="T2" y="T3"/>
                  </a:cxn>
                  <a:cxn ang="T14">
                    <a:pos x="T4" y="T5"/>
                  </a:cxn>
                  <a:cxn ang="T15">
                    <a:pos x="T6" y="T7"/>
                  </a:cxn>
                  <a:cxn ang="T16">
                    <a:pos x="T8" y="T9"/>
                  </a:cxn>
                  <a:cxn ang="T17">
                    <a:pos x="T10" y="T11"/>
                  </a:cxn>
                </a:cxnLst>
                <a:rect l="T18" t="T19" r="T20" b="T21"/>
                <a:pathLst>
                  <a:path w="1355" h="1357">
                    <a:moveTo>
                      <a:pt x="0" y="0"/>
                    </a:moveTo>
                    <a:lnTo>
                      <a:pt x="67" y="419"/>
                    </a:lnTo>
                    <a:lnTo>
                      <a:pt x="259" y="798"/>
                    </a:lnTo>
                    <a:lnTo>
                      <a:pt x="559" y="1098"/>
                    </a:lnTo>
                    <a:lnTo>
                      <a:pt x="936" y="1291"/>
                    </a:lnTo>
                    <a:lnTo>
                      <a:pt x="1355" y="1357"/>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 name="未知"/>
              <p:cNvSpPr>
                <a:spLocks noChangeAspect="1"/>
              </p:cNvSpPr>
              <p:nvPr/>
            </p:nvSpPr>
            <p:spPr bwMode="auto">
              <a:xfrm>
                <a:off x="3786" y="1820"/>
                <a:ext cx="365" cy="366"/>
              </a:xfrm>
              <a:custGeom>
                <a:avLst/>
                <a:gdLst>
                  <a:gd name="T0" fmla="*/ 0 w 1354"/>
                  <a:gd name="T1" fmla="*/ 1 h 1357"/>
                  <a:gd name="T2" fmla="*/ 0 w 1354"/>
                  <a:gd name="T3" fmla="*/ 1 h 1357"/>
                  <a:gd name="T4" fmla="*/ 0 w 1354"/>
                  <a:gd name="T5" fmla="*/ 1 h 1357"/>
                  <a:gd name="T6" fmla="*/ 1 w 1354"/>
                  <a:gd name="T7" fmla="*/ 0 h 1357"/>
                  <a:gd name="T8" fmla="*/ 1 w 1354"/>
                  <a:gd name="T9" fmla="*/ 0 h 1357"/>
                  <a:gd name="T10" fmla="*/ 1 w 1354"/>
                  <a:gd name="T11" fmla="*/ 0 h 1357"/>
                  <a:gd name="T12" fmla="*/ 0 60000 65536"/>
                  <a:gd name="T13" fmla="*/ 0 60000 65536"/>
                  <a:gd name="T14" fmla="*/ 0 60000 65536"/>
                  <a:gd name="T15" fmla="*/ 0 60000 65536"/>
                  <a:gd name="T16" fmla="*/ 0 60000 65536"/>
                  <a:gd name="T17" fmla="*/ 0 60000 65536"/>
                  <a:gd name="T18" fmla="*/ 0 w 1354"/>
                  <a:gd name="T19" fmla="*/ 0 h 1357"/>
                  <a:gd name="T20" fmla="*/ 1354 w 1354"/>
                  <a:gd name="T21" fmla="*/ 1357 h 1357"/>
                </a:gdLst>
                <a:ahLst/>
                <a:cxnLst>
                  <a:cxn ang="T12">
                    <a:pos x="T0" y="T1"/>
                  </a:cxn>
                  <a:cxn ang="T13">
                    <a:pos x="T2" y="T3"/>
                  </a:cxn>
                  <a:cxn ang="T14">
                    <a:pos x="T4" y="T5"/>
                  </a:cxn>
                  <a:cxn ang="T15">
                    <a:pos x="T6" y="T7"/>
                  </a:cxn>
                  <a:cxn ang="T16">
                    <a:pos x="T8" y="T9"/>
                  </a:cxn>
                  <a:cxn ang="T17">
                    <a:pos x="T10" y="T11"/>
                  </a:cxn>
                </a:cxnLst>
                <a:rect l="T18" t="T19" r="T20" b="T21"/>
                <a:pathLst>
                  <a:path w="1354" h="1357">
                    <a:moveTo>
                      <a:pt x="0" y="1357"/>
                    </a:moveTo>
                    <a:lnTo>
                      <a:pt x="418" y="1291"/>
                    </a:lnTo>
                    <a:lnTo>
                      <a:pt x="796" y="1098"/>
                    </a:lnTo>
                    <a:lnTo>
                      <a:pt x="1096" y="798"/>
                    </a:lnTo>
                    <a:lnTo>
                      <a:pt x="1288" y="419"/>
                    </a:lnTo>
                    <a:lnTo>
                      <a:pt x="1354" y="0"/>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 name="Line 11"/>
              <p:cNvSpPr>
                <a:spLocks noChangeAspect="1" noChangeShapeType="1"/>
              </p:cNvSpPr>
              <p:nvPr/>
            </p:nvSpPr>
            <p:spPr bwMode="auto">
              <a:xfrm flipV="1">
                <a:off x="2047" y="444"/>
                <a:ext cx="2" cy="137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 name="未知"/>
              <p:cNvSpPr>
                <a:spLocks noChangeAspect="1"/>
              </p:cNvSpPr>
              <p:nvPr/>
            </p:nvSpPr>
            <p:spPr bwMode="auto">
              <a:xfrm>
                <a:off x="2215" y="247"/>
                <a:ext cx="394" cy="394"/>
              </a:xfrm>
              <a:custGeom>
                <a:avLst/>
                <a:gdLst>
                  <a:gd name="T0" fmla="*/ 1 w 1460"/>
                  <a:gd name="T1" fmla="*/ 0 h 1462"/>
                  <a:gd name="T2" fmla="*/ 1 w 1460"/>
                  <a:gd name="T3" fmla="*/ 0 h 1462"/>
                  <a:gd name="T4" fmla="*/ 1 w 1460"/>
                  <a:gd name="T5" fmla="*/ 0 h 1462"/>
                  <a:gd name="T6" fmla="*/ 0 w 1460"/>
                  <a:gd name="T7" fmla="*/ 0 h 1462"/>
                  <a:gd name="T8" fmla="*/ 0 w 1460"/>
                  <a:gd name="T9" fmla="*/ 0 h 1462"/>
                  <a:gd name="T10" fmla="*/ 0 w 1460"/>
                  <a:gd name="T11" fmla="*/ 0 h 1462"/>
                  <a:gd name="T12" fmla="*/ 0 w 1460"/>
                  <a:gd name="T13" fmla="*/ 0 h 1462"/>
                  <a:gd name="T14" fmla="*/ 0 w 1460"/>
                  <a:gd name="T15" fmla="*/ 0 h 1462"/>
                  <a:gd name="T16" fmla="*/ 0 w 1460"/>
                  <a:gd name="T17" fmla="*/ 0 h 1462"/>
                  <a:gd name="T18" fmla="*/ 0 w 1460"/>
                  <a:gd name="T19" fmla="*/ 0 h 1462"/>
                  <a:gd name="T20" fmla="*/ 0 w 1460"/>
                  <a:gd name="T21" fmla="*/ 1 h 1462"/>
                  <a:gd name="T22" fmla="*/ 0 w 1460"/>
                  <a:gd name="T23" fmla="*/ 1 h 1462"/>
                  <a:gd name="T24" fmla="*/ 0 w 1460"/>
                  <a:gd name="T25" fmla="*/ 1 h 1462"/>
                  <a:gd name="T26" fmla="*/ 0 w 1460"/>
                  <a:gd name="T27" fmla="*/ 1 h 1462"/>
                  <a:gd name="T28" fmla="*/ 1 w 1460"/>
                  <a:gd name="T29" fmla="*/ 1 h 1462"/>
                  <a:gd name="T30" fmla="*/ 1 w 1460"/>
                  <a:gd name="T31" fmla="*/ 0 h 1462"/>
                  <a:gd name="T32" fmla="*/ 1 w 1460"/>
                  <a:gd name="T33" fmla="*/ 0 h 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60"/>
                  <a:gd name="T52" fmla="*/ 0 h 1462"/>
                  <a:gd name="T53" fmla="*/ 1460 w 1460"/>
                  <a:gd name="T54" fmla="*/ 1462 h 14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60" h="1462">
                    <a:moveTo>
                      <a:pt x="1460" y="731"/>
                    </a:moveTo>
                    <a:lnTo>
                      <a:pt x="1404" y="452"/>
                    </a:lnTo>
                    <a:lnTo>
                      <a:pt x="1246" y="214"/>
                    </a:lnTo>
                    <a:lnTo>
                      <a:pt x="1009" y="56"/>
                    </a:lnTo>
                    <a:lnTo>
                      <a:pt x="730" y="0"/>
                    </a:lnTo>
                    <a:lnTo>
                      <a:pt x="451" y="56"/>
                    </a:lnTo>
                    <a:lnTo>
                      <a:pt x="214" y="214"/>
                    </a:lnTo>
                    <a:lnTo>
                      <a:pt x="56" y="452"/>
                    </a:lnTo>
                    <a:lnTo>
                      <a:pt x="0" y="731"/>
                    </a:lnTo>
                    <a:lnTo>
                      <a:pt x="56" y="1010"/>
                    </a:lnTo>
                    <a:lnTo>
                      <a:pt x="214" y="1247"/>
                    </a:lnTo>
                    <a:lnTo>
                      <a:pt x="451" y="1406"/>
                    </a:lnTo>
                    <a:lnTo>
                      <a:pt x="730" y="1462"/>
                    </a:lnTo>
                    <a:lnTo>
                      <a:pt x="1009" y="1406"/>
                    </a:lnTo>
                    <a:lnTo>
                      <a:pt x="1246" y="1247"/>
                    </a:lnTo>
                    <a:lnTo>
                      <a:pt x="1404" y="1010"/>
                    </a:lnTo>
                    <a:lnTo>
                      <a:pt x="1460" y="731"/>
                    </a:lnTo>
                    <a:close/>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 name="未知"/>
              <p:cNvSpPr>
                <a:spLocks noChangeAspect="1"/>
              </p:cNvSpPr>
              <p:nvPr/>
            </p:nvSpPr>
            <p:spPr bwMode="auto">
              <a:xfrm>
                <a:off x="2215" y="1624"/>
                <a:ext cx="394" cy="392"/>
              </a:xfrm>
              <a:custGeom>
                <a:avLst/>
                <a:gdLst>
                  <a:gd name="T0" fmla="*/ 1 w 1460"/>
                  <a:gd name="T1" fmla="*/ 0 h 1462"/>
                  <a:gd name="T2" fmla="*/ 1 w 1460"/>
                  <a:gd name="T3" fmla="*/ 0 h 1462"/>
                  <a:gd name="T4" fmla="*/ 1 w 1460"/>
                  <a:gd name="T5" fmla="*/ 0 h 1462"/>
                  <a:gd name="T6" fmla="*/ 0 w 1460"/>
                  <a:gd name="T7" fmla="*/ 0 h 1462"/>
                  <a:gd name="T8" fmla="*/ 0 w 1460"/>
                  <a:gd name="T9" fmla="*/ 0 h 1462"/>
                  <a:gd name="T10" fmla="*/ 0 w 1460"/>
                  <a:gd name="T11" fmla="*/ 0 h 1462"/>
                  <a:gd name="T12" fmla="*/ 0 w 1460"/>
                  <a:gd name="T13" fmla="*/ 0 h 1462"/>
                  <a:gd name="T14" fmla="*/ 0 w 1460"/>
                  <a:gd name="T15" fmla="*/ 0 h 1462"/>
                  <a:gd name="T16" fmla="*/ 0 w 1460"/>
                  <a:gd name="T17" fmla="*/ 0 h 1462"/>
                  <a:gd name="T18" fmla="*/ 0 w 1460"/>
                  <a:gd name="T19" fmla="*/ 0 h 1462"/>
                  <a:gd name="T20" fmla="*/ 0 w 1460"/>
                  <a:gd name="T21" fmla="*/ 1 h 1462"/>
                  <a:gd name="T22" fmla="*/ 0 w 1460"/>
                  <a:gd name="T23" fmla="*/ 1 h 1462"/>
                  <a:gd name="T24" fmla="*/ 0 w 1460"/>
                  <a:gd name="T25" fmla="*/ 1 h 1462"/>
                  <a:gd name="T26" fmla="*/ 0 w 1460"/>
                  <a:gd name="T27" fmla="*/ 1 h 1462"/>
                  <a:gd name="T28" fmla="*/ 1 w 1460"/>
                  <a:gd name="T29" fmla="*/ 1 h 1462"/>
                  <a:gd name="T30" fmla="*/ 1 w 1460"/>
                  <a:gd name="T31" fmla="*/ 0 h 1462"/>
                  <a:gd name="T32" fmla="*/ 1 w 1460"/>
                  <a:gd name="T33" fmla="*/ 0 h 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60"/>
                  <a:gd name="T52" fmla="*/ 0 h 1462"/>
                  <a:gd name="T53" fmla="*/ 1460 w 1460"/>
                  <a:gd name="T54" fmla="*/ 1462 h 14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60" h="1462">
                    <a:moveTo>
                      <a:pt x="1460" y="731"/>
                    </a:moveTo>
                    <a:lnTo>
                      <a:pt x="1404" y="452"/>
                    </a:lnTo>
                    <a:lnTo>
                      <a:pt x="1246" y="214"/>
                    </a:lnTo>
                    <a:lnTo>
                      <a:pt x="1009" y="56"/>
                    </a:lnTo>
                    <a:lnTo>
                      <a:pt x="730" y="0"/>
                    </a:lnTo>
                    <a:lnTo>
                      <a:pt x="451" y="56"/>
                    </a:lnTo>
                    <a:lnTo>
                      <a:pt x="214" y="214"/>
                    </a:lnTo>
                    <a:lnTo>
                      <a:pt x="56" y="452"/>
                    </a:lnTo>
                    <a:lnTo>
                      <a:pt x="0" y="731"/>
                    </a:lnTo>
                    <a:lnTo>
                      <a:pt x="56" y="1010"/>
                    </a:lnTo>
                    <a:lnTo>
                      <a:pt x="214" y="1247"/>
                    </a:lnTo>
                    <a:lnTo>
                      <a:pt x="451" y="1406"/>
                    </a:lnTo>
                    <a:lnTo>
                      <a:pt x="730" y="1462"/>
                    </a:lnTo>
                    <a:lnTo>
                      <a:pt x="1009" y="1406"/>
                    </a:lnTo>
                    <a:lnTo>
                      <a:pt x="1246" y="1247"/>
                    </a:lnTo>
                    <a:lnTo>
                      <a:pt x="1404" y="1010"/>
                    </a:lnTo>
                    <a:lnTo>
                      <a:pt x="1460" y="731"/>
                    </a:lnTo>
                    <a:close/>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 name="未知"/>
              <p:cNvSpPr>
                <a:spLocks noChangeAspect="1"/>
              </p:cNvSpPr>
              <p:nvPr/>
            </p:nvSpPr>
            <p:spPr bwMode="auto">
              <a:xfrm>
                <a:off x="3591" y="1624"/>
                <a:ext cx="392" cy="392"/>
              </a:xfrm>
              <a:custGeom>
                <a:avLst/>
                <a:gdLst>
                  <a:gd name="T0" fmla="*/ 1 w 1458"/>
                  <a:gd name="T1" fmla="*/ 0 h 1462"/>
                  <a:gd name="T2" fmla="*/ 1 w 1458"/>
                  <a:gd name="T3" fmla="*/ 0 h 1462"/>
                  <a:gd name="T4" fmla="*/ 1 w 1458"/>
                  <a:gd name="T5" fmla="*/ 0 h 1462"/>
                  <a:gd name="T6" fmla="*/ 0 w 1458"/>
                  <a:gd name="T7" fmla="*/ 0 h 1462"/>
                  <a:gd name="T8" fmla="*/ 0 w 1458"/>
                  <a:gd name="T9" fmla="*/ 0 h 1462"/>
                  <a:gd name="T10" fmla="*/ 0 w 1458"/>
                  <a:gd name="T11" fmla="*/ 0 h 1462"/>
                  <a:gd name="T12" fmla="*/ 0 w 1458"/>
                  <a:gd name="T13" fmla="*/ 0 h 1462"/>
                  <a:gd name="T14" fmla="*/ 0 w 1458"/>
                  <a:gd name="T15" fmla="*/ 0 h 1462"/>
                  <a:gd name="T16" fmla="*/ 0 w 1458"/>
                  <a:gd name="T17" fmla="*/ 0 h 1462"/>
                  <a:gd name="T18" fmla="*/ 0 w 1458"/>
                  <a:gd name="T19" fmla="*/ 0 h 1462"/>
                  <a:gd name="T20" fmla="*/ 0 w 1458"/>
                  <a:gd name="T21" fmla="*/ 1 h 1462"/>
                  <a:gd name="T22" fmla="*/ 0 w 1458"/>
                  <a:gd name="T23" fmla="*/ 1 h 1462"/>
                  <a:gd name="T24" fmla="*/ 0 w 1458"/>
                  <a:gd name="T25" fmla="*/ 1 h 1462"/>
                  <a:gd name="T26" fmla="*/ 0 w 1458"/>
                  <a:gd name="T27" fmla="*/ 1 h 1462"/>
                  <a:gd name="T28" fmla="*/ 1 w 1458"/>
                  <a:gd name="T29" fmla="*/ 1 h 1462"/>
                  <a:gd name="T30" fmla="*/ 1 w 1458"/>
                  <a:gd name="T31" fmla="*/ 0 h 1462"/>
                  <a:gd name="T32" fmla="*/ 1 w 1458"/>
                  <a:gd name="T33" fmla="*/ 0 h 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8"/>
                  <a:gd name="T52" fmla="*/ 0 h 1462"/>
                  <a:gd name="T53" fmla="*/ 1458 w 1458"/>
                  <a:gd name="T54" fmla="*/ 1462 h 14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8" h="1462">
                    <a:moveTo>
                      <a:pt x="1458" y="731"/>
                    </a:moveTo>
                    <a:lnTo>
                      <a:pt x="1403" y="452"/>
                    </a:lnTo>
                    <a:lnTo>
                      <a:pt x="1245" y="214"/>
                    </a:lnTo>
                    <a:lnTo>
                      <a:pt x="1008" y="56"/>
                    </a:lnTo>
                    <a:lnTo>
                      <a:pt x="729" y="0"/>
                    </a:lnTo>
                    <a:lnTo>
                      <a:pt x="449" y="56"/>
                    </a:lnTo>
                    <a:lnTo>
                      <a:pt x="213" y="214"/>
                    </a:lnTo>
                    <a:lnTo>
                      <a:pt x="54" y="452"/>
                    </a:lnTo>
                    <a:lnTo>
                      <a:pt x="0" y="731"/>
                    </a:lnTo>
                    <a:lnTo>
                      <a:pt x="54" y="1010"/>
                    </a:lnTo>
                    <a:lnTo>
                      <a:pt x="213" y="1247"/>
                    </a:lnTo>
                    <a:lnTo>
                      <a:pt x="449" y="1406"/>
                    </a:lnTo>
                    <a:lnTo>
                      <a:pt x="729" y="1462"/>
                    </a:lnTo>
                    <a:lnTo>
                      <a:pt x="1008" y="1406"/>
                    </a:lnTo>
                    <a:lnTo>
                      <a:pt x="1245" y="1247"/>
                    </a:lnTo>
                    <a:lnTo>
                      <a:pt x="1403" y="1010"/>
                    </a:lnTo>
                    <a:lnTo>
                      <a:pt x="1458" y="731"/>
                    </a:lnTo>
                    <a:close/>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 name="未知"/>
              <p:cNvSpPr>
                <a:spLocks noChangeAspect="1"/>
              </p:cNvSpPr>
              <p:nvPr/>
            </p:nvSpPr>
            <p:spPr bwMode="auto">
              <a:xfrm>
                <a:off x="3591" y="247"/>
                <a:ext cx="392" cy="394"/>
              </a:xfrm>
              <a:custGeom>
                <a:avLst/>
                <a:gdLst>
                  <a:gd name="T0" fmla="*/ 1 w 1458"/>
                  <a:gd name="T1" fmla="*/ 0 h 1462"/>
                  <a:gd name="T2" fmla="*/ 1 w 1458"/>
                  <a:gd name="T3" fmla="*/ 0 h 1462"/>
                  <a:gd name="T4" fmla="*/ 1 w 1458"/>
                  <a:gd name="T5" fmla="*/ 0 h 1462"/>
                  <a:gd name="T6" fmla="*/ 0 w 1458"/>
                  <a:gd name="T7" fmla="*/ 0 h 1462"/>
                  <a:gd name="T8" fmla="*/ 0 w 1458"/>
                  <a:gd name="T9" fmla="*/ 0 h 1462"/>
                  <a:gd name="T10" fmla="*/ 0 w 1458"/>
                  <a:gd name="T11" fmla="*/ 0 h 1462"/>
                  <a:gd name="T12" fmla="*/ 0 w 1458"/>
                  <a:gd name="T13" fmla="*/ 0 h 1462"/>
                  <a:gd name="T14" fmla="*/ 0 w 1458"/>
                  <a:gd name="T15" fmla="*/ 0 h 1462"/>
                  <a:gd name="T16" fmla="*/ 0 w 1458"/>
                  <a:gd name="T17" fmla="*/ 0 h 1462"/>
                  <a:gd name="T18" fmla="*/ 0 w 1458"/>
                  <a:gd name="T19" fmla="*/ 0 h 1462"/>
                  <a:gd name="T20" fmla="*/ 0 w 1458"/>
                  <a:gd name="T21" fmla="*/ 1 h 1462"/>
                  <a:gd name="T22" fmla="*/ 0 w 1458"/>
                  <a:gd name="T23" fmla="*/ 1 h 1462"/>
                  <a:gd name="T24" fmla="*/ 0 w 1458"/>
                  <a:gd name="T25" fmla="*/ 1 h 1462"/>
                  <a:gd name="T26" fmla="*/ 0 w 1458"/>
                  <a:gd name="T27" fmla="*/ 1 h 1462"/>
                  <a:gd name="T28" fmla="*/ 1 w 1458"/>
                  <a:gd name="T29" fmla="*/ 1 h 1462"/>
                  <a:gd name="T30" fmla="*/ 1 w 1458"/>
                  <a:gd name="T31" fmla="*/ 0 h 1462"/>
                  <a:gd name="T32" fmla="*/ 1 w 1458"/>
                  <a:gd name="T33" fmla="*/ 0 h 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8"/>
                  <a:gd name="T52" fmla="*/ 0 h 1462"/>
                  <a:gd name="T53" fmla="*/ 1458 w 1458"/>
                  <a:gd name="T54" fmla="*/ 1462 h 14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8" h="1462">
                    <a:moveTo>
                      <a:pt x="1458" y="731"/>
                    </a:moveTo>
                    <a:lnTo>
                      <a:pt x="1403" y="452"/>
                    </a:lnTo>
                    <a:lnTo>
                      <a:pt x="1245" y="214"/>
                    </a:lnTo>
                    <a:lnTo>
                      <a:pt x="1008" y="56"/>
                    </a:lnTo>
                    <a:lnTo>
                      <a:pt x="729" y="0"/>
                    </a:lnTo>
                    <a:lnTo>
                      <a:pt x="449" y="56"/>
                    </a:lnTo>
                    <a:lnTo>
                      <a:pt x="213" y="214"/>
                    </a:lnTo>
                    <a:lnTo>
                      <a:pt x="54" y="452"/>
                    </a:lnTo>
                    <a:lnTo>
                      <a:pt x="0" y="731"/>
                    </a:lnTo>
                    <a:lnTo>
                      <a:pt x="54" y="1010"/>
                    </a:lnTo>
                    <a:lnTo>
                      <a:pt x="213" y="1247"/>
                    </a:lnTo>
                    <a:lnTo>
                      <a:pt x="449" y="1406"/>
                    </a:lnTo>
                    <a:lnTo>
                      <a:pt x="729" y="1462"/>
                    </a:lnTo>
                    <a:lnTo>
                      <a:pt x="1008" y="1406"/>
                    </a:lnTo>
                    <a:lnTo>
                      <a:pt x="1245" y="1247"/>
                    </a:lnTo>
                    <a:lnTo>
                      <a:pt x="1403" y="1010"/>
                    </a:lnTo>
                    <a:lnTo>
                      <a:pt x="1458" y="731"/>
                    </a:lnTo>
                    <a:close/>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 name="未知"/>
              <p:cNvSpPr>
                <a:spLocks noChangeAspect="1"/>
              </p:cNvSpPr>
              <p:nvPr/>
            </p:nvSpPr>
            <p:spPr bwMode="auto">
              <a:xfrm>
                <a:off x="2594" y="627"/>
                <a:ext cx="1010" cy="1010"/>
              </a:xfrm>
              <a:custGeom>
                <a:avLst/>
                <a:gdLst>
                  <a:gd name="T0" fmla="*/ 1 w 3752"/>
                  <a:gd name="T1" fmla="*/ 1 h 3757"/>
                  <a:gd name="T2" fmla="*/ 1 w 3752"/>
                  <a:gd name="T3" fmla="*/ 1 h 3757"/>
                  <a:gd name="T4" fmla="*/ 1 w 3752"/>
                  <a:gd name="T5" fmla="*/ 0 h 3757"/>
                  <a:gd name="T6" fmla="*/ 1 w 3752"/>
                  <a:gd name="T7" fmla="*/ 0 h 3757"/>
                  <a:gd name="T8" fmla="*/ 1 w 3752"/>
                  <a:gd name="T9" fmla="*/ 0 h 3757"/>
                  <a:gd name="T10" fmla="*/ 1 w 3752"/>
                  <a:gd name="T11" fmla="*/ 0 h 3757"/>
                  <a:gd name="T12" fmla="*/ 1 w 3752"/>
                  <a:gd name="T13" fmla="*/ 0 h 3757"/>
                  <a:gd name="T14" fmla="*/ 1 w 3752"/>
                  <a:gd name="T15" fmla="*/ 0 h 3757"/>
                  <a:gd name="T16" fmla="*/ 0 w 3752"/>
                  <a:gd name="T17" fmla="*/ 0 h 3757"/>
                  <a:gd name="T18" fmla="*/ 0 w 3752"/>
                  <a:gd name="T19" fmla="*/ 0 h 3757"/>
                  <a:gd name="T20" fmla="*/ 0 w 3752"/>
                  <a:gd name="T21" fmla="*/ 0 h 3757"/>
                  <a:gd name="T22" fmla="*/ 0 w 3752"/>
                  <a:gd name="T23" fmla="*/ 1 h 3757"/>
                  <a:gd name="T24" fmla="*/ 0 w 3752"/>
                  <a:gd name="T25" fmla="*/ 1 h 3757"/>
                  <a:gd name="T26" fmla="*/ 0 w 3752"/>
                  <a:gd name="T27" fmla="*/ 1 h 3757"/>
                  <a:gd name="T28" fmla="*/ 0 w 3752"/>
                  <a:gd name="T29" fmla="*/ 1 h 3757"/>
                  <a:gd name="T30" fmla="*/ 0 w 3752"/>
                  <a:gd name="T31" fmla="*/ 1 h 3757"/>
                  <a:gd name="T32" fmla="*/ 0 w 3752"/>
                  <a:gd name="T33" fmla="*/ 1 h 3757"/>
                  <a:gd name="T34" fmla="*/ 1 w 3752"/>
                  <a:gd name="T35" fmla="*/ 1 h 3757"/>
                  <a:gd name="T36" fmla="*/ 1 w 3752"/>
                  <a:gd name="T37" fmla="*/ 1 h 3757"/>
                  <a:gd name="T38" fmla="*/ 1 w 3752"/>
                  <a:gd name="T39" fmla="*/ 1 h 3757"/>
                  <a:gd name="T40" fmla="*/ 1 w 3752"/>
                  <a:gd name="T41" fmla="*/ 1 h 3757"/>
                  <a:gd name="T42" fmla="*/ 1 w 3752"/>
                  <a:gd name="T43" fmla="*/ 1 h 3757"/>
                  <a:gd name="T44" fmla="*/ 1 w 3752"/>
                  <a:gd name="T45" fmla="*/ 1 h 3757"/>
                  <a:gd name="T46" fmla="*/ 1 w 3752"/>
                  <a:gd name="T47" fmla="*/ 1 h 3757"/>
                  <a:gd name="T48" fmla="*/ 1 w 3752"/>
                  <a:gd name="T49" fmla="*/ 1 h 37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52"/>
                  <a:gd name="T76" fmla="*/ 0 h 3757"/>
                  <a:gd name="T77" fmla="*/ 3752 w 3752"/>
                  <a:gd name="T78" fmla="*/ 3757 h 37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52" h="3757">
                    <a:moveTo>
                      <a:pt x="3752" y="1878"/>
                    </a:moveTo>
                    <a:lnTo>
                      <a:pt x="3689" y="1392"/>
                    </a:lnTo>
                    <a:lnTo>
                      <a:pt x="3501" y="939"/>
                    </a:lnTo>
                    <a:lnTo>
                      <a:pt x="3203" y="549"/>
                    </a:lnTo>
                    <a:lnTo>
                      <a:pt x="2815" y="250"/>
                    </a:lnTo>
                    <a:lnTo>
                      <a:pt x="2362" y="63"/>
                    </a:lnTo>
                    <a:lnTo>
                      <a:pt x="1877" y="0"/>
                    </a:lnTo>
                    <a:lnTo>
                      <a:pt x="1391" y="63"/>
                    </a:lnTo>
                    <a:lnTo>
                      <a:pt x="939" y="250"/>
                    </a:lnTo>
                    <a:lnTo>
                      <a:pt x="550" y="549"/>
                    </a:lnTo>
                    <a:lnTo>
                      <a:pt x="252" y="939"/>
                    </a:lnTo>
                    <a:lnTo>
                      <a:pt x="65" y="1392"/>
                    </a:lnTo>
                    <a:lnTo>
                      <a:pt x="0" y="1878"/>
                    </a:lnTo>
                    <a:lnTo>
                      <a:pt x="65" y="2365"/>
                    </a:lnTo>
                    <a:lnTo>
                      <a:pt x="252" y="2817"/>
                    </a:lnTo>
                    <a:lnTo>
                      <a:pt x="550" y="3207"/>
                    </a:lnTo>
                    <a:lnTo>
                      <a:pt x="939" y="3505"/>
                    </a:lnTo>
                    <a:lnTo>
                      <a:pt x="1391" y="3692"/>
                    </a:lnTo>
                    <a:lnTo>
                      <a:pt x="1877" y="3757"/>
                    </a:lnTo>
                    <a:lnTo>
                      <a:pt x="2362" y="3692"/>
                    </a:lnTo>
                    <a:lnTo>
                      <a:pt x="2815" y="3505"/>
                    </a:lnTo>
                    <a:lnTo>
                      <a:pt x="3203" y="3207"/>
                    </a:lnTo>
                    <a:lnTo>
                      <a:pt x="3501" y="2817"/>
                    </a:lnTo>
                    <a:lnTo>
                      <a:pt x="3689" y="2365"/>
                    </a:lnTo>
                    <a:lnTo>
                      <a:pt x="3752" y="1878"/>
                    </a:lnTo>
                    <a:close/>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 name="未知"/>
              <p:cNvSpPr>
                <a:spLocks noChangeAspect="1"/>
              </p:cNvSpPr>
              <p:nvPr/>
            </p:nvSpPr>
            <p:spPr bwMode="auto">
              <a:xfrm>
                <a:off x="2699" y="731"/>
                <a:ext cx="800" cy="801"/>
              </a:xfrm>
              <a:custGeom>
                <a:avLst/>
                <a:gdLst>
                  <a:gd name="T0" fmla="*/ 1 w 2971"/>
                  <a:gd name="T1" fmla="*/ 1 h 2974"/>
                  <a:gd name="T2" fmla="*/ 1 w 2971"/>
                  <a:gd name="T3" fmla="*/ 0 h 2974"/>
                  <a:gd name="T4" fmla="*/ 1 w 2971"/>
                  <a:gd name="T5" fmla="*/ 0 h 2974"/>
                  <a:gd name="T6" fmla="*/ 1 w 2971"/>
                  <a:gd name="T7" fmla="*/ 0 h 2974"/>
                  <a:gd name="T8" fmla="*/ 1 w 2971"/>
                  <a:gd name="T9" fmla="*/ 0 h 2974"/>
                  <a:gd name="T10" fmla="*/ 1 w 2971"/>
                  <a:gd name="T11" fmla="*/ 0 h 2974"/>
                  <a:gd name="T12" fmla="*/ 0 w 2971"/>
                  <a:gd name="T13" fmla="*/ 0 h 2974"/>
                  <a:gd name="T14" fmla="*/ 0 w 2971"/>
                  <a:gd name="T15" fmla="*/ 0 h 2974"/>
                  <a:gd name="T16" fmla="*/ 0 w 2971"/>
                  <a:gd name="T17" fmla="*/ 0 h 2974"/>
                  <a:gd name="T18" fmla="*/ 0 w 2971"/>
                  <a:gd name="T19" fmla="*/ 0 h 2974"/>
                  <a:gd name="T20" fmla="*/ 0 w 2971"/>
                  <a:gd name="T21" fmla="*/ 1 h 2974"/>
                  <a:gd name="T22" fmla="*/ 0 w 2971"/>
                  <a:gd name="T23" fmla="*/ 1 h 2974"/>
                  <a:gd name="T24" fmla="*/ 0 w 2971"/>
                  <a:gd name="T25" fmla="*/ 1 h 2974"/>
                  <a:gd name="T26" fmla="*/ 0 w 2971"/>
                  <a:gd name="T27" fmla="*/ 1 h 2974"/>
                  <a:gd name="T28" fmla="*/ 0 w 2971"/>
                  <a:gd name="T29" fmla="*/ 1 h 2974"/>
                  <a:gd name="T30" fmla="*/ 1 w 2971"/>
                  <a:gd name="T31" fmla="*/ 1 h 2974"/>
                  <a:gd name="T32" fmla="*/ 1 w 2971"/>
                  <a:gd name="T33" fmla="*/ 1 h 2974"/>
                  <a:gd name="T34" fmla="*/ 1 w 2971"/>
                  <a:gd name="T35" fmla="*/ 1 h 2974"/>
                  <a:gd name="T36" fmla="*/ 1 w 2971"/>
                  <a:gd name="T37" fmla="*/ 1 h 2974"/>
                  <a:gd name="T38" fmla="*/ 1 w 2971"/>
                  <a:gd name="T39" fmla="*/ 1 h 2974"/>
                  <a:gd name="T40" fmla="*/ 1 w 2971"/>
                  <a:gd name="T41" fmla="*/ 1 h 29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71"/>
                  <a:gd name="T64" fmla="*/ 0 h 2974"/>
                  <a:gd name="T65" fmla="*/ 2971 w 2971"/>
                  <a:gd name="T66" fmla="*/ 2974 h 29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71" h="2974">
                    <a:moveTo>
                      <a:pt x="2971" y="1487"/>
                    </a:moveTo>
                    <a:lnTo>
                      <a:pt x="2897" y="1028"/>
                    </a:lnTo>
                    <a:lnTo>
                      <a:pt x="2687" y="613"/>
                    </a:lnTo>
                    <a:lnTo>
                      <a:pt x="2359" y="284"/>
                    </a:lnTo>
                    <a:lnTo>
                      <a:pt x="1944" y="72"/>
                    </a:lnTo>
                    <a:lnTo>
                      <a:pt x="1486" y="0"/>
                    </a:lnTo>
                    <a:lnTo>
                      <a:pt x="1027" y="72"/>
                    </a:lnTo>
                    <a:lnTo>
                      <a:pt x="613" y="284"/>
                    </a:lnTo>
                    <a:lnTo>
                      <a:pt x="284" y="613"/>
                    </a:lnTo>
                    <a:lnTo>
                      <a:pt x="73" y="1028"/>
                    </a:lnTo>
                    <a:lnTo>
                      <a:pt x="0" y="1487"/>
                    </a:lnTo>
                    <a:lnTo>
                      <a:pt x="73" y="1946"/>
                    </a:lnTo>
                    <a:lnTo>
                      <a:pt x="284" y="2361"/>
                    </a:lnTo>
                    <a:lnTo>
                      <a:pt x="613" y="2690"/>
                    </a:lnTo>
                    <a:lnTo>
                      <a:pt x="1027" y="2902"/>
                    </a:lnTo>
                    <a:lnTo>
                      <a:pt x="1486" y="2974"/>
                    </a:lnTo>
                    <a:lnTo>
                      <a:pt x="1944" y="2902"/>
                    </a:lnTo>
                    <a:lnTo>
                      <a:pt x="2359" y="2690"/>
                    </a:lnTo>
                    <a:lnTo>
                      <a:pt x="2687" y="2361"/>
                    </a:lnTo>
                    <a:lnTo>
                      <a:pt x="2897" y="1946"/>
                    </a:lnTo>
                    <a:lnTo>
                      <a:pt x="2971" y="1487"/>
                    </a:lnTo>
                    <a:close/>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 name="未知"/>
              <p:cNvSpPr>
                <a:spLocks noChangeAspect="1"/>
              </p:cNvSpPr>
              <p:nvPr/>
            </p:nvSpPr>
            <p:spPr bwMode="auto">
              <a:xfrm>
                <a:off x="2819" y="851"/>
                <a:ext cx="560" cy="562"/>
              </a:xfrm>
              <a:custGeom>
                <a:avLst/>
                <a:gdLst>
                  <a:gd name="T0" fmla="*/ 1 w 2085"/>
                  <a:gd name="T1" fmla="*/ 0 h 2088"/>
                  <a:gd name="T2" fmla="*/ 1 w 2085"/>
                  <a:gd name="T3" fmla="*/ 0 h 2088"/>
                  <a:gd name="T4" fmla="*/ 1 w 2085"/>
                  <a:gd name="T5" fmla="*/ 0 h 2088"/>
                  <a:gd name="T6" fmla="*/ 1 w 2085"/>
                  <a:gd name="T7" fmla="*/ 0 h 2088"/>
                  <a:gd name="T8" fmla="*/ 0 w 2085"/>
                  <a:gd name="T9" fmla="*/ 0 h 2088"/>
                  <a:gd name="T10" fmla="*/ 0 w 2085"/>
                  <a:gd name="T11" fmla="*/ 0 h 2088"/>
                  <a:gd name="T12" fmla="*/ 0 w 2085"/>
                  <a:gd name="T13" fmla="*/ 0 h 2088"/>
                  <a:gd name="T14" fmla="*/ 0 w 2085"/>
                  <a:gd name="T15" fmla="*/ 0 h 2088"/>
                  <a:gd name="T16" fmla="*/ 0 w 2085"/>
                  <a:gd name="T17" fmla="*/ 0 h 2088"/>
                  <a:gd name="T18" fmla="*/ 0 w 2085"/>
                  <a:gd name="T19" fmla="*/ 1 h 2088"/>
                  <a:gd name="T20" fmla="*/ 0 w 2085"/>
                  <a:gd name="T21" fmla="*/ 1 h 2088"/>
                  <a:gd name="T22" fmla="*/ 0 w 2085"/>
                  <a:gd name="T23" fmla="*/ 1 h 2088"/>
                  <a:gd name="T24" fmla="*/ 0 w 2085"/>
                  <a:gd name="T25" fmla="*/ 1 h 2088"/>
                  <a:gd name="T26" fmla="*/ 1 w 2085"/>
                  <a:gd name="T27" fmla="*/ 1 h 2088"/>
                  <a:gd name="T28" fmla="*/ 1 w 2085"/>
                  <a:gd name="T29" fmla="*/ 1 h 2088"/>
                  <a:gd name="T30" fmla="*/ 1 w 2085"/>
                  <a:gd name="T31" fmla="*/ 1 h 2088"/>
                  <a:gd name="T32" fmla="*/ 1 w 2085"/>
                  <a:gd name="T33" fmla="*/ 0 h 20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5"/>
                  <a:gd name="T52" fmla="*/ 0 h 2088"/>
                  <a:gd name="T53" fmla="*/ 2085 w 2085"/>
                  <a:gd name="T54" fmla="*/ 2088 h 20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5" h="2088">
                    <a:moveTo>
                      <a:pt x="2085" y="1044"/>
                    </a:moveTo>
                    <a:lnTo>
                      <a:pt x="2005" y="645"/>
                    </a:lnTo>
                    <a:lnTo>
                      <a:pt x="1779" y="306"/>
                    </a:lnTo>
                    <a:lnTo>
                      <a:pt x="1441" y="80"/>
                    </a:lnTo>
                    <a:lnTo>
                      <a:pt x="1043" y="0"/>
                    </a:lnTo>
                    <a:lnTo>
                      <a:pt x="644" y="80"/>
                    </a:lnTo>
                    <a:lnTo>
                      <a:pt x="305" y="306"/>
                    </a:lnTo>
                    <a:lnTo>
                      <a:pt x="80" y="645"/>
                    </a:lnTo>
                    <a:lnTo>
                      <a:pt x="0" y="1044"/>
                    </a:lnTo>
                    <a:lnTo>
                      <a:pt x="80" y="1443"/>
                    </a:lnTo>
                    <a:lnTo>
                      <a:pt x="305" y="1782"/>
                    </a:lnTo>
                    <a:lnTo>
                      <a:pt x="644" y="2008"/>
                    </a:lnTo>
                    <a:lnTo>
                      <a:pt x="1043" y="2088"/>
                    </a:lnTo>
                    <a:lnTo>
                      <a:pt x="1441" y="2008"/>
                    </a:lnTo>
                    <a:lnTo>
                      <a:pt x="1779" y="1782"/>
                    </a:lnTo>
                    <a:lnTo>
                      <a:pt x="2005" y="1443"/>
                    </a:lnTo>
                    <a:lnTo>
                      <a:pt x="2085" y="1044"/>
                    </a:lnTo>
                    <a:close/>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 name="Line 19"/>
              <p:cNvSpPr>
                <a:spLocks noChangeAspect="1" noChangeShapeType="1"/>
              </p:cNvSpPr>
              <p:nvPr/>
            </p:nvSpPr>
            <p:spPr bwMode="auto">
              <a:xfrm>
                <a:off x="58" y="654"/>
                <a:ext cx="1" cy="79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 name="Line 20"/>
              <p:cNvSpPr>
                <a:spLocks noChangeAspect="1" noChangeShapeType="1"/>
              </p:cNvSpPr>
              <p:nvPr/>
            </p:nvSpPr>
            <p:spPr bwMode="auto">
              <a:xfrm>
                <a:off x="58" y="1437"/>
                <a:ext cx="1" cy="17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 name="Line 21"/>
              <p:cNvSpPr>
                <a:spLocks noChangeAspect="1" noChangeShapeType="1"/>
              </p:cNvSpPr>
              <p:nvPr/>
            </p:nvSpPr>
            <p:spPr bwMode="auto">
              <a:xfrm flipH="1">
                <a:off x="58" y="627"/>
                <a:ext cx="29" cy="2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 name="Line 22"/>
              <p:cNvSpPr>
                <a:spLocks noChangeAspect="1" noChangeShapeType="1"/>
              </p:cNvSpPr>
              <p:nvPr/>
            </p:nvSpPr>
            <p:spPr bwMode="auto">
              <a:xfrm>
                <a:off x="1124" y="79"/>
                <a:ext cx="1" cy="30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 name="Line 23"/>
              <p:cNvSpPr>
                <a:spLocks noChangeAspect="1" noChangeShapeType="1"/>
              </p:cNvSpPr>
              <p:nvPr/>
            </p:nvSpPr>
            <p:spPr bwMode="auto">
              <a:xfrm>
                <a:off x="788" y="136"/>
                <a:ext cx="1" cy="40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 name="未知"/>
              <p:cNvSpPr>
                <a:spLocks noChangeAspect="1"/>
              </p:cNvSpPr>
              <p:nvPr/>
            </p:nvSpPr>
            <p:spPr bwMode="auto">
              <a:xfrm>
                <a:off x="788" y="79"/>
                <a:ext cx="56" cy="57"/>
              </a:xfrm>
              <a:custGeom>
                <a:avLst/>
                <a:gdLst>
                  <a:gd name="T0" fmla="*/ 0 w 208"/>
                  <a:gd name="T1" fmla="*/ 0 h 208"/>
                  <a:gd name="T2" fmla="*/ 0 w 208"/>
                  <a:gd name="T3" fmla="*/ 0 h 208"/>
                  <a:gd name="T4" fmla="*/ 0 w 208"/>
                  <a:gd name="T5" fmla="*/ 0 h 208"/>
                  <a:gd name="T6" fmla="*/ 0 60000 65536"/>
                  <a:gd name="T7" fmla="*/ 0 60000 65536"/>
                  <a:gd name="T8" fmla="*/ 0 60000 65536"/>
                  <a:gd name="T9" fmla="*/ 0 w 208"/>
                  <a:gd name="T10" fmla="*/ 0 h 208"/>
                  <a:gd name="T11" fmla="*/ 208 w 208"/>
                  <a:gd name="T12" fmla="*/ 208 h 208"/>
                </a:gdLst>
                <a:ahLst/>
                <a:cxnLst>
                  <a:cxn ang="T6">
                    <a:pos x="T0" y="T1"/>
                  </a:cxn>
                  <a:cxn ang="T7">
                    <a:pos x="T2" y="T3"/>
                  </a:cxn>
                  <a:cxn ang="T8">
                    <a:pos x="T4" y="T5"/>
                  </a:cxn>
                </a:cxnLst>
                <a:rect l="T9" t="T10" r="T11" b="T12"/>
                <a:pathLst>
                  <a:path w="208" h="208">
                    <a:moveTo>
                      <a:pt x="208" y="0"/>
                    </a:moveTo>
                    <a:lnTo>
                      <a:pt x="61" y="61"/>
                    </a:lnTo>
                    <a:lnTo>
                      <a:pt x="0" y="208"/>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 name="Line 25"/>
              <p:cNvSpPr>
                <a:spLocks noChangeAspect="1" noChangeShapeType="1"/>
              </p:cNvSpPr>
              <p:nvPr/>
            </p:nvSpPr>
            <p:spPr bwMode="auto">
              <a:xfrm>
                <a:off x="788" y="1721"/>
                <a:ext cx="1" cy="40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 name="Line 26"/>
              <p:cNvSpPr>
                <a:spLocks noChangeAspect="1" noChangeShapeType="1"/>
              </p:cNvSpPr>
              <p:nvPr/>
            </p:nvSpPr>
            <p:spPr bwMode="auto">
              <a:xfrm>
                <a:off x="1404" y="557"/>
                <a:ext cx="2" cy="30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 name="Line 27"/>
              <p:cNvSpPr>
                <a:spLocks noChangeAspect="1" noChangeShapeType="1"/>
              </p:cNvSpPr>
              <p:nvPr/>
            </p:nvSpPr>
            <p:spPr bwMode="auto">
              <a:xfrm>
                <a:off x="1404" y="844"/>
                <a:ext cx="2" cy="86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 name="Line 28"/>
              <p:cNvSpPr>
                <a:spLocks noChangeAspect="1" noChangeShapeType="1"/>
              </p:cNvSpPr>
              <p:nvPr/>
            </p:nvSpPr>
            <p:spPr bwMode="auto">
              <a:xfrm>
                <a:off x="1293" y="430"/>
                <a:ext cx="2" cy="12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2" name="Line 29"/>
              <p:cNvSpPr>
                <a:spLocks noChangeAspect="1" noChangeShapeType="1"/>
              </p:cNvSpPr>
              <p:nvPr/>
            </p:nvSpPr>
            <p:spPr bwMode="auto">
              <a:xfrm>
                <a:off x="1153" y="388"/>
                <a:ext cx="1" cy="4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 name="Line 30"/>
              <p:cNvSpPr>
                <a:spLocks noChangeAspect="1" noChangeShapeType="1"/>
              </p:cNvSpPr>
              <p:nvPr/>
            </p:nvSpPr>
            <p:spPr bwMode="auto">
              <a:xfrm>
                <a:off x="1207" y="641"/>
                <a:ext cx="2" cy="98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 name="Line 31"/>
              <p:cNvSpPr>
                <a:spLocks noChangeAspect="1" noChangeShapeType="1"/>
              </p:cNvSpPr>
              <p:nvPr/>
            </p:nvSpPr>
            <p:spPr bwMode="auto">
              <a:xfrm>
                <a:off x="479" y="627"/>
                <a:ext cx="2" cy="2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 name="Line 32"/>
              <p:cNvSpPr>
                <a:spLocks noChangeAspect="1" noChangeShapeType="1"/>
              </p:cNvSpPr>
              <p:nvPr/>
            </p:nvSpPr>
            <p:spPr bwMode="auto">
              <a:xfrm>
                <a:off x="479" y="1610"/>
                <a:ext cx="2" cy="2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 name="Line 33"/>
              <p:cNvSpPr>
                <a:spLocks noChangeAspect="1" noChangeShapeType="1"/>
              </p:cNvSpPr>
              <p:nvPr/>
            </p:nvSpPr>
            <p:spPr bwMode="auto">
              <a:xfrm>
                <a:off x="198" y="731"/>
                <a:ext cx="2" cy="80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 name="Line 34"/>
              <p:cNvSpPr>
                <a:spLocks noChangeAspect="1" noChangeShapeType="1"/>
              </p:cNvSpPr>
              <p:nvPr/>
            </p:nvSpPr>
            <p:spPr bwMode="auto">
              <a:xfrm flipH="1">
                <a:off x="58" y="731"/>
                <a:ext cx="14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 name="Line 35"/>
              <p:cNvSpPr>
                <a:spLocks noChangeAspect="1" noChangeShapeType="1"/>
              </p:cNvSpPr>
              <p:nvPr/>
            </p:nvSpPr>
            <p:spPr bwMode="auto">
              <a:xfrm flipH="1">
                <a:off x="58" y="1532"/>
                <a:ext cx="14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 name="Line 36"/>
              <p:cNvSpPr>
                <a:spLocks noChangeAspect="1" noChangeShapeType="1"/>
              </p:cNvSpPr>
              <p:nvPr/>
            </p:nvSpPr>
            <p:spPr bwMode="auto">
              <a:xfrm flipH="1">
                <a:off x="87" y="627"/>
                <a:ext cx="392"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 name="Line 37"/>
              <p:cNvSpPr>
                <a:spLocks noChangeAspect="1" noChangeShapeType="1"/>
              </p:cNvSpPr>
              <p:nvPr/>
            </p:nvSpPr>
            <p:spPr bwMode="auto">
              <a:xfrm flipH="1">
                <a:off x="87" y="1637"/>
                <a:ext cx="392"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 name="Line 38"/>
              <p:cNvSpPr>
                <a:spLocks noChangeAspect="1" noChangeShapeType="1"/>
              </p:cNvSpPr>
              <p:nvPr/>
            </p:nvSpPr>
            <p:spPr bwMode="auto">
              <a:xfrm>
                <a:off x="58" y="1610"/>
                <a:ext cx="29" cy="2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 name="Line 39"/>
              <p:cNvSpPr>
                <a:spLocks noChangeAspect="1" noChangeShapeType="1"/>
              </p:cNvSpPr>
              <p:nvPr/>
            </p:nvSpPr>
            <p:spPr bwMode="auto">
              <a:xfrm flipH="1">
                <a:off x="198" y="851"/>
                <a:ext cx="1009"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 name="Line 40"/>
              <p:cNvSpPr>
                <a:spLocks noChangeAspect="1" noChangeShapeType="1"/>
              </p:cNvSpPr>
              <p:nvPr/>
            </p:nvSpPr>
            <p:spPr bwMode="auto">
              <a:xfrm flipH="1">
                <a:off x="507" y="683"/>
                <a:ext cx="14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 name="未知"/>
              <p:cNvSpPr>
                <a:spLocks noChangeAspect="1"/>
              </p:cNvSpPr>
              <p:nvPr/>
            </p:nvSpPr>
            <p:spPr bwMode="auto">
              <a:xfrm>
                <a:off x="479" y="654"/>
                <a:ext cx="28" cy="29"/>
              </a:xfrm>
              <a:custGeom>
                <a:avLst/>
                <a:gdLst>
                  <a:gd name="T0" fmla="*/ 0 w 105"/>
                  <a:gd name="T1" fmla="*/ 0 h 105"/>
                  <a:gd name="T2" fmla="*/ 0 w 105"/>
                  <a:gd name="T3" fmla="*/ 0 h 105"/>
                  <a:gd name="T4" fmla="*/ 0 w 105"/>
                  <a:gd name="T5" fmla="*/ 0 h 105"/>
                  <a:gd name="T6" fmla="*/ 0 60000 65536"/>
                  <a:gd name="T7" fmla="*/ 0 60000 65536"/>
                  <a:gd name="T8" fmla="*/ 0 60000 65536"/>
                  <a:gd name="T9" fmla="*/ 0 w 105"/>
                  <a:gd name="T10" fmla="*/ 0 h 105"/>
                  <a:gd name="T11" fmla="*/ 105 w 105"/>
                  <a:gd name="T12" fmla="*/ 105 h 105"/>
                </a:gdLst>
                <a:ahLst/>
                <a:cxnLst>
                  <a:cxn ang="T6">
                    <a:pos x="T0" y="T1"/>
                  </a:cxn>
                  <a:cxn ang="T7">
                    <a:pos x="T2" y="T3"/>
                  </a:cxn>
                  <a:cxn ang="T8">
                    <a:pos x="T4" y="T5"/>
                  </a:cxn>
                </a:cxnLst>
                <a:rect l="T9" t="T10" r="T11" b="T12"/>
                <a:pathLst>
                  <a:path w="105" h="105">
                    <a:moveTo>
                      <a:pt x="0" y="0"/>
                    </a:moveTo>
                    <a:lnTo>
                      <a:pt x="31" y="74"/>
                    </a:lnTo>
                    <a:lnTo>
                      <a:pt x="105" y="105"/>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 name="未知"/>
              <p:cNvSpPr>
                <a:spLocks noChangeAspect="1"/>
              </p:cNvSpPr>
              <p:nvPr/>
            </p:nvSpPr>
            <p:spPr bwMode="auto">
              <a:xfrm>
                <a:off x="647" y="543"/>
                <a:ext cx="141" cy="140"/>
              </a:xfrm>
              <a:custGeom>
                <a:avLst/>
                <a:gdLst>
                  <a:gd name="T0" fmla="*/ 0 w 522"/>
                  <a:gd name="T1" fmla="*/ 0 h 522"/>
                  <a:gd name="T2" fmla="*/ 0 w 522"/>
                  <a:gd name="T3" fmla="*/ 0 h 522"/>
                  <a:gd name="T4" fmla="*/ 0 w 522"/>
                  <a:gd name="T5" fmla="*/ 0 h 522"/>
                  <a:gd name="T6" fmla="*/ 0 w 522"/>
                  <a:gd name="T7" fmla="*/ 0 h 522"/>
                  <a:gd name="T8" fmla="*/ 0 60000 65536"/>
                  <a:gd name="T9" fmla="*/ 0 60000 65536"/>
                  <a:gd name="T10" fmla="*/ 0 60000 65536"/>
                  <a:gd name="T11" fmla="*/ 0 60000 65536"/>
                  <a:gd name="T12" fmla="*/ 0 w 522"/>
                  <a:gd name="T13" fmla="*/ 0 h 522"/>
                  <a:gd name="T14" fmla="*/ 522 w 522"/>
                  <a:gd name="T15" fmla="*/ 522 h 522"/>
                </a:gdLst>
                <a:ahLst/>
                <a:cxnLst>
                  <a:cxn ang="T8">
                    <a:pos x="T0" y="T1"/>
                  </a:cxn>
                  <a:cxn ang="T9">
                    <a:pos x="T2" y="T3"/>
                  </a:cxn>
                  <a:cxn ang="T10">
                    <a:pos x="T4" y="T5"/>
                  </a:cxn>
                  <a:cxn ang="T11">
                    <a:pos x="T6" y="T7"/>
                  </a:cxn>
                </a:cxnLst>
                <a:rect l="T12" t="T13" r="T14" b="T15"/>
                <a:pathLst>
                  <a:path w="522" h="522">
                    <a:moveTo>
                      <a:pt x="0" y="522"/>
                    </a:moveTo>
                    <a:lnTo>
                      <a:pt x="261" y="452"/>
                    </a:lnTo>
                    <a:lnTo>
                      <a:pt x="452" y="261"/>
                    </a:lnTo>
                    <a:lnTo>
                      <a:pt x="522" y="0"/>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 name="Line 43"/>
              <p:cNvSpPr>
                <a:spLocks noChangeAspect="1" noChangeShapeType="1"/>
              </p:cNvSpPr>
              <p:nvPr/>
            </p:nvSpPr>
            <p:spPr bwMode="auto">
              <a:xfrm flipH="1">
                <a:off x="198" y="1413"/>
                <a:ext cx="100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7" name="Line 44"/>
              <p:cNvSpPr>
                <a:spLocks noChangeAspect="1" noChangeShapeType="1"/>
              </p:cNvSpPr>
              <p:nvPr/>
            </p:nvSpPr>
            <p:spPr bwMode="auto">
              <a:xfrm flipH="1">
                <a:off x="507" y="1582"/>
                <a:ext cx="14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8" name="未知"/>
              <p:cNvSpPr>
                <a:spLocks noChangeAspect="1"/>
              </p:cNvSpPr>
              <p:nvPr/>
            </p:nvSpPr>
            <p:spPr bwMode="auto">
              <a:xfrm>
                <a:off x="479" y="1582"/>
                <a:ext cx="28" cy="28"/>
              </a:xfrm>
              <a:custGeom>
                <a:avLst/>
                <a:gdLst>
                  <a:gd name="T0" fmla="*/ 0 w 105"/>
                  <a:gd name="T1" fmla="*/ 0 h 104"/>
                  <a:gd name="T2" fmla="*/ 0 w 105"/>
                  <a:gd name="T3" fmla="*/ 0 h 104"/>
                  <a:gd name="T4" fmla="*/ 0 w 105"/>
                  <a:gd name="T5" fmla="*/ 0 h 104"/>
                  <a:gd name="T6" fmla="*/ 0 60000 65536"/>
                  <a:gd name="T7" fmla="*/ 0 60000 65536"/>
                  <a:gd name="T8" fmla="*/ 0 60000 65536"/>
                  <a:gd name="T9" fmla="*/ 0 w 105"/>
                  <a:gd name="T10" fmla="*/ 0 h 104"/>
                  <a:gd name="T11" fmla="*/ 105 w 105"/>
                  <a:gd name="T12" fmla="*/ 104 h 104"/>
                </a:gdLst>
                <a:ahLst/>
                <a:cxnLst>
                  <a:cxn ang="T6">
                    <a:pos x="T0" y="T1"/>
                  </a:cxn>
                  <a:cxn ang="T7">
                    <a:pos x="T2" y="T3"/>
                  </a:cxn>
                  <a:cxn ang="T8">
                    <a:pos x="T4" y="T5"/>
                  </a:cxn>
                </a:cxnLst>
                <a:rect l="T9" t="T10" r="T11" b="T12"/>
                <a:pathLst>
                  <a:path w="105" h="104">
                    <a:moveTo>
                      <a:pt x="105" y="0"/>
                    </a:moveTo>
                    <a:lnTo>
                      <a:pt x="31" y="31"/>
                    </a:lnTo>
                    <a:lnTo>
                      <a:pt x="0" y="104"/>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9" name="Line 46"/>
              <p:cNvSpPr>
                <a:spLocks noChangeAspect="1" noChangeShapeType="1"/>
              </p:cNvSpPr>
              <p:nvPr/>
            </p:nvSpPr>
            <p:spPr bwMode="auto">
              <a:xfrm flipH="1">
                <a:off x="844" y="79"/>
                <a:ext cx="28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 name="Line 47"/>
              <p:cNvSpPr>
                <a:spLocks noChangeAspect="1" noChangeShapeType="1"/>
              </p:cNvSpPr>
              <p:nvPr/>
            </p:nvSpPr>
            <p:spPr bwMode="auto">
              <a:xfrm flipH="1">
                <a:off x="844" y="2186"/>
                <a:ext cx="28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 name="Line 48"/>
              <p:cNvSpPr>
                <a:spLocks noChangeAspect="1" noChangeShapeType="1"/>
              </p:cNvSpPr>
              <p:nvPr/>
            </p:nvSpPr>
            <p:spPr bwMode="auto">
              <a:xfrm>
                <a:off x="1207" y="641"/>
                <a:ext cx="197"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2" name="Line 49"/>
              <p:cNvSpPr>
                <a:spLocks noChangeAspect="1" noChangeShapeType="1"/>
              </p:cNvSpPr>
              <p:nvPr/>
            </p:nvSpPr>
            <p:spPr bwMode="auto">
              <a:xfrm flipH="1">
                <a:off x="1207" y="1624"/>
                <a:ext cx="197"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 name="Line 50"/>
              <p:cNvSpPr>
                <a:spLocks noChangeAspect="1" noChangeShapeType="1"/>
              </p:cNvSpPr>
              <p:nvPr/>
            </p:nvSpPr>
            <p:spPr bwMode="auto">
              <a:xfrm flipH="1">
                <a:off x="1293" y="557"/>
                <a:ext cx="111"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 name="Line 51"/>
              <p:cNvSpPr>
                <a:spLocks noChangeAspect="1" noChangeShapeType="1"/>
              </p:cNvSpPr>
              <p:nvPr/>
            </p:nvSpPr>
            <p:spPr bwMode="auto">
              <a:xfrm flipH="1">
                <a:off x="1293" y="1708"/>
                <a:ext cx="111"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 name="Line 52"/>
              <p:cNvSpPr>
                <a:spLocks noChangeAspect="1" noChangeShapeType="1"/>
              </p:cNvSpPr>
              <p:nvPr/>
            </p:nvSpPr>
            <p:spPr bwMode="auto">
              <a:xfrm flipH="1">
                <a:off x="1153" y="430"/>
                <a:ext cx="14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6" name="Line 53"/>
              <p:cNvSpPr>
                <a:spLocks noChangeAspect="1" noChangeShapeType="1"/>
              </p:cNvSpPr>
              <p:nvPr/>
            </p:nvSpPr>
            <p:spPr bwMode="auto">
              <a:xfrm>
                <a:off x="1124" y="388"/>
                <a:ext cx="2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7" name="Line 54"/>
              <p:cNvSpPr>
                <a:spLocks noChangeAspect="1" noChangeShapeType="1"/>
              </p:cNvSpPr>
              <p:nvPr/>
            </p:nvSpPr>
            <p:spPr bwMode="auto">
              <a:xfrm flipV="1">
                <a:off x="1124" y="1876"/>
                <a:ext cx="1" cy="3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8" name="Line 55"/>
              <p:cNvSpPr>
                <a:spLocks noChangeAspect="1" noChangeShapeType="1"/>
              </p:cNvSpPr>
              <p:nvPr/>
            </p:nvSpPr>
            <p:spPr bwMode="auto">
              <a:xfrm flipV="1">
                <a:off x="788" y="1721"/>
                <a:ext cx="1" cy="40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 name="未知"/>
              <p:cNvSpPr>
                <a:spLocks noChangeAspect="1"/>
              </p:cNvSpPr>
              <p:nvPr/>
            </p:nvSpPr>
            <p:spPr bwMode="auto">
              <a:xfrm>
                <a:off x="647" y="1582"/>
                <a:ext cx="141" cy="139"/>
              </a:xfrm>
              <a:custGeom>
                <a:avLst/>
                <a:gdLst>
                  <a:gd name="T0" fmla="*/ 0 w 522"/>
                  <a:gd name="T1" fmla="*/ 0 h 522"/>
                  <a:gd name="T2" fmla="*/ 0 w 522"/>
                  <a:gd name="T3" fmla="*/ 0 h 522"/>
                  <a:gd name="T4" fmla="*/ 0 w 522"/>
                  <a:gd name="T5" fmla="*/ 0 h 522"/>
                  <a:gd name="T6" fmla="*/ 0 w 522"/>
                  <a:gd name="T7" fmla="*/ 0 h 522"/>
                  <a:gd name="T8" fmla="*/ 0 60000 65536"/>
                  <a:gd name="T9" fmla="*/ 0 60000 65536"/>
                  <a:gd name="T10" fmla="*/ 0 60000 65536"/>
                  <a:gd name="T11" fmla="*/ 0 60000 65536"/>
                  <a:gd name="T12" fmla="*/ 0 w 522"/>
                  <a:gd name="T13" fmla="*/ 0 h 522"/>
                  <a:gd name="T14" fmla="*/ 522 w 522"/>
                  <a:gd name="T15" fmla="*/ 522 h 522"/>
                </a:gdLst>
                <a:ahLst/>
                <a:cxnLst>
                  <a:cxn ang="T8">
                    <a:pos x="T0" y="T1"/>
                  </a:cxn>
                  <a:cxn ang="T9">
                    <a:pos x="T2" y="T3"/>
                  </a:cxn>
                  <a:cxn ang="T10">
                    <a:pos x="T4" y="T5"/>
                  </a:cxn>
                  <a:cxn ang="T11">
                    <a:pos x="T6" y="T7"/>
                  </a:cxn>
                </a:cxnLst>
                <a:rect l="T12" t="T13" r="T14" b="T15"/>
                <a:pathLst>
                  <a:path w="522" h="522">
                    <a:moveTo>
                      <a:pt x="522" y="522"/>
                    </a:moveTo>
                    <a:lnTo>
                      <a:pt x="452" y="261"/>
                    </a:lnTo>
                    <a:lnTo>
                      <a:pt x="261" y="70"/>
                    </a:lnTo>
                    <a:lnTo>
                      <a:pt x="0" y="0"/>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0" name="Line 57"/>
              <p:cNvSpPr>
                <a:spLocks noChangeAspect="1" noChangeShapeType="1"/>
              </p:cNvSpPr>
              <p:nvPr/>
            </p:nvSpPr>
            <p:spPr bwMode="auto">
              <a:xfrm flipV="1">
                <a:off x="1293" y="1708"/>
                <a:ext cx="2" cy="12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 name="Line 58"/>
              <p:cNvSpPr>
                <a:spLocks noChangeAspect="1" noChangeShapeType="1"/>
              </p:cNvSpPr>
              <p:nvPr/>
            </p:nvSpPr>
            <p:spPr bwMode="auto">
              <a:xfrm flipV="1">
                <a:off x="1153" y="1834"/>
                <a:ext cx="1" cy="4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 name="Line 59"/>
              <p:cNvSpPr>
                <a:spLocks noChangeAspect="1" noChangeShapeType="1"/>
              </p:cNvSpPr>
              <p:nvPr/>
            </p:nvSpPr>
            <p:spPr bwMode="auto">
              <a:xfrm flipH="1">
                <a:off x="844" y="2186"/>
                <a:ext cx="28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 name="未知"/>
              <p:cNvSpPr>
                <a:spLocks noChangeAspect="1"/>
              </p:cNvSpPr>
              <p:nvPr/>
            </p:nvSpPr>
            <p:spPr bwMode="auto">
              <a:xfrm>
                <a:off x="788" y="2129"/>
                <a:ext cx="56" cy="57"/>
              </a:xfrm>
              <a:custGeom>
                <a:avLst/>
                <a:gdLst>
                  <a:gd name="T0" fmla="*/ 0 w 208"/>
                  <a:gd name="T1" fmla="*/ 0 h 209"/>
                  <a:gd name="T2" fmla="*/ 0 w 208"/>
                  <a:gd name="T3" fmla="*/ 0 h 209"/>
                  <a:gd name="T4" fmla="*/ 0 w 208"/>
                  <a:gd name="T5" fmla="*/ 0 h 209"/>
                  <a:gd name="T6" fmla="*/ 0 60000 65536"/>
                  <a:gd name="T7" fmla="*/ 0 60000 65536"/>
                  <a:gd name="T8" fmla="*/ 0 60000 65536"/>
                  <a:gd name="T9" fmla="*/ 0 w 208"/>
                  <a:gd name="T10" fmla="*/ 0 h 209"/>
                  <a:gd name="T11" fmla="*/ 208 w 208"/>
                  <a:gd name="T12" fmla="*/ 209 h 209"/>
                </a:gdLst>
                <a:ahLst/>
                <a:cxnLst>
                  <a:cxn ang="T6">
                    <a:pos x="T0" y="T1"/>
                  </a:cxn>
                  <a:cxn ang="T7">
                    <a:pos x="T2" y="T3"/>
                  </a:cxn>
                  <a:cxn ang="T8">
                    <a:pos x="T4" y="T5"/>
                  </a:cxn>
                </a:cxnLst>
                <a:rect l="T9" t="T10" r="T11" b="T12"/>
                <a:pathLst>
                  <a:path w="208" h="209">
                    <a:moveTo>
                      <a:pt x="0" y="0"/>
                    </a:moveTo>
                    <a:lnTo>
                      <a:pt x="61" y="148"/>
                    </a:lnTo>
                    <a:lnTo>
                      <a:pt x="208" y="209"/>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 name="Line 61"/>
              <p:cNvSpPr>
                <a:spLocks noChangeAspect="1" noChangeShapeType="1"/>
              </p:cNvSpPr>
              <p:nvPr/>
            </p:nvSpPr>
            <p:spPr bwMode="auto">
              <a:xfrm>
                <a:off x="1207" y="1624"/>
                <a:ext cx="197"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 name="Line 62"/>
              <p:cNvSpPr>
                <a:spLocks noChangeAspect="1" noChangeShapeType="1"/>
              </p:cNvSpPr>
              <p:nvPr/>
            </p:nvSpPr>
            <p:spPr bwMode="auto">
              <a:xfrm flipH="1">
                <a:off x="1293" y="1708"/>
                <a:ext cx="111"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 name="Line 63"/>
              <p:cNvSpPr>
                <a:spLocks noChangeAspect="1" noChangeShapeType="1"/>
              </p:cNvSpPr>
              <p:nvPr/>
            </p:nvSpPr>
            <p:spPr bwMode="auto">
              <a:xfrm flipH="1">
                <a:off x="1153" y="1834"/>
                <a:ext cx="14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7" name="Line 64"/>
              <p:cNvSpPr>
                <a:spLocks noChangeAspect="1" noChangeShapeType="1"/>
              </p:cNvSpPr>
              <p:nvPr/>
            </p:nvSpPr>
            <p:spPr bwMode="auto">
              <a:xfrm>
                <a:off x="1124" y="1876"/>
                <a:ext cx="29"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8" name="Line 65"/>
              <p:cNvSpPr>
                <a:spLocks noChangeAspect="1" noChangeShapeType="1"/>
              </p:cNvSpPr>
              <p:nvPr/>
            </p:nvSpPr>
            <p:spPr bwMode="auto">
              <a:xfrm>
                <a:off x="0" y="1127"/>
                <a:ext cx="1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 name="Line 66"/>
              <p:cNvSpPr>
                <a:spLocks noChangeAspect="1" noChangeShapeType="1"/>
              </p:cNvSpPr>
              <p:nvPr/>
            </p:nvSpPr>
            <p:spPr bwMode="auto">
              <a:xfrm>
                <a:off x="186"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 name="Line 67"/>
              <p:cNvSpPr>
                <a:spLocks noChangeAspect="1" noChangeShapeType="1"/>
              </p:cNvSpPr>
              <p:nvPr/>
            </p:nvSpPr>
            <p:spPr bwMode="auto">
              <a:xfrm>
                <a:off x="244" y="1127"/>
                <a:ext cx="1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 name="Line 68"/>
              <p:cNvSpPr>
                <a:spLocks noChangeAspect="1" noChangeShapeType="1"/>
              </p:cNvSpPr>
              <p:nvPr/>
            </p:nvSpPr>
            <p:spPr bwMode="auto">
              <a:xfrm>
                <a:off x="452"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 name="Line 69"/>
              <p:cNvSpPr>
                <a:spLocks noChangeAspect="1" noChangeShapeType="1"/>
              </p:cNvSpPr>
              <p:nvPr/>
            </p:nvSpPr>
            <p:spPr bwMode="auto">
              <a:xfrm>
                <a:off x="512" y="1127"/>
                <a:ext cx="17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 name="Line 70"/>
              <p:cNvSpPr>
                <a:spLocks noChangeAspect="1" noChangeShapeType="1"/>
              </p:cNvSpPr>
              <p:nvPr/>
            </p:nvSpPr>
            <p:spPr bwMode="auto">
              <a:xfrm>
                <a:off x="720"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 name="Line 71"/>
              <p:cNvSpPr>
                <a:spLocks noChangeAspect="1" noChangeShapeType="1"/>
              </p:cNvSpPr>
              <p:nvPr/>
            </p:nvSpPr>
            <p:spPr bwMode="auto">
              <a:xfrm>
                <a:off x="778" y="1127"/>
                <a:ext cx="17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 name="Line 72"/>
              <p:cNvSpPr>
                <a:spLocks noChangeAspect="1" noChangeShapeType="1"/>
              </p:cNvSpPr>
              <p:nvPr/>
            </p:nvSpPr>
            <p:spPr bwMode="auto">
              <a:xfrm>
                <a:off x="987"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6" name="Line 73"/>
              <p:cNvSpPr>
                <a:spLocks noChangeAspect="1" noChangeShapeType="1"/>
              </p:cNvSpPr>
              <p:nvPr/>
            </p:nvSpPr>
            <p:spPr bwMode="auto">
              <a:xfrm>
                <a:off x="1046" y="1127"/>
                <a:ext cx="17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 name="Line 74"/>
              <p:cNvSpPr>
                <a:spLocks noChangeAspect="1" noChangeShapeType="1"/>
              </p:cNvSpPr>
              <p:nvPr/>
            </p:nvSpPr>
            <p:spPr bwMode="auto">
              <a:xfrm>
                <a:off x="1253" y="1127"/>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 name="Line 75"/>
              <p:cNvSpPr>
                <a:spLocks noChangeAspect="1" noChangeShapeType="1"/>
              </p:cNvSpPr>
              <p:nvPr/>
            </p:nvSpPr>
            <p:spPr bwMode="auto">
              <a:xfrm>
                <a:off x="1313" y="1127"/>
                <a:ext cx="1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 name="Line 76"/>
              <p:cNvSpPr>
                <a:spLocks noChangeAspect="1" noChangeShapeType="1"/>
              </p:cNvSpPr>
              <p:nvPr/>
            </p:nvSpPr>
            <p:spPr bwMode="auto">
              <a:xfrm>
                <a:off x="1934" y="1127"/>
                <a:ext cx="19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 name="Line 77"/>
              <p:cNvSpPr>
                <a:spLocks noChangeAspect="1" noChangeShapeType="1"/>
              </p:cNvSpPr>
              <p:nvPr/>
            </p:nvSpPr>
            <p:spPr bwMode="auto">
              <a:xfrm>
                <a:off x="2154" y="1127"/>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1" name="Line 78"/>
              <p:cNvSpPr>
                <a:spLocks noChangeAspect="1" noChangeShapeType="1"/>
              </p:cNvSpPr>
              <p:nvPr/>
            </p:nvSpPr>
            <p:spPr bwMode="auto">
              <a:xfrm>
                <a:off x="2214" y="1127"/>
                <a:ext cx="17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 name="Line 79"/>
              <p:cNvSpPr>
                <a:spLocks noChangeAspect="1" noChangeShapeType="1"/>
              </p:cNvSpPr>
              <p:nvPr/>
            </p:nvSpPr>
            <p:spPr bwMode="auto">
              <a:xfrm>
                <a:off x="2422"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 name="Line 80"/>
              <p:cNvSpPr>
                <a:spLocks noChangeAspect="1" noChangeShapeType="1"/>
              </p:cNvSpPr>
              <p:nvPr/>
            </p:nvSpPr>
            <p:spPr bwMode="auto">
              <a:xfrm>
                <a:off x="2480" y="1127"/>
                <a:ext cx="1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 name="Line 81"/>
              <p:cNvSpPr>
                <a:spLocks noChangeAspect="1" noChangeShapeType="1"/>
              </p:cNvSpPr>
              <p:nvPr/>
            </p:nvSpPr>
            <p:spPr bwMode="auto">
              <a:xfrm>
                <a:off x="2689" y="1127"/>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 name="Line 82"/>
              <p:cNvSpPr>
                <a:spLocks noChangeAspect="1" noChangeShapeType="1"/>
              </p:cNvSpPr>
              <p:nvPr/>
            </p:nvSpPr>
            <p:spPr bwMode="auto">
              <a:xfrm>
                <a:off x="2748" y="1127"/>
                <a:ext cx="17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6" name="Line 83"/>
              <p:cNvSpPr>
                <a:spLocks noChangeAspect="1" noChangeShapeType="1"/>
              </p:cNvSpPr>
              <p:nvPr/>
            </p:nvSpPr>
            <p:spPr bwMode="auto">
              <a:xfrm>
                <a:off x="2957"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 name="Line 84"/>
              <p:cNvSpPr>
                <a:spLocks noChangeAspect="1" noChangeShapeType="1"/>
              </p:cNvSpPr>
              <p:nvPr/>
            </p:nvSpPr>
            <p:spPr bwMode="auto">
              <a:xfrm>
                <a:off x="3015" y="1127"/>
                <a:ext cx="1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 name="Line 85"/>
              <p:cNvSpPr>
                <a:spLocks noChangeAspect="1" noChangeShapeType="1"/>
              </p:cNvSpPr>
              <p:nvPr/>
            </p:nvSpPr>
            <p:spPr bwMode="auto">
              <a:xfrm>
                <a:off x="3223"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 name="Line 86"/>
              <p:cNvSpPr>
                <a:spLocks noChangeAspect="1" noChangeShapeType="1"/>
              </p:cNvSpPr>
              <p:nvPr/>
            </p:nvSpPr>
            <p:spPr bwMode="auto">
              <a:xfrm>
                <a:off x="3283" y="1127"/>
                <a:ext cx="17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0" name="Line 87"/>
              <p:cNvSpPr>
                <a:spLocks noChangeAspect="1" noChangeShapeType="1"/>
              </p:cNvSpPr>
              <p:nvPr/>
            </p:nvSpPr>
            <p:spPr bwMode="auto">
              <a:xfrm>
                <a:off x="3491"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 name="Line 88"/>
              <p:cNvSpPr>
                <a:spLocks noChangeAspect="1" noChangeShapeType="1"/>
              </p:cNvSpPr>
              <p:nvPr/>
            </p:nvSpPr>
            <p:spPr bwMode="auto">
              <a:xfrm>
                <a:off x="3549" y="1127"/>
                <a:ext cx="1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 name="Line 89"/>
              <p:cNvSpPr>
                <a:spLocks noChangeAspect="1" noChangeShapeType="1"/>
              </p:cNvSpPr>
              <p:nvPr/>
            </p:nvSpPr>
            <p:spPr bwMode="auto">
              <a:xfrm>
                <a:off x="3757"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 name="Line 90"/>
              <p:cNvSpPr>
                <a:spLocks noChangeAspect="1" noChangeShapeType="1"/>
              </p:cNvSpPr>
              <p:nvPr/>
            </p:nvSpPr>
            <p:spPr bwMode="auto">
              <a:xfrm>
                <a:off x="3817" y="1127"/>
                <a:ext cx="17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 name="Line 91"/>
              <p:cNvSpPr>
                <a:spLocks noChangeAspect="1" noChangeShapeType="1"/>
              </p:cNvSpPr>
              <p:nvPr/>
            </p:nvSpPr>
            <p:spPr bwMode="auto">
              <a:xfrm>
                <a:off x="4024" y="1127"/>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5" name="Line 92"/>
              <p:cNvSpPr>
                <a:spLocks noChangeAspect="1" noChangeShapeType="1"/>
              </p:cNvSpPr>
              <p:nvPr/>
            </p:nvSpPr>
            <p:spPr bwMode="auto">
              <a:xfrm>
                <a:off x="4084" y="1127"/>
                <a:ext cx="19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6" name="Line 93"/>
              <p:cNvSpPr>
                <a:spLocks noChangeAspect="1" noChangeShapeType="1"/>
              </p:cNvSpPr>
              <p:nvPr/>
            </p:nvSpPr>
            <p:spPr bwMode="auto">
              <a:xfrm>
                <a:off x="2130" y="1815"/>
                <a:ext cx="55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7" name="Line 94"/>
              <p:cNvSpPr>
                <a:spLocks noChangeAspect="1" noChangeShapeType="1"/>
              </p:cNvSpPr>
              <p:nvPr/>
            </p:nvSpPr>
            <p:spPr bwMode="auto">
              <a:xfrm>
                <a:off x="3514" y="1815"/>
                <a:ext cx="54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 name="Line 95"/>
              <p:cNvSpPr>
                <a:spLocks noChangeAspect="1" noChangeShapeType="1"/>
              </p:cNvSpPr>
              <p:nvPr/>
            </p:nvSpPr>
            <p:spPr bwMode="auto">
              <a:xfrm>
                <a:off x="2130" y="439"/>
                <a:ext cx="55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9" name="Line 96"/>
              <p:cNvSpPr>
                <a:spLocks noChangeAspect="1" noChangeShapeType="1"/>
              </p:cNvSpPr>
              <p:nvPr/>
            </p:nvSpPr>
            <p:spPr bwMode="auto">
              <a:xfrm>
                <a:off x="3518" y="439"/>
                <a:ext cx="53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0" name="Line 97"/>
              <p:cNvSpPr>
                <a:spLocks noChangeAspect="1" noChangeShapeType="1"/>
              </p:cNvSpPr>
              <p:nvPr/>
            </p:nvSpPr>
            <p:spPr bwMode="auto">
              <a:xfrm>
                <a:off x="2414" y="184"/>
                <a:ext cx="2" cy="5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1" name="Line 98"/>
              <p:cNvSpPr>
                <a:spLocks noChangeAspect="1" noChangeShapeType="1"/>
              </p:cNvSpPr>
              <p:nvPr/>
            </p:nvSpPr>
            <p:spPr bwMode="auto">
              <a:xfrm>
                <a:off x="2414" y="1556"/>
                <a:ext cx="2" cy="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 name="Line 99"/>
              <p:cNvSpPr>
                <a:spLocks noChangeAspect="1" noChangeShapeType="1"/>
              </p:cNvSpPr>
              <p:nvPr/>
            </p:nvSpPr>
            <p:spPr bwMode="auto">
              <a:xfrm>
                <a:off x="3788" y="184"/>
                <a:ext cx="2" cy="5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 name="Line 100"/>
              <p:cNvSpPr>
                <a:spLocks noChangeAspect="1" noChangeShapeType="1"/>
              </p:cNvSpPr>
              <p:nvPr/>
            </p:nvSpPr>
            <p:spPr bwMode="auto">
              <a:xfrm>
                <a:off x="3788" y="1556"/>
                <a:ext cx="2" cy="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4" name="Line 101"/>
              <p:cNvSpPr>
                <a:spLocks noChangeAspect="1" noChangeShapeType="1"/>
              </p:cNvSpPr>
              <p:nvPr/>
            </p:nvSpPr>
            <p:spPr bwMode="auto">
              <a:xfrm flipV="1">
                <a:off x="60" y="663"/>
                <a:ext cx="16"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 name="Line 102"/>
              <p:cNvSpPr>
                <a:spLocks noChangeAspect="1" noChangeShapeType="1"/>
              </p:cNvSpPr>
              <p:nvPr/>
            </p:nvSpPr>
            <p:spPr bwMode="auto">
              <a:xfrm flipV="1">
                <a:off x="139" y="663"/>
                <a:ext cx="63" cy="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6" name="Line 103"/>
              <p:cNvSpPr>
                <a:spLocks noChangeAspect="1" noChangeShapeType="1"/>
              </p:cNvSpPr>
              <p:nvPr/>
            </p:nvSpPr>
            <p:spPr bwMode="auto">
              <a:xfrm flipV="1">
                <a:off x="200" y="663"/>
                <a:ext cx="128" cy="1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 name="Line 104"/>
              <p:cNvSpPr>
                <a:spLocks noChangeAspect="1" noChangeShapeType="1"/>
              </p:cNvSpPr>
              <p:nvPr/>
            </p:nvSpPr>
            <p:spPr bwMode="auto">
              <a:xfrm flipV="1">
                <a:off x="790" y="74"/>
                <a:ext cx="127" cy="1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 name="Line 105"/>
              <p:cNvSpPr>
                <a:spLocks noChangeAspect="1" noChangeShapeType="1"/>
              </p:cNvSpPr>
              <p:nvPr/>
            </p:nvSpPr>
            <p:spPr bwMode="auto">
              <a:xfrm flipV="1">
                <a:off x="271" y="663"/>
                <a:ext cx="183" cy="18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 name="Line 106"/>
              <p:cNvSpPr>
                <a:spLocks noChangeAspect="1" noChangeShapeType="1"/>
              </p:cNvSpPr>
              <p:nvPr/>
            </p:nvSpPr>
            <p:spPr bwMode="auto">
              <a:xfrm flipV="1">
                <a:off x="790" y="74"/>
                <a:ext cx="253" cy="2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 name="Line 107"/>
              <p:cNvSpPr>
                <a:spLocks noChangeAspect="1" noChangeShapeType="1"/>
              </p:cNvSpPr>
              <p:nvPr/>
            </p:nvSpPr>
            <p:spPr bwMode="auto">
              <a:xfrm flipV="1">
                <a:off x="397" y="678"/>
                <a:ext cx="170" cy="1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1" name="Line 108"/>
              <p:cNvSpPr>
                <a:spLocks noChangeAspect="1" noChangeShapeType="1"/>
              </p:cNvSpPr>
              <p:nvPr/>
            </p:nvSpPr>
            <p:spPr bwMode="auto">
              <a:xfrm flipV="1">
                <a:off x="790" y="118"/>
                <a:ext cx="336" cy="3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2" name="Line 109"/>
              <p:cNvSpPr>
                <a:spLocks noChangeAspect="1" noChangeShapeType="1"/>
              </p:cNvSpPr>
              <p:nvPr/>
            </p:nvSpPr>
            <p:spPr bwMode="auto">
              <a:xfrm flipV="1">
                <a:off x="523" y="667"/>
                <a:ext cx="179" cy="17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 name="Line 110"/>
              <p:cNvSpPr>
                <a:spLocks noChangeAspect="1" noChangeShapeType="1"/>
              </p:cNvSpPr>
              <p:nvPr/>
            </p:nvSpPr>
            <p:spPr bwMode="auto">
              <a:xfrm flipV="1">
                <a:off x="778" y="244"/>
                <a:ext cx="348" cy="3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4" name="Line 111"/>
              <p:cNvSpPr>
                <a:spLocks noChangeAspect="1" noChangeShapeType="1"/>
              </p:cNvSpPr>
              <p:nvPr/>
            </p:nvSpPr>
            <p:spPr bwMode="auto">
              <a:xfrm flipV="1">
                <a:off x="649" y="370"/>
                <a:ext cx="477" cy="4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5" name="Line 112"/>
              <p:cNvSpPr>
                <a:spLocks noChangeAspect="1" noChangeShapeType="1"/>
              </p:cNvSpPr>
              <p:nvPr/>
            </p:nvSpPr>
            <p:spPr bwMode="auto">
              <a:xfrm flipV="1">
                <a:off x="60" y="1527"/>
                <a:ext cx="35"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6" name="Line 113"/>
              <p:cNvSpPr>
                <a:spLocks noChangeAspect="1" noChangeShapeType="1"/>
              </p:cNvSpPr>
              <p:nvPr/>
            </p:nvSpPr>
            <p:spPr bwMode="auto">
              <a:xfrm flipV="1">
                <a:off x="775" y="425"/>
                <a:ext cx="422" cy="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7" name="Line 114"/>
              <p:cNvSpPr>
                <a:spLocks noChangeAspect="1" noChangeShapeType="1"/>
              </p:cNvSpPr>
              <p:nvPr/>
            </p:nvSpPr>
            <p:spPr bwMode="auto">
              <a:xfrm flipV="1">
                <a:off x="200" y="1408"/>
                <a:ext cx="15" cy="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8" name="Line 115"/>
              <p:cNvSpPr>
                <a:spLocks noChangeAspect="1" noChangeShapeType="1"/>
              </p:cNvSpPr>
              <p:nvPr/>
            </p:nvSpPr>
            <p:spPr bwMode="auto">
              <a:xfrm flipV="1">
                <a:off x="158" y="1408"/>
                <a:ext cx="183" cy="18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9" name="Line 116"/>
              <p:cNvSpPr>
                <a:spLocks noChangeAspect="1" noChangeShapeType="1"/>
              </p:cNvSpPr>
              <p:nvPr/>
            </p:nvSpPr>
            <p:spPr bwMode="auto">
              <a:xfrm flipV="1">
                <a:off x="901" y="454"/>
                <a:ext cx="394" cy="39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0" name="Line 117"/>
              <p:cNvSpPr>
                <a:spLocks noChangeAspect="1" noChangeShapeType="1"/>
              </p:cNvSpPr>
              <p:nvPr/>
            </p:nvSpPr>
            <p:spPr bwMode="auto">
              <a:xfrm flipV="1">
                <a:off x="284" y="1408"/>
                <a:ext cx="183" cy="18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1" name="Line 118"/>
              <p:cNvSpPr>
                <a:spLocks noChangeAspect="1" noChangeShapeType="1"/>
              </p:cNvSpPr>
              <p:nvPr/>
            </p:nvSpPr>
            <p:spPr bwMode="auto">
              <a:xfrm flipV="1">
                <a:off x="1239" y="552"/>
                <a:ext cx="84" cy="8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 name="Line 119"/>
              <p:cNvSpPr>
                <a:spLocks noChangeAspect="1" noChangeShapeType="1"/>
              </p:cNvSpPr>
              <p:nvPr/>
            </p:nvSpPr>
            <p:spPr bwMode="auto">
              <a:xfrm flipV="1">
                <a:off x="1027" y="663"/>
                <a:ext cx="182" cy="18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 name="Line 120"/>
              <p:cNvSpPr>
                <a:spLocks noChangeAspect="1" noChangeShapeType="1"/>
              </p:cNvSpPr>
              <p:nvPr/>
            </p:nvSpPr>
            <p:spPr bwMode="auto">
              <a:xfrm flipV="1">
                <a:off x="410" y="1408"/>
                <a:ext cx="183" cy="18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4" name="Line 121"/>
              <p:cNvSpPr>
                <a:spLocks noChangeAspect="1" noChangeShapeType="1"/>
              </p:cNvSpPr>
              <p:nvPr/>
            </p:nvSpPr>
            <p:spPr bwMode="auto">
              <a:xfrm flipV="1">
                <a:off x="1364" y="592"/>
                <a:ext cx="42"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 name="Line 122"/>
              <p:cNvSpPr>
                <a:spLocks noChangeAspect="1" noChangeShapeType="1"/>
              </p:cNvSpPr>
              <p:nvPr/>
            </p:nvSpPr>
            <p:spPr bwMode="auto">
              <a:xfrm flipV="1">
                <a:off x="1153" y="789"/>
                <a:ext cx="56" cy="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 name="Line 123"/>
              <p:cNvSpPr>
                <a:spLocks noChangeAspect="1" noChangeShapeType="1"/>
              </p:cNvSpPr>
              <p:nvPr/>
            </p:nvSpPr>
            <p:spPr bwMode="auto">
              <a:xfrm flipV="1">
                <a:off x="551" y="1408"/>
                <a:ext cx="168" cy="16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7" name="Line 124"/>
              <p:cNvSpPr>
                <a:spLocks noChangeAspect="1" noChangeShapeType="1"/>
              </p:cNvSpPr>
              <p:nvPr/>
            </p:nvSpPr>
            <p:spPr bwMode="auto">
              <a:xfrm flipV="1">
                <a:off x="673" y="1408"/>
                <a:ext cx="172" cy="17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8" name="Line 125"/>
              <p:cNvSpPr>
                <a:spLocks noChangeAspect="1" noChangeShapeType="1"/>
              </p:cNvSpPr>
              <p:nvPr/>
            </p:nvSpPr>
            <p:spPr bwMode="auto">
              <a:xfrm flipV="1">
                <a:off x="754" y="1408"/>
                <a:ext cx="217" cy="2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9" name="Line 126"/>
              <p:cNvSpPr>
                <a:spLocks noChangeAspect="1" noChangeShapeType="1"/>
              </p:cNvSpPr>
              <p:nvPr/>
            </p:nvSpPr>
            <p:spPr bwMode="auto">
              <a:xfrm flipV="1">
                <a:off x="790" y="1408"/>
                <a:ext cx="306" cy="30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0" name="Line 127"/>
              <p:cNvSpPr>
                <a:spLocks noChangeAspect="1" noChangeShapeType="1"/>
              </p:cNvSpPr>
              <p:nvPr/>
            </p:nvSpPr>
            <p:spPr bwMode="auto">
              <a:xfrm flipV="1">
                <a:off x="790" y="1421"/>
                <a:ext cx="419" cy="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1" name="Line 128"/>
              <p:cNvSpPr>
                <a:spLocks noChangeAspect="1" noChangeShapeType="1"/>
              </p:cNvSpPr>
              <p:nvPr/>
            </p:nvSpPr>
            <p:spPr bwMode="auto">
              <a:xfrm flipV="1">
                <a:off x="790" y="1547"/>
                <a:ext cx="419" cy="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2" name="Line 129"/>
              <p:cNvSpPr>
                <a:spLocks noChangeAspect="1" noChangeShapeType="1"/>
              </p:cNvSpPr>
              <p:nvPr/>
            </p:nvSpPr>
            <p:spPr bwMode="auto">
              <a:xfrm flipV="1">
                <a:off x="790" y="1619"/>
                <a:ext cx="474" cy="4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 name="Line 130"/>
              <p:cNvSpPr>
                <a:spLocks noChangeAspect="1" noChangeShapeType="1"/>
              </p:cNvSpPr>
              <p:nvPr/>
            </p:nvSpPr>
            <p:spPr bwMode="auto">
              <a:xfrm flipV="1">
                <a:off x="830" y="1882"/>
                <a:ext cx="296" cy="29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4" name="Line 131"/>
              <p:cNvSpPr>
                <a:spLocks noChangeAspect="1" noChangeShapeType="1"/>
              </p:cNvSpPr>
              <p:nvPr/>
            </p:nvSpPr>
            <p:spPr bwMode="auto">
              <a:xfrm flipV="1">
                <a:off x="1306" y="1619"/>
                <a:ext cx="84" cy="8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5" name="Line 132"/>
              <p:cNvSpPr>
                <a:spLocks noChangeAspect="1" noChangeShapeType="1"/>
              </p:cNvSpPr>
              <p:nvPr/>
            </p:nvSpPr>
            <p:spPr bwMode="auto">
              <a:xfrm flipV="1">
                <a:off x="1137" y="1855"/>
                <a:ext cx="18"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6" name="Line 133"/>
              <p:cNvSpPr>
                <a:spLocks noChangeAspect="1" noChangeShapeType="1"/>
              </p:cNvSpPr>
              <p:nvPr/>
            </p:nvSpPr>
            <p:spPr bwMode="auto">
              <a:xfrm flipV="1">
                <a:off x="1179" y="1714"/>
                <a:ext cx="116" cy="1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7" name="Line 134"/>
              <p:cNvSpPr>
                <a:spLocks noChangeAspect="1" noChangeShapeType="1"/>
              </p:cNvSpPr>
              <p:nvPr/>
            </p:nvSpPr>
            <p:spPr bwMode="auto">
              <a:xfrm flipV="1">
                <a:off x="954" y="2008"/>
                <a:ext cx="172" cy="1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8" name="Line 135"/>
              <p:cNvSpPr>
                <a:spLocks noChangeAspect="1" noChangeShapeType="1"/>
              </p:cNvSpPr>
              <p:nvPr/>
            </p:nvSpPr>
            <p:spPr bwMode="auto">
              <a:xfrm flipV="1">
                <a:off x="1080" y="2136"/>
                <a:ext cx="46" cy="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9" name="Line 136"/>
              <p:cNvSpPr>
                <a:spLocks noChangeAspect="1" noChangeShapeType="1"/>
              </p:cNvSpPr>
              <p:nvPr/>
            </p:nvSpPr>
            <p:spPr bwMode="auto">
              <a:xfrm flipV="1">
                <a:off x="76" y="622"/>
                <a:ext cx="44" cy="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0" name="Line 137"/>
              <p:cNvSpPr>
                <a:spLocks noChangeAspect="1" noChangeShapeType="1"/>
              </p:cNvSpPr>
              <p:nvPr/>
            </p:nvSpPr>
            <p:spPr bwMode="auto">
              <a:xfrm flipV="1">
                <a:off x="202" y="622"/>
                <a:ext cx="42" cy="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1" name="Line 138"/>
              <p:cNvSpPr>
                <a:spLocks noChangeAspect="1" noChangeShapeType="1"/>
              </p:cNvSpPr>
              <p:nvPr/>
            </p:nvSpPr>
            <p:spPr bwMode="auto">
              <a:xfrm flipV="1">
                <a:off x="328" y="622"/>
                <a:ext cx="42" cy="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2" name="Line 139"/>
              <p:cNvSpPr>
                <a:spLocks noChangeAspect="1" noChangeShapeType="1"/>
              </p:cNvSpPr>
              <p:nvPr/>
            </p:nvSpPr>
            <p:spPr bwMode="auto">
              <a:xfrm flipV="1">
                <a:off x="454" y="638"/>
                <a:ext cx="27"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 name="Line 140"/>
              <p:cNvSpPr>
                <a:spLocks noChangeAspect="1" noChangeShapeType="1"/>
              </p:cNvSpPr>
              <p:nvPr/>
            </p:nvSpPr>
            <p:spPr bwMode="auto">
              <a:xfrm flipV="1">
                <a:off x="116" y="1590"/>
                <a:ext cx="42" cy="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4" name="Line 141"/>
              <p:cNvSpPr>
                <a:spLocks noChangeAspect="1" noChangeShapeType="1"/>
              </p:cNvSpPr>
              <p:nvPr/>
            </p:nvSpPr>
            <p:spPr bwMode="auto">
              <a:xfrm flipV="1">
                <a:off x="242" y="1590"/>
                <a:ext cx="42" cy="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5" name="Line 142"/>
              <p:cNvSpPr>
                <a:spLocks noChangeAspect="1" noChangeShapeType="1"/>
              </p:cNvSpPr>
              <p:nvPr/>
            </p:nvSpPr>
            <p:spPr bwMode="auto">
              <a:xfrm flipV="1">
                <a:off x="368" y="1590"/>
                <a:ext cx="42" cy="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6" name="未知"/>
              <p:cNvSpPr>
                <a:spLocks noChangeAspect="1"/>
              </p:cNvSpPr>
              <p:nvPr/>
            </p:nvSpPr>
            <p:spPr bwMode="auto">
              <a:xfrm>
                <a:off x="2640" y="665"/>
                <a:ext cx="924" cy="914"/>
              </a:xfrm>
              <a:custGeom>
                <a:avLst/>
                <a:gdLst>
                  <a:gd name="T0" fmla="*/ 1 w 3431"/>
                  <a:gd name="T1" fmla="*/ 1 h 3397"/>
                  <a:gd name="T2" fmla="*/ 1 w 3431"/>
                  <a:gd name="T3" fmla="*/ 1 h 3397"/>
                  <a:gd name="T4" fmla="*/ 1 w 3431"/>
                  <a:gd name="T5" fmla="*/ 1 h 3397"/>
                  <a:gd name="T6" fmla="*/ 1 w 3431"/>
                  <a:gd name="T7" fmla="*/ 1 h 3397"/>
                  <a:gd name="T8" fmla="*/ 1 w 3431"/>
                  <a:gd name="T9" fmla="*/ 1 h 3397"/>
                  <a:gd name="T10" fmla="*/ 1 w 3431"/>
                  <a:gd name="T11" fmla="*/ 1 h 3397"/>
                  <a:gd name="T12" fmla="*/ 1 w 3431"/>
                  <a:gd name="T13" fmla="*/ 1 h 3397"/>
                  <a:gd name="T14" fmla="*/ 1 w 3431"/>
                  <a:gd name="T15" fmla="*/ 0 h 3397"/>
                  <a:gd name="T16" fmla="*/ 1 w 3431"/>
                  <a:gd name="T17" fmla="*/ 0 h 3397"/>
                  <a:gd name="T18" fmla="*/ 1 w 3431"/>
                  <a:gd name="T19" fmla="*/ 0 h 3397"/>
                  <a:gd name="T20" fmla="*/ 1 w 3431"/>
                  <a:gd name="T21" fmla="*/ 0 h 3397"/>
                  <a:gd name="T22" fmla="*/ 1 w 3431"/>
                  <a:gd name="T23" fmla="*/ 0 h 3397"/>
                  <a:gd name="T24" fmla="*/ 1 w 3431"/>
                  <a:gd name="T25" fmla="*/ 0 h 3397"/>
                  <a:gd name="T26" fmla="*/ 0 w 3431"/>
                  <a:gd name="T27" fmla="*/ 0 h 3397"/>
                  <a:gd name="T28" fmla="*/ 0 w 3431"/>
                  <a:gd name="T29" fmla="*/ 0 h 3397"/>
                  <a:gd name="T30" fmla="*/ 0 w 3431"/>
                  <a:gd name="T31" fmla="*/ 0 h 3397"/>
                  <a:gd name="T32" fmla="*/ 0 w 3431"/>
                  <a:gd name="T33" fmla="*/ 1 h 3397"/>
                  <a:gd name="T34" fmla="*/ 0 w 3431"/>
                  <a:gd name="T35" fmla="*/ 1 h 3397"/>
                  <a:gd name="T36" fmla="*/ 0 w 3431"/>
                  <a:gd name="T37" fmla="*/ 1 h 3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31"/>
                  <a:gd name="T58" fmla="*/ 0 h 3397"/>
                  <a:gd name="T59" fmla="*/ 3431 w 3431"/>
                  <a:gd name="T60" fmla="*/ 3397 h 33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31" h="3397">
                    <a:moveTo>
                      <a:pt x="2098" y="3397"/>
                    </a:moveTo>
                    <a:lnTo>
                      <a:pt x="2515" y="3242"/>
                    </a:lnTo>
                    <a:lnTo>
                      <a:pt x="2878" y="2986"/>
                    </a:lnTo>
                    <a:lnTo>
                      <a:pt x="3163" y="2644"/>
                    </a:lnTo>
                    <a:lnTo>
                      <a:pt x="3351" y="2242"/>
                    </a:lnTo>
                    <a:lnTo>
                      <a:pt x="3431" y="1803"/>
                    </a:lnTo>
                    <a:lnTo>
                      <a:pt x="3396" y="1360"/>
                    </a:lnTo>
                    <a:lnTo>
                      <a:pt x="3248" y="940"/>
                    </a:lnTo>
                    <a:lnTo>
                      <a:pt x="2998" y="573"/>
                    </a:lnTo>
                    <a:lnTo>
                      <a:pt x="2661" y="281"/>
                    </a:lnTo>
                    <a:lnTo>
                      <a:pt x="2261" y="86"/>
                    </a:lnTo>
                    <a:lnTo>
                      <a:pt x="1826" y="0"/>
                    </a:lnTo>
                    <a:lnTo>
                      <a:pt x="1382" y="28"/>
                    </a:lnTo>
                    <a:lnTo>
                      <a:pt x="961" y="170"/>
                    </a:lnTo>
                    <a:lnTo>
                      <a:pt x="590" y="414"/>
                    </a:lnTo>
                    <a:lnTo>
                      <a:pt x="293" y="746"/>
                    </a:lnTo>
                    <a:lnTo>
                      <a:pt x="93" y="1143"/>
                    </a:lnTo>
                    <a:lnTo>
                      <a:pt x="0" y="1578"/>
                    </a:lnTo>
                    <a:lnTo>
                      <a:pt x="21" y="2024"/>
                    </a:lnTo>
                  </a:path>
                </a:pathLst>
              </a:custGeom>
              <a:noFill/>
              <a:ln w="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7" name="Line 144"/>
              <p:cNvSpPr>
                <a:spLocks noChangeAspect="1" noChangeShapeType="1"/>
              </p:cNvSpPr>
              <p:nvPr/>
            </p:nvSpPr>
            <p:spPr bwMode="auto">
              <a:xfrm flipH="1">
                <a:off x="60" y="663"/>
                <a:ext cx="42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8" name="Line 145"/>
              <p:cNvSpPr>
                <a:spLocks noChangeAspect="1" noChangeShapeType="1"/>
              </p:cNvSpPr>
              <p:nvPr/>
            </p:nvSpPr>
            <p:spPr bwMode="auto">
              <a:xfrm flipH="1">
                <a:off x="60" y="1590"/>
                <a:ext cx="42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9" name="Line 146"/>
              <p:cNvSpPr>
                <a:spLocks noChangeAspect="1" noChangeShapeType="1"/>
              </p:cNvSpPr>
              <p:nvPr/>
            </p:nvSpPr>
            <p:spPr bwMode="auto">
              <a:xfrm flipV="1">
                <a:off x="3105" y="2142"/>
                <a:ext cx="2" cy="1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0" name="Line 147"/>
              <p:cNvSpPr>
                <a:spLocks noChangeAspect="1" noChangeShapeType="1"/>
              </p:cNvSpPr>
              <p:nvPr/>
            </p:nvSpPr>
            <p:spPr bwMode="auto">
              <a:xfrm flipV="1">
                <a:off x="3105" y="2082"/>
                <a:ext cx="2"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1" name="Line 148"/>
              <p:cNvSpPr>
                <a:spLocks noChangeAspect="1" noChangeShapeType="1"/>
              </p:cNvSpPr>
              <p:nvPr/>
            </p:nvSpPr>
            <p:spPr bwMode="auto">
              <a:xfrm flipV="1">
                <a:off x="3105" y="1874"/>
                <a:ext cx="2" cy="17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2" name="Line 149"/>
              <p:cNvSpPr>
                <a:spLocks noChangeAspect="1" noChangeShapeType="1"/>
              </p:cNvSpPr>
              <p:nvPr/>
            </p:nvSpPr>
            <p:spPr bwMode="auto">
              <a:xfrm flipV="1">
                <a:off x="3105" y="1816"/>
                <a:ext cx="2"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3" name="Line 150"/>
              <p:cNvSpPr>
                <a:spLocks noChangeAspect="1" noChangeShapeType="1"/>
              </p:cNvSpPr>
              <p:nvPr/>
            </p:nvSpPr>
            <p:spPr bwMode="auto">
              <a:xfrm flipV="1">
                <a:off x="3105" y="1608"/>
                <a:ext cx="2" cy="17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4" name="Line 151"/>
              <p:cNvSpPr>
                <a:spLocks noChangeAspect="1" noChangeShapeType="1"/>
              </p:cNvSpPr>
              <p:nvPr/>
            </p:nvSpPr>
            <p:spPr bwMode="auto">
              <a:xfrm flipV="1">
                <a:off x="3105" y="1548"/>
                <a:ext cx="2"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5" name="Line 152"/>
              <p:cNvSpPr>
                <a:spLocks noChangeAspect="1" noChangeShapeType="1"/>
              </p:cNvSpPr>
              <p:nvPr/>
            </p:nvSpPr>
            <p:spPr bwMode="auto">
              <a:xfrm flipV="1">
                <a:off x="3105" y="1340"/>
                <a:ext cx="2" cy="17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6" name="Line 153"/>
              <p:cNvSpPr>
                <a:spLocks noChangeAspect="1" noChangeShapeType="1"/>
              </p:cNvSpPr>
              <p:nvPr/>
            </p:nvSpPr>
            <p:spPr bwMode="auto">
              <a:xfrm flipV="1">
                <a:off x="3105" y="1280"/>
                <a:ext cx="2"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7" name="Line 154"/>
              <p:cNvSpPr>
                <a:spLocks noChangeAspect="1" noChangeShapeType="1"/>
              </p:cNvSpPr>
              <p:nvPr/>
            </p:nvSpPr>
            <p:spPr bwMode="auto">
              <a:xfrm flipV="1">
                <a:off x="3105" y="1072"/>
                <a:ext cx="2" cy="17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8" name="Line 155"/>
              <p:cNvSpPr>
                <a:spLocks noChangeAspect="1" noChangeShapeType="1"/>
              </p:cNvSpPr>
              <p:nvPr/>
            </p:nvSpPr>
            <p:spPr bwMode="auto">
              <a:xfrm flipV="1">
                <a:off x="3105" y="1014"/>
                <a:ext cx="2"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9" name="Line 156"/>
              <p:cNvSpPr>
                <a:spLocks noChangeAspect="1" noChangeShapeType="1"/>
              </p:cNvSpPr>
              <p:nvPr/>
            </p:nvSpPr>
            <p:spPr bwMode="auto">
              <a:xfrm flipV="1">
                <a:off x="3105" y="806"/>
                <a:ext cx="2" cy="17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0" name="Line 157"/>
              <p:cNvSpPr>
                <a:spLocks noChangeAspect="1" noChangeShapeType="1"/>
              </p:cNvSpPr>
              <p:nvPr/>
            </p:nvSpPr>
            <p:spPr bwMode="auto">
              <a:xfrm flipV="1">
                <a:off x="3105" y="746"/>
                <a:ext cx="2"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1" name="Line 158"/>
              <p:cNvSpPr>
                <a:spLocks noChangeAspect="1" noChangeShapeType="1"/>
              </p:cNvSpPr>
              <p:nvPr/>
            </p:nvSpPr>
            <p:spPr bwMode="auto">
              <a:xfrm flipV="1">
                <a:off x="3105" y="538"/>
                <a:ext cx="2" cy="17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2" name="Line 159"/>
              <p:cNvSpPr>
                <a:spLocks noChangeAspect="1" noChangeShapeType="1"/>
              </p:cNvSpPr>
              <p:nvPr/>
            </p:nvSpPr>
            <p:spPr bwMode="auto">
              <a:xfrm flipV="1">
                <a:off x="3105" y="478"/>
                <a:ext cx="2"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3" name="Line 160"/>
              <p:cNvSpPr>
                <a:spLocks noChangeAspect="1" noChangeShapeType="1"/>
              </p:cNvSpPr>
              <p:nvPr/>
            </p:nvSpPr>
            <p:spPr bwMode="auto">
              <a:xfrm flipV="1">
                <a:off x="3105" y="270"/>
                <a:ext cx="2" cy="17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 name="Line 161"/>
              <p:cNvSpPr>
                <a:spLocks noChangeAspect="1" noChangeShapeType="1"/>
              </p:cNvSpPr>
              <p:nvPr/>
            </p:nvSpPr>
            <p:spPr bwMode="auto">
              <a:xfrm flipV="1">
                <a:off x="3105" y="211"/>
                <a:ext cx="2"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5" name="Line 162"/>
              <p:cNvSpPr>
                <a:spLocks noChangeAspect="1" noChangeShapeType="1"/>
              </p:cNvSpPr>
              <p:nvPr/>
            </p:nvSpPr>
            <p:spPr bwMode="auto">
              <a:xfrm flipV="1">
                <a:off x="3105" y="0"/>
                <a:ext cx="2" cy="1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2.</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轮盘类零件</a:t>
            </a:r>
            <a:endParaRPr lang="zh-CN" altLang="en-US" sz="3600" b="1" dirty="0">
              <a:solidFill>
                <a:schemeClr val="accent2"/>
              </a:solidFill>
              <a:latin typeface="隶书" pitchFamily="49" charset="-122"/>
              <a:ea typeface="隶书" pitchFamily="49" charset="-122"/>
            </a:endParaRPr>
          </a:p>
        </p:txBody>
      </p:sp>
      <p:sp>
        <p:nvSpPr>
          <p:cNvPr id="14" name="Text Box 10"/>
          <p:cNvSpPr txBox="1">
            <a:spLocks noChangeArrowheads="1"/>
          </p:cNvSpPr>
          <p:nvPr/>
        </p:nvSpPr>
        <p:spPr bwMode="auto">
          <a:xfrm>
            <a:off x="907145" y="4109010"/>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表达方法  </a:t>
            </a:r>
            <a:endParaRPr lang="zh-CN" altLang="en-US" sz="2000" b="1" dirty="0">
              <a:solidFill>
                <a:srgbClr val="FF0000"/>
              </a:solidFill>
              <a:ea typeface="楷体_GB2312" pitchFamily="49" charset="-122"/>
            </a:endParaRPr>
          </a:p>
        </p:txBody>
      </p:sp>
      <p:pic>
        <p:nvPicPr>
          <p:cNvPr id="10" name="Picture 2" descr="8-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0470" t="10034" r="32207" b="14615"/>
          <a:stretch>
            <a:fillRect/>
          </a:stretch>
        </p:blipFill>
        <p:spPr bwMode="auto">
          <a:xfrm>
            <a:off x="851696" y="1115114"/>
            <a:ext cx="1992766" cy="2700014"/>
          </a:xfrm>
          <a:prstGeom prst="rect">
            <a:avLst/>
          </a:prstGeom>
          <a:solidFill>
            <a:schemeClr val="accent3"/>
          </a:solidFill>
          <a:ln w="38100">
            <a:solidFill>
              <a:schemeClr val="accent2"/>
            </a:solidFill>
          </a:ln>
          <a:extLst/>
        </p:spPr>
      </p:pic>
      <p:sp>
        <p:nvSpPr>
          <p:cNvPr id="177" name="矩形 3"/>
          <p:cNvSpPr>
            <a:spLocks noChangeArrowheads="1"/>
          </p:cNvSpPr>
          <p:nvPr/>
        </p:nvSpPr>
        <p:spPr bwMode="auto">
          <a:xfrm>
            <a:off x="832660" y="4725144"/>
            <a:ext cx="182548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solidFill>
                  <a:schemeClr val="accent2"/>
                </a:solidFill>
                <a:latin typeface="隶书" pitchFamily="49" charset="-122"/>
                <a:ea typeface="隶书" pitchFamily="49" charset="-122"/>
                <a:cs typeface="+mn-cs"/>
              </a:rPr>
              <a:t>主视图</a:t>
            </a:r>
            <a:endParaRPr lang="zh-CN" altLang="en-US" sz="2800" b="1" dirty="0">
              <a:solidFill>
                <a:schemeClr val="accent2"/>
              </a:solidFill>
              <a:latin typeface="楷体" pitchFamily="49" charset="-122"/>
              <a:ea typeface="楷体" pitchFamily="49" charset="-122"/>
              <a:cs typeface="+mn-cs"/>
            </a:endParaRPr>
          </a:p>
        </p:txBody>
      </p:sp>
      <p:sp>
        <p:nvSpPr>
          <p:cNvPr id="178" name="矩形 3"/>
          <p:cNvSpPr>
            <a:spLocks noChangeArrowheads="1"/>
          </p:cNvSpPr>
          <p:nvPr/>
        </p:nvSpPr>
        <p:spPr bwMode="auto">
          <a:xfrm>
            <a:off x="732020" y="5493798"/>
            <a:ext cx="785057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buClr>
                <a:srgbClr val="FF0000"/>
              </a:buClr>
            </a:pPr>
            <a:r>
              <a:rPr lang="zh-CN" altLang="en-US" sz="2800" b="1" dirty="0">
                <a:solidFill>
                  <a:srgbClr val="FF0000"/>
                </a:solidFill>
                <a:latin typeface="隶书" pitchFamily="49" charset="-122"/>
                <a:ea typeface="隶书" pitchFamily="49" charset="-122"/>
                <a:cs typeface="+mn-cs"/>
              </a:rPr>
              <a:t> </a:t>
            </a:r>
            <a:r>
              <a:rPr lang="zh-CN" altLang="en-US" sz="2800" b="1" dirty="0" smtClean="0">
                <a:solidFill>
                  <a:srgbClr val="FF0000"/>
                </a:solidFill>
                <a:latin typeface="隶书" pitchFamily="49" charset="-122"/>
                <a:ea typeface="隶书" pitchFamily="49" charset="-122"/>
                <a:cs typeface="+mn-cs"/>
              </a:rPr>
              <a:t>   </a:t>
            </a:r>
            <a:r>
              <a:rPr lang="zh-CN" altLang="en-US" sz="2800" b="1" dirty="0" smtClean="0">
                <a:latin typeface="楷体" pitchFamily="49" charset="-122"/>
                <a:ea typeface="楷体" pitchFamily="49" charset="-122"/>
              </a:rPr>
              <a:t>按</a:t>
            </a:r>
            <a:r>
              <a:rPr lang="zh-CN" altLang="en-US" sz="2800" b="1" dirty="0">
                <a:solidFill>
                  <a:srgbClr val="FF0000"/>
                </a:solidFill>
                <a:latin typeface="楷体" pitchFamily="49" charset="-122"/>
                <a:ea typeface="楷体" pitchFamily="49" charset="-122"/>
              </a:rPr>
              <a:t>加工位置</a:t>
            </a:r>
            <a:r>
              <a:rPr lang="zh-CN" altLang="en-US" sz="2800" b="1" dirty="0">
                <a:latin typeface="楷体" pitchFamily="49" charset="-122"/>
                <a:ea typeface="楷体" pitchFamily="49" charset="-122"/>
              </a:rPr>
              <a:t>将轴线放成水平，并用剖视图表示内部结构及其相对位置</a:t>
            </a:r>
            <a:r>
              <a:rPr lang="zh-CN" altLang="en-US" sz="2800" b="1" dirty="0" smtClean="0">
                <a:latin typeface="楷体" pitchFamily="49" charset="-122"/>
                <a:ea typeface="楷体" pitchFamily="49" charset="-122"/>
              </a:rPr>
              <a:t>。</a:t>
            </a:r>
            <a:endParaRPr lang="zh-CN" altLang="en-US" sz="2800" b="1" dirty="0">
              <a:latin typeface="楷体" pitchFamily="49" charset="-122"/>
              <a:ea typeface="楷体" pitchFamily="49" charset="-122"/>
              <a:cs typeface="+mn-cs"/>
            </a:endParaRPr>
          </a:p>
        </p:txBody>
      </p:sp>
      <p:sp>
        <p:nvSpPr>
          <p:cNvPr id="179" name="椭圆 178"/>
          <p:cNvSpPr/>
          <p:nvPr/>
        </p:nvSpPr>
        <p:spPr bwMode="auto">
          <a:xfrm>
            <a:off x="3258616" y="1156925"/>
            <a:ext cx="2177480" cy="2590680"/>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
        <p:nvSpPr>
          <p:cNvPr id="180" name="AutoShape 2"/>
          <p:cNvSpPr>
            <a:spLocks noChangeArrowheads="1"/>
          </p:cNvSpPr>
          <p:nvPr/>
        </p:nvSpPr>
        <p:spPr bwMode="auto">
          <a:xfrm>
            <a:off x="4136631" y="3933056"/>
            <a:ext cx="4726645" cy="1440160"/>
          </a:xfrm>
          <a:prstGeom prst="wedgeRoundRectCallout">
            <a:avLst>
              <a:gd name="adj1" fmla="val -39958"/>
              <a:gd name="adj2" fmla="val -70993"/>
              <a:gd name="adj3" fmla="val 16667"/>
            </a:avLst>
          </a:prstGeom>
          <a:gradFill rotWithShape="0">
            <a:gsLst>
              <a:gs pos="0">
                <a:srgbClr val="CCFFCC"/>
              </a:gs>
              <a:gs pos="50000">
                <a:srgbClr val="FFFFFF"/>
              </a:gs>
              <a:gs pos="100000">
                <a:srgbClr val="CCFF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800" b="1" dirty="0" smtClean="0">
                <a:latin typeface="楷体" pitchFamily="49" charset="-122"/>
                <a:ea typeface="楷体" pitchFamily="49" charset="-122"/>
              </a:rPr>
              <a:t>选择</a:t>
            </a:r>
            <a:r>
              <a:rPr lang="zh-CN" altLang="en-US" sz="2800" b="1" dirty="0">
                <a:latin typeface="楷体" pitchFamily="49" charset="-122"/>
                <a:ea typeface="楷体" pitchFamily="49" charset="-122"/>
              </a:rPr>
              <a:t>加工位置的全剖视图，表达零件的内、外总体结构形状和</a:t>
            </a:r>
            <a:r>
              <a:rPr lang="zh-CN" altLang="en-US" sz="2800" b="1" dirty="0" smtClean="0">
                <a:latin typeface="楷体" pitchFamily="49" charset="-122"/>
                <a:ea typeface="楷体" pitchFamily="49" charset="-122"/>
              </a:rPr>
              <a:t>大小</a:t>
            </a:r>
            <a:r>
              <a:rPr lang="en-US" altLang="zh-CN" sz="2800" b="1" dirty="0" smtClean="0">
                <a:latin typeface="楷体" pitchFamily="49" charset="-122"/>
                <a:ea typeface="楷体" pitchFamily="49" charset="-122"/>
              </a:rPr>
              <a:t>;</a:t>
            </a:r>
            <a:endParaRPr lang="zh-CN" altLang="en-US" sz="2800" b="1" dirty="0">
              <a:latin typeface="楷体_GB2312" pitchFamily="49" charset="-122"/>
              <a:ea typeface="楷体_GB2312" pitchFamily="49" charset="-122"/>
            </a:endParaRPr>
          </a:p>
          <a:p>
            <a:pPr eaLnBrk="1" hangingPunct="1"/>
            <a:endParaRPr lang="zh-CN" altLang="en-US" sz="2800" b="1" dirty="0">
              <a:latin typeface="楷体_GB2312"/>
              <a:ea typeface="楷体_GB2312"/>
              <a:cs typeface="楷体_GB2312"/>
            </a:endParaRPr>
          </a:p>
        </p:txBody>
      </p:sp>
    </p:spTree>
    <p:extLst>
      <p:ext uri="{BB962C8B-B14F-4D97-AF65-F5344CB8AC3E}">
        <p14:creationId xmlns:p14="http://schemas.microsoft.com/office/powerpoint/2010/main" val="178018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7"/>
                                        </p:tgtEl>
                                        <p:attrNameLst>
                                          <p:attrName>style.visibility</p:attrName>
                                        </p:attrNameLst>
                                      </p:cBhvr>
                                      <p:to>
                                        <p:strVal val="visible"/>
                                      </p:to>
                                    </p:set>
                                    <p:animEffect transition="in" filter="wipe(left)">
                                      <p:cBhvr>
                                        <p:cTn id="22" dur="500"/>
                                        <p:tgtEl>
                                          <p:spTgt spid="177"/>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179"/>
                                        </p:tgtEl>
                                        <p:attrNameLst>
                                          <p:attrName>style.visibility</p:attrName>
                                        </p:attrNameLst>
                                      </p:cBhvr>
                                      <p:to>
                                        <p:strVal val="visible"/>
                                      </p:to>
                                    </p:set>
                                    <p:animEffect transition="in" filter="fade">
                                      <p:cBhvr>
                                        <p:cTn id="27" dur="2000"/>
                                        <p:tgtEl>
                                          <p:spTgt spid="179"/>
                                        </p:tgtEl>
                                      </p:cBhvr>
                                    </p:animEffect>
                                    <p:anim calcmode="lin" valueType="num">
                                      <p:cBhvr>
                                        <p:cTn id="28" dur="2000" fill="hold"/>
                                        <p:tgtEl>
                                          <p:spTgt spid="179"/>
                                        </p:tgtEl>
                                        <p:attrNameLst>
                                          <p:attrName>ppt_w</p:attrName>
                                        </p:attrNameLst>
                                      </p:cBhvr>
                                      <p:tavLst>
                                        <p:tav tm="0" fmla="#ppt_w*sin(2.5*pi*$)">
                                          <p:val>
                                            <p:fltVal val="0"/>
                                          </p:val>
                                        </p:tav>
                                        <p:tav tm="100000">
                                          <p:val>
                                            <p:fltVal val="1"/>
                                          </p:val>
                                        </p:tav>
                                      </p:tavLst>
                                    </p:anim>
                                    <p:anim calcmode="lin" valueType="num">
                                      <p:cBhvr>
                                        <p:cTn id="29" dur="2000" fill="hold"/>
                                        <p:tgtEl>
                                          <p:spTgt spid="179"/>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78"/>
                                        </p:tgtEl>
                                        <p:attrNameLst>
                                          <p:attrName>style.visibility</p:attrName>
                                        </p:attrNameLst>
                                      </p:cBhvr>
                                      <p:to>
                                        <p:strVal val="visible"/>
                                      </p:to>
                                    </p:set>
                                    <p:animEffect transition="in" filter="wipe(up)">
                                      <p:cBhvr>
                                        <p:cTn id="34" dur="500"/>
                                        <p:tgtEl>
                                          <p:spTgt spid="17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0"/>
                                        </p:tgtEl>
                                        <p:attrNameLst>
                                          <p:attrName>style.visibility</p:attrName>
                                        </p:attrNameLst>
                                      </p:cBhvr>
                                      <p:to>
                                        <p:strVal val="visible"/>
                                      </p:to>
                                    </p:set>
                                    <p:animEffect transition="in" filter="wipe(up)">
                                      <p:cBhvr>
                                        <p:cTn id="39"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7" grpId="0"/>
      <p:bldP spid="178" grpId="0"/>
      <p:bldP spid="179" grpId="0" animBg="1"/>
      <p:bldP spid="180"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58616" y="1091260"/>
            <a:ext cx="4993656" cy="2723868"/>
            <a:chOff x="1018669" y="993163"/>
            <a:chExt cx="4993656" cy="2723868"/>
          </a:xfrm>
        </p:grpSpPr>
        <p:sp>
          <p:nvSpPr>
            <p:cNvPr id="176" name="Rectangle 2"/>
            <p:cNvSpPr>
              <a:spLocks noChangeArrowheads="1"/>
            </p:cNvSpPr>
            <p:nvPr/>
          </p:nvSpPr>
          <p:spPr bwMode="auto">
            <a:xfrm flipV="1">
              <a:off x="1018669" y="993163"/>
              <a:ext cx="4993656" cy="2723868"/>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endParaRPr lang="zh-CN" altLang="en-US"/>
            </a:p>
          </p:txBody>
        </p:sp>
        <p:grpSp>
          <p:nvGrpSpPr>
            <p:cNvPr id="12" name="Group 3"/>
            <p:cNvGrpSpPr>
              <a:grpSpLocks noChangeAspect="1"/>
            </p:cNvGrpSpPr>
            <p:nvPr/>
          </p:nvGrpSpPr>
          <p:grpSpPr bwMode="auto">
            <a:xfrm>
              <a:off x="1128633" y="1057121"/>
              <a:ext cx="4768850" cy="2592387"/>
              <a:chOff x="0" y="0"/>
              <a:chExt cx="4274" cy="2323"/>
            </a:xfrm>
          </p:grpSpPr>
          <p:sp>
            <p:nvSpPr>
              <p:cNvPr id="17" name="Line 4"/>
              <p:cNvSpPr>
                <a:spLocks noChangeAspect="1" noChangeShapeType="1"/>
              </p:cNvSpPr>
              <p:nvPr/>
            </p:nvSpPr>
            <p:spPr bwMode="auto">
              <a:xfrm>
                <a:off x="2412" y="79"/>
                <a:ext cx="1374"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 name="未知"/>
              <p:cNvSpPr>
                <a:spLocks noChangeAspect="1"/>
              </p:cNvSpPr>
              <p:nvPr/>
            </p:nvSpPr>
            <p:spPr bwMode="auto">
              <a:xfrm>
                <a:off x="2047" y="79"/>
                <a:ext cx="365" cy="365"/>
              </a:xfrm>
              <a:custGeom>
                <a:avLst/>
                <a:gdLst>
                  <a:gd name="T0" fmla="*/ 1 w 1355"/>
                  <a:gd name="T1" fmla="*/ 0 h 1357"/>
                  <a:gd name="T2" fmla="*/ 0 w 1355"/>
                  <a:gd name="T3" fmla="*/ 0 h 1357"/>
                  <a:gd name="T4" fmla="*/ 0 w 1355"/>
                  <a:gd name="T5" fmla="*/ 0 h 1357"/>
                  <a:gd name="T6" fmla="*/ 0 w 1355"/>
                  <a:gd name="T7" fmla="*/ 0 h 1357"/>
                  <a:gd name="T8" fmla="*/ 0 w 1355"/>
                  <a:gd name="T9" fmla="*/ 0 h 1357"/>
                  <a:gd name="T10" fmla="*/ 0 w 1355"/>
                  <a:gd name="T11" fmla="*/ 1 h 1357"/>
                  <a:gd name="T12" fmla="*/ 0 60000 65536"/>
                  <a:gd name="T13" fmla="*/ 0 60000 65536"/>
                  <a:gd name="T14" fmla="*/ 0 60000 65536"/>
                  <a:gd name="T15" fmla="*/ 0 60000 65536"/>
                  <a:gd name="T16" fmla="*/ 0 60000 65536"/>
                  <a:gd name="T17" fmla="*/ 0 60000 65536"/>
                  <a:gd name="T18" fmla="*/ 0 w 1355"/>
                  <a:gd name="T19" fmla="*/ 0 h 1357"/>
                  <a:gd name="T20" fmla="*/ 1355 w 1355"/>
                  <a:gd name="T21" fmla="*/ 1357 h 1357"/>
                </a:gdLst>
                <a:ahLst/>
                <a:cxnLst>
                  <a:cxn ang="T12">
                    <a:pos x="T0" y="T1"/>
                  </a:cxn>
                  <a:cxn ang="T13">
                    <a:pos x="T2" y="T3"/>
                  </a:cxn>
                  <a:cxn ang="T14">
                    <a:pos x="T4" y="T5"/>
                  </a:cxn>
                  <a:cxn ang="T15">
                    <a:pos x="T6" y="T7"/>
                  </a:cxn>
                  <a:cxn ang="T16">
                    <a:pos x="T8" y="T9"/>
                  </a:cxn>
                  <a:cxn ang="T17">
                    <a:pos x="T10" y="T11"/>
                  </a:cxn>
                </a:cxnLst>
                <a:rect l="T18" t="T19" r="T20" b="T21"/>
                <a:pathLst>
                  <a:path w="1355" h="1357">
                    <a:moveTo>
                      <a:pt x="1355" y="0"/>
                    </a:moveTo>
                    <a:lnTo>
                      <a:pt x="936" y="66"/>
                    </a:lnTo>
                    <a:lnTo>
                      <a:pt x="559" y="260"/>
                    </a:lnTo>
                    <a:lnTo>
                      <a:pt x="259" y="560"/>
                    </a:lnTo>
                    <a:lnTo>
                      <a:pt x="67" y="937"/>
                    </a:lnTo>
                    <a:lnTo>
                      <a:pt x="0" y="1357"/>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 name="Line 6"/>
              <p:cNvSpPr>
                <a:spLocks noChangeAspect="1" noChangeShapeType="1"/>
              </p:cNvSpPr>
              <p:nvPr/>
            </p:nvSpPr>
            <p:spPr bwMode="auto">
              <a:xfrm>
                <a:off x="4151" y="444"/>
                <a:ext cx="2" cy="137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 name="未知"/>
              <p:cNvSpPr>
                <a:spLocks noChangeAspect="1"/>
              </p:cNvSpPr>
              <p:nvPr/>
            </p:nvSpPr>
            <p:spPr bwMode="auto">
              <a:xfrm>
                <a:off x="3786" y="79"/>
                <a:ext cx="365" cy="365"/>
              </a:xfrm>
              <a:custGeom>
                <a:avLst/>
                <a:gdLst>
                  <a:gd name="T0" fmla="*/ 1 w 1354"/>
                  <a:gd name="T1" fmla="*/ 1 h 1357"/>
                  <a:gd name="T2" fmla="*/ 1 w 1354"/>
                  <a:gd name="T3" fmla="*/ 0 h 1357"/>
                  <a:gd name="T4" fmla="*/ 1 w 1354"/>
                  <a:gd name="T5" fmla="*/ 0 h 1357"/>
                  <a:gd name="T6" fmla="*/ 0 w 1354"/>
                  <a:gd name="T7" fmla="*/ 0 h 1357"/>
                  <a:gd name="T8" fmla="*/ 0 w 1354"/>
                  <a:gd name="T9" fmla="*/ 0 h 1357"/>
                  <a:gd name="T10" fmla="*/ 0 w 1354"/>
                  <a:gd name="T11" fmla="*/ 0 h 1357"/>
                  <a:gd name="T12" fmla="*/ 0 60000 65536"/>
                  <a:gd name="T13" fmla="*/ 0 60000 65536"/>
                  <a:gd name="T14" fmla="*/ 0 60000 65536"/>
                  <a:gd name="T15" fmla="*/ 0 60000 65536"/>
                  <a:gd name="T16" fmla="*/ 0 60000 65536"/>
                  <a:gd name="T17" fmla="*/ 0 60000 65536"/>
                  <a:gd name="T18" fmla="*/ 0 w 1354"/>
                  <a:gd name="T19" fmla="*/ 0 h 1357"/>
                  <a:gd name="T20" fmla="*/ 1354 w 1354"/>
                  <a:gd name="T21" fmla="*/ 1357 h 1357"/>
                </a:gdLst>
                <a:ahLst/>
                <a:cxnLst>
                  <a:cxn ang="T12">
                    <a:pos x="T0" y="T1"/>
                  </a:cxn>
                  <a:cxn ang="T13">
                    <a:pos x="T2" y="T3"/>
                  </a:cxn>
                  <a:cxn ang="T14">
                    <a:pos x="T4" y="T5"/>
                  </a:cxn>
                  <a:cxn ang="T15">
                    <a:pos x="T6" y="T7"/>
                  </a:cxn>
                  <a:cxn ang="T16">
                    <a:pos x="T8" y="T9"/>
                  </a:cxn>
                  <a:cxn ang="T17">
                    <a:pos x="T10" y="T11"/>
                  </a:cxn>
                </a:cxnLst>
                <a:rect l="T18" t="T19" r="T20" b="T21"/>
                <a:pathLst>
                  <a:path w="1354" h="1357">
                    <a:moveTo>
                      <a:pt x="1354" y="1357"/>
                    </a:moveTo>
                    <a:lnTo>
                      <a:pt x="1288" y="937"/>
                    </a:lnTo>
                    <a:lnTo>
                      <a:pt x="1096" y="560"/>
                    </a:lnTo>
                    <a:lnTo>
                      <a:pt x="796" y="260"/>
                    </a:lnTo>
                    <a:lnTo>
                      <a:pt x="418" y="66"/>
                    </a:lnTo>
                    <a:lnTo>
                      <a:pt x="0" y="0"/>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 name="Line 8"/>
              <p:cNvSpPr>
                <a:spLocks noChangeAspect="1" noChangeShapeType="1"/>
              </p:cNvSpPr>
              <p:nvPr/>
            </p:nvSpPr>
            <p:spPr bwMode="auto">
              <a:xfrm flipH="1">
                <a:off x="2412" y="2186"/>
                <a:ext cx="1374"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 name="未知"/>
              <p:cNvSpPr>
                <a:spLocks noChangeAspect="1"/>
              </p:cNvSpPr>
              <p:nvPr/>
            </p:nvSpPr>
            <p:spPr bwMode="auto">
              <a:xfrm>
                <a:off x="2047" y="1820"/>
                <a:ext cx="365" cy="366"/>
              </a:xfrm>
              <a:custGeom>
                <a:avLst/>
                <a:gdLst>
                  <a:gd name="T0" fmla="*/ 0 w 1355"/>
                  <a:gd name="T1" fmla="*/ 0 h 1357"/>
                  <a:gd name="T2" fmla="*/ 0 w 1355"/>
                  <a:gd name="T3" fmla="*/ 0 h 1357"/>
                  <a:gd name="T4" fmla="*/ 0 w 1355"/>
                  <a:gd name="T5" fmla="*/ 0 h 1357"/>
                  <a:gd name="T6" fmla="*/ 0 w 1355"/>
                  <a:gd name="T7" fmla="*/ 1 h 1357"/>
                  <a:gd name="T8" fmla="*/ 0 w 1355"/>
                  <a:gd name="T9" fmla="*/ 1 h 1357"/>
                  <a:gd name="T10" fmla="*/ 1 w 1355"/>
                  <a:gd name="T11" fmla="*/ 1 h 1357"/>
                  <a:gd name="T12" fmla="*/ 0 60000 65536"/>
                  <a:gd name="T13" fmla="*/ 0 60000 65536"/>
                  <a:gd name="T14" fmla="*/ 0 60000 65536"/>
                  <a:gd name="T15" fmla="*/ 0 60000 65536"/>
                  <a:gd name="T16" fmla="*/ 0 60000 65536"/>
                  <a:gd name="T17" fmla="*/ 0 60000 65536"/>
                  <a:gd name="T18" fmla="*/ 0 w 1355"/>
                  <a:gd name="T19" fmla="*/ 0 h 1357"/>
                  <a:gd name="T20" fmla="*/ 1355 w 1355"/>
                  <a:gd name="T21" fmla="*/ 1357 h 1357"/>
                </a:gdLst>
                <a:ahLst/>
                <a:cxnLst>
                  <a:cxn ang="T12">
                    <a:pos x="T0" y="T1"/>
                  </a:cxn>
                  <a:cxn ang="T13">
                    <a:pos x="T2" y="T3"/>
                  </a:cxn>
                  <a:cxn ang="T14">
                    <a:pos x="T4" y="T5"/>
                  </a:cxn>
                  <a:cxn ang="T15">
                    <a:pos x="T6" y="T7"/>
                  </a:cxn>
                  <a:cxn ang="T16">
                    <a:pos x="T8" y="T9"/>
                  </a:cxn>
                  <a:cxn ang="T17">
                    <a:pos x="T10" y="T11"/>
                  </a:cxn>
                </a:cxnLst>
                <a:rect l="T18" t="T19" r="T20" b="T21"/>
                <a:pathLst>
                  <a:path w="1355" h="1357">
                    <a:moveTo>
                      <a:pt x="0" y="0"/>
                    </a:moveTo>
                    <a:lnTo>
                      <a:pt x="67" y="419"/>
                    </a:lnTo>
                    <a:lnTo>
                      <a:pt x="259" y="798"/>
                    </a:lnTo>
                    <a:lnTo>
                      <a:pt x="559" y="1098"/>
                    </a:lnTo>
                    <a:lnTo>
                      <a:pt x="936" y="1291"/>
                    </a:lnTo>
                    <a:lnTo>
                      <a:pt x="1355" y="1357"/>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 name="未知"/>
              <p:cNvSpPr>
                <a:spLocks noChangeAspect="1"/>
              </p:cNvSpPr>
              <p:nvPr/>
            </p:nvSpPr>
            <p:spPr bwMode="auto">
              <a:xfrm>
                <a:off x="3786" y="1820"/>
                <a:ext cx="365" cy="366"/>
              </a:xfrm>
              <a:custGeom>
                <a:avLst/>
                <a:gdLst>
                  <a:gd name="T0" fmla="*/ 0 w 1354"/>
                  <a:gd name="T1" fmla="*/ 1 h 1357"/>
                  <a:gd name="T2" fmla="*/ 0 w 1354"/>
                  <a:gd name="T3" fmla="*/ 1 h 1357"/>
                  <a:gd name="T4" fmla="*/ 0 w 1354"/>
                  <a:gd name="T5" fmla="*/ 1 h 1357"/>
                  <a:gd name="T6" fmla="*/ 1 w 1354"/>
                  <a:gd name="T7" fmla="*/ 0 h 1357"/>
                  <a:gd name="T8" fmla="*/ 1 w 1354"/>
                  <a:gd name="T9" fmla="*/ 0 h 1357"/>
                  <a:gd name="T10" fmla="*/ 1 w 1354"/>
                  <a:gd name="T11" fmla="*/ 0 h 1357"/>
                  <a:gd name="T12" fmla="*/ 0 60000 65536"/>
                  <a:gd name="T13" fmla="*/ 0 60000 65536"/>
                  <a:gd name="T14" fmla="*/ 0 60000 65536"/>
                  <a:gd name="T15" fmla="*/ 0 60000 65536"/>
                  <a:gd name="T16" fmla="*/ 0 60000 65536"/>
                  <a:gd name="T17" fmla="*/ 0 60000 65536"/>
                  <a:gd name="T18" fmla="*/ 0 w 1354"/>
                  <a:gd name="T19" fmla="*/ 0 h 1357"/>
                  <a:gd name="T20" fmla="*/ 1354 w 1354"/>
                  <a:gd name="T21" fmla="*/ 1357 h 1357"/>
                </a:gdLst>
                <a:ahLst/>
                <a:cxnLst>
                  <a:cxn ang="T12">
                    <a:pos x="T0" y="T1"/>
                  </a:cxn>
                  <a:cxn ang="T13">
                    <a:pos x="T2" y="T3"/>
                  </a:cxn>
                  <a:cxn ang="T14">
                    <a:pos x="T4" y="T5"/>
                  </a:cxn>
                  <a:cxn ang="T15">
                    <a:pos x="T6" y="T7"/>
                  </a:cxn>
                  <a:cxn ang="T16">
                    <a:pos x="T8" y="T9"/>
                  </a:cxn>
                  <a:cxn ang="T17">
                    <a:pos x="T10" y="T11"/>
                  </a:cxn>
                </a:cxnLst>
                <a:rect l="T18" t="T19" r="T20" b="T21"/>
                <a:pathLst>
                  <a:path w="1354" h="1357">
                    <a:moveTo>
                      <a:pt x="0" y="1357"/>
                    </a:moveTo>
                    <a:lnTo>
                      <a:pt x="418" y="1291"/>
                    </a:lnTo>
                    <a:lnTo>
                      <a:pt x="796" y="1098"/>
                    </a:lnTo>
                    <a:lnTo>
                      <a:pt x="1096" y="798"/>
                    </a:lnTo>
                    <a:lnTo>
                      <a:pt x="1288" y="419"/>
                    </a:lnTo>
                    <a:lnTo>
                      <a:pt x="1354" y="0"/>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 name="Line 11"/>
              <p:cNvSpPr>
                <a:spLocks noChangeAspect="1" noChangeShapeType="1"/>
              </p:cNvSpPr>
              <p:nvPr/>
            </p:nvSpPr>
            <p:spPr bwMode="auto">
              <a:xfrm flipV="1">
                <a:off x="2047" y="444"/>
                <a:ext cx="2" cy="137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 name="未知"/>
              <p:cNvSpPr>
                <a:spLocks noChangeAspect="1"/>
              </p:cNvSpPr>
              <p:nvPr/>
            </p:nvSpPr>
            <p:spPr bwMode="auto">
              <a:xfrm>
                <a:off x="2215" y="247"/>
                <a:ext cx="394" cy="394"/>
              </a:xfrm>
              <a:custGeom>
                <a:avLst/>
                <a:gdLst>
                  <a:gd name="T0" fmla="*/ 1 w 1460"/>
                  <a:gd name="T1" fmla="*/ 0 h 1462"/>
                  <a:gd name="T2" fmla="*/ 1 w 1460"/>
                  <a:gd name="T3" fmla="*/ 0 h 1462"/>
                  <a:gd name="T4" fmla="*/ 1 w 1460"/>
                  <a:gd name="T5" fmla="*/ 0 h 1462"/>
                  <a:gd name="T6" fmla="*/ 0 w 1460"/>
                  <a:gd name="T7" fmla="*/ 0 h 1462"/>
                  <a:gd name="T8" fmla="*/ 0 w 1460"/>
                  <a:gd name="T9" fmla="*/ 0 h 1462"/>
                  <a:gd name="T10" fmla="*/ 0 w 1460"/>
                  <a:gd name="T11" fmla="*/ 0 h 1462"/>
                  <a:gd name="T12" fmla="*/ 0 w 1460"/>
                  <a:gd name="T13" fmla="*/ 0 h 1462"/>
                  <a:gd name="T14" fmla="*/ 0 w 1460"/>
                  <a:gd name="T15" fmla="*/ 0 h 1462"/>
                  <a:gd name="T16" fmla="*/ 0 w 1460"/>
                  <a:gd name="T17" fmla="*/ 0 h 1462"/>
                  <a:gd name="T18" fmla="*/ 0 w 1460"/>
                  <a:gd name="T19" fmla="*/ 0 h 1462"/>
                  <a:gd name="T20" fmla="*/ 0 w 1460"/>
                  <a:gd name="T21" fmla="*/ 1 h 1462"/>
                  <a:gd name="T22" fmla="*/ 0 w 1460"/>
                  <a:gd name="T23" fmla="*/ 1 h 1462"/>
                  <a:gd name="T24" fmla="*/ 0 w 1460"/>
                  <a:gd name="T25" fmla="*/ 1 h 1462"/>
                  <a:gd name="T26" fmla="*/ 0 w 1460"/>
                  <a:gd name="T27" fmla="*/ 1 h 1462"/>
                  <a:gd name="T28" fmla="*/ 1 w 1460"/>
                  <a:gd name="T29" fmla="*/ 1 h 1462"/>
                  <a:gd name="T30" fmla="*/ 1 w 1460"/>
                  <a:gd name="T31" fmla="*/ 0 h 1462"/>
                  <a:gd name="T32" fmla="*/ 1 w 1460"/>
                  <a:gd name="T33" fmla="*/ 0 h 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60"/>
                  <a:gd name="T52" fmla="*/ 0 h 1462"/>
                  <a:gd name="T53" fmla="*/ 1460 w 1460"/>
                  <a:gd name="T54" fmla="*/ 1462 h 14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60" h="1462">
                    <a:moveTo>
                      <a:pt x="1460" y="731"/>
                    </a:moveTo>
                    <a:lnTo>
                      <a:pt x="1404" y="452"/>
                    </a:lnTo>
                    <a:lnTo>
                      <a:pt x="1246" y="214"/>
                    </a:lnTo>
                    <a:lnTo>
                      <a:pt x="1009" y="56"/>
                    </a:lnTo>
                    <a:lnTo>
                      <a:pt x="730" y="0"/>
                    </a:lnTo>
                    <a:lnTo>
                      <a:pt x="451" y="56"/>
                    </a:lnTo>
                    <a:lnTo>
                      <a:pt x="214" y="214"/>
                    </a:lnTo>
                    <a:lnTo>
                      <a:pt x="56" y="452"/>
                    </a:lnTo>
                    <a:lnTo>
                      <a:pt x="0" y="731"/>
                    </a:lnTo>
                    <a:lnTo>
                      <a:pt x="56" y="1010"/>
                    </a:lnTo>
                    <a:lnTo>
                      <a:pt x="214" y="1247"/>
                    </a:lnTo>
                    <a:lnTo>
                      <a:pt x="451" y="1406"/>
                    </a:lnTo>
                    <a:lnTo>
                      <a:pt x="730" y="1462"/>
                    </a:lnTo>
                    <a:lnTo>
                      <a:pt x="1009" y="1406"/>
                    </a:lnTo>
                    <a:lnTo>
                      <a:pt x="1246" y="1247"/>
                    </a:lnTo>
                    <a:lnTo>
                      <a:pt x="1404" y="1010"/>
                    </a:lnTo>
                    <a:lnTo>
                      <a:pt x="1460" y="731"/>
                    </a:lnTo>
                    <a:close/>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 name="未知"/>
              <p:cNvSpPr>
                <a:spLocks noChangeAspect="1"/>
              </p:cNvSpPr>
              <p:nvPr/>
            </p:nvSpPr>
            <p:spPr bwMode="auto">
              <a:xfrm>
                <a:off x="2215" y="1624"/>
                <a:ext cx="394" cy="392"/>
              </a:xfrm>
              <a:custGeom>
                <a:avLst/>
                <a:gdLst>
                  <a:gd name="T0" fmla="*/ 1 w 1460"/>
                  <a:gd name="T1" fmla="*/ 0 h 1462"/>
                  <a:gd name="T2" fmla="*/ 1 w 1460"/>
                  <a:gd name="T3" fmla="*/ 0 h 1462"/>
                  <a:gd name="T4" fmla="*/ 1 w 1460"/>
                  <a:gd name="T5" fmla="*/ 0 h 1462"/>
                  <a:gd name="T6" fmla="*/ 0 w 1460"/>
                  <a:gd name="T7" fmla="*/ 0 h 1462"/>
                  <a:gd name="T8" fmla="*/ 0 w 1460"/>
                  <a:gd name="T9" fmla="*/ 0 h 1462"/>
                  <a:gd name="T10" fmla="*/ 0 w 1460"/>
                  <a:gd name="T11" fmla="*/ 0 h 1462"/>
                  <a:gd name="T12" fmla="*/ 0 w 1460"/>
                  <a:gd name="T13" fmla="*/ 0 h 1462"/>
                  <a:gd name="T14" fmla="*/ 0 w 1460"/>
                  <a:gd name="T15" fmla="*/ 0 h 1462"/>
                  <a:gd name="T16" fmla="*/ 0 w 1460"/>
                  <a:gd name="T17" fmla="*/ 0 h 1462"/>
                  <a:gd name="T18" fmla="*/ 0 w 1460"/>
                  <a:gd name="T19" fmla="*/ 0 h 1462"/>
                  <a:gd name="T20" fmla="*/ 0 w 1460"/>
                  <a:gd name="T21" fmla="*/ 1 h 1462"/>
                  <a:gd name="T22" fmla="*/ 0 w 1460"/>
                  <a:gd name="T23" fmla="*/ 1 h 1462"/>
                  <a:gd name="T24" fmla="*/ 0 w 1460"/>
                  <a:gd name="T25" fmla="*/ 1 h 1462"/>
                  <a:gd name="T26" fmla="*/ 0 w 1460"/>
                  <a:gd name="T27" fmla="*/ 1 h 1462"/>
                  <a:gd name="T28" fmla="*/ 1 w 1460"/>
                  <a:gd name="T29" fmla="*/ 1 h 1462"/>
                  <a:gd name="T30" fmla="*/ 1 w 1460"/>
                  <a:gd name="T31" fmla="*/ 0 h 1462"/>
                  <a:gd name="T32" fmla="*/ 1 w 1460"/>
                  <a:gd name="T33" fmla="*/ 0 h 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60"/>
                  <a:gd name="T52" fmla="*/ 0 h 1462"/>
                  <a:gd name="T53" fmla="*/ 1460 w 1460"/>
                  <a:gd name="T54" fmla="*/ 1462 h 14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60" h="1462">
                    <a:moveTo>
                      <a:pt x="1460" y="731"/>
                    </a:moveTo>
                    <a:lnTo>
                      <a:pt x="1404" y="452"/>
                    </a:lnTo>
                    <a:lnTo>
                      <a:pt x="1246" y="214"/>
                    </a:lnTo>
                    <a:lnTo>
                      <a:pt x="1009" y="56"/>
                    </a:lnTo>
                    <a:lnTo>
                      <a:pt x="730" y="0"/>
                    </a:lnTo>
                    <a:lnTo>
                      <a:pt x="451" y="56"/>
                    </a:lnTo>
                    <a:lnTo>
                      <a:pt x="214" y="214"/>
                    </a:lnTo>
                    <a:lnTo>
                      <a:pt x="56" y="452"/>
                    </a:lnTo>
                    <a:lnTo>
                      <a:pt x="0" y="731"/>
                    </a:lnTo>
                    <a:lnTo>
                      <a:pt x="56" y="1010"/>
                    </a:lnTo>
                    <a:lnTo>
                      <a:pt x="214" y="1247"/>
                    </a:lnTo>
                    <a:lnTo>
                      <a:pt x="451" y="1406"/>
                    </a:lnTo>
                    <a:lnTo>
                      <a:pt x="730" y="1462"/>
                    </a:lnTo>
                    <a:lnTo>
                      <a:pt x="1009" y="1406"/>
                    </a:lnTo>
                    <a:lnTo>
                      <a:pt x="1246" y="1247"/>
                    </a:lnTo>
                    <a:lnTo>
                      <a:pt x="1404" y="1010"/>
                    </a:lnTo>
                    <a:lnTo>
                      <a:pt x="1460" y="731"/>
                    </a:lnTo>
                    <a:close/>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 name="未知"/>
              <p:cNvSpPr>
                <a:spLocks noChangeAspect="1"/>
              </p:cNvSpPr>
              <p:nvPr/>
            </p:nvSpPr>
            <p:spPr bwMode="auto">
              <a:xfrm>
                <a:off x="3591" y="1624"/>
                <a:ext cx="392" cy="392"/>
              </a:xfrm>
              <a:custGeom>
                <a:avLst/>
                <a:gdLst>
                  <a:gd name="T0" fmla="*/ 1 w 1458"/>
                  <a:gd name="T1" fmla="*/ 0 h 1462"/>
                  <a:gd name="T2" fmla="*/ 1 w 1458"/>
                  <a:gd name="T3" fmla="*/ 0 h 1462"/>
                  <a:gd name="T4" fmla="*/ 1 w 1458"/>
                  <a:gd name="T5" fmla="*/ 0 h 1462"/>
                  <a:gd name="T6" fmla="*/ 0 w 1458"/>
                  <a:gd name="T7" fmla="*/ 0 h 1462"/>
                  <a:gd name="T8" fmla="*/ 0 w 1458"/>
                  <a:gd name="T9" fmla="*/ 0 h 1462"/>
                  <a:gd name="T10" fmla="*/ 0 w 1458"/>
                  <a:gd name="T11" fmla="*/ 0 h 1462"/>
                  <a:gd name="T12" fmla="*/ 0 w 1458"/>
                  <a:gd name="T13" fmla="*/ 0 h 1462"/>
                  <a:gd name="T14" fmla="*/ 0 w 1458"/>
                  <a:gd name="T15" fmla="*/ 0 h 1462"/>
                  <a:gd name="T16" fmla="*/ 0 w 1458"/>
                  <a:gd name="T17" fmla="*/ 0 h 1462"/>
                  <a:gd name="T18" fmla="*/ 0 w 1458"/>
                  <a:gd name="T19" fmla="*/ 0 h 1462"/>
                  <a:gd name="T20" fmla="*/ 0 w 1458"/>
                  <a:gd name="T21" fmla="*/ 1 h 1462"/>
                  <a:gd name="T22" fmla="*/ 0 w 1458"/>
                  <a:gd name="T23" fmla="*/ 1 h 1462"/>
                  <a:gd name="T24" fmla="*/ 0 w 1458"/>
                  <a:gd name="T25" fmla="*/ 1 h 1462"/>
                  <a:gd name="T26" fmla="*/ 0 w 1458"/>
                  <a:gd name="T27" fmla="*/ 1 h 1462"/>
                  <a:gd name="T28" fmla="*/ 1 w 1458"/>
                  <a:gd name="T29" fmla="*/ 1 h 1462"/>
                  <a:gd name="T30" fmla="*/ 1 w 1458"/>
                  <a:gd name="T31" fmla="*/ 0 h 1462"/>
                  <a:gd name="T32" fmla="*/ 1 w 1458"/>
                  <a:gd name="T33" fmla="*/ 0 h 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8"/>
                  <a:gd name="T52" fmla="*/ 0 h 1462"/>
                  <a:gd name="T53" fmla="*/ 1458 w 1458"/>
                  <a:gd name="T54" fmla="*/ 1462 h 14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8" h="1462">
                    <a:moveTo>
                      <a:pt x="1458" y="731"/>
                    </a:moveTo>
                    <a:lnTo>
                      <a:pt x="1403" y="452"/>
                    </a:lnTo>
                    <a:lnTo>
                      <a:pt x="1245" y="214"/>
                    </a:lnTo>
                    <a:lnTo>
                      <a:pt x="1008" y="56"/>
                    </a:lnTo>
                    <a:lnTo>
                      <a:pt x="729" y="0"/>
                    </a:lnTo>
                    <a:lnTo>
                      <a:pt x="449" y="56"/>
                    </a:lnTo>
                    <a:lnTo>
                      <a:pt x="213" y="214"/>
                    </a:lnTo>
                    <a:lnTo>
                      <a:pt x="54" y="452"/>
                    </a:lnTo>
                    <a:lnTo>
                      <a:pt x="0" y="731"/>
                    </a:lnTo>
                    <a:lnTo>
                      <a:pt x="54" y="1010"/>
                    </a:lnTo>
                    <a:lnTo>
                      <a:pt x="213" y="1247"/>
                    </a:lnTo>
                    <a:lnTo>
                      <a:pt x="449" y="1406"/>
                    </a:lnTo>
                    <a:lnTo>
                      <a:pt x="729" y="1462"/>
                    </a:lnTo>
                    <a:lnTo>
                      <a:pt x="1008" y="1406"/>
                    </a:lnTo>
                    <a:lnTo>
                      <a:pt x="1245" y="1247"/>
                    </a:lnTo>
                    <a:lnTo>
                      <a:pt x="1403" y="1010"/>
                    </a:lnTo>
                    <a:lnTo>
                      <a:pt x="1458" y="731"/>
                    </a:lnTo>
                    <a:close/>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 name="未知"/>
              <p:cNvSpPr>
                <a:spLocks noChangeAspect="1"/>
              </p:cNvSpPr>
              <p:nvPr/>
            </p:nvSpPr>
            <p:spPr bwMode="auto">
              <a:xfrm>
                <a:off x="3591" y="247"/>
                <a:ext cx="392" cy="394"/>
              </a:xfrm>
              <a:custGeom>
                <a:avLst/>
                <a:gdLst>
                  <a:gd name="T0" fmla="*/ 1 w 1458"/>
                  <a:gd name="T1" fmla="*/ 0 h 1462"/>
                  <a:gd name="T2" fmla="*/ 1 w 1458"/>
                  <a:gd name="T3" fmla="*/ 0 h 1462"/>
                  <a:gd name="T4" fmla="*/ 1 w 1458"/>
                  <a:gd name="T5" fmla="*/ 0 h 1462"/>
                  <a:gd name="T6" fmla="*/ 0 w 1458"/>
                  <a:gd name="T7" fmla="*/ 0 h 1462"/>
                  <a:gd name="T8" fmla="*/ 0 w 1458"/>
                  <a:gd name="T9" fmla="*/ 0 h 1462"/>
                  <a:gd name="T10" fmla="*/ 0 w 1458"/>
                  <a:gd name="T11" fmla="*/ 0 h 1462"/>
                  <a:gd name="T12" fmla="*/ 0 w 1458"/>
                  <a:gd name="T13" fmla="*/ 0 h 1462"/>
                  <a:gd name="T14" fmla="*/ 0 w 1458"/>
                  <a:gd name="T15" fmla="*/ 0 h 1462"/>
                  <a:gd name="T16" fmla="*/ 0 w 1458"/>
                  <a:gd name="T17" fmla="*/ 0 h 1462"/>
                  <a:gd name="T18" fmla="*/ 0 w 1458"/>
                  <a:gd name="T19" fmla="*/ 0 h 1462"/>
                  <a:gd name="T20" fmla="*/ 0 w 1458"/>
                  <a:gd name="T21" fmla="*/ 1 h 1462"/>
                  <a:gd name="T22" fmla="*/ 0 w 1458"/>
                  <a:gd name="T23" fmla="*/ 1 h 1462"/>
                  <a:gd name="T24" fmla="*/ 0 w 1458"/>
                  <a:gd name="T25" fmla="*/ 1 h 1462"/>
                  <a:gd name="T26" fmla="*/ 0 w 1458"/>
                  <a:gd name="T27" fmla="*/ 1 h 1462"/>
                  <a:gd name="T28" fmla="*/ 1 w 1458"/>
                  <a:gd name="T29" fmla="*/ 1 h 1462"/>
                  <a:gd name="T30" fmla="*/ 1 w 1458"/>
                  <a:gd name="T31" fmla="*/ 0 h 1462"/>
                  <a:gd name="T32" fmla="*/ 1 w 1458"/>
                  <a:gd name="T33" fmla="*/ 0 h 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8"/>
                  <a:gd name="T52" fmla="*/ 0 h 1462"/>
                  <a:gd name="T53" fmla="*/ 1458 w 1458"/>
                  <a:gd name="T54" fmla="*/ 1462 h 14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8" h="1462">
                    <a:moveTo>
                      <a:pt x="1458" y="731"/>
                    </a:moveTo>
                    <a:lnTo>
                      <a:pt x="1403" y="452"/>
                    </a:lnTo>
                    <a:lnTo>
                      <a:pt x="1245" y="214"/>
                    </a:lnTo>
                    <a:lnTo>
                      <a:pt x="1008" y="56"/>
                    </a:lnTo>
                    <a:lnTo>
                      <a:pt x="729" y="0"/>
                    </a:lnTo>
                    <a:lnTo>
                      <a:pt x="449" y="56"/>
                    </a:lnTo>
                    <a:lnTo>
                      <a:pt x="213" y="214"/>
                    </a:lnTo>
                    <a:lnTo>
                      <a:pt x="54" y="452"/>
                    </a:lnTo>
                    <a:lnTo>
                      <a:pt x="0" y="731"/>
                    </a:lnTo>
                    <a:lnTo>
                      <a:pt x="54" y="1010"/>
                    </a:lnTo>
                    <a:lnTo>
                      <a:pt x="213" y="1247"/>
                    </a:lnTo>
                    <a:lnTo>
                      <a:pt x="449" y="1406"/>
                    </a:lnTo>
                    <a:lnTo>
                      <a:pt x="729" y="1462"/>
                    </a:lnTo>
                    <a:lnTo>
                      <a:pt x="1008" y="1406"/>
                    </a:lnTo>
                    <a:lnTo>
                      <a:pt x="1245" y="1247"/>
                    </a:lnTo>
                    <a:lnTo>
                      <a:pt x="1403" y="1010"/>
                    </a:lnTo>
                    <a:lnTo>
                      <a:pt x="1458" y="731"/>
                    </a:lnTo>
                    <a:close/>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 name="未知"/>
              <p:cNvSpPr>
                <a:spLocks noChangeAspect="1"/>
              </p:cNvSpPr>
              <p:nvPr/>
            </p:nvSpPr>
            <p:spPr bwMode="auto">
              <a:xfrm>
                <a:off x="2594" y="627"/>
                <a:ext cx="1010" cy="1010"/>
              </a:xfrm>
              <a:custGeom>
                <a:avLst/>
                <a:gdLst>
                  <a:gd name="T0" fmla="*/ 1 w 3752"/>
                  <a:gd name="T1" fmla="*/ 1 h 3757"/>
                  <a:gd name="T2" fmla="*/ 1 w 3752"/>
                  <a:gd name="T3" fmla="*/ 1 h 3757"/>
                  <a:gd name="T4" fmla="*/ 1 w 3752"/>
                  <a:gd name="T5" fmla="*/ 0 h 3757"/>
                  <a:gd name="T6" fmla="*/ 1 w 3752"/>
                  <a:gd name="T7" fmla="*/ 0 h 3757"/>
                  <a:gd name="T8" fmla="*/ 1 w 3752"/>
                  <a:gd name="T9" fmla="*/ 0 h 3757"/>
                  <a:gd name="T10" fmla="*/ 1 w 3752"/>
                  <a:gd name="T11" fmla="*/ 0 h 3757"/>
                  <a:gd name="T12" fmla="*/ 1 w 3752"/>
                  <a:gd name="T13" fmla="*/ 0 h 3757"/>
                  <a:gd name="T14" fmla="*/ 1 w 3752"/>
                  <a:gd name="T15" fmla="*/ 0 h 3757"/>
                  <a:gd name="T16" fmla="*/ 0 w 3752"/>
                  <a:gd name="T17" fmla="*/ 0 h 3757"/>
                  <a:gd name="T18" fmla="*/ 0 w 3752"/>
                  <a:gd name="T19" fmla="*/ 0 h 3757"/>
                  <a:gd name="T20" fmla="*/ 0 w 3752"/>
                  <a:gd name="T21" fmla="*/ 0 h 3757"/>
                  <a:gd name="T22" fmla="*/ 0 w 3752"/>
                  <a:gd name="T23" fmla="*/ 1 h 3757"/>
                  <a:gd name="T24" fmla="*/ 0 w 3752"/>
                  <a:gd name="T25" fmla="*/ 1 h 3757"/>
                  <a:gd name="T26" fmla="*/ 0 w 3752"/>
                  <a:gd name="T27" fmla="*/ 1 h 3757"/>
                  <a:gd name="T28" fmla="*/ 0 w 3752"/>
                  <a:gd name="T29" fmla="*/ 1 h 3757"/>
                  <a:gd name="T30" fmla="*/ 0 w 3752"/>
                  <a:gd name="T31" fmla="*/ 1 h 3757"/>
                  <a:gd name="T32" fmla="*/ 0 w 3752"/>
                  <a:gd name="T33" fmla="*/ 1 h 3757"/>
                  <a:gd name="T34" fmla="*/ 1 w 3752"/>
                  <a:gd name="T35" fmla="*/ 1 h 3757"/>
                  <a:gd name="T36" fmla="*/ 1 w 3752"/>
                  <a:gd name="T37" fmla="*/ 1 h 3757"/>
                  <a:gd name="T38" fmla="*/ 1 w 3752"/>
                  <a:gd name="T39" fmla="*/ 1 h 3757"/>
                  <a:gd name="T40" fmla="*/ 1 w 3752"/>
                  <a:gd name="T41" fmla="*/ 1 h 3757"/>
                  <a:gd name="T42" fmla="*/ 1 w 3752"/>
                  <a:gd name="T43" fmla="*/ 1 h 3757"/>
                  <a:gd name="T44" fmla="*/ 1 w 3752"/>
                  <a:gd name="T45" fmla="*/ 1 h 3757"/>
                  <a:gd name="T46" fmla="*/ 1 w 3752"/>
                  <a:gd name="T47" fmla="*/ 1 h 3757"/>
                  <a:gd name="T48" fmla="*/ 1 w 3752"/>
                  <a:gd name="T49" fmla="*/ 1 h 37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52"/>
                  <a:gd name="T76" fmla="*/ 0 h 3757"/>
                  <a:gd name="T77" fmla="*/ 3752 w 3752"/>
                  <a:gd name="T78" fmla="*/ 3757 h 37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52" h="3757">
                    <a:moveTo>
                      <a:pt x="3752" y="1878"/>
                    </a:moveTo>
                    <a:lnTo>
                      <a:pt x="3689" y="1392"/>
                    </a:lnTo>
                    <a:lnTo>
                      <a:pt x="3501" y="939"/>
                    </a:lnTo>
                    <a:lnTo>
                      <a:pt x="3203" y="549"/>
                    </a:lnTo>
                    <a:lnTo>
                      <a:pt x="2815" y="250"/>
                    </a:lnTo>
                    <a:lnTo>
                      <a:pt x="2362" y="63"/>
                    </a:lnTo>
                    <a:lnTo>
                      <a:pt x="1877" y="0"/>
                    </a:lnTo>
                    <a:lnTo>
                      <a:pt x="1391" y="63"/>
                    </a:lnTo>
                    <a:lnTo>
                      <a:pt x="939" y="250"/>
                    </a:lnTo>
                    <a:lnTo>
                      <a:pt x="550" y="549"/>
                    </a:lnTo>
                    <a:lnTo>
                      <a:pt x="252" y="939"/>
                    </a:lnTo>
                    <a:lnTo>
                      <a:pt x="65" y="1392"/>
                    </a:lnTo>
                    <a:lnTo>
                      <a:pt x="0" y="1878"/>
                    </a:lnTo>
                    <a:lnTo>
                      <a:pt x="65" y="2365"/>
                    </a:lnTo>
                    <a:lnTo>
                      <a:pt x="252" y="2817"/>
                    </a:lnTo>
                    <a:lnTo>
                      <a:pt x="550" y="3207"/>
                    </a:lnTo>
                    <a:lnTo>
                      <a:pt x="939" y="3505"/>
                    </a:lnTo>
                    <a:lnTo>
                      <a:pt x="1391" y="3692"/>
                    </a:lnTo>
                    <a:lnTo>
                      <a:pt x="1877" y="3757"/>
                    </a:lnTo>
                    <a:lnTo>
                      <a:pt x="2362" y="3692"/>
                    </a:lnTo>
                    <a:lnTo>
                      <a:pt x="2815" y="3505"/>
                    </a:lnTo>
                    <a:lnTo>
                      <a:pt x="3203" y="3207"/>
                    </a:lnTo>
                    <a:lnTo>
                      <a:pt x="3501" y="2817"/>
                    </a:lnTo>
                    <a:lnTo>
                      <a:pt x="3689" y="2365"/>
                    </a:lnTo>
                    <a:lnTo>
                      <a:pt x="3752" y="1878"/>
                    </a:lnTo>
                    <a:close/>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 name="未知"/>
              <p:cNvSpPr>
                <a:spLocks noChangeAspect="1"/>
              </p:cNvSpPr>
              <p:nvPr/>
            </p:nvSpPr>
            <p:spPr bwMode="auto">
              <a:xfrm>
                <a:off x="2699" y="731"/>
                <a:ext cx="800" cy="801"/>
              </a:xfrm>
              <a:custGeom>
                <a:avLst/>
                <a:gdLst>
                  <a:gd name="T0" fmla="*/ 1 w 2971"/>
                  <a:gd name="T1" fmla="*/ 1 h 2974"/>
                  <a:gd name="T2" fmla="*/ 1 w 2971"/>
                  <a:gd name="T3" fmla="*/ 0 h 2974"/>
                  <a:gd name="T4" fmla="*/ 1 w 2971"/>
                  <a:gd name="T5" fmla="*/ 0 h 2974"/>
                  <a:gd name="T6" fmla="*/ 1 w 2971"/>
                  <a:gd name="T7" fmla="*/ 0 h 2974"/>
                  <a:gd name="T8" fmla="*/ 1 w 2971"/>
                  <a:gd name="T9" fmla="*/ 0 h 2974"/>
                  <a:gd name="T10" fmla="*/ 1 w 2971"/>
                  <a:gd name="T11" fmla="*/ 0 h 2974"/>
                  <a:gd name="T12" fmla="*/ 0 w 2971"/>
                  <a:gd name="T13" fmla="*/ 0 h 2974"/>
                  <a:gd name="T14" fmla="*/ 0 w 2971"/>
                  <a:gd name="T15" fmla="*/ 0 h 2974"/>
                  <a:gd name="T16" fmla="*/ 0 w 2971"/>
                  <a:gd name="T17" fmla="*/ 0 h 2974"/>
                  <a:gd name="T18" fmla="*/ 0 w 2971"/>
                  <a:gd name="T19" fmla="*/ 0 h 2974"/>
                  <a:gd name="T20" fmla="*/ 0 w 2971"/>
                  <a:gd name="T21" fmla="*/ 1 h 2974"/>
                  <a:gd name="T22" fmla="*/ 0 w 2971"/>
                  <a:gd name="T23" fmla="*/ 1 h 2974"/>
                  <a:gd name="T24" fmla="*/ 0 w 2971"/>
                  <a:gd name="T25" fmla="*/ 1 h 2974"/>
                  <a:gd name="T26" fmla="*/ 0 w 2971"/>
                  <a:gd name="T27" fmla="*/ 1 h 2974"/>
                  <a:gd name="T28" fmla="*/ 0 w 2971"/>
                  <a:gd name="T29" fmla="*/ 1 h 2974"/>
                  <a:gd name="T30" fmla="*/ 1 w 2971"/>
                  <a:gd name="T31" fmla="*/ 1 h 2974"/>
                  <a:gd name="T32" fmla="*/ 1 w 2971"/>
                  <a:gd name="T33" fmla="*/ 1 h 2974"/>
                  <a:gd name="T34" fmla="*/ 1 w 2971"/>
                  <a:gd name="T35" fmla="*/ 1 h 2974"/>
                  <a:gd name="T36" fmla="*/ 1 w 2971"/>
                  <a:gd name="T37" fmla="*/ 1 h 2974"/>
                  <a:gd name="T38" fmla="*/ 1 w 2971"/>
                  <a:gd name="T39" fmla="*/ 1 h 2974"/>
                  <a:gd name="T40" fmla="*/ 1 w 2971"/>
                  <a:gd name="T41" fmla="*/ 1 h 29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71"/>
                  <a:gd name="T64" fmla="*/ 0 h 2974"/>
                  <a:gd name="T65" fmla="*/ 2971 w 2971"/>
                  <a:gd name="T66" fmla="*/ 2974 h 29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71" h="2974">
                    <a:moveTo>
                      <a:pt x="2971" y="1487"/>
                    </a:moveTo>
                    <a:lnTo>
                      <a:pt x="2897" y="1028"/>
                    </a:lnTo>
                    <a:lnTo>
                      <a:pt x="2687" y="613"/>
                    </a:lnTo>
                    <a:lnTo>
                      <a:pt x="2359" y="284"/>
                    </a:lnTo>
                    <a:lnTo>
                      <a:pt x="1944" y="72"/>
                    </a:lnTo>
                    <a:lnTo>
                      <a:pt x="1486" y="0"/>
                    </a:lnTo>
                    <a:lnTo>
                      <a:pt x="1027" y="72"/>
                    </a:lnTo>
                    <a:lnTo>
                      <a:pt x="613" y="284"/>
                    </a:lnTo>
                    <a:lnTo>
                      <a:pt x="284" y="613"/>
                    </a:lnTo>
                    <a:lnTo>
                      <a:pt x="73" y="1028"/>
                    </a:lnTo>
                    <a:lnTo>
                      <a:pt x="0" y="1487"/>
                    </a:lnTo>
                    <a:lnTo>
                      <a:pt x="73" y="1946"/>
                    </a:lnTo>
                    <a:lnTo>
                      <a:pt x="284" y="2361"/>
                    </a:lnTo>
                    <a:lnTo>
                      <a:pt x="613" y="2690"/>
                    </a:lnTo>
                    <a:lnTo>
                      <a:pt x="1027" y="2902"/>
                    </a:lnTo>
                    <a:lnTo>
                      <a:pt x="1486" y="2974"/>
                    </a:lnTo>
                    <a:lnTo>
                      <a:pt x="1944" y="2902"/>
                    </a:lnTo>
                    <a:lnTo>
                      <a:pt x="2359" y="2690"/>
                    </a:lnTo>
                    <a:lnTo>
                      <a:pt x="2687" y="2361"/>
                    </a:lnTo>
                    <a:lnTo>
                      <a:pt x="2897" y="1946"/>
                    </a:lnTo>
                    <a:lnTo>
                      <a:pt x="2971" y="1487"/>
                    </a:lnTo>
                    <a:close/>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 name="未知"/>
              <p:cNvSpPr>
                <a:spLocks noChangeAspect="1"/>
              </p:cNvSpPr>
              <p:nvPr/>
            </p:nvSpPr>
            <p:spPr bwMode="auto">
              <a:xfrm>
                <a:off x="2819" y="851"/>
                <a:ext cx="560" cy="562"/>
              </a:xfrm>
              <a:custGeom>
                <a:avLst/>
                <a:gdLst>
                  <a:gd name="T0" fmla="*/ 1 w 2085"/>
                  <a:gd name="T1" fmla="*/ 0 h 2088"/>
                  <a:gd name="T2" fmla="*/ 1 w 2085"/>
                  <a:gd name="T3" fmla="*/ 0 h 2088"/>
                  <a:gd name="T4" fmla="*/ 1 w 2085"/>
                  <a:gd name="T5" fmla="*/ 0 h 2088"/>
                  <a:gd name="T6" fmla="*/ 1 w 2085"/>
                  <a:gd name="T7" fmla="*/ 0 h 2088"/>
                  <a:gd name="T8" fmla="*/ 0 w 2085"/>
                  <a:gd name="T9" fmla="*/ 0 h 2088"/>
                  <a:gd name="T10" fmla="*/ 0 w 2085"/>
                  <a:gd name="T11" fmla="*/ 0 h 2088"/>
                  <a:gd name="T12" fmla="*/ 0 w 2085"/>
                  <a:gd name="T13" fmla="*/ 0 h 2088"/>
                  <a:gd name="T14" fmla="*/ 0 w 2085"/>
                  <a:gd name="T15" fmla="*/ 0 h 2088"/>
                  <a:gd name="T16" fmla="*/ 0 w 2085"/>
                  <a:gd name="T17" fmla="*/ 0 h 2088"/>
                  <a:gd name="T18" fmla="*/ 0 w 2085"/>
                  <a:gd name="T19" fmla="*/ 1 h 2088"/>
                  <a:gd name="T20" fmla="*/ 0 w 2085"/>
                  <a:gd name="T21" fmla="*/ 1 h 2088"/>
                  <a:gd name="T22" fmla="*/ 0 w 2085"/>
                  <a:gd name="T23" fmla="*/ 1 h 2088"/>
                  <a:gd name="T24" fmla="*/ 0 w 2085"/>
                  <a:gd name="T25" fmla="*/ 1 h 2088"/>
                  <a:gd name="T26" fmla="*/ 1 w 2085"/>
                  <a:gd name="T27" fmla="*/ 1 h 2088"/>
                  <a:gd name="T28" fmla="*/ 1 w 2085"/>
                  <a:gd name="T29" fmla="*/ 1 h 2088"/>
                  <a:gd name="T30" fmla="*/ 1 w 2085"/>
                  <a:gd name="T31" fmla="*/ 1 h 2088"/>
                  <a:gd name="T32" fmla="*/ 1 w 2085"/>
                  <a:gd name="T33" fmla="*/ 0 h 20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5"/>
                  <a:gd name="T52" fmla="*/ 0 h 2088"/>
                  <a:gd name="T53" fmla="*/ 2085 w 2085"/>
                  <a:gd name="T54" fmla="*/ 2088 h 20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5" h="2088">
                    <a:moveTo>
                      <a:pt x="2085" y="1044"/>
                    </a:moveTo>
                    <a:lnTo>
                      <a:pt x="2005" y="645"/>
                    </a:lnTo>
                    <a:lnTo>
                      <a:pt x="1779" y="306"/>
                    </a:lnTo>
                    <a:lnTo>
                      <a:pt x="1441" y="80"/>
                    </a:lnTo>
                    <a:lnTo>
                      <a:pt x="1043" y="0"/>
                    </a:lnTo>
                    <a:lnTo>
                      <a:pt x="644" y="80"/>
                    </a:lnTo>
                    <a:lnTo>
                      <a:pt x="305" y="306"/>
                    </a:lnTo>
                    <a:lnTo>
                      <a:pt x="80" y="645"/>
                    </a:lnTo>
                    <a:lnTo>
                      <a:pt x="0" y="1044"/>
                    </a:lnTo>
                    <a:lnTo>
                      <a:pt x="80" y="1443"/>
                    </a:lnTo>
                    <a:lnTo>
                      <a:pt x="305" y="1782"/>
                    </a:lnTo>
                    <a:lnTo>
                      <a:pt x="644" y="2008"/>
                    </a:lnTo>
                    <a:lnTo>
                      <a:pt x="1043" y="2088"/>
                    </a:lnTo>
                    <a:lnTo>
                      <a:pt x="1441" y="2008"/>
                    </a:lnTo>
                    <a:lnTo>
                      <a:pt x="1779" y="1782"/>
                    </a:lnTo>
                    <a:lnTo>
                      <a:pt x="2005" y="1443"/>
                    </a:lnTo>
                    <a:lnTo>
                      <a:pt x="2085" y="1044"/>
                    </a:lnTo>
                    <a:close/>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 name="Line 19"/>
              <p:cNvSpPr>
                <a:spLocks noChangeAspect="1" noChangeShapeType="1"/>
              </p:cNvSpPr>
              <p:nvPr/>
            </p:nvSpPr>
            <p:spPr bwMode="auto">
              <a:xfrm>
                <a:off x="58" y="654"/>
                <a:ext cx="1" cy="79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 name="Line 20"/>
              <p:cNvSpPr>
                <a:spLocks noChangeAspect="1" noChangeShapeType="1"/>
              </p:cNvSpPr>
              <p:nvPr/>
            </p:nvSpPr>
            <p:spPr bwMode="auto">
              <a:xfrm>
                <a:off x="58" y="1437"/>
                <a:ext cx="1" cy="17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 name="Line 21"/>
              <p:cNvSpPr>
                <a:spLocks noChangeAspect="1" noChangeShapeType="1"/>
              </p:cNvSpPr>
              <p:nvPr/>
            </p:nvSpPr>
            <p:spPr bwMode="auto">
              <a:xfrm flipH="1">
                <a:off x="58" y="627"/>
                <a:ext cx="29" cy="2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 name="Line 22"/>
              <p:cNvSpPr>
                <a:spLocks noChangeAspect="1" noChangeShapeType="1"/>
              </p:cNvSpPr>
              <p:nvPr/>
            </p:nvSpPr>
            <p:spPr bwMode="auto">
              <a:xfrm>
                <a:off x="1124" y="79"/>
                <a:ext cx="1" cy="30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 name="Line 23"/>
              <p:cNvSpPr>
                <a:spLocks noChangeAspect="1" noChangeShapeType="1"/>
              </p:cNvSpPr>
              <p:nvPr/>
            </p:nvSpPr>
            <p:spPr bwMode="auto">
              <a:xfrm>
                <a:off x="788" y="136"/>
                <a:ext cx="1" cy="40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 name="未知"/>
              <p:cNvSpPr>
                <a:spLocks noChangeAspect="1"/>
              </p:cNvSpPr>
              <p:nvPr/>
            </p:nvSpPr>
            <p:spPr bwMode="auto">
              <a:xfrm>
                <a:off x="788" y="79"/>
                <a:ext cx="56" cy="57"/>
              </a:xfrm>
              <a:custGeom>
                <a:avLst/>
                <a:gdLst>
                  <a:gd name="T0" fmla="*/ 0 w 208"/>
                  <a:gd name="T1" fmla="*/ 0 h 208"/>
                  <a:gd name="T2" fmla="*/ 0 w 208"/>
                  <a:gd name="T3" fmla="*/ 0 h 208"/>
                  <a:gd name="T4" fmla="*/ 0 w 208"/>
                  <a:gd name="T5" fmla="*/ 0 h 208"/>
                  <a:gd name="T6" fmla="*/ 0 60000 65536"/>
                  <a:gd name="T7" fmla="*/ 0 60000 65536"/>
                  <a:gd name="T8" fmla="*/ 0 60000 65536"/>
                  <a:gd name="T9" fmla="*/ 0 w 208"/>
                  <a:gd name="T10" fmla="*/ 0 h 208"/>
                  <a:gd name="T11" fmla="*/ 208 w 208"/>
                  <a:gd name="T12" fmla="*/ 208 h 208"/>
                </a:gdLst>
                <a:ahLst/>
                <a:cxnLst>
                  <a:cxn ang="T6">
                    <a:pos x="T0" y="T1"/>
                  </a:cxn>
                  <a:cxn ang="T7">
                    <a:pos x="T2" y="T3"/>
                  </a:cxn>
                  <a:cxn ang="T8">
                    <a:pos x="T4" y="T5"/>
                  </a:cxn>
                </a:cxnLst>
                <a:rect l="T9" t="T10" r="T11" b="T12"/>
                <a:pathLst>
                  <a:path w="208" h="208">
                    <a:moveTo>
                      <a:pt x="208" y="0"/>
                    </a:moveTo>
                    <a:lnTo>
                      <a:pt x="61" y="61"/>
                    </a:lnTo>
                    <a:lnTo>
                      <a:pt x="0" y="208"/>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 name="Line 25"/>
              <p:cNvSpPr>
                <a:spLocks noChangeAspect="1" noChangeShapeType="1"/>
              </p:cNvSpPr>
              <p:nvPr/>
            </p:nvSpPr>
            <p:spPr bwMode="auto">
              <a:xfrm>
                <a:off x="788" y="1721"/>
                <a:ext cx="1" cy="40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 name="Line 26"/>
              <p:cNvSpPr>
                <a:spLocks noChangeAspect="1" noChangeShapeType="1"/>
              </p:cNvSpPr>
              <p:nvPr/>
            </p:nvSpPr>
            <p:spPr bwMode="auto">
              <a:xfrm>
                <a:off x="1404" y="557"/>
                <a:ext cx="2" cy="30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 name="Line 27"/>
              <p:cNvSpPr>
                <a:spLocks noChangeAspect="1" noChangeShapeType="1"/>
              </p:cNvSpPr>
              <p:nvPr/>
            </p:nvSpPr>
            <p:spPr bwMode="auto">
              <a:xfrm>
                <a:off x="1404" y="844"/>
                <a:ext cx="2" cy="86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 name="Line 28"/>
              <p:cNvSpPr>
                <a:spLocks noChangeAspect="1" noChangeShapeType="1"/>
              </p:cNvSpPr>
              <p:nvPr/>
            </p:nvSpPr>
            <p:spPr bwMode="auto">
              <a:xfrm>
                <a:off x="1293" y="430"/>
                <a:ext cx="2" cy="12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2" name="Line 29"/>
              <p:cNvSpPr>
                <a:spLocks noChangeAspect="1" noChangeShapeType="1"/>
              </p:cNvSpPr>
              <p:nvPr/>
            </p:nvSpPr>
            <p:spPr bwMode="auto">
              <a:xfrm>
                <a:off x="1153" y="388"/>
                <a:ext cx="1" cy="4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 name="Line 30"/>
              <p:cNvSpPr>
                <a:spLocks noChangeAspect="1" noChangeShapeType="1"/>
              </p:cNvSpPr>
              <p:nvPr/>
            </p:nvSpPr>
            <p:spPr bwMode="auto">
              <a:xfrm>
                <a:off x="1207" y="641"/>
                <a:ext cx="2" cy="98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 name="Line 31"/>
              <p:cNvSpPr>
                <a:spLocks noChangeAspect="1" noChangeShapeType="1"/>
              </p:cNvSpPr>
              <p:nvPr/>
            </p:nvSpPr>
            <p:spPr bwMode="auto">
              <a:xfrm>
                <a:off x="479" y="627"/>
                <a:ext cx="2" cy="2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 name="Line 32"/>
              <p:cNvSpPr>
                <a:spLocks noChangeAspect="1" noChangeShapeType="1"/>
              </p:cNvSpPr>
              <p:nvPr/>
            </p:nvSpPr>
            <p:spPr bwMode="auto">
              <a:xfrm>
                <a:off x="479" y="1610"/>
                <a:ext cx="2" cy="2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 name="Line 33"/>
              <p:cNvSpPr>
                <a:spLocks noChangeAspect="1" noChangeShapeType="1"/>
              </p:cNvSpPr>
              <p:nvPr/>
            </p:nvSpPr>
            <p:spPr bwMode="auto">
              <a:xfrm>
                <a:off x="198" y="731"/>
                <a:ext cx="2" cy="80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 name="Line 34"/>
              <p:cNvSpPr>
                <a:spLocks noChangeAspect="1" noChangeShapeType="1"/>
              </p:cNvSpPr>
              <p:nvPr/>
            </p:nvSpPr>
            <p:spPr bwMode="auto">
              <a:xfrm flipH="1">
                <a:off x="58" y="731"/>
                <a:ext cx="14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 name="Line 35"/>
              <p:cNvSpPr>
                <a:spLocks noChangeAspect="1" noChangeShapeType="1"/>
              </p:cNvSpPr>
              <p:nvPr/>
            </p:nvSpPr>
            <p:spPr bwMode="auto">
              <a:xfrm flipH="1">
                <a:off x="58" y="1532"/>
                <a:ext cx="14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 name="Line 36"/>
              <p:cNvSpPr>
                <a:spLocks noChangeAspect="1" noChangeShapeType="1"/>
              </p:cNvSpPr>
              <p:nvPr/>
            </p:nvSpPr>
            <p:spPr bwMode="auto">
              <a:xfrm flipH="1">
                <a:off x="87" y="627"/>
                <a:ext cx="392"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 name="Line 37"/>
              <p:cNvSpPr>
                <a:spLocks noChangeAspect="1" noChangeShapeType="1"/>
              </p:cNvSpPr>
              <p:nvPr/>
            </p:nvSpPr>
            <p:spPr bwMode="auto">
              <a:xfrm flipH="1">
                <a:off x="87" y="1637"/>
                <a:ext cx="392"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 name="Line 38"/>
              <p:cNvSpPr>
                <a:spLocks noChangeAspect="1" noChangeShapeType="1"/>
              </p:cNvSpPr>
              <p:nvPr/>
            </p:nvSpPr>
            <p:spPr bwMode="auto">
              <a:xfrm>
                <a:off x="58" y="1610"/>
                <a:ext cx="29" cy="2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 name="Line 39"/>
              <p:cNvSpPr>
                <a:spLocks noChangeAspect="1" noChangeShapeType="1"/>
              </p:cNvSpPr>
              <p:nvPr/>
            </p:nvSpPr>
            <p:spPr bwMode="auto">
              <a:xfrm flipH="1">
                <a:off x="198" y="851"/>
                <a:ext cx="1009"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 name="Line 40"/>
              <p:cNvSpPr>
                <a:spLocks noChangeAspect="1" noChangeShapeType="1"/>
              </p:cNvSpPr>
              <p:nvPr/>
            </p:nvSpPr>
            <p:spPr bwMode="auto">
              <a:xfrm flipH="1">
                <a:off x="507" y="683"/>
                <a:ext cx="14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 name="未知"/>
              <p:cNvSpPr>
                <a:spLocks noChangeAspect="1"/>
              </p:cNvSpPr>
              <p:nvPr/>
            </p:nvSpPr>
            <p:spPr bwMode="auto">
              <a:xfrm>
                <a:off x="479" y="654"/>
                <a:ext cx="28" cy="29"/>
              </a:xfrm>
              <a:custGeom>
                <a:avLst/>
                <a:gdLst>
                  <a:gd name="T0" fmla="*/ 0 w 105"/>
                  <a:gd name="T1" fmla="*/ 0 h 105"/>
                  <a:gd name="T2" fmla="*/ 0 w 105"/>
                  <a:gd name="T3" fmla="*/ 0 h 105"/>
                  <a:gd name="T4" fmla="*/ 0 w 105"/>
                  <a:gd name="T5" fmla="*/ 0 h 105"/>
                  <a:gd name="T6" fmla="*/ 0 60000 65536"/>
                  <a:gd name="T7" fmla="*/ 0 60000 65536"/>
                  <a:gd name="T8" fmla="*/ 0 60000 65536"/>
                  <a:gd name="T9" fmla="*/ 0 w 105"/>
                  <a:gd name="T10" fmla="*/ 0 h 105"/>
                  <a:gd name="T11" fmla="*/ 105 w 105"/>
                  <a:gd name="T12" fmla="*/ 105 h 105"/>
                </a:gdLst>
                <a:ahLst/>
                <a:cxnLst>
                  <a:cxn ang="T6">
                    <a:pos x="T0" y="T1"/>
                  </a:cxn>
                  <a:cxn ang="T7">
                    <a:pos x="T2" y="T3"/>
                  </a:cxn>
                  <a:cxn ang="T8">
                    <a:pos x="T4" y="T5"/>
                  </a:cxn>
                </a:cxnLst>
                <a:rect l="T9" t="T10" r="T11" b="T12"/>
                <a:pathLst>
                  <a:path w="105" h="105">
                    <a:moveTo>
                      <a:pt x="0" y="0"/>
                    </a:moveTo>
                    <a:lnTo>
                      <a:pt x="31" y="74"/>
                    </a:lnTo>
                    <a:lnTo>
                      <a:pt x="105" y="105"/>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 name="未知"/>
              <p:cNvSpPr>
                <a:spLocks noChangeAspect="1"/>
              </p:cNvSpPr>
              <p:nvPr/>
            </p:nvSpPr>
            <p:spPr bwMode="auto">
              <a:xfrm>
                <a:off x="647" y="543"/>
                <a:ext cx="141" cy="140"/>
              </a:xfrm>
              <a:custGeom>
                <a:avLst/>
                <a:gdLst>
                  <a:gd name="T0" fmla="*/ 0 w 522"/>
                  <a:gd name="T1" fmla="*/ 0 h 522"/>
                  <a:gd name="T2" fmla="*/ 0 w 522"/>
                  <a:gd name="T3" fmla="*/ 0 h 522"/>
                  <a:gd name="T4" fmla="*/ 0 w 522"/>
                  <a:gd name="T5" fmla="*/ 0 h 522"/>
                  <a:gd name="T6" fmla="*/ 0 w 522"/>
                  <a:gd name="T7" fmla="*/ 0 h 522"/>
                  <a:gd name="T8" fmla="*/ 0 60000 65536"/>
                  <a:gd name="T9" fmla="*/ 0 60000 65536"/>
                  <a:gd name="T10" fmla="*/ 0 60000 65536"/>
                  <a:gd name="T11" fmla="*/ 0 60000 65536"/>
                  <a:gd name="T12" fmla="*/ 0 w 522"/>
                  <a:gd name="T13" fmla="*/ 0 h 522"/>
                  <a:gd name="T14" fmla="*/ 522 w 522"/>
                  <a:gd name="T15" fmla="*/ 522 h 522"/>
                </a:gdLst>
                <a:ahLst/>
                <a:cxnLst>
                  <a:cxn ang="T8">
                    <a:pos x="T0" y="T1"/>
                  </a:cxn>
                  <a:cxn ang="T9">
                    <a:pos x="T2" y="T3"/>
                  </a:cxn>
                  <a:cxn ang="T10">
                    <a:pos x="T4" y="T5"/>
                  </a:cxn>
                  <a:cxn ang="T11">
                    <a:pos x="T6" y="T7"/>
                  </a:cxn>
                </a:cxnLst>
                <a:rect l="T12" t="T13" r="T14" b="T15"/>
                <a:pathLst>
                  <a:path w="522" h="522">
                    <a:moveTo>
                      <a:pt x="0" y="522"/>
                    </a:moveTo>
                    <a:lnTo>
                      <a:pt x="261" y="452"/>
                    </a:lnTo>
                    <a:lnTo>
                      <a:pt x="452" y="261"/>
                    </a:lnTo>
                    <a:lnTo>
                      <a:pt x="522" y="0"/>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 name="Line 43"/>
              <p:cNvSpPr>
                <a:spLocks noChangeAspect="1" noChangeShapeType="1"/>
              </p:cNvSpPr>
              <p:nvPr/>
            </p:nvSpPr>
            <p:spPr bwMode="auto">
              <a:xfrm flipH="1">
                <a:off x="198" y="1413"/>
                <a:ext cx="100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7" name="Line 44"/>
              <p:cNvSpPr>
                <a:spLocks noChangeAspect="1" noChangeShapeType="1"/>
              </p:cNvSpPr>
              <p:nvPr/>
            </p:nvSpPr>
            <p:spPr bwMode="auto">
              <a:xfrm flipH="1">
                <a:off x="507" y="1582"/>
                <a:ext cx="14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8" name="未知"/>
              <p:cNvSpPr>
                <a:spLocks noChangeAspect="1"/>
              </p:cNvSpPr>
              <p:nvPr/>
            </p:nvSpPr>
            <p:spPr bwMode="auto">
              <a:xfrm>
                <a:off x="479" y="1582"/>
                <a:ext cx="28" cy="28"/>
              </a:xfrm>
              <a:custGeom>
                <a:avLst/>
                <a:gdLst>
                  <a:gd name="T0" fmla="*/ 0 w 105"/>
                  <a:gd name="T1" fmla="*/ 0 h 104"/>
                  <a:gd name="T2" fmla="*/ 0 w 105"/>
                  <a:gd name="T3" fmla="*/ 0 h 104"/>
                  <a:gd name="T4" fmla="*/ 0 w 105"/>
                  <a:gd name="T5" fmla="*/ 0 h 104"/>
                  <a:gd name="T6" fmla="*/ 0 60000 65536"/>
                  <a:gd name="T7" fmla="*/ 0 60000 65536"/>
                  <a:gd name="T8" fmla="*/ 0 60000 65536"/>
                  <a:gd name="T9" fmla="*/ 0 w 105"/>
                  <a:gd name="T10" fmla="*/ 0 h 104"/>
                  <a:gd name="T11" fmla="*/ 105 w 105"/>
                  <a:gd name="T12" fmla="*/ 104 h 104"/>
                </a:gdLst>
                <a:ahLst/>
                <a:cxnLst>
                  <a:cxn ang="T6">
                    <a:pos x="T0" y="T1"/>
                  </a:cxn>
                  <a:cxn ang="T7">
                    <a:pos x="T2" y="T3"/>
                  </a:cxn>
                  <a:cxn ang="T8">
                    <a:pos x="T4" y="T5"/>
                  </a:cxn>
                </a:cxnLst>
                <a:rect l="T9" t="T10" r="T11" b="T12"/>
                <a:pathLst>
                  <a:path w="105" h="104">
                    <a:moveTo>
                      <a:pt x="105" y="0"/>
                    </a:moveTo>
                    <a:lnTo>
                      <a:pt x="31" y="31"/>
                    </a:lnTo>
                    <a:lnTo>
                      <a:pt x="0" y="104"/>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9" name="Line 46"/>
              <p:cNvSpPr>
                <a:spLocks noChangeAspect="1" noChangeShapeType="1"/>
              </p:cNvSpPr>
              <p:nvPr/>
            </p:nvSpPr>
            <p:spPr bwMode="auto">
              <a:xfrm flipH="1">
                <a:off x="844" y="79"/>
                <a:ext cx="28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 name="Line 47"/>
              <p:cNvSpPr>
                <a:spLocks noChangeAspect="1" noChangeShapeType="1"/>
              </p:cNvSpPr>
              <p:nvPr/>
            </p:nvSpPr>
            <p:spPr bwMode="auto">
              <a:xfrm flipH="1">
                <a:off x="844" y="2186"/>
                <a:ext cx="28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 name="Line 48"/>
              <p:cNvSpPr>
                <a:spLocks noChangeAspect="1" noChangeShapeType="1"/>
              </p:cNvSpPr>
              <p:nvPr/>
            </p:nvSpPr>
            <p:spPr bwMode="auto">
              <a:xfrm>
                <a:off x="1207" y="641"/>
                <a:ext cx="197"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2" name="Line 49"/>
              <p:cNvSpPr>
                <a:spLocks noChangeAspect="1" noChangeShapeType="1"/>
              </p:cNvSpPr>
              <p:nvPr/>
            </p:nvSpPr>
            <p:spPr bwMode="auto">
              <a:xfrm flipH="1">
                <a:off x="1207" y="1624"/>
                <a:ext cx="197"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 name="Line 50"/>
              <p:cNvSpPr>
                <a:spLocks noChangeAspect="1" noChangeShapeType="1"/>
              </p:cNvSpPr>
              <p:nvPr/>
            </p:nvSpPr>
            <p:spPr bwMode="auto">
              <a:xfrm flipH="1">
                <a:off x="1293" y="557"/>
                <a:ext cx="111"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 name="Line 51"/>
              <p:cNvSpPr>
                <a:spLocks noChangeAspect="1" noChangeShapeType="1"/>
              </p:cNvSpPr>
              <p:nvPr/>
            </p:nvSpPr>
            <p:spPr bwMode="auto">
              <a:xfrm flipH="1">
                <a:off x="1293" y="1708"/>
                <a:ext cx="111"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 name="Line 52"/>
              <p:cNvSpPr>
                <a:spLocks noChangeAspect="1" noChangeShapeType="1"/>
              </p:cNvSpPr>
              <p:nvPr/>
            </p:nvSpPr>
            <p:spPr bwMode="auto">
              <a:xfrm flipH="1">
                <a:off x="1153" y="430"/>
                <a:ext cx="14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6" name="Line 53"/>
              <p:cNvSpPr>
                <a:spLocks noChangeAspect="1" noChangeShapeType="1"/>
              </p:cNvSpPr>
              <p:nvPr/>
            </p:nvSpPr>
            <p:spPr bwMode="auto">
              <a:xfrm>
                <a:off x="1124" y="388"/>
                <a:ext cx="2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7" name="Line 54"/>
              <p:cNvSpPr>
                <a:spLocks noChangeAspect="1" noChangeShapeType="1"/>
              </p:cNvSpPr>
              <p:nvPr/>
            </p:nvSpPr>
            <p:spPr bwMode="auto">
              <a:xfrm flipV="1">
                <a:off x="1124" y="1876"/>
                <a:ext cx="1" cy="3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8" name="Line 55"/>
              <p:cNvSpPr>
                <a:spLocks noChangeAspect="1" noChangeShapeType="1"/>
              </p:cNvSpPr>
              <p:nvPr/>
            </p:nvSpPr>
            <p:spPr bwMode="auto">
              <a:xfrm flipV="1">
                <a:off x="788" y="1721"/>
                <a:ext cx="1" cy="40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 name="未知"/>
              <p:cNvSpPr>
                <a:spLocks noChangeAspect="1"/>
              </p:cNvSpPr>
              <p:nvPr/>
            </p:nvSpPr>
            <p:spPr bwMode="auto">
              <a:xfrm>
                <a:off x="647" y="1582"/>
                <a:ext cx="141" cy="139"/>
              </a:xfrm>
              <a:custGeom>
                <a:avLst/>
                <a:gdLst>
                  <a:gd name="T0" fmla="*/ 0 w 522"/>
                  <a:gd name="T1" fmla="*/ 0 h 522"/>
                  <a:gd name="T2" fmla="*/ 0 w 522"/>
                  <a:gd name="T3" fmla="*/ 0 h 522"/>
                  <a:gd name="T4" fmla="*/ 0 w 522"/>
                  <a:gd name="T5" fmla="*/ 0 h 522"/>
                  <a:gd name="T6" fmla="*/ 0 w 522"/>
                  <a:gd name="T7" fmla="*/ 0 h 522"/>
                  <a:gd name="T8" fmla="*/ 0 60000 65536"/>
                  <a:gd name="T9" fmla="*/ 0 60000 65536"/>
                  <a:gd name="T10" fmla="*/ 0 60000 65536"/>
                  <a:gd name="T11" fmla="*/ 0 60000 65536"/>
                  <a:gd name="T12" fmla="*/ 0 w 522"/>
                  <a:gd name="T13" fmla="*/ 0 h 522"/>
                  <a:gd name="T14" fmla="*/ 522 w 522"/>
                  <a:gd name="T15" fmla="*/ 522 h 522"/>
                </a:gdLst>
                <a:ahLst/>
                <a:cxnLst>
                  <a:cxn ang="T8">
                    <a:pos x="T0" y="T1"/>
                  </a:cxn>
                  <a:cxn ang="T9">
                    <a:pos x="T2" y="T3"/>
                  </a:cxn>
                  <a:cxn ang="T10">
                    <a:pos x="T4" y="T5"/>
                  </a:cxn>
                  <a:cxn ang="T11">
                    <a:pos x="T6" y="T7"/>
                  </a:cxn>
                </a:cxnLst>
                <a:rect l="T12" t="T13" r="T14" b="T15"/>
                <a:pathLst>
                  <a:path w="522" h="522">
                    <a:moveTo>
                      <a:pt x="522" y="522"/>
                    </a:moveTo>
                    <a:lnTo>
                      <a:pt x="452" y="261"/>
                    </a:lnTo>
                    <a:lnTo>
                      <a:pt x="261" y="70"/>
                    </a:lnTo>
                    <a:lnTo>
                      <a:pt x="0" y="0"/>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0" name="Line 57"/>
              <p:cNvSpPr>
                <a:spLocks noChangeAspect="1" noChangeShapeType="1"/>
              </p:cNvSpPr>
              <p:nvPr/>
            </p:nvSpPr>
            <p:spPr bwMode="auto">
              <a:xfrm flipV="1">
                <a:off x="1293" y="1708"/>
                <a:ext cx="2" cy="12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 name="Line 58"/>
              <p:cNvSpPr>
                <a:spLocks noChangeAspect="1" noChangeShapeType="1"/>
              </p:cNvSpPr>
              <p:nvPr/>
            </p:nvSpPr>
            <p:spPr bwMode="auto">
              <a:xfrm flipV="1">
                <a:off x="1153" y="1834"/>
                <a:ext cx="1" cy="4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 name="Line 59"/>
              <p:cNvSpPr>
                <a:spLocks noChangeAspect="1" noChangeShapeType="1"/>
              </p:cNvSpPr>
              <p:nvPr/>
            </p:nvSpPr>
            <p:spPr bwMode="auto">
              <a:xfrm flipH="1">
                <a:off x="844" y="2186"/>
                <a:ext cx="28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 name="未知"/>
              <p:cNvSpPr>
                <a:spLocks noChangeAspect="1"/>
              </p:cNvSpPr>
              <p:nvPr/>
            </p:nvSpPr>
            <p:spPr bwMode="auto">
              <a:xfrm>
                <a:off x="788" y="2129"/>
                <a:ext cx="56" cy="57"/>
              </a:xfrm>
              <a:custGeom>
                <a:avLst/>
                <a:gdLst>
                  <a:gd name="T0" fmla="*/ 0 w 208"/>
                  <a:gd name="T1" fmla="*/ 0 h 209"/>
                  <a:gd name="T2" fmla="*/ 0 w 208"/>
                  <a:gd name="T3" fmla="*/ 0 h 209"/>
                  <a:gd name="T4" fmla="*/ 0 w 208"/>
                  <a:gd name="T5" fmla="*/ 0 h 209"/>
                  <a:gd name="T6" fmla="*/ 0 60000 65536"/>
                  <a:gd name="T7" fmla="*/ 0 60000 65536"/>
                  <a:gd name="T8" fmla="*/ 0 60000 65536"/>
                  <a:gd name="T9" fmla="*/ 0 w 208"/>
                  <a:gd name="T10" fmla="*/ 0 h 209"/>
                  <a:gd name="T11" fmla="*/ 208 w 208"/>
                  <a:gd name="T12" fmla="*/ 209 h 209"/>
                </a:gdLst>
                <a:ahLst/>
                <a:cxnLst>
                  <a:cxn ang="T6">
                    <a:pos x="T0" y="T1"/>
                  </a:cxn>
                  <a:cxn ang="T7">
                    <a:pos x="T2" y="T3"/>
                  </a:cxn>
                  <a:cxn ang="T8">
                    <a:pos x="T4" y="T5"/>
                  </a:cxn>
                </a:cxnLst>
                <a:rect l="T9" t="T10" r="T11" b="T12"/>
                <a:pathLst>
                  <a:path w="208" h="209">
                    <a:moveTo>
                      <a:pt x="0" y="0"/>
                    </a:moveTo>
                    <a:lnTo>
                      <a:pt x="61" y="148"/>
                    </a:lnTo>
                    <a:lnTo>
                      <a:pt x="208" y="209"/>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 name="Line 61"/>
              <p:cNvSpPr>
                <a:spLocks noChangeAspect="1" noChangeShapeType="1"/>
              </p:cNvSpPr>
              <p:nvPr/>
            </p:nvSpPr>
            <p:spPr bwMode="auto">
              <a:xfrm>
                <a:off x="1207" y="1624"/>
                <a:ext cx="197"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 name="Line 62"/>
              <p:cNvSpPr>
                <a:spLocks noChangeAspect="1" noChangeShapeType="1"/>
              </p:cNvSpPr>
              <p:nvPr/>
            </p:nvSpPr>
            <p:spPr bwMode="auto">
              <a:xfrm flipH="1">
                <a:off x="1293" y="1708"/>
                <a:ext cx="111"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 name="Line 63"/>
              <p:cNvSpPr>
                <a:spLocks noChangeAspect="1" noChangeShapeType="1"/>
              </p:cNvSpPr>
              <p:nvPr/>
            </p:nvSpPr>
            <p:spPr bwMode="auto">
              <a:xfrm flipH="1">
                <a:off x="1153" y="1834"/>
                <a:ext cx="14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7" name="Line 64"/>
              <p:cNvSpPr>
                <a:spLocks noChangeAspect="1" noChangeShapeType="1"/>
              </p:cNvSpPr>
              <p:nvPr/>
            </p:nvSpPr>
            <p:spPr bwMode="auto">
              <a:xfrm>
                <a:off x="1124" y="1876"/>
                <a:ext cx="29"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8" name="Line 65"/>
              <p:cNvSpPr>
                <a:spLocks noChangeAspect="1" noChangeShapeType="1"/>
              </p:cNvSpPr>
              <p:nvPr/>
            </p:nvSpPr>
            <p:spPr bwMode="auto">
              <a:xfrm>
                <a:off x="0" y="1127"/>
                <a:ext cx="1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 name="Line 66"/>
              <p:cNvSpPr>
                <a:spLocks noChangeAspect="1" noChangeShapeType="1"/>
              </p:cNvSpPr>
              <p:nvPr/>
            </p:nvSpPr>
            <p:spPr bwMode="auto">
              <a:xfrm>
                <a:off x="186"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 name="Line 67"/>
              <p:cNvSpPr>
                <a:spLocks noChangeAspect="1" noChangeShapeType="1"/>
              </p:cNvSpPr>
              <p:nvPr/>
            </p:nvSpPr>
            <p:spPr bwMode="auto">
              <a:xfrm>
                <a:off x="244" y="1127"/>
                <a:ext cx="1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 name="Line 68"/>
              <p:cNvSpPr>
                <a:spLocks noChangeAspect="1" noChangeShapeType="1"/>
              </p:cNvSpPr>
              <p:nvPr/>
            </p:nvSpPr>
            <p:spPr bwMode="auto">
              <a:xfrm>
                <a:off x="452"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 name="Line 69"/>
              <p:cNvSpPr>
                <a:spLocks noChangeAspect="1" noChangeShapeType="1"/>
              </p:cNvSpPr>
              <p:nvPr/>
            </p:nvSpPr>
            <p:spPr bwMode="auto">
              <a:xfrm>
                <a:off x="512" y="1127"/>
                <a:ext cx="17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 name="Line 70"/>
              <p:cNvSpPr>
                <a:spLocks noChangeAspect="1" noChangeShapeType="1"/>
              </p:cNvSpPr>
              <p:nvPr/>
            </p:nvSpPr>
            <p:spPr bwMode="auto">
              <a:xfrm>
                <a:off x="720"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 name="Line 71"/>
              <p:cNvSpPr>
                <a:spLocks noChangeAspect="1" noChangeShapeType="1"/>
              </p:cNvSpPr>
              <p:nvPr/>
            </p:nvSpPr>
            <p:spPr bwMode="auto">
              <a:xfrm>
                <a:off x="778" y="1127"/>
                <a:ext cx="17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 name="Line 72"/>
              <p:cNvSpPr>
                <a:spLocks noChangeAspect="1" noChangeShapeType="1"/>
              </p:cNvSpPr>
              <p:nvPr/>
            </p:nvSpPr>
            <p:spPr bwMode="auto">
              <a:xfrm>
                <a:off x="987"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6" name="Line 73"/>
              <p:cNvSpPr>
                <a:spLocks noChangeAspect="1" noChangeShapeType="1"/>
              </p:cNvSpPr>
              <p:nvPr/>
            </p:nvSpPr>
            <p:spPr bwMode="auto">
              <a:xfrm>
                <a:off x="1046" y="1127"/>
                <a:ext cx="17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 name="Line 74"/>
              <p:cNvSpPr>
                <a:spLocks noChangeAspect="1" noChangeShapeType="1"/>
              </p:cNvSpPr>
              <p:nvPr/>
            </p:nvSpPr>
            <p:spPr bwMode="auto">
              <a:xfrm>
                <a:off x="1253" y="1127"/>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 name="Line 75"/>
              <p:cNvSpPr>
                <a:spLocks noChangeAspect="1" noChangeShapeType="1"/>
              </p:cNvSpPr>
              <p:nvPr/>
            </p:nvSpPr>
            <p:spPr bwMode="auto">
              <a:xfrm>
                <a:off x="1313" y="1127"/>
                <a:ext cx="1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 name="Line 76"/>
              <p:cNvSpPr>
                <a:spLocks noChangeAspect="1" noChangeShapeType="1"/>
              </p:cNvSpPr>
              <p:nvPr/>
            </p:nvSpPr>
            <p:spPr bwMode="auto">
              <a:xfrm>
                <a:off x="1934" y="1127"/>
                <a:ext cx="19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 name="Line 77"/>
              <p:cNvSpPr>
                <a:spLocks noChangeAspect="1" noChangeShapeType="1"/>
              </p:cNvSpPr>
              <p:nvPr/>
            </p:nvSpPr>
            <p:spPr bwMode="auto">
              <a:xfrm>
                <a:off x="2154" y="1127"/>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1" name="Line 78"/>
              <p:cNvSpPr>
                <a:spLocks noChangeAspect="1" noChangeShapeType="1"/>
              </p:cNvSpPr>
              <p:nvPr/>
            </p:nvSpPr>
            <p:spPr bwMode="auto">
              <a:xfrm>
                <a:off x="2214" y="1127"/>
                <a:ext cx="17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 name="Line 79"/>
              <p:cNvSpPr>
                <a:spLocks noChangeAspect="1" noChangeShapeType="1"/>
              </p:cNvSpPr>
              <p:nvPr/>
            </p:nvSpPr>
            <p:spPr bwMode="auto">
              <a:xfrm>
                <a:off x="2422"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 name="Line 80"/>
              <p:cNvSpPr>
                <a:spLocks noChangeAspect="1" noChangeShapeType="1"/>
              </p:cNvSpPr>
              <p:nvPr/>
            </p:nvSpPr>
            <p:spPr bwMode="auto">
              <a:xfrm>
                <a:off x="2480" y="1127"/>
                <a:ext cx="1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 name="Line 81"/>
              <p:cNvSpPr>
                <a:spLocks noChangeAspect="1" noChangeShapeType="1"/>
              </p:cNvSpPr>
              <p:nvPr/>
            </p:nvSpPr>
            <p:spPr bwMode="auto">
              <a:xfrm>
                <a:off x="2689" y="1127"/>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 name="Line 82"/>
              <p:cNvSpPr>
                <a:spLocks noChangeAspect="1" noChangeShapeType="1"/>
              </p:cNvSpPr>
              <p:nvPr/>
            </p:nvSpPr>
            <p:spPr bwMode="auto">
              <a:xfrm>
                <a:off x="2748" y="1127"/>
                <a:ext cx="17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6" name="Line 83"/>
              <p:cNvSpPr>
                <a:spLocks noChangeAspect="1" noChangeShapeType="1"/>
              </p:cNvSpPr>
              <p:nvPr/>
            </p:nvSpPr>
            <p:spPr bwMode="auto">
              <a:xfrm>
                <a:off x="2957"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 name="Line 84"/>
              <p:cNvSpPr>
                <a:spLocks noChangeAspect="1" noChangeShapeType="1"/>
              </p:cNvSpPr>
              <p:nvPr/>
            </p:nvSpPr>
            <p:spPr bwMode="auto">
              <a:xfrm>
                <a:off x="3015" y="1127"/>
                <a:ext cx="1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 name="Line 85"/>
              <p:cNvSpPr>
                <a:spLocks noChangeAspect="1" noChangeShapeType="1"/>
              </p:cNvSpPr>
              <p:nvPr/>
            </p:nvSpPr>
            <p:spPr bwMode="auto">
              <a:xfrm>
                <a:off x="3223"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 name="Line 86"/>
              <p:cNvSpPr>
                <a:spLocks noChangeAspect="1" noChangeShapeType="1"/>
              </p:cNvSpPr>
              <p:nvPr/>
            </p:nvSpPr>
            <p:spPr bwMode="auto">
              <a:xfrm>
                <a:off x="3283" y="1127"/>
                <a:ext cx="17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0" name="Line 87"/>
              <p:cNvSpPr>
                <a:spLocks noChangeAspect="1" noChangeShapeType="1"/>
              </p:cNvSpPr>
              <p:nvPr/>
            </p:nvSpPr>
            <p:spPr bwMode="auto">
              <a:xfrm>
                <a:off x="3491"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 name="Line 88"/>
              <p:cNvSpPr>
                <a:spLocks noChangeAspect="1" noChangeShapeType="1"/>
              </p:cNvSpPr>
              <p:nvPr/>
            </p:nvSpPr>
            <p:spPr bwMode="auto">
              <a:xfrm>
                <a:off x="3549" y="1127"/>
                <a:ext cx="1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 name="Line 89"/>
              <p:cNvSpPr>
                <a:spLocks noChangeAspect="1" noChangeShapeType="1"/>
              </p:cNvSpPr>
              <p:nvPr/>
            </p:nvSpPr>
            <p:spPr bwMode="auto">
              <a:xfrm>
                <a:off x="3757"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 name="Line 90"/>
              <p:cNvSpPr>
                <a:spLocks noChangeAspect="1" noChangeShapeType="1"/>
              </p:cNvSpPr>
              <p:nvPr/>
            </p:nvSpPr>
            <p:spPr bwMode="auto">
              <a:xfrm>
                <a:off x="3817" y="1127"/>
                <a:ext cx="17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 name="Line 91"/>
              <p:cNvSpPr>
                <a:spLocks noChangeAspect="1" noChangeShapeType="1"/>
              </p:cNvSpPr>
              <p:nvPr/>
            </p:nvSpPr>
            <p:spPr bwMode="auto">
              <a:xfrm>
                <a:off x="4024" y="1127"/>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5" name="Line 92"/>
              <p:cNvSpPr>
                <a:spLocks noChangeAspect="1" noChangeShapeType="1"/>
              </p:cNvSpPr>
              <p:nvPr/>
            </p:nvSpPr>
            <p:spPr bwMode="auto">
              <a:xfrm>
                <a:off x="4084" y="1127"/>
                <a:ext cx="19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6" name="Line 93"/>
              <p:cNvSpPr>
                <a:spLocks noChangeAspect="1" noChangeShapeType="1"/>
              </p:cNvSpPr>
              <p:nvPr/>
            </p:nvSpPr>
            <p:spPr bwMode="auto">
              <a:xfrm>
                <a:off x="2130" y="1815"/>
                <a:ext cx="55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7" name="Line 94"/>
              <p:cNvSpPr>
                <a:spLocks noChangeAspect="1" noChangeShapeType="1"/>
              </p:cNvSpPr>
              <p:nvPr/>
            </p:nvSpPr>
            <p:spPr bwMode="auto">
              <a:xfrm>
                <a:off x="3514" y="1815"/>
                <a:ext cx="54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 name="Line 95"/>
              <p:cNvSpPr>
                <a:spLocks noChangeAspect="1" noChangeShapeType="1"/>
              </p:cNvSpPr>
              <p:nvPr/>
            </p:nvSpPr>
            <p:spPr bwMode="auto">
              <a:xfrm>
                <a:off x="2130" y="439"/>
                <a:ext cx="55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9" name="Line 96"/>
              <p:cNvSpPr>
                <a:spLocks noChangeAspect="1" noChangeShapeType="1"/>
              </p:cNvSpPr>
              <p:nvPr/>
            </p:nvSpPr>
            <p:spPr bwMode="auto">
              <a:xfrm>
                <a:off x="3518" y="439"/>
                <a:ext cx="53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0" name="Line 97"/>
              <p:cNvSpPr>
                <a:spLocks noChangeAspect="1" noChangeShapeType="1"/>
              </p:cNvSpPr>
              <p:nvPr/>
            </p:nvSpPr>
            <p:spPr bwMode="auto">
              <a:xfrm>
                <a:off x="2414" y="184"/>
                <a:ext cx="2" cy="5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1" name="Line 98"/>
              <p:cNvSpPr>
                <a:spLocks noChangeAspect="1" noChangeShapeType="1"/>
              </p:cNvSpPr>
              <p:nvPr/>
            </p:nvSpPr>
            <p:spPr bwMode="auto">
              <a:xfrm>
                <a:off x="2414" y="1556"/>
                <a:ext cx="2" cy="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 name="Line 99"/>
              <p:cNvSpPr>
                <a:spLocks noChangeAspect="1" noChangeShapeType="1"/>
              </p:cNvSpPr>
              <p:nvPr/>
            </p:nvSpPr>
            <p:spPr bwMode="auto">
              <a:xfrm>
                <a:off x="3788" y="184"/>
                <a:ext cx="2" cy="5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 name="Line 100"/>
              <p:cNvSpPr>
                <a:spLocks noChangeAspect="1" noChangeShapeType="1"/>
              </p:cNvSpPr>
              <p:nvPr/>
            </p:nvSpPr>
            <p:spPr bwMode="auto">
              <a:xfrm>
                <a:off x="3788" y="1556"/>
                <a:ext cx="2" cy="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4" name="Line 101"/>
              <p:cNvSpPr>
                <a:spLocks noChangeAspect="1" noChangeShapeType="1"/>
              </p:cNvSpPr>
              <p:nvPr/>
            </p:nvSpPr>
            <p:spPr bwMode="auto">
              <a:xfrm flipV="1">
                <a:off x="60" y="663"/>
                <a:ext cx="16"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 name="Line 102"/>
              <p:cNvSpPr>
                <a:spLocks noChangeAspect="1" noChangeShapeType="1"/>
              </p:cNvSpPr>
              <p:nvPr/>
            </p:nvSpPr>
            <p:spPr bwMode="auto">
              <a:xfrm flipV="1">
                <a:off x="139" y="663"/>
                <a:ext cx="63" cy="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6" name="Line 103"/>
              <p:cNvSpPr>
                <a:spLocks noChangeAspect="1" noChangeShapeType="1"/>
              </p:cNvSpPr>
              <p:nvPr/>
            </p:nvSpPr>
            <p:spPr bwMode="auto">
              <a:xfrm flipV="1">
                <a:off x="200" y="663"/>
                <a:ext cx="128" cy="1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 name="Line 104"/>
              <p:cNvSpPr>
                <a:spLocks noChangeAspect="1" noChangeShapeType="1"/>
              </p:cNvSpPr>
              <p:nvPr/>
            </p:nvSpPr>
            <p:spPr bwMode="auto">
              <a:xfrm flipV="1">
                <a:off x="790" y="74"/>
                <a:ext cx="127" cy="1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 name="Line 105"/>
              <p:cNvSpPr>
                <a:spLocks noChangeAspect="1" noChangeShapeType="1"/>
              </p:cNvSpPr>
              <p:nvPr/>
            </p:nvSpPr>
            <p:spPr bwMode="auto">
              <a:xfrm flipV="1">
                <a:off x="271" y="663"/>
                <a:ext cx="183" cy="18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 name="Line 106"/>
              <p:cNvSpPr>
                <a:spLocks noChangeAspect="1" noChangeShapeType="1"/>
              </p:cNvSpPr>
              <p:nvPr/>
            </p:nvSpPr>
            <p:spPr bwMode="auto">
              <a:xfrm flipV="1">
                <a:off x="790" y="74"/>
                <a:ext cx="253" cy="2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 name="Line 107"/>
              <p:cNvSpPr>
                <a:spLocks noChangeAspect="1" noChangeShapeType="1"/>
              </p:cNvSpPr>
              <p:nvPr/>
            </p:nvSpPr>
            <p:spPr bwMode="auto">
              <a:xfrm flipV="1">
                <a:off x="397" y="678"/>
                <a:ext cx="170" cy="1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1" name="Line 108"/>
              <p:cNvSpPr>
                <a:spLocks noChangeAspect="1" noChangeShapeType="1"/>
              </p:cNvSpPr>
              <p:nvPr/>
            </p:nvSpPr>
            <p:spPr bwMode="auto">
              <a:xfrm flipV="1">
                <a:off x="790" y="118"/>
                <a:ext cx="336" cy="3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2" name="Line 109"/>
              <p:cNvSpPr>
                <a:spLocks noChangeAspect="1" noChangeShapeType="1"/>
              </p:cNvSpPr>
              <p:nvPr/>
            </p:nvSpPr>
            <p:spPr bwMode="auto">
              <a:xfrm flipV="1">
                <a:off x="523" y="667"/>
                <a:ext cx="179" cy="17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 name="Line 110"/>
              <p:cNvSpPr>
                <a:spLocks noChangeAspect="1" noChangeShapeType="1"/>
              </p:cNvSpPr>
              <p:nvPr/>
            </p:nvSpPr>
            <p:spPr bwMode="auto">
              <a:xfrm flipV="1">
                <a:off x="778" y="244"/>
                <a:ext cx="348" cy="3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4" name="Line 111"/>
              <p:cNvSpPr>
                <a:spLocks noChangeAspect="1" noChangeShapeType="1"/>
              </p:cNvSpPr>
              <p:nvPr/>
            </p:nvSpPr>
            <p:spPr bwMode="auto">
              <a:xfrm flipV="1">
                <a:off x="649" y="370"/>
                <a:ext cx="477" cy="4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5" name="Line 112"/>
              <p:cNvSpPr>
                <a:spLocks noChangeAspect="1" noChangeShapeType="1"/>
              </p:cNvSpPr>
              <p:nvPr/>
            </p:nvSpPr>
            <p:spPr bwMode="auto">
              <a:xfrm flipV="1">
                <a:off x="60" y="1527"/>
                <a:ext cx="35"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6" name="Line 113"/>
              <p:cNvSpPr>
                <a:spLocks noChangeAspect="1" noChangeShapeType="1"/>
              </p:cNvSpPr>
              <p:nvPr/>
            </p:nvSpPr>
            <p:spPr bwMode="auto">
              <a:xfrm flipV="1">
                <a:off x="775" y="425"/>
                <a:ext cx="422" cy="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7" name="Line 114"/>
              <p:cNvSpPr>
                <a:spLocks noChangeAspect="1" noChangeShapeType="1"/>
              </p:cNvSpPr>
              <p:nvPr/>
            </p:nvSpPr>
            <p:spPr bwMode="auto">
              <a:xfrm flipV="1">
                <a:off x="200" y="1408"/>
                <a:ext cx="15" cy="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8" name="Line 115"/>
              <p:cNvSpPr>
                <a:spLocks noChangeAspect="1" noChangeShapeType="1"/>
              </p:cNvSpPr>
              <p:nvPr/>
            </p:nvSpPr>
            <p:spPr bwMode="auto">
              <a:xfrm flipV="1">
                <a:off x="158" y="1408"/>
                <a:ext cx="183" cy="18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9" name="Line 116"/>
              <p:cNvSpPr>
                <a:spLocks noChangeAspect="1" noChangeShapeType="1"/>
              </p:cNvSpPr>
              <p:nvPr/>
            </p:nvSpPr>
            <p:spPr bwMode="auto">
              <a:xfrm flipV="1">
                <a:off x="901" y="454"/>
                <a:ext cx="394" cy="39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0" name="Line 117"/>
              <p:cNvSpPr>
                <a:spLocks noChangeAspect="1" noChangeShapeType="1"/>
              </p:cNvSpPr>
              <p:nvPr/>
            </p:nvSpPr>
            <p:spPr bwMode="auto">
              <a:xfrm flipV="1">
                <a:off x="284" y="1408"/>
                <a:ext cx="183" cy="18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1" name="Line 118"/>
              <p:cNvSpPr>
                <a:spLocks noChangeAspect="1" noChangeShapeType="1"/>
              </p:cNvSpPr>
              <p:nvPr/>
            </p:nvSpPr>
            <p:spPr bwMode="auto">
              <a:xfrm flipV="1">
                <a:off x="1239" y="552"/>
                <a:ext cx="84" cy="8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 name="Line 119"/>
              <p:cNvSpPr>
                <a:spLocks noChangeAspect="1" noChangeShapeType="1"/>
              </p:cNvSpPr>
              <p:nvPr/>
            </p:nvSpPr>
            <p:spPr bwMode="auto">
              <a:xfrm flipV="1">
                <a:off x="1027" y="663"/>
                <a:ext cx="182" cy="18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 name="Line 120"/>
              <p:cNvSpPr>
                <a:spLocks noChangeAspect="1" noChangeShapeType="1"/>
              </p:cNvSpPr>
              <p:nvPr/>
            </p:nvSpPr>
            <p:spPr bwMode="auto">
              <a:xfrm flipV="1">
                <a:off x="410" y="1408"/>
                <a:ext cx="183" cy="18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4" name="Line 121"/>
              <p:cNvSpPr>
                <a:spLocks noChangeAspect="1" noChangeShapeType="1"/>
              </p:cNvSpPr>
              <p:nvPr/>
            </p:nvSpPr>
            <p:spPr bwMode="auto">
              <a:xfrm flipV="1">
                <a:off x="1364" y="592"/>
                <a:ext cx="42"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 name="Line 122"/>
              <p:cNvSpPr>
                <a:spLocks noChangeAspect="1" noChangeShapeType="1"/>
              </p:cNvSpPr>
              <p:nvPr/>
            </p:nvSpPr>
            <p:spPr bwMode="auto">
              <a:xfrm flipV="1">
                <a:off x="1153" y="789"/>
                <a:ext cx="56" cy="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 name="Line 123"/>
              <p:cNvSpPr>
                <a:spLocks noChangeAspect="1" noChangeShapeType="1"/>
              </p:cNvSpPr>
              <p:nvPr/>
            </p:nvSpPr>
            <p:spPr bwMode="auto">
              <a:xfrm flipV="1">
                <a:off x="551" y="1408"/>
                <a:ext cx="168" cy="16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7" name="Line 124"/>
              <p:cNvSpPr>
                <a:spLocks noChangeAspect="1" noChangeShapeType="1"/>
              </p:cNvSpPr>
              <p:nvPr/>
            </p:nvSpPr>
            <p:spPr bwMode="auto">
              <a:xfrm flipV="1">
                <a:off x="673" y="1408"/>
                <a:ext cx="172" cy="17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8" name="Line 125"/>
              <p:cNvSpPr>
                <a:spLocks noChangeAspect="1" noChangeShapeType="1"/>
              </p:cNvSpPr>
              <p:nvPr/>
            </p:nvSpPr>
            <p:spPr bwMode="auto">
              <a:xfrm flipV="1">
                <a:off x="754" y="1408"/>
                <a:ext cx="217" cy="2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9" name="Line 126"/>
              <p:cNvSpPr>
                <a:spLocks noChangeAspect="1" noChangeShapeType="1"/>
              </p:cNvSpPr>
              <p:nvPr/>
            </p:nvSpPr>
            <p:spPr bwMode="auto">
              <a:xfrm flipV="1">
                <a:off x="790" y="1408"/>
                <a:ext cx="306" cy="30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0" name="Line 127"/>
              <p:cNvSpPr>
                <a:spLocks noChangeAspect="1" noChangeShapeType="1"/>
              </p:cNvSpPr>
              <p:nvPr/>
            </p:nvSpPr>
            <p:spPr bwMode="auto">
              <a:xfrm flipV="1">
                <a:off x="790" y="1421"/>
                <a:ext cx="419" cy="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1" name="Line 128"/>
              <p:cNvSpPr>
                <a:spLocks noChangeAspect="1" noChangeShapeType="1"/>
              </p:cNvSpPr>
              <p:nvPr/>
            </p:nvSpPr>
            <p:spPr bwMode="auto">
              <a:xfrm flipV="1">
                <a:off x="790" y="1547"/>
                <a:ext cx="419" cy="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2" name="Line 129"/>
              <p:cNvSpPr>
                <a:spLocks noChangeAspect="1" noChangeShapeType="1"/>
              </p:cNvSpPr>
              <p:nvPr/>
            </p:nvSpPr>
            <p:spPr bwMode="auto">
              <a:xfrm flipV="1">
                <a:off x="790" y="1619"/>
                <a:ext cx="474" cy="4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 name="Line 130"/>
              <p:cNvSpPr>
                <a:spLocks noChangeAspect="1" noChangeShapeType="1"/>
              </p:cNvSpPr>
              <p:nvPr/>
            </p:nvSpPr>
            <p:spPr bwMode="auto">
              <a:xfrm flipV="1">
                <a:off x="830" y="1882"/>
                <a:ext cx="296" cy="29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4" name="Line 131"/>
              <p:cNvSpPr>
                <a:spLocks noChangeAspect="1" noChangeShapeType="1"/>
              </p:cNvSpPr>
              <p:nvPr/>
            </p:nvSpPr>
            <p:spPr bwMode="auto">
              <a:xfrm flipV="1">
                <a:off x="1306" y="1619"/>
                <a:ext cx="84" cy="8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5" name="Line 132"/>
              <p:cNvSpPr>
                <a:spLocks noChangeAspect="1" noChangeShapeType="1"/>
              </p:cNvSpPr>
              <p:nvPr/>
            </p:nvSpPr>
            <p:spPr bwMode="auto">
              <a:xfrm flipV="1">
                <a:off x="1137" y="1855"/>
                <a:ext cx="18"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6" name="Line 133"/>
              <p:cNvSpPr>
                <a:spLocks noChangeAspect="1" noChangeShapeType="1"/>
              </p:cNvSpPr>
              <p:nvPr/>
            </p:nvSpPr>
            <p:spPr bwMode="auto">
              <a:xfrm flipV="1">
                <a:off x="1179" y="1714"/>
                <a:ext cx="116" cy="1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7" name="Line 134"/>
              <p:cNvSpPr>
                <a:spLocks noChangeAspect="1" noChangeShapeType="1"/>
              </p:cNvSpPr>
              <p:nvPr/>
            </p:nvSpPr>
            <p:spPr bwMode="auto">
              <a:xfrm flipV="1">
                <a:off x="954" y="2008"/>
                <a:ext cx="172" cy="1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8" name="Line 135"/>
              <p:cNvSpPr>
                <a:spLocks noChangeAspect="1" noChangeShapeType="1"/>
              </p:cNvSpPr>
              <p:nvPr/>
            </p:nvSpPr>
            <p:spPr bwMode="auto">
              <a:xfrm flipV="1">
                <a:off x="1080" y="2136"/>
                <a:ext cx="46" cy="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9" name="Line 136"/>
              <p:cNvSpPr>
                <a:spLocks noChangeAspect="1" noChangeShapeType="1"/>
              </p:cNvSpPr>
              <p:nvPr/>
            </p:nvSpPr>
            <p:spPr bwMode="auto">
              <a:xfrm flipV="1">
                <a:off x="76" y="622"/>
                <a:ext cx="44" cy="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0" name="Line 137"/>
              <p:cNvSpPr>
                <a:spLocks noChangeAspect="1" noChangeShapeType="1"/>
              </p:cNvSpPr>
              <p:nvPr/>
            </p:nvSpPr>
            <p:spPr bwMode="auto">
              <a:xfrm flipV="1">
                <a:off x="202" y="622"/>
                <a:ext cx="42" cy="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1" name="Line 138"/>
              <p:cNvSpPr>
                <a:spLocks noChangeAspect="1" noChangeShapeType="1"/>
              </p:cNvSpPr>
              <p:nvPr/>
            </p:nvSpPr>
            <p:spPr bwMode="auto">
              <a:xfrm flipV="1">
                <a:off x="328" y="622"/>
                <a:ext cx="42" cy="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2" name="Line 139"/>
              <p:cNvSpPr>
                <a:spLocks noChangeAspect="1" noChangeShapeType="1"/>
              </p:cNvSpPr>
              <p:nvPr/>
            </p:nvSpPr>
            <p:spPr bwMode="auto">
              <a:xfrm flipV="1">
                <a:off x="454" y="638"/>
                <a:ext cx="27"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 name="Line 140"/>
              <p:cNvSpPr>
                <a:spLocks noChangeAspect="1" noChangeShapeType="1"/>
              </p:cNvSpPr>
              <p:nvPr/>
            </p:nvSpPr>
            <p:spPr bwMode="auto">
              <a:xfrm flipV="1">
                <a:off x="116" y="1590"/>
                <a:ext cx="42" cy="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4" name="Line 141"/>
              <p:cNvSpPr>
                <a:spLocks noChangeAspect="1" noChangeShapeType="1"/>
              </p:cNvSpPr>
              <p:nvPr/>
            </p:nvSpPr>
            <p:spPr bwMode="auto">
              <a:xfrm flipV="1">
                <a:off x="242" y="1590"/>
                <a:ext cx="42" cy="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5" name="Line 142"/>
              <p:cNvSpPr>
                <a:spLocks noChangeAspect="1" noChangeShapeType="1"/>
              </p:cNvSpPr>
              <p:nvPr/>
            </p:nvSpPr>
            <p:spPr bwMode="auto">
              <a:xfrm flipV="1">
                <a:off x="368" y="1590"/>
                <a:ext cx="42" cy="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6" name="未知"/>
              <p:cNvSpPr>
                <a:spLocks noChangeAspect="1"/>
              </p:cNvSpPr>
              <p:nvPr/>
            </p:nvSpPr>
            <p:spPr bwMode="auto">
              <a:xfrm>
                <a:off x="2640" y="665"/>
                <a:ext cx="924" cy="914"/>
              </a:xfrm>
              <a:custGeom>
                <a:avLst/>
                <a:gdLst>
                  <a:gd name="T0" fmla="*/ 1 w 3431"/>
                  <a:gd name="T1" fmla="*/ 1 h 3397"/>
                  <a:gd name="T2" fmla="*/ 1 w 3431"/>
                  <a:gd name="T3" fmla="*/ 1 h 3397"/>
                  <a:gd name="T4" fmla="*/ 1 w 3431"/>
                  <a:gd name="T5" fmla="*/ 1 h 3397"/>
                  <a:gd name="T6" fmla="*/ 1 w 3431"/>
                  <a:gd name="T7" fmla="*/ 1 h 3397"/>
                  <a:gd name="T8" fmla="*/ 1 w 3431"/>
                  <a:gd name="T9" fmla="*/ 1 h 3397"/>
                  <a:gd name="T10" fmla="*/ 1 w 3431"/>
                  <a:gd name="T11" fmla="*/ 1 h 3397"/>
                  <a:gd name="T12" fmla="*/ 1 w 3431"/>
                  <a:gd name="T13" fmla="*/ 1 h 3397"/>
                  <a:gd name="T14" fmla="*/ 1 w 3431"/>
                  <a:gd name="T15" fmla="*/ 0 h 3397"/>
                  <a:gd name="T16" fmla="*/ 1 w 3431"/>
                  <a:gd name="T17" fmla="*/ 0 h 3397"/>
                  <a:gd name="T18" fmla="*/ 1 w 3431"/>
                  <a:gd name="T19" fmla="*/ 0 h 3397"/>
                  <a:gd name="T20" fmla="*/ 1 w 3431"/>
                  <a:gd name="T21" fmla="*/ 0 h 3397"/>
                  <a:gd name="T22" fmla="*/ 1 w 3431"/>
                  <a:gd name="T23" fmla="*/ 0 h 3397"/>
                  <a:gd name="T24" fmla="*/ 1 w 3431"/>
                  <a:gd name="T25" fmla="*/ 0 h 3397"/>
                  <a:gd name="T26" fmla="*/ 0 w 3431"/>
                  <a:gd name="T27" fmla="*/ 0 h 3397"/>
                  <a:gd name="T28" fmla="*/ 0 w 3431"/>
                  <a:gd name="T29" fmla="*/ 0 h 3397"/>
                  <a:gd name="T30" fmla="*/ 0 w 3431"/>
                  <a:gd name="T31" fmla="*/ 0 h 3397"/>
                  <a:gd name="T32" fmla="*/ 0 w 3431"/>
                  <a:gd name="T33" fmla="*/ 1 h 3397"/>
                  <a:gd name="T34" fmla="*/ 0 w 3431"/>
                  <a:gd name="T35" fmla="*/ 1 h 3397"/>
                  <a:gd name="T36" fmla="*/ 0 w 3431"/>
                  <a:gd name="T37" fmla="*/ 1 h 3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31"/>
                  <a:gd name="T58" fmla="*/ 0 h 3397"/>
                  <a:gd name="T59" fmla="*/ 3431 w 3431"/>
                  <a:gd name="T60" fmla="*/ 3397 h 33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31" h="3397">
                    <a:moveTo>
                      <a:pt x="2098" y="3397"/>
                    </a:moveTo>
                    <a:lnTo>
                      <a:pt x="2515" y="3242"/>
                    </a:lnTo>
                    <a:lnTo>
                      <a:pt x="2878" y="2986"/>
                    </a:lnTo>
                    <a:lnTo>
                      <a:pt x="3163" y="2644"/>
                    </a:lnTo>
                    <a:lnTo>
                      <a:pt x="3351" y="2242"/>
                    </a:lnTo>
                    <a:lnTo>
                      <a:pt x="3431" y="1803"/>
                    </a:lnTo>
                    <a:lnTo>
                      <a:pt x="3396" y="1360"/>
                    </a:lnTo>
                    <a:lnTo>
                      <a:pt x="3248" y="940"/>
                    </a:lnTo>
                    <a:lnTo>
                      <a:pt x="2998" y="573"/>
                    </a:lnTo>
                    <a:lnTo>
                      <a:pt x="2661" y="281"/>
                    </a:lnTo>
                    <a:lnTo>
                      <a:pt x="2261" y="86"/>
                    </a:lnTo>
                    <a:lnTo>
                      <a:pt x="1826" y="0"/>
                    </a:lnTo>
                    <a:lnTo>
                      <a:pt x="1382" y="28"/>
                    </a:lnTo>
                    <a:lnTo>
                      <a:pt x="961" y="170"/>
                    </a:lnTo>
                    <a:lnTo>
                      <a:pt x="590" y="414"/>
                    </a:lnTo>
                    <a:lnTo>
                      <a:pt x="293" y="746"/>
                    </a:lnTo>
                    <a:lnTo>
                      <a:pt x="93" y="1143"/>
                    </a:lnTo>
                    <a:lnTo>
                      <a:pt x="0" y="1578"/>
                    </a:lnTo>
                    <a:lnTo>
                      <a:pt x="21" y="2024"/>
                    </a:lnTo>
                  </a:path>
                </a:pathLst>
              </a:custGeom>
              <a:noFill/>
              <a:ln w="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7" name="Line 144"/>
              <p:cNvSpPr>
                <a:spLocks noChangeAspect="1" noChangeShapeType="1"/>
              </p:cNvSpPr>
              <p:nvPr/>
            </p:nvSpPr>
            <p:spPr bwMode="auto">
              <a:xfrm flipH="1">
                <a:off x="60" y="663"/>
                <a:ext cx="42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8" name="Line 145"/>
              <p:cNvSpPr>
                <a:spLocks noChangeAspect="1" noChangeShapeType="1"/>
              </p:cNvSpPr>
              <p:nvPr/>
            </p:nvSpPr>
            <p:spPr bwMode="auto">
              <a:xfrm flipH="1">
                <a:off x="60" y="1590"/>
                <a:ext cx="42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9" name="Line 146"/>
              <p:cNvSpPr>
                <a:spLocks noChangeAspect="1" noChangeShapeType="1"/>
              </p:cNvSpPr>
              <p:nvPr/>
            </p:nvSpPr>
            <p:spPr bwMode="auto">
              <a:xfrm flipV="1">
                <a:off x="3105" y="2142"/>
                <a:ext cx="2" cy="1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0" name="Line 147"/>
              <p:cNvSpPr>
                <a:spLocks noChangeAspect="1" noChangeShapeType="1"/>
              </p:cNvSpPr>
              <p:nvPr/>
            </p:nvSpPr>
            <p:spPr bwMode="auto">
              <a:xfrm flipV="1">
                <a:off x="3105" y="2082"/>
                <a:ext cx="2"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1" name="Line 148"/>
              <p:cNvSpPr>
                <a:spLocks noChangeAspect="1" noChangeShapeType="1"/>
              </p:cNvSpPr>
              <p:nvPr/>
            </p:nvSpPr>
            <p:spPr bwMode="auto">
              <a:xfrm flipV="1">
                <a:off x="3105" y="1874"/>
                <a:ext cx="2" cy="17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2" name="Line 149"/>
              <p:cNvSpPr>
                <a:spLocks noChangeAspect="1" noChangeShapeType="1"/>
              </p:cNvSpPr>
              <p:nvPr/>
            </p:nvSpPr>
            <p:spPr bwMode="auto">
              <a:xfrm flipV="1">
                <a:off x="3105" y="1816"/>
                <a:ext cx="2"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3" name="Line 150"/>
              <p:cNvSpPr>
                <a:spLocks noChangeAspect="1" noChangeShapeType="1"/>
              </p:cNvSpPr>
              <p:nvPr/>
            </p:nvSpPr>
            <p:spPr bwMode="auto">
              <a:xfrm flipV="1">
                <a:off x="3105" y="1608"/>
                <a:ext cx="2" cy="17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4" name="Line 151"/>
              <p:cNvSpPr>
                <a:spLocks noChangeAspect="1" noChangeShapeType="1"/>
              </p:cNvSpPr>
              <p:nvPr/>
            </p:nvSpPr>
            <p:spPr bwMode="auto">
              <a:xfrm flipV="1">
                <a:off x="3105" y="1548"/>
                <a:ext cx="2"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5" name="Line 152"/>
              <p:cNvSpPr>
                <a:spLocks noChangeAspect="1" noChangeShapeType="1"/>
              </p:cNvSpPr>
              <p:nvPr/>
            </p:nvSpPr>
            <p:spPr bwMode="auto">
              <a:xfrm flipV="1">
                <a:off x="3105" y="1340"/>
                <a:ext cx="2" cy="17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6" name="Line 153"/>
              <p:cNvSpPr>
                <a:spLocks noChangeAspect="1" noChangeShapeType="1"/>
              </p:cNvSpPr>
              <p:nvPr/>
            </p:nvSpPr>
            <p:spPr bwMode="auto">
              <a:xfrm flipV="1">
                <a:off x="3105" y="1280"/>
                <a:ext cx="2"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7" name="Line 154"/>
              <p:cNvSpPr>
                <a:spLocks noChangeAspect="1" noChangeShapeType="1"/>
              </p:cNvSpPr>
              <p:nvPr/>
            </p:nvSpPr>
            <p:spPr bwMode="auto">
              <a:xfrm flipV="1">
                <a:off x="3105" y="1072"/>
                <a:ext cx="2" cy="17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8" name="Line 155"/>
              <p:cNvSpPr>
                <a:spLocks noChangeAspect="1" noChangeShapeType="1"/>
              </p:cNvSpPr>
              <p:nvPr/>
            </p:nvSpPr>
            <p:spPr bwMode="auto">
              <a:xfrm flipV="1">
                <a:off x="3105" y="1014"/>
                <a:ext cx="2"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9" name="Line 156"/>
              <p:cNvSpPr>
                <a:spLocks noChangeAspect="1" noChangeShapeType="1"/>
              </p:cNvSpPr>
              <p:nvPr/>
            </p:nvSpPr>
            <p:spPr bwMode="auto">
              <a:xfrm flipV="1">
                <a:off x="3105" y="806"/>
                <a:ext cx="2" cy="17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0" name="Line 157"/>
              <p:cNvSpPr>
                <a:spLocks noChangeAspect="1" noChangeShapeType="1"/>
              </p:cNvSpPr>
              <p:nvPr/>
            </p:nvSpPr>
            <p:spPr bwMode="auto">
              <a:xfrm flipV="1">
                <a:off x="3105" y="746"/>
                <a:ext cx="2"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1" name="Line 158"/>
              <p:cNvSpPr>
                <a:spLocks noChangeAspect="1" noChangeShapeType="1"/>
              </p:cNvSpPr>
              <p:nvPr/>
            </p:nvSpPr>
            <p:spPr bwMode="auto">
              <a:xfrm flipV="1">
                <a:off x="3105" y="538"/>
                <a:ext cx="2" cy="17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2" name="Line 159"/>
              <p:cNvSpPr>
                <a:spLocks noChangeAspect="1" noChangeShapeType="1"/>
              </p:cNvSpPr>
              <p:nvPr/>
            </p:nvSpPr>
            <p:spPr bwMode="auto">
              <a:xfrm flipV="1">
                <a:off x="3105" y="478"/>
                <a:ext cx="2"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3" name="Line 160"/>
              <p:cNvSpPr>
                <a:spLocks noChangeAspect="1" noChangeShapeType="1"/>
              </p:cNvSpPr>
              <p:nvPr/>
            </p:nvSpPr>
            <p:spPr bwMode="auto">
              <a:xfrm flipV="1">
                <a:off x="3105" y="270"/>
                <a:ext cx="2" cy="17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 name="Line 161"/>
              <p:cNvSpPr>
                <a:spLocks noChangeAspect="1" noChangeShapeType="1"/>
              </p:cNvSpPr>
              <p:nvPr/>
            </p:nvSpPr>
            <p:spPr bwMode="auto">
              <a:xfrm flipV="1">
                <a:off x="3105" y="211"/>
                <a:ext cx="2"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5" name="Line 162"/>
              <p:cNvSpPr>
                <a:spLocks noChangeAspect="1" noChangeShapeType="1"/>
              </p:cNvSpPr>
              <p:nvPr/>
            </p:nvSpPr>
            <p:spPr bwMode="auto">
              <a:xfrm flipV="1">
                <a:off x="3105" y="0"/>
                <a:ext cx="2" cy="1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2.</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轮盘类零件</a:t>
            </a:r>
            <a:endParaRPr lang="zh-CN" altLang="en-US" sz="3600" b="1" dirty="0">
              <a:solidFill>
                <a:schemeClr val="accent2"/>
              </a:solidFill>
              <a:latin typeface="隶书" pitchFamily="49" charset="-122"/>
              <a:ea typeface="隶书" pitchFamily="49" charset="-122"/>
            </a:endParaRPr>
          </a:p>
        </p:txBody>
      </p:sp>
      <p:sp>
        <p:nvSpPr>
          <p:cNvPr id="14" name="Text Box 10"/>
          <p:cNvSpPr txBox="1">
            <a:spLocks noChangeArrowheads="1"/>
          </p:cNvSpPr>
          <p:nvPr/>
        </p:nvSpPr>
        <p:spPr bwMode="auto">
          <a:xfrm>
            <a:off x="907145" y="4109010"/>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表达方法  </a:t>
            </a:r>
            <a:endParaRPr lang="zh-CN" altLang="en-US" sz="2000" b="1" dirty="0">
              <a:solidFill>
                <a:srgbClr val="FF0000"/>
              </a:solidFill>
              <a:ea typeface="楷体_GB2312" pitchFamily="49" charset="-122"/>
            </a:endParaRPr>
          </a:p>
        </p:txBody>
      </p:sp>
      <p:pic>
        <p:nvPicPr>
          <p:cNvPr id="10" name="Picture 2" descr="8-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0470" t="10034" r="32207" b="14615"/>
          <a:stretch>
            <a:fillRect/>
          </a:stretch>
        </p:blipFill>
        <p:spPr bwMode="auto">
          <a:xfrm>
            <a:off x="851696" y="1115114"/>
            <a:ext cx="1992766" cy="2700014"/>
          </a:xfrm>
          <a:prstGeom prst="rect">
            <a:avLst/>
          </a:prstGeom>
          <a:solidFill>
            <a:schemeClr val="accent3"/>
          </a:solidFill>
          <a:ln w="38100">
            <a:solidFill>
              <a:schemeClr val="accent2"/>
            </a:solidFill>
          </a:ln>
          <a:extLst/>
        </p:spPr>
      </p:pic>
      <p:sp>
        <p:nvSpPr>
          <p:cNvPr id="177" name="矩形 3"/>
          <p:cNvSpPr>
            <a:spLocks noChangeArrowheads="1"/>
          </p:cNvSpPr>
          <p:nvPr/>
        </p:nvSpPr>
        <p:spPr bwMode="auto">
          <a:xfrm>
            <a:off x="832660" y="4725144"/>
            <a:ext cx="253592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solidFill>
                  <a:schemeClr val="accent2"/>
                </a:solidFill>
                <a:latin typeface="隶书" pitchFamily="49" charset="-122"/>
                <a:ea typeface="隶书" pitchFamily="49" charset="-122"/>
                <a:cs typeface="+mn-cs"/>
              </a:rPr>
              <a:t>其他视图</a:t>
            </a:r>
            <a:endParaRPr lang="zh-CN" altLang="en-US" sz="2800" b="1" dirty="0">
              <a:solidFill>
                <a:schemeClr val="accent2"/>
              </a:solidFill>
              <a:latin typeface="楷体" pitchFamily="49" charset="-122"/>
              <a:ea typeface="楷体" pitchFamily="49" charset="-122"/>
              <a:cs typeface="+mn-cs"/>
            </a:endParaRPr>
          </a:p>
        </p:txBody>
      </p:sp>
      <p:sp>
        <p:nvSpPr>
          <p:cNvPr id="178" name="矩形 3"/>
          <p:cNvSpPr>
            <a:spLocks noChangeArrowheads="1"/>
          </p:cNvSpPr>
          <p:nvPr/>
        </p:nvSpPr>
        <p:spPr bwMode="auto">
          <a:xfrm>
            <a:off x="732020" y="5493798"/>
            <a:ext cx="785057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buClr>
                <a:srgbClr val="FF0000"/>
              </a:buClr>
            </a:pPr>
            <a:r>
              <a:rPr lang="zh-CN" altLang="en-US" sz="2800" b="1" dirty="0">
                <a:solidFill>
                  <a:srgbClr val="FF0000"/>
                </a:solidFill>
                <a:latin typeface="隶书" pitchFamily="49" charset="-122"/>
                <a:ea typeface="隶书" pitchFamily="49" charset="-122"/>
                <a:cs typeface="+mn-cs"/>
              </a:rPr>
              <a:t> </a:t>
            </a:r>
            <a:r>
              <a:rPr lang="zh-CN" altLang="en-US" sz="2800" b="1" dirty="0" smtClean="0">
                <a:solidFill>
                  <a:srgbClr val="FF0000"/>
                </a:solidFill>
                <a:latin typeface="隶书" pitchFamily="49" charset="-122"/>
                <a:ea typeface="隶书" pitchFamily="49" charset="-122"/>
                <a:cs typeface="+mn-cs"/>
              </a:rPr>
              <a:t>   </a:t>
            </a:r>
            <a:r>
              <a:rPr lang="zh-CN" altLang="en-US" sz="2800" b="1" dirty="0" smtClean="0">
                <a:latin typeface="楷体" pitchFamily="49" charset="-122"/>
                <a:ea typeface="楷体" pitchFamily="49" charset="-122"/>
              </a:rPr>
              <a:t>除</a:t>
            </a:r>
            <a:r>
              <a:rPr lang="zh-CN" altLang="en-US" sz="2800" b="1" dirty="0">
                <a:latin typeface="楷体" pitchFamily="49" charset="-122"/>
                <a:ea typeface="楷体" pitchFamily="49" charset="-122"/>
              </a:rPr>
              <a:t>主视图外，有一个或两个左右视图，表达盘盖上的孔槽、轮辐等结构的分布情况</a:t>
            </a:r>
            <a:r>
              <a:rPr lang="zh-CN" altLang="en-US" sz="2800" b="1" dirty="0" smtClean="0">
                <a:latin typeface="楷体" pitchFamily="49" charset="-122"/>
                <a:ea typeface="楷体" pitchFamily="49" charset="-122"/>
              </a:rPr>
              <a:t>。</a:t>
            </a:r>
            <a:endParaRPr lang="zh-CN" altLang="en-US" sz="2800" b="1" dirty="0">
              <a:latin typeface="楷体" pitchFamily="49" charset="-122"/>
              <a:ea typeface="楷体" pitchFamily="49" charset="-122"/>
              <a:cs typeface="+mn-cs"/>
            </a:endParaRPr>
          </a:p>
        </p:txBody>
      </p:sp>
      <p:sp>
        <p:nvSpPr>
          <p:cNvPr id="179" name="椭圆 178"/>
          <p:cNvSpPr/>
          <p:nvPr/>
        </p:nvSpPr>
        <p:spPr bwMode="auto">
          <a:xfrm>
            <a:off x="5220072" y="980728"/>
            <a:ext cx="3286834" cy="2834399"/>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
        <p:nvSpPr>
          <p:cNvPr id="180" name="AutoShape 2"/>
          <p:cNvSpPr>
            <a:spLocks noChangeArrowheads="1"/>
          </p:cNvSpPr>
          <p:nvPr/>
        </p:nvSpPr>
        <p:spPr bwMode="auto">
          <a:xfrm>
            <a:off x="4136631" y="3933056"/>
            <a:ext cx="4726645" cy="1440160"/>
          </a:xfrm>
          <a:prstGeom prst="wedgeRoundRectCallout">
            <a:avLst>
              <a:gd name="adj1" fmla="val 5430"/>
              <a:gd name="adj2" fmla="val -67330"/>
              <a:gd name="adj3" fmla="val 16667"/>
            </a:avLst>
          </a:prstGeom>
          <a:gradFill rotWithShape="0">
            <a:gsLst>
              <a:gs pos="0">
                <a:srgbClr val="CCFFCC"/>
              </a:gs>
              <a:gs pos="50000">
                <a:srgbClr val="FFFFFF"/>
              </a:gs>
              <a:gs pos="100000">
                <a:srgbClr val="CCFF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800" b="1" dirty="0" smtClean="0">
                <a:latin typeface="楷体" pitchFamily="49" charset="-122"/>
                <a:ea typeface="楷体" pitchFamily="49" charset="-122"/>
              </a:rPr>
              <a:t>用</a:t>
            </a:r>
            <a:r>
              <a:rPr lang="zh-CN" altLang="en-US" sz="2800" b="1" dirty="0">
                <a:latin typeface="楷体" pitchFamily="49" charset="-122"/>
                <a:ea typeface="楷体" pitchFamily="49" charset="-122"/>
              </a:rPr>
              <a:t>外形视图表示了带圆角的方形凸缘及其四个角上的通孔和其他可见的轮廓形状。</a:t>
            </a:r>
          </a:p>
          <a:p>
            <a:pPr eaLnBrk="1" hangingPunct="1"/>
            <a:endParaRPr lang="zh-CN" altLang="en-US" sz="2800" b="1" dirty="0">
              <a:latin typeface="楷体_GB2312" pitchFamily="49" charset="-122"/>
              <a:ea typeface="楷体_GB2312" pitchFamily="49" charset="-122"/>
            </a:endParaRPr>
          </a:p>
          <a:p>
            <a:pPr eaLnBrk="1" hangingPunct="1"/>
            <a:endParaRPr lang="zh-CN" altLang="en-US" sz="2800" b="1" dirty="0">
              <a:latin typeface="楷体_GB2312"/>
              <a:ea typeface="楷体_GB2312"/>
              <a:cs typeface="楷体_GB2312"/>
            </a:endParaRPr>
          </a:p>
        </p:txBody>
      </p:sp>
    </p:spTree>
    <p:extLst>
      <p:ext uri="{BB962C8B-B14F-4D97-AF65-F5344CB8AC3E}">
        <p14:creationId xmlns:p14="http://schemas.microsoft.com/office/powerpoint/2010/main" val="330805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wipe(left)">
                                      <p:cBhvr>
                                        <p:cTn id="7" dur="5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8"/>
                                        </p:tgtEl>
                                        <p:attrNameLst>
                                          <p:attrName>style.visibility</p:attrName>
                                        </p:attrNameLst>
                                      </p:cBhvr>
                                      <p:to>
                                        <p:strVal val="visible"/>
                                      </p:to>
                                    </p:set>
                                    <p:animEffect transition="in" filter="wipe(up)">
                                      <p:cBhvr>
                                        <p:cTn id="12" dur="500"/>
                                        <p:tgtEl>
                                          <p:spTgt spid="178"/>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179"/>
                                        </p:tgtEl>
                                        <p:attrNameLst>
                                          <p:attrName>style.visibility</p:attrName>
                                        </p:attrNameLst>
                                      </p:cBhvr>
                                      <p:to>
                                        <p:strVal val="visible"/>
                                      </p:to>
                                    </p:set>
                                    <p:animEffect transition="in" filter="fade">
                                      <p:cBhvr>
                                        <p:cTn id="17" dur="2000"/>
                                        <p:tgtEl>
                                          <p:spTgt spid="179"/>
                                        </p:tgtEl>
                                      </p:cBhvr>
                                    </p:animEffect>
                                    <p:anim calcmode="lin" valueType="num">
                                      <p:cBhvr>
                                        <p:cTn id="18" dur="2000" fill="hold"/>
                                        <p:tgtEl>
                                          <p:spTgt spid="179"/>
                                        </p:tgtEl>
                                        <p:attrNameLst>
                                          <p:attrName>ppt_w</p:attrName>
                                        </p:attrNameLst>
                                      </p:cBhvr>
                                      <p:tavLst>
                                        <p:tav tm="0" fmla="#ppt_w*sin(2.5*pi*$)">
                                          <p:val>
                                            <p:fltVal val="0"/>
                                          </p:val>
                                        </p:tav>
                                        <p:tav tm="100000">
                                          <p:val>
                                            <p:fltVal val="1"/>
                                          </p:val>
                                        </p:tav>
                                      </p:tavLst>
                                    </p:anim>
                                    <p:anim calcmode="lin" valueType="num">
                                      <p:cBhvr>
                                        <p:cTn id="19" dur="2000" fill="hold"/>
                                        <p:tgtEl>
                                          <p:spTgt spid="179"/>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80"/>
                                        </p:tgtEl>
                                        <p:attrNameLst>
                                          <p:attrName>style.visibility</p:attrName>
                                        </p:attrNameLst>
                                      </p:cBhvr>
                                      <p:to>
                                        <p:strVal val="visible"/>
                                      </p:to>
                                    </p:set>
                                    <p:animEffect transition="in" filter="wipe(up)">
                                      <p:cBhvr>
                                        <p:cTn id="24"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P spid="178" grpId="0"/>
      <p:bldP spid="179" grpId="0" animBg="1"/>
      <p:bldP spid="180"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824054" y="1340768"/>
            <a:ext cx="480407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nSpc>
                <a:spcPct val="100000"/>
              </a:lnSpc>
              <a:defRPr sz="2800" b="1">
                <a:effectLst/>
                <a:latin typeface="楷体" pitchFamily="49" charset="-122"/>
                <a:ea typeface="楷体" pitchFamily="49" charset="-122"/>
                <a:cs typeface="+mn-cs"/>
              </a:defRPr>
            </a:lvl1pPr>
          </a:lstStyle>
          <a:p>
            <a:r>
              <a:rPr lang="zh-CN" altLang="en-US" dirty="0"/>
              <a:t>  </a:t>
            </a:r>
            <a:r>
              <a:rPr lang="zh-CN" altLang="en-US" dirty="0" smtClean="0"/>
              <a:t>  结构</a:t>
            </a:r>
            <a:r>
              <a:rPr lang="zh-CN" altLang="en-US" dirty="0"/>
              <a:t>形状差异很大，大部分有倾斜</a:t>
            </a:r>
            <a:r>
              <a:rPr lang="zh-CN" altLang="en-US" dirty="0" smtClean="0"/>
              <a:t>结构</a:t>
            </a:r>
            <a:r>
              <a:rPr lang="en-US" altLang="zh-CN" dirty="0" smtClean="0"/>
              <a:t>,</a:t>
            </a:r>
            <a:r>
              <a:rPr lang="zh-CN" altLang="en-US" dirty="0" smtClean="0"/>
              <a:t>如拨叉</a:t>
            </a:r>
            <a:r>
              <a:rPr lang="zh-CN" altLang="en-US" dirty="0"/>
              <a:t>、连杆、拉杆和支架等，</a:t>
            </a:r>
            <a:r>
              <a:rPr lang="zh-CN" altLang="en-US" dirty="0" smtClean="0"/>
              <a:t>一般用作支承、联接</a:t>
            </a:r>
            <a:r>
              <a:rPr lang="zh-CN" altLang="en-US" dirty="0"/>
              <a:t>等作用</a:t>
            </a:r>
            <a:r>
              <a:rPr lang="zh-CN" altLang="en-US" dirty="0" smtClean="0"/>
              <a:t>。</a:t>
            </a:r>
            <a:endParaRPr lang="en-US" altLang="zh-CN" dirty="0"/>
          </a:p>
        </p:txBody>
      </p:sp>
      <p:sp>
        <p:nvSpPr>
          <p:cNvPr id="13"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3.</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叉架类零件</a:t>
            </a:r>
            <a:endParaRPr lang="zh-CN" altLang="en-US" sz="3600" b="1" dirty="0">
              <a:solidFill>
                <a:schemeClr val="accent2"/>
              </a:solidFill>
              <a:latin typeface="隶书" pitchFamily="49" charset="-122"/>
              <a:ea typeface="隶书" pitchFamily="49" charset="-122"/>
            </a:endParaRPr>
          </a:p>
        </p:txBody>
      </p:sp>
      <p:sp>
        <p:nvSpPr>
          <p:cNvPr id="14" name="Text Box 10"/>
          <p:cNvSpPr txBox="1">
            <a:spLocks noChangeArrowheads="1"/>
          </p:cNvSpPr>
          <p:nvPr/>
        </p:nvSpPr>
        <p:spPr bwMode="auto">
          <a:xfrm>
            <a:off x="780554" y="3429000"/>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结构特点  </a:t>
            </a:r>
            <a:endParaRPr lang="zh-CN" altLang="en-US" sz="2000" b="1" dirty="0">
              <a:solidFill>
                <a:srgbClr val="FF0000"/>
              </a:solidFill>
              <a:ea typeface="楷体_GB2312" pitchFamily="49" charset="-122"/>
            </a:endParaRPr>
          </a:p>
        </p:txBody>
      </p:sp>
      <p:sp>
        <p:nvSpPr>
          <p:cNvPr id="15" name="Rectangle 28"/>
          <p:cNvSpPr>
            <a:spLocks noChangeArrowheads="1"/>
          </p:cNvSpPr>
          <p:nvPr/>
        </p:nvSpPr>
        <p:spPr bwMode="auto">
          <a:xfrm>
            <a:off x="804355" y="4075912"/>
            <a:ext cx="79168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latin typeface="楷体" pitchFamily="49" charset="-122"/>
                <a:ea typeface="楷体" pitchFamily="49" charset="-122"/>
                <a:cs typeface="+mn-cs"/>
              </a:rPr>
              <a:t>一般由工作部分、</a:t>
            </a:r>
            <a:r>
              <a:rPr lang="zh-CN" altLang="en-US" sz="2800" b="1" dirty="0">
                <a:latin typeface="楷体" pitchFamily="49" charset="-122"/>
                <a:ea typeface="楷体" pitchFamily="49" charset="-122"/>
                <a:cs typeface="+mn-cs"/>
              </a:rPr>
              <a:t>安装</a:t>
            </a:r>
            <a:r>
              <a:rPr lang="zh-CN" altLang="en-US" sz="2800" b="1" dirty="0" smtClean="0">
                <a:latin typeface="楷体" pitchFamily="49" charset="-122"/>
                <a:ea typeface="楷体" pitchFamily="49" charset="-122"/>
                <a:cs typeface="+mn-cs"/>
              </a:rPr>
              <a:t>部分和</a:t>
            </a:r>
            <a:r>
              <a:rPr lang="zh-CN" altLang="en-US" sz="2800" b="1" dirty="0">
                <a:latin typeface="楷体" pitchFamily="49" charset="-122"/>
                <a:ea typeface="楷体" pitchFamily="49" charset="-122"/>
                <a:cs typeface="+mn-cs"/>
              </a:rPr>
              <a:t>连接</a:t>
            </a:r>
            <a:r>
              <a:rPr lang="zh-CN" altLang="en-US" sz="2800" b="1" dirty="0" smtClean="0">
                <a:latin typeface="楷体" pitchFamily="49" charset="-122"/>
                <a:ea typeface="楷体" pitchFamily="49" charset="-122"/>
                <a:cs typeface="+mn-cs"/>
              </a:rPr>
              <a:t>部分</a:t>
            </a:r>
            <a:r>
              <a:rPr lang="zh-CN" altLang="en-US" sz="2800" b="1" dirty="0">
                <a:latin typeface="楷体" pitchFamily="49" charset="-122"/>
                <a:ea typeface="楷体" pitchFamily="49" charset="-122"/>
                <a:cs typeface="+mn-cs"/>
              </a:rPr>
              <a:t>三部分</a:t>
            </a:r>
            <a:r>
              <a:rPr lang="zh-CN" altLang="en-US" sz="2800" b="1" dirty="0" smtClean="0">
                <a:latin typeface="楷体" pitchFamily="49" charset="-122"/>
                <a:ea typeface="楷体" pitchFamily="49" charset="-122"/>
                <a:cs typeface="+mn-cs"/>
              </a:rPr>
              <a:t>组成，多</a:t>
            </a:r>
            <a:r>
              <a:rPr lang="zh-CN" altLang="en-US" sz="2800" b="1" dirty="0">
                <a:latin typeface="楷体" pitchFamily="49" charset="-122"/>
                <a:ea typeface="楷体" pitchFamily="49" charset="-122"/>
                <a:cs typeface="+mn-cs"/>
              </a:rPr>
              <a:t>为铸造件和锻造</a:t>
            </a:r>
            <a:r>
              <a:rPr lang="zh-CN" altLang="en-US" sz="2800" b="1" dirty="0" smtClean="0">
                <a:latin typeface="楷体" pitchFamily="49" charset="-122"/>
                <a:ea typeface="楷体" pitchFamily="49" charset="-122"/>
                <a:cs typeface="+mn-cs"/>
              </a:rPr>
              <a:t>件；</a:t>
            </a:r>
            <a:endParaRPr lang="zh-CN" altLang="en-US" sz="2800" b="1" dirty="0">
              <a:latin typeface="楷体" pitchFamily="49" charset="-122"/>
              <a:ea typeface="楷体" pitchFamily="49" charset="-122"/>
              <a:cs typeface="+mn-cs"/>
            </a:endParaRPr>
          </a:p>
        </p:txBody>
      </p:sp>
      <p:sp>
        <p:nvSpPr>
          <p:cNvPr id="16" name="Rectangle 28"/>
          <p:cNvSpPr>
            <a:spLocks noChangeArrowheads="1"/>
          </p:cNvSpPr>
          <p:nvPr/>
        </p:nvSpPr>
        <p:spPr bwMode="auto">
          <a:xfrm>
            <a:off x="780554" y="5231522"/>
            <a:ext cx="79168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latin typeface="楷体" pitchFamily="49" charset="-122"/>
                <a:ea typeface="楷体" pitchFamily="49" charset="-122"/>
                <a:cs typeface="+mn-cs"/>
              </a:rPr>
              <a:t>表面</a:t>
            </a:r>
            <a:r>
              <a:rPr lang="zh-CN" altLang="en-US" sz="2800" b="1" dirty="0">
                <a:latin typeface="楷体" pitchFamily="49" charset="-122"/>
                <a:ea typeface="楷体" pitchFamily="49" charset="-122"/>
                <a:cs typeface="+mn-cs"/>
              </a:rPr>
              <a:t>多为</a:t>
            </a:r>
            <a:r>
              <a:rPr lang="zh-CN" altLang="en-US" sz="2800" b="1" dirty="0" smtClean="0">
                <a:latin typeface="楷体" pitchFamily="49" charset="-122"/>
                <a:ea typeface="楷体" pitchFamily="49" charset="-122"/>
                <a:cs typeface="+mn-cs"/>
              </a:rPr>
              <a:t>铸或锻表面，而内孔、接触面</a:t>
            </a:r>
            <a:r>
              <a:rPr lang="zh-CN" altLang="en-US" sz="2800" b="1" dirty="0">
                <a:latin typeface="楷体" pitchFamily="49" charset="-122"/>
                <a:ea typeface="楷体" pitchFamily="49" charset="-122"/>
                <a:cs typeface="+mn-cs"/>
              </a:rPr>
              <a:t>则是机加工</a:t>
            </a:r>
            <a:r>
              <a:rPr lang="zh-CN" altLang="en-US" sz="2800" b="1" dirty="0" smtClean="0">
                <a:latin typeface="楷体" pitchFamily="49" charset="-122"/>
                <a:ea typeface="楷体" pitchFamily="49" charset="-122"/>
                <a:cs typeface="+mn-cs"/>
              </a:rPr>
              <a:t>面，加工</a:t>
            </a:r>
            <a:r>
              <a:rPr lang="zh-CN" altLang="en-US" sz="2800" b="1" dirty="0">
                <a:latin typeface="楷体" pitchFamily="49" charset="-122"/>
                <a:ea typeface="楷体" pitchFamily="49" charset="-122"/>
                <a:cs typeface="+mn-cs"/>
              </a:rPr>
              <a:t>位置</a:t>
            </a:r>
            <a:r>
              <a:rPr lang="zh-CN" altLang="en-US" sz="2800" b="1" dirty="0" smtClean="0">
                <a:latin typeface="楷体" pitchFamily="49" charset="-122"/>
                <a:ea typeface="楷体" pitchFamily="49" charset="-122"/>
                <a:cs typeface="+mn-cs"/>
              </a:rPr>
              <a:t>多变；</a:t>
            </a:r>
            <a:endParaRPr lang="zh-CN" altLang="en-US" sz="2800" b="1" dirty="0">
              <a:latin typeface="楷体" pitchFamily="49" charset="-122"/>
              <a:ea typeface="楷体" pitchFamily="49" charset="-122"/>
              <a:cs typeface="+mn-cs"/>
            </a:endParaRPr>
          </a:p>
        </p:txBody>
      </p:sp>
      <p:pic>
        <p:nvPicPr>
          <p:cNvPr id="12" name="Picture 305" descr="WU~YNNF26U(BYUQHKWPBD4C"/>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84168" y="1066860"/>
            <a:ext cx="2195513" cy="2762250"/>
          </a:xfrm>
          <a:prstGeom prst="rect">
            <a:avLst/>
          </a:prstGeom>
          <a:solidFill>
            <a:schemeClr val="accent3"/>
          </a:solidFill>
          <a:ln w="38100">
            <a:solidFill>
              <a:schemeClr val="accent2"/>
            </a:solidFill>
          </a:ln>
          <a:extLst/>
        </p:spPr>
      </p:pic>
    </p:spTree>
    <p:extLst>
      <p:ext uri="{BB962C8B-B14F-4D97-AF65-F5344CB8AC3E}">
        <p14:creationId xmlns:p14="http://schemas.microsoft.com/office/powerpoint/2010/main" val="314857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7200000" s="0" l="0"/>
                                      </p:by>
                                    </p:animClr>
                                    <p:animClr clrSpc="hsl" dir="cw">
                                      <p:cBhvr>
                                        <p:cTn id="7" dur="500" fill="hold"/>
                                        <p:tgtEl>
                                          <p:spTgt spid="13"/>
                                        </p:tgtEl>
                                        <p:attrNameLst>
                                          <p:attrName>fillcolor</p:attrName>
                                        </p:attrNameLst>
                                      </p:cBhvr>
                                      <p:by>
                                        <p:hsl h="7200000" s="0" l="0"/>
                                      </p:by>
                                    </p:animClr>
                                    <p:animClr clrSpc="hsl" dir="cw">
                                      <p:cBhvr>
                                        <p:cTn id="8" dur="500" fill="hold"/>
                                        <p:tgtEl>
                                          <p:spTgt spid="13"/>
                                        </p:tgtEl>
                                        <p:attrNameLst>
                                          <p:attrName>stroke.color</p:attrName>
                                        </p:attrNameLst>
                                      </p:cBhvr>
                                      <p:by>
                                        <p:hsl h="7200000" s="0" l="0"/>
                                      </p:by>
                                    </p:animClr>
                                    <p:set>
                                      <p:cBhvr>
                                        <p:cTn id="9" dur="500" fill="hold"/>
                                        <p:tgtEl>
                                          <p:spTgt spid="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animBg="1"/>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文本占位符 1"/>
          <p:cNvSpPr txBox="1">
            <a:spLocks/>
          </p:cNvSpPr>
          <p:nvPr/>
        </p:nvSpPr>
        <p:spPr bwMode="auto">
          <a:xfrm>
            <a:off x="1016000" y="333375"/>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lgn="ctr">
              <a:spcBef>
                <a:spcPct val="20000"/>
              </a:spcBef>
            </a:pPr>
            <a:r>
              <a:rPr lang="en-US" altLang="zh-CN" sz="3600" b="1" dirty="0" smtClean="0">
                <a:solidFill>
                  <a:schemeClr val="accent2"/>
                </a:solidFill>
                <a:latin typeface="隶书" pitchFamily="49" charset="-122"/>
                <a:ea typeface="隶书" pitchFamily="49" charset="-122"/>
              </a:rPr>
              <a:t>8.2</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零件图的视图选择</a:t>
            </a:r>
            <a:endParaRPr lang="zh-CN" altLang="en-US" sz="3600" b="1" dirty="0">
              <a:solidFill>
                <a:schemeClr val="accent2"/>
              </a:solidFill>
              <a:latin typeface="隶书" pitchFamily="49" charset="-122"/>
              <a:ea typeface="隶书" pitchFamily="49" charset="-122"/>
            </a:endParaRPr>
          </a:p>
        </p:txBody>
      </p:sp>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12474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1"/>
          <p:cNvSpPr txBox="1">
            <a:spLocks noChangeArrowheads="1"/>
          </p:cNvSpPr>
          <p:nvPr/>
        </p:nvSpPr>
        <p:spPr bwMode="auto">
          <a:xfrm>
            <a:off x="1116013" y="1268760"/>
            <a:ext cx="7315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defRPr sz="2800" b="1">
                <a:latin typeface="楷体" panose="02010609060101010101" pitchFamily="49" charset="-122"/>
                <a:ea typeface="楷体" panose="02010609060101010101" pitchFamily="49" charset="-122"/>
                <a:cs typeface="+mn-cs"/>
              </a:defRPr>
            </a:lvl1pPr>
          </a:lstStyle>
          <a:p>
            <a:pPr>
              <a:lnSpc>
                <a:spcPct val="150000"/>
              </a:lnSpc>
            </a:pPr>
            <a:r>
              <a:rPr lang="en-US" altLang="zh-CN" dirty="0"/>
              <a:t>    </a:t>
            </a:r>
            <a:r>
              <a:rPr lang="zh-CN" altLang="en-US" dirty="0"/>
              <a:t>零件的形状结构是随其用途和加工方法不同而变化的。为了更好的表达零件，应对表达方案进行选择。</a:t>
            </a:r>
          </a:p>
        </p:txBody>
      </p:sp>
      <p:sp>
        <p:nvSpPr>
          <p:cNvPr id="15" name="Rectangle 15"/>
          <p:cNvSpPr>
            <a:spLocks noChangeArrowheads="1"/>
          </p:cNvSpPr>
          <p:nvPr/>
        </p:nvSpPr>
        <p:spPr bwMode="auto">
          <a:xfrm>
            <a:off x="1116607" y="4370715"/>
            <a:ext cx="280828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r>
              <a:rPr lang="zh-CN" altLang="en-US" sz="2800" b="1" dirty="0">
                <a:latin typeface="楷体" panose="02010609060101010101" pitchFamily="49" charset="-122"/>
                <a:ea typeface="楷体" panose="02010609060101010101" pitchFamily="49" charset="-122"/>
                <a:cs typeface="+mn-cs"/>
              </a:rPr>
              <a:t>表达方案的选择</a:t>
            </a:r>
          </a:p>
        </p:txBody>
      </p:sp>
      <p:sp>
        <p:nvSpPr>
          <p:cNvPr id="16" name="Text Box 16"/>
          <p:cNvSpPr txBox="1">
            <a:spLocks noChangeArrowheads="1"/>
          </p:cNvSpPr>
          <p:nvPr/>
        </p:nvSpPr>
        <p:spPr bwMode="auto">
          <a:xfrm>
            <a:off x="4788495" y="3502025"/>
            <a:ext cx="2232025" cy="495300"/>
          </a:xfrm>
          <a:prstGeom prst="rect">
            <a:avLst/>
          </a:prstGeom>
          <a:gradFill rotWithShape="0">
            <a:gsLst>
              <a:gs pos="0">
                <a:srgbClr val="FFFFCC"/>
              </a:gs>
              <a:gs pos="50000">
                <a:srgbClr val="FFFFFF"/>
              </a:gs>
              <a:gs pos="100000">
                <a:srgbClr val="FFFFCC"/>
              </a:gs>
            </a:gsLst>
            <a:lin ang="5400000" scaled="1"/>
          </a:gradFill>
          <a:ln w="381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zh-CN" altLang="en-US" sz="2400" b="1" i="0" u="none" strike="noStrike" kern="0" cap="none" spc="0" normalizeH="0" baseline="0" noProof="0">
                <a:ln>
                  <a:noFill/>
                </a:ln>
                <a:solidFill>
                  <a:srgbClr val="FF0000"/>
                </a:solidFill>
                <a:effectLst/>
                <a:uLnTx/>
                <a:uFillTx/>
                <a:latin typeface="Times New Roman" pitchFamily="18" charset="0"/>
                <a:ea typeface="楷体_GB2312" pitchFamily="49" charset="-122"/>
              </a:rPr>
              <a:t>主视图的选择</a:t>
            </a:r>
          </a:p>
        </p:txBody>
      </p:sp>
      <p:sp>
        <p:nvSpPr>
          <p:cNvPr id="17" name="Text Box 17"/>
          <p:cNvSpPr txBox="1">
            <a:spLocks noChangeArrowheads="1"/>
          </p:cNvSpPr>
          <p:nvPr/>
        </p:nvSpPr>
        <p:spPr bwMode="auto">
          <a:xfrm>
            <a:off x="4788495" y="4365625"/>
            <a:ext cx="2663825" cy="495300"/>
          </a:xfrm>
          <a:prstGeom prst="rect">
            <a:avLst/>
          </a:prstGeom>
          <a:gradFill rotWithShape="0">
            <a:gsLst>
              <a:gs pos="0">
                <a:srgbClr val="FFFFCC"/>
              </a:gs>
              <a:gs pos="50000">
                <a:srgbClr val="FFFFFF"/>
              </a:gs>
              <a:gs pos="100000">
                <a:srgbClr val="FFFFCC"/>
              </a:gs>
            </a:gsLst>
            <a:lin ang="5400000" scaled="1"/>
          </a:gradFill>
          <a:ln w="381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zh-CN" altLang="en-US" sz="2400" b="1" i="0" u="none" strike="noStrike" kern="0" cap="none" spc="0" normalizeH="0" baseline="0" noProof="0">
                <a:ln>
                  <a:noFill/>
                </a:ln>
                <a:solidFill>
                  <a:srgbClr val="FF0000"/>
                </a:solidFill>
                <a:effectLst/>
                <a:uLnTx/>
                <a:uFillTx/>
                <a:latin typeface="Times New Roman" pitchFamily="18" charset="0"/>
                <a:ea typeface="楷体_GB2312" pitchFamily="49" charset="-122"/>
              </a:rPr>
              <a:t>视图数量的选择</a:t>
            </a:r>
          </a:p>
        </p:txBody>
      </p:sp>
      <p:sp>
        <p:nvSpPr>
          <p:cNvPr id="18" name="Text Box 18"/>
          <p:cNvSpPr txBox="1">
            <a:spLocks noChangeArrowheads="1"/>
          </p:cNvSpPr>
          <p:nvPr/>
        </p:nvSpPr>
        <p:spPr bwMode="auto">
          <a:xfrm>
            <a:off x="4788495" y="5229225"/>
            <a:ext cx="2592387" cy="495300"/>
          </a:xfrm>
          <a:prstGeom prst="rect">
            <a:avLst/>
          </a:prstGeom>
          <a:gradFill rotWithShape="0">
            <a:gsLst>
              <a:gs pos="0">
                <a:srgbClr val="FFFFCC"/>
              </a:gs>
              <a:gs pos="50000">
                <a:srgbClr val="FFFFFF"/>
              </a:gs>
              <a:gs pos="100000">
                <a:srgbClr val="FFFFCC"/>
              </a:gs>
            </a:gsLst>
            <a:lin ang="5400000" scaled="1"/>
          </a:gradFill>
          <a:ln w="381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zh-CN" altLang="en-US" sz="2400" b="1" i="0" u="none" strike="noStrike" kern="0" cap="none" spc="0" normalizeH="0" baseline="0" noProof="0">
                <a:ln>
                  <a:noFill/>
                </a:ln>
                <a:solidFill>
                  <a:srgbClr val="FF0000"/>
                </a:solidFill>
                <a:effectLst/>
                <a:uLnTx/>
                <a:uFillTx/>
                <a:latin typeface="Times New Roman" pitchFamily="18" charset="0"/>
                <a:ea typeface="楷体_GB2312" pitchFamily="49" charset="-122"/>
              </a:rPr>
              <a:t>表达方法的选择</a:t>
            </a:r>
          </a:p>
        </p:txBody>
      </p:sp>
      <p:sp>
        <p:nvSpPr>
          <p:cNvPr id="19" name="AutoShape 19"/>
          <p:cNvSpPr>
            <a:spLocks/>
          </p:cNvSpPr>
          <p:nvPr/>
        </p:nvSpPr>
        <p:spPr bwMode="auto">
          <a:xfrm>
            <a:off x="3924895" y="3429000"/>
            <a:ext cx="288925" cy="2447925"/>
          </a:xfrm>
          <a:prstGeom prst="leftBrace">
            <a:avLst>
              <a:gd name="adj1" fmla="val 70604"/>
              <a:gd name="adj2" fmla="val 50000"/>
            </a:avLst>
          </a:prstGeom>
          <a:noFill/>
          <a:ln w="3810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Tree>
    <p:extLst>
      <p:ext uri="{BB962C8B-B14F-4D97-AF65-F5344CB8AC3E}">
        <p14:creationId xmlns:p14="http://schemas.microsoft.com/office/powerpoint/2010/main" val="110023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5612"/>
                                        </p:tgtEl>
                                        <p:attrNameLst>
                                          <p:attrName>style.color</p:attrName>
                                        </p:attrNameLst>
                                      </p:cBhvr>
                                      <p:by>
                                        <p:hsl h="7200000" s="0" l="0"/>
                                      </p:by>
                                    </p:animClr>
                                    <p:animClr clrSpc="hsl" dir="cw">
                                      <p:cBhvr>
                                        <p:cTn id="7" dur="500" fill="hold"/>
                                        <p:tgtEl>
                                          <p:spTgt spid="25612"/>
                                        </p:tgtEl>
                                        <p:attrNameLst>
                                          <p:attrName>fillcolor</p:attrName>
                                        </p:attrNameLst>
                                      </p:cBhvr>
                                      <p:by>
                                        <p:hsl h="7200000" s="0" l="0"/>
                                      </p:by>
                                    </p:animClr>
                                    <p:animClr clrSpc="hsl" dir="cw">
                                      <p:cBhvr>
                                        <p:cTn id="8" dur="500" fill="hold"/>
                                        <p:tgtEl>
                                          <p:spTgt spid="25612"/>
                                        </p:tgtEl>
                                        <p:attrNameLst>
                                          <p:attrName>stroke.color</p:attrName>
                                        </p:attrNameLst>
                                      </p:cBhvr>
                                      <p:by>
                                        <p:hsl h="7200000" s="0" l="0"/>
                                      </p:by>
                                    </p:animClr>
                                    <p:set>
                                      <p:cBhvr>
                                        <p:cTn id="9" dur="500" fill="hold"/>
                                        <p:tgtEl>
                                          <p:spTgt spid="256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wipe(up)">
                                      <p:cBhvr>
                                        <p:cTn id="14" dur="10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outHorizont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p:bldP spid="14" grpId="0" build="p" autoUpdateAnimBg="0" advAuto="0"/>
      <p:bldP spid="15" grpId="0"/>
      <p:bldP spid="16" grpId="0" animBg="1" autoUpdateAnimBg="0"/>
      <p:bldP spid="17" grpId="0" animBg="1" autoUpdateAnimBg="0"/>
      <p:bldP spid="18" grpId="0" animBg="1" autoUpdateAnimBg="0"/>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824054" y="1340768"/>
            <a:ext cx="480407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nSpc>
                <a:spcPct val="100000"/>
              </a:lnSpc>
              <a:defRPr sz="2800" b="1">
                <a:effectLst/>
                <a:latin typeface="楷体" pitchFamily="49" charset="-122"/>
                <a:ea typeface="楷体" pitchFamily="49" charset="-122"/>
                <a:cs typeface="+mn-cs"/>
              </a:defRPr>
            </a:lvl1pPr>
          </a:lstStyle>
          <a:p>
            <a:r>
              <a:rPr lang="zh-CN" altLang="en-US" dirty="0"/>
              <a:t>  </a:t>
            </a:r>
            <a:r>
              <a:rPr lang="zh-CN" altLang="en-US" dirty="0" smtClean="0"/>
              <a:t>  结构</a:t>
            </a:r>
            <a:r>
              <a:rPr lang="zh-CN" altLang="en-US" dirty="0"/>
              <a:t>形状差异很大，大部分有倾斜</a:t>
            </a:r>
            <a:r>
              <a:rPr lang="zh-CN" altLang="en-US" dirty="0" smtClean="0"/>
              <a:t>结构</a:t>
            </a:r>
            <a:r>
              <a:rPr lang="en-US" altLang="zh-CN" dirty="0" smtClean="0"/>
              <a:t>,</a:t>
            </a:r>
            <a:r>
              <a:rPr lang="zh-CN" altLang="en-US" dirty="0" smtClean="0"/>
              <a:t>如拨叉</a:t>
            </a:r>
            <a:r>
              <a:rPr lang="zh-CN" altLang="en-US" dirty="0"/>
              <a:t>、连杆、拉杆和支架等，</a:t>
            </a:r>
            <a:r>
              <a:rPr lang="zh-CN" altLang="en-US" dirty="0" smtClean="0"/>
              <a:t>一般用作支承、联接</a:t>
            </a:r>
            <a:r>
              <a:rPr lang="zh-CN" altLang="en-US" dirty="0"/>
              <a:t>等作用</a:t>
            </a:r>
            <a:r>
              <a:rPr lang="zh-CN" altLang="en-US" dirty="0" smtClean="0"/>
              <a:t>。</a:t>
            </a:r>
            <a:endParaRPr lang="en-US" altLang="zh-CN" dirty="0"/>
          </a:p>
        </p:txBody>
      </p:sp>
      <p:sp>
        <p:nvSpPr>
          <p:cNvPr id="13"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3.</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叉架类零件</a:t>
            </a:r>
            <a:endParaRPr lang="zh-CN" altLang="en-US" sz="3600" b="1" dirty="0">
              <a:solidFill>
                <a:schemeClr val="accent2"/>
              </a:solidFill>
              <a:latin typeface="隶书" pitchFamily="49" charset="-122"/>
              <a:ea typeface="隶书" pitchFamily="49" charset="-122"/>
            </a:endParaRPr>
          </a:p>
        </p:txBody>
      </p:sp>
      <p:sp>
        <p:nvSpPr>
          <p:cNvPr id="14" name="Text Box 10"/>
          <p:cNvSpPr txBox="1">
            <a:spLocks noChangeArrowheads="1"/>
          </p:cNvSpPr>
          <p:nvPr/>
        </p:nvSpPr>
        <p:spPr bwMode="auto">
          <a:xfrm>
            <a:off x="780554" y="3429000"/>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结构特点  </a:t>
            </a:r>
            <a:endParaRPr lang="zh-CN" altLang="en-US" sz="2000" b="1" dirty="0">
              <a:solidFill>
                <a:srgbClr val="FF0000"/>
              </a:solidFill>
              <a:ea typeface="楷体_GB2312" pitchFamily="49" charset="-122"/>
            </a:endParaRPr>
          </a:p>
        </p:txBody>
      </p:sp>
      <p:sp>
        <p:nvSpPr>
          <p:cNvPr id="16" name="Rectangle 28"/>
          <p:cNvSpPr>
            <a:spLocks noChangeArrowheads="1"/>
          </p:cNvSpPr>
          <p:nvPr/>
        </p:nvSpPr>
        <p:spPr bwMode="auto">
          <a:xfrm>
            <a:off x="780554" y="4797152"/>
            <a:ext cx="79168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latin typeface="楷体" pitchFamily="49" charset="-122"/>
                <a:ea typeface="楷体" pitchFamily="49" charset="-122"/>
                <a:cs typeface="+mn-cs"/>
              </a:rPr>
              <a:t>安装</a:t>
            </a:r>
            <a:r>
              <a:rPr lang="zh-CN" altLang="en-US" sz="2800" b="1" dirty="0">
                <a:latin typeface="楷体" pitchFamily="49" charset="-122"/>
                <a:ea typeface="楷体" pitchFamily="49" charset="-122"/>
                <a:cs typeface="+mn-cs"/>
              </a:rPr>
              <a:t>部分一般为板</a:t>
            </a:r>
            <a:r>
              <a:rPr lang="zh-CN" altLang="en-US" sz="2800" b="1" dirty="0" smtClean="0">
                <a:latin typeface="楷体" pitchFamily="49" charset="-122"/>
                <a:ea typeface="楷体" pitchFamily="49" charset="-122"/>
                <a:cs typeface="+mn-cs"/>
              </a:rPr>
              <a:t>状，上面</a:t>
            </a:r>
            <a:r>
              <a:rPr lang="zh-CN" altLang="en-US" sz="2800" b="1" dirty="0">
                <a:latin typeface="楷体" pitchFamily="49" charset="-122"/>
                <a:ea typeface="楷体" pitchFamily="49" charset="-122"/>
                <a:cs typeface="+mn-cs"/>
              </a:rPr>
              <a:t>布有安装</a:t>
            </a:r>
            <a:r>
              <a:rPr lang="zh-CN" altLang="en-US" sz="2800" b="1" dirty="0" smtClean="0">
                <a:latin typeface="楷体" pitchFamily="49" charset="-122"/>
                <a:ea typeface="楷体" pitchFamily="49" charset="-122"/>
                <a:cs typeface="+mn-cs"/>
              </a:rPr>
              <a:t>孔，常有</a:t>
            </a:r>
            <a:r>
              <a:rPr lang="zh-CN" altLang="en-US" sz="2800" b="1" dirty="0">
                <a:latin typeface="楷体" pitchFamily="49" charset="-122"/>
                <a:ea typeface="楷体" pitchFamily="49" charset="-122"/>
                <a:cs typeface="+mn-cs"/>
              </a:rPr>
              <a:t>凸台和凹坑等工艺</a:t>
            </a:r>
            <a:r>
              <a:rPr lang="zh-CN" altLang="en-US" sz="2800" b="1" dirty="0" smtClean="0">
                <a:latin typeface="楷体" pitchFamily="49" charset="-122"/>
                <a:ea typeface="楷体" pitchFamily="49" charset="-122"/>
                <a:cs typeface="+mn-cs"/>
              </a:rPr>
              <a:t>结构；</a:t>
            </a:r>
            <a:endParaRPr lang="zh-CN" altLang="en-US" sz="2800" b="1" dirty="0">
              <a:latin typeface="楷体" pitchFamily="49" charset="-122"/>
              <a:ea typeface="楷体" pitchFamily="49" charset="-122"/>
              <a:cs typeface="+mn-cs"/>
            </a:endParaRPr>
          </a:p>
        </p:txBody>
      </p:sp>
      <p:sp>
        <p:nvSpPr>
          <p:cNvPr id="11" name="Rectangle 28"/>
          <p:cNvSpPr>
            <a:spLocks noChangeArrowheads="1"/>
          </p:cNvSpPr>
          <p:nvPr/>
        </p:nvSpPr>
        <p:spPr bwMode="auto">
          <a:xfrm>
            <a:off x="780553" y="3933056"/>
            <a:ext cx="79168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latin typeface="楷体" pitchFamily="49" charset="-122"/>
                <a:ea typeface="楷体" pitchFamily="49" charset="-122"/>
                <a:cs typeface="+mn-cs"/>
              </a:rPr>
              <a:t>工作</a:t>
            </a:r>
            <a:r>
              <a:rPr lang="zh-CN" altLang="en-US" sz="2800" b="1" dirty="0">
                <a:latin typeface="楷体" pitchFamily="49" charset="-122"/>
                <a:ea typeface="楷体" pitchFamily="49" charset="-122"/>
                <a:cs typeface="+mn-cs"/>
              </a:rPr>
              <a:t>部分常是圆筒</a:t>
            </a:r>
            <a:r>
              <a:rPr lang="zh-CN" altLang="en-US" sz="2800" b="1" dirty="0" smtClean="0">
                <a:latin typeface="楷体" pitchFamily="49" charset="-122"/>
                <a:ea typeface="楷体" pitchFamily="49" charset="-122"/>
                <a:cs typeface="+mn-cs"/>
              </a:rPr>
              <a:t>状，上面</a:t>
            </a:r>
            <a:r>
              <a:rPr lang="zh-CN" altLang="en-US" sz="2800" b="1" dirty="0">
                <a:latin typeface="楷体" pitchFamily="49" charset="-122"/>
                <a:ea typeface="楷体" pitchFamily="49" charset="-122"/>
                <a:cs typeface="+mn-cs"/>
              </a:rPr>
              <a:t>有较多的细小</a:t>
            </a:r>
            <a:r>
              <a:rPr lang="zh-CN" altLang="en-US" sz="2800" b="1" dirty="0" smtClean="0">
                <a:latin typeface="楷体" pitchFamily="49" charset="-122"/>
                <a:ea typeface="楷体" pitchFamily="49" charset="-122"/>
                <a:cs typeface="+mn-cs"/>
              </a:rPr>
              <a:t>结构，如油孔、油槽、螺孔；</a:t>
            </a:r>
            <a:endParaRPr lang="zh-CN" altLang="en-US" sz="2800" b="1" dirty="0">
              <a:latin typeface="楷体" pitchFamily="49" charset="-122"/>
              <a:ea typeface="楷体" pitchFamily="49" charset="-122"/>
              <a:cs typeface="+mn-cs"/>
            </a:endParaRPr>
          </a:p>
        </p:txBody>
      </p:sp>
      <p:pic>
        <p:nvPicPr>
          <p:cNvPr id="12" name="Picture 305" descr="WU~YNNF26U(BYUQHKWPBD4C"/>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84168" y="1066860"/>
            <a:ext cx="2195513" cy="2762250"/>
          </a:xfrm>
          <a:prstGeom prst="rect">
            <a:avLst/>
          </a:prstGeom>
          <a:solidFill>
            <a:schemeClr val="accent3"/>
          </a:solidFill>
          <a:ln w="38100">
            <a:solidFill>
              <a:schemeClr val="accent2"/>
            </a:solidFill>
          </a:ln>
          <a:extLst/>
        </p:spPr>
      </p:pic>
      <p:sp>
        <p:nvSpPr>
          <p:cNvPr id="10" name="Rectangle 28"/>
          <p:cNvSpPr>
            <a:spLocks noChangeArrowheads="1"/>
          </p:cNvSpPr>
          <p:nvPr/>
        </p:nvSpPr>
        <p:spPr bwMode="auto">
          <a:xfrm>
            <a:off x="787641" y="5806425"/>
            <a:ext cx="791686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latin typeface="楷体" pitchFamily="49" charset="-122"/>
                <a:ea typeface="楷体" pitchFamily="49" charset="-122"/>
                <a:cs typeface="+mn-cs"/>
              </a:rPr>
              <a:t>连接</a:t>
            </a:r>
            <a:r>
              <a:rPr lang="zh-CN" altLang="en-US" sz="2800" b="1" dirty="0">
                <a:latin typeface="楷体" pitchFamily="49" charset="-122"/>
                <a:ea typeface="楷体" pitchFamily="49" charset="-122"/>
                <a:cs typeface="+mn-cs"/>
              </a:rPr>
              <a:t>部分由</a:t>
            </a:r>
            <a:r>
              <a:rPr lang="zh-CN" altLang="en-US" sz="2800" b="1" dirty="0" smtClean="0">
                <a:latin typeface="楷体" pitchFamily="49" charset="-122"/>
                <a:ea typeface="楷体" pitchFamily="49" charset="-122"/>
                <a:cs typeface="+mn-cs"/>
              </a:rPr>
              <a:t>工字形、</a:t>
            </a:r>
            <a:r>
              <a:rPr lang="en-US" altLang="zh-CN" sz="2800" b="1" dirty="0" smtClean="0">
                <a:latin typeface="楷体" pitchFamily="49" charset="-122"/>
                <a:ea typeface="楷体" pitchFamily="49" charset="-122"/>
                <a:cs typeface="+mn-cs"/>
              </a:rPr>
              <a:t>T</a:t>
            </a:r>
            <a:r>
              <a:rPr lang="zh-CN" altLang="en-US" sz="2800" b="1" dirty="0" smtClean="0">
                <a:latin typeface="楷体" pitchFamily="49" charset="-122"/>
                <a:ea typeface="楷体" pitchFamily="49" charset="-122"/>
                <a:cs typeface="+mn-cs"/>
              </a:rPr>
              <a:t>形或</a:t>
            </a:r>
            <a:r>
              <a:rPr lang="en-US" altLang="zh-CN" sz="2800" b="1" dirty="0" smtClean="0">
                <a:latin typeface="楷体" pitchFamily="49" charset="-122"/>
                <a:ea typeface="楷体" pitchFamily="49" charset="-122"/>
                <a:cs typeface="+mn-cs"/>
              </a:rPr>
              <a:t>U</a:t>
            </a:r>
            <a:r>
              <a:rPr lang="zh-CN" altLang="en-US" sz="2800" b="1" dirty="0" smtClean="0">
                <a:latin typeface="楷体" pitchFamily="49" charset="-122"/>
                <a:ea typeface="楷体" pitchFamily="49" charset="-122"/>
                <a:cs typeface="+mn-cs"/>
              </a:rPr>
              <a:t>形</a:t>
            </a:r>
            <a:r>
              <a:rPr lang="zh-CN" altLang="en-US" sz="2800" b="1" dirty="0">
                <a:latin typeface="楷体" pitchFamily="49" charset="-122"/>
                <a:ea typeface="楷体" pitchFamily="49" charset="-122"/>
                <a:cs typeface="+mn-cs"/>
              </a:rPr>
              <a:t>肋板等结构</a:t>
            </a:r>
            <a:r>
              <a:rPr lang="zh-CN" altLang="en-US" sz="2800" b="1" dirty="0" smtClean="0">
                <a:latin typeface="楷体" pitchFamily="49" charset="-122"/>
                <a:ea typeface="楷体" pitchFamily="49" charset="-122"/>
                <a:cs typeface="+mn-cs"/>
              </a:rPr>
              <a:t>组成。</a:t>
            </a:r>
            <a:endParaRPr lang="zh-CN" altLang="en-US" sz="2800" b="1" dirty="0">
              <a:latin typeface="楷体" pitchFamily="49" charset="-122"/>
              <a:ea typeface="楷体" pitchFamily="49" charset="-122"/>
              <a:cs typeface="+mn-cs"/>
            </a:endParaRPr>
          </a:p>
        </p:txBody>
      </p:sp>
    </p:spTree>
    <p:extLst>
      <p:ext uri="{BB962C8B-B14F-4D97-AF65-F5344CB8AC3E}">
        <p14:creationId xmlns:p14="http://schemas.microsoft.com/office/powerpoint/2010/main" val="57746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3.</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叉架类零件</a:t>
            </a:r>
            <a:endParaRPr lang="zh-CN" altLang="en-US" sz="3600" b="1" dirty="0">
              <a:solidFill>
                <a:schemeClr val="accent2"/>
              </a:solidFill>
              <a:latin typeface="隶书" pitchFamily="49" charset="-122"/>
              <a:ea typeface="隶书" pitchFamily="49" charset="-122"/>
            </a:endParaRPr>
          </a:p>
        </p:txBody>
      </p:sp>
      <p:sp>
        <p:nvSpPr>
          <p:cNvPr id="14" name="Text Box 10"/>
          <p:cNvSpPr txBox="1">
            <a:spLocks noChangeArrowheads="1"/>
          </p:cNvSpPr>
          <p:nvPr/>
        </p:nvSpPr>
        <p:spPr bwMode="auto">
          <a:xfrm>
            <a:off x="899592" y="1210876"/>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表达方法  </a:t>
            </a:r>
            <a:endParaRPr lang="zh-CN" altLang="en-US" sz="2000" b="1" dirty="0">
              <a:solidFill>
                <a:srgbClr val="FF0000"/>
              </a:solidFill>
              <a:ea typeface="楷体_GB2312" pitchFamily="49" charset="-122"/>
            </a:endParaRPr>
          </a:p>
        </p:txBody>
      </p:sp>
      <p:pic>
        <p:nvPicPr>
          <p:cNvPr id="12" name="Picture 305" descr="WU~YNNF26U(BYUQHKWPBD4C"/>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0839" y="1340768"/>
            <a:ext cx="2195513" cy="2762250"/>
          </a:xfrm>
          <a:prstGeom prst="rect">
            <a:avLst/>
          </a:prstGeom>
          <a:solidFill>
            <a:schemeClr val="accent3"/>
          </a:solidFill>
          <a:ln w="38100">
            <a:solidFill>
              <a:schemeClr val="accent2"/>
            </a:solidFill>
          </a:ln>
          <a:extLst/>
        </p:spPr>
      </p:pic>
      <p:sp>
        <p:nvSpPr>
          <p:cNvPr id="10" name="矩形 3"/>
          <p:cNvSpPr>
            <a:spLocks noChangeArrowheads="1"/>
          </p:cNvSpPr>
          <p:nvPr/>
        </p:nvSpPr>
        <p:spPr bwMode="auto">
          <a:xfrm>
            <a:off x="723588" y="1844824"/>
            <a:ext cx="182548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solidFill>
                  <a:schemeClr val="accent2"/>
                </a:solidFill>
                <a:latin typeface="隶书" pitchFamily="49" charset="-122"/>
                <a:ea typeface="隶书" pitchFamily="49" charset="-122"/>
                <a:cs typeface="+mn-cs"/>
              </a:rPr>
              <a:t>主视图</a:t>
            </a:r>
            <a:endParaRPr lang="zh-CN" altLang="en-US" sz="2800" b="1" dirty="0">
              <a:solidFill>
                <a:schemeClr val="accent2"/>
              </a:solidFill>
              <a:latin typeface="楷体" pitchFamily="49" charset="-122"/>
              <a:ea typeface="楷体" pitchFamily="49" charset="-122"/>
              <a:cs typeface="+mn-cs"/>
            </a:endParaRPr>
          </a:p>
        </p:txBody>
      </p:sp>
      <p:sp>
        <p:nvSpPr>
          <p:cNvPr id="17" name="矩形 1"/>
          <p:cNvSpPr>
            <a:spLocks noChangeArrowheads="1"/>
          </p:cNvSpPr>
          <p:nvPr/>
        </p:nvSpPr>
        <p:spPr bwMode="auto">
          <a:xfrm>
            <a:off x="876110" y="2352362"/>
            <a:ext cx="5282121"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buClr>
                <a:srgbClr val="FF0000"/>
              </a:buClr>
            </a:pPr>
            <a:r>
              <a:rPr lang="zh-CN" altLang="en-US" sz="2800" b="1" dirty="0" smtClean="0">
                <a:latin typeface="楷体" pitchFamily="49" charset="-122"/>
                <a:ea typeface="楷体" pitchFamily="49" charset="-122"/>
                <a:cs typeface="+mn-cs"/>
              </a:rPr>
              <a:t>    一般</a:t>
            </a:r>
            <a:r>
              <a:rPr lang="zh-CN" altLang="en-US" sz="2800" b="1" dirty="0">
                <a:latin typeface="楷体" pitchFamily="49" charset="-122"/>
                <a:ea typeface="楷体" pitchFamily="49" charset="-122"/>
                <a:cs typeface="+mn-cs"/>
              </a:rPr>
              <a:t>按</a:t>
            </a:r>
            <a:r>
              <a:rPr lang="zh-CN" altLang="en-US" sz="2800" b="1" dirty="0">
                <a:solidFill>
                  <a:srgbClr val="FF0000"/>
                </a:solidFill>
                <a:latin typeface="隶书" pitchFamily="49" charset="-122"/>
                <a:ea typeface="隶书" pitchFamily="49" charset="-122"/>
                <a:cs typeface="+mn-cs"/>
              </a:rPr>
              <a:t>工作位置</a:t>
            </a:r>
            <a:r>
              <a:rPr lang="zh-CN" altLang="en-US" sz="2800" b="1" dirty="0">
                <a:latin typeface="楷体" pitchFamily="49" charset="-122"/>
                <a:ea typeface="楷体" pitchFamily="49" charset="-122"/>
                <a:cs typeface="+mn-cs"/>
              </a:rPr>
              <a:t>安放，投射方向按“形状和位置特征原则</a:t>
            </a:r>
            <a:r>
              <a:rPr lang="zh-CN" altLang="en-US" sz="2800" b="1" dirty="0" smtClean="0">
                <a:latin typeface="楷体" pitchFamily="49" charset="-122"/>
                <a:ea typeface="楷体" pitchFamily="49" charset="-122"/>
                <a:cs typeface="+mn-cs"/>
              </a:rPr>
              <a:t>”综合确定</a:t>
            </a:r>
            <a:r>
              <a:rPr lang="zh-CN" altLang="en-US" sz="2800" b="1" dirty="0">
                <a:latin typeface="楷体" pitchFamily="49" charset="-122"/>
                <a:ea typeface="楷体" pitchFamily="49" charset="-122"/>
                <a:cs typeface="+mn-cs"/>
              </a:rPr>
              <a:t>。</a:t>
            </a:r>
            <a:endParaRPr lang="en-US" altLang="zh-CN" sz="2800" b="1" dirty="0">
              <a:latin typeface="楷体" pitchFamily="49" charset="-122"/>
              <a:ea typeface="楷体" pitchFamily="49" charset="-122"/>
              <a:cs typeface="+mn-cs"/>
            </a:endParaRPr>
          </a:p>
        </p:txBody>
      </p:sp>
      <p:sp>
        <p:nvSpPr>
          <p:cNvPr id="18" name="矩形 3"/>
          <p:cNvSpPr>
            <a:spLocks noChangeArrowheads="1"/>
          </p:cNvSpPr>
          <p:nvPr/>
        </p:nvSpPr>
        <p:spPr bwMode="auto">
          <a:xfrm>
            <a:off x="704107" y="4006225"/>
            <a:ext cx="253592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solidFill>
                  <a:schemeClr val="accent2"/>
                </a:solidFill>
                <a:latin typeface="隶书" pitchFamily="49" charset="-122"/>
                <a:ea typeface="隶书" pitchFamily="49" charset="-122"/>
                <a:cs typeface="+mn-cs"/>
              </a:rPr>
              <a:t>其他视图</a:t>
            </a:r>
            <a:endParaRPr lang="zh-CN" altLang="en-US" sz="2800" b="1" dirty="0">
              <a:solidFill>
                <a:schemeClr val="accent2"/>
              </a:solidFill>
              <a:latin typeface="楷体" pitchFamily="49" charset="-122"/>
              <a:ea typeface="楷体" pitchFamily="49" charset="-122"/>
              <a:cs typeface="+mn-cs"/>
            </a:endParaRPr>
          </a:p>
        </p:txBody>
      </p:sp>
      <p:sp>
        <p:nvSpPr>
          <p:cNvPr id="19" name="矩形 18"/>
          <p:cNvSpPr>
            <a:spLocks noChangeArrowheads="1"/>
          </p:cNvSpPr>
          <p:nvPr/>
        </p:nvSpPr>
        <p:spPr bwMode="auto">
          <a:xfrm>
            <a:off x="899592" y="4653136"/>
            <a:ext cx="769581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buClr>
                <a:srgbClr val="FF0000"/>
              </a:buClr>
            </a:pPr>
            <a:r>
              <a:rPr lang="zh-CN" altLang="en-US" sz="2800" b="1" dirty="0" smtClean="0">
                <a:latin typeface="楷体" pitchFamily="49" charset="-122"/>
                <a:ea typeface="楷体" pitchFamily="49" charset="-122"/>
                <a:cs typeface="+mn-cs"/>
              </a:rPr>
              <a:t>    通常</a:t>
            </a:r>
            <a:r>
              <a:rPr lang="zh-CN" altLang="en-US" sz="2800" b="1" dirty="0">
                <a:latin typeface="楷体" pitchFamily="49" charset="-122"/>
                <a:ea typeface="楷体" pitchFamily="49" charset="-122"/>
                <a:cs typeface="+mn-cs"/>
              </a:rPr>
              <a:t>需要两个以上视图表达，它们的倾斜部分采用斜视或斜剖，安装空腔、安装板、支撑板、肋板等结构常用局部剖和断面图。</a:t>
            </a:r>
          </a:p>
        </p:txBody>
      </p:sp>
    </p:spTree>
    <p:extLst>
      <p:ext uri="{BB962C8B-B14F-4D97-AF65-F5344CB8AC3E}">
        <p14:creationId xmlns:p14="http://schemas.microsoft.com/office/powerpoint/2010/main" val="192638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3.</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叉架类零件</a:t>
            </a:r>
            <a:endParaRPr lang="zh-CN" altLang="en-US" sz="3600" b="1" dirty="0">
              <a:solidFill>
                <a:schemeClr val="accent2"/>
              </a:solidFill>
              <a:latin typeface="隶书" pitchFamily="49" charset="-122"/>
              <a:ea typeface="隶书" pitchFamily="49" charset="-122"/>
            </a:endParaRPr>
          </a:p>
        </p:txBody>
      </p:sp>
      <p:sp>
        <p:nvSpPr>
          <p:cNvPr id="14" name="Text Box 10"/>
          <p:cNvSpPr txBox="1">
            <a:spLocks noChangeArrowheads="1"/>
          </p:cNvSpPr>
          <p:nvPr/>
        </p:nvSpPr>
        <p:spPr bwMode="auto">
          <a:xfrm>
            <a:off x="899592" y="1210876"/>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表达方法  </a:t>
            </a:r>
            <a:endParaRPr lang="zh-CN" altLang="en-US" sz="2000" b="1" dirty="0">
              <a:solidFill>
                <a:srgbClr val="FF0000"/>
              </a:solidFill>
              <a:ea typeface="楷体_GB2312" pitchFamily="49" charset="-122"/>
            </a:endParaRPr>
          </a:p>
        </p:txBody>
      </p:sp>
      <p:pic>
        <p:nvPicPr>
          <p:cNvPr id="12" name="Picture 305" descr="WU~YNNF26U(BYUQHKWPBD4C"/>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0839" y="1340768"/>
            <a:ext cx="2195513" cy="2762250"/>
          </a:xfrm>
          <a:prstGeom prst="rect">
            <a:avLst/>
          </a:prstGeom>
          <a:solidFill>
            <a:schemeClr val="accent3"/>
          </a:solidFill>
          <a:ln w="38100">
            <a:solidFill>
              <a:schemeClr val="accent2"/>
            </a:solidFill>
          </a:ln>
          <a:extLst/>
        </p:spPr>
      </p:pic>
      <p:pic>
        <p:nvPicPr>
          <p:cNvPr id="11" name="Picture 30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0162" y="1700808"/>
            <a:ext cx="5040313" cy="3429000"/>
          </a:xfrm>
          <a:prstGeom prst="rect">
            <a:avLst/>
          </a:prstGeom>
          <a:solidFill>
            <a:schemeClr val="accent3"/>
          </a:solidFill>
          <a:ln w="38100">
            <a:solidFill>
              <a:schemeClr val="accent2"/>
            </a:solidFill>
          </a:ln>
          <a:extLst/>
        </p:spPr>
      </p:pic>
      <p:sp>
        <p:nvSpPr>
          <p:cNvPr id="15" name="矩形 14"/>
          <p:cNvSpPr>
            <a:spLocks noChangeArrowheads="1"/>
          </p:cNvSpPr>
          <p:nvPr/>
        </p:nvSpPr>
        <p:spPr bwMode="auto">
          <a:xfrm>
            <a:off x="914878" y="5303530"/>
            <a:ext cx="769581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buClr>
                <a:srgbClr val="FF0000"/>
              </a:buClr>
            </a:pPr>
            <a:r>
              <a:rPr lang="zh-CN" altLang="en-US" sz="2800" b="1" dirty="0" smtClean="0">
                <a:latin typeface="楷体" pitchFamily="49" charset="-122"/>
                <a:ea typeface="楷体" pitchFamily="49" charset="-122"/>
                <a:cs typeface="+mn-cs"/>
              </a:rPr>
              <a:t>    </a:t>
            </a:r>
            <a:r>
              <a:rPr lang="zh-CN" altLang="en-US" sz="2800" b="1" dirty="0" smtClean="0">
                <a:latin typeface="楷体" pitchFamily="49" charset="-122"/>
                <a:ea typeface="楷体" pitchFamily="49" charset="-122"/>
              </a:rPr>
              <a:t>主视图</a:t>
            </a:r>
            <a:r>
              <a:rPr lang="zh-CN" altLang="en-US" sz="2800" b="1" dirty="0">
                <a:latin typeface="楷体" pitchFamily="49" charset="-122"/>
                <a:ea typeface="楷体" pitchFamily="49" charset="-122"/>
              </a:rPr>
              <a:t>选择工作位置，采用局部剖视图表达底脚孔和上部调整螺孔的结构</a:t>
            </a:r>
            <a:r>
              <a:rPr lang="zh-CN" altLang="en-US" sz="2800" b="1" dirty="0" smtClean="0">
                <a:latin typeface="楷体" pitchFamily="49" charset="-122"/>
                <a:ea typeface="楷体" pitchFamily="49" charset="-122"/>
              </a:rPr>
              <a:t>形状</a:t>
            </a:r>
            <a:r>
              <a:rPr lang="en-US" altLang="zh-CN" sz="2800" b="1" dirty="0" smtClean="0">
                <a:latin typeface="楷体" pitchFamily="49" charset="-122"/>
                <a:ea typeface="楷体" pitchFamily="49" charset="-122"/>
              </a:rPr>
              <a:t>;</a:t>
            </a:r>
            <a:endParaRPr lang="zh-CN" altLang="en-US" sz="2800" b="1" dirty="0">
              <a:latin typeface="楷体" pitchFamily="49" charset="-122"/>
              <a:ea typeface="楷体" pitchFamily="49" charset="-122"/>
              <a:cs typeface="+mn-cs"/>
            </a:endParaRPr>
          </a:p>
        </p:txBody>
      </p:sp>
      <p:sp>
        <p:nvSpPr>
          <p:cNvPr id="20" name="椭圆 19"/>
          <p:cNvSpPr/>
          <p:nvPr/>
        </p:nvSpPr>
        <p:spPr bwMode="auto">
          <a:xfrm rot="13819800">
            <a:off x="475120" y="2180699"/>
            <a:ext cx="3803191" cy="2549901"/>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Tree>
    <p:extLst>
      <p:ext uri="{BB962C8B-B14F-4D97-AF65-F5344CB8AC3E}">
        <p14:creationId xmlns:p14="http://schemas.microsoft.com/office/powerpoint/2010/main" val="271966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000"/>
                                        <p:tgtEl>
                                          <p:spTgt spid="20"/>
                                        </p:tgtEl>
                                      </p:cBhvr>
                                    </p:animEffect>
                                    <p:anim calcmode="lin" valueType="num">
                                      <p:cBhvr>
                                        <p:cTn id="13" dur="2000" fill="hold"/>
                                        <p:tgtEl>
                                          <p:spTgt spid="20"/>
                                        </p:tgtEl>
                                        <p:attrNameLst>
                                          <p:attrName>ppt_w</p:attrName>
                                        </p:attrNameLst>
                                      </p:cBhvr>
                                      <p:tavLst>
                                        <p:tav tm="0" fmla="#ppt_w*sin(2.5*pi*$)">
                                          <p:val>
                                            <p:fltVal val="0"/>
                                          </p:val>
                                        </p:tav>
                                        <p:tav tm="100000">
                                          <p:val>
                                            <p:fltVal val="1"/>
                                          </p:val>
                                        </p:tav>
                                      </p:tavLst>
                                    </p:anim>
                                    <p:anim calcmode="lin" valueType="num">
                                      <p:cBhvr>
                                        <p:cTn id="14"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3.</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叉架类零件</a:t>
            </a:r>
            <a:endParaRPr lang="zh-CN" altLang="en-US" sz="3600" b="1" dirty="0">
              <a:solidFill>
                <a:schemeClr val="accent2"/>
              </a:solidFill>
              <a:latin typeface="隶书" pitchFamily="49" charset="-122"/>
              <a:ea typeface="隶书" pitchFamily="49" charset="-122"/>
            </a:endParaRPr>
          </a:p>
        </p:txBody>
      </p:sp>
      <p:sp>
        <p:nvSpPr>
          <p:cNvPr id="14" name="Text Box 10"/>
          <p:cNvSpPr txBox="1">
            <a:spLocks noChangeArrowheads="1"/>
          </p:cNvSpPr>
          <p:nvPr/>
        </p:nvSpPr>
        <p:spPr bwMode="auto">
          <a:xfrm>
            <a:off x="899592" y="1210876"/>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表达方法  </a:t>
            </a:r>
            <a:endParaRPr lang="zh-CN" altLang="en-US" sz="2000" b="1" dirty="0">
              <a:solidFill>
                <a:srgbClr val="FF0000"/>
              </a:solidFill>
              <a:ea typeface="楷体_GB2312" pitchFamily="49" charset="-122"/>
            </a:endParaRPr>
          </a:p>
        </p:txBody>
      </p:sp>
      <p:pic>
        <p:nvPicPr>
          <p:cNvPr id="12" name="Picture 305" descr="WU~YNNF26U(BYUQHKWPBD4C"/>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0839" y="1340768"/>
            <a:ext cx="2195513" cy="2762250"/>
          </a:xfrm>
          <a:prstGeom prst="rect">
            <a:avLst/>
          </a:prstGeom>
          <a:solidFill>
            <a:schemeClr val="accent3"/>
          </a:solidFill>
          <a:ln w="38100">
            <a:solidFill>
              <a:schemeClr val="accent2"/>
            </a:solidFill>
          </a:ln>
          <a:extLst/>
        </p:spPr>
      </p:pic>
      <p:pic>
        <p:nvPicPr>
          <p:cNvPr id="11" name="Picture 30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0162" y="1700808"/>
            <a:ext cx="5040313" cy="3429000"/>
          </a:xfrm>
          <a:prstGeom prst="rect">
            <a:avLst/>
          </a:prstGeom>
          <a:solidFill>
            <a:schemeClr val="accent3"/>
          </a:solidFill>
          <a:ln w="38100">
            <a:solidFill>
              <a:schemeClr val="accent2"/>
            </a:solidFill>
          </a:ln>
          <a:extLst/>
        </p:spPr>
      </p:pic>
      <p:sp>
        <p:nvSpPr>
          <p:cNvPr id="15" name="矩形 14"/>
          <p:cNvSpPr>
            <a:spLocks noChangeArrowheads="1"/>
          </p:cNvSpPr>
          <p:nvPr/>
        </p:nvSpPr>
        <p:spPr bwMode="auto">
          <a:xfrm>
            <a:off x="914878" y="5303530"/>
            <a:ext cx="769581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buClr>
                <a:srgbClr val="FF0000"/>
              </a:buClr>
            </a:pPr>
            <a:r>
              <a:rPr lang="zh-CN" altLang="en-US" sz="2800" b="1" dirty="0" smtClean="0">
                <a:latin typeface="楷体" pitchFamily="49" charset="-122"/>
                <a:ea typeface="楷体" pitchFamily="49" charset="-122"/>
                <a:cs typeface="+mn-cs"/>
              </a:rPr>
              <a:t>    </a:t>
            </a:r>
            <a:r>
              <a:rPr lang="zh-CN" altLang="en-US" sz="2800" b="1" dirty="0" smtClean="0">
                <a:latin typeface="楷体" pitchFamily="49" charset="-122"/>
                <a:ea typeface="楷体" pitchFamily="49" charset="-122"/>
              </a:rPr>
              <a:t>采用</a:t>
            </a:r>
            <a:r>
              <a:rPr lang="zh-CN" altLang="en-US" sz="2800" b="1" dirty="0">
                <a:latin typeface="楷体" pitchFamily="49" charset="-122"/>
                <a:ea typeface="楷体" pitchFamily="49" charset="-122"/>
              </a:rPr>
              <a:t>局部视图表达调整螺孔端面结构形状；</a:t>
            </a:r>
            <a:endParaRPr lang="zh-CN" altLang="en-US" sz="2800" b="1" dirty="0">
              <a:latin typeface="楷体" pitchFamily="49" charset="-122"/>
              <a:ea typeface="楷体" pitchFamily="49" charset="-122"/>
              <a:cs typeface="+mn-cs"/>
            </a:endParaRPr>
          </a:p>
        </p:txBody>
      </p:sp>
      <p:sp>
        <p:nvSpPr>
          <p:cNvPr id="9" name="矩形 8"/>
          <p:cNvSpPr>
            <a:spLocks noChangeArrowheads="1"/>
          </p:cNvSpPr>
          <p:nvPr/>
        </p:nvSpPr>
        <p:spPr bwMode="auto">
          <a:xfrm>
            <a:off x="914878" y="5806425"/>
            <a:ext cx="769581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buClr>
                <a:srgbClr val="FF0000"/>
              </a:buClr>
            </a:pPr>
            <a:r>
              <a:rPr lang="zh-CN" altLang="en-US" sz="2800" b="1" dirty="0" smtClean="0">
                <a:latin typeface="楷体" pitchFamily="49" charset="-122"/>
                <a:ea typeface="楷体" pitchFamily="49" charset="-122"/>
              </a:rPr>
              <a:t>    采用</a:t>
            </a:r>
            <a:r>
              <a:rPr lang="zh-CN" altLang="en-US" sz="2800" b="1" dirty="0">
                <a:latin typeface="楷体" pitchFamily="49" charset="-122"/>
                <a:ea typeface="楷体" pitchFamily="49" charset="-122"/>
              </a:rPr>
              <a:t>移出断面表达连接部分的断面结构形状</a:t>
            </a:r>
            <a:r>
              <a:rPr lang="zh-CN" altLang="en-US" sz="2800" b="1" dirty="0" smtClean="0">
                <a:latin typeface="楷体" pitchFamily="49" charset="-122"/>
                <a:ea typeface="楷体" pitchFamily="49" charset="-122"/>
              </a:rPr>
              <a:t>。</a:t>
            </a:r>
            <a:endParaRPr lang="zh-CN" altLang="en-US" sz="2800" b="1" dirty="0">
              <a:latin typeface="楷体" pitchFamily="49" charset="-122"/>
              <a:ea typeface="楷体" pitchFamily="49" charset="-122"/>
            </a:endParaRPr>
          </a:p>
        </p:txBody>
      </p:sp>
      <p:sp>
        <p:nvSpPr>
          <p:cNvPr id="10" name="椭圆 9"/>
          <p:cNvSpPr/>
          <p:nvPr/>
        </p:nvSpPr>
        <p:spPr bwMode="auto">
          <a:xfrm>
            <a:off x="827584" y="3573016"/>
            <a:ext cx="1296144" cy="1656184"/>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
        <p:nvSpPr>
          <p:cNvPr id="16" name="椭圆 15"/>
          <p:cNvSpPr/>
          <p:nvPr/>
        </p:nvSpPr>
        <p:spPr bwMode="auto">
          <a:xfrm>
            <a:off x="2843808" y="2069232"/>
            <a:ext cx="1296144" cy="1143744"/>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Tree>
    <p:extLst>
      <p:ext uri="{BB962C8B-B14F-4D97-AF65-F5344CB8AC3E}">
        <p14:creationId xmlns:p14="http://schemas.microsoft.com/office/powerpoint/2010/main" val="98340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000"/>
                                        <p:tgtEl>
                                          <p:spTgt spid="16"/>
                                        </p:tgtEl>
                                      </p:cBhvr>
                                    </p:animEffect>
                                    <p:anim calcmode="lin" valueType="num">
                                      <p:cBhvr>
                                        <p:cTn id="25" dur="2000" fill="hold"/>
                                        <p:tgtEl>
                                          <p:spTgt spid="16"/>
                                        </p:tgtEl>
                                        <p:attrNameLst>
                                          <p:attrName>ppt_w</p:attrName>
                                        </p:attrNameLst>
                                      </p:cBhvr>
                                      <p:tavLst>
                                        <p:tav tm="0" fmla="#ppt_w*sin(2.5*pi*$)">
                                          <p:val>
                                            <p:fltVal val="0"/>
                                          </p:val>
                                        </p:tav>
                                        <p:tav tm="100000">
                                          <p:val>
                                            <p:fltVal val="1"/>
                                          </p:val>
                                        </p:tav>
                                      </p:tavLst>
                                    </p:anim>
                                    <p:anim calcmode="lin" valueType="num">
                                      <p:cBhvr>
                                        <p:cTn id="26"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0" grpId="0" animBg="1"/>
      <p:bldP spid="10" grpId="1"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3.</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叉架类零件</a:t>
            </a:r>
            <a:endParaRPr lang="zh-CN" altLang="en-US" sz="3600" b="1" dirty="0">
              <a:solidFill>
                <a:schemeClr val="accent2"/>
              </a:solidFill>
              <a:latin typeface="隶书" pitchFamily="49" charset="-122"/>
              <a:ea typeface="隶书" pitchFamily="49" charset="-122"/>
            </a:endParaRPr>
          </a:p>
        </p:txBody>
      </p:sp>
      <p:sp>
        <p:nvSpPr>
          <p:cNvPr id="14" name="Text Box 10"/>
          <p:cNvSpPr txBox="1">
            <a:spLocks noChangeArrowheads="1"/>
          </p:cNvSpPr>
          <p:nvPr/>
        </p:nvSpPr>
        <p:spPr bwMode="auto">
          <a:xfrm>
            <a:off x="899592" y="1210876"/>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表达方法  </a:t>
            </a:r>
            <a:endParaRPr lang="zh-CN" altLang="en-US" sz="2000" b="1" dirty="0">
              <a:solidFill>
                <a:srgbClr val="FF0000"/>
              </a:solidFill>
              <a:ea typeface="楷体_GB2312" pitchFamily="49" charset="-122"/>
            </a:endParaRPr>
          </a:p>
        </p:txBody>
      </p:sp>
      <p:pic>
        <p:nvPicPr>
          <p:cNvPr id="12" name="Picture 305" descr="WU~YNNF26U(BYUQHKWPBD4C"/>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0839" y="1340768"/>
            <a:ext cx="2195513" cy="2762250"/>
          </a:xfrm>
          <a:prstGeom prst="rect">
            <a:avLst/>
          </a:prstGeom>
          <a:solidFill>
            <a:schemeClr val="accent3"/>
          </a:solidFill>
          <a:ln w="38100">
            <a:solidFill>
              <a:schemeClr val="accent2"/>
            </a:solidFill>
          </a:ln>
          <a:extLst/>
        </p:spPr>
      </p:pic>
      <p:pic>
        <p:nvPicPr>
          <p:cNvPr id="11" name="Picture 30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0162" y="1700808"/>
            <a:ext cx="5040313" cy="3429000"/>
          </a:xfrm>
          <a:prstGeom prst="rect">
            <a:avLst/>
          </a:prstGeom>
          <a:solidFill>
            <a:schemeClr val="accent3"/>
          </a:solidFill>
          <a:ln w="38100">
            <a:solidFill>
              <a:schemeClr val="accent2"/>
            </a:solidFill>
          </a:ln>
          <a:extLst/>
        </p:spPr>
      </p:pic>
      <p:sp>
        <p:nvSpPr>
          <p:cNvPr id="16" name="椭圆 15"/>
          <p:cNvSpPr/>
          <p:nvPr/>
        </p:nvSpPr>
        <p:spPr bwMode="auto">
          <a:xfrm>
            <a:off x="3635895" y="1700808"/>
            <a:ext cx="2674943" cy="3816424"/>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
        <p:nvSpPr>
          <p:cNvPr id="17" name="矩形 16"/>
          <p:cNvSpPr>
            <a:spLocks noChangeArrowheads="1"/>
          </p:cNvSpPr>
          <p:nvPr/>
        </p:nvSpPr>
        <p:spPr bwMode="auto">
          <a:xfrm>
            <a:off x="914878" y="5303530"/>
            <a:ext cx="769581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buClr>
                <a:srgbClr val="FF0000"/>
              </a:buClr>
            </a:pPr>
            <a:r>
              <a:rPr lang="zh-CN" altLang="en-US" sz="2800" b="1" dirty="0" smtClean="0">
                <a:latin typeface="楷体" pitchFamily="49" charset="-122"/>
                <a:ea typeface="楷体" pitchFamily="49" charset="-122"/>
                <a:cs typeface="+mn-cs"/>
              </a:rPr>
              <a:t>    </a:t>
            </a:r>
            <a:r>
              <a:rPr lang="zh-CN" altLang="en-US" sz="2800" b="1" dirty="0" smtClean="0">
                <a:latin typeface="楷体" pitchFamily="49" charset="-122"/>
                <a:ea typeface="楷体" pitchFamily="49" charset="-122"/>
              </a:rPr>
              <a:t>左视图</a:t>
            </a:r>
            <a:r>
              <a:rPr lang="zh-CN" altLang="en-US" sz="2800" b="1" dirty="0">
                <a:latin typeface="楷体" pitchFamily="49" charset="-122"/>
                <a:ea typeface="楷体" pitchFamily="49" charset="-122"/>
              </a:rPr>
              <a:t>采用视图表达部分尚未表达清楚结构，并采用局部剖视图表达工作</a:t>
            </a:r>
            <a:r>
              <a:rPr lang="zh-CN" altLang="en-US" sz="2800" b="1" dirty="0" smtClean="0">
                <a:latin typeface="楷体" pitchFamily="49" charset="-122"/>
                <a:ea typeface="楷体" pitchFamily="49" charset="-122"/>
              </a:rPr>
              <a:t>部分孔</a:t>
            </a:r>
            <a:r>
              <a:rPr lang="zh-CN" altLang="en-US" sz="2800" b="1" dirty="0">
                <a:latin typeface="楷体" pitchFamily="49" charset="-122"/>
                <a:ea typeface="楷体" pitchFamily="49" charset="-122"/>
              </a:rPr>
              <a:t>的结构</a:t>
            </a:r>
            <a:r>
              <a:rPr lang="zh-CN" altLang="en-US" sz="2800" b="1" dirty="0" smtClean="0">
                <a:latin typeface="楷体" pitchFamily="49" charset="-122"/>
                <a:ea typeface="楷体" pitchFamily="49" charset="-122"/>
              </a:rPr>
              <a:t>形状</a:t>
            </a:r>
            <a:r>
              <a:rPr lang="en-US" altLang="zh-CN" sz="2800" b="1" dirty="0" smtClean="0">
                <a:latin typeface="楷体" pitchFamily="49" charset="-122"/>
                <a:ea typeface="楷体" pitchFamily="49" charset="-122"/>
              </a:rPr>
              <a:t>;</a:t>
            </a:r>
            <a:endParaRPr lang="zh-CN" altLang="en-US" sz="2800" b="1" dirty="0">
              <a:latin typeface="楷体" pitchFamily="49" charset="-122"/>
              <a:ea typeface="楷体" pitchFamily="49" charset="-122"/>
              <a:cs typeface="+mn-cs"/>
            </a:endParaRPr>
          </a:p>
        </p:txBody>
      </p:sp>
    </p:spTree>
    <p:extLst>
      <p:ext uri="{BB962C8B-B14F-4D97-AF65-F5344CB8AC3E}">
        <p14:creationId xmlns:p14="http://schemas.microsoft.com/office/powerpoint/2010/main" val="34695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3.</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叉架类零件</a:t>
            </a:r>
            <a:endParaRPr lang="zh-CN" altLang="en-US" sz="3600" b="1" dirty="0">
              <a:solidFill>
                <a:schemeClr val="accent2"/>
              </a:solidFill>
              <a:latin typeface="隶书" pitchFamily="49" charset="-122"/>
              <a:ea typeface="隶书" pitchFamily="49" charset="-122"/>
            </a:endParaRPr>
          </a:p>
        </p:txBody>
      </p:sp>
      <p:sp>
        <p:nvSpPr>
          <p:cNvPr id="14" name="Text Box 10"/>
          <p:cNvSpPr txBox="1">
            <a:spLocks noChangeArrowheads="1"/>
          </p:cNvSpPr>
          <p:nvPr/>
        </p:nvSpPr>
        <p:spPr bwMode="auto">
          <a:xfrm>
            <a:off x="899592" y="1210876"/>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表达方法  </a:t>
            </a:r>
            <a:endParaRPr lang="zh-CN" altLang="en-US" sz="2000" b="1" dirty="0">
              <a:solidFill>
                <a:srgbClr val="FF0000"/>
              </a:solidFill>
              <a:ea typeface="楷体_GB2312" pitchFamily="49" charset="-122"/>
            </a:endParaRPr>
          </a:p>
        </p:txBody>
      </p:sp>
      <p:pic>
        <p:nvPicPr>
          <p:cNvPr id="12" name="Picture 305" descr="WU~YNNF26U(BYUQHKWPBD4C"/>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0839" y="1340768"/>
            <a:ext cx="2195513" cy="2762250"/>
          </a:xfrm>
          <a:prstGeom prst="rect">
            <a:avLst/>
          </a:prstGeom>
          <a:solidFill>
            <a:schemeClr val="accent3"/>
          </a:solidFill>
          <a:ln w="38100">
            <a:solidFill>
              <a:schemeClr val="accent2"/>
            </a:solidFill>
          </a:ln>
          <a:extLst/>
        </p:spPr>
      </p:pic>
      <p:pic>
        <p:nvPicPr>
          <p:cNvPr id="11" name="Picture 30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0162" y="1700808"/>
            <a:ext cx="5040313" cy="3429000"/>
          </a:xfrm>
          <a:prstGeom prst="rect">
            <a:avLst/>
          </a:prstGeom>
          <a:solidFill>
            <a:schemeClr val="accent3"/>
          </a:solidFill>
          <a:ln w="38100">
            <a:solidFill>
              <a:schemeClr val="accent2"/>
            </a:solidFill>
          </a:ln>
          <a:extLst/>
        </p:spPr>
      </p:pic>
      <p:sp>
        <p:nvSpPr>
          <p:cNvPr id="16" name="椭圆 15"/>
          <p:cNvSpPr/>
          <p:nvPr/>
        </p:nvSpPr>
        <p:spPr bwMode="auto">
          <a:xfrm>
            <a:off x="3923928" y="4005064"/>
            <a:ext cx="2160240" cy="288032"/>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
        <p:nvSpPr>
          <p:cNvPr id="17" name="矩形 16"/>
          <p:cNvSpPr>
            <a:spLocks noChangeArrowheads="1"/>
          </p:cNvSpPr>
          <p:nvPr/>
        </p:nvSpPr>
        <p:spPr bwMode="auto">
          <a:xfrm>
            <a:off x="914878" y="5447546"/>
            <a:ext cx="769581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buClr>
                <a:srgbClr val="FF0000"/>
              </a:buClr>
            </a:pPr>
            <a:r>
              <a:rPr lang="zh-CN" altLang="en-US" sz="2800" b="1" dirty="0" smtClean="0">
                <a:latin typeface="楷体" pitchFamily="49" charset="-122"/>
                <a:ea typeface="楷体" pitchFamily="49" charset="-122"/>
                <a:cs typeface="+mn-cs"/>
              </a:rPr>
              <a:t>    </a:t>
            </a:r>
            <a:r>
              <a:rPr lang="zh-CN" altLang="en-US" sz="2800" b="1" dirty="0" smtClean="0">
                <a:latin typeface="楷体" pitchFamily="49" charset="-122"/>
                <a:ea typeface="楷体" pitchFamily="49" charset="-122"/>
              </a:rPr>
              <a:t>细</a:t>
            </a:r>
            <a:r>
              <a:rPr lang="zh-CN" altLang="en-US" sz="2800" b="1" dirty="0">
                <a:latin typeface="楷体" pitchFamily="49" charset="-122"/>
                <a:ea typeface="楷体" pitchFamily="49" charset="-122"/>
              </a:rPr>
              <a:t>虚线使固定部分的底板形状更加清晰，便于读图时理解</a:t>
            </a:r>
            <a:r>
              <a:rPr lang="zh-CN" altLang="en-US" sz="2800" b="1" dirty="0" smtClean="0">
                <a:latin typeface="楷体" pitchFamily="49" charset="-122"/>
                <a:ea typeface="楷体" pitchFamily="49" charset="-122"/>
              </a:rPr>
              <a:t>。</a:t>
            </a:r>
            <a:r>
              <a:rPr lang="en-US" altLang="zh-CN" sz="2800" b="1" dirty="0" smtClean="0">
                <a:latin typeface="楷体" pitchFamily="49" charset="-122"/>
                <a:ea typeface="楷体" pitchFamily="49" charset="-122"/>
              </a:rPr>
              <a:t>(</a:t>
            </a:r>
            <a:r>
              <a:rPr lang="zh-CN" altLang="en-US" sz="2800" b="1" dirty="0" smtClean="0">
                <a:latin typeface="楷体" pitchFamily="49" charset="-122"/>
                <a:ea typeface="楷体" pitchFamily="49" charset="-122"/>
              </a:rPr>
              <a:t>亦可省略）</a:t>
            </a:r>
            <a:endParaRPr lang="zh-CN" altLang="en-US" sz="2800" b="1" dirty="0">
              <a:latin typeface="楷体" pitchFamily="49" charset="-122"/>
              <a:ea typeface="楷体" pitchFamily="49" charset="-122"/>
              <a:cs typeface="+mn-cs"/>
            </a:endParaRPr>
          </a:p>
        </p:txBody>
      </p:sp>
    </p:spTree>
    <p:extLst>
      <p:ext uri="{BB962C8B-B14F-4D97-AF65-F5344CB8AC3E}">
        <p14:creationId xmlns:p14="http://schemas.microsoft.com/office/powerpoint/2010/main" val="375909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824054" y="1196752"/>
            <a:ext cx="480407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nSpc>
                <a:spcPct val="100000"/>
              </a:lnSpc>
              <a:defRPr sz="2800" b="1">
                <a:effectLst/>
                <a:latin typeface="楷体" pitchFamily="49" charset="-122"/>
                <a:ea typeface="楷体" pitchFamily="49" charset="-122"/>
                <a:cs typeface="+mn-cs"/>
              </a:defRPr>
            </a:lvl1pPr>
          </a:lstStyle>
          <a:p>
            <a:r>
              <a:rPr lang="zh-CN" altLang="en-US" dirty="0"/>
              <a:t>  </a:t>
            </a:r>
            <a:r>
              <a:rPr lang="zh-CN" altLang="en-US" dirty="0" smtClean="0"/>
              <a:t>  箱体</a:t>
            </a:r>
            <a:r>
              <a:rPr lang="zh-CN" altLang="en-US" dirty="0"/>
              <a:t>类零件是组成机器及部件的主要零件之一。主要作用是支承、容纳和联接等。多是铸件，结构复杂</a:t>
            </a:r>
            <a:r>
              <a:rPr lang="zh-CN" altLang="en-US" dirty="0" smtClean="0"/>
              <a:t>。</a:t>
            </a:r>
            <a:endParaRPr lang="en-US" altLang="zh-CN" dirty="0"/>
          </a:p>
        </p:txBody>
      </p:sp>
      <p:sp>
        <p:nvSpPr>
          <p:cNvPr id="13"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4.</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箱体类零件</a:t>
            </a:r>
            <a:endParaRPr lang="zh-CN" altLang="en-US" sz="3600" b="1" dirty="0">
              <a:solidFill>
                <a:schemeClr val="accent2"/>
              </a:solidFill>
              <a:latin typeface="隶书" pitchFamily="49" charset="-122"/>
              <a:ea typeface="隶书" pitchFamily="49" charset="-122"/>
            </a:endParaRPr>
          </a:p>
        </p:txBody>
      </p:sp>
      <p:sp>
        <p:nvSpPr>
          <p:cNvPr id="14" name="Text Box 10"/>
          <p:cNvSpPr txBox="1">
            <a:spLocks noChangeArrowheads="1"/>
          </p:cNvSpPr>
          <p:nvPr/>
        </p:nvSpPr>
        <p:spPr bwMode="auto">
          <a:xfrm>
            <a:off x="802904" y="3172906"/>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结构特点  </a:t>
            </a:r>
            <a:endParaRPr lang="zh-CN" altLang="en-US" sz="2000" b="1" dirty="0">
              <a:solidFill>
                <a:srgbClr val="FF0000"/>
              </a:solidFill>
              <a:ea typeface="楷体_GB2312" pitchFamily="49" charset="-122"/>
            </a:endParaRPr>
          </a:p>
        </p:txBody>
      </p:sp>
      <p:sp>
        <p:nvSpPr>
          <p:cNvPr id="15" name="Rectangle 28"/>
          <p:cNvSpPr>
            <a:spLocks noChangeArrowheads="1"/>
          </p:cNvSpPr>
          <p:nvPr/>
        </p:nvSpPr>
        <p:spPr bwMode="auto">
          <a:xfrm>
            <a:off x="804355" y="3861048"/>
            <a:ext cx="79168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latin typeface="楷体" pitchFamily="49" charset="-122"/>
                <a:ea typeface="楷体" pitchFamily="49" charset="-122"/>
                <a:cs typeface="+mn-cs"/>
              </a:rPr>
              <a:t>常有</a:t>
            </a:r>
            <a:r>
              <a:rPr lang="zh-CN" altLang="en-US" sz="2800" b="1" dirty="0">
                <a:latin typeface="楷体" pitchFamily="49" charset="-122"/>
                <a:ea typeface="楷体" pitchFamily="49" charset="-122"/>
                <a:cs typeface="+mn-cs"/>
              </a:rPr>
              <a:t>比较复杂的内腔和外形</a:t>
            </a:r>
            <a:r>
              <a:rPr lang="zh-CN" altLang="en-US" sz="2800" b="1" dirty="0" smtClean="0">
                <a:latin typeface="楷体" pitchFamily="49" charset="-122"/>
                <a:ea typeface="楷体" pitchFamily="49" charset="-122"/>
                <a:cs typeface="+mn-cs"/>
              </a:rPr>
              <a:t>结构。箱</a:t>
            </a:r>
            <a:r>
              <a:rPr lang="zh-CN" altLang="en-US" sz="2800" b="1" dirty="0">
                <a:latin typeface="楷体" pitchFamily="49" charset="-122"/>
                <a:ea typeface="楷体" pitchFamily="49" charset="-122"/>
                <a:cs typeface="+mn-cs"/>
              </a:rPr>
              <a:t>壁</a:t>
            </a:r>
            <a:r>
              <a:rPr lang="zh-CN" altLang="en-US" sz="2800" b="1" dirty="0" smtClean="0">
                <a:latin typeface="楷体" pitchFamily="49" charset="-122"/>
                <a:ea typeface="楷体" pitchFamily="49" charset="-122"/>
                <a:cs typeface="+mn-cs"/>
              </a:rPr>
              <a:t>上常</a:t>
            </a:r>
            <a:r>
              <a:rPr lang="zh-CN" altLang="en-US" sz="2800" b="1" dirty="0">
                <a:latin typeface="楷体" pitchFamily="49" charset="-122"/>
                <a:ea typeface="楷体" pitchFamily="49" charset="-122"/>
                <a:cs typeface="+mn-cs"/>
              </a:rPr>
              <a:t>带有轴承</a:t>
            </a:r>
            <a:r>
              <a:rPr lang="zh-CN" altLang="en-US" sz="2800" b="1" dirty="0" smtClean="0">
                <a:latin typeface="楷体" pitchFamily="49" charset="-122"/>
                <a:ea typeface="楷体" pitchFamily="49" charset="-122"/>
                <a:cs typeface="+mn-cs"/>
              </a:rPr>
              <a:t>孔、凸台、肋板</a:t>
            </a:r>
            <a:r>
              <a:rPr lang="zh-CN" altLang="en-US" sz="2800" b="1" dirty="0">
                <a:latin typeface="楷体" pitchFamily="49" charset="-122"/>
                <a:ea typeface="楷体" pitchFamily="49" charset="-122"/>
                <a:cs typeface="+mn-cs"/>
              </a:rPr>
              <a:t>等</a:t>
            </a:r>
            <a:r>
              <a:rPr lang="zh-CN" altLang="en-US" sz="2800" b="1" dirty="0" smtClean="0">
                <a:latin typeface="楷体" pitchFamily="49" charset="-122"/>
                <a:ea typeface="楷体" pitchFamily="49" charset="-122"/>
                <a:cs typeface="+mn-cs"/>
              </a:rPr>
              <a:t>结构；</a:t>
            </a:r>
            <a:endParaRPr lang="zh-CN" altLang="en-US" sz="2800" b="1" dirty="0">
              <a:latin typeface="楷体" pitchFamily="49" charset="-122"/>
              <a:ea typeface="楷体" pitchFamily="49" charset="-122"/>
              <a:cs typeface="+mn-cs"/>
            </a:endParaRPr>
          </a:p>
        </p:txBody>
      </p:sp>
      <p:sp>
        <p:nvSpPr>
          <p:cNvPr id="16" name="Rectangle 28"/>
          <p:cNvSpPr>
            <a:spLocks noChangeArrowheads="1"/>
          </p:cNvSpPr>
          <p:nvPr/>
        </p:nvSpPr>
        <p:spPr bwMode="auto">
          <a:xfrm>
            <a:off x="780554" y="4731713"/>
            <a:ext cx="79168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latin typeface="楷体" pitchFamily="49" charset="-122"/>
                <a:ea typeface="楷体" pitchFamily="49" charset="-122"/>
                <a:cs typeface="+mn-cs"/>
              </a:rPr>
              <a:t>为了</a:t>
            </a:r>
            <a:r>
              <a:rPr lang="zh-CN" altLang="en-US" sz="2800" b="1" dirty="0">
                <a:latin typeface="楷体" pitchFamily="49" charset="-122"/>
                <a:ea typeface="楷体" pitchFamily="49" charset="-122"/>
                <a:cs typeface="+mn-cs"/>
              </a:rPr>
              <a:t>能安装在机座</a:t>
            </a:r>
            <a:r>
              <a:rPr lang="zh-CN" altLang="en-US" sz="2800" b="1" dirty="0" smtClean="0">
                <a:latin typeface="楷体" pitchFamily="49" charset="-122"/>
                <a:ea typeface="楷体" pitchFamily="49" charset="-122"/>
                <a:cs typeface="+mn-cs"/>
              </a:rPr>
              <a:t>上，以及</a:t>
            </a:r>
            <a:r>
              <a:rPr lang="zh-CN" altLang="en-US" sz="2800" b="1" dirty="0">
                <a:latin typeface="楷体" pitchFamily="49" charset="-122"/>
                <a:ea typeface="楷体" pitchFamily="49" charset="-122"/>
                <a:cs typeface="+mn-cs"/>
              </a:rPr>
              <a:t>将箱</a:t>
            </a:r>
            <a:r>
              <a:rPr lang="zh-CN" altLang="en-US" sz="2800" b="1" dirty="0" smtClean="0">
                <a:latin typeface="楷体" pitchFamily="49" charset="-122"/>
                <a:ea typeface="楷体" pitchFamily="49" charset="-122"/>
                <a:cs typeface="+mn-cs"/>
              </a:rPr>
              <a:t>盖等零件安装</a:t>
            </a:r>
            <a:r>
              <a:rPr lang="zh-CN" altLang="en-US" sz="2800" b="1" dirty="0">
                <a:latin typeface="楷体" pitchFamily="49" charset="-122"/>
                <a:ea typeface="楷体" pitchFamily="49" charset="-122"/>
                <a:cs typeface="+mn-cs"/>
              </a:rPr>
              <a:t>在其</a:t>
            </a:r>
            <a:r>
              <a:rPr lang="zh-CN" altLang="en-US" sz="2800" b="1" dirty="0" smtClean="0">
                <a:latin typeface="楷体" pitchFamily="49" charset="-122"/>
                <a:ea typeface="楷体" pitchFamily="49" charset="-122"/>
                <a:cs typeface="+mn-cs"/>
              </a:rPr>
              <a:t>上，零件</a:t>
            </a:r>
            <a:r>
              <a:rPr lang="zh-CN" altLang="en-US" sz="2800" b="1" dirty="0">
                <a:latin typeface="楷体" pitchFamily="49" charset="-122"/>
                <a:ea typeface="楷体" pitchFamily="49" charset="-122"/>
                <a:cs typeface="+mn-cs"/>
              </a:rPr>
              <a:t>常有安装</a:t>
            </a:r>
            <a:r>
              <a:rPr lang="zh-CN" altLang="en-US" sz="2800" b="1" dirty="0" smtClean="0">
                <a:latin typeface="楷体" pitchFamily="49" charset="-122"/>
                <a:ea typeface="楷体" pitchFamily="49" charset="-122"/>
                <a:cs typeface="+mn-cs"/>
              </a:rPr>
              <a:t>底板、螺栓</a:t>
            </a:r>
            <a:r>
              <a:rPr lang="zh-CN" altLang="en-US" sz="2800" b="1" dirty="0">
                <a:latin typeface="楷体" pitchFamily="49" charset="-122"/>
                <a:ea typeface="楷体" pitchFamily="49" charset="-122"/>
                <a:cs typeface="+mn-cs"/>
              </a:rPr>
              <a:t>孔和螺</a:t>
            </a:r>
            <a:r>
              <a:rPr lang="zh-CN" altLang="en-US" sz="2800" b="1" dirty="0" smtClean="0">
                <a:latin typeface="楷体" pitchFamily="49" charset="-122"/>
                <a:ea typeface="楷体" pitchFamily="49" charset="-122"/>
                <a:cs typeface="+mn-cs"/>
              </a:rPr>
              <a:t>孔；</a:t>
            </a:r>
            <a:endParaRPr lang="zh-CN" altLang="en-US" sz="2800" b="1" dirty="0">
              <a:latin typeface="楷体" pitchFamily="49" charset="-122"/>
              <a:ea typeface="楷体" pitchFamily="49" charset="-122"/>
              <a:cs typeface="+mn-cs"/>
            </a:endParaRPr>
          </a:p>
        </p:txBody>
      </p:sp>
      <p:pic>
        <p:nvPicPr>
          <p:cNvPr id="10" name="Picture 14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8144" y="1121792"/>
            <a:ext cx="2506662" cy="2592387"/>
          </a:xfrm>
          <a:prstGeom prst="rect">
            <a:avLst/>
          </a:prstGeom>
          <a:solidFill>
            <a:schemeClr val="accent3"/>
          </a:solidFill>
          <a:ln w="38100">
            <a:solidFill>
              <a:schemeClr val="accent2"/>
            </a:solidFill>
          </a:ln>
          <a:extLst/>
        </p:spPr>
      </p:pic>
      <p:sp>
        <p:nvSpPr>
          <p:cNvPr id="11" name="Rectangle 28"/>
          <p:cNvSpPr>
            <a:spLocks noChangeArrowheads="1"/>
          </p:cNvSpPr>
          <p:nvPr/>
        </p:nvSpPr>
        <p:spPr bwMode="auto">
          <a:xfrm>
            <a:off x="780553" y="5575469"/>
            <a:ext cx="79168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latin typeface="楷体" pitchFamily="49" charset="-122"/>
                <a:ea typeface="楷体" pitchFamily="49" charset="-122"/>
                <a:cs typeface="+mn-cs"/>
              </a:rPr>
              <a:t>为符合铸件制造工艺特点，零件上常有起</a:t>
            </a:r>
            <a:r>
              <a:rPr lang="zh-CN" altLang="en-US" sz="2800" b="1" dirty="0">
                <a:latin typeface="楷体" pitchFamily="49" charset="-122"/>
                <a:ea typeface="楷体" pitchFamily="49" charset="-122"/>
                <a:cs typeface="+mn-cs"/>
              </a:rPr>
              <a:t>模</a:t>
            </a:r>
            <a:r>
              <a:rPr lang="zh-CN" altLang="en-US" sz="2800" b="1" dirty="0" smtClean="0">
                <a:latin typeface="楷体" pitchFamily="49" charset="-122"/>
                <a:ea typeface="楷体" pitchFamily="49" charset="-122"/>
                <a:cs typeface="+mn-cs"/>
              </a:rPr>
              <a:t>斜度、铸造圆角等</a:t>
            </a:r>
            <a:r>
              <a:rPr lang="zh-CN" altLang="en-US" sz="2800" b="1" dirty="0">
                <a:latin typeface="楷体" pitchFamily="49" charset="-122"/>
                <a:ea typeface="楷体" pitchFamily="49" charset="-122"/>
                <a:cs typeface="+mn-cs"/>
              </a:rPr>
              <a:t>铸造工艺</a:t>
            </a:r>
            <a:r>
              <a:rPr lang="zh-CN" altLang="en-US" sz="2800" b="1" dirty="0" smtClean="0">
                <a:latin typeface="楷体" pitchFamily="49" charset="-122"/>
                <a:ea typeface="楷体" pitchFamily="49" charset="-122"/>
                <a:cs typeface="+mn-cs"/>
              </a:rPr>
              <a:t>结构。</a:t>
            </a:r>
            <a:endParaRPr lang="zh-CN" altLang="en-US" sz="2800" b="1" dirty="0">
              <a:latin typeface="楷体" pitchFamily="49" charset="-122"/>
              <a:ea typeface="楷体" pitchFamily="49" charset="-122"/>
              <a:cs typeface="+mn-cs"/>
            </a:endParaRPr>
          </a:p>
        </p:txBody>
      </p:sp>
    </p:spTree>
    <p:extLst>
      <p:ext uri="{BB962C8B-B14F-4D97-AF65-F5344CB8AC3E}">
        <p14:creationId xmlns:p14="http://schemas.microsoft.com/office/powerpoint/2010/main" val="130760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7200000" s="0" l="0"/>
                                      </p:by>
                                    </p:animClr>
                                    <p:animClr clrSpc="hsl" dir="cw">
                                      <p:cBhvr>
                                        <p:cTn id="7" dur="500" fill="hold"/>
                                        <p:tgtEl>
                                          <p:spTgt spid="13"/>
                                        </p:tgtEl>
                                        <p:attrNameLst>
                                          <p:attrName>fillcolor</p:attrName>
                                        </p:attrNameLst>
                                      </p:cBhvr>
                                      <p:by>
                                        <p:hsl h="7200000" s="0" l="0"/>
                                      </p:by>
                                    </p:animClr>
                                    <p:animClr clrSpc="hsl" dir="cw">
                                      <p:cBhvr>
                                        <p:cTn id="8" dur="500" fill="hold"/>
                                        <p:tgtEl>
                                          <p:spTgt spid="13"/>
                                        </p:tgtEl>
                                        <p:attrNameLst>
                                          <p:attrName>stroke.color</p:attrName>
                                        </p:attrNameLst>
                                      </p:cBhvr>
                                      <p:by>
                                        <p:hsl h="7200000" s="0" l="0"/>
                                      </p:by>
                                    </p:animClr>
                                    <p:set>
                                      <p:cBhvr>
                                        <p:cTn id="9" dur="500" fill="hold"/>
                                        <p:tgtEl>
                                          <p:spTgt spid="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animBg="1"/>
      <p:bldP spid="15" grpId="0"/>
      <p:bldP spid="16"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4.</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箱体类零件</a:t>
            </a:r>
            <a:endParaRPr lang="zh-CN" altLang="en-US" sz="3600" b="1" dirty="0">
              <a:solidFill>
                <a:schemeClr val="accent2"/>
              </a:solidFill>
              <a:latin typeface="隶书" pitchFamily="49" charset="-122"/>
              <a:ea typeface="隶书" pitchFamily="49" charset="-122"/>
            </a:endParaRPr>
          </a:p>
        </p:txBody>
      </p:sp>
      <p:sp>
        <p:nvSpPr>
          <p:cNvPr id="14" name="Text Box 10"/>
          <p:cNvSpPr txBox="1">
            <a:spLocks noChangeArrowheads="1"/>
          </p:cNvSpPr>
          <p:nvPr/>
        </p:nvSpPr>
        <p:spPr bwMode="auto">
          <a:xfrm>
            <a:off x="854418" y="1121792"/>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表达方法  </a:t>
            </a:r>
            <a:endParaRPr lang="zh-CN" altLang="en-US" sz="2000" b="1" dirty="0">
              <a:solidFill>
                <a:srgbClr val="FF0000"/>
              </a:solidFill>
              <a:ea typeface="楷体_GB2312" pitchFamily="49" charset="-122"/>
            </a:endParaRPr>
          </a:p>
        </p:txBody>
      </p:sp>
      <p:pic>
        <p:nvPicPr>
          <p:cNvPr id="10" name="Picture 14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8144" y="1121792"/>
            <a:ext cx="2506662" cy="2592387"/>
          </a:xfrm>
          <a:prstGeom prst="rect">
            <a:avLst/>
          </a:prstGeom>
          <a:solidFill>
            <a:schemeClr val="accent3"/>
          </a:solidFill>
          <a:ln w="38100">
            <a:solidFill>
              <a:schemeClr val="accent2"/>
            </a:solidFill>
          </a:ln>
          <a:extLst/>
        </p:spPr>
      </p:pic>
      <p:sp>
        <p:nvSpPr>
          <p:cNvPr id="12" name="矩形 3"/>
          <p:cNvSpPr>
            <a:spLocks noChangeArrowheads="1"/>
          </p:cNvSpPr>
          <p:nvPr/>
        </p:nvSpPr>
        <p:spPr bwMode="auto">
          <a:xfrm>
            <a:off x="723588" y="1629961"/>
            <a:ext cx="182548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solidFill>
                  <a:schemeClr val="accent2"/>
                </a:solidFill>
                <a:latin typeface="隶书" pitchFamily="49" charset="-122"/>
                <a:ea typeface="隶书" pitchFamily="49" charset="-122"/>
                <a:cs typeface="+mn-cs"/>
              </a:rPr>
              <a:t>主视图</a:t>
            </a:r>
            <a:endParaRPr lang="zh-CN" altLang="en-US" sz="2800" b="1" dirty="0">
              <a:solidFill>
                <a:schemeClr val="accent2"/>
              </a:solidFill>
              <a:latin typeface="楷体" pitchFamily="49" charset="-122"/>
              <a:ea typeface="楷体" pitchFamily="49" charset="-122"/>
              <a:cs typeface="+mn-cs"/>
            </a:endParaRPr>
          </a:p>
        </p:txBody>
      </p:sp>
      <p:sp>
        <p:nvSpPr>
          <p:cNvPr id="17" name="矩形 1"/>
          <p:cNvSpPr>
            <a:spLocks noChangeArrowheads="1"/>
          </p:cNvSpPr>
          <p:nvPr/>
        </p:nvSpPr>
        <p:spPr bwMode="auto">
          <a:xfrm>
            <a:off x="876111" y="2137499"/>
            <a:ext cx="4704002"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buClr>
                <a:srgbClr val="FF0000"/>
              </a:buClr>
            </a:pPr>
            <a:r>
              <a:rPr lang="zh-CN" altLang="en-US" sz="2800" b="1" dirty="0" smtClean="0">
                <a:latin typeface="楷体" pitchFamily="49" charset="-122"/>
                <a:ea typeface="楷体" pitchFamily="49" charset="-122"/>
                <a:cs typeface="+mn-cs"/>
              </a:rPr>
              <a:t>    以</a:t>
            </a:r>
            <a:r>
              <a:rPr lang="zh-CN" altLang="en-US" sz="2800" b="1" dirty="0">
                <a:solidFill>
                  <a:srgbClr val="FF0000"/>
                </a:solidFill>
                <a:latin typeface="隶书" pitchFamily="49" charset="-122"/>
                <a:ea typeface="隶书" pitchFamily="49" charset="-122"/>
                <a:cs typeface="+mn-cs"/>
              </a:rPr>
              <a:t>工作位置</a:t>
            </a:r>
            <a:r>
              <a:rPr lang="zh-CN" altLang="en-US" sz="2800" b="1" dirty="0">
                <a:latin typeface="楷体" pitchFamily="49" charset="-122"/>
                <a:ea typeface="楷体" pitchFamily="49" charset="-122"/>
                <a:cs typeface="+mn-cs"/>
              </a:rPr>
              <a:t>或</a:t>
            </a:r>
            <a:r>
              <a:rPr lang="zh-CN" altLang="en-US" sz="2800" b="1" dirty="0">
                <a:solidFill>
                  <a:srgbClr val="FF0000"/>
                </a:solidFill>
                <a:latin typeface="隶书" pitchFamily="49" charset="-122"/>
                <a:ea typeface="隶书" pitchFamily="49" charset="-122"/>
                <a:cs typeface="+mn-cs"/>
              </a:rPr>
              <a:t>自然安放位置</a:t>
            </a:r>
            <a:r>
              <a:rPr lang="zh-CN" altLang="en-US" sz="2800" b="1" dirty="0">
                <a:latin typeface="楷体" pitchFamily="49" charset="-122"/>
                <a:ea typeface="楷体" pitchFamily="49" charset="-122"/>
                <a:cs typeface="+mn-cs"/>
              </a:rPr>
              <a:t>作为主视图的安放位置，投射方向满足形状特征和位置原则</a:t>
            </a:r>
            <a:r>
              <a:rPr lang="zh-CN" altLang="en-US" sz="2800" b="1" dirty="0" smtClean="0">
                <a:latin typeface="楷体" pitchFamily="49" charset="-122"/>
                <a:ea typeface="楷体" pitchFamily="49" charset="-122"/>
                <a:cs typeface="+mn-cs"/>
              </a:rPr>
              <a:t>。</a:t>
            </a:r>
            <a:endParaRPr lang="en-US" altLang="zh-CN" sz="2800" b="1" dirty="0">
              <a:latin typeface="楷体" pitchFamily="49" charset="-122"/>
              <a:ea typeface="楷体" pitchFamily="49" charset="-122"/>
              <a:cs typeface="+mn-cs"/>
            </a:endParaRPr>
          </a:p>
        </p:txBody>
      </p:sp>
      <p:sp>
        <p:nvSpPr>
          <p:cNvPr id="18" name="矩形 3"/>
          <p:cNvSpPr>
            <a:spLocks noChangeArrowheads="1"/>
          </p:cNvSpPr>
          <p:nvPr/>
        </p:nvSpPr>
        <p:spPr bwMode="auto">
          <a:xfrm>
            <a:off x="704107" y="4006225"/>
            <a:ext cx="253592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solidFill>
                  <a:schemeClr val="accent2"/>
                </a:solidFill>
                <a:latin typeface="隶书" pitchFamily="49" charset="-122"/>
                <a:ea typeface="隶书" pitchFamily="49" charset="-122"/>
                <a:cs typeface="+mn-cs"/>
              </a:rPr>
              <a:t>其他视图</a:t>
            </a:r>
            <a:endParaRPr lang="zh-CN" altLang="en-US" sz="2800" b="1" dirty="0">
              <a:solidFill>
                <a:schemeClr val="accent2"/>
              </a:solidFill>
              <a:latin typeface="楷体" pitchFamily="49" charset="-122"/>
              <a:ea typeface="楷体" pitchFamily="49" charset="-122"/>
              <a:cs typeface="+mn-cs"/>
            </a:endParaRPr>
          </a:p>
        </p:txBody>
      </p:sp>
      <p:sp>
        <p:nvSpPr>
          <p:cNvPr id="19" name="矩形 18"/>
          <p:cNvSpPr>
            <a:spLocks noChangeArrowheads="1"/>
          </p:cNvSpPr>
          <p:nvPr/>
        </p:nvSpPr>
        <p:spPr bwMode="auto">
          <a:xfrm>
            <a:off x="899592" y="4653136"/>
            <a:ext cx="769581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buClr>
                <a:srgbClr val="FF0000"/>
              </a:buClr>
            </a:pPr>
            <a:r>
              <a:rPr lang="zh-CN" altLang="en-US" sz="2800" b="1" dirty="0" smtClean="0">
                <a:latin typeface="楷体" pitchFamily="49" charset="-122"/>
                <a:ea typeface="楷体" pitchFamily="49" charset="-122"/>
              </a:rPr>
              <a:t>    常</a:t>
            </a:r>
            <a:r>
              <a:rPr lang="zh-CN" altLang="en-US" sz="2800" b="1" dirty="0">
                <a:latin typeface="楷体" pitchFamily="49" charset="-122"/>
                <a:ea typeface="楷体" pitchFamily="49" charset="-122"/>
              </a:rPr>
              <a:t>需要三个以上的基本视图和足够数量的辅助视图</a:t>
            </a:r>
            <a:r>
              <a:rPr lang="zh-CN" altLang="en-US" sz="2800" b="1" dirty="0" smtClean="0">
                <a:latin typeface="楷体" pitchFamily="49" charset="-122"/>
                <a:ea typeface="楷体" pitchFamily="49" charset="-122"/>
              </a:rPr>
              <a:t>。</a:t>
            </a:r>
            <a:endParaRPr lang="zh-CN" altLang="en-US" sz="2800" b="1" dirty="0">
              <a:latin typeface="楷体" pitchFamily="49" charset="-122"/>
              <a:ea typeface="楷体" pitchFamily="49" charset="-122"/>
              <a:cs typeface="+mn-cs"/>
            </a:endParaRPr>
          </a:p>
        </p:txBody>
      </p:sp>
    </p:spTree>
    <p:extLst>
      <p:ext uri="{BB962C8B-B14F-4D97-AF65-F5344CB8AC3E}">
        <p14:creationId xmlns:p14="http://schemas.microsoft.com/office/powerpoint/2010/main" val="198206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P spid="17" grpId="0"/>
      <p:bldP spid="18"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4.</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箱体类零件</a:t>
            </a:r>
            <a:endParaRPr lang="zh-CN" altLang="en-US" sz="3600" b="1" dirty="0">
              <a:solidFill>
                <a:schemeClr val="accent2"/>
              </a:solidFill>
              <a:latin typeface="隶书" pitchFamily="49" charset="-122"/>
              <a:ea typeface="隶书" pitchFamily="49" charset="-122"/>
            </a:endParaRPr>
          </a:p>
        </p:txBody>
      </p:sp>
      <p:sp>
        <p:nvSpPr>
          <p:cNvPr id="14" name="Text Box 10"/>
          <p:cNvSpPr txBox="1">
            <a:spLocks noChangeArrowheads="1"/>
          </p:cNvSpPr>
          <p:nvPr/>
        </p:nvSpPr>
        <p:spPr bwMode="auto">
          <a:xfrm>
            <a:off x="854418" y="1121792"/>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表达方法  </a:t>
            </a:r>
            <a:endParaRPr lang="zh-CN" altLang="en-US" sz="2000" b="1" dirty="0">
              <a:solidFill>
                <a:srgbClr val="FF0000"/>
              </a:solidFill>
              <a:ea typeface="楷体_GB2312" pitchFamily="49" charset="-122"/>
            </a:endParaRPr>
          </a:p>
        </p:txBody>
      </p:sp>
      <p:grpSp>
        <p:nvGrpSpPr>
          <p:cNvPr id="2" name="组合 1"/>
          <p:cNvGrpSpPr/>
          <p:nvPr/>
        </p:nvGrpSpPr>
        <p:grpSpPr>
          <a:xfrm>
            <a:off x="755576" y="1628800"/>
            <a:ext cx="4519612" cy="5011738"/>
            <a:chOff x="755576" y="1628800"/>
            <a:chExt cx="4519612" cy="5011738"/>
          </a:xfrm>
        </p:grpSpPr>
        <p:pic>
          <p:nvPicPr>
            <p:cNvPr id="11"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576" y="1628800"/>
              <a:ext cx="4519612" cy="5011738"/>
            </a:xfrm>
            <a:prstGeom prst="rect">
              <a:avLst/>
            </a:prstGeom>
            <a:solidFill>
              <a:schemeClr val="accent3"/>
            </a:solidFill>
            <a:ln w="38100">
              <a:solidFill>
                <a:schemeClr val="accent2"/>
              </a:solidFill>
            </a:ln>
            <a:extLst/>
          </p:spPr>
        </p:pic>
        <p:pic>
          <p:nvPicPr>
            <p:cNvPr id="15" name="Picture 14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95876" y="4300444"/>
              <a:ext cx="2262172" cy="233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2"/>
          <p:cNvSpPr>
            <a:spLocks noChangeArrowheads="1"/>
          </p:cNvSpPr>
          <p:nvPr/>
        </p:nvSpPr>
        <p:spPr bwMode="auto">
          <a:xfrm>
            <a:off x="5473942" y="1117614"/>
            <a:ext cx="333730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buClr>
                <a:srgbClr val="FF0000"/>
              </a:buClr>
            </a:pPr>
            <a:r>
              <a:rPr lang="zh-CN" altLang="en-US" sz="2800" b="1" dirty="0" smtClean="0">
                <a:latin typeface="楷体" pitchFamily="49" charset="-122"/>
                <a:ea typeface="楷体" pitchFamily="49" charset="-122"/>
                <a:cs typeface="+mn-cs"/>
              </a:rPr>
              <a:t>    主视图</a:t>
            </a:r>
            <a:r>
              <a:rPr lang="zh-CN" altLang="en-US" sz="2800" b="1" dirty="0">
                <a:latin typeface="楷体" pitchFamily="49" charset="-122"/>
                <a:ea typeface="楷体" pitchFamily="49" charset="-122"/>
                <a:cs typeface="+mn-cs"/>
              </a:rPr>
              <a:t>采用全剖视图主要表达内部结构特点。</a:t>
            </a:r>
          </a:p>
        </p:txBody>
      </p:sp>
      <p:sp>
        <p:nvSpPr>
          <p:cNvPr id="20" name="Rectangle 3"/>
          <p:cNvSpPr>
            <a:spLocks noChangeArrowheads="1"/>
          </p:cNvSpPr>
          <p:nvPr/>
        </p:nvSpPr>
        <p:spPr bwMode="auto">
          <a:xfrm>
            <a:off x="5473942" y="2410276"/>
            <a:ext cx="3384996"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buClr>
                <a:srgbClr val="FF0000"/>
              </a:buClr>
            </a:pPr>
            <a:r>
              <a:rPr lang="zh-CN" altLang="en-US" sz="2800" b="1" dirty="0" smtClean="0">
                <a:latin typeface="楷体" pitchFamily="49" charset="-122"/>
                <a:ea typeface="楷体" pitchFamily="49" charset="-122"/>
                <a:cs typeface="+mn-cs"/>
              </a:rPr>
              <a:t>    左视图</a:t>
            </a:r>
            <a:r>
              <a:rPr lang="zh-CN" altLang="en-US" sz="2800" b="1" dirty="0">
                <a:latin typeface="楷体" pitchFamily="49" charset="-122"/>
                <a:ea typeface="楷体" pitchFamily="49" charset="-122"/>
                <a:cs typeface="+mn-cs"/>
              </a:rPr>
              <a:t>采用半剖视图，左侧带圆角的方形凸缘及四个螺孔的位置，中间部分</a:t>
            </a:r>
            <a:r>
              <a:rPr lang="zh-CN" altLang="en-US" sz="2800" b="1" dirty="0" smtClean="0">
                <a:latin typeface="楷体" pitchFamily="49" charset="-122"/>
                <a:ea typeface="楷体" pitchFamily="49" charset="-122"/>
                <a:cs typeface="+mn-cs"/>
              </a:rPr>
              <a:t>的内、外圆柱体</a:t>
            </a:r>
            <a:r>
              <a:rPr lang="zh-CN" altLang="en-US" sz="2800" b="1" dirty="0">
                <a:latin typeface="楷体" pitchFamily="49" charset="-122"/>
                <a:ea typeface="楷体" pitchFamily="49" charset="-122"/>
                <a:cs typeface="+mn-cs"/>
              </a:rPr>
              <a:t>。 </a:t>
            </a:r>
          </a:p>
        </p:txBody>
      </p:sp>
      <p:sp>
        <p:nvSpPr>
          <p:cNvPr id="21" name="矩形 20"/>
          <p:cNvSpPr>
            <a:spLocks noChangeArrowheads="1"/>
          </p:cNvSpPr>
          <p:nvPr/>
        </p:nvSpPr>
        <p:spPr bwMode="auto">
          <a:xfrm>
            <a:off x="5491534" y="4585771"/>
            <a:ext cx="3544962"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buClr>
                <a:srgbClr val="FF0000"/>
              </a:buClr>
            </a:pPr>
            <a:r>
              <a:rPr lang="zh-CN" altLang="en-US" sz="2800" b="1" dirty="0" smtClean="0">
                <a:latin typeface="楷体" pitchFamily="49" charset="-122"/>
                <a:ea typeface="楷体" pitchFamily="49" charset="-122"/>
                <a:cs typeface="+mn-cs"/>
              </a:rPr>
              <a:t>    俯视图</a:t>
            </a:r>
            <a:r>
              <a:rPr lang="zh-CN" altLang="en-US" sz="2800" b="1" dirty="0">
                <a:latin typeface="楷体" pitchFamily="49" charset="-122"/>
                <a:ea typeface="楷体" pitchFamily="49" charset="-122"/>
                <a:cs typeface="+mn-cs"/>
              </a:rPr>
              <a:t>采用外形视图主要表达外部形状特征、大小，顶端的</a:t>
            </a:r>
            <a:r>
              <a:rPr lang="en-US" altLang="zh-CN" sz="2800" b="1" dirty="0">
                <a:latin typeface="楷体" pitchFamily="49" charset="-122"/>
                <a:ea typeface="楷体" pitchFamily="49" charset="-122"/>
                <a:cs typeface="+mn-cs"/>
              </a:rPr>
              <a:t>90°</a:t>
            </a:r>
            <a:r>
              <a:rPr lang="zh-CN" altLang="en-US" sz="2800" b="1" dirty="0">
                <a:latin typeface="楷体" pitchFamily="49" charset="-122"/>
                <a:ea typeface="楷体" pitchFamily="49" charset="-122"/>
                <a:cs typeface="+mn-cs"/>
              </a:rPr>
              <a:t>扇形限位块。</a:t>
            </a:r>
          </a:p>
        </p:txBody>
      </p:sp>
      <p:sp>
        <p:nvSpPr>
          <p:cNvPr id="22" name="椭圆 21"/>
          <p:cNvSpPr/>
          <p:nvPr/>
        </p:nvSpPr>
        <p:spPr>
          <a:xfrm>
            <a:off x="961171" y="5157192"/>
            <a:ext cx="287337" cy="7921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矩形 2"/>
          <p:cNvSpPr/>
          <p:nvPr/>
        </p:nvSpPr>
        <p:spPr bwMode="auto">
          <a:xfrm>
            <a:off x="755576" y="1916832"/>
            <a:ext cx="2160240" cy="2448272"/>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
        <p:nvSpPr>
          <p:cNvPr id="23" name="矩形 22"/>
          <p:cNvSpPr/>
          <p:nvPr/>
        </p:nvSpPr>
        <p:spPr bwMode="auto">
          <a:xfrm>
            <a:off x="3563888" y="1852172"/>
            <a:ext cx="1800200" cy="2448272"/>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
        <p:nvSpPr>
          <p:cNvPr id="24" name="矩形 23"/>
          <p:cNvSpPr/>
          <p:nvPr/>
        </p:nvSpPr>
        <p:spPr bwMode="auto">
          <a:xfrm>
            <a:off x="759469" y="4515762"/>
            <a:ext cx="2160240" cy="2009582"/>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Tree>
    <p:extLst>
      <p:ext uri="{BB962C8B-B14F-4D97-AF65-F5344CB8AC3E}">
        <p14:creationId xmlns:p14="http://schemas.microsoft.com/office/powerpoint/2010/main" val="268026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2000"/>
                                        <p:tgtEl>
                                          <p:spTgt spid="23"/>
                                        </p:tgtEl>
                                      </p:cBhvr>
                                    </p:animEffect>
                                    <p:anim calcmode="lin" valueType="num">
                                      <p:cBhvr>
                                        <p:cTn id="30" dur="2000" fill="hold"/>
                                        <p:tgtEl>
                                          <p:spTgt spid="23"/>
                                        </p:tgtEl>
                                        <p:attrNameLst>
                                          <p:attrName>ppt_w</p:attrName>
                                        </p:attrNameLst>
                                      </p:cBhvr>
                                      <p:tavLst>
                                        <p:tav tm="0" fmla="#ppt_w*sin(2.5*pi*$)">
                                          <p:val>
                                            <p:fltVal val="0"/>
                                          </p:val>
                                        </p:tav>
                                        <p:tav tm="100000">
                                          <p:val>
                                            <p:fltVal val="1"/>
                                          </p:val>
                                        </p:tav>
                                      </p:tavLst>
                                    </p:anim>
                                    <p:anim calcmode="lin" valueType="num">
                                      <p:cBhvr>
                                        <p:cTn id="31"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0">
                                            <p:txEl>
                                              <p:pRg st="0" end="0"/>
                                            </p:txEl>
                                          </p:spTgt>
                                        </p:tgtEl>
                                        <p:attrNameLst>
                                          <p:attrName>style.visibility</p:attrName>
                                        </p:attrNameLst>
                                      </p:cBhvr>
                                      <p:to>
                                        <p:strVal val="visible"/>
                                      </p:to>
                                    </p:set>
                                    <p:animEffect transition="in" filter="wipe(up)">
                                      <p:cBhvr>
                                        <p:cTn id="36" dur="500"/>
                                        <p:tgtEl>
                                          <p:spTgt spid="20">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23"/>
                                        </p:tgtEl>
                                      </p:cBhvr>
                                    </p:animEffect>
                                    <p:set>
                                      <p:cBhvr>
                                        <p:cTn id="41" dur="1" fill="hold">
                                          <p:stCondLst>
                                            <p:cond delay="499"/>
                                          </p:stCondLst>
                                        </p:cTn>
                                        <p:tgtEl>
                                          <p:spTgt spid="2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2000"/>
                                        <p:tgtEl>
                                          <p:spTgt spid="24"/>
                                        </p:tgtEl>
                                      </p:cBhvr>
                                    </p:animEffect>
                                    <p:anim calcmode="lin" valueType="num">
                                      <p:cBhvr>
                                        <p:cTn id="47" dur="2000" fill="hold"/>
                                        <p:tgtEl>
                                          <p:spTgt spid="24"/>
                                        </p:tgtEl>
                                        <p:attrNameLst>
                                          <p:attrName>ppt_w</p:attrName>
                                        </p:attrNameLst>
                                      </p:cBhvr>
                                      <p:tavLst>
                                        <p:tav tm="0" fmla="#ppt_w*sin(2.5*pi*$)">
                                          <p:val>
                                            <p:fltVal val="0"/>
                                          </p:val>
                                        </p:tav>
                                        <p:tav tm="100000">
                                          <p:val>
                                            <p:fltVal val="1"/>
                                          </p:val>
                                        </p:tav>
                                      </p:tavLst>
                                    </p:anim>
                                    <p:anim calcmode="lin" valueType="num">
                                      <p:cBhvr>
                                        <p:cTn id="48" dur="2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up)">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linds(horizontal)">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24"/>
                                        </p:tgtEl>
                                      </p:cBhvr>
                                    </p:animEffect>
                                    <p:set>
                                      <p:cBhvr>
                                        <p:cTn id="63"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20" grpId="0" build="p" autoUpdateAnimBg="0"/>
      <p:bldP spid="21" grpId="0"/>
      <p:bldP spid="22" grpId="0" animBg="1"/>
      <p:bldP spid="3" grpId="0" animBg="1"/>
      <p:bldP spid="3" grpId="1" animBg="1"/>
      <p:bldP spid="23" grpId="0" animBg="1"/>
      <p:bldP spid="23" grpId="1" animBg="1"/>
      <p:bldP spid="24" grpId="0" animBg="1"/>
      <p:bldP spid="2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2"/>
          <p:cNvSpPr>
            <a:spLocks noChangeArrowheads="1"/>
          </p:cNvSpPr>
          <p:nvPr/>
        </p:nvSpPr>
        <p:spPr bwMode="auto">
          <a:xfrm>
            <a:off x="971550" y="258409"/>
            <a:ext cx="760412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eaLnBrk="0" hangingPunct="0">
              <a:lnSpc>
                <a:spcPct val="90000"/>
              </a:lnSpc>
            </a:pPr>
            <a:r>
              <a:rPr lang="en-US" altLang="zh-CN" sz="2800" b="1" dirty="0">
                <a:solidFill>
                  <a:schemeClr val="accent2"/>
                </a:solidFill>
                <a:latin typeface="楷体_GB2312" pitchFamily="49" charset="-122"/>
                <a:ea typeface="楷体_GB2312" pitchFamily="49" charset="-122"/>
              </a:rPr>
              <a:t>【</a:t>
            </a:r>
            <a:r>
              <a:rPr lang="zh-CN" altLang="en-US" sz="2800" b="1" dirty="0">
                <a:solidFill>
                  <a:schemeClr val="accent2"/>
                </a:solidFill>
                <a:ea typeface="楷体_GB2312" pitchFamily="49" charset="-122"/>
              </a:rPr>
              <a:t>例</a:t>
            </a:r>
            <a:r>
              <a:rPr lang="en-US" altLang="zh-CN" sz="2800" b="1" dirty="0">
                <a:solidFill>
                  <a:schemeClr val="accent2"/>
                </a:solidFill>
                <a:latin typeface="楷体_GB2312" pitchFamily="49" charset="-122"/>
                <a:ea typeface="楷体_GB2312" pitchFamily="49" charset="-122"/>
              </a:rPr>
              <a:t>】 </a:t>
            </a:r>
            <a:r>
              <a:rPr lang="zh-CN" altLang="en-US" sz="2800" b="1" dirty="0" smtClean="0">
                <a:ea typeface="楷体_GB2312" pitchFamily="49" charset="-122"/>
              </a:rPr>
              <a:t>分析图示轴承座的表达方案。</a:t>
            </a:r>
            <a:endParaRPr lang="zh-CN" altLang="en-US" sz="2800" b="1" dirty="0">
              <a:ea typeface="楷体_GB2312" pitchFamily="49" charset="-122"/>
            </a:endParaRPr>
          </a:p>
        </p:txBody>
      </p:sp>
      <p:pic>
        <p:nvPicPr>
          <p:cNvPr id="18" name="Picture 23" descr="2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836613"/>
            <a:ext cx="6858000"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294922" name="ShockwaveFlash1" r:id="rId2" imgW="8066667" imgH="5378107"/>
        </mc:Choice>
        <mc:Fallback>
          <p:control name="ShockwaveFlash1" r:id="rId2" imgW="8066667" imgH="5378107">
            <p:pic>
              <p:nvPicPr>
                <p:cNvPr id="0" name="ShockwaveFlash1"/>
                <p:cNvPicPr preferRelativeResize="0">
                  <a:picLocks noChangeAspect="1"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755650" y="955675"/>
                  <a:ext cx="8066088" cy="53784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330212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8.2.1</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主视图的选择</a:t>
            </a:r>
            <a:endParaRPr lang="zh-CN" altLang="en-US" sz="3600" b="1" dirty="0">
              <a:solidFill>
                <a:schemeClr val="accent2"/>
              </a:solidFill>
              <a:latin typeface="隶书" pitchFamily="49" charset="-122"/>
              <a:ea typeface="隶书" pitchFamily="49" charset="-122"/>
            </a:endParaRPr>
          </a:p>
        </p:txBody>
      </p:sp>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ChangeArrowheads="1"/>
          </p:cNvSpPr>
          <p:nvPr/>
        </p:nvSpPr>
        <p:spPr>
          <a:xfrm>
            <a:off x="839787" y="2060848"/>
            <a:ext cx="546040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eaLnBrk="0" hangingPunct="0">
              <a:defRPr sz="3200" b="1">
                <a:solidFill>
                  <a:schemeClr val="accent2"/>
                </a:solidFill>
                <a:latin typeface="隶书" pitchFamily="49" charset="-122"/>
                <a:ea typeface="隶书" pitchFamily="49"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a:t>1. </a:t>
            </a:r>
            <a:r>
              <a:rPr lang="zh-CN" altLang="en-US" dirty="0"/>
              <a:t>确定零件的安放位置</a:t>
            </a:r>
          </a:p>
        </p:txBody>
      </p:sp>
      <p:sp>
        <p:nvSpPr>
          <p:cNvPr id="15" name="Text Box 12"/>
          <p:cNvSpPr txBox="1">
            <a:spLocks noChangeArrowheads="1"/>
          </p:cNvSpPr>
          <p:nvPr/>
        </p:nvSpPr>
        <p:spPr bwMode="auto">
          <a:xfrm>
            <a:off x="839788" y="3863370"/>
            <a:ext cx="7823994" cy="861774"/>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marL="457200" indent="-457200">
              <a:lnSpc>
                <a:spcPct val="100000"/>
              </a:lnSpc>
              <a:buClr>
                <a:srgbClr val="FF0000"/>
              </a:buClr>
              <a:buFont typeface="Wingdings" pitchFamily="2" charset="2"/>
              <a:buChar char="Ø"/>
              <a:defRPr sz="2800" b="1">
                <a:latin typeface="楷体" pitchFamily="49" charset="-122"/>
                <a:ea typeface="楷体" pitchFamily="49" charset="-122"/>
                <a:cs typeface="+mn-cs"/>
              </a:defRPr>
            </a:lvl1pPr>
          </a:lstStyle>
          <a:p>
            <a:r>
              <a:rPr lang="zh-CN" altLang="en-US" dirty="0">
                <a:solidFill>
                  <a:srgbClr val="FF0000"/>
                </a:solidFill>
                <a:latin typeface="隶书" pitchFamily="49" charset="-122"/>
                <a:ea typeface="隶书" pitchFamily="49" charset="-122"/>
              </a:rPr>
              <a:t>加工位置</a:t>
            </a:r>
            <a:r>
              <a:rPr lang="zh-CN" altLang="en-US" dirty="0"/>
              <a:t>：是按零件在主要加工工序中的装夹位置选取</a:t>
            </a:r>
            <a:r>
              <a:rPr lang="zh-CN" altLang="en-US" dirty="0" smtClean="0"/>
              <a:t>主视图；</a:t>
            </a:r>
            <a:endParaRPr lang="zh-CN" altLang="en-US" dirty="0"/>
          </a:p>
        </p:txBody>
      </p:sp>
      <p:sp>
        <p:nvSpPr>
          <p:cNvPr id="16" name="Text Box 30"/>
          <p:cNvSpPr txBox="1">
            <a:spLocks noChangeArrowheads="1"/>
          </p:cNvSpPr>
          <p:nvPr/>
        </p:nvSpPr>
        <p:spPr bwMode="auto">
          <a:xfrm>
            <a:off x="832296" y="5447546"/>
            <a:ext cx="8204200" cy="861774"/>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marL="457200" indent="-457200">
              <a:lnSpc>
                <a:spcPct val="100000"/>
              </a:lnSpc>
              <a:buClr>
                <a:srgbClr val="FF0000"/>
              </a:buClr>
              <a:buFont typeface="Wingdings" pitchFamily="2" charset="2"/>
              <a:buChar char="Ø"/>
              <a:defRPr sz="2800" b="1">
                <a:latin typeface="楷体" pitchFamily="49" charset="-122"/>
                <a:ea typeface="楷体" pitchFamily="49" charset="-122"/>
                <a:cs typeface="+mn-cs"/>
              </a:defRPr>
            </a:lvl1pPr>
          </a:lstStyle>
          <a:p>
            <a:r>
              <a:rPr lang="zh-CN" altLang="en-US" dirty="0">
                <a:solidFill>
                  <a:srgbClr val="FF0000"/>
                </a:solidFill>
                <a:latin typeface="隶书" pitchFamily="49" charset="-122"/>
                <a:ea typeface="隶书" pitchFamily="49" charset="-122"/>
              </a:rPr>
              <a:t>工作位置</a:t>
            </a:r>
            <a:r>
              <a:rPr lang="zh-CN" altLang="en-US" dirty="0"/>
              <a:t>：是指零件在机器或部件中工作时的位置。</a:t>
            </a:r>
          </a:p>
        </p:txBody>
      </p:sp>
      <p:sp>
        <p:nvSpPr>
          <p:cNvPr id="17" name="Rectangle 40"/>
          <p:cNvSpPr>
            <a:spLocks noChangeArrowheads="1"/>
          </p:cNvSpPr>
          <p:nvPr/>
        </p:nvSpPr>
        <p:spPr bwMode="auto">
          <a:xfrm>
            <a:off x="692774" y="1124744"/>
            <a:ext cx="814002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r>
              <a:rPr lang="en-US" altLang="zh-CN" sz="2800" b="1" dirty="0">
                <a:latin typeface="楷体" pitchFamily="49" charset="-122"/>
                <a:ea typeface="楷体" pitchFamily="49" charset="-122"/>
                <a:cs typeface="+mn-cs"/>
              </a:rPr>
              <a:t>    </a:t>
            </a:r>
            <a:r>
              <a:rPr lang="zh-CN" altLang="en-US" sz="2800" b="1" dirty="0">
                <a:solidFill>
                  <a:srgbClr val="FF0000"/>
                </a:solidFill>
                <a:latin typeface="隶书" pitchFamily="49" charset="-122"/>
                <a:ea typeface="隶书" pitchFamily="49" charset="-122"/>
                <a:cs typeface="+mn-cs"/>
              </a:rPr>
              <a:t>主视图</a:t>
            </a:r>
            <a:r>
              <a:rPr lang="zh-CN" altLang="en-US" sz="2800" b="1" dirty="0">
                <a:latin typeface="楷体" pitchFamily="49" charset="-122"/>
                <a:ea typeface="楷体" pitchFamily="49" charset="-122"/>
                <a:cs typeface="+mn-cs"/>
              </a:rPr>
              <a:t>是一组视图的</a:t>
            </a:r>
            <a:r>
              <a:rPr lang="zh-CN" altLang="en-US" sz="2800" b="1" dirty="0">
                <a:solidFill>
                  <a:srgbClr val="FF0000"/>
                </a:solidFill>
                <a:latin typeface="隶书" pitchFamily="49" charset="-122"/>
                <a:ea typeface="隶书" pitchFamily="49" charset="-122"/>
                <a:cs typeface="+mn-cs"/>
              </a:rPr>
              <a:t>核心</a:t>
            </a:r>
            <a:r>
              <a:rPr lang="zh-CN" altLang="en-US" sz="2800" b="1" dirty="0">
                <a:latin typeface="楷体" pitchFamily="49" charset="-122"/>
                <a:ea typeface="楷体" pitchFamily="49" charset="-122"/>
                <a:cs typeface="+mn-cs"/>
              </a:rPr>
              <a:t>，选择主视图时，先要确定零件的</a:t>
            </a:r>
            <a:r>
              <a:rPr lang="zh-CN" altLang="en-US" sz="2800" b="1" dirty="0">
                <a:solidFill>
                  <a:srgbClr val="FF0000"/>
                </a:solidFill>
                <a:latin typeface="隶书" pitchFamily="49" charset="-122"/>
                <a:ea typeface="隶书" pitchFamily="49" charset="-122"/>
                <a:cs typeface="+mn-cs"/>
              </a:rPr>
              <a:t>安放位置</a:t>
            </a:r>
            <a:r>
              <a:rPr lang="zh-CN" altLang="en-US" sz="2800" b="1" dirty="0">
                <a:latin typeface="楷体" pitchFamily="49" charset="-122"/>
                <a:ea typeface="楷体" pitchFamily="49" charset="-122"/>
                <a:cs typeface="+mn-cs"/>
              </a:rPr>
              <a:t>和</a:t>
            </a:r>
            <a:r>
              <a:rPr lang="zh-CN" altLang="en-US" sz="2800" b="1" dirty="0">
                <a:solidFill>
                  <a:srgbClr val="FF0000"/>
                </a:solidFill>
                <a:latin typeface="隶书" pitchFamily="49" charset="-122"/>
                <a:ea typeface="隶书" pitchFamily="49" charset="-122"/>
                <a:cs typeface="+mn-cs"/>
              </a:rPr>
              <a:t>投射方向</a:t>
            </a:r>
            <a:r>
              <a:rPr lang="zh-CN" altLang="en-US" sz="2800" b="1" dirty="0">
                <a:latin typeface="楷体" pitchFamily="49" charset="-122"/>
                <a:ea typeface="楷体" pitchFamily="49" charset="-122"/>
                <a:cs typeface="+mn-cs"/>
              </a:rPr>
              <a:t>。</a:t>
            </a:r>
          </a:p>
        </p:txBody>
      </p:sp>
      <p:sp>
        <p:nvSpPr>
          <p:cNvPr id="19" name="Rectangle 4"/>
          <p:cNvSpPr>
            <a:spLocks noChangeArrowheads="1"/>
          </p:cNvSpPr>
          <p:nvPr/>
        </p:nvSpPr>
        <p:spPr bwMode="auto">
          <a:xfrm>
            <a:off x="827584" y="2708920"/>
            <a:ext cx="7836197"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r>
              <a:rPr lang="en-US" altLang="zh-CN" sz="2800" b="1" dirty="0">
                <a:latin typeface="楷体" pitchFamily="49" charset="-122"/>
                <a:ea typeface="楷体" pitchFamily="49" charset="-122"/>
                <a:cs typeface="+mn-cs"/>
              </a:rPr>
              <a:t>    </a:t>
            </a:r>
            <a:r>
              <a:rPr lang="zh-CN" altLang="en-US" sz="2800" b="1" dirty="0" smtClean="0">
                <a:latin typeface="楷体" pitchFamily="49" charset="-122"/>
                <a:ea typeface="楷体" pitchFamily="49" charset="-122"/>
                <a:cs typeface="+mn-cs"/>
              </a:rPr>
              <a:t>应</a:t>
            </a:r>
            <a:r>
              <a:rPr lang="zh-CN" altLang="en-US" sz="2800" b="1" dirty="0">
                <a:latin typeface="楷体" pitchFamily="49" charset="-122"/>
                <a:ea typeface="楷体" pitchFamily="49" charset="-122"/>
                <a:cs typeface="+mn-cs"/>
              </a:rPr>
              <a:t>使主视图尽可能反映零件的主要</a:t>
            </a:r>
            <a:r>
              <a:rPr lang="zh-CN" altLang="en-US" sz="2800" b="1" dirty="0">
                <a:solidFill>
                  <a:srgbClr val="FF0000"/>
                </a:solidFill>
                <a:latin typeface="隶书" pitchFamily="49" charset="-122"/>
                <a:ea typeface="隶书" pitchFamily="49" charset="-122"/>
                <a:cs typeface="+mn-cs"/>
              </a:rPr>
              <a:t>加工位置</a:t>
            </a:r>
            <a:r>
              <a:rPr lang="zh-CN" altLang="en-US" sz="2800" b="1" dirty="0">
                <a:latin typeface="楷体" pitchFamily="49" charset="-122"/>
                <a:ea typeface="楷体" pitchFamily="49" charset="-122"/>
                <a:cs typeface="+mn-cs"/>
              </a:rPr>
              <a:t>或在机器中的</a:t>
            </a:r>
            <a:r>
              <a:rPr lang="zh-CN" altLang="en-US" sz="2800" b="1" dirty="0">
                <a:solidFill>
                  <a:srgbClr val="FF0000"/>
                </a:solidFill>
                <a:latin typeface="隶书" pitchFamily="49" charset="-122"/>
                <a:ea typeface="隶书" pitchFamily="49" charset="-122"/>
                <a:cs typeface="+mn-cs"/>
              </a:rPr>
              <a:t>工作位置</a:t>
            </a:r>
            <a:r>
              <a:rPr lang="zh-CN" altLang="en-US" sz="2800" b="1" dirty="0">
                <a:latin typeface="楷体" pitchFamily="49" charset="-122"/>
                <a:ea typeface="楷体" pitchFamily="49" charset="-122"/>
                <a:cs typeface="+mn-cs"/>
              </a:rPr>
              <a:t>。</a:t>
            </a:r>
          </a:p>
        </p:txBody>
      </p:sp>
      <p:sp>
        <p:nvSpPr>
          <p:cNvPr id="22" name="Text Box 12"/>
          <p:cNvSpPr txBox="1">
            <a:spLocks noChangeArrowheads="1"/>
          </p:cNvSpPr>
          <p:nvPr/>
        </p:nvSpPr>
        <p:spPr bwMode="auto">
          <a:xfrm>
            <a:off x="1281688" y="4798313"/>
            <a:ext cx="7610792" cy="430887"/>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marL="457200" indent="-457200">
              <a:lnSpc>
                <a:spcPct val="100000"/>
              </a:lnSpc>
              <a:buClr>
                <a:srgbClr val="FF0000"/>
              </a:buClr>
              <a:buFont typeface="Wingdings" pitchFamily="2" charset="2"/>
              <a:buChar char="Ø"/>
              <a:defRPr sz="2800" b="1">
                <a:latin typeface="楷体" pitchFamily="49" charset="-122"/>
                <a:ea typeface="楷体" pitchFamily="49" charset="-122"/>
                <a:cs typeface="+mn-cs"/>
              </a:defRPr>
            </a:lvl1pPr>
          </a:lstStyle>
          <a:p>
            <a:pPr marL="0" indent="0">
              <a:buNone/>
            </a:pPr>
            <a:r>
              <a:rPr lang="zh-CN" altLang="en-US" dirty="0" smtClean="0"/>
              <a:t>主视图</a:t>
            </a:r>
            <a:r>
              <a:rPr lang="zh-CN" altLang="en-US" dirty="0"/>
              <a:t>与加工位置一致是为了制造者看图方便。 </a:t>
            </a:r>
          </a:p>
        </p:txBody>
      </p:sp>
    </p:spTree>
    <p:extLst>
      <p:ext uri="{BB962C8B-B14F-4D97-AF65-F5344CB8AC3E}">
        <p14:creationId xmlns:p14="http://schemas.microsoft.com/office/powerpoint/2010/main" val="105333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5612"/>
                                        </p:tgtEl>
                                        <p:attrNameLst>
                                          <p:attrName>style.color</p:attrName>
                                        </p:attrNameLst>
                                      </p:cBhvr>
                                      <p:by>
                                        <p:hsl h="7200000" s="0" l="0"/>
                                      </p:by>
                                    </p:animClr>
                                    <p:animClr clrSpc="hsl" dir="cw">
                                      <p:cBhvr>
                                        <p:cTn id="7" dur="500" fill="hold"/>
                                        <p:tgtEl>
                                          <p:spTgt spid="25612"/>
                                        </p:tgtEl>
                                        <p:attrNameLst>
                                          <p:attrName>fillcolor</p:attrName>
                                        </p:attrNameLst>
                                      </p:cBhvr>
                                      <p:by>
                                        <p:hsl h="7200000" s="0" l="0"/>
                                      </p:by>
                                    </p:animClr>
                                    <p:animClr clrSpc="hsl" dir="cw">
                                      <p:cBhvr>
                                        <p:cTn id="8" dur="500" fill="hold"/>
                                        <p:tgtEl>
                                          <p:spTgt spid="25612"/>
                                        </p:tgtEl>
                                        <p:attrNameLst>
                                          <p:attrName>stroke.color</p:attrName>
                                        </p:attrNameLst>
                                      </p:cBhvr>
                                      <p:by>
                                        <p:hsl h="7200000" s="0" l="0"/>
                                      </p:by>
                                    </p:animClr>
                                    <p:set>
                                      <p:cBhvr>
                                        <p:cTn id="9" dur="500" fill="hold"/>
                                        <p:tgtEl>
                                          <p:spTgt spid="256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p:bldP spid="14" grpId="0"/>
      <p:bldP spid="15" grpId="0"/>
      <p:bldP spid="16" grpId="0"/>
      <p:bldP spid="17" grpId="0"/>
      <p:bldP spid="19"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2"/>
          <p:cNvSpPr>
            <a:spLocks noChangeArrowheads="1"/>
          </p:cNvSpPr>
          <p:nvPr/>
        </p:nvSpPr>
        <p:spPr bwMode="auto">
          <a:xfrm>
            <a:off x="971550" y="258409"/>
            <a:ext cx="760412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eaLnBrk="0" hangingPunct="0">
              <a:lnSpc>
                <a:spcPct val="90000"/>
              </a:lnSpc>
            </a:pPr>
            <a:r>
              <a:rPr lang="en-US" altLang="zh-CN" sz="2800" b="1" dirty="0">
                <a:solidFill>
                  <a:schemeClr val="accent2"/>
                </a:solidFill>
                <a:latin typeface="楷体_GB2312" pitchFamily="49" charset="-122"/>
                <a:ea typeface="楷体_GB2312" pitchFamily="49" charset="-122"/>
              </a:rPr>
              <a:t>【</a:t>
            </a:r>
            <a:r>
              <a:rPr lang="zh-CN" altLang="en-US" sz="2800" b="1" dirty="0">
                <a:solidFill>
                  <a:schemeClr val="accent2"/>
                </a:solidFill>
                <a:ea typeface="楷体_GB2312" pitchFamily="49" charset="-122"/>
              </a:rPr>
              <a:t>例</a:t>
            </a:r>
            <a:r>
              <a:rPr lang="en-US" altLang="zh-CN" sz="2800" b="1" dirty="0">
                <a:solidFill>
                  <a:schemeClr val="accent2"/>
                </a:solidFill>
                <a:latin typeface="楷体_GB2312" pitchFamily="49" charset="-122"/>
                <a:ea typeface="楷体_GB2312" pitchFamily="49" charset="-122"/>
              </a:rPr>
              <a:t>】 </a:t>
            </a:r>
            <a:r>
              <a:rPr lang="zh-CN" altLang="en-US" sz="2800" b="1" dirty="0" smtClean="0">
                <a:ea typeface="楷体_GB2312" pitchFamily="49" charset="-122"/>
              </a:rPr>
              <a:t>分析图示脚踏座的表达方案。</a:t>
            </a:r>
            <a:endParaRPr lang="zh-CN" altLang="en-US" sz="2800" b="1" dirty="0">
              <a:ea typeface="楷体_GB2312" pitchFamily="49" charset="-122"/>
            </a:endParaRPr>
          </a:p>
        </p:txBody>
      </p:sp>
      <p:pic>
        <p:nvPicPr>
          <p:cNvPr id="18" name="Picture 23" descr="2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836613"/>
            <a:ext cx="6858000"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295947" name="ShockwaveFlash1" r:id="rId2" imgW="8240275" imgH="5414750"/>
        </mc:Choice>
        <mc:Fallback>
          <p:control name="ShockwaveFlash1" r:id="rId2" imgW="8240275" imgH="5414750">
            <p:pic>
              <p:nvPicPr>
                <p:cNvPr id="0" name="ShockwaveFlash1"/>
                <p:cNvPicPr preferRelativeResize="0">
                  <a:picLocks noChangeAspect="1"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652463" y="927100"/>
                  <a:ext cx="8240712" cy="54149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5035235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2"/>
          <p:cNvSpPr>
            <a:spLocks noChangeArrowheads="1"/>
          </p:cNvSpPr>
          <p:nvPr/>
        </p:nvSpPr>
        <p:spPr bwMode="auto">
          <a:xfrm>
            <a:off x="971550" y="258409"/>
            <a:ext cx="760412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eaLnBrk="0" hangingPunct="0">
              <a:lnSpc>
                <a:spcPct val="90000"/>
              </a:lnSpc>
            </a:pPr>
            <a:r>
              <a:rPr lang="en-US" altLang="zh-CN" sz="2800" b="1" dirty="0">
                <a:solidFill>
                  <a:schemeClr val="accent2"/>
                </a:solidFill>
                <a:latin typeface="楷体_GB2312" pitchFamily="49" charset="-122"/>
                <a:ea typeface="楷体_GB2312" pitchFamily="49" charset="-122"/>
              </a:rPr>
              <a:t>【</a:t>
            </a:r>
            <a:r>
              <a:rPr lang="zh-CN" altLang="en-US" sz="2800" b="1" dirty="0">
                <a:solidFill>
                  <a:schemeClr val="accent2"/>
                </a:solidFill>
                <a:ea typeface="楷体_GB2312" pitchFamily="49" charset="-122"/>
              </a:rPr>
              <a:t>例</a:t>
            </a:r>
            <a:r>
              <a:rPr lang="en-US" altLang="zh-CN" sz="2800" b="1" dirty="0">
                <a:solidFill>
                  <a:schemeClr val="accent2"/>
                </a:solidFill>
                <a:latin typeface="楷体_GB2312" pitchFamily="49" charset="-122"/>
                <a:ea typeface="楷体_GB2312" pitchFamily="49" charset="-122"/>
              </a:rPr>
              <a:t>】 </a:t>
            </a:r>
            <a:r>
              <a:rPr lang="zh-CN" altLang="en-US" sz="2800" b="1" dirty="0" smtClean="0">
                <a:ea typeface="楷体_GB2312" pitchFamily="49" charset="-122"/>
              </a:rPr>
              <a:t>分析图示轴承架的表达方案。</a:t>
            </a:r>
            <a:endParaRPr lang="zh-CN" altLang="en-US" sz="2800" b="1" dirty="0">
              <a:ea typeface="楷体_GB2312" pitchFamily="49" charset="-122"/>
            </a:endParaRPr>
          </a:p>
        </p:txBody>
      </p:sp>
      <p:pic>
        <p:nvPicPr>
          <p:cNvPr id="18" name="Picture 23" descr="2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836613"/>
            <a:ext cx="6858000"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296971" name="ShockwaveFlash1" r:id="rId2" imgW="8388257" imgH="5151018"/>
        </mc:Choice>
        <mc:Fallback>
          <p:control name="ShockwaveFlash1" r:id="rId2" imgW="8388257" imgH="5151018">
            <p:pic>
              <p:nvPicPr>
                <p:cNvPr id="0" name="ShockwaveFlash1"/>
                <p:cNvPicPr preferRelativeResize="0">
                  <a:picLocks noChangeAspect="1"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647700" y="1196975"/>
                  <a:ext cx="8388350" cy="51514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5628899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8.2.1</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主视图的选择</a:t>
            </a:r>
            <a:endParaRPr lang="zh-CN" altLang="en-US" sz="3600" b="1" dirty="0">
              <a:solidFill>
                <a:schemeClr val="accent2"/>
              </a:solidFill>
              <a:latin typeface="隶书" pitchFamily="49" charset="-122"/>
              <a:ea typeface="隶书" pitchFamily="49" charset="-122"/>
            </a:endParaRPr>
          </a:p>
        </p:txBody>
      </p:sp>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0"/>
          <p:cNvSpPr txBox="1">
            <a:spLocks noChangeArrowheads="1"/>
          </p:cNvSpPr>
          <p:nvPr/>
        </p:nvSpPr>
        <p:spPr bwMode="auto">
          <a:xfrm>
            <a:off x="3563888" y="1124744"/>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加工位置  </a:t>
            </a:r>
            <a:endParaRPr lang="zh-CN" altLang="en-US" sz="2000" b="1" dirty="0">
              <a:solidFill>
                <a:srgbClr val="FF0000"/>
              </a:solidFill>
              <a:ea typeface="楷体_GB2312" pitchFamily="49" charset="-122"/>
            </a:endParaRPr>
          </a:p>
        </p:txBody>
      </p:sp>
      <p:sp>
        <p:nvSpPr>
          <p:cNvPr id="13" name="Text Box 15"/>
          <p:cNvSpPr txBox="1">
            <a:spLocks noChangeArrowheads="1"/>
          </p:cNvSpPr>
          <p:nvPr/>
        </p:nvSpPr>
        <p:spPr bwMode="auto">
          <a:xfrm>
            <a:off x="1331640" y="1700213"/>
            <a:ext cx="720020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defRPr sz="2800" b="1">
                <a:latin typeface="楷体" pitchFamily="49" charset="-122"/>
                <a:ea typeface="楷体" pitchFamily="49" charset="-122"/>
                <a:cs typeface="+mn-cs"/>
              </a:defRPr>
            </a:lvl1pPr>
          </a:lstStyle>
          <a:p>
            <a:r>
              <a:rPr lang="zh-CN" altLang="en-US" dirty="0"/>
              <a:t>加工位置是零件加工时在机床上的</a:t>
            </a:r>
            <a:r>
              <a:rPr lang="zh-CN" altLang="en-US" dirty="0">
                <a:solidFill>
                  <a:srgbClr val="FF0000"/>
                </a:solidFill>
                <a:latin typeface="隶书" pitchFamily="49" charset="-122"/>
                <a:ea typeface="隶书" pitchFamily="49" charset="-122"/>
              </a:rPr>
              <a:t>装夹位置</a:t>
            </a:r>
            <a:r>
              <a:rPr lang="zh-CN" altLang="en-US" dirty="0"/>
              <a:t>。</a:t>
            </a:r>
          </a:p>
        </p:txBody>
      </p:sp>
      <p:grpSp>
        <p:nvGrpSpPr>
          <p:cNvPr id="18" name="Group 18"/>
          <p:cNvGrpSpPr>
            <a:grpSpLocks/>
          </p:cNvGrpSpPr>
          <p:nvPr/>
        </p:nvGrpSpPr>
        <p:grpSpPr bwMode="auto">
          <a:xfrm>
            <a:off x="791319" y="2276475"/>
            <a:ext cx="5545138" cy="3978275"/>
            <a:chOff x="1156" y="1434"/>
            <a:chExt cx="3493" cy="2506"/>
          </a:xfrm>
        </p:grpSpPr>
        <p:pic>
          <p:nvPicPr>
            <p:cNvPr id="20"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6" y="1434"/>
              <a:ext cx="3492" cy="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16"/>
            <p:cNvSpPr>
              <a:spLocks noChangeArrowheads="1"/>
            </p:cNvSpPr>
            <p:nvPr/>
          </p:nvSpPr>
          <p:spPr bwMode="auto">
            <a:xfrm flipV="1">
              <a:off x="1156" y="1434"/>
              <a:ext cx="3493" cy="2495"/>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3" name="Text Box 3"/>
          <p:cNvSpPr txBox="1">
            <a:spLocks noChangeArrowheads="1"/>
          </p:cNvSpPr>
          <p:nvPr/>
        </p:nvSpPr>
        <p:spPr bwMode="auto">
          <a:xfrm>
            <a:off x="6444208" y="2972950"/>
            <a:ext cx="252028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defRPr sz="2800" b="1">
                <a:latin typeface="楷体" pitchFamily="49" charset="-122"/>
                <a:ea typeface="楷体" pitchFamily="49" charset="-122"/>
                <a:cs typeface="+mn-cs"/>
              </a:defRPr>
            </a:lvl1pPr>
          </a:lstStyle>
          <a:p>
            <a:r>
              <a:rPr lang="en-US" altLang="zh-CN" dirty="0"/>
              <a:t>    </a:t>
            </a:r>
            <a:r>
              <a:rPr lang="zh-CN" altLang="en-US" dirty="0"/>
              <a:t>选择主视图时</a:t>
            </a:r>
            <a:r>
              <a:rPr lang="zh-CN" altLang="en-US" dirty="0" smtClean="0"/>
              <a:t>，与</a:t>
            </a:r>
            <a:r>
              <a:rPr lang="zh-CN" altLang="en-US" dirty="0"/>
              <a:t>零件的加工位置一致</a:t>
            </a:r>
            <a:r>
              <a:rPr lang="zh-CN" altLang="en-US" dirty="0" smtClean="0"/>
              <a:t>，在</a:t>
            </a:r>
            <a:r>
              <a:rPr lang="zh-CN" altLang="en-US" dirty="0"/>
              <a:t>加工时看图方便，可减少差错。</a:t>
            </a:r>
          </a:p>
        </p:txBody>
      </p:sp>
    </p:spTree>
    <p:extLst>
      <p:ext uri="{BB962C8B-B14F-4D97-AF65-F5344CB8AC3E}">
        <p14:creationId xmlns:p14="http://schemas.microsoft.com/office/powerpoint/2010/main" val="39264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fltVal val="0"/>
                                          </p:val>
                                        </p:tav>
                                        <p:tav tm="100000">
                                          <p:val>
                                            <p:strVal val="#ppt_w"/>
                                          </p:val>
                                        </p:tav>
                                      </p:tavLst>
                                    </p:anim>
                                    <p:anim calcmode="lin" valueType="num">
                                      <p:cBhvr>
                                        <p:cTn id="18" dur="1000" fill="hold"/>
                                        <p:tgtEl>
                                          <p:spTgt spid="18"/>
                                        </p:tgtEl>
                                        <p:attrNameLst>
                                          <p:attrName>ppt_h</p:attrName>
                                        </p:attrNameLst>
                                      </p:cBhvr>
                                      <p:tavLst>
                                        <p:tav tm="0">
                                          <p:val>
                                            <p:fltVal val="0"/>
                                          </p:val>
                                        </p:tav>
                                        <p:tav tm="100000">
                                          <p:val>
                                            <p:strVal val="#ppt_h"/>
                                          </p:val>
                                        </p:tav>
                                      </p:tavLst>
                                    </p:anim>
                                    <p:anim calcmode="lin" valueType="num">
                                      <p:cBhvr>
                                        <p:cTn id="19"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up)">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8.2.1</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主视图的选择</a:t>
            </a:r>
            <a:endParaRPr lang="zh-CN" altLang="en-US" sz="3600" b="1" dirty="0">
              <a:solidFill>
                <a:schemeClr val="accent2"/>
              </a:solidFill>
              <a:latin typeface="隶书" pitchFamily="49" charset="-122"/>
              <a:ea typeface="隶书" pitchFamily="49" charset="-122"/>
            </a:endParaRPr>
          </a:p>
        </p:txBody>
      </p:sp>
      <p:pic>
        <p:nvPicPr>
          <p:cNvPr id="26627" name="Picture 3" descr="26"/>
          <p:cNvPicPr>
            <a:picLocks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4"/>
          <p:cNvSpPr>
            <a:spLocks noChangeArrowheads="1"/>
          </p:cNvSpPr>
          <p:nvPr/>
        </p:nvSpPr>
        <p:spPr bwMode="auto">
          <a:xfrm>
            <a:off x="683568" y="1628800"/>
            <a:ext cx="7946341"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r>
              <a:rPr lang="zh-CN" altLang="en-US" sz="2800" b="1" dirty="0" smtClean="0">
                <a:latin typeface="楷体" pitchFamily="49" charset="-122"/>
                <a:ea typeface="楷体" pitchFamily="49" charset="-122"/>
                <a:cs typeface="+mn-cs"/>
              </a:rPr>
              <a:t>    如，轴</a:t>
            </a:r>
            <a:r>
              <a:rPr lang="zh-CN" altLang="en-US" sz="2800" b="1" dirty="0">
                <a:latin typeface="楷体" pitchFamily="49" charset="-122"/>
                <a:ea typeface="楷体" pitchFamily="49" charset="-122"/>
                <a:cs typeface="+mn-cs"/>
              </a:rPr>
              <a:t>、套、轮盘</a:t>
            </a:r>
            <a:r>
              <a:rPr lang="zh-CN" altLang="en-US" sz="2800" b="1" dirty="0" smtClean="0">
                <a:latin typeface="楷体" pitchFamily="49" charset="-122"/>
                <a:ea typeface="楷体" pitchFamily="49" charset="-122"/>
                <a:cs typeface="+mn-cs"/>
              </a:rPr>
              <a:t>等</a:t>
            </a:r>
            <a:r>
              <a:rPr lang="zh-CN" altLang="en-US" sz="2800" b="1" dirty="0">
                <a:solidFill>
                  <a:srgbClr val="FF0000"/>
                </a:solidFill>
                <a:latin typeface="隶书" pitchFamily="49" charset="-122"/>
                <a:ea typeface="隶书" pitchFamily="49" charset="-122"/>
                <a:cs typeface="+mn-cs"/>
              </a:rPr>
              <a:t>回转类零件</a:t>
            </a:r>
            <a:r>
              <a:rPr lang="zh-CN" altLang="en-US" sz="2800" b="1" dirty="0">
                <a:latin typeface="楷体" pitchFamily="49" charset="-122"/>
                <a:ea typeface="楷体" pitchFamily="49" charset="-122"/>
                <a:cs typeface="+mn-cs"/>
              </a:rPr>
              <a:t>的主要加工工序是在车床或磨床上进行的，因此这类零件的主视图应将其</a:t>
            </a:r>
            <a:r>
              <a:rPr lang="zh-CN" altLang="en-US" sz="2800" b="1" dirty="0">
                <a:solidFill>
                  <a:srgbClr val="FF0000"/>
                </a:solidFill>
                <a:latin typeface="隶书" pitchFamily="49" charset="-122"/>
                <a:ea typeface="隶书" pitchFamily="49" charset="-122"/>
                <a:cs typeface="+mn-cs"/>
              </a:rPr>
              <a:t>轴线水平放置</a:t>
            </a:r>
            <a:r>
              <a:rPr lang="zh-CN" altLang="en-US" sz="2800" b="1" dirty="0">
                <a:latin typeface="楷体" pitchFamily="49" charset="-122"/>
                <a:ea typeface="楷体" pitchFamily="49" charset="-122"/>
                <a:cs typeface="+mn-cs"/>
              </a:rPr>
              <a:t>。</a:t>
            </a:r>
          </a:p>
        </p:txBody>
      </p:sp>
      <p:graphicFrame>
        <p:nvGraphicFramePr>
          <p:cNvPr id="11" name="Object 15"/>
          <p:cNvGraphicFramePr>
            <a:graphicFrameLocks noChangeAspect="1"/>
          </p:cNvGraphicFramePr>
          <p:nvPr>
            <p:extLst>
              <p:ext uri="{D42A27DB-BD31-4B8C-83A1-F6EECF244321}">
                <p14:modId xmlns:p14="http://schemas.microsoft.com/office/powerpoint/2010/main" val="3619435739"/>
              </p:ext>
            </p:extLst>
          </p:nvPr>
        </p:nvGraphicFramePr>
        <p:xfrm>
          <a:off x="697142" y="3140968"/>
          <a:ext cx="5411600" cy="3073065"/>
        </p:xfrm>
        <a:graphic>
          <a:graphicData uri="http://schemas.openxmlformats.org/presentationml/2006/ole">
            <mc:AlternateContent xmlns:mc="http://schemas.openxmlformats.org/markup-compatibility/2006">
              <mc:Choice xmlns:v="urn:schemas-microsoft-com:vml" Requires="v">
                <p:oleObj spid="_x0000_s291899" name="AutoCAD Drawing" r:id="rId4" imgW="5716693" imgH="3251200" progId="">
                  <p:embed/>
                </p:oleObj>
              </mc:Choice>
              <mc:Fallback>
                <p:oleObj name="AutoCAD Drawing" r:id="rId4" imgW="5716693" imgH="3251200" progId="">
                  <p:embed/>
                  <p:pic>
                    <p:nvPicPr>
                      <p:cNvPr id="0" name="Picture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142" y="3140968"/>
                        <a:ext cx="5411600" cy="3073065"/>
                      </a:xfrm>
                      <a:prstGeom prst="rect">
                        <a:avLst/>
                      </a:prstGeom>
                      <a:solidFill>
                        <a:srgbClr val="FFFFFF"/>
                      </a:solidFill>
                      <a:ln w="38100">
                        <a:solidFill>
                          <a:schemeClr val="accent2"/>
                        </a:solidFill>
                        <a:miter lim="800000"/>
                        <a:headEnd/>
                        <a:tailEnd/>
                      </a:ln>
                    </p:spPr>
                  </p:pic>
                </p:oleObj>
              </mc:Fallback>
            </mc:AlternateContent>
          </a:graphicData>
        </a:graphic>
      </p:graphicFrame>
      <p:sp>
        <p:nvSpPr>
          <p:cNvPr id="12" name="Text Box 10"/>
          <p:cNvSpPr txBox="1">
            <a:spLocks noChangeArrowheads="1"/>
          </p:cNvSpPr>
          <p:nvPr/>
        </p:nvSpPr>
        <p:spPr bwMode="auto">
          <a:xfrm>
            <a:off x="3563888" y="1124744"/>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加工位置  </a:t>
            </a:r>
            <a:endParaRPr lang="zh-CN" altLang="en-US" sz="2000" b="1" dirty="0">
              <a:solidFill>
                <a:srgbClr val="FF0000"/>
              </a:solidFill>
              <a:ea typeface="楷体_GB2312" pitchFamily="49" charset="-122"/>
            </a:endParaRPr>
          </a:p>
        </p:txBody>
      </p:sp>
      <p:sp>
        <p:nvSpPr>
          <p:cNvPr id="7" name="AutoShape 2"/>
          <p:cNvSpPr>
            <a:spLocks noChangeArrowheads="1"/>
          </p:cNvSpPr>
          <p:nvPr/>
        </p:nvSpPr>
        <p:spPr bwMode="auto">
          <a:xfrm>
            <a:off x="6660232" y="2921462"/>
            <a:ext cx="2261628" cy="3315850"/>
          </a:xfrm>
          <a:prstGeom prst="wedgeRoundRectCallout">
            <a:avLst>
              <a:gd name="adj1" fmla="val -84976"/>
              <a:gd name="adj2" fmla="val -2002"/>
              <a:gd name="adj3" fmla="val 16667"/>
            </a:avLst>
          </a:prstGeom>
          <a:gradFill rotWithShape="0">
            <a:gsLst>
              <a:gs pos="0">
                <a:srgbClr val="CCFFCC"/>
              </a:gs>
              <a:gs pos="50000">
                <a:srgbClr val="FFFFFF"/>
              </a:gs>
              <a:gs pos="100000">
                <a:srgbClr val="CCFF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800" b="1" dirty="0" smtClean="0">
                <a:latin typeface="楷体_GB2312" pitchFamily="49" charset="-122"/>
                <a:ea typeface="楷体_GB2312" pitchFamily="49" charset="-122"/>
              </a:rPr>
              <a:t>回转</a:t>
            </a:r>
            <a:r>
              <a:rPr lang="zh-CN" altLang="en-US" sz="2800" b="1" dirty="0">
                <a:latin typeface="楷体_GB2312" pitchFamily="49" charset="-122"/>
                <a:ea typeface="楷体_GB2312" pitchFamily="49" charset="-122"/>
              </a:rPr>
              <a:t>体类零件，不论其工作位置如何，一般均将轴线水平放置画主视图。</a:t>
            </a:r>
          </a:p>
          <a:p>
            <a:pPr eaLnBrk="1" hangingPunct="1"/>
            <a:endParaRPr lang="zh-CN" altLang="en-US" sz="2800" b="1" dirty="0">
              <a:latin typeface="楷体_GB2312"/>
              <a:ea typeface="楷体_GB2312"/>
              <a:cs typeface="楷体_GB2312"/>
            </a:endParaRPr>
          </a:p>
        </p:txBody>
      </p:sp>
    </p:spTree>
    <p:extLst>
      <p:ext uri="{BB962C8B-B14F-4D97-AF65-F5344CB8AC3E}">
        <p14:creationId xmlns:p14="http://schemas.microsoft.com/office/powerpoint/2010/main" val="288251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8.2.1</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主视图的选择</a:t>
            </a:r>
            <a:endParaRPr lang="zh-CN" altLang="en-US" sz="3600" b="1" dirty="0">
              <a:solidFill>
                <a:schemeClr val="accent2"/>
              </a:solidFill>
              <a:latin typeface="隶书" pitchFamily="49" charset="-122"/>
              <a:ea typeface="隶书" pitchFamily="49" charset="-122"/>
            </a:endParaRPr>
          </a:p>
        </p:txBody>
      </p:sp>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0"/>
          <p:cNvSpPr txBox="1">
            <a:spLocks noChangeArrowheads="1"/>
          </p:cNvSpPr>
          <p:nvPr/>
        </p:nvSpPr>
        <p:spPr bwMode="auto">
          <a:xfrm>
            <a:off x="3563888" y="1124744"/>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工作位置  </a:t>
            </a:r>
            <a:endParaRPr lang="zh-CN" altLang="en-US" sz="2000" b="1" dirty="0">
              <a:solidFill>
                <a:srgbClr val="FF0000"/>
              </a:solidFill>
              <a:ea typeface="楷体_GB2312" pitchFamily="49" charset="-122"/>
            </a:endParaRPr>
          </a:p>
        </p:txBody>
      </p:sp>
      <p:sp>
        <p:nvSpPr>
          <p:cNvPr id="13" name="Text Box 15"/>
          <p:cNvSpPr txBox="1">
            <a:spLocks noChangeArrowheads="1"/>
          </p:cNvSpPr>
          <p:nvPr/>
        </p:nvSpPr>
        <p:spPr bwMode="auto">
          <a:xfrm>
            <a:off x="755576" y="1628800"/>
            <a:ext cx="806489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defRPr sz="2800" b="1">
                <a:latin typeface="楷体" pitchFamily="49" charset="-122"/>
                <a:ea typeface="楷体" pitchFamily="49" charset="-122"/>
                <a:cs typeface="+mn-cs"/>
              </a:defRPr>
            </a:lvl1pPr>
          </a:lstStyle>
          <a:p>
            <a:r>
              <a:rPr lang="zh-CN" altLang="en-US" dirty="0" smtClean="0"/>
              <a:t>    支座</a:t>
            </a:r>
            <a:r>
              <a:rPr lang="zh-CN" altLang="en-US" dirty="0"/>
              <a:t>、箱壳等零件，它们的结构形状比较复杂，加工工序较多，加工时的装夹位置经常</a:t>
            </a:r>
            <a:r>
              <a:rPr lang="zh-CN" altLang="en-US" dirty="0" smtClean="0"/>
              <a:t>变化；</a:t>
            </a:r>
            <a:endParaRPr lang="zh-CN" altLang="en-US" dirty="0"/>
          </a:p>
        </p:txBody>
      </p:sp>
      <p:sp>
        <p:nvSpPr>
          <p:cNvPr id="23" name="Text Box 3"/>
          <p:cNvSpPr txBox="1">
            <a:spLocks noChangeArrowheads="1"/>
          </p:cNvSpPr>
          <p:nvPr/>
        </p:nvSpPr>
        <p:spPr bwMode="auto">
          <a:xfrm>
            <a:off x="5940152" y="2953748"/>
            <a:ext cx="2952328"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defRPr sz="2800" b="1">
                <a:latin typeface="楷体" pitchFamily="49" charset="-122"/>
                <a:ea typeface="楷体" pitchFamily="49" charset="-122"/>
                <a:cs typeface="+mn-cs"/>
              </a:defRPr>
            </a:lvl1pPr>
          </a:lstStyle>
          <a:p>
            <a:r>
              <a:rPr lang="en-US" altLang="zh-CN" dirty="0" smtClean="0"/>
              <a:t>    </a:t>
            </a:r>
            <a:r>
              <a:rPr lang="zh-CN" altLang="en-US" dirty="0" smtClean="0"/>
              <a:t>将</a:t>
            </a:r>
            <a:r>
              <a:rPr lang="zh-CN" altLang="en-US" dirty="0"/>
              <a:t>主视图按照零件在机器或部件中</a:t>
            </a:r>
            <a:r>
              <a:rPr lang="zh-CN" altLang="en-US" dirty="0">
                <a:solidFill>
                  <a:srgbClr val="FF0000"/>
                </a:solidFill>
                <a:latin typeface="隶书" pitchFamily="49" charset="-122"/>
                <a:ea typeface="隶书" pitchFamily="49" charset="-122"/>
              </a:rPr>
              <a:t>工作时的位置</a:t>
            </a:r>
            <a:r>
              <a:rPr lang="zh-CN" altLang="en-US" dirty="0" smtClean="0"/>
              <a:t>放置，这样</a:t>
            </a:r>
            <a:r>
              <a:rPr lang="zh-CN" altLang="en-US" dirty="0"/>
              <a:t>容易想象</a:t>
            </a:r>
            <a:r>
              <a:rPr lang="zh-CN" altLang="en-US" dirty="0" smtClean="0"/>
              <a:t>零件</a:t>
            </a:r>
            <a:r>
              <a:rPr lang="zh-CN" altLang="en-US" dirty="0"/>
              <a:t>在机器或部件中的</a:t>
            </a:r>
            <a:r>
              <a:rPr lang="zh-CN" altLang="en-US" dirty="0" smtClean="0"/>
              <a:t>作用，也</a:t>
            </a:r>
            <a:r>
              <a:rPr lang="zh-CN" altLang="en-US" dirty="0"/>
              <a:t>便于指导</a:t>
            </a:r>
            <a:r>
              <a:rPr lang="zh-CN" altLang="en-US" dirty="0" smtClean="0"/>
              <a:t>安装。</a:t>
            </a:r>
            <a:endParaRPr lang="zh-CN" altLang="en-US" dirty="0"/>
          </a:p>
        </p:txBody>
      </p:sp>
      <p:pic>
        <p:nvPicPr>
          <p:cNvPr id="10" name="Picture 44" descr="输出向导-1 副本 拷贝"/>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899592" y="2684647"/>
            <a:ext cx="4740275" cy="3554413"/>
          </a:xfrm>
          <a:prstGeom prst="rect">
            <a:avLst/>
          </a:prstGeom>
          <a:solidFill>
            <a:schemeClr val="accent3"/>
          </a:solidFill>
          <a:ln w="38100">
            <a:solidFill>
              <a:schemeClr val="accent2"/>
            </a:solidFill>
          </a:ln>
        </p:spPr>
      </p:pic>
    </p:spTree>
    <p:extLst>
      <p:ext uri="{BB962C8B-B14F-4D97-AF65-F5344CB8AC3E}">
        <p14:creationId xmlns:p14="http://schemas.microsoft.com/office/powerpoint/2010/main" val="428420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8.2.1</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主视图的选择</a:t>
            </a:r>
            <a:endParaRPr lang="zh-CN" altLang="en-US" sz="3600" b="1" dirty="0">
              <a:solidFill>
                <a:schemeClr val="accent2"/>
              </a:solidFill>
              <a:latin typeface="隶书" pitchFamily="49" charset="-122"/>
              <a:ea typeface="隶书" pitchFamily="49" charset="-122"/>
            </a:endParaRPr>
          </a:p>
        </p:txBody>
      </p:sp>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ChangeArrowheads="1"/>
          </p:cNvSpPr>
          <p:nvPr/>
        </p:nvSpPr>
        <p:spPr>
          <a:xfrm>
            <a:off x="853807" y="980728"/>
            <a:ext cx="6382489"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eaLnBrk="0" hangingPunct="0">
              <a:defRPr sz="3200" b="1">
                <a:solidFill>
                  <a:schemeClr val="accent2"/>
                </a:solidFill>
                <a:latin typeface="隶书" pitchFamily="49" charset="-122"/>
                <a:ea typeface="隶书" pitchFamily="49"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smtClean="0"/>
              <a:t>2. </a:t>
            </a:r>
            <a:r>
              <a:rPr lang="zh-CN" altLang="en-US" dirty="0"/>
              <a:t>确定</a:t>
            </a:r>
            <a:r>
              <a:rPr lang="zh-CN" altLang="en-US" dirty="0" smtClean="0"/>
              <a:t>零件主视图的投射方向</a:t>
            </a:r>
            <a:endParaRPr lang="zh-CN" altLang="en-US" dirty="0"/>
          </a:p>
        </p:txBody>
      </p:sp>
      <p:sp>
        <p:nvSpPr>
          <p:cNvPr id="10" name="Text Box 14"/>
          <p:cNvSpPr txBox="1">
            <a:spLocks noChangeArrowheads="1"/>
          </p:cNvSpPr>
          <p:nvPr/>
        </p:nvSpPr>
        <p:spPr bwMode="auto">
          <a:xfrm>
            <a:off x="1175157" y="1988840"/>
            <a:ext cx="6818312"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nSpc>
                <a:spcPct val="100000"/>
              </a:lnSpc>
              <a:defRPr sz="2800" b="1">
                <a:effectLst/>
                <a:latin typeface="楷体" pitchFamily="49" charset="-122"/>
                <a:ea typeface="楷体" pitchFamily="49" charset="-122"/>
                <a:cs typeface="+mn-cs"/>
              </a:defRPr>
            </a:lvl1pPr>
          </a:lstStyle>
          <a:p>
            <a:pPr>
              <a:lnSpc>
                <a:spcPct val="200000"/>
              </a:lnSpc>
            </a:pPr>
            <a:r>
              <a:rPr lang="en-US" altLang="zh-CN" dirty="0"/>
              <a:t>    </a:t>
            </a:r>
            <a:r>
              <a:rPr lang="zh-CN" altLang="en-US" dirty="0"/>
              <a:t>选择投影方向时，应使主视图</a:t>
            </a:r>
            <a:r>
              <a:rPr lang="zh-CN" altLang="en-US" dirty="0">
                <a:solidFill>
                  <a:srgbClr val="FF0000"/>
                </a:solidFill>
                <a:latin typeface="隶书" pitchFamily="49" charset="-122"/>
                <a:ea typeface="隶书" pitchFamily="49" charset="-122"/>
              </a:rPr>
              <a:t>最能反映</a:t>
            </a:r>
            <a:r>
              <a:rPr lang="zh-CN" altLang="en-US" dirty="0"/>
              <a:t>零件的</a:t>
            </a:r>
            <a:r>
              <a:rPr lang="zh-CN" altLang="en-US" dirty="0">
                <a:solidFill>
                  <a:srgbClr val="FF0000"/>
                </a:solidFill>
                <a:latin typeface="隶书" pitchFamily="49" charset="-122"/>
                <a:ea typeface="隶书" pitchFamily="49" charset="-122"/>
              </a:rPr>
              <a:t>形状特征</a:t>
            </a:r>
            <a:r>
              <a:rPr lang="zh-CN" altLang="en-US" dirty="0"/>
              <a:t>，即在主视图上尽量多的反映出零件内外结构形状及它们之间的相对位置关系。</a:t>
            </a:r>
          </a:p>
        </p:txBody>
      </p:sp>
    </p:spTree>
    <p:extLst>
      <p:ext uri="{BB962C8B-B14F-4D97-AF65-F5344CB8AC3E}">
        <p14:creationId xmlns:p14="http://schemas.microsoft.com/office/powerpoint/2010/main" val="84680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2"/>
          <p:cNvSpPr>
            <a:spLocks noChangeArrowheads="1"/>
          </p:cNvSpPr>
          <p:nvPr/>
        </p:nvSpPr>
        <p:spPr bwMode="auto">
          <a:xfrm flipV="1">
            <a:off x="684213" y="1052513"/>
            <a:ext cx="8064500" cy="5113337"/>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1379" name="Rectangle 23"/>
          <p:cNvSpPr>
            <a:spLocks noChangeArrowheads="1"/>
          </p:cNvSpPr>
          <p:nvPr/>
        </p:nvSpPr>
        <p:spPr bwMode="auto">
          <a:xfrm>
            <a:off x="971550" y="260350"/>
            <a:ext cx="76041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eaLnBrk="0" hangingPunct="0">
              <a:lnSpc>
                <a:spcPct val="90000"/>
              </a:lnSpc>
            </a:pPr>
            <a:r>
              <a:rPr lang="en-US" altLang="zh-CN" sz="2800" b="1">
                <a:solidFill>
                  <a:schemeClr val="accent2"/>
                </a:solidFill>
                <a:latin typeface="楷体_GB2312" pitchFamily="49" charset="-122"/>
                <a:ea typeface="楷体_GB2312" pitchFamily="49" charset="-122"/>
              </a:rPr>
              <a:t>【</a:t>
            </a:r>
            <a:r>
              <a:rPr lang="zh-CN" altLang="en-US" sz="2800" b="1">
                <a:solidFill>
                  <a:schemeClr val="accent2"/>
                </a:solidFill>
                <a:ea typeface="楷体_GB2312" pitchFamily="49" charset="-122"/>
              </a:rPr>
              <a:t>例</a:t>
            </a:r>
            <a:r>
              <a:rPr lang="en-US" altLang="zh-CN" sz="2800" b="1">
                <a:solidFill>
                  <a:schemeClr val="accent2"/>
                </a:solidFill>
                <a:latin typeface="楷体_GB2312" pitchFamily="49" charset="-122"/>
                <a:ea typeface="楷体_GB2312" pitchFamily="49" charset="-122"/>
              </a:rPr>
              <a:t>】 </a:t>
            </a:r>
            <a:r>
              <a:rPr lang="zh-CN" altLang="en-US" sz="2800" b="1">
                <a:ea typeface="楷体_GB2312" pitchFamily="49" charset="-122"/>
              </a:rPr>
              <a:t>确定图示轴的投影方向。</a:t>
            </a:r>
          </a:p>
        </p:txBody>
      </p:sp>
      <p:pic>
        <p:nvPicPr>
          <p:cNvPr id="101380" name="Picture 24"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36613"/>
            <a:ext cx="6858000"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1196975"/>
            <a:ext cx="3887787" cy="259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3610"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1484313"/>
            <a:ext cx="149542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3611" name="Picture 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6013" y="4292600"/>
            <a:ext cx="5284787"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3612" name="Picture 28" descr="j030084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125" y="4076700"/>
            <a:ext cx="1814513"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3613" name="Text Box 29"/>
          <p:cNvSpPr txBox="1">
            <a:spLocks noChangeArrowheads="1"/>
          </p:cNvSpPr>
          <p:nvPr/>
        </p:nvSpPr>
        <p:spPr bwMode="auto">
          <a:xfrm>
            <a:off x="2916238" y="5300663"/>
            <a:ext cx="679450" cy="458787"/>
          </a:xfrm>
          <a:prstGeom prst="rect">
            <a:avLst/>
          </a:prstGeom>
          <a:gradFill rotWithShape="0">
            <a:gsLst>
              <a:gs pos="0">
                <a:srgbClr val="FFFF99"/>
              </a:gs>
              <a:gs pos="50000">
                <a:srgbClr val="FFFFFF"/>
              </a:gs>
              <a:gs pos="100000">
                <a:srgbClr val="FFFF99"/>
              </a:gs>
            </a:gsLst>
            <a:lin ang="5400000" scaled="1"/>
          </a:gra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ctr" eaLnBrk="1" hangingPunct="1">
              <a:lnSpc>
                <a:spcPct val="90000"/>
              </a:lnSpc>
            </a:pPr>
            <a:r>
              <a:rPr lang="en-US" altLang="zh-CN" b="1">
                <a:ea typeface="楷体_GB2312" pitchFamily="49" charset="-122"/>
              </a:rPr>
              <a:t> </a:t>
            </a:r>
            <a:r>
              <a:rPr lang="zh-CN" altLang="en-US" b="1">
                <a:ea typeface="楷体_GB2312" pitchFamily="49" charset="-122"/>
              </a:rPr>
              <a:t>好 </a:t>
            </a:r>
          </a:p>
        </p:txBody>
      </p:sp>
    </p:spTree>
    <p:extLst>
      <p:ext uri="{BB962C8B-B14F-4D97-AF65-F5344CB8AC3E}">
        <p14:creationId xmlns:p14="http://schemas.microsoft.com/office/powerpoint/2010/main" val="2475248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3611"/>
                                        </p:tgtEl>
                                        <p:attrNameLst>
                                          <p:attrName>style.visibility</p:attrName>
                                        </p:attrNameLst>
                                      </p:cBhvr>
                                      <p:to>
                                        <p:strVal val="visible"/>
                                      </p:to>
                                    </p:set>
                                    <p:animEffect transition="in" filter="dissolve">
                                      <p:cBhvr>
                                        <p:cTn id="7" dur="500"/>
                                        <p:tgtEl>
                                          <p:spTgt spid="323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23610"/>
                                        </p:tgtEl>
                                        <p:attrNameLst>
                                          <p:attrName>style.visibility</p:attrName>
                                        </p:attrNameLst>
                                      </p:cBhvr>
                                      <p:to>
                                        <p:strVal val="visible"/>
                                      </p:to>
                                    </p:set>
                                    <p:animEffect transition="in" filter="dissolve">
                                      <p:cBhvr>
                                        <p:cTn id="12" dur="500"/>
                                        <p:tgtEl>
                                          <p:spTgt spid="3236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323612"/>
                                        </p:tgtEl>
                                        <p:attrNameLst>
                                          <p:attrName>style.visibility</p:attrName>
                                        </p:attrNameLst>
                                      </p:cBhvr>
                                      <p:to>
                                        <p:strVal val="visible"/>
                                      </p:to>
                                    </p:set>
                                    <p:animEffect transition="in" filter="fade">
                                      <p:cBhvr>
                                        <p:cTn id="17" dur="800" decel="100000"/>
                                        <p:tgtEl>
                                          <p:spTgt spid="323612"/>
                                        </p:tgtEl>
                                      </p:cBhvr>
                                    </p:animEffect>
                                    <p:anim calcmode="lin" valueType="num">
                                      <p:cBhvr>
                                        <p:cTn id="18" dur="800" decel="100000" fill="hold"/>
                                        <p:tgtEl>
                                          <p:spTgt spid="323612"/>
                                        </p:tgtEl>
                                        <p:attrNameLst>
                                          <p:attrName>style.rotation</p:attrName>
                                        </p:attrNameLst>
                                      </p:cBhvr>
                                      <p:tavLst>
                                        <p:tav tm="0">
                                          <p:val>
                                            <p:fltVal val="-90"/>
                                          </p:val>
                                        </p:tav>
                                        <p:tav tm="100000">
                                          <p:val>
                                            <p:fltVal val="0"/>
                                          </p:val>
                                        </p:tav>
                                      </p:tavLst>
                                    </p:anim>
                                    <p:anim calcmode="lin" valueType="num">
                                      <p:cBhvr>
                                        <p:cTn id="19" dur="800" decel="100000" fill="hold"/>
                                        <p:tgtEl>
                                          <p:spTgt spid="323612"/>
                                        </p:tgtEl>
                                        <p:attrNameLst>
                                          <p:attrName>ppt_x</p:attrName>
                                        </p:attrNameLst>
                                      </p:cBhvr>
                                      <p:tavLst>
                                        <p:tav tm="0">
                                          <p:val>
                                            <p:strVal val="#ppt_x+0.4"/>
                                          </p:val>
                                        </p:tav>
                                        <p:tav tm="100000">
                                          <p:val>
                                            <p:strVal val="#ppt_x-0.05"/>
                                          </p:val>
                                        </p:tav>
                                      </p:tavLst>
                                    </p:anim>
                                    <p:anim calcmode="lin" valueType="num">
                                      <p:cBhvr>
                                        <p:cTn id="20" dur="800" decel="100000" fill="hold"/>
                                        <p:tgtEl>
                                          <p:spTgt spid="32361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2361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23612"/>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323613"/>
                                        </p:tgtEl>
                                        <p:attrNameLst>
                                          <p:attrName>style.visibility</p:attrName>
                                        </p:attrNameLst>
                                      </p:cBhvr>
                                      <p:to>
                                        <p:strVal val="visible"/>
                                      </p:to>
                                    </p:set>
                                    <p:anim calcmode="lin" valueType="num">
                                      <p:cBhvr additive="base">
                                        <p:cTn id="27" dur="500" fill="hold"/>
                                        <p:tgtEl>
                                          <p:spTgt spid="323613"/>
                                        </p:tgtEl>
                                        <p:attrNameLst>
                                          <p:attrName>ppt_x</p:attrName>
                                        </p:attrNameLst>
                                      </p:cBhvr>
                                      <p:tavLst>
                                        <p:tav tm="0">
                                          <p:val>
                                            <p:strVal val="#ppt_x"/>
                                          </p:val>
                                        </p:tav>
                                        <p:tav tm="100000">
                                          <p:val>
                                            <p:strVal val="#ppt_x"/>
                                          </p:val>
                                        </p:tav>
                                      </p:tavLst>
                                    </p:anim>
                                    <p:anim calcmode="lin" valueType="num">
                                      <p:cBhvr additive="base">
                                        <p:cTn id="28" dur="500" fill="hold"/>
                                        <p:tgtEl>
                                          <p:spTgt spid="3236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613"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5" name="Rectangle 22"/>
          <p:cNvSpPr>
            <a:spLocks noChangeArrowheads="1"/>
          </p:cNvSpPr>
          <p:nvPr/>
        </p:nvSpPr>
        <p:spPr bwMode="auto">
          <a:xfrm>
            <a:off x="971550" y="260350"/>
            <a:ext cx="76041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eaLnBrk="0" hangingPunct="0">
              <a:lnSpc>
                <a:spcPct val="90000"/>
              </a:lnSpc>
            </a:pPr>
            <a:r>
              <a:rPr lang="en-US" altLang="zh-CN" sz="2800" b="1" dirty="0">
                <a:solidFill>
                  <a:schemeClr val="accent2"/>
                </a:solidFill>
                <a:latin typeface="楷体_GB2312" pitchFamily="49" charset="-122"/>
                <a:ea typeface="楷体_GB2312" pitchFamily="49" charset="-122"/>
              </a:rPr>
              <a:t>【</a:t>
            </a:r>
            <a:r>
              <a:rPr lang="zh-CN" altLang="en-US" sz="2800" b="1" dirty="0">
                <a:solidFill>
                  <a:schemeClr val="accent2"/>
                </a:solidFill>
                <a:ea typeface="楷体_GB2312" pitchFamily="49" charset="-122"/>
              </a:rPr>
              <a:t>例</a:t>
            </a:r>
            <a:r>
              <a:rPr lang="en-US" altLang="zh-CN" sz="2800" b="1" dirty="0">
                <a:solidFill>
                  <a:schemeClr val="accent2"/>
                </a:solidFill>
                <a:latin typeface="楷体_GB2312" pitchFamily="49" charset="-122"/>
                <a:ea typeface="楷体_GB2312" pitchFamily="49" charset="-122"/>
              </a:rPr>
              <a:t>】 </a:t>
            </a:r>
            <a:r>
              <a:rPr lang="zh-CN" altLang="en-US" sz="2800" b="1" dirty="0">
                <a:ea typeface="楷体_GB2312" pitchFamily="49" charset="-122"/>
              </a:rPr>
              <a:t>确定图示</a:t>
            </a:r>
            <a:r>
              <a:rPr lang="zh-CN" altLang="en-US" sz="2800" b="1" dirty="0" smtClean="0">
                <a:ea typeface="楷体_GB2312" pitchFamily="49" charset="-122"/>
              </a:rPr>
              <a:t>轴承盖的</a:t>
            </a:r>
            <a:r>
              <a:rPr lang="zh-CN" altLang="en-US" sz="2800" b="1" dirty="0">
                <a:ea typeface="楷体_GB2312" pitchFamily="49" charset="-122"/>
              </a:rPr>
              <a:t>投影方向。</a:t>
            </a:r>
          </a:p>
        </p:txBody>
      </p:sp>
      <p:pic>
        <p:nvPicPr>
          <p:cNvPr id="102406" name="Picture 23" descr="2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836613"/>
            <a:ext cx="6858000"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292875" name="ShockwaveFlash1" r:id="rId2" imgW="8461620" imgH="5208146"/>
        </mc:Choice>
        <mc:Fallback>
          <p:control name="ShockwaveFlash1" r:id="rId2" imgW="8461620" imgH="5208146">
            <p:pic>
              <p:nvPicPr>
                <p:cNvPr id="0" name="ShockwaveFlash1"/>
                <p:cNvPicPr preferRelativeResize="0">
                  <a:picLocks noChangeAspect="1"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539750" y="981075"/>
                  <a:ext cx="8461375" cy="520858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478758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18297</TotalTime>
  <Words>1526</Words>
  <Application>Microsoft Office PowerPoint</Application>
  <PresentationFormat>全屏显示(4:3)</PresentationFormat>
  <Paragraphs>125</Paragraphs>
  <Slides>32</Slides>
  <Notes>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32</vt:i4>
      </vt:variant>
    </vt:vector>
  </HeadingPairs>
  <TitlesOfParts>
    <vt:vector size="34" baseType="lpstr">
      <vt:lpstr>默认设计模板</vt:lpstr>
      <vt:lpstr>AutoCAD Drawing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888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CM</dc:creator>
  <cp:lastModifiedBy>Admin</cp:lastModifiedBy>
  <cp:revision>800</cp:revision>
  <dcterms:created xsi:type="dcterms:W3CDTF">2003-08-24T06:37:01Z</dcterms:created>
  <dcterms:modified xsi:type="dcterms:W3CDTF">2017-04-11T00:50:43Z</dcterms:modified>
</cp:coreProperties>
</file>