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tags/tag1.xml" ContentType="application/vnd.openxmlformats-officedocument.presentationml.tags+xml"/>
  <Override PartName="/ppt/activeX/activeX3.xml" ContentType="application/vnd.ms-office.activeX+xml"/>
  <Override PartName="/ppt/activeX/activeX3.bin" ContentType="application/vnd.ms-office.activeX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397" r:id="rId3"/>
    <p:sldId id="398" r:id="rId4"/>
    <p:sldId id="399" r:id="rId5"/>
    <p:sldId id="400" r:id="rId6"/>
    <p:sldId id="401" r:id="rId7"/>
    <p:sldId id="402" r:id="rId8"/>
    <p:sldId id="405" r:id="rId9"/>
    <p:sldId id="406" r:id="rId10"/>
    <p:sldId id="278" r:id="rId11"/>
    <p:sldId id="408" r:id="rId12"/>
    <p:sldId id="409" r:id="rId13"/>
    <p:sldId id="410" r:id="rId14"/>
    <p:sldId id="268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3300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E57B61-DCB0-4C04-8032-CA56A597FCCA}" type="datetimeFigureOut">
              <a:rPr lang="zh-CN" altLang="en-US"/>
              <a:pPr>
                <a:defRPr/>
              </a:pPr>
              <a:t>2018/3/22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54DD2A-D627-4EEC-B116-BA341915D4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714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fld id="{1772650C-DD4C-452C-BFC8-11490067D39E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826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79841" y="5229200"/>
            <a:ext cx="3325813" cy="572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19510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8333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3588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07E33-6273-4BF9-A790-E913EFE8D2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04083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79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4000" y="457200"/>
            <a:ext cx="3733800" cy="38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48200" y="38100"/>
            <a:ext cx="1943100" cy="30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43700" y="38100"/>
            <a:ext cx="1943100" cy="30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1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39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</a:rPr>
              <a:t> 机械制图</a:t>
            </a:r>
            <a:r>
              <a:rPr lang="zh-CN" altLang="en-US" dirty="0" smtClean="0">
                <a:ea typeface="宋体" charset="-122"/>
              </a:rPr>
              <a:t> 　 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章　投影的基础知识　　</a:t>
            </a:r>
            <a:r>
              <a:rPr lang="zh-CN" altLang="en-US" dirty="0" smtClean="0">
                <a:ea typeface="宋体" charset="-122"/>
              </a:rPr>
              <a:t>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2051" name="Rectangle 21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0.png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4.vml"/><Relationship Id="rId6" Type="http://schemas.openxmlformats.org/officeDocument/2006/relationships/slide" Target="slide10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/>
            <a:endParaRPr lang="zh-CN" altLang="zh-CN">
              <a:ea typeface="宋体" charset="-122"/>
            </a:endParaRPr>
          </a:p>
        </p:txBody>
      </p:sp>
      <p:sp>
        <p:nvSpPr>
          <p:cNvPr id="6147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zh-CN">
              <a:ea typeface="宋体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17145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>
              <a:defRPr/>
            </a:pP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第</a:t>
            </a:r>
            <a:r>
              <a:rPr lang="en-US" altLang="zh-CN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2</a:t>
            </a: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章</a:t>
            </a:r>
            <a:endParaRPr lang="zh-CN" alt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隶书"/>
              <a:ea typeface="隶书"/>
            </a:endParaRPr>
          </a:p>
        </p:txBody>
      </p:sp>
      <p:sp>
        <p:nvSpPr>
          <p:cNvPr id="6149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131840" y="668338"/>
            <a:ext cx="482468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投影</a:t>
            </a:r>
            <a:r>
              <a:rPr lang="zh-CN" altLang="en-US" sz="48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的基础知识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846465" y="260648"/>
            <a:ext cx="5941607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2.2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多面正投影和点的投影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34231" y="1279525"/>
            <a:ext cx="5465961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2.2.1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单面投影及其特性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1416224" y="2797298"/>
            <a:ext cx="7041976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只</a:t>
            </a:r>
            <a:r>
              <a:rPr lang="zh-CN" altLang="en-US" dirty="0"/>
              <a:t>凭一个投影，不能反映唯一的空间情况：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1416224" y="3678749"/>
            <a:ext cx="1283568" cy="163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由投影到物的不确定</a:t>
            </a:r>
          </a:p>
        </p:txBody>
      </p:sp>
      <p:sp>
        <p:nvSpPr>
          <p:cNvPr id="38" name="AutoShape 13"/>
          <p:cNvSpPr>
            <a:spLocks/>
          </p:cNvSpPr>
          <p:nvPr/>
        </p:nvSpPr>
        <p:spPr bwMode="auto">
          <a:xfrm>
            <a:off x="2941930" y="3653408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32584" y="3501008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hlinkClick r:id="rId3" action="ppaction://hlinksldjump"/>
              </a:rPr>
              <a:t>平行性不确定</a:t>
            </a:r>
            <a:endParaRPr lang="zh-CN" altLang="en-US" sz="2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915816" y="4110608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>
                <a:hlinkClick r:id="rId4" action="ppaction://hlinksldjump"/>
              </a:rPr>
              <a:t>从属性不确定</a:t>
            </a:r>
            <a:endParaRPr lang="zh-CN" altLang="en-US" dirty="0"/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2915816" y="4796408"/>
            <a:ext cx="415550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>
                <a:hlinkClick r:id="rId5" action="ppaction://hlinksldjump"/>
              </a:rPr>
              <a:t>物的形状不确定</a:t>
            </a:r>
            <a:endParaRPr lang="zh-CN" altLang="en-US" dirty="0"/>
          </a:p>
        </p:txBody>
      </p:sp>
      <p:sp>
        <p:nvSpPr>
          <p:cNvPr id="42" name="WordArt 20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197570" y="5572492"/>
            <a:ext cx="704850" cy="3714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/>
                <a:ea typeface="华文行楷"/>
              </a:rPr>
              <a:t>继续</a:t>
            </a:r>
          </a:p>
        </p:txBody>
      </p:sp>
      <p:sp>
        <p:nvSpPr>
          <p:cNvPr id="43" name="AutoShape 36"/>
          <p:cNvSpPr>
            <a:spLocks noChangeArrowheads="1"/>
          </p:cNvSpPr>
          <p:nvPr/>
        </p:nvSpPr>
        <p:spPr bwMode="auto">
          <a:xfrm>
            <a:off x="711200" y="1916113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 dirty="0" smtClean="0">
                <a:solidFill>
                  <a:srgbClr val="FFFF66"/>
                </a:solidFill>
                <a:ea typeface="华文行楷" pitchFamily="2" charset="-122"/>
              </a:rPr>
              <a:t>特性</a:t>
            </a:r>
            <a:endParaRPr lang="zh-CN" altLang="en-US" b="1" dirty="0">
              <a:solidFill>
                <a:srgbClr val="FFFF66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4" grpId="0"/>
      <p:bldP spid="36" grpId="0" autoUpdateAnimBg="0"/>
      <p:bldP spid="37" grpId="0" autoUpdateAnimBg="0"/>
      <p:bldP spid="38" grpId="0" animBg="1"/>
      <p:bldP spid="39" grpId="0" autoUpdateAnimBg="0"/>
      <p:bldP spid="40" grpId="0" autoUpdateAnimBg="0"/>
      <p:bldP spid="41" grpId="0" autoUpdateAnimBg="0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71800" y="3048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3600" b="1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平行性不确定</a:t>
            </a:r>
          </a:p>
        </p:txBody>
      </p:sp>
      <p:pic>
        <p:nvPicPr>
          <p:cNvPr id="13316" name="Picture 4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858000" cy="1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76325" y="1700808"/>
            <a:ext cx="6324600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投影平行，物</a:t>
            </a:r>
            <a:r>
              <a:rPr lang="en-US" altLang="zh-CN" dirty="0"/>
              <a:t>(</a:t>
            </a:r>
            <a:r>
              <a:rPr lang="zh-CN" altLang="en-US" dirty="0"/>
              <a:t>几何原形</a:t>
            </a:r>
            <a:r>
              <a:rPr lang="en-US" altLang="zh-CN" dirty="0"/>
              <a:t>)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不一定</a:t>
            </a:r>
            <a:r>
              <a:rPr lang="zh-CN" altLang="en-US" dirty="0" smtClean="0"/>
              <a:t>平行</a:t>
            </a:r>
            <a:r>
              <a:rPr lang="zh-CN" altLang="en-US" dirty="0"/>
              <a:t>。</a:t>
            </a:r>
          </a:p>
        </p:txBody>
      </p:sp>
      <p:sp>
        <p:nvSpPr>
          <p:cNvPr id="56" name="WordArt 6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34175" y="5661248"/>
            <a:ext cx="704850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返回</a:t>
            </a: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12759"/>
            <a:ext cx="3640868" cy="237626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08" y="2903522"/>
            <a:ext cx="3724273" cy="23762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832100" y="3810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从属性不确定</a:t>
            </a:r>
          </a:p>
        </p:txBody>
      </p:sp>
      <p:pic>
        <p:nvPicPr>
          <p:cNvPr id="46083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858000" cy="1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62063" y="5149850"/>
            <a:ext cx="6781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　　点</a:t>
            </a:r>
            <a:r>
              <a:rPr lang="zh-CN" altLang="en-US" dirty="0"/>
              <a:t>的投影在直线的投影上，但空间的点并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不一定</a:t>
            </a:r>
            <a:r>
              <a:rPr lang="zh-CN" altLang="en-US" dirty="0"/>
              <a:t>在空间的直线</a:t>
            </a:r>
            <a:r>
              <a:rPr lang="zh-CN" altLang="en-US" dirty="0" smtClean="0"/>
              <a:t>上。</a:t>
            </a:r>
            <a:endParaRPr lang="zh-CN" altLang="en-US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27" y="1515419"/>
            <a:ext cx="4137248" cy="353734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WordArt 63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86600" y="5733256"/>
            <a:ext cx="704850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返回</a:t>
            </a:r>
          </a:p>
        </p:txBody>
      </p:sp>
    </p:spTree>
    <p:extLst>
      <p:ext uri="{BB962C8B-B14F-4D97-AF65-F5344CB8AC3E}">
        <p14:creationId xmlns:p14="http://schemas.microsoft.com/office/powerpoint/2010/main" val="314505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667000" y="3048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物的形状不确定</a:t>
            </a:r>
          </a:p>
        </p:txBody>
      </p:sp>
      <p:pic>
        <p:nvPicPr>
          <p:cNvPr id="45059" name="Picture 3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858000" cy="1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66800" y="5157192"/>
            <a:ext cx="7315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　　投影</a:t>
            </a:r>
            <a:r>
              <a:rPr lang="zh-CN" altLang="en-US" dirty="0"/>
              <a:t>可能是物</a:t>
            </a:r>
            <a:r>
              <a:rPr lang="en-US" altLang="zh-CN" dirty="0"/>
              <a:t>I</a:t>
            </a:r>
            <a:r>
              <a:rPr lang="zh-CN" altLang="en-US" dirty="0"/>
              <a:t>，也可能是物</a:t>
            </a:r>
            <a:r>
              <a:rPr lang="en-US" altLang="zh-CN" dirty="0"/>
              <a:t>II</a:t>
            </a:r>
            <a:r>
              <a:rPr lang="zh-CN" altLang="en-US" dirty="0"/>
              <a:t>或</a:t>
            </a:r>
            <a:r>
              <a:rPr lang="en-US" altLang="zh-CN" dirty="0"/>
              <a:t>Ⅲ</a:t>
            </a:r>
            <a:r>
              <a:rPr lang="zh-CN" altLang="en-US" dirty="0"/>
              <a:t>，还有可能是其它形状，故物的几何形状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不确定</a:t>
            </a:r>
            <a:r>
              <a:rPr lang="zh-CN" altLang="en-US" dirty="0"/>
              <a:t>。</a:t>
            </a:r>
          </a:p>
        </p:txBody>
      </p:sp>
      <p:sp>
        <p:nvSpPr>
          <p:cNvPr id="11" name="WordArt 63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4048" y="6252666"/>
            <a:ext cx="704850" cy="37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返回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9811" name="ShockwaveFlash1" r:id="rId2" imgW="5258256" imgH="3711262"/>
        </mc:Choice>
        <mc:Fallback>
          <p:control name="ShockwaveFlash1" r:id="rId2" imgW="5258256" imgH="3711262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1341438"/>
                  <a:ext cx="5257800" cy="3711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150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086777" y="260648"/>
            <a:ext cx="5256212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投　影　法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343744" y="1342509"/>
            <a:ext cx="632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物体在光源的照射下会出现影子。    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295400" y="4869160"/>
            <a:ext cx="7086600" cy="128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投影的方法就是从这一自然现象抽象出来，并随着科学技术的发展而发展起来的。    </a:t>
            </a: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27173"/>
              </p:ext>
            </p:extLst>
          </p:nvPr>
        </p:nvGraphicFramePr>
        <p:xfrm>
          <a:off x="762000" y="2425080"/>
          <a:ext cx="30765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46" name="BMP 图象" r:id="rId4" imgW="3076190" imgH="2133898" progId="Paint.Picture">
                  <p:embed/>
                </p:oleObj>
              </mc:Choice>
              <mc:Fallback>
                <p:oleObj name="BMP 图象" r:id="rId4" imgW="3076190" imgH="2133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25080"/>
                        <a:ext cx="3076575" cy="213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760851"/>
              </p:ext>
            </p:extLst>
          </p:nvPr>
        </p:nvGraphicFramePr>
        <p:xfrm>
          <a:off x="5410200" y="2501280"/>
          <a:ext cx="338137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47" name="BMP 图象" r:id="rId6" imgW="3381847" imgH="2038095" progId="Paint.Picture">
                  <p:embed/>
                </p:oleObj>
              </mc:Choice>
              <mc:Fallback>
                <p:oleObj name="BMP 图象" r:id="rId6" imgW="3381847" imgH="20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01280"/>
                        <a:ext cx="3381375" cy="2038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4114800" y="2348880"/>
            <a:ext cx="1143000" cy="1828800"/>
            <a:chOff x="2592" y="1392"/>
            <a:chExt cx="720" cy="1152"/>
          </a:xfrm>
        </p:grpSpPr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2592" y="1392"/>
              <a:ext cx="720" cy="1152"/>
            </a:xfrm>
            <a:prstGeom prst="irregularSeal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736" y="1776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/>
                <a:t>影子</a:t>
              </a:r>
            </a:p>
          </p:txBody>
        </p:sp>
      </p:grp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3276600" y="2958480"/>
            <a:ext cx="9144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5181600" y="3263280"/>
            <a:ext cx="2438400" cy="838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5257800" y="3415680"/>
            <a:ext cx="137160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9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autoUpdateAnimBg="0"/>
      <p:bldP spid="16" grpId="0" build="p" autoUpdateAnimBg="0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投影法的基本知识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879220" y="1776421"/>
            <a:ext cx="405234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  投射线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通过物体，向选定的面投射，并在该面上得到图形的方法。</a:t>
            </a:r>
          </a:p>
        </p:txBody>
      </p:sp>
      <p:sp>
        <p:nvSpPr>
          <p:cNvPr id="27" name="Text Box 69"/>
          <p:cNvSpPr txBox="1">
            <a:spLocks noChangeArrowheads="1"/>
          </p:cNvSpPr>
          <p:nvPr/>
        </p:nvSpPr>
        <p:spPr bwMode="auto">
          <a:xfrm>
            <a:off x="683568" y="1124744"/>
            <a:ext cx="2545540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Font typeface="Wingdings" pitchFamily="2" charset="2"/>
              <a:buChar char="Ø"/>
            </a:pP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投影法</a:t>
            </a:r>
            <a:endParaRPr lang="en-US" altLang="zh-CN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9" name="Rectangle 71"/>
          <p:cNvSpPr>
            <a:spLocks noChangeArrowheads="1"/>
          </p:cNvSpPr>
          <p:nvPr/>
        </p:nvSpPr>
        <p:spPr bwMode="auto">
          <a:xfrm>
            <a:off x="1501130" y="3898503"/>
            <a:ext cx="379095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所有投射线的起源点。</a:t>
            </a:r>
          </a:p>
        </p:txBody>
      </p:sp>
      <p:sp>
        <p:nvSpPr>
          <p:cNvPr id="30" name="Text Box 72"/>
          <p:cNvSpPr txBox="1">
            <a:spLocks noChangeArrowheads="1"/>
          </p:cNvSpPr>
          <p:nvPr/>
        </p:nvSpPr>
        <p:spPr bwMode="auto">
          <a:xfrm>
            <a:off x="645814" y="3468505"/>
            <a:ext cx="2486026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25000"/>
              </a:lnSpc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 smtClean="0"/>
              <a:t>投射中心</a:t>
            </a:r>
            <a:endParaRPr lang="en-US" altLang="zh-CN" dirty="0"/>
          </a:p>
        </p:txBody>
      </p:sp>
      <p:sp>
        <p:nvSpPr>
          <p:cNvPr id="32" name="Rectangle 74"/>
          <p:cNvSpPr>
            <a:spLocks noChangeArrowheads="1"/>
          </p:cNvSpPr>
          <p:nvPr/>
        </p:nvSpPr>
        <p:spPr bwMode="auto">
          <a:xfrm>
            <a:off x="1439167" y="4725144"/>
            <a:ext cx="6445201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发自投射中心且通过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物体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上各点的直线。</a:t>
            </a:r>
          </a:p>
        </p:txBody>
      </p:sp>
      <p:sp>
        <p:nvSpPr>
          <p:cNvPr id="33" name="Text Box 75"/>
          <p:cNvSpPr txBox="1">
            <a:spLocks noChangeArrowheads="1"/>
          </p:cNvSpPr>
          <p:nvPr/>
        </p:nvSpPr>
        <p:spPr bwMode="auto">
          <a:xfrm>
            <a:off x="656208" y="4293096"/>
            <a:ext cx="2979688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25000"/>
              </a:lnSpc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 smtClean="0"/>
              <a:t>投射线</a:t>
            </a:r>
            <a:endParaRPr lang="en-US" altLang="zh-CN" dirty="0"/>
          </a:p>
        </p:txBody>
      </p:sp>
      <p:sp>
        <p:nvSpPr>
          <p:cNvPr id="35" name="Text Box 77"/>
          <p:cNvSpPr txBox="1">
            <a:spLocks noChangeArrowheads="1"/>
          </p:cNvSpPr>
          <p:nvPr/>
        </p:nvSpPr>
        <p:spPr bwMode="auto">
          <a:xfrm>
            <a:off x="645815" y="5194647"/>
            <a:ext cx="176594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25000"/>
              </a:lnSpc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 smtClean="0"/>
              <a:t>投影面</a:t>
            </a:r>
            <a:endParaRPr lang="en-US" altLang="zh-CN" dirty="0"/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2915816" y="5207856"/>
            <a:ext cx="432048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在投影法中得到投影的面。</a:t>
            </a:r>
          </a:p>
        </p:txBody>
      </p:sp>
      <p:sp>
        <p:nvSpPr>
          <p:cNvPr id="38" name="Text Box 80"/>
          <p:cNvSpPr txBox="1">
            <a:spLocks noChangeArrowheads="1"/>
          </p:cNvSpPr>
          <p:nvPr/>
        </p:nvSpPr>
        <p:spPr bwMode="auto">
          <a:xfrm>
            <a:off x="644873" y="5805263"/>
            <a:ext cx="202139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25000"/>
              </a:lnSpc>
              <a:buFont typeface="Wingdings" pitchFamily="2" charset="2"/>
              <a:buChar char="Ø"/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/>
              <a:t>投影</a:t>
            </a:r>
            <a:r>
              <a:rPr lang="en-US" altLang="zh-CN" dirty="0"/>
              <a:t>(</a:t>
            </a:r>
            <a:r>
              <a:rPr lang="zh-CN" altLang="en-US" dirty="0"/>
              <a:t>图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39" name="Text Box 81"/>
          <p:cNvSpPr txBox="1">
            <a:spLocks noChangeArrowheads="1"/>
          </p:cNvSpPr>
          <p:nvPr/>
        </p:nvSpPr>
        <p:spPr bwMode="auto">
          <a:xfrm>
            <a:off x="2915816" y="5805262"/>
            <a:ext cx="443344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根据投影法所得到的图形。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0370" name="ShockwaveFlash1" r:id="rId2" imgW="2987315" imgH="2975364"/>
        </mc:Choice>
        <mc:Fallback>
          <p:control name="ShockwaveFlash1" r:id="rId2" imgW="2987315" imgH="297536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9700" y="1268413"/>
                  <a:ext cx="3490913" cy="3384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8680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2" build="allAtOnce"/>
      <p:bldP spid="26" grpId="0"/>
      <p:bldP spid="27" grpId="0"/>
      <p:bldP spid="29" grpId="0"/>
      <p:bldP spid="30" grpId="0"/>
      <p:bldP spid="32" grpId="0"/>
      <p:bldP spid="33" grpId="0"/>
      <p:bldP spid="35" grpId="0"/>
      <p:bldP spid="36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2600" y="3916363"/>
            <a:ext cx="1447800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投影法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276600" y="3382963"/>
            <a:ext cx="2586038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中心投影法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0400" y="4449763"/>
            <a:ext cx="1988045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平行投影法</a:t>
            </a:r>
          </a:p>
        </p:txBody>
      </p:sp>
      <p:sp>
        <p:nvSpPr>
          <p:cNvPr id="31" name="AutoShape 8"/>
          <p:cNvSpPr>
            <a:spLocks/>
          </p:cNvSpPr>
          <p:nvPr/>
        </p:nvSpPr>
        <p:spPr bwMode="auto">
          <a:xfrm>
            <a:off x="2987824" y="3705225"/>
            <a:ext cx="163512" cy="1000125"/>
          </a:xfrm>
          <a:prstGeom prst="leftBrace">
            <a:avLst>
              <a:gd name="adj1" fmla="val 50971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796136" y="5070640"/>
            <a:ext cx="1828800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/>
              <a:t>斜投影法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759152" y="4003840"/>
            <a:ext cx="1981200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正投影法</a:t>
            </a:r>
          </a:p>
        </p:txBody>
      </p:sp>
      <p:sp>
        <p:nvSpPr>
          <p:cNvPr id="40" name="AutoShape 11"/>
          <p:cNvSpPr>
            <a:spLocks/>
          </p:cNvSpPr>
          <p:nvPr/>
        </p:nvSpPr>
        <p:spPr bwMode="auto">
          <a:xfrm>
            <a:off x="5486400" y="4297363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899592" y="1503964"/>
            <a:ext cx="5157192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常用的投影法有两大类：   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1981200" y="2362200"/>
            <a:ext cx="6248400" cy="55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中心投影法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平行投影法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932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24" grpId="0"/>
      <p:bldP spid="25" grpId="0"/>
      <p:bldP spid="28" grpId="0"/>
      <p:bldP spid="31" grpId="0" animBg="1"/>
      <p:bldP spid="34" grpId="0"/>
      <p:bldP spid="37" grpId="0"/>
      <p:bldP spid="40" grpId="0" animBg="1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2027238" y="4462653"/>
            <a:ext cx="2560637" cy="1055688"/>
          </a:xfrm>
          <a:prstGeom prst="parallelogram">
            <a:avLst>
              <a:gd name="adj" fmla="val 60639"/>
            </a:avLst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zh-CN" altLang="zh-CN" b="1">
              <a:effectLst>
                <a:outerShdw blurRad="38100" dist="38100" dir="2700000" algn="tl">
                  <a:srgbClr val="FFFFFF"/>
                </a:outerShdw>
              </a:effectLst>
              <a:ea typeface="楷体_GB2312" pitchFamily="49" charset="-122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847725" y="4500753"/>
            <a:ext cx="1371600" cy="466725"/>
          </a:xfrm>
          <a:prstGeom prst="wedgeRectCallout">
            <a:avLst>
              <a:gd name="adj1" fmla="val 67824"/>
              <a:gd name="adj2" fmla="val 55444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b="1">
                <a:ea typeface="楷体_GB2312" pitchFamily="49" charset="-122"/>
              </a:rPr>
              <a:t>投影面</a:t>
            </a:r>
            <a:r>
              <a:rPr lang="en-US" altLang="zh-CN" b="1" i="1">
                <a:ea typeface="楷体_GB2312" pitchFamily="49" charset="-122"/>
              </a:rPr>
              <a:t>P</a:t>
            </a: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2524125" y="2940241"/>
            <a:ext cx="1252538" cy="2425700"/>
            <a:chOff x="3792" y="1057"/>
            <a:chExt cx="789" cy="1528"/>
          </a:xfrm>
        </p:grpSpPr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3792" y="1097"/>
              <a:ext cx="343" cy="1488"/>
            </a:xfrm>
            <a:custGeom>
              <a:avLst/>
              <a:gdLst>
                <a:gd name="T0" fmla="*/ 0 w 343"/>
                <a:gd name="T1" fmla="*/ 1488 h 1488"/>
                <a:gd name="T2" fmla="*/ 343 w 343"/>
                <a:gd name="T3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1488">
                  <a:moveTo>
                    <a:pt x="0" y="1488"/>
                  </a:moveTo>
                  <a:lnTo>
                    <a:pt x="343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4150" y="1057"/>
              <a:ext cx="431" cy="1411"/>
            </a:xfrm>
            <a:custGeom>
              <a:avLst/>
              <a:gdLst>
                <a:gd name="T0" fmla="*/ 431 w 431"/>
                <a:gd name="T1" fmla="*/ 1411 h 1411"/>
                <a:gd name="T2" fmla="*/ 0 w 431"/>
                <a:gd name="T3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1" h="1411">
                  <a:moveTo>
                    <a:pt x="431" y="1411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42" y="1073"/>
              <a:ext cx="89" cy="1057"/>
            </a:xfrm>
            <a:custGeom>
              <a:avLst/>
              <a:gdLst>
                <a:gd name="T0" fmla="*/ 89 w 89"/>
                <a:gd name="T1" fmla="*/ 1057 h 1057"/>
                <a:gd name="T2" fmla="*/ 0 w 89"/>
                <a:gd name="T3" fmla="*/ 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" h="1057">
                  <a:moveTo>
                    <a:pt x="89" y="1057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4051300" y="2862453"/>
            <a:ext cx="1219200" cy="466725"/>
          </a:xfrm>
          <a:prstGeom prst="wedgeRectCallout">
            <a:avLst>
              <a:gd name="adj1" fmla="val -114065"/>
              <a:gd name="adj2" fmla="val 962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b="1">
                <a:ea typeface="楷体_GB2312" pitchFamily="49" charset="-122"/>
              </a:rPr>
              <a:t>投射线</a:t>
            </a:r>
          </a:p>
        </p:txBody>
      </p: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2447925" y="3611753"/>
            <a:ext cx="1317625" cy="866775"/>
            <a:chOff x="3744" y="1480"/>
            <a:chExt cx="830" cy="546"/>
          </a:xfrm>
        </p:grpSpPr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 rot="-13620673">
              <a:off x="4027" y="1751"/>
              <a:ext cx="291" cy="220"/>
            </a:xfrm>
            <a:prstGeom prst="rtTriangle">
              <a:avLst/>
            </a:prstGeom>
            <a:solidFill>
              <a:schemeClr val="bg1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hangingPunct="0"/>
              <a:endParaRPr lang="zh-CN" altLang="zh-CN" b="1" i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744" y="1776"/>
              <a:ext cx="1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000" b="1" i="1">
                  <a:ea typeface="楷体_GB2312" pitchFamily="49" charset="-122"/>
                </a:rPr>
                <a:t>B</a:t>
              </a: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969" y="1480"/>
              <a:ext cx="3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000" b="1" i="1">
                  <a:ea typeface="楷体_GB2312" pitchFamily="49" charset="-122"/>
                </a:rPr>
                <a:t>A</a:t>
              </a: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4351" y="1691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000" b="1" i="1">
                  <a:ea typeface="楷体_GB2312" pitchFamily="49" charset="-122"/>
                </a:rPr>
                <a:t>C</a:t>
              </a:r>
            </a:p>
          </p:txBody>
        </p:sp>
      </p:grp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708650" y="2791016"/>
            <a:ext cx="31750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规  定</a:t>
            </a:r>
          </a:p>
          <a:p>
            <a:pPr algn="ctr" eaLnBrk="0" hangingPunct="0">
              <a:lnSpc>
                <a:spcPct val="95000"/>
              </a:lnSpc>
            </a:pPr>
            <a:endParaRPr lang="zh-CN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楷体_GB2312" pitchFamily="49" charset="-122"/>
            </a:endParaRPr>
          </a:p>
          <a:p>
            <a:pPr eaLnBrk="0" hangingPunct="0">
              <a:lnSpc>
                <a:spcPct val="95000"/>
              </a:lnSpc>
            </a:pPr>
            <a:r>
              <a:rPr lang="zh-CN" altLang="en-US" b="1" dirty="0">
                <a:ea typeface="楷体_GB2312" pitchFamily="49" charset="-122"/>
              </a:rPr>
              <a:t>大写字母表示空间点</a:t>
            </a:r>
            <a:r>
              <a:rPr lang="en-US" altLang="zh-CN" b="1" dirty="0">
                <a:ea typeface="楷体_GB2312" pitchFamily="49" charset="-122"/>
              </a:rPr>
              <a:t>;</a:t>
            </a:r>
          </a:p>
          <a:p>
            <a:pPr eaLnBrk="0" hangingPunct="0">
              <a:lnSpc>
                <a:spcPct val="95000"/>
              </a:lnSpc>
            </a:pPr>
            <a:endParaRPr lang="en-US" altLang="zh-CN" b="1" dirty="0">
              <a:ea typeface="楷体_GB2312" pitchFamily="49" charset="-122"/>
            </a:endParaRPr>
          </a:p>
          <a:p>
            <a:pPr eaLnBrk="0" hangingPunct="0">
              <a:lnSpc>
                <a:spcPct val="95000"/>
              </a:lnSpc>
            </a:pPr>
            <a:r>
              <a:rPr lang="zh-CN" altLang="en-US" b="1" dirty="0">
                <a:ea typeface="楷体_GB2312" pitchFamily="49" charset="-122"/>
              </a:rPr>
              <a:t>小写字母表示</a:t>
            </a:r>
          </a:p>
          <a:p>
            <a:pPr eaLnBrk="0" hangingPunct="0">
              <a:lnSpc>
                <a:spcPct val="95000"/>
              </a:lnSpc>
            </a:pPr>
            <a:r>
              <a:rPr lang="zh-CN" altLang="en-US" b="1" dirty="0">
                <a:ea typeface="楷体_GB2312" pitchFamily="49" charset="-122"/>
              </a:rPr>
              <a:t>   相应空间点的投影。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77938" y="1700808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投射线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均通过投射中心。</a:t>
            </a:r>
          </a:p>
        </p:txBody>
      </p:sp>
      <p:grpSp>
        <p:nvGrpSpPr>
          <p:cNvPr id="32" name="Group 17"/>
          <p:cNvGrpSpPr>
            <a:grpSpLocks/>
          </p:cNvGrpSpPr>
          <p:nvPr/>
        </p:nvGrpSpPr>
        <p:grpSpPr bwMode="auto">
          <a:xfrm>
            <a:off x="2282825" y="4234053"/>
            <a:ext cx="3060700" cy="1317625"/>
            <a:chOff x="3640" y="1872"/>
            <a:chExt cx="1928" cy="830"/>
          </a:xfrm>
        </p:grpSpPr>
        <p:grpSp>
          <p:nvGrpSpPr>
            <p:cNvPr id="33" name="Group 18"/>
            <p:cNvGrpSpPr>
              <a:grpSpLocks/>
            </p:cNvGrpSpPr>
            <p:nvPr/>
          </p:nvGrpSpPr>
          <p:grpSpPr bwMode="auto">
            <a:xfrm>
              <a:off x="3640" y="2046"/>
              <a:ext cx="1069" cy="656"/>
              <a:chOff x="3589" y="1934"/>
              <a:chExt cx="1163" cy="775"/>
            </a:xfrm>
          </p:grpSpPr>
          <p:sp>
            <p:nvSpPr>
              <p:cNvPr id="36" name="AutoShape 19"/>
              <p:cNvSpPr>
                <a:spLocks noChangeArrowheads="1"/>
              </p:cNvSpPr>
              <p:nvPr/>
            </p:nvSpPr>
            <p:spPr bwMode="auto">
              <a:xfrm rot="-13475287">
                <a:off x="3873" y="2218"/>
                <a:ext cx="624" cy="474"/>
              </a:xfrm>
              <a:prstGeom prst="rtTriangle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Text Box 20"/>
              <p:cNvSpPr txBox="1">
                <a:spLocks noChangeArrowheads="1"/>
              </p:cNvSpPr>
              <p:nvPr/>
            </p:nvSpPr>
            <p:spPr bwMode="auto">
              <a:xfrm>
                <a:off x="4022" y="1934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000" b="1" i="1"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39" name="Text Box 21"/>
              <p:cNvSpPr txBox="1">
                <a:spLocks noChangeArrowheads="1"/>
              </p:cNvSpPr>
              <p:nvPr/>
            </p:nvSpPr>
            <p:spPr bwMode="auto">
              <a:xfrm>
                <a:off x="3589" y="2414"/>
                <a:ext cx="214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000" b="1" i="1">
                    <a:ea typeface="楷体_GB2312" pitchFamily="49" charset="-122"/>
                  </a:rPr>
                  <a:t>b</a:t>
                </a:r>
              </a:p>
            </p:txBody>
          </p:sp>
          <p:sp>
            <p:nvSpPr>
              <p:cNvPr id="43" name="Text Box 22"/>
              <p:cNvSpPr txBox="1">
                <a:spLocks noChangeArrowheads="1"/>
              </p:cNvSpPr>
              <p:nvPr/>
            </p:nvSpPr>
            <p:spPr bwMode="auto">
              <a:xfrm>
                <a:off x="4549" y="2249"/>
                <a:ext cx="203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000" b="1" i="1">
                    <a:ea typeface="楷体_GB2312" pitchFamily="49" charset="-122"/>
                  </a:rPr>
                  <a:t>c</a:t>
                </a:r>
              </a:p>
            </p:txBody>
          </p:sp>
        </p:grpSp>
        <p:sp>
          <p:nvSpPr>
            <p:cNvPr id="35" name="AutoShape 23"/>
            <p:cNvSpPr>
              <a:spLocks noChangeArrowheads="1"/>
            </p:cNvSpPr>
            <p:nvPr/>
          </p:nvSpPr>
          <p:spPr bwMode="auto">
            <a:xfrm>
              <a:off x="4936" y="1872"/>
              <a:ext cx="632" cy="240"/>
            </a:xfrm>
            <a:prstGeom prst="wedgeRectCallout">
              <a:avLst>
                <a:gd name="adj1" fmla="val -131963"/>
                <a:gd name="adj2" fmla="val 1170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zh-CN" altLang="en-US" b="1">
                  <a:ea typeface="楷体_GB2312" pitchFamily="49" charset="-122"/>
                </a:rPr>
                <a:t>投影</a:t>
              </a:r>
            </a:p>
          </p:txBody>
        </p:sp>
      </p:grpSp>
      <p:sp>
        <p:nvSpPr>
          <p:cNvPr id="44" name="AutoShape 24"/>
          <p:cNvSpPr>
            <a:spLocks noChangeArrowheads="1"/>
          </p:cNvSpPr>
          <p:nvPr/>
        </p:nvSpPr>
        <p:spPr bwMode="auto">
          <a:xfrm>
            <a:off x="1304925" y="2481453"/>
            <a:ext cx="1447800" cy="466725"/>
          </a:xfrm>
          <a:prstGeom prst="wedgeRectCallout">
            <a:avLst>
              <a:gd name="adj1" fmla="val 67213"/>
              <a:gd name="adj2" fmla="val 37417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b="1">
                <a:ea typeface="楷体_GB2312" pitchFamily="49" charset="-122"/>
              </a:rPr>
              <a:t>投射中心</a:t>
            </a:r>
            <a:endParaRPr lang="zh-CN" altLang="en-US" sz="1800" b="1">
              <a:ea typeface="楷体_GB2312" pitchFamily="49" charset="-122"/>
            </a:endParaRPr>
          </a:p>
        </p:txBody>
      </p:sp>
      <p:grpSp>
        <p:nvGrpSpPr>
          <p:cNvPr id="45" name="Group 25"/>
          <p:cNvGrpSpPr>
            <a:grpSpLocks/>
          </p:cNvGrpSpPr>
          <p:nvPr/>
        </p:nvGrpSpPr>
        <p:grpSpPr bwMode="auto">
          <a:xfrm>
            <a:off x="2892425" y="2578291"/>
            <a:ext cx="325438" cy="396875"/>
            <a:chOff x="4024" y="829"/>
            <a:chExt cx="205" cy="250"/>
          </a:xfrm>
        </p:grpSpPr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4024" y="82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000" b="1" i="1">
                  <a:ea typeface="楷体_GB2312" pitchFamily="49" charset="-122"/>
                </a:rPr>
                <a:t>S</a:t>
              </a:r>
            </a:p>
          </p:txBody>
        </p:sp>
        <p:sp>
          <p:nvSpPr>
            <p:cNvPr id="47" name="Oval 27"/>
            <p:cNvSpPr>
              <a:spLocks noChangeArrowheads="1"/>
            </p:cNvSpPr>
            <p:nvPr/>
          </p:nvSpPr>
          <p:spPr bwMode="auto">
            <a:xfrm>
              <a:off x="4128" y="101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8" name="文本占位符 1"/>
          <p:cNvSpPr txBox="1">
            <a:spLocks/>
          </p:cNvSpPr>
          <p:nvPr/>
        </p:nvSpPr>
        <p:spPr bwMode="auto">
          <a:xfrm>
            <a:off x="834231" y="1137764"/>
            <a:ext cx="3826669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中心投影法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24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5" grpId="0" animBg="1" autoUpdateAnimBg="0"/>
      <p:bldP spid="20" grpId="0" animBg="1" autoUpdateAnimBg="0"/>
      <p:bldP spid="29" grpId="0" build="p" autoUpdateAnimBg="0"/>
      <p:bldP spid="30" grpId="0" build="p" autoUpdateAnimBg="0"/>
      <p:bldP spid="44" grpId="0" animBg="1" autoUpdateAnimBg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2" name="Text Box 36"/>
          <p:cNvSpPr txBox="1">
            <a:spLocks noChangeArrowheads="1"/>
          </p:cNvSpPr>
          <p:nvPr/>
        </p:nvSpPr>
        <p:spPr bwMode="auto">
          <a:xfrm>
            <a:off x="5652120" y="2683768"/>
            <a:ext cx="17124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投射中心</a:t>
            </a:r>
          </a:p>
        </p:txBody>
      </p:sp>
      <p:grpSp>
        <p:nvGrpSpPr>
          <p:cNvPr id="113" name="Group 37"/>
          <p:cNvGrpSpPr>
            <a:grpSpLocks/>
          </p:cNvGrpSpPr>
          <p:nvPr/>
        </p:nvGrpSpPr>
        <p:grpSpPr bwMode="auto">
          <a:xfrm>
            <a:off x="7220594" y="2812355"/>
            <a:ext cx="173038" cy="238125"/>
            <a:chOff x="1554" y="816"/>
            <a:chExt cx="97" cy="134"/>
          </a:xfrm>
        </p:grpSpPr>
        <p:sp>
          <p:nvSpPr>
            <p:cNvPr id="114" name="Freeform 38"/>
            <p:cNvSpPr>
              <a:spLocks/>
            </p:cNvSpPr>
            <p:nvPr/>
          </p:nvSpPr>
          <p:spPr bwMode="auto">
            <a:xfrm>
              <a:off x="1577" y="816"/>
              <a:ext cx="74" cy="78"/>
            </a:xfrm>
            <a:custGeom>
              <a:avLst/>
              <a:gdLst>
                <a:gd name="T0" fmla="*/ 336 w 336"/>
                <a:gd name="T1" fmla="*/ 33 h 351"/>
                <a:gd name="T2" fmla="*/ 175 w 336"/>
                <a:gd name="T3" fmla="*/ 0 h 351"/>
                <a:gd name="T4" fmla="*/ 57 w 336"/>
                <a:gd name="T5" fmla="*/ 50 h 351"/>
                <a:gd name="T6" fmla="*/ 0 w 336"/>
                <a:gd name="T7" fmla="*/ 164 h 351"/>
                <a:gd name="T8" fmla="*/ 46 w 336"/>
                <a:gd name="T9" fmla="*/ 257 h 351"/>
                <a:gd name="T10" fmla="*/ 210 w 336"/>
                <a:gd name="T11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51">
                  <a:moveTo>
                    <a:pt x="336" y="33"/>
                  </a:moveTo>
                  <a:lnTo>
                    <a:pt x="175" y="0"/>
                  </a:lnTo>
                  <a:lnTo>
                    <a:pt x="57" y="50"/>
                  </a:lnTo>
                  <a:lnTo>
                    <a:pt x="0" y="164"/>
                  </a:lnTo>
                  <a:lnTo>
                    <a:pt x="46" y="257"/>
                  </a:lnTo>
                  <a:lnTo>
                    <a:pt x="210" y="35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39"/>
            <p:cNvSpPr>
              <a:spLocks/>
            </p:cNvSpPr>
            <p:nvPr/>
          </p:nvSpPr>
          <p:spPr bwMode="auto">
            <a:xfrm>
              <a:off x="1595" y="894"/>
              <a:ext cx="39" cy="56"/>
            </a:xfrm>
            <a:custGeom>
              <a:avLst/>
              <a:gdLst>
                <a:gd name="T0" fmla="*/ 0 w 177"/>
                <a:gd name="T1" fmla="*/ 258 h 258"/>
                <a:gd name="T2" fmla="*/ 119 w 177"/>
                <a:gd name="T3" fmla="*/ 207 h 258"/>
                <a:gd name="T4" fmla="*/ 177 w 177"/>
                <a:gd name="T5" fmla="*/ 93 h 258"/>
                <a:gd name="T6" fmla="*/ 130 w 177"/>
                <a:gd name="T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258">
                  <a:moveTo>
                    <a:pt x="0" y="258"/>
                  </a:moveTo>
                  <a:lnTo>
                    <a:pt x="119" y="207"/>
                  </a:lnTo>
                  <a:lnTo>
                    <a:pt x="177" y="93"/>
                  </a:lnTo>
                  <a:lnTo>
                    <a:pt x="13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40"/>
            <p:cNvSpPr>
              <a:spLocks noChangeShapeType="1"/>
            </p:cNvSpPr>
            <p:nvPr/>
          </p:nvSpPr>
          <p:spPr bwMode="auto">
            <a:xfrm>
              <a:off x="1554" y="934"/>
              <a:ext cx="41" cy="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7" name="AutoShape 42"/>
          <p:cNvSpPr>
            <a:spLocks noChangeAspect="1" noChangeArrowheads="1"/>
          </p:cNvSpPr>
          <p:nvPr/>
        </p:nvSpPr>
        <p:spPr bwMode="auto">
          <a:xfrm rot="10800000" flipH="1">
            <a:off x="1905000" y="4687461"/>
            <a:ext cx="5334000" cy="1655763"/>
          </a:xfrm>
          <a:prstGeom prst="parallelogram">
            <a:avLst>
              <a:gd name="adj" fmla="val 99269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" name="Text Box 43"/>
          <p:cNvSpPr txBox="1">
            <a:spLocks noChangeArrowheads="1"/>
          </p:cNvSpPr>
          <p:nvPr/>
        </p:nvSpPr>
        <p:spPr bwMode="auto">
          <a:xfrm>
            <a:off x="6297613" y="5028774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投影面</a:t>
            </a:r>
            <a:endParaRPr lang="zh-CN" altLang="en-US" b="1" i="1">
              <a:ea typeface="楷体_GB2312" pitchFamily="49" charset="-122"/>
            </a:endParaRPr>
          </a:p>
        </p:txBody>
      </p:sp>
      <p:sp>
        <p:nvSpPr>
          <p:cNvPr id="119" name="Line 44"/>
          <p:cNvSpPr>
            <a:spLocks noChangeShapeType="1"/>
          </p:cNvSpPr>
          <p:nvPr/>
        </p:nvSpPr>
        <p:spPr bwMode="auto">
          <a:xfrm flipV="1">
            <a:off x="6526213" y="548597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0" name="Freeform 55"/>
          <p:cNvSpPr>
            <a:spLocks/>
          </p:cNvSpPr>
          <p:nvPr/>
        </p:nvSpPr>
        <p:spPr bwMode="auto">
          <a:xfrm>
            <a:off x="5092700" y="5520899"/>
            <a:ext cx="166688" cy="165100"/>
          </a:xfrm>
          <a:custGeom>
            <a:avLst/>
            <a:gdLst>
              <a:gd name="T0" fmla="*/ 499 w 500"/>
              <a:gd name="T1" fmla="*/ 250 h 499"/>
              <a:gd name="T2" fmla="*/ 426 w 500"/>
              <a:gd name="T3" fmla="*/ 73 h 499"/>
              <a:gd name="T4" fmla="*/ 250 w 500"/>
              <a:gd name="T5" fmla="*/ 0 h 499"/>
              <a:gd name="T6" fmla="*/ 73 w 500"/>
              <a:gd name="T7" fmla="*/ 73 h 499"/>
              <a:gd name="T8" fmla="*/ 0 w 500"/>
              <a:gd name="T9" fmla="*/ 250 h 499"/>
              <a:gd name="T10" fmla="*/ 73 w 500"/>
              <a:gd name="T11" fmla="*/ 426 h 499"/>
              <a:gd name="T12" fmla="*/ 250 w 500"/>
              <a:gd name="T13" fmla="*/ 499 h 499"/>
              <a:gd name="T14" fmla="*/ 426 w 500"/>
              <a:gd name="T15" fmla="*/ 426 h 499"/>
              <a:gd name="T16" fmla="*/ 499 w 500"/>
              <a:gd name="T17" fmla="*/ 250 h 499"/>
              <a:gd name="T18" fmla="*/ 500 w 500"/>
              <a:gd name="T19" fmla="*/ 25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0" h="499">
                <a:moveTo>
                  <a:pt x="499" y="250"/>
                </a:moveTo>
                <a:lnTo>
                  <a:pt x="426" y="73"/>
                </a:lnTo>
                <a:lnTo>
                  <a:pt x="250" y="0"/>
                </a:lnTo>
                <a:lnTo>
                  <a:pt x="73" y="73"/>
                </a:lnTo>
                <a:lnTo>
                  <a:pt x="0" y="250"/>
                </a:lnTo>
                <a:lnTo>
                  <a:pt x="73" y="426"/>
                </a:lnTo>
                <a:lnTo>
                  <a:pt x="250" y="499"/>
                </a:lnTo>
                <a:lnTo>
                  <a:pt x="426" y="426"/>
                </a:lnTo>
                <a:lnTo>
                  <a:pt x="499" y="250"/>
                </a:lnTo>
                <a:lnTo>
                  <a:pt x="500" y="250"/>
                </a:lnTo>
              </a:path>
            </a:pathLst>
          </a:custGeom>
          <a:solidFill>
            <a:srgbClr val="FF0000"/>
          </a:solidFill>
          <a:ln w="28575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1" name="Text Box 56"/>
          <p:cNvSpPr txBox="1">
            <a:spLocks noChangeArrowheads="1"/>
          </p:cNvSpPr>
          <p:nvPr/>
        </p:nvSpPr>
        <p:spPr bwMode="auto">
          <a:xfrm>
            <a:off x="4391025" y="5736799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ea typeface="楷体_GB2312" pitchFamily="49" charset="-122"/>
              </a:rPr>
              <a:t> 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i="1">
                <a:latin typeface="楷体_GB2312" pitchFamily="49" charset="-122"/>
                <a:ea typeface="楷体_GB2312" pitchFamily="49" charset="-122"/>
              </a:rPr>
              <a:t>a </a:t>
            </a: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投影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22" name="Group 62"/>
          <p:cNvGrpSpPr>
            <a:grpSpLocks/>
          </p:cNvGrpSpPr>
          <p:nvPr/>
        </p:nvGrpSpPr>
        <p:grpSpPr bwMode="auto">
          <a:xfrm>
            <a:off x="5094291" y="3696861"/>
            <a:ext cx="2286000" cy="457200"/>
            <a:chOff x="2611" y="1612"/>
            <a:chExt cx="1440" cy="288"/>
          </a:xfrm>
        </p:grpSpPr>
        <p:sp>
          <p:nvSpPr>
            <p:cNvPr id="123" name="Text Box 63"/>
            <p:cNvSpPr txBox="1">
              <a:spLocks noChangeArrowheads="1"/>
            </p:cNvSpPr>
            <p:nvPr/>
          </p:nvSpPr>
          <p:spPr bwMode="auto">
            <a:xfrm>
              <a:off x="2611" y="1612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b="1" dirty="0">
                  <a:latin typeface="仿宋_GB2312" pitchFamily="49" charset="-122"/>
                  <a:ea typeface="仿宋_GB2312" pitchFamily="49" charset="-122"/>
                </a:rPr>
                <a:t>空间点</a:t>
              </a:r>
              <a:endParaRPr lang="zh-CN" altLang="en-US" b="1" i="1" dirty="0">
                <a:latin typeface="ISOCP" pitchFamily="2" charset="0"/>
                <a:ea typeface="楷体_GB2312" pitchFamily="49" charset="-122"/>
              </a:endParaRPr>
            </a:p>
          </p:txBody>
        </p:sp>
        <p:sp>
          <p:nvSpPr>
            <p:cNvPr id="124" name="Freeform 64"/>
            <p:cNvSpPr>
              <a:spLocks/>
            </p:cNvSpPr>
            <p:nvPr/>
          </p:nvSpPr>
          <p:spPr bwMode="auto">
            <a:xfrm>
              <a:off x="2784" y="1683"/>
              <a:ext cx="103" cy="105"/>
            </a:xfrm>
            <a:custGeom>
              <a:avLst/>
              <a:gdLst>
                <a:gd name="T0" fmla="*/ 499 w 500"/>
                <a:gd name="T1" fmla="*/ 250 h 499"/>
                <a:gd name="T2" fmla="*/ 426 w 500"/>
                <a:gd name="T3" fmla="*/ 73 h 499"/>
                <a:gd name="T4" fmla="*/ 249 w 500"/>
                <a:gd name="T5" fmla="*/ 0 h 499"/>
                <a:gd name="T6" fmla="*/ 73 w 500"/>
                <a:gd name="T7" fmla="*/ 73 h 499"/>
                <a:gd name="T8" fmla="*/ 0 w 500"/>
                <a:gd name="T9" fmla="*/ 250 h 499"/>
                <a:gd name="T10" fmla="*/ 73 w 500"/>
                <a:gd name="T11" fmla="*/ 426 h 499"/>
                <a:gd name="T12" fmla="*/ 249 w 500"/>
                <a:gd name="T13" fmla="*/ 499 h 499"/>
                <a:gd name="T14" fmla="*/ 426 w 500"/>
                <a:gd name="T15" fmla="*/ 426 h 499"/>
                <a:gd name="T16" fmla="*/ 499 w 500"/>
                <a:gd name="T17" fmla="*/ 250 h 499"/>
                <a:gd name="T18" fmla="*/ 500 w 500"/>
                <a:gd name="T19" fmla="*/ 25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499">
                  <a:moveTo>
                    <a:pt x="499" y="250"/>
                  </a:moveTo>
                  <a:lnTo>
                    <a:pt x="426" y="73"/>
                  </a:lnTo>
                  <a:lnTo>
                    <a:pt x="249" y="0"/>
                  </a:lnTo>
                  <a:lnTo>
                    <a:pt x="73" y="73"/>
                  </a:lnTo>
                  <a:lnTo>
                    <a:pt x="0" y="250"/>
                  </a:lnTo>
                  <a:lnTo>
                    <a:pt x="73" y="426"/>
                  </a:lnTo>
                  <a:lnTo>
                    <a:pt x="249" y="499"/>
                  </a:lnTo>
                  <a:lnTo>
                    <a:pt x="426" y="426"/>
                  </a:lnTo>
                  <a:lnTo>
                    <a:pt x="499" y="250"/>
                  </a:lnTo>
                  <a:lnTo>
                    <a:pt x="500" y="250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5" name="Group 65"/>
            <p:cNvGrpSpPr>
              <a:grpSpLocks/>
            </p:cNvGrpSpPr>
            <p:nvPr/>
          </p:nvGrpSpPr>
          <p:grpSpPr bwMode="auto">
            <a:xfrm>
              <a:off x="3643" y="1682"/>
              <a:ext cx="109" cy="163"/>
              <a:chOff x="4205" y="3755"/>
              <a:chExt cx="51" cy="76"/>
            </a:xfrm>
          </p:grpSpPr>
          <p:sp>
            <p:nvSpPr>
              <p:cNvPr id="126" name="Freeform 66"/>
              <p:cNvSpPr>
                <a:spLocks/>
              </p:cNvSpPr>
              <p:nvPr/>
            </p:nvSpPr>
            <p:spPr bwMode="auto">
              <a:xfrm>
                <a:off x="4205" y="3755"/>
                <a:ext cx="51" cy="76"/>
              </a:xfrm>
              <a:custGeom>
                <a:avLst/>
                <a:gdLst>
                  <a:gd name="T0" fmla="*/ 0 w 407"/>
                  <a:gd name="T1" fmla="*/ 610 h 610"/>
                  <a:gd name="T2" fmla="*/ 367 w 407"/>
                  <a:gd name="T3" fmla="*/ 0 h 610"/>
                  <a:gd name="T4" fmla="*/ 407 w 407"/>
                  <a:gd name="T5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7" h="610">
                    <a:moveTo>
                      <a:pt x="0" y="610"/>
                    </a:moveTo>
                    <a:lnTo>
                      <a:pt x="367" y="0"/>
                    </a:lnTo>
                    <a:lnTo>
                      <a:pt x="407" y="61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67"/>
              <p:cNvSpPr>
                <a:spLocks noChangeShapeType="1"/>
              </p:cNvSpPr>
              <p:nvPr/>
            </p:nvSpPr>
            <p:spPr bwMode="auto">
              <a:xfrm flipH="1">
                <a:off x="4218" y="3810"/>
                <a:ext cx="3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28" name="Group 68"/>
          <p:cNvGrpSpPr>
            <a:grpSpLocks/>
          </p:cNvGrpSpPr>
          <p:nvPr/>
        </p:nvGrpSpPr>
        <p:grpSpPr bwMode="auto">
          <a:xfrm>
            <a:off x="7553027" y="5158949"/>
            <a:ext cx="187325" cy="234950"/>
            <a:chOff x="2357" y="2126"/>
            <a:chExt cx="134" cy="137"/>
          </a:xfrm>
        </p:grpSpPr>
        <p:sp>
          <p:nvSpPr>
            <p:cNvPr id="129" name="Freeform 69"/>
            <p:cNvSpPr>
              <a:spLocks/>
            </p:cNvSpPr>
            <p:nvPr/>
          </p:nvSpPr>
          <p:spPr bwMode="auto">
            <a:xfrm>
              <a:off x="2357" y="2126"/>
              <a:ext cx="98" cy="137"/>
            </a:xfrm>
            <a:custGeom>
              <a:avLst/>
              <a:gdLst>
                <a:gd name="T0" fmla="*/ 0 w 248"/>
                <a:gd name="T1" fmla="*/ 453 h 453"/>
                <a:gd name="T2" fmla="*/ 121 w 248"/>
                <a:gd name="T3" fmla="*/ 0 h 453"/>
                <a:gd name="T4" fmla="*/ 248 w 248"/>
                <a:gd name="T5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" h="453">
                  <a:moveTo>
                    <a:pt x="0" y="453"/>
                  </a:moveTo>
                  <a:lnTo>
                    <a:pt x="121" y="0"/>
                  </a:lnTo>
                  <a:lnTo>
                    <a:pt x="248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Freeform 70"/>
            <p:cNvSpPr>
              <a:spLocks/>
            </p:cNvSpPr>
            <p:nvPr/>
          </p:nvSpPr>
          <p:spPr bwMode="auto">
            <a:xfrm>
              <a:off x="2426" y="2126"/>
              <a:ext cx="65" cy="76"/>
            </a:xfrm>
            <a:custGeom>
              <a:avLst/>
              <a:gdLst>
                <a:gd name="T0" fmla="*/ 0 w 159"/>
                <a:gd name="T1" fmla="*/ 253 h 253"/>
                <a:gd name="T2" fmla="*/ 98 w 159"/>
                <a:gd name="T3" fmla="*/ 216 h 253"/>
                <a:gd name="T4" fmla="*/ 159 w 159"/>
                <a:gd name="T5" fmla="*/ 126 h 253"/>
                <a:gd name="T6" fmla="*/ 145 w 159"/>
                <a:gd name="T7" fmla="*/ 37 h 253"/>
                <a:gd name="T8" fmla="*/ 67 w 159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53">
                  <a:moveTo>
                    <a:pt x="0" y="253"/>
                  </a:moveTo>
                  <a:lnTo>
                    <a:pt x="98" y="216"/>
                  </a:lnTo>
                  <a:lnTo>
                    <a:pt x="159" y="126"/>
                  </a:lnTo>
                  <a:lnTo>
                    <a:pt x="145" y="37"/>
                  </a:lnTo>
                  <a:lnTo>
                    <a:pt x="67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71"/>
            <p:cNvSpPr>
              <a:spLocks noChangeShapeType="1"/>
            </p:cNvSpPr>
            <p:nvPr/>
          </p:nvSpPr>
          <p:spPr bwMode="auto">
            <a:xfrm flipH="1">
              <a:off x="2375" y="2202"/>
              <a:ext cx="51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2" name="Text Box 76"/>
          <p:cNvSpPr txBox="1">
            <a:spLocks noChangeArrowheads="1"/>
          </p:cNvSpPr>
          <p:nvPr/>
        </p:nvSpPr>
        <p:spPr bwMode="auto">
          <a:xfrm>
            <a:off x="2911475" y="4295349"/>
            <a:ext cx="41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zh-CN" i="1">
              <a:ea typeface="楷体_GB2312" pitchFamily="49" charset="-122"/>
            </a:endParaRPr>
          </a:p>
        </p:txBody>
      </p:sp>
      <p:sp>
        <p:nvSpPr>
          <p:cNvPr id="133" name="Line 78"/>
          <p:cNvSpPr>
            <a:spLocks noChangeShapeType="1"/>
          </p:cNvSpPr>
          <p:nvPr/>
        </p:nvSpPr>
        <p:spPr bwMode="auto">
          <a:xfrm flipV="1">
            <a:off x="1919288" y="5289124"/>
            <a:ext cx="588962" cy="52705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4" name="Freeform 79"/>
          <p:cNvSpPr>
            <a:spLocks/>
          </p:cNvSpPr>
          <p:nvPr/>
        </p:nvSpPr>
        <p:spPr bwMode="auto">
          <a:xfrm>
            <a:off x="2938463" y="2749124"/>
            <a:ext cx="2692400" cy="2190750"/>
          </a:xfrm>
          <a:custGeom>
            <a:avLst/>
            <a:gdLst>
              <a:gd name="T0" fmla="*/ 9631 w 9631"/>
              <a:gd name="T1" fmla="*/ 0 h 13845"/>
              <a:gd name="T2" fmla="*/ 0 w 9631"/>
              <a:gd name="T3" fmla="*/ 13845 h 13845"/>
              <a:gd name="T4" fmla="*/ 1 w 9631"/>
              <a:gd name="T5" fmla="*/ 13845 h 13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31" h="13845">
                <a:moveTo>
                  <a:pt x="9631" y="0"/>
                </a:moveTo>
                <a:lnTo>
                  <a:pt x="0" y="13845"/>
                </a:lnTo>
                <a:lnTo>
                  <a:pt x="1" y="13845"/>
                </a:lnTo>
              </a:path>
            </a:pathLst>
          </a:custGeom>
          <a:noFill/>
          <a:ln w="127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5" name="Freeform 80"/>
          <p:cNvSpPr>
            <a:spLocks/>
          </p:cNvSpPr>
          <p:nvPr/>
        </p:nvSpPr>
        <p:spPr bwMode="auto">
          <a:xfrm>
            <a:off x="2878138" y="4868436"/>
            <a:ext cx="149225" cy="149225"/>
          </a:xfrm>
          <a:custGeom>
            <a:avLst/>
            <a:gdLst>
              <a:gd name="T0" fmla="*/ 498 w 499"/>
              <a:gd name="T1" fmla="*/ 249 h 498"/>
              <a:gd name="T2" fmla="*/ 425 w 499"/>
              <a:gd name="T3" fmla="*/ 73 h 498"/>
              <a:gd name="T4" fmla="*/ 249 w 499"/>
              <a:gd name="T5" fmla="*/ 0 h 498"/>
              <a:gd name="T6" fmla="*/ 72 w 499"/>
              <a:gd name="T7" fmla="*/ 73 h 498"/>
              <a:gd name="T8" fmla="*/ 0 w 499"/>
              <a:gd name="T9" fmla="*/ 249 h 498"/>
              <a:gd name="T10" fmla="*/ 72 w 499"/>
              <a:gd name="T11" fmla="*/ 425 h 498"/>
              <a:gd name="T12" fmla="*/ 249 w 499"/>
              <a:gd name="T13" fmla="*/ 498 h 498"/>
              <a:gd name="T14" fmla="*/ 425 w 499"/>
              <a:gd name="T15" fmla="*/ 425 h 498"/>
              <a:gd name="T16" fmla="*/ 498 w 499"/>
              <a:gd name="T17" fmla="*/ 249 h 498"/>
              <a:gd name="T18" fmla="*/ 499 w 499"/>
              <a:gd name="T19" fmla="*/ 24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9" h="498">
                <a:moveTo>
                  <a:pt x="498" y="249"/>
                </a:moveTo>
                <a:lnTo>
                  <a:pt x="425" y="73"/>
                </a:lnTo>
                <a:lnTo>
                  <a:pt x="249" y="0"/>
                </a:lnTo>
                <a:lnTo>
                  <a:pt x="72" y="73"/>
                </a:lnTo>
                <a:lnTo>
                  <a:pt x="0" y="249"/>
                </a:lnTo>
                <a:lnTo>
                  <a:pt x="72" y="425"/>
                </a:lnTo>
                <a:lnTo>
                  <a:pt x="249" y="498"/>
                </a:lnTo>
                <a:lnTo>
                  <a:pt x="425" y="425"/>
                </a:lnTo>
                <a:lnTo>
                  <a:pt x="498" y="249"/>
                </a:lnTo>
                <a:lnTo>
                  <a:pt x="499" y="249"/>
                </a:lnTo>
              </a:path>
            </a:pathLst>
          </a:custGeom>
          <a:solidFill>
            <a:srgbClr val="FF0000"/>
          </a:solidFill>
          <a:ln w="28575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" name="Text Box 82"/>
          <p:cNvSpPr txBox="1">
            <a:spLocks noChangeArrowheads="1"/>
          </p:cNvSpPr>
          <p:nvPr/>
        </p:nvSpPr>
        <p:spPr bwMode="auto">
          <a:xfrm>
            <a:off x="2849563" y="4825574"/>
            <a:ext cx="155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i="1">
                <a:ea typeface="楷体_GB2312" pitchFamily="49" charset="-122"/>
              </a:rPr>
              <a:t> 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i="1">
                <a:latin typeface="楷体_GB2312" pitchFamily="49" charset="-122"/>
                <a:ea typeface="楷体_GB2312" pitchFamily="49" charset="-122"/>
              </a:rPr>
              <a:t>b </a:t>
            </a: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投影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37" name="Group 83"/>
          <p:cNvGrpSpPr>
            <a:grpSpLocks/>
          </p:cNvGrpSpPr>
          <p:nvPr/>
        </p:nvGrpSpPr>
        <p:grpSpPr bwMode="auto">
          <a:xfrm>
            <a:off x="1042989" y="5678065"/>
            <a:ext cx="1676400" cy="703263"/>
            <a:chOff x="456" y="3708"/>
            <a:chExt cx="1056" cy="443"/>
          </a:xfrm>
        </p:grpSpPr>
        <p:sp>
          <p:nvSpPr>
            <p:cNvPr id="138" name="Text Box 84"/>
            <p:cNvSpPr txBox="1">
              <a:spLocks noChangeArrowheads="1"/>
            </p:cNvSpPr>
            <p:nvPr/>
          </p:nvSpPr>
          <p:spPr bwMode="auto">
            <a:xfrm>
              <a:off x="456" y="3863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b="1" dirty="0">
                  <a:latin typeface="仿宋_GB2312" pitchFamily="49" charset="-122"/>
                  <a:ea typeface="仿宋_GB2312" pitchFamily="49" charset="-122"/>
                </a:rPr>
                <a:t>空间点</a:t>
              </a:r>
              <a:endParaRPr lang="zh-CN" altLang="en-US" b="1" i="1" dirty="0">
                <a:latin typeface="ISOCP" pitchFamily="2" charset="0"/>
                <a:ea typeface="黑体" pitchFamily="2" charset="-122"/>
              </a:endParaRPr>
            </a:p>
          </p:txBody>
        </p:sp>
        <p:sp>
          <p:nvSpPr>
            <p:cNvPr id="139" name="Freeform 85"/>
            <p:cNvSpPr>
              <a:spLocks/>
            </p:cNvSpPr>
            <p:nvPr/>
          </p:nvSpPr>
          <p:spPr bwMode="auto">
            <a:xfrm>
              <a:off x="990" y="3708"/>
              <a:ext cx="105" cy="105"/>
            </a:xfrm>
            <a:custGeom>
              <a:avLst/>
              <a:gdLst>
                <a:gd name="T0" fmla="*/ 499 w 500"/>
                <a:gd name="T1" fmla="*/ 249 h 499"/>
                <a:gd name="T2" fmla="*/ 426 w 500"/>
                <a:gd name="T3" fmla="*/ 73 h 499"/>
                <a:gd name="T4" fmla="*/ 250 w 500"/>
                <a:gd name="T5" fmla="*/ 0 h 499"/>
                <a:gd name="T6" fmla="*/ 73 w 500"/>
                <a:gd name="T7" fmla="*/ 73 h 499"/>
                <a:gd name="T8" fmla="*/ 0 w 500"/>
                <a:gd name="T9" fmla="*/ 249 h 499"/>
                <a:gd name="T10" fmla="*/ 73 w 500"/>
                <a:gd name="T11" fmla="*/ 426 h 499"/>
                <a:gd name="T12" fmla="*/ 250 w 500"/>
                <a:gd name="T13" fmla="*/ 499 h 499"/>
                <a:gd name="T14" fmla="*/ 426 w 500"/>
                <a:gd name="T15" fmla="*/ 426 h 499"/>
                <a:gd name="T16" fmla="*/ 499 w 500"/>
                <a:gd name="T17" fmla="*/ 249 h 499"/>
                <a:gd name="T18" fmla="*/ 500 w 500"/>
                <a:gd name="T19" fmla="*/ 24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499">
                  <a:moveTo>
                    <a:pt x="499" y="249"/>
                  </a:moveTo>
                  <a:lnTo>
                    <a:pt x="426" y="73"/>
                  </a:lnTo>
                  <a:lnTo>
                    <a:pt x="250" y="0"/>
                  </a:lnTo>
                  <a:lnTo>
                    <a:pt x="73" y="73"/>
                  </a:lnTo>
                  <a:lnTo>
                    <a:pt x="0" y="249"/>
                  </a:lnTo>
                  <a:lnTo>
                    <a:pt x="73" y="426"/>
                  </a:lnTo>
                  <a:lnTo>
                    <a:pt x="250" y="499"/>
                  </a:lnTo>
                  <a:lnTo>
                    <a:pt x="426" y="426"/>
                  </a:lnTo>
                  <a:lnTo>
                    <a:pt x="499" y="249"/>
                  </a:lnTo>
                  <a:lnTo>
                    <a:pt x="500" y="249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0" name="Group 86"/>
            <p:cNvGrpSpPr>
              <a:grpSpLocks/>
            </p:cNvGrpSpPr>
            <p:nvPr/>
          </p:nvGrpSpPr>
          <p:grpSpPr bwMode="auto">
            <a:xfrm>
              <a:off x="1319" y="3914"/>
              <a:ext cx="113" cy="162"/>
              <a:chOff x="1595" y="3119"/>
              <a:chExt cx="93" cy="134"/>
            </a:xfrm>
          </p:grpSpPr>
          <p:sp>
            <p:nvSpPr>
              <p:cNvPr id="141" name="Freeform 87"/>
              <p:cNvSpPr>
                <a:spLocks/>
              </p:cNvSpPr>
              <p:nvPr/>
            </p:nvSpPr>
            <p:spPr bwMode="auto">
              <a:xfrm>
                <a:off x="1595" y="3177"/>
                <a:ext cx="84" cy="76"/>
              </a:xfrm>
              <a:custGeom>
                <a:avLst/>
                <a:gdLst>
                  <a:gd name="T0" fmla="*/ 0 w 384"/>
                  <a:gd name="T1" fmla="*/ 338 h 338"/>
                  <a:gd name="T2" fmla="*/ 170 w 384"/>
                  <a:gd name="T3" fmla="*/ 338 h 338"/>
                  <a:gd name="T4" fmla="*/ 302 w 384"/>
                  <a:gd name="T5" fmla="*/ 288 h 338"/>
                  <a:gd name="T6" fmla="*/ 384 w 384"/>
                  <a:gd name="T7" fmla="*/ 168 h 338"/>
                  <a:gd name="T8" fmla="*/ 366 w 384"/>
                  <a:gd name="T9" fmla="*/ 49 h 338"/>
                  <a:gd name="T10" fmla="*/ 260 w 384"/>
                  <a:gd name="T11" fmla="*/ 0 h 338"/>
                  <a:gd name="T12" fmla="*/ 90 w 384"/>
                  <a:gd name="T13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38">
                    <a:moveTo>
                      <a:pt x="0" y="338"/>
                    </a:moveTo>
                    <a:lnTo>
                      <a:pt x="170" y="338"/>
                    </a:lnTo>
                    <a:lnTo>
                      <a:pt x="302" y="288"/>
                    </a:lnTo>
                    <a:lnTo>
                      <a:pt x="384" y="168"/>
                    </a:lnTo>
                    <a:lnTo>
                      <a:pt x="366" y="49"/>
                    </a:lnTo>
                    <a:lnTo>
                      <a:pt x="260" y="0"/>
                    </a:lnTo>
                    <a:lnTo>
                      <a:pt x="9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Freeform 88"/>
              <p:cNvSpPr>
                <a:spLocks/>
              </p:cNvSpPr>
              <p:nvPr/>
            </p:nvSpPr>
            <p:spPr bwMode="auto">
              <a:xfrm>
                <a:off x="1595" y="3119"/>
                <a:ext cx="93" cy="134"/>
              </a:xfrm>
              <a:custGeom>
                <a:avLst/>
                <a:gdLst>
                  <a:gd name="T0" fmla="*/ 260 w 431"/>
                  <a:gd name="T1" fmla="*/ 272 h 610"/>
                  <a:gd name="T2" fmla="*/ 366 w 431"/>
                  <a:gd name="T3" fmla="*/ 231 h 610"/>
                  <a:gd name="T4" fmla="*/ 431 w 431"/>
                  <a:gd name="T5" fmla="*/ 135 h 610"/>
                  <a:gd name="T6" fmla="*/ 417 w 431"/>
                  <a:gd name="T7" fmla="*/ 40 h 610"/>
                  <a:gd name="T8" fmla="*/ 333 w 431"/>
                  <a:gd name="T9" fmla="*/ 0 h 610"/>
                  <a:gd name="T10" fmla="*/ 163 w 431"/>
                  <a:gd name="T11" fmla="*/ 0 h 610"/>
                  <a:gd name="T12" fmla="*/ 0 w 431"/>
                  <a:gd name="T1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" h="610">
                    <a:moveTo>
                      <a:pt x="260" y="272"/>
                    </a:moveTo>
                    <a:lnTo>
                      <a:pt x="366" y="231"/>
                    </a:lnTo>
                    <a:lnTo>
                      <a:pt x="431" y="135"/>
                    </a:lnTo>
                    <a:lnTo>
                      <a:pt x="417" y="40"/>
                    </a:lnTo>
                    <a:lnTo>
                      <a:pt x="333" y="0"/>
                    </a:lnTo>
                    <a:lnTo>
                      <a:pt x="163" y="0"/>
                    </a:lnTo>
                    <a:lnTo>
                      <a:pt x="0" y="61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4" name="Text Box 92"/>
          <p:cNvSpPr txBox="1">
            <a:spLocks noChangeArrowheads="1"/>
          </p:cNvSpPr>
          <p:nvPr/>
        </p:nvSpPr>
        <p:spPr bwMode="auto">
          <a:xfrm>
            <a:off x="1065212" y="1608138"/>
            <a:ext cx="753923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 smtClean="0"/>
              <a:t>在投射中心</a:t>
            </a:r>
            <a:r>
              <a:rPr lang="zh-CN" altLang="en-US" dirty="0"/>
              <a:t>确定的情况下，空间的一个点在投影面上只存在唯一一个投影。</a:t>
            </a:r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5160963" y="2755474"/>
            <a:ext cx="461962" cy="2814637"/>
          </a:xfrm>
          <a:custGeom>
            <a:avLst/>
            <a:gdLst>
              <a:gd name="T0" fmla="*/ 2593 w 2593"/>
              <a:gd name="T1" fmla="*/ 0 h 10789"/>
              <a:gd name="T2" fmla="*/ 0 w 2593"/>
              <a:gd name="T3" fmla="*/ 10789 h 10789"/>
              <a:gd name="T4" fmla="*/ 1 w 2593"/>
              <a:gd name="T5" fmla="*/ 10789 h 10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3" h="10789">
                <a:moveTo>
                  <a:pt x="2593" y="0"/>
                </a:moveTo>
                <a:lnTo>
                  <a:pt x="0" y="10789"/>
                </a:lnTo>
                <a:lnTo>
                  <a:pt x="1" y="10789"/>
                </a:lnTo>
              </a:path>
            </a:pathLst>
          </a:custGeom>
          <a:noFill/>
          <a:ln w="127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6" name="Freeform 41"/>
          <p:cNvSpPr>
            <a:spLocks/>
          </p:cNvSpPr>
          <p:nvPr/>
        </p:nvSpPr>
        <p:spPr bwMode="auto">
          <a:xfrm>
            <a:off x="5564188" y="2676099"/>
            <a:ext cx="165100" cy="163512"/>
          </a:xfrm>
          <a:custGeom>
            <a:avLst/>
            <a:gdLst>
              <a:gd name="T0" fmla="*/ 499 w 500"/>
              <a:gd name="T1" fmla="*/ 249 h 499"/>
              <a:gd name="T2" fmla="*/ 426 w 500"/>
              <a:gd name="T3" fmla="*/ 73 h 499"/>
              <a:gd name="T4" fmla="*/ 250 w 500"/>
              <a:gd name="T5" fmla="*/ 0 h 499"/>
              <a:gd name="T6" fmla="*/ 73 w 500"/>
              <a:gd name="T7" fmla="*/ 73 h 499"/>
              <a:gd name="T8" fmla="*/ 0 w 500"/>
              <a:gd name="T9" fmla="*/ 249 h 499"/>
              <a:gd name="T10" fmla="*/ 73 w 500"/>
              <a:gd name="T11" fmla="*/ 426 h 499"/>
              <a:gd name="T12" fmla="*/ 250 w 500"/>
              <a:gd name="T13" fmla="*/ 499 h 499"/>
              <a:gd name="T14" fmla="*/ 426 w 500"/>
              <a:gd name="T15" fmla="*/ 426 h 499"/>
              <a:gd name="T16" fmla="*/ 499 w 500"/>
              <a:gd name="T17" fmla="*/ 249 h 499"/>
              <a:gd name="T18" fmla="*/ 500 w 500"/>
              <a:gd name="T19" fmla="*/ 249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0" h="499">
                <a:moveTo>
                  <a:pt x="499" y="249"/>
                </a:moveTo>
                <a:lnTo>
                  <a:pt x="426" y="73"/>
                </a:lnTo>
                <a:lnTo>
                  <a:pt x="250" y="0"/>
                </a:lnTo>
                <a:lnTo>
                  <a:pt x="73" y="73"/>
                </a:lnTo>
                <a:lnTo>
                  <a:pt x="0" y="249"/>
                </a:lnTo>
                <a:lnTo>
                  <a:pt x="73" y="426"/>
                </a:lnTo>
                <a:lnTo>
                  <a:pt x="250" y="499"/>
                </a:lnTo>
                <a:lnTo>
                  <a:pt x="426" y="426"/>
                </a:lnTo>
                <a:lnTo>
                  <a:pt x="499" y="249"/>
                </a:lnTo>
                <a:lnTo>
                  <a:pt x="500" y="249"/>
                </a:lnTo>
              </a:path>
            </a:pathLst>
          </a:custGeom>
          <a:solidFill>
            <a:srgbClr val="FFFF99"/>
          </a:solidFill>
          <a:ln w="19050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7" name="Text Box 6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4233" y="1152024"/>
            <a:ext cx="2446338" cy="46166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kern="0" dirty="0" smtClean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投影特性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楷体_GB2312"/>
              <a:cs typeface="楷体_GB2312"/>
            </a:endParaRPr>
          </a:p>
        </p:txBody>
      </p:sp>
    </p:spTree>
    <p:extLst>
      <p:ext uri="{BB962C8B-B14F-4D97-AF65-F5344CB8AC3E}">
        <p14:creationId xmlns:p14="http://schemas.microsoft.com/office/powerpoint/2010/main" val="93646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7" grpId="0" animBg="1"/>
      <p:bldP spid="118" grpId="0"/>
      <p:bldP spid="119" grpId="0" animBg="1"/>
      <p:bldP spid="120" grpId="0" animBg="1"/>
      <p:bldP spid="121" grpId="0"/>
      <p:bldP spid="133" grpId="0" animBg="1"/>
      <p:bldP spid="134" grpId="0" animBg="1"/>
      <p:bldP spid="135" grpId="0" animBg="1"/>
      <p:bldP spid="136" grpId="0"/>
      <p:bldP spid="144" grpId="0" build="p" autoUpdateAnimBg="0"/>
      <p:bldP spid="145" grpId="0" animBg="1"/>
      <p:bldP spid="146" grpId="0" animBg="1"/>
      <p:bldP spid="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7" name="Text Box 6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4233" y="1152024"/>
            <a:ext cx="2446338" cy="46166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kern="0" dirty="0" smtClean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投影特性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楷体_GB2312"/>
              <a:cs typeface="楷体_GB2312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138237" y="1700808"/>
            <a:ext cx="360362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marL="457200" indent="-457200" algn="l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度量</a:t>
            </a:r>
            <a:r>
              <a:rPr lang="zh-CN" altLang="en-US" dirty="0"/>
              <a:t>性较差。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8787" name="ShockwaveFlash1" r:id="rId2" imgW="5471634" imgH="3863675"/>
        </mc:Choice>
        <mc:Fallback>
          <p:control name="ShockwaveFlash1" r:id="rId2" imgW="5471634" imgH="3863675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24075" y="2349500"/>
                  <a:ext cx="5472113" cy="38639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8879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30263" y="1416258"/>
            <a:ext cx="807878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如果把中心投影法的投射中心移至无穷远处，则各投射线成为相互平行的直线，这种投影法称为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平行投影法</a:t>
            </a:r>
            <a:r>
              <a:rPr lang="zh-CN" altLang="en-US" dirty="0"/>
              <a:t>。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62000" y="5631011"/>
            <a:ext cx="4011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斜投影法</a:t>
            </a:r>
          </a:p>
          <a:p>
            <a:pPr algn="ctr" eaLnBrk="0" hangingPunct="0"/>
            <a:r>
              <a:rPr lang="zh-CN" altLang="en-US" b="1">
                <a:ea typeface="楷体_GB2312" pitchFamily="49" charset="-122"/>
              </a:rPr>
              <a:t>投射方向</a:t>
            </a:r>
            <a:r>
              <a:rPr lang="en-US" altLang="zh-CN" sz="2000" b="1" i="1">
                <a:ea typeface="楷体_GB2312" pitchFamily="49" charset="-122"/>
              </a:rPr>
              <a:t>S 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倾斜于</a:t>
            </a:r>
            <a:r>
              <a:rPr lang="zh-CN" altLang="en-US" b="1">
                <a:ea typeface="楷体_GB2312" pitchFamily="49" charset="-122"/>
              </a:rPr>
              <a:t>投影面</a:t>
            </a:r>
            <a:r>
              <a:rPr lang="en-US" altLang="zh-CN" sz="2000" b="1" i="1">
                <a:ea typeface="楷体_GB2312" pitchFamily="49" charset="-122"/>
              </a:rPr>
              <a:t>P</a:t>
            </a: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4862513" y="5611961"/>
            <a:ext cx="3976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正投影法</a:t>
            </a:r>
          </a:p>
          <a:p>
            <a:pPr algn="ctr" eaLnBrk="0" hangingPunct="0"/>
            <a:r>
              <a:rPr lang="zh-CN" altLang="en-US" b="1">
                <a:ea typeface="楷体_GB2312" pitchFamily="49" charset="-122"/>
              </a:rPr>
              <a:t>投射方向</a:t>
            </a:r>
            <a:r>
              <a:rPr lang="en-US" altLang="zh-CN" sz="2000" b="1" i="1">
                <a:ea typeface="楷体_GB2312" pitchFamily="49" charset="-122"/>
              </a:rPr>
              <a:t>S 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垂直于</a:t>
            </a:r>
            <a:r>
              <a:rPr lang="zh-CN" altLang="en-US" b="1">
                <a:ea typeface="楷体_GB2312" pitchFamily="49" charset="-122"/>
              </a:rPr>
              <a:t>投影面</a:t>
            </a:r>
            <a:r>
              <a:rPr lang="en-US" altLang="zh-CN" sz="2000" b="1" i="1">
                <a:ea typeface="楷体_GB2312" pitchFamily="49" charset="-122"/>
              </a:rPr>
              <a:t>P</a:t>
            </a:r>
          </a:p>
        </p:txBody>
      </p:sp>
      <p:pic>
        <p:nvPicPr>
          <p:cNvPr id="11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2816373"/>
            <a:ext cx="4014788" cy="27384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805261"/>
            <a:ext cx="4027488" cy="27606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本占位符 1"/>
          <p:cNvSpPr txBox="1">
            <a:spLocks/>
          </p:cNvSpPr>
          <p:nvPr/>
        </p:nvSpPr>
        <p:spPr bwMode="auto">
          <a:xfrm>
            <a:off x="834231" y="997421"/>
            <a:ext cx="3826669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平行投影法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79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 build="p" autoUpdateAnimBg="0"/>
      <p:bldP spid="10" grpId="0" build="p" autoUpdateAnimBg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736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899592" y="188565"/>
            <a:ext cx="604872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2.1.2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投影法的种类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3" name="文本占位符 1"/>
          <p:cNvSpPr txBox="1">
            <a:spLocks/>
          </p:cNvSpPr>
          <p:nvPr/>
        </p:nvSpPr>
        <p:spPr bwMode="auto">
          <a:xfrm>
            <a:off x="834231" y="997421"/>
            <a:ext cx="3826669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平行投影法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5" name="Text Box 6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99592" y="1772816"/>
            <a:ext cx="2446338" cy="46166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kern="0" dirty="0" smtClean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投影特性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楷体_GB2312"/>
              <a:cs typeface="楷体_GB231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174719" y="2636912"/>
            <a:ext cx="6705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投影大小与物体和投影面之间的距离无关。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度量性较好</a:t>
            </a:r>
            <a:r>
              <a:rPr lang="en-US" altLang="zh-CN" dirty="0"/>
              <a:t>,</a:t>
            </a:r>
            <a:r>
              <a:rPr lang="zh-CN" altLang="en-US" dirty="0"/>
              <a:t>但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直观性</a:t>
            </a:r>
            <a:r>
              <a:rPr lang="en-US" altLang="zh-CN" dirty="0"/>
              <a:t>(</a:t>
            </a:r>
            <a:r>
              <a:rPr lang="zh-CN" altLang="en-US" dirty="0"/>
              <a:t>立体性</a:t>
            </a:r>
            <a:r>
              <a:rPr lang="en-US" altLang="zh-CN" dirty="0"/>
              <a:t>)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差</a:t>
            </a:r>
            <a:r>
              <a:rPr lang="zh-CN" altLang="en-US" dirty="0"/>
              <a:t>。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331913" y="4221088"/>
            <a:ext cx="6705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工程图样大多数采用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平行投影法的正投影法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6875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autoUpdateAnimBg="0" advAuto="0"/>
      <p:bldP spid="17" grpId="0" build="p" autoUpdateAnimBg="0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MANAGE_ASSETS" val="FALSE"/>
  <p:tag name="MMPROD_IS_H264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MANAGE_ASSETS" val="FALSE"/>
  <p:tag name="MMPROD_IS_H264" val="0"/>
</p:tagLst>
</file>

<file path=ppt/theme/theme1.xml><?xml version="1.0" encoding="utf-8"?>
<a:theme xmlns:a="http://schemas.openxmlformats.org/drawingml/2006/main" name="默认设计模板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FF00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337</Words>
  <Application>Microsoft Office PowerPoint</Application>
  <PresentationFormat>全屏显示(4:3)</PresentationFormat>
  <Paragraphs>88</Paragraphs>
  <Slides>14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默认设计模板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284</cp:revision>
  <dcterms:created xsi:type="dcterms:W3CDTF">2003-08-24T06:37:01Z</dcterms:created>
  <dcterms:modified xsi:type="dcterms:W3CDTF">2018-03-22T01:46:02Z</dcterms:modified>
</cp:coreProperties>
</file>