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78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9" r:id="rId12"/>
    <p:sldId id="420" r:id="rId13"/>
    <p:sldId id="421" r:id="rId14"/>
    <p:sldId id="416" r:id="rId15"/>
    <p:sldId id="417" r:id="rId16"/>
    <p:sldId id="422" r:id="rId17"/>
    <p:sldId id="418" r:id="rId18"/>
    <p:sldId id="424" r:id="rId19"/>
    <p:sldId id="425" r:id="rId20"/>
    <p:sldId id="427" r:id="rId21"/>
    <p:sldId id="428" r:id="rId22"/>
    <p:sldId id="429" r:id="rId23"/>
    <p:sldId id="432" r:id="rId24"/>
    <p:sldId id="435" r:id="rId25"/>
    <p:sldId id="430" r:id="rId26"/>
    <p:sldId id="434" r:id="rId27"/>
    <p:sldId id="437" r:id="rId28"/>
    <p:sldId id="438" r:id="rId29"/>
    <p:sldId id="396" r:id="rId30"/>
    <p:sldId id="268" r:id="rId3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79841" y="5229200"/>
            <a:ext cx="3325813" cy="5729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3588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7E33-6273-4BF9-A790-E913EFE8D2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04083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79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457200"/>
            <a:ext cx="3733800" cy="381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8200" y="38100"/>
            <a:ext cx="1943100" cy="30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38100"/>
            <a:ext cx="1943100" cy="30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5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机械制图</a:t>
            </a:r>
            <a:r>
              <a:rPr lang="zh-CN" altLang="en-US" dirty="0" smtClean="0">
                <a:ea typeface="宋体" charset="-122"/>
              </a:rPr>
              <a:t> 　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投影的基础知识　　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70" r:id="rId3"/>
    <p:sldLayoutId id="2147483669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17145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2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131840" y="668338"/>
            <a:ext cx="482468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投影</a:t>
            </a:r>
            <a:r>
              <a:rPr lang="zh-CN" altLang="en-US" sz="48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的基础知识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在两投影体系中的投影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32048" y="3171031"/>
            <a:ext cx="7772400" cy="2562225"/>
            <a:chOff x="480" y="210"/>
            <a:chExt cx="4896" cy="1614"/>
          </a:xfrm>
        </p:grpSpPr>
        <p:sp>
          <p:nvSpPr>
            <p:cNvPr id="6" name="Rectangle 48"/>
            <p:cNvSpPr>
              <a:spLocks noChangeArrowheads="1"/>
            </p:cNvSpPr>
            <p:nvPr/>
          </p:nvSpPr>
          <p:spPr bwMode="auto">
            <a:xfrm flipV="1">
              <a:off x="480" y="210"/>
              <a:ext cx="4896" cy="1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" name="Picture 5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47"/>
              <a:ext cx="2105" cy="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3803848" y="3599656"/>
            <a:ext cx="472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/>
              <a:t>说明：</a:t>
            </a:r>
          </a:p>
          <a:p>
            <a:pPr algn="l">
              <a:spcBef>
                <a:spcPct val="50000"/>
              </a:spcBef>
            </a:pPr>
            <a:r>
              <a:rPr lang="zh-CN" altLang="en-US" dirty="0" smtClean="0"/>
              <a:t>　　若</a:t>
            </a:r>
            <a:r>
              <a:rPr lang="zh-CN" altLang="en-US" dirty="0"/>
              <a:t>移去空间点</a:t>
            </a:r>
            <a:r>
              <a:rPr lang="en-US" altLang="zh-CN" dirty="0"/>
              <a:t>A</a:t>
            </a:r>
            <a:r>
              <a:rPr lang="zh-CN" altLang="en-US" dirty="0"/>
              <a:t>，由点的两个投影可确定该点的空间位置。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899592" y="1844824"/>
            <a:ext cx="74824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　　已知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一点的两面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投影，就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能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唯一确定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该点的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位置。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Picture 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28441"/>
              </p:ext>
            </p:extLst>
          </p:nvPr>
        </p:nvGraphicFramePr>
        <p:xfrm>
          <a:off x="2932445" y="1844824"/>
          <a:ext cx="2791684" cy="223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位图图像" r:id="rId7" imgW="2905531" imgH="2324424" progId="Paint.Picture">
                  <p:embed/>
                </p:oleObj>
              </mc:Choice>
              <mc:Fallback>
                <p:oleObj name="位图图像" r:id="rId7" imgW="2905531" imgH="23244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445" y="1844824"/>
                        <a:ext cx="2791684" cy="223189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50032" y="4221088"/>
            <a:ext cx="7010400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空间点</a:t>
            </a:r>
            <a:r>
              <a:rPr lang="zh-CN" altLang="en-US" dirty="0"/>
              <a:t>用大写字母（如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…</a:t>
            </a:r>
            <a:r>
              <a:rPr lang="zh-CN" altLang="en-US" dirty="0"/>
              <a:t>）表示。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5848" y="4653136"/>
            <a:ext cx="7848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在水平投影面上的投影称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水平投影</a:t>
            </a:r>
            <a:r>
              <a:rPr lang="zh-CN" altLang="en-US" dirty="0"/>
              <a:t>，用相应小写字母（如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…</a:t>
            </a:r>
            <a:r>
              <a:rPr lang="zh-CN" altLang="en-US" dirty="0"/>
              <a:t>）表示。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3568" y="5517232"/>
            <a:ext cx="7848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在正立投影面上的投影称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正面投影</a:t>
            </a:r>
            <a:r>
              <a:rPr lang="zh-CN" altLang="en-US" dirty="0"/>
              <a:t>，用相应小写字母加一撇（如</a:t>
            </a:r>
            <a:r>
              <a:rPr lang="en-US" altLang="zh-CN" dirty="0"/>
              <a:t>a’</a:t>
            </a:r>
            <a:r>
              <a:rPr lang="zh-CN" altLang="en-US" dirty="0"/>
              <a:t>、</a:t>
            </a:r>
            <a:r>
              <a:rPr lang="en-US" altLang="zh-CN" dirty="0"/>
              <a:t>b’</a:t>
            </a:r>
            <a:r>
              <a:rPr lang="zh-CN" altLang="en-US" dirty="0"/>
              <a:t>、</a:t>
            </a:r>
            <a:r>
              <a:rPr lang="en-US" altLang="zh-CN" dirty="0"/>
              <a:t>…</a:t>
            </a:r>
            <a:r>
              <a:rPr lang="zh-CN" altLang="en-US" dirty="0"/>
              <a:t>）表示。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899592" y="1772816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规定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在两投影体系中的投影</a:t>
            </a:r>
          </a:p>
        </p:txBody>
      </p:sp>
    </p:spTree>
    <p:extLst>
      <p:ext uri="{BB962C8B-B14F-4D97-AF65-F5344CB8AC3E}">
        <p14:creationId xmlns:p14="http://schemas.microsoft.com/office/powerpoint/2010/main" val="11603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899592" y="1772816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规定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3581400" y="4876800"/>
            <a:ext cx="3276600" cy="1447800"/>
            <a:chOff x="2256" y="3072"/>
            <a:chExt cx="2064" cy="912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2256" y="3072"/>
              <a:ext cx="2064" cy="912"/>
            </a:xfrm>
            <a:prstGeom prst="wedgeEllipseCallout">
              <a:avLst>
                <a:gd name="adj1" fmla="val 37889"/>
                <a:gd name="adj2" fmla="val -10219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677" y="3251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zh-CN"/>
            </a:p>
          </p:txBody>
        </p:sp>
      </p:grpSp>
      <p:pic>
        <p:nvPicPr>
          <p:cNvPr id="18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907704" y="2420888"/>
            <a:ext cx="6840760" cy="3498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10709"/>
            <a:ext cx="2158578" cy="22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05" y="2604104"/>
            <a:ext cx="1716408" cy="2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78" y="2605317"/>
            <a:ext cx="1789062" cy="25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3483769" y="5301208"/>
            <a:ext cx="2895600" cy="956469"/>
          </a:xfrm>
          <a:prstGeom prst="wedgeRoundRectCallout">
            <a:avLst>
              <a:gd name="adj1" fmla="val 92489"/>
              <a:gd name="adj2" fmla="val -185883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latin typeface="楷体_GB2312" pitchFamily="49" charset="-122"/>
              </a:rPr>
              <a:t>细实线</a:t>
            </a:r>
            <a:r>
              <a:rPr lang="en-US" altLang="zh-CN" sz="2800" b="1">
                <a:latin typeface="楷体_GB2312" pitchFamily="49" charset="-122"/>
              </a:rPr>
              <a:t>aa</a:t>
            </a:r>
            <a:r>
              <a:rPr lang="en-US" altLang="zh-CN" sz="2800" b="1">
                <a:latin typeface="Times New Roman"/>
              </a:rPr>
              <a:t>’</a:t>
            </a:r>
            <a:r>
              <a:rPr lang="zh-CN" altLang="en-US" sz="2800" b="1">
                <a:latin typeface="楷体_GB2312" pitchFamily="49" charset="-122"/>
              </a:rPr>
              <a:t>称为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</a:rPr>
              <a:t>投影连线</a:t>
            </a:r>
            <a:r>
              <a:rPr lang="zh-CN" altLang="en-US" sz="2800" b="1">
                <a:latin typeface="楷体_GB2312" pitchFamily="49" charset="-122"/>
              </a:rPr>
              <a:t>！</a:t>
            </a:r>
          </a:p>
        </p:txBody>
      </p:sp>
      <p:sp>
        <p:nvSpPr>
          <p:cNvPr id="27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在两投影体系中的投影</a:t>
            </a:r>
          </a:p>
        </p:txBody>
      </p:sp>
    </p:spTree>
    <p:extLst>
      <p:ext uri="{BB962C8B-B14F-4D97-AF65-F5344CB8AC3E}">
        <p14:creationId xmlns:p14="http://schemas.microsoft.com/office/powerpoint/2010/main" val="42371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8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在两投影体系中的投影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87836"/>
              </p:ext>
            </p:extLst>
          </p:nvPr>
        </p:nvGraphicFramePr>
        <p:xfrm>
          <a:off x="2123728" y="1844824"/>
          <a:ext cx="6560404" cy="438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6" name="BMP 图象" r:id="rId7" imgW="7047619" imgH="4780952" progId="Paint.Picture">
                  <p:embed/>
                </p:oleObj>
              </mc:Choice>
              <mc:Fallback>
                <p:oleObj name="BMP 图象" r:id="rId7" imgW="7047619" imgH="4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844824"/>
                        <a:ext cx="6560404" cy="438192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6"/>
          <p:cNvSpPr>
            <a:spLocks noChangeArrowheads="1"/>
          </p:cNvSpPr>
          <p:nvPr/>
        </p:nvSpPr>
        <p:spPr bwMode="auto">
          <a:xfrm>
            <a:off x="899592" y="1772816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特性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4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点在三投影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体系中的投影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115616" y="1700808"/>
            <a:ext cx="7200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虽然</a:t>
            </a:r>
            <a:r>
              <a:rPr lang="zh-CN" altLang="en-US" dirty="0"/>
              <a:t>点的两面投影已能确定该点的</a:t>
            </a:r>
            <a:r>
              <a:rPr lang="zh-CN" altLang="en-US" dirty="0" smtClean="0"/>
              <a:t>位置，但</a:t>
            </a:r>
            <a:r>
              <a:rPr lang="zh-CN" altLang="en-US" dirty="0"/>
              <a:t>有时两面投影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并不能准确</a:t>
            </a:r>
            <a:r>
              <a:rPr lang="zh-CN" altLang="en-US" dirty="0"/>
              <a:t>地表示某些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空间几何形体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5" y="3429000"/>
            <a:ext cx="7949902" cy="26209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点在三投影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体系中的投影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606" name="ShockwaveFlash1" r:id="rId2" imgW="8316486" imgH="4059291"/>
        </mc:Choice>
        <mc:Fallback>
          <p:control name="ShockwaveFlash1" r:id="rId2" imgW="8316486" imgH="405929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2060575"/>
                  <a:ext cx="8316912" cy="4059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42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点在三投影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体系中的投影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115616" y="1700808"/>
            <a:ext cx="72008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投影面</a:t>
            </a:r>
            <a:r>
              <a:rPr lang="en-US" altLang="zh-CN" dirty="0" smtClean="0"/>
              <a:t>V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</a:t>
            </a:r>
            <a:r>
              <a:rPr lang="zh-CN" altLang="en-US" dirty="0"/>
              <a:t>和</a:t>
            </a:r>
            <a:r>
              <a:rPr lang="en-US" altLang="zh-CN" dirty="0" smtClean="0"/>
              <a:t>W</a:t>
            </a:r>
            <a:r>
              <a:rPr lang="zh-CN" altLang="en-US" dirty="0" smtClean="0"/>
              <a:t>面</a:t>
            </a:r>
            <a:r>
              <a:rPr lang="zh-CN" altLang="en-US" dirty="0"/>
              <a:t>将</a:t>
            </a:r>
            <a:r>
              <a:rPr lang="zh-CN" altLang="en-US" dirty="0" smtClean="0"/>
              <a:t>空间分成</a:t>
            </a:r>
            <a:r>
              <a:rPr lang="zh-CN" altLang="en-US" dirty="0"/>
              <a:t>了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八个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分角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936"/>
            <a:ext cx="3247720" cy="316914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2761"/>
            <a:ext cx="2632282" cy="270949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115616" y="2170311"/>
            <a:ext cx="7200800" cy="4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画图</a:t>
            </a:r>
            <a:r>
              <a:rPr lang="zh-CN" altLang="en-US" dirty="0"/>
              <a:t>时只画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第一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分角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6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点在三投影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体系中的投影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631" name="ShockwaveFlash1" r:id="rId2" imgW="8425735" imgH="4376321"/>
        </mc:Choice>
        <mc:Fallback>
          <p:control name="ShockwaveFlash1" r:id="rId2" imgW="8425735" imgH="437632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844675"/>
                  <a:ext cx="8424862" cy="4376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03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09625" y="1751013"/>
            <a:ext cx="5672138" cy="4546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95375" y="332656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已知点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B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的两个投影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EuroRoman" pitchFamily="2" charset="2"/>
              </a:rPr>
              <a:t>b</a:t>
            </a:r>
            <a:r>
              <a:rPr lang="en-US" altLang="zh-CN" sz="2800" i="1" dirty="0">
                <a:latin typeface="隶书" pitchFamily="49" charset="-122"/>
                <a:ea typeface="隶书" pitchFamily="49" charset="-122"/>
                <a:sym typeface="Symbol" pitchFamily="18" charset="2"/>
              </a:rPr>
              <a:t>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Symbol" pitchFamily="18" charset="2"/>
              </a:rPr>
              <a:t>和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b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Symbol" pitchFamily="18" charset="2"/>
              </a:rPr>
              <a:t>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，求作</a:t>
            </a:r>
          </a:p>
          <a:p>
            <a:pPr algn="l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   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其水平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投影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。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6665913" y="2922588"/>
            <a:ext cx="2286000" cy="1447800"/>
          </a:xfrm>
          <a:prstGeom prst="wedgeRoundRectCallout">
            <a:avLst>
              <a:gd name="adj1" fmla="val -110278"/>
              <a:gd name="adj2" fmla="val 116338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800" b="1"/>
              <a:t>通过作</a:t>
            </a:r>
            <a:r>
              <a:rPr lang="en-US" altLang="zh-CN" b="1"/>
              <a:t>45°</a:t>
            </a:r>
            <a:r>
              <a:rPr lang="zh-CN" altLang="en-US" sz="2800" b="1"/>
              <a:t>转宽线使</a:t>
            </a:r>
          </a:p>
          <a:p>
            <a:pPr algn="ctr"/>
            <a:r>
              <a:rPr lang="en-US" altLang="zh-CN" sz="2800" b="1"/>
              <a:t>y</a:t>
            </a:r>
            <a:r>
              <a:rPr lang="zh-CN" altLang="en-US" sz="2800" b="1"/>
              <a:t>坐标相等</a:t>
            </a:r>
          </a:p>
        </p:txBody>
      </p:sp>
      <p:pic>
        <p:nvPicPr>
          <p:cNvPr id="25629" name="Picture 29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7" name="Picture 3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8" name="Picture 38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0" name="Group 40"/>
          <p:cNvGrpSpPr>
            <a:grpSpLocks/>
          </p:cNvGrpSpPr>
          <p:nvPr/>
        </p:nvGrpSpPr>
        <p:grpSpPr bwMode="auto">
          <a:xfrm>
            <a:off x="1971675" y="5249863"/>
            <a:ext cx="3228975" cy="109537"/>
            <a:chOff x="1745" y="3271"/>
            <a:chExt cx="1990" cy="73"/>
          </a:xfrm>
        </p:grpSpPr>
        <p:sp>
          <p:nvSpPr>
            <p:cNvPr id="25641" name="Freeform 41"/>
            <p:cNvSpPr>
              <a:spLocks/>
            </p:cNvSpPr>
            <p:nvPr/>
          </p:nvSpPr>
          <p:spPr bwMode="auto">
            <a:xfrm>
              <a:off x="3303" y="3271"/>
              <a:ext cx="209" cy="73"/>
            </a:xfrm>
            <a:custGeom>
              <a:avLst/>
              <a:gdLst>
                <a:gd name="T0" fmla="*/ 738 w 738"/>
                <a:gd name="T1" fmla="*/ 259 h 259"/>
                <a:gd name="T2" fmla="*/ 0 w 738"/>
                <a:gd name="T3" fmla="*/ 129 h 259"/>
                <a:gd name="T4" fmla="*/ 738 w 738"/>
                <a:gd name="T5" fmla="*/ 0 h 259"/>
                <a:gd name="T6" fmla="*/ 738 w 738"/>
                <a:gd name="T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8" h="259">
                  <a:moveTo>
                    <a:pt x="738" y="259"/>
                  </a:moveTo>
                  <a:lnTo>
                    <a:pt x="0" y="129"/>
                  </a:lnTo>
                  <a:lnTo>
                    <a:pt x="738" y="0"/>
                  </a:lnTo>
                  <a:lnTo>
                    <a:pt x="738" y="259"/>
                  </a:lnTo>
                  <a:close/>
                </a:path>
              </a:pathLst>
            </a:custGeom>
            <a:solidFill>
              <a:srgbClr val="990000"/>
            </a:solidFill>
            <a:ln w="19050" cmpd="sng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642" name="Group 42"/>
            <p:cNvGrpSpPr>
              <a:grpSpLocks/>
            </p:cNvGrpSpPr>
            <p:nvPr/>
          </p:nvGrpSpPr>
          <p:grpSpPr bwMode="auto">
            <a:xfrm>
              <a:off x="1745" y="3271"/>
              <a:ext cx="1990" cy="73"/>
              <a:chOff x="1745" y="3271"/>
              <a:chExt cx="1990" cy="73"/>
            </a:xfrm>
          </p:grpSpPr>
          <p:sp>
            <p:nvSpPr>
              <p:cNvPr id="25643" name="Freeform 43"/>
              <p:cNvSpPr>
                <a:spLocks/>
              </p:cNvSpPr>
              <p:nvPr/>
            </p:nvSpPr>
            <p:spPr bwMode="auto">
              <a:xfrm>
                <a:off x="3303" y="3271"/>
                <a:ext cx="209" cy="73"/>
              </a:xfrm>
              <a:custGeom>
                <a:avLst/>
                <a:gdLst>
                  <a:gd name="T0" fmla="*/ 738 w 738"/>
                  <a:gd name="T1" fmla="*/ 259 h 259"/>
                  <a:gd name="T2" fmla="*/ 0 w 738"/>
                  <a:gd name="T3" fmla="*/ 129 h 259"/>
                  <a:gd name="T4" fmla="*/ 738 w 738"/>
                  <a:gd name="T5" fmla="*/ 0 h 259"/>
                  <a:gd name="T6" fmla="*/ 738 w 738"/>
                  <a:gd name="T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8" h="259">
                    <a:moveTo>
                      <a:pt x="738" y="259"/>
                    </a:moveTo>
                    <a:lnTo>
                      <a:pt x="0" y="129"/>
                    </a:lnTo>
                    <a:lnTo>
                      <a:pt x="738" y="0"/>
                    </a:lnTo>
                    <a:lnTo>
                      <a:pt x="738" y="259"/>
                    </a:lnTo>
                  </a:path>
                </a:pathLst>
              </a:custGeom>
              <a:solidFill>
                <a:srgbClr val="990000"/>
              </a:solidFill>
              <a:ln w="1905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4" name="Line 44"/>
              <p:cNvSpPr>
                <a:spLocks noChangeShapeType="1"/>
              </p:cNvSpPr>
              <p:nvPr/>
            </p:nvSpPr>
            <p:spPr bwMode="auto">
              <a:xfrm flipH="1">
                <a:off x="1745" y="3308"/>
                <a:ext cx="1990" cy="2"/>
              </a:xfrm>
              <a:prstGeom prst="line">
                <a:avLst/>
              </a:pr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45" name="Line 45"/>
          <p:cNvSpPr>
            <a:spLocks noChangeShapeType="1"/>
          </p:cNvSpPr>
          <p:nvPr/>
        </p:nvSpPr>
        <p:spPr bwMode="auto">
          <a:xfrm flipH="1">
            <a:off x="1428750" y="3986213"/>
            <a:ext cx="24812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1974850" y="3225800"/>
            <a:ext cx="3175" cy="2543175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947738" y="3816350"/>
            <a:ext cx="346075" cy="374650"/>
            <a:chOff x="864" y="2368"/>
            <a:chExt cx="218" cy="236"/>
          </a:xfrm>
        </p:grpSpPr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927" y="2368"/>
              <a:ext cx="93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H="1">
              <a:off x="864" y="2368"/>
              <a:ext cx="218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3910013" y="1938338"/>
            <a:ext cx="3175" cy="1219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1" name="Freeform 51"/>
          <p:cNvSpPr>
            <a:spLocks/>
          </p:cNvSpPr>
          <p:nvPr/>
        </p:nvSpPr>
        <p:spPr bwMode="auto">
          <a:xfrm>
            <a:off x="4019550" y="1970088"/>
            <a:ext cx="306388" cy="371475"/>
          </a:xfrm>
          <a:custGeom>
            <a:avLst/>
            <a:gdLst>
              <a:gd name="T0" fmla="*/ 222 w 684"/>
              <a:gd name="T1" fmla="*/ 0 h 831"/>
              <a:gd name="T2" fmla="*/ 684 w 684"/>
              <a:gd name="T3" fmla="*/ 0 h 831"/>
              <a:gd name="T4" fmla="*/ 0 w 684"/>
              <a:gd name="T5" fmla="*/ 831 h 831"/>
              <a:gd name="T6" fmla="*/ 461 w 684"/>
              <a:gd name="T7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4" h="831">
                <a:moveTo>
                  <a:pt x="222" y="0"/>
                </a:moveTo>
                <a:lnTo>
                  <a:pt x="684" y="0"/>
                </a:lnTo>
                <a:lnTo>
                  <a:pt x="0" y="831"/>
                </a:lnTo>
                <a:lnTo>
                  <a:pt x="461" y="83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3910013" y="3157538"/>
            <a:ext cx="3175" cy="2981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3910013" y="3986213"/>
            <a:ext cx="18557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57" name="Group 57"/>
          <p:cNvGrpSpPr>
            <a:grpSpLocks/>
          </p:cNvGrpSpPr>
          <p:nvPr/>
        </p:nvGrpSpPr>
        <p:grpSpPr bwMode="auto">
          <a:xfrm>
            <a:off x="5143500" y="3225800"/>
            <a:ext cx="115888" cy="2082800"/>
            <a:chOff x="3699" y="1996"/>
            <a:chExt cx="73" cy="1312"/>
          </a:xfrm>
        </p:grpSpPr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3699" y="2700"/>
              <a:ext cx="73" cy="209"/>
            </a:xfrm>
            <a:custGeom>
              <a:avLst/>
              <a:gdLst>
                <a:gd name="T0" fmla="*/ 259 w 259"/>
                <a:gd name="T1" fmla="*/ 0 h 739"/>
                <a:gd name="T2" fmla="*/ 129 w 259"/>
                <a:gd name="T3" fmla="*/ 739 h 739"/>
                <a:gd name="T4" fmla="*/ 0 w 259"/>
                <a:gd name="T5" fmla="*/ 0 h 739"/>
                <a:gd name="T6" fmla="*/ 259 w 259"/>
                <a:gd name="T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739">
                  <a:moveTo>
                    <a:pt x="259" y="0"/>
                  </a:moveTo>
                  <a:lnTo>
                    <a:pt x="129" y="739"/>
                  </a:lnTo>
                  <a:lnTo>
                    <a:pt x="0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990000"/>
            </a:solidFill>
            <a:ln w="19050" cmpd="sng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659" name="Group 59"/>
            <p:cNvGrpSpPr>
              <a:grpSpLocks/>
            </p:cNvGrpSpPr>
            <p:nvPr/>
          </p:nvGrpSpPr>
          <p:grpSpPr bwMode="auto">
            <a:xfrm>
              <a:off x="3699" y="1996"/>
              <a:ext cx="73" cy="1312"/>
              <a:chOff x="3699" y="1996"/>
              <a:chExt cx="73" cy="1312"/>
            </a:xfrm>
          </p:grpSpPr>
          <p:sp>
            <p:nvSpPr>
              <p:cNvPr id="25660" name="Freeform 60"/>
              <p:cNvSpPr>
                <a:spLocks/>
              </p:cNvSpPr>
              <p:nvPr/>
            </p:nvSpPr>
            <p:spPr bwMode="auto">
              <a:xfrm>
                <a:off x="3699" y="2700"/>
                <a:ext cx="73" cy="209"/>
              </a:xfrm>
              <a:custGeom>
                <a:avLst/>
                <a:gdLst>
                  <a:gd name="T0" fmla="*/ 259 w 259"/>
                  <a:gd name="T1" fmla="*/ 0 h 739"/>
                  <a:gd name="T2" fmla="*/ 129 w 259"/>
                  <a:gd name="T3" fmla="*/ 739 h 739"/>
                  <a:gd name="T4" fmla="*/ 0 w 259"/>
                  <a:gd name="T5" fmla="*/ 0 h 739"/>
                  <a:gd name="T6" fmla="*/ 259 w 259"/>
                  <a:gd name="T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9" h="739">
                    <a:moveTo>
                      <a:pt x="259" y="0"/>
                    </a:moveTo>
                    <a:lnTo>
                      <a:pt x="129" y="739"/>
                    </a:lnTo>
                    <a:lnTo>
                      <a:pt x="0" y="0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990000"/>
              </a:solidFill>
              <a:ln w="1905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1" name="Line 61"/>
              <p:cNvSpPr>
                <a:spLocks noChangeShapeType="1"/>
              </p:cNvSpPr>
              <p:nvPr/>
            </p:nvSpPr>
            <p:spPr bwMode="auto">
              <a:xfrm flipV="1">
                <a:off x="3735" y="1996"/>
                <a:ext cx="2" cy="1312"/>
              </a:xfrm>
              <a:prstGeom prst="line">
                <a:avLst/>
              </a:pr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662" name="Group 62"/>
          <p:cNvGrpSpPr>
            <a:grpSpLocks/>
          </p:cNvGrpSpPr>
          <p:nvPr/>
        </p:nvGrpSpPr>
        <p:grpSpPr bwMode="auto">
          <a:xfrm>
            <a:off x="4033838" y="3478213"/>
            <a:ext cx="250825" cy="373062"/>
            <a:chOff x="2808" y="2155"/>
            <a:chExt cx="158" cy="235"/>
          </a:xfrm>
        </p:grpSpPr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V="1">
              <a:off x="2808" y="2221"/>
              <a:ext cx="2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2835" y="2155"/>
              <a:ext cx="131" cy="66"/>
            </a:xfrm>
            <a:custGeom>
              <a:avLst/>
              <a:gdLst>
                <a:gd name="T0" fmla="*/ 462 w 462"/>
                <a:gd name="T1" fmla="*/ 230 h 230"/>
                <a:gd name="T2" fmla="*/ 462 w 462"/>
                <a:gd name="T3" fmla="*/ 115 h 230"/>
                <a:gd name="T4" fmla="*/ 401 w 462"/>
                <a:gd name="T5" fmla="*/ 30 h 230"/>
                <a:gd name="T6" fmla="*/ 294 w 462"/>
                <a:gd name="T7" fmla="*/ 0 h 230"/>
                <a:gd name="T8" fmla="*/ 169 w 462"/>
                <a:gd name="T9" fmla="*/ 30 h 230"/>
                <a:gd name="T10" fmla="*/ 62 w 462"/>
                <a:gd name="T11" fmla="*/ 115 h 230"/>
                <a:gd name="T12" fmla="*/ 0 w 462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30">
                  <a:moveTo>
                    <a:pt x="462" y="230"/>
                  </a:moveTo>
                  <a:lnTo>
                    <a:pt x="462" y="115"/>
                  </a:lnTo>
                  <a:lnTo>
                    <a:pt x="401" y="30"/>
                  </a:lnTo>
                  <a:lnTo>
                    <a:pt x="294" y="0"/>
                  </a:lnTo>
                  <a:lnTo>
                    <a:pt x="169" y="30"/>
                  </a:lnTo>
                  <a:lnTo>
                    <a:pt x="62" y="115"/>
                  </a:lnTo>
                  <a:lnTo>
                    <a:pt x="0" y="2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 flipH="1">
              <a:off x="2938" y="2221"/>
              <a:ext cx="28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2808" y="2324"/>
              <a:ext cx="130" cy="66"/>
            </a:xfrm>
            <a:custGeom>
              <a:avLst/>
              <a:gdLst>
                <a:gd name="T0" fmla="*/ 0 w 461"/>
                <a:gd name="T1" fmla="*/ 0 h 231"/>
                <a:gd name="T2" fmla="*/ 0 w 461"/>
                <a:gd name="T3" fmla="*/ 116 h 231"/>
                <a:gd name="T4" fmla="*/ 61 w 461"/>
                <a:gd name="T5" fmla="*/ 200 h 231"/>
                <a:gd name="T6" fmla="*/ 168 w 461"/>
                <a:gd name="T7" fmla="*/ 231 h 231"/>
                <a:gd name="T8" fmla="*/ 292 w 461"/>
                <a:gd name="T9" fmla="*/ 200 h 231"/>
                <a:gd name="T10" fmla="*/ 399 w 461"/>
                <a:gd name="T11" fmla="*/ 116 h 231"/>
                <a:gd name="T12" fmla="*/ 461 w 461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31">
                  <a:moveTo>
                    <a:pt x="0" y="0"/>
                  </a:moveTo>
                  <a:lnTo>
                    <a:pt x="0" y="116"/>
                  </a:lnTo>
                  <a:lnTo>
                    <a:pt x="61" y="200"/>
                  </a:lnTo>
                  <a:lnTo>
                    <a:pt x="168" y="231"/>
                  </a:lnTo>
                  <a:lnTo>
                    <a:pt x="292" y="200"/>
                  </a:lnTo>
                  <a:lnTo>
                    <a:pt x="399" y="116"/>
                  </a:lnTo>
                  <a:lnTo>
                    <a:pt x="46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3910013" y="3986213"/>
            <a:ext cx="1457325" cy="148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>
            <a:off x="2041525" y="3157538"/>
            <a:ext cx="309403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3" name="Freeform 73"/>
          <p:cNvSpPr>
            <a:spLocks/>
          </p:cNvSpPr>
          <p:nvPr/>
        </p:nvSpPr>
        <p:spPr bwMode="auto">
          <a:xfrm>
            <a:off x="1738313" y="2632075"/>
            <a:ext cx="212725" cy="373063"/>
          </a:xfrm>
          <a:custGeom>
            <a:avLst/>
            <a:gdLst>
              <a:gd name="T0" fmla="*/ 222 w 475"/>
              <a:gd name="T1" fmla="*/ 0 h 831"/>
              <a:gd name="T2" fmla="*/ 0 w 475"/>
              <a:gd name="T3" fmla="*/ 831 h 831"/>
              <a:gd name="T4" fmla="*/ 208 w 475"/>
              <a:gd name="T5" fmla="*/ 831 h 831"/>
              <a:gd name="T6" fmla="*/ 335 w 475"/>
              <a:gd name="T7" fmla="*/ 784 h 831"/>
              <a:gd name="T8" fmla="*/ 413 w 475"/>
              <a:gd name="T9" fmla="*/ 669 h 831"/>
              <a:gd name="T10" fmla="*/ 475 w 475"/>
              <a:gd name="T11" fmla="*/ 438 h 831"/>
              <a:gd name="T12" fmla="*/ 457 w 475"/>
              <a:gd name="T13" fmla="*/ 324 h 831"/>
              <a:gd name="T14" fmla="*/ 356 w 475"/>
              <a:gd name="T15" fmla="*/ 276 h 831"/>
              <a:gd name="T16" fmla="*/ 148 w 475"/>
              <a:gd name="T17" fmla="*/ 27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831">
                <a:moveTo>
                  <a:pt x="222" y="0"/>
                </a:moveTo>
                <a:lnTo>
                  <a:pt x="0" y="831"/>
                </a:lnTo>
                <a:lnTo>
                  <a:pt x="208" y="831"/>
                </a:lnTo>
                <a:lnTo>
                  <a:pt x="335" y="784"/>
                </a:lnTo>
                <a:lnTo>
                  <a:pt x="413" y="669"/>
                </a:lnTo>
                <a:lnTo>
                  <a:pt x="475" y="438"/>
                </a:lnTo>
                <a:lnTo>
                  <a:pt x="457" y="324"/>
                </a:lnTo>
                <a:lnTo>
                  <a:pt x="356" y="276"/>
                </a:lnTo>
                <a:lnTo>
                  <a:pt x="148" y="27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 flipV="1">
            <a:off x="2103438" y="2632075"/>
            <a:ext cx="42862" cy="82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5" name="Freeform 75"/>
          <p:cNvSpPr>
            <a:spLocks/>
          </p:cNvSpPr>
          <p:nvPr/>
        </p:nvSpPr>
        <p:spPr bwMode="auto">
          <a:xfrm>
            <a:off x="1909763" y="3094038"/>
            <a:ext cx="131762" cy="131762"/>
          </a:xfrm>
          <a:custGeom>
            <a:avLst/>
            <a:gdLst>
              <a:gd name="T0" fmla="*/ 295 w 295"/>
              <a:gd name="T1" fmla="*/ 149 h 297"/>
              <a:gd name="T2" fmla="*/ 252 w 295"/>
              <a:gd name="T3" fmla="*/ 44 h 297"/>
              <a:gd name="T4" fmla="*/ 147 w 295"/>
              <a:gd name="T5" fmla="*/ 0 h 297"/>
              <a:gd name="T6" fmla="*/ 43 w 295"/>
              <a:gd name="T7" fmla="*/ 44 h 297"/>
              <a:gd name="T8" fmla="*/ 0 w 295"/>
              <a:gd name="T9" fmla="*/ 149 h 297"/>
              <a:gd name="T10" fmla="*/ 43 w 295"/>
              <a:gd name="T11" fmla="*/ 254 h 297"/>
              <a:gd name="T12" fmla="*/ 147 w 295"/>
              <a:gd name="T13" fmla="*/ 297 h 297"/>
              <a:gd name="T14" fmla="*/ 252 w 295"/>
              <a:gd name="T15" fmla="*/ 254 h 297"/>
              <a:gd name="T16" fmla="*/ 295 w 295"/>
              <a:gd name="T17" fmla="*/ 14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7">
                <a:moveTo>
                  <a:pt x="295" y="149"/>
                </a:moveTo>
                <a:lnTo>
                  <a:pt x="252" y="44"/>
                </a:lnTo>
                <a:lnTo>
                  <a:pt x="147" y="0"/>
                </a:lnTo>
                <a:lnTo>
                  <a:pt x="43" y="44"/>
                </a:lnTo>
                <a:lnTo>
                  <a:pt x="0" y="149"/>
                </a:lnTo>
                <a:lnTo>
                  <a:pt x="43" y="254"/>
                </a:lnTo>
                <a:lnTo>
                  <a:pt x="147" y="297"/>
                </a:lnTo>
                <a:lnTo>
                  <a:pt x="252" y="254"/>
                </a:lnTo>
                <a:lnTo>
                  <a:pt x="295" y="149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76" name="Freeform 76"/>
          <p:cNvSpPr>
            <a:spLocks/>
          </p:cNvSpPr>
          <p:nvPr/>
        </p:nvSpPr>
        <p:spPr bwMode="auto">
          <a:xfrm>
            <a:off x="5289550" y="2628900"/>
            <a:ext cx="214313" cy="373063"/>
          </a:xfrm>
          <a:custGeom>
            <a:avLst/>
            <a:gdLst>
              <a:gd name="T0" fmla="*/ 223 w 475"/>
              <a:gd name="T1" fmla="*/ 0 h 832"/>
              <a:gd name="T2" fmla="*/ 0 w 475"/>
              <a:gd name="T3" fmla="*/ 832 h 832"/>
              <a:gd name="T4" fmla="*/ 208 w 475"/>
              <a:gd name="T5" fmla="*/ 832 h 832"/>
              <a:gd name="T6" fmla="*/ 335 w 475"/>
              <a:gd name="T7" fmla="*/ 784 h 832"/>
              <a:gd name="T8" fmla="*/ 414 w 475"/>
              <a:gd name="T9" fmla="*/ 670 h 832"/>
              <a:gd name="T10" fmla="*/ 475 w 475"/>
              <a:gd name="T11" fmla="*/ 440 h 832"/>
              <a:gd name="T12" fmla="*/ 458 w 475"/>
              <a:gd name="T13" fmla="*/ 326 h 832"/>
              <a:gd name="T14" fmla="*/ 357 w 475"/>
              <a:gd name="T15" fmla="*/ 278 h 832"/>
              <a:gd name="T16" fmla="*/ 149 w 475"/>
              <a:gd name="T17" fmla="*/ 278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832">
                <a:moveTo>
                  <a:pt x="223" y="0"/>
                </a:moveTo>
                <a:lnTo>
                  <a:pt x="0" y="832"/>
                </a:lnTo>
                <a:lnTo>
                  <a:pt x="208" y="832"/>
                </a:lnTo>
                <a:lnTo>
                  <a:pt x="335" y="784"/>
                </a:lnTo>
                <a:lnTo>
                  <a:pt x="414" y="670"/>
                </a:lnTo>
                <a:lnTo>
                  <a:pt x="475" y="440"/>
                </a:lnTo>
                <a:lnTo>
                  <a:pt x="458" y="326"/>
                </a:lnTo>
                <a:lnTo>
                  <a:pt x="357" y="278"/>
                </a:lnTo>
                <a:lnTo>
                  <a:pt x="149" y="278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 flipV="1">
            <a:off x="5657850" y="2628900"/>
            <a:ext cx="42863" cy="82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H="1">
            <a:off x="5759450" y="2628900"/>
            <a:ext cx="42863" cy="82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9" name="Freeform 79"/>
          <p:cNvSpPr>
            <a:spLocks/>
          </p:cNvSpPr>
          <p:nvPr/>
        </p:nvSpPr>
        <p:spPr bwMode="auto">
          <a:xfrm>
            <a:off x="5135563" y="3094038"/>
            <a:ext cx="131762" cy="131762"/>
          </a:xfrm>
          <a:custGeom>
            <a:avLst/>
            <a:gdLst>
              <a:gd name="T0" fmla="*/ 296 w 296"/>
              <a:gd name="T1" fmla="*/ 149 h 297"/>
              <a:gd name="T2" fmla="*/ 252 w 296"/>
              <a:gd name="T3" fmla="*/ 44 h 297"/>
              <a:gd name="T4" fmla="*/ 147 w 296"/>
              <a:gd name="T5" fmla="*/ 0 h 297"/>
              <a:gd name="T6" fmla="*/ 44 w 296"/>
              <a:gd name="T7" fmla="*/ 44 h 297"/>
              <a:gd name="T8" fmla="*/ 0 w 296"/>
              <a:gd name="T9" fmla="*/ 149 h 297"/>
              <a:gd name="T10" fmla="*/ 44 w 296"/>
              <a:gd name="T11" fmla="*/ 254 h 297"/>
              <a:gd name="T12" fmla="*/ 147 w 296"/>
              <a:gd name="T13" fmla="*/ 297 h 297"/>
              <a:gd name="T14" fmla="*/ 252 w 296"/>
              <a:gd name="T15" fmla="*/ 254 h 297"/>
              <a:gd name="T16" fmla="*/ 296 w 296"/>
              <a:gd name="T17" fmla="*/ 14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297">
                <a:moveTo>
                  <a:pt x="296" y="149"/>
                </a:moveTo>
                <a:lnTo>
                  <a:pt x="252" y="44"/>
                </a:lnTo>
                <a:lnTo>
                  <a:pt x="147" y="0"/>
                </a:lnTo>
                <a:lnTo>
                  <a:pt x="44" y="44"/>
                </a:lnTo>
                <a:lnTo>
                  <a:pt x="0" y="149"/>
                </a:lnTo>
                <a:lnTo>
                  <a:pt x="44" y="254"/>
                </a:lnTo>
                <a:lnTo>
                  <a:pt x="147" y="297"/>
                </a:lnTo>
                <a:lnTo>
                  <a:pt x="252" y="254"/>
                </a:lnTo>
                <a:lnTo>
                  <a:pt x="296" y="149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80" name="Group 80"/>
          <p:cNvGrpSpPr>
            <a:grpSpLocks/>
          </p:cNvGrpSpPr>
          <p:nvPr/>
        </p:nvGrpSpPr>
        <p:grpSpPr bwMode="auto">
          <a:xfrm>
            <a:off x="1901825" y="3079750"/>
            <a:ext cx="2551113" cy="1590675"/>
            <a:chOff x="1657" y="1904"/>
            <a:chExt cx="1607" cy="1002"/>
          </a:xfrm>
        </p:grpSpPr>
        <p:grpSp>
          <p:nvGrpSpPr>
            <p:cNvPr id="25681" name="Group 81"/>
            <p:cNvGrpSpPr>
              <a:grpSpLocks/>
            </p:cNvGrpSpPr>
            <p:nvPr/>
          </p:nvGrpSpPr>
          <p:grpSpPr bwMode="auto">
            <a:xfrm>
              <a:off x="3211" y="1904"/>
              <a:ext cx="53" cy="100"/>
              <a:chOff x="3211" y="1912"/>
              <a:chExt cx="53" cy="100"/>
            </a:xfrm>
          </p:grpSpPr>
          <p:sp>
            <p:nvSpPr>
              <p:cNvPr id="25682" name="Line 82"/>
              <p:cNvSpPr>
                <a:spLocks noChangeShapeType="1"/>
              </p:cNvSpPr>
              <p:nvPr/>
            </p:nvSpPr>
            <p:spPr bwMode="auto">
              <a:xfrm>
                <a:off x="3264" y="1912"/>
                <a:ext cx="0" cy="1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3" name="Line 83"/>
              <p:cNvSpPr>
                <a:spLocks noChangeShapeType="1"/>
              </p:cNvSpPr>
              <p:nvPr/>
            </p:nvSpPr>
            <p:spPr bwMode="auto">
              <a:xfrm>
                <a:off x="3211" y="1912"/>
                <a:ext cx="0" cy="1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84" name="Group 84"/>
            <p:cNvGrpSpPr>
              <a:grpSpLocks/>
            </p:cNvGrpSpPr>
            <p:nvPr/>
          </p:nvGrpSpPr>
          <p:grpSpPr bwMode="auto">
            <a:xfrm rot="5566921">
              <a:off x="1680" y="2830"/>
              <a:ext cx="53" cy="100"/>
              <a:chOff x="3211" y="1912"/>
              <a:chExt cx="53" cy="100"/>
            </a:xfrm>
          </p:grpSpPr>
          <p:sp>
            <p:nvSpPr>
              <p:cNvPr id="25685" name="Line 85"/>
              <p:cNvSpPr>
                <a:spLocks noChangeShapeType="1"/>
              </p:cNvSpPr>
              <p:nvPr/>
            </p:nvSpPr>
            <p:spPr bwMode="auto">
              <a:xfrm>
                <a:off x="3264" y="1912"/>
                <a:ext cx="0" cy="1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6" name="Line 86"/>
              <p:cNvSpPr>
                <a:spLocks noChangeShapeType="1"/>
              </p:cNvSpPr>
              <p:nvPr/>
            </p:nvSpPr>
            <p:spPr bwMode="auto">
              <a:xfrm>
                <a:off x="3211" y="1912"/>
                <a:ext cx="0" cy="1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87" name="Line 87"/>
          <p:cNvSpPr>
            <a:spLocks noChangeShapeType="1"/>
          </p:cNvSpPr>
          <p:nvPr/>
        </p:nvSpPr>
        <p:spPr bwMode="auto">
          <a:xfrm>
            <a:off x="1978025" y="5311775"/>
            <a:ext cx="0" cy="487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88" name="Group 88"/>
          <p:cNvGrpSpPr>
            <a:grpSpLocks/>
          </p:cNvGrpSpPr>
          <p:nvPr/>
        </p:nvGrpSpPr>
        <p:grpSpPr bwMode="auto">
          <a:xfrm>
            <a:off x="1639888" y="5238750"/>
            <a:ext cx="400050" cy="423863"/>
            <a:chOff x="1493" y="3266"/>
            <a:chExt cx="252" cy="267"/>
          </a:xfrm>
        </p:grpSpPr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1493" y="3298"/>
              <a:ext cx="134" cy="235"/>
            </a:xfrm>
            <a:custGeom>
              <a:avLst/>
              <a:gdLst>
                <a:gd name="T0" fmla="*/ 224 w 475"/>
                <a:gd name="T1" fmla="*/ 0 h 832"/>
                <a:gd name="T2" fmla="*/ 0 w 475"/>
                <a:gd name="T3" fmla="*/ 832 h 832"/>
                <a:gd name="T4" fmla="*/ 208 w 475"/>
                <a:gd name="T5" fmla="*/ 832 h 832"/>
                <a:gd name="T6" fmla="*/ 336 w 475"/>
                <a:gd name="T7" fmla="*/ 784 h 832"/>
                <a:gd name="T8" fmla="*/ 413 w 475"/>
                <a:gd name="T9" fmla="*/ 670 h 832"/>
                <a:gd name="T10" fmla="*/ 475 w 475"/>
                <a:gd name="T11" fmla="*/ 439 h 832"/>
                <a:gd name="T12" fmla="*/ 458 w 475"/>
                <a:gd name="T13" fmla="*/ 324 h 832"/>
                <a:gd name="T14" fmla="*/ 357 w 475"/>
                <a:gd name="T15" fmla="*/ 277 h 832"/>
                <a:gd name="T16" fmla="*/ 150 w 475"/>
                <a:gd name="T17" fmla="*/ 27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832">
                  <a:moveTo>
                    <a:pt x="224" y="0"/>
                  </a:moveTo>
                  <a:lnTo>
                    <a:pt x="0" y="832"/>
                  </a:lnTo>
                  <a:lnTo>
                    <a:pt x="208" y="832"/>
                  </a:lnTo>
                  <a:lnTo>
                    <a:pt x="336" y="784"/>
                  </a:lnTo>
                  <a:lnTo>
                    <a:pt x="413" y="670"/>
                  </a:lnTo>
                  <a:lnTo>
                    <a:pt x="475" y="439"/>
                  </a:lnTo>
                  <a:lnTo>
                    <a:pt x="458" y="324"/>
                  </a:lnTo>
                  <a:lnTo>
                    <a:pt x="357" y="277"/>
                  </a:lnTo>
                  <a:lnTo>
                    <a:pt x="150" y="277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0" name="Freeform 90"/>
            <p:cNvSpPr>
              <a:spLocks/>
            </p:cNvSpPr>
            <p:nvPr/>
          </p:nvSpPr>
          <p:spPr bwMode="auto">
            <a:xfrm>
              <a:off x="1662" y="3266"/>
              <a:ext cx="83" cy="83"/>
            </a:xfrm>
            <a:custGeom>
              <a:avLst/>
              <a:gdLst>
                <a:gd name="T0" fmla="*/ 295 w 295"/>
                <a:gd name="T1" fmla="*/ 148 h 296"/>
                <a:gd name="T2" fmla="*/ 252 w 295"/>
                <a:gd name="T3" fmla="*/ 43 h 296"/>
                <a:gd name="T4" fmla="*/ 147 w 295"/>
                <a:gd name="T5" fmla="*/ 0 h 296"/>
                <a:gd name="T6" fmla="*/ 43 w 295"/>
                <a:gd name="T7" fmla="*/ 43 h 296"/>
                <a:gd name="T8" fmla="*/ 0 w 295"/>
                <a:gd name="T9" fmla="*/ 148 h 296"/>
                <a:gd name="T10" fmla="*/ 43 w 295"/>
                <a:gd name="T11" fmla="*/ 253 h 296"/>
                <a:gd name="T12" fmla="*/ 147 w 295"/>
                <a:gd name="T13" fmla="*/ 296 h 296"/>
                <a:gd name="T14" fmla="*/ 252 w 295"/>
                <a:gd name="T15" fmla="*/ 253 h 296"/>
                <a:gd name="T16" fmla="*/ 295 w 295"/>
                <a:gd name="T17" fmla="*/ 1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96">
                  <a:moveTo>
                    <a:pt x="295" y="148"/>
                  </a:moveTo>
                  <a:lnTo>
                    <a:pt x="252" y="43"/>
                  </a:lnTo>
                  <a:lnTo>
                    <a:pt x="147" y="0"/>
                  </a:lnTo>
                  <a:lnTo>
                    <a:pt x="43" y="43"/>
                  </a:lnTo>
                  <a:lnTo>
                    <a:pt x="0" y="148"/>
                  </a:lnTo>
                  <a:lnTo>
                    <a:pt x="43" y="253"/>
                  </a:lnTo>
                  <a:lnTo>
                    <a:pt x="147" y="296"/>
                  </a:lnTo>
                  <a:lnTo>
                    <a:pt x="252" y="253"/>
                  </a:lnTo>
                  <a:lnTo>
                    <a:pt x="295" y="148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68144" y="3846513"/>
            <a:ext cx="288032" cy="612601"/>
            <a:chOff x="5868144" y="3846513"/>
            <a:chExt cx="288032" cy="612601"/>
          </a:xfrm>
        </p:grpSpPr>
        <p:sp>
          <p:nvSpPr>
            <p:cNvPr id="25670" name="Freeform 70"/>
            <p:cNvSpPr>
              <a:spLocks/>
            </p:cNvSpPr>
            <p:nvPr/>
          </p:nvSpPr>
          <p:spPr bwMode="auto">
            <a:xfrm>
              <a:off x="5868144" y="3846513"/>
              <a:ext cx="246063" cy="185738"/>
            </a:xfrm>
            <a:custGeom>
              <a:avLst/>
              <a:gdLst>
                <a:gd name="T0" fmla="*/ 0 w 554"/>
                <a:gd name="T1" fmla="*/ 0 h 415"/>
                <a:gd name="T2" fmla="*/ 166 w 554"/>
                <a:gd name="T3" fmla="*/ 415 h 415"/>
                <a:gd name="T4" fmla="*/ 554 w 554"/>
                <a:gd name="T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415">
                  <a:moveTo>
                    <a:pt x="0" y="0"/>
                  </a:moveTo>
                  <a:lnTo>
                    <a:pt x="166" y="415"/>
                  </a:lnTo>
                  <a:lnTo>
                    <a:pt x="55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 flipH="1">
              <a:off x="5891957" y="4032251"/>
              <a:ext cx="50800" cy="187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51984" y="3997449"/>
              <a:ext cx="204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仿宋" pitchFamily="49" charset="-122"/>
                  <a:ea typeface="仿宋" pitchFamily="49" charset="-122"/>
                </a:rPr>
                <a:t>W</a:t>
              </a:r>
              <a:endParaRPr lang="zh-CN" altLang="en-US" i="1" dirty="0"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13213" y="5786438"/>
            <a:ext cx="349746" cy="511175"/>
            <a:chOff x="4113213" y="5786438"/>
            <a:chExt cx="349746" cy="511175"/>
          </a:xfrm>
        </p:grpSpPr>
        <p:grpSp>
          <p:nvGrpSpPr>
            <p:cNvPr id="25653" name="Group 53"/>
            <p:cNvGrpSpPr>
              <a:grpSpLocks/>
            </p:cNvGrpSpPr>
            <p:nvPr/>
          </p:nvGrpSpPr>
          <p:grpSpPr bwMode="auto">
            <a:xfrm>
              <a:off x="4113213" y="5786438"/>
              <a:ext cx="247650" cy="371475"/>
              <a:chOff x="2867" y="3699"/>
              <a:chExt cx="156" cy="234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auto">
              <a:xfrm>
                <a:off x="2867" y="3699"/>
                <a:ext cx="156" cy="117"/>
              </a:xfrm>
              <a:custGeom>
                <a:avLst/>
                <a:gdLst>
                  <a:gd name="T0" fmla="*/ 0 w 555"/>
                  <a:gd name="T1" fmla="*/ 0 h 416"/>
                  <a:gd name="T2" fmla="*/ 166 w 555"/>
                  <a:gd name="T3" fmla="*/ 416 h 416"/>
                  <a:gd name="T4" fmla="*/ 555 w 555"/>
                  <a:gd name="T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5" h="416">
                    <a:moveTo>
                      <a:pt x="0" y="0"/>
                    </a:moveTo>
                    <a:lnTo>
                      <a:pt x="166" y="416"/>
                    </a:lnTo>
                    <a:lnTo>
                      <a:pt x="55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55" name="Line 55"/>
              <p:cNvSpPr>
                <a:spLocks noChangeShapeType="1"/>
              </p:cNvSpPr>
              <p:nvPr/>
            </p:nvSpPr>
            <p:spPr bwMode="auto">
              <a:xfrm flipH="1">
                <a:off x="2883" y="3816"/>
                <a:ext cx="30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258767" y="5835948"/>
              <a:ext cx="204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仿宋" pitchFamily="49" charset="-122"/>
                  <a:ea typeface="仿宋" pitchFamily="49" charset="-122"/>
                </a:rPr>
                <a:t>H</a:t>
              </a:r>
              <a:endParaRPr lang="zh-CN" altLang="en-US" i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7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 autoUpdateAnimBg="0"/>
      <p:bldP spid="25646" grpId="0" animBg="1"/>
      <p:bldP spid="25667" grpId="0" animBg="1"/>
      <p:bldP spid="256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点的投影与坐标之间的关系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610951" y="1188958"/>
            <a:ext cx="8208911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若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把三个投影面当作空间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直角坐标面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，投影轴当作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直角坐标轴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，则点的空间位置可用（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Z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）三个坐标来确定，点的投影就反映了点的坐标值。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4572001" y="2481620"/>
            <a:ext cx="4446022" cy="382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0800000" flipH="1">
            <a:off x="4949825" y="4594820"/>
            <a:ext cx="3544888" cy="1301750"/>
          </a:xfrm>
          <a:prstGeom prst="parallelogram">
            <a:avLst>
              <a:gd name="adj" fmla="val 10692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48238" y="2958107"/>
            <a:ext cx="2182812" cy="16192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342857" y="3776463"/>
            <a:ext cx="2882900" cy="1341437"/>
          </a:xfrm>
          <a:prstGeom prst="parallelogram">
            <a:avLst>
              <a:gd name="adj" fmla="val 98392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219700" y="3464520"/>
            <a:ext cx="1914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235575" y="3481982"/>
            <a:ext cx="1588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219700" y="4613870"/>
            <a:ext cx="803275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989638" y="4237632"/>
            <a:ext cx="1587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161213" y="3464520"/>
            <a:ext cx="7429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5989638" y="4210645"/>
            <a:ext cx="1914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989638" y="5372695"/>
            <a:ext cx="1947862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19700" y="3464520"/>
            <a:ext cx="769938" cy="77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7904163" y="4210645"/>
            <a:ext cx="3175" cy="1176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43575" y="4083645"/>
            <a:ext cx="5286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rgbClr val="FF3300"/>
                </a:solidFill>
              </a:rPr>
              <a:t>●</a:t>
            </a:r>
            <a:endParaRPr lang="en-US" altLang="zh-CN" sz="1000" b="1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748588" y="4083645"/>
            <a:ext cx="2968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900" b="1">
                <a:solidFill>
                  <a:srgbClr val="FF3300"/>
                </a:solidFill>
              </a:rPr>
              <a:t>●</a:t>
            </a:r>
            <a:endParaRPr lang="en-US" altLang="zh-CN" sz="1800" b="1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118100" y="3356570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800" b="1">
                <a:solidFill>
                  <a:srgbClr val="FF3300"/>
                </a:solidFill>
              </a:rPr>
              <a:t>●</a:t>
            </a:r>
            <a:endParaRPr lang="en-US" altLang="zh-CN" sz="800" b="1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873750" y="5229820"/>
            <a:ext cx="29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900" b="1">
                <a:solidFill>
                  <a:srgbClr val="FF3300"/>
                </a:solidFill>
              </a:rPr>
              <a:t>●</a:t>
            </a:r>
            <a:endParaRPr lang="en-US" altLang="zh-CN" sz="900" b="1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566150" y="5941020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Y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042150" y="245487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Z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70725" y="4358282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O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949825" y="2945407"/>
            <a:ext cx="33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V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283325" y="560447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H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124825" y="4323357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W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991225" y="3842345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A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938838" y="5279032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886700" y="3856632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</a:t>
            </a:r>
            <a:endParaRPr lang="en-US" altLang="zh-CN" sz="20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  <a:sym typeface="UniversalMath1 BT" pitchFamily="18" charset="2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132388" y="3075582"/>
            <a:ext cx="43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EuroRoman" pitchFamily="2" charset="2"/>
              </a:rPr>
              <a:t>a</a:t>
            </a:r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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</a:t>
            </a:r>
            <a:endParaRPr lang="en-US" altLang="zh-CN" sz="2000" b="1">
              <a:latin typeface="楷体_GB2312" pitchFamily="49" charset="-122"/>
              <a:ea typeface="楷体_GB2312" pitchFamily="49" charset="-122"/>
              <a:sym typeface="UniversalMath1 BT" pitchFamily="18" charset="2"/>
            </a:endParaRPr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5135563" y="4158257"/>
            <a:ext cx="466725" cy="496888"/>
            <a:chOff x="1146" y="743"/>
            <a:chExt cx="228" cy="241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28" y="806"/>
              <a:ext cx="14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x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146" y="743"/>
              <a:ext cx="14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>
                  <a:latin typeface="楷体_GB2312" pitchFamily="49" charset="-122"/>
                  <a:ea typeface="楷体_GB2312" pitchFamily="49" charset="-122"/>
                </a:rPr>
                <a:t>a</a:t>
              </a:r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6662738" y="3062882"/>
            <a:ext cx="482600" cy="457200"/>
            <a:chOff x="1995" y="206"/>
            <a:chExt cx="236" cy="222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995" y="206"/>
              <a:ext cx="14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>
                  <a:latin typeface="楷体_GB2312" pitchFamily="49" charset="-122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091" y="250"/>
              <a:ext cx="14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z</a:t>
              </a:r>
            </a:p>
          </p:txBody>
        </p: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7921625" y="5080595"/>
            <a:ext cx="454025" cy="406400"/>
            <a:chOff x="4619" y="2447"/>
            <a:chExt cx="222" cy="198"/>
          </a:xfrm>
        </p:grpSpPr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4619" y="2447"/>
              <a:ext cx="14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a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4708" y="2497"/>
              <a:ext cx="13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/>
                <a:t>y</a:t>
              </a:r>
            </a:p>
          </p:txBody>
        </p:sp>
      </p:grpSp>
      <p:sp>
        <p:nvSpPr>
          <p:cNvPr id="42" name="Line 39"/>
          <p:cNvSpPr>
            <a:spLocks noChangeShapeType="1"/>
          </p:cNvSpPr>
          <p:nvPr/>
        </p:nvSpPr>
        <p:spPr bwMode="auto">
          <a:xfrm flipH="1" flipV="1">
            <a:off x="4745038" y="4593232"/>
            <a:ext cx="23828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7124700" y="4594820"/>
            <a:ext cx="1446213" cy="143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7127875" y="2878732"/>
            <a:ext cx="0" cy="171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38900" y="3839170"/>
            <a:ext cx="514350" cy="458787"/>
            <a:chOff x="4087" y="1867"/>
            <a:chExt cx="293" cy="289"/>
          </a:xfrm>
        </p:grpSpPr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087" y="1867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X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141" y="2055"/>
              <a:ext cx="8" cy="1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918200" y="4656732"/>
            <a:ext cx="574675" cy="365125"/>
            <a:chOff x="3728" y="2382"/>
            <a:chExt cx="362" cy="230"/>
          </a:xfrm>
        </p:grpSpPr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3787" y="2382"/>
              <a:ext cx="30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Z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728" y="2421"/>
              <a:ext cx="8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424488" y="3877270"/>
            <a:ext cx="434975" cy="379412"/>
            <a:chOff x="3417" y="1891"/>
            <a:chExt cx="274" cy="239"/>
          </a:xfrm>
        </p:grpSpPr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3417" y="18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Y</a:t>
              </a: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487" y="1891"/>
              <a:ext cx="10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6080125" y="5336182"/>
            <a:ext cx="63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(x,y)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356225" y="3115270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(x,z)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183563" y="3905845"/>
            <a:ext cx="630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(y,z)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4626343" y="4629744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X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81672" y="2912401"/>
            <a:ext cx="3371109" cy="103412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A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到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W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面的距离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=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x = oa</a:t>
            </a: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x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A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到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V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面的距离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= y =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sym typeface="Symbol" pitchFamily="18" charset="2"/>
              </a:rPr>
              <a:t>a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a</a:t>
            </a: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A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到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H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面的距离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= z =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sym typeface="Symbol" pitchFamily="18" charset="2"/>
              </a:rPr>
              <a:t>a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Symbol" pitchFamily="18" charset="2"/>
              </a:rPr>
              <a:t>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a</a:t>
            </a: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</a:rPr>
              <a:t>x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8148" y="4798813"/>
            <a:ext cx="3611066" cy="1047979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2"/>
            </a:solidFill>
            <a:miter lim="800000"/>
            <a:headEnd/>
            <a:tailEnd type="none" w="sm" len="lg"/>
          </a:ln>
          <a:effectLst/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水平投影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反映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Y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的坐标</a:t>
            </a:r>
          </a:p>
          <a:p>
            <a:pPr marL="0" marR="0" lvl="0" indent="0" defTabSz="91440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正面投影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Symbol" pitchFamily="18" charset="2"/>
              </a:rPr>
              <a:t>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反映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Z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的坐标</a:t>
            </a:r>
          </a:p>
          <a:p>
            <a:pPr marL="0" marR="0" lvl="0" indent="0" defTabSz="91440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侧面投影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Symbol" pitchFamily="18" charset="2"/>
              </a:rPr>
              <a:t>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反映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点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Y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和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Z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</a:rPr>
              <a:t>的坐标</a:t>
            </a:r>
          </a:p>
        </p:txBody>
      </p:sp>
    </p:spTree>
    <p:extLst>
      <p:ext uri="{BB962C8B-B14F-4D97-AF65-F5344CB8AC3E}">
        <p14:creationId xmlns:p14="http://schemas.microsoft.com/office/powerpoint/2010/main" val="12405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4" grpId="0"/>
      <p:bldP spid="54" grpId="0" autoUpdateAnimBg="0"/>
      <p:bldP spid="55" grpId="0" autoUpdateAnimBg="0"/>
      <p:bldP spid="56" grpId="0" autoUpdateAnimBg="0"/>
      <p:bldP spid="59" grpId="0" animBg="1" autoUpdateAnimBg="0"/>
      <p:bldP spid="6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846465" y="260648"/>
            <a:ext cx="594160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多面正投影和点的投影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34231" y="1279525"/>
            <a:ext cx="5465961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单面投影及其特性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16224" y="2797298"/>
            <a:ext cx="7041976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只</a:t>
            </a:r>
            <a:r>
              <a:rPr lang="zh-CN" altLang="en-US" dirty="0"/>
              <a:t>凭一个投影，不能反映唯一的空间情况：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1416224" y="3678749"/>
            <a:ext cx="1283568" cy="16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由投影到物的不确定</a:t>
            </a: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2941930" y="3653408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32584" y="3501008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hlinkClick r:id="rId3" action="ppaction://hlinksldjump"/>
              </a:rPr>
              <a:t>平行性不确定</a:t>
            </a:r>
            <a:endParaRPr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915816" y="4110608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dirty="0">
                <a:hlinkClick r:id="rId4" action="ppaction://hlinksldjump"/>
              </a:rPr>
              <a:t>从属性不确定</a:t>
            </a:r>
            <a:endParaRPr lang="zh-CN" altLang="en-US" dirty="0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915816" y="4796408"/>
            <a:ext cx="41555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dirty="0">
                <a:hlinkClick r:id="rId5" action="ppaction://hlinksldjump"/>
              </a:rPr>
              <a:t>物的形状不确定</a:t>
            </a:r>
            <a:endParaRPr lang="zh-CN" altLang="en-US" dirty="0"/>
          </a:p>
        </p:txBody>
      </p:sp>
      <p:sp>
        <p:nvSpPr>
          <p:cNvPr id="42" name="WordArt 20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97570" y="5572492"/>
            <a:ext cx="704850" cy="371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继续</a:t>
            </a: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>
            <a:off x="711200" y="191611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特性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36" grpId="0" autoUpdateAnimBg="0"/>
      <p:bldP spid="37" grpId="0" autoUpdateAnimBg="0"/>
      <p:bldP spid="38" grpId="0" animBg="1"/>
      <p:bldP spid="39" grpId="0" autoUpdateAnimBg="0"/>
      <p:bldP spid="40" grpId="0" autoUpdateAnimBg="0"/>
      <p:bldP spid="41" grpId="0" autoUpdateAnimBg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点的投影与坐标之间的关系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610951" y="1188958"/>
            <a:ext cx="8208911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若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把三个投影面当作空间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直角坐标面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，投影轴当作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直角坐标轴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，则点的空间位置可用（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Z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）三个坐标来确定，点的投影就反映了点的坐标值。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4572001" y="2481620"/>
            <a:ext cx="4446022" cy="382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0800000" flipH="1">
            <a:off x="4949825" y="4594820"/>
            <a:ext cx="3544888" cy="1301750"/>
          </a:xfrm>
          <a:prstGeom prst="parallelogram">
            <a:avLst>
              <a:gd name="adj" fmla="val 10692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48238" y="2958107"/>
            <a:ext cx="2182812" cy="16192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342857" y="3776463"/>
            <a:ext cx="2882900" cy="1341437"/>
          </a:xfrm>
          <a:prstGeom prst="parallelogram">
            <a:avLst>
              <a:gd name="adj" fmla="val 98392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219700" y="3464520"/>
            <a:ext cx="1914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235575" y="3481982"/>
            <a:ext cx="1588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219700" y="4613870"/>
            <a:ext cx="803275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989638" y="4237632"/>
            <a:ext cx="1587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161213" y="3464520"/>
            <a:ext cx="7429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5989638" y="4210645"/>
            <a:ext cx="1914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989638" y="5372695"/>
            <a:ext cx="1947862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19700" y="3464520"/>
            <a:ext cx="769938" cy="77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7904163" y="4210645"/>
            <a:ext cx="3175" cy="1176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43575" y="4083645"/>
            <a:ext cx="5286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rgbClr val="FF3300"/>
                </a:solidFill>
              </a:rPr>
              <a:t>●</a:t>
            </a:r>
            <a:endParaRPr lang="en-US" altLang="zh-CN" sz="1000" b="1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748588" y="4083645"/>
            <a:ext cx="2968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900" b="1">
                <a:solidFill>
                  <a:srgbClr val="FF3300"/>
                </a:solidFill>
              </a:rPr>
              <a:t>●</a:t>
            </a:r>
            <a:endParaRPr lang="en-US" altLang="zh-CN" sz="1800" b="1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118100" y="3356570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800" b="1">
                <a:solidFill>
                  <a:srgbClr val="FF3300"/>
                </a:solidFill>
              </a:rPr>
              <a:t>●</a:t>
            </a:r>
            <a:endParaRPr lang="en-US" altLang="zh-CN" sz="800" b="1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873750" y="5229820"/>
            <a:ext cx="29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900" b="1">
                <a:solidFill>
                  <a:srgbClr val="FF3300"/>
                </a:solidFill>
              </a:rPr>
              <a:t>●</a:t>
            </a:r>
            <a:endParaRPr lang="en-US" altLang="zh-CN" sz="900" b="1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566150" y="5941020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Y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042150" y="245487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Z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70725" y="4358282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O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949825" y="2945407"/>
            <a:ext cx="33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V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283325" y="560447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H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124825" y="4323357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W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991225" y="3842345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A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938838" y="5279032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886700" y="3856632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</a:t>
            </a:r>
            <a:endParaRPr lang="en-US" altLang="zh-CN" sz="20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  <a:sym typeface="UniversalMath1 BT" pitchFamily="18" charset="2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132388" y="3075582"/>
            <a:ext cx="43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EuroRoman" pitchFamily="2" charset="2"/>
              </a:rPr>
              <a:t>a</a:t>
            </a:r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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</a:t>
            </a:r>
            <a:endParaRPr lang="en-US" altLang="zh-CN" sz="2000" b="1">
              <a:latin typeface="楷体_GB2312" pitchFamily="49" charset="-122"/>
              <a:ea typeface="楷体_GB2312" pitchFamily="49" charset="-122"/>
              <a:sym typeface="UniversalMath1 BT" pitchFamily="18" charset="2"/>
            </a:endParaRPr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5135563" y="4158257"/>
            <a:ext cx="466725" cy="496888"/>
            <a:chOff x="1146" y="743"/>
            <a:chExt cx="228" cy="241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28" y="806"/>
              <a:ext cx="14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x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146" y="743"/>
              <a:ext cx="14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>
                  <a:latin typeface="楷体_GB2312" pitchFamily="49" charset="-122"/>
                  <a:ea typeface="楷体_GB2312" pitchFamily="49" charset="-122"/>
                </a:rPr>
                <a:t>a</a:t>
              </a:r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6662738" y="3062882"/>
            <a:ext cx="482600" cy="457200"/>
            <a:chOff x="1995" y="206"/>
            <a:chExt cx="236" cy="222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995" y="206"/>
              <a:ext cx="14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>
                  <a:latin typeface="楷体_GB2312" pitchFamily="49" charset="-122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091" y="250"/>
              <a:ext cx="14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z</a:t>
              </a:r>
            </a:p>
          </p:txBody>
        </p: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7921625" y="5080595"/>
            <a:ext cx="454025" cy="406400"/>
            <a:chOff x="4619" y="2447"/>
            <a:chExt cx="222" cy="198"/>
          </a:xfrm>
        </p:grpSpPr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4619" y="2447"/>
              <a:ext cx="14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/>
                <a:t>a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4708" y="2497"/>
              <a:ext cx="13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/>
                <a:t>y</a:t>
              </a:r>
            </a:p>
          </p:txBody>
        </p:sp>
      </p:grpSp>
      <p:sp>
        <p:nvSpPr>
          <p:cNvPr id="42" name="Line 39"/>
          <p:cNvSpPr>
            <a:spLocks noChangeShapeType="1"/>
          </p:cNvSpPr>
          <p:nvPr/>
        </p:nvSpPr>
        <p:spPr bwMode="auto">
          <a:xfrm flipH="1" flipV="1">
            <a:off x="4745038" y="4593232"/>
            <a:ext cx="23828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7124700" y="4594820"/>
            <a:ext cx="1446213" cy="143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7127875" y="2878732"/>
            <a:ext cx="0" cy="171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38900" y="3839170"/>
            <a:ext cx="514350" cy="458787"/>
            <a:chOff x="4087" y="1867"/>
            <a:chExt cx="293" cy="289"/>
          </a:xfrm>
        </p:grpSpPr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087" y="1867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X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141" y="2055"/>
              <a:ext cx="8" cy="1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918200" y="4656732"/>
            <a:ext cx="574675" cy="365125"/>
            <a:chOff x="3728" y="2382"/>
            <a:chExt cx="362" cy="230"/>
          </a:xfrm>
        </p:grpSpPr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3787" y="2382"/>
              <a:ext cx="30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Z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728" y="2421"/>
              <a:ext cx="8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424488" y="3877270"/>
            <a:ext cx="434975" cy="379412"/>
            <a:chOff x="3417" y="1891"/>
            <a:chExt cx="274" cy="239"/>
          </a:xfrm>
        </p:grpSpPr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3417" y="18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Y</a:t>
              </a: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487" y="1891"/>
              <a:ext cx="10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6080125" y="5336182"/>
            <a:ext cx="63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(x,y)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356225" y="3115270"/>
            <a:ext cx="630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(x,z)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183563" y="3905845"/>
            <a:ext cx="630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(y,z)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4626343" y="4629744"/>
            <a:ext cx="450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X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539552" y="2992458"/>
            <a:ext cx="3968988" cy="86177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点的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一个投影</a:t>
            </a:r>
            <a:r>
              <a:rPr lang="zh-CN" altLang="en-US" dirty="0"/>
              <a:t>反映了点的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两个坐标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539552" y="4402521"/>
            <a:ext cx="3968988" cy="172354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已知</a:t>
            </a:r>
            <a:r>
              <a:rPr lang="zh-CN" altLang="en-US" dirty="0"/>
              <a:t>点的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两个投影</a:t>
            </a:r>
            <a:r>
              <a:rPr lang="zh-CN" altLang="en-US" dirty="0"/>
              <a:t>，则点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个坐标</a:t>
            </a:r>
            <a:r>
              <a:rPr lang="zh-CN" altLang="en-US" dirty="0"/>
              <a:t>就可确定，即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唯一确定</a:t>
            </a:r>
            <a:r>
              <a:rPr lang="zh-CN" altLang="en-US" dirty="0"/>
              <a:t>该点的位置</a:t>
            </a:r>
            <a:r>
              <a:rPr lang="en-US" altLang="zh-CN" dirty="0"/>
              <a:t>A</a:t>
            </a:r>
            <a:r>
              <a:rPr lang="zh-CN" altLang="en-US" dirty="0"/>
              <a:t>（</a:t>
            </a:r>
            <a:r>
              <a:rPr lang="en-US" altLang="zh-CN" dirty="0"/>
              <a:t>X</a:t>
            </a:r>
            <a:r>
              <a:rPr lang="zh-CN" altLang="en-US" dirty="0"/>
              <a:t>，</a:t>
            </a:r>
            <a:r>
              <a:rPr lang="en-US" altLang="zh-CN" dirty="0"/>
              <a:t>Y</a:t>
            </a:r>
            <a:r>
              <a:rPr lang="zh-CN" altLang="en-US" dirty="0"/>
              <a:t>，</a:t>
            </a:r>
            <a:r>
              <a:rPr lang="en-US" altLang="zh-CN" dirty="0"/>
              <a:t>Z</a:t>
            </a:r>
            <a:r>
              <a:rPr lang="zh-CN" altLang="en-US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13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95375" y="328678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点的坐标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(15,12,16)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，作三面投影图。</a:t>
            </a:r>
          </a:p>
        </p:txBody>
      </p:sp>
      <p:pic>
        <p:nvPicPr>
          <p:cNvPr id="25629" name="Picture 29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7" name="Picture 3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8" name="Picture 38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 flipV="1">
            <a:off x="1907704" y="1772816"/>
            <a:ext cx="5597996" cy="4464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 flipV="1">
            <a:off x="3625850" y="2972023"/>
            <a:ext cx="19764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/>
            <a:ext cx="6350" cy="2011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65" name="Group 5"/>
          <p:cNvGrpSpPr>
            <a:grpSpLocks/>
          </p:cNvGrpSpPr>
          <p:nvPr/>
        </p:nvGrpSpPr>
        <p:grpSpPr bwMode="auto">
          <a:xfrm>
            <a:off x="5462588" y="2630710"/>
            <a:ext cx="614362" cy="479425"/>
            <a:chOff x="2203" y="932"/>
            <a:chExt cx="387" cy="302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203" y="1061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3300"/>
                  </a:solidFill>
                </a:rPr>
                <a:t>●</a:t>
              </a:r>
              <a:endParaRPr lang="en-US" altLang="zh-CN" sz="1800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2299" y="932"/>
              <a:ext cx="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/>
                <a:t>a</a:t>
              </a:r>
              <a:r>
                <a:rPr lang="en-US" altLang="zh-CN" b="1">
                  <a:sym typeface="Symbol" pitchFamily="18" charset="2"/>
                </a:rPr>
                <a:t></a:t>
              </a:r>
              <a:endParaRPr lang="en-US" altLang="zh-CN" b="1">
                <a:sym typeface="CommercialPi BT" pitchFamily="18" charset="2"/>
              </a:endParaRPr>
            </a:p>
          </p:txBody>
        </p:sp>
      </p:grp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3168650" y="4254723"/>
            <a:ext cx="32004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9" name="Line 9"/>
          <p:cNvSpPr>
            <a:spLocks noChangeShapeType="1"/>
          </p:cNvSpPr>
          <p:nvPr/>
        </p:nvSpPr>
        <p:spPr bwMode="auto">
          <a:xfrm>
            <a:off x="4851400" y="2211610"/>
            <a:ext cx="6350" cy="3113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3267075" y="2446560"/>
            <a:ext cx="582613" cy="698500"/>
            <a:chOff x="1044" y="1093"/>
            <a:chExt cx="367" cy="440"/>
          </a:xfrm>
        </p:grpSpPr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1149" y="1360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3300"/>
                  </a:solidFill>
                </a:rPr>
                <a:t>●</a:t>
              </a:r>
              <a:endParaRPr lang="en-US" altLang="zh-CN" sz="1800"/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1044" y="1093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ym typeface="EuroRoman" pitchFamily="2" charset="2"/>
                </a:rPr>
                <a:t>a</a:t>
              </a:r>
              <a:r>
                <a:rPr lang="en-US" altLang="zh-CN" b="1">
                  <a:sym typeface="Symbol" pitchFamily="18" charset="2"/>
                </a:rPr>
                <a:t></a:t>
              </a:r>
              <a:endParaRPr lang="en-US" altLang="zh-CN" b="1">
                <a:sym typeface="UniversalMath1 BT" pitchFamily="18" charset="2"/>
              </a:endParaRPr>
            </a:p>
          </p:txBody>
        </p:sp>
      </p:grpSp>
      <p:grpSp>
        <p:nvGrpSpPr>
          <p:cNvPr id="73" name="Group 13"/>
          <p:cNvGrpSpPr>
            <a:grpSpLocks/>
          </p:cNvGrpSpPr>
          <p:nvPr/>
        </p:nvGrpSpPr>
        <p:grpSpPr bwMode="auto">
          <a:xfrm>
            <a:off x="3365500" y="4892898"/>
            <a:ext cx="371475" cy="671512"/>
            <a:chOff x="1106" y="2634"/>
            <a:chExt cx="234" cy="423"/>
          </a:xfrm>
        </p:grpSpPr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1128" y="2634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1106" y="276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/>
                <a:t>a</a:t>
              </a:r>
              <a:endParaRPr lang="en-US" altLang="zh-CN"/>
            </a:p>
          </p:txBody>
        </p:sp>
      </p:grp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3506788" y="415788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/>
              <a:t>a</a:t>
            </a:r>
            <a:r>
              <a:rPr lang="en-US" altLang="zh-CN" sz="1200" b="1"/>
              <a:t>x</a:t>
            </a:r>
            <a:endParaRPr lang="en-US" altLang="zh-CN" sz="120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4857750" y="257991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/>
              <a:t>a</a:t>
            </a:r>
            <a:r>
              <a:rPr lang="en-US" altLang="zh-CN" sz="1200" b="1"/>
              <a:t>z</a:t>
            </a:r>
            <a:endParaRPr lang="en-US" altLang="zh-CN" sz="1200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4859338" y="4262660"/>
            <a:ext cx="854075" cy="854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flipV="1">
            <a:off x="3594100" y="5000848"/>
            <a:ext cx="20240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 flipV="1">
            <a:off x="5608638" y="3010123"/>
            <a:ext cx="0" cy="197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3587750" y="3729260"/>
            <a:ext cx="1223963" cy="511175"/>
            <a:chOff x="1279" y="1828"/>
            <a:chExt cx="650" cy="322"/>
          </a:xfrm>
        </p:grpSpPr>
        <p:sp>
          <p:nvSpPr>
            <p:cNvPr id="82" name="AutoShape 24"/>
            <p:cNvSpPr>
              <a:spLocks/>
            </p:cNvSpPr>
            <p:nvPr/>
          </p:nvSpPr>
          <p:spPr bwMode="auto">
            <a:xfrm rot="5400000">
              <a:off x="1533" y="1755"/>
              <a:ext cx="141" cy="650"/>
            </a:xfrm>
            <a:prstGeom prst="leftBrace">
              <a:avLst>
                <a:gd name="adj1" fmla="val 38416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1339" y="1828"/>
              <a:ext cx="5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X=15</a:t>
              </a:r>
            </a:p>
          </p:txBody>
        </p:sp>
      </p:grpSp>
      <p:grpSp>
        <p:nvGrpSpPr>
          <p:cNvPr id="84" name="Group 26"/>
          <p:cNvGrpSpPr>
            <a:grpSpLocks/>
          </p:cNvGrpSpPr>
          <p:nvPr/>
        </p:nvGrpSpPr>
        <p:grpSpPr bwMode="auto">
          <a:xfrm>
            <a:off x="2798763" y="3025998"/>
            <a:ext cx="700087" cy="1149350"/>
            <a:chOff x="742" y="1471"/>
            <a:chExt cx="441" cy="724"/>
          </a:xfrm>
        </p:grpSpPr>
        <p:sp>
          <p:nvSpPr>
            <p:cNvPr id="85" name="AutoShape 27"/>
            <p:cNvSpPr>
              <a:spLocks/>
            </p:cNvSpPr>
            <p:nvPr/>
          </p:nvSpPr>
          <p:spPr bwMode="auto">
            <a:xfrm>
              <a:off x="1062" y="1471"/>
              <a:ext cx="121" cy="724"/>
            </a:xfrm>
            <a:prstGeom prst="leftBrace">
              <a:avLst>
                <a:gd name="adj1" fmla="val 49862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 rot="10800000">
              <a:off x="742" y="1687"/>
              <a:ext cx="2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Z=</a:t>
              </a: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 rot="-5400000">
              <a:off x="751" y="1614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16</a:t>
              </a:r>
            </a:p>
          </p:txBody>
        </p:sp>
      </p:grpSp>
      <p:grpSp>
        <p:nvGrpSpPr>
          <p:cNvPr id="88" name="Group 30"/>
          <p:cNvGrpSpPr>
            <a:grpSpLocks/>
          </p:cNvGrpSpPr>
          <p:nvPr/>
        </p:nvGrpSpPr>
        <p:grpSpPr bwMode="auto">
          <a:xfrm>
            <a:off x="2824163" y="4264248"/>
            <a:ext cx="639762" cy="947737"/>
            <a:chOff x="765" y="2238"/>
            <a:chExt cx="403" cy="597"/>
          </a:xfrm>
        </p:grpSpPr>
        <p:sp>
          <p:nvSpPr>
            <p:cNvPr id="89" name="AutoShape 31"/>
            <p:cNvSpPr>
              <a:spLocks/>
            </p:cNvSpPr>
            <p:nvPr/>
          </p:nvSpPr>
          <p:spPr bwMode="auto">
            <a:xfrm>
              <a:off x="1039" y="2238"/>
              <a:ext cx="129" cy="483"/>
            </a:xfrm>
            <a:prstGeom prst="leftBrace">
              <a:avLst>
                <a:gd name="adj1" fmla="val 31202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90" name="Group 32"/>
            <p:cNvGrpSpPr>
              <a:grpSpLocks/>
            </p:cNvGrpSpPr>
            <p:nvPr/>
          </p:nvGrpSpPr>
          <p:grpSpPr bwMode="auto">
            <a:xfrm>
              <a:off x="765" y="2266"/>
              <a:ext cx="289" cy="569"/>
              <a:chOff x="798" y="2882"/>
              <a:chExt cx="289" cy="569"/>
            </a:xfrm>
          </p:grpSpPr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auto">
              <a:xfrm rot="10800000">
                <a:off x="798" y="3087"/>
                <a:ext cx="28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3300"/>
                    </a:solidFill>
                    <a:latin typeface="仿宋_GB2312" pitchFamily="49" charset="-122"/>
                    <a:ea typeface="仿宋_GB2312" pitchFamily="49" charset="-122"/>
                  </a:rPr>
                  <a:t>Y=</a:t>
                </a:r>
              </a:p>
            </p:txBody>
          </p:sp>
          <p:sp>
            <p:nvSpPr>
              <p:cNvPr id="92" name="Text Box 34"/>
              <p:cNvSpPr txBox="1">
                <a:spLocks noChangeArrowheads="1"/>
              </p:cNvSpPr>
              <p:nvPr/>
            </p:nvSpPr>
            <p:spPr bwMode="auto">
              <a:xfrm rot="-5400000">
                <a:off x="749" y="2952"/>
                <a:ext cx="3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1800" b="1">
                    <a:solidFill>
                      <a:srgbClr val="FF3300"/>
                    </a:solidFill>
                    <a:latin typeface="仿宋_GB2312" pitchFamily="49" charset="-122"/>
                    <a:ea typeface="仿宋_GB2312" pitchFamily="49" charset="-122"/>
                  </a:rPr>
                  <a:t>12</a:t>
                </a:r>
              </a:p>
            </p:txBody>
          </p:sp>
        </p:grpSp>
      </p:grpSp>
      <p:sp>
        <p:nvSpPr>
          <p:cNvPr id="93" name="Rectangle 35"/>
          <p:cNvSpPr>
            <a:spLocks noChangeArrowheads="1"/>
          </p:cNvSpPr>
          <p:nvPr/>
        </p:nvSpPr>
        <p:spPr bwMode="auto">
          <a:xfrm>
            <a:off x="5903913" y="388959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ea typeface="楷体_GB2312" pitchFamily="49" charset="-122"/>
                <a:sym typeface="EuroRoman" pitchFamily="2" charset="2"/>
              </a:rPr>
              <a:t>Y</a:t>
            </a:r>
            <a:r>
              <a:rPr lang="en-US" altLang="zh-CN" sz="1200" b="1">
                <a:ea typeface="楷体_GB2312" pitchFamily="49" charset="-122"/>
                <a:sym typeface="EuroRoman" pitchFamily="2" charset="2"/>
              </a:rPr>
              <a:t>W</a:t>
            </a:r>
            <a:endParaRPr lang="en-US" altLang="zh-CN" sz="1200" b="1"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4622800" y="520404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ym typeface="EuroRoman" pitchFamily="2" charset="2"/>
              </a:rPr>
              <a:t>Y</a:t>
            </a:r>
            <a:r>
              <a:rPr lang="en-US" altLang="zh-CN" sz="1200" b="1">
                <a:sym typeface="EuroRoman" pitchFamily="2" charset="2"/>
              </a:rPr>
              <a:t>H</a:t>
            </a:r>
          </a:p>
        </p:txBody>
      </p:sp>
      <p:sp>
        <p:nvSpPr>
          <p:cNvPr id="95" name="Rectangle 37"/>
          <p:cNvSpPr>
            <a:spLocks noChangeArrowheads="1"/>
          </p:cNvSpPr>
          <p:nvPr/>
        </p:nvSpPr>
        <p:spPr bwMode="auto">
          <a:xfrm>
            <a:off x="4725988" y="195919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sym typeface="EuroRoman" pitchFamily="2" charset="2"/>
              </a:rPr>
              <a:t>Z</a:t>
            </a: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2817813" y="396897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sym typeface="EuroRoman" pitchFamily="2" charset="2"/>
              </a:rPr>
              <a:t>X</a:t>
            </a:r>
          </a:p>
        </p:txBody>
      </p:sp>
      <p:grpSp>
        <p:nvGrpSpPr>
          <p:cNvPr id="97" name="Group 39"/>
          <p:cNvGrpSpPr>
            <a:grpSpLocks/>
          </p:cNvGrpSpPr>
          <p:nvPr/>
        </p:nvGrpSpPr>
        <p:grpSpPr bwMode="auto">
          <a:xfrm>
            <a:off x="4851400" y="2987898"/>
            <a:ext cx="180975" cy="180975"/>
            <a:chOff x="3582" y="2999"/>
            <a:chExt cx="114" cy="114"/>
          </a:xfrm>
        </p:grpSpPr>
        <p:sp>
          <p:nvSpPr>
            <p:cNvPr id="98" name="Line 40"/>
            <p:cNvSpPr>
              <a:spLocks noChangeShapeType="1"/>
            </p:cNvSpPr>
            <p:nvPr/>
          </p:nvSpPr>
          <p:spPr bwMode="auto">
            <a:xfrm>
              <a:off x="3696" y="2999"/>
              <a:ext cx="0" cy="114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 rot="5400000">
              <a:off x="3639" y="3056"/>
              <a:ext cx="0" cy="114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76" grpId="0"/>
      <p:bldP spid="77" grpId="0" build="p" autoUpdateAnimBg="0"/>
      <p:bldP spid="78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2.2.4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投影面和投影轴上的点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774" name="ShockwaveFlash1" r:id="rId2" imgW="8177919" imgH="3172268"/>
        </mc:Choice>
        <mc:Fallback>
          <p:control name="ShockwaveFlash1" r:id="rId2" imgW="8177919" imgH="317226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916113"/>
                  <a:ext cx="8177212" cy="317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023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2.2.5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两点的相对位置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539553" y="1196752"/>
            <a:ext cx="5112568" cy="172354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 smtClean="0"/>
              <a:t>两</a:t>
            </a:r>
            <a:r>
              <a:rPr lang="zh-CN" altLang="en-US" dirty="0"/>
              <a:t>点的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相对位置</a:t>
            </a:r>
            <a:r>
              <a:rPr lang="zh-CN" altLang="en-US" dirty="0"/>
              <a:t>指两点在空间的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上下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前后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左右</a:t>
            </a:r>
            <a:r>
              <a:rPr lang="zh-CN" altLang="en-US" dirty="0"/>
              <a:t>位置关系。其中一点为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基准点</a:t>
            </a:r>
            <a:r>
              <a:rPr lang="zh-CN" altLang="en-US" dirty="0"/>
              <a:t>，另一点为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比较点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497142" y="2852936"/>
            <a:ext cx="5427663" cy="86177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如</a:t>
            </a:r>
            <a:r>
              <a:rPr lang="zh-CN" altLang="en-US" dirty="0"/>
              <a:t>空间图上点</a:t>
            </a:r>
            <a:r>
              <a:rPr lang="en-US" altLang="zh-CN" dirty="0"/>
              <a:t>B</a:t>
            </a:r>
            <a:r>
              <a:rPr lang="zh-CN" altLang="en-US" dirty="0"/>
              <a:t>相对点</a:t>
            </a:r>
            <a:r>
              <a:rPr lang="en-US" altLang="zh-CN" dirty="0"/>
              <a:t>A</a:t>
            </a:r>
            <a:r>
              <a:rPr lang="zh-CN" altLang="en-US" dirty="0"/>
              <a:t>的方位。投影图呢？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0562"/>
            <a:ext cx="2829600" cy="2536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51552"/>
            <a:ext cx="2828722" cy="246840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1187624" y="3738884"/>
            <a:ext cx="3430747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投影图上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判断方法</a:t>
            </a:r>
            <a:r>
              <a:rPr lang="zh-CN" altLang="en-US" dirty="0"/>
              <a:t>：</a:t>
            </a:r>
          </a:p>
        </p:txBody>
      </p:sp>
      <p:sp>
        <p:nvSpPr>
          <p:cNvPr id="178" name="Text Box 4"/>
          <p:cNvSpPr txBox="1">
            <a:spLocks noChangeArrowheads="1"/>
          </p:cNvSpPr>
          <p:nvPr/>
        </p:nvSpPr>
        <p:spPr bwMode="auto">
          <a:xfrm>
            <a:off x="553636" y="4276128"/>
            <a:ext cx="4698722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x </a:t>
            </a:r>
            <a:r>
              <a:rPr lang="zh-CN" altLang="en-US" dirty="0"/>
              <a:t>坐标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大</a:t>
            </a:r>
            <a:r>
              <a:rPr lang="zh-CN" altLang="en-US" dirty="0"/>
              <a:t>的在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左</a:t>
            </a:r>
            <a:r>
              <a:rPr lang="en-US" altLang="zh-CN" dirty="0"/>
              <a:t>(</a:t>
            </a:r>
            <a:r>
              <a:rPr lang="zh-CN" altLang="en-US" dirty="0"/>
              <a:t>离</a:t>
            </a:r>
            <a:r>
              <a:rPr lang="en-US" altLang="zh-CN" dirty="0"/>
              <a:t>W</a:t>
            </a:r>
            <a:r>
              <a:rPr lang="zh-CN" altLang="en-US" dirty="0"/>
              <a:t>面远</a:t>
            </a:r>
            <a:r>
              <a:rPr lang="en-US" altLang="zh-CN" dirty="0"/>
              <a:t>) 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560977" y="4797152"/>
            <a:ext cx="4517583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y</a:t>
            </a:r>
            <a:r>
              <a:rPr lang="en-US" altLang="zh-CN" dirty="0"/>
              <a:t> </a:t>
            </a:r>
            <a:r>
              <a:rPr lang="zh-CN" altLang="en-US" dirty="0"/>
              <a:t>坐标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大</a:t>
            </a:r>
            <a:r>
              <a:rPr lang="zh-CN" altLang="en-US" dirty="0"/>
              <a:t>的在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前</a:t>
            </a:r>
            <a:r>
              <a:rPr lang="en-US" altLang="zh-CN" dirty="0"/>
              <a:t>(</a:t>
            </a:r>
            <a:r>
              <a:rPr lang="zh-CN" altLang="en-US" dirty="0"/>
              <a:t>离</a:t>
            </a:r>
            <a:r>
              <a:rPr lang="en-US" altLang="zh-CN" dirty="0"/>
              <a:t>V</a:t>
            </a:r>
            <a:r>
              <a:rPr lang="zh-CN" altLang="en-US" dirty="0"/>
              <a:t>面远</a:t>
            </a:r>
            <a:r>
              <a:rPr lang="en-US" altLang="zh-CN" dirty="0"/>
              <a:t>)</a:t>
            </a:r>
          </a:p>
        </p:txBody>
      </p:sp>
      <p:sp>
        <p:nvSpPr>
          <p:cNvPr id="180" name="Text Box 6"/>
          <p:cNvSpPr txBox="1">
            <a:spLocks noChangeArrowheads="1"/>
          </p:cNvSpPr>
          <p:nvPr/>
        </p:nvSpPr>
        <p:spPr bwMode="auto">
          <a:xfrm>
            <a:off x="564478" y="5338845"/>
            <a:ext cx="4698722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z</a:t>
            </a:r>
            <a:r>
              <a:rPr lang="en-US" altLang="zh-CN" dirty="0" smtClean="0"/>
              <a:t> </a:t>
            </a:r>
            <a:r>
              <a:rPr lang="zh-CN" altLang="en-US" dirty="0"/>
              <a:t>坐标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大</a:t>
            </a:r>
            <a:r>
              <a:rPr lang="zh-CN" altLang="en-US" dirty="0"/>
              <a:t>的在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上</a:t>
            </a:r>
            <a:r>
              <a:rPr lang="en-US" altLang="zh-CN" dirty="0"/>
              <a:t>(</a:t>
            </a:r>
            <a:r>
              <a:rPr lang="zh-CN" altLang="en-US" dirty="0"/>
              <a:t>离</a:t>
            </a:r>
            <a:r>
              <a:rPr lang="en-US" altLang="zh-CN" dirty="0"/>
              <a:t>H</a:t>
            </a:r>
            <a:r>
              <a:rPr lang="zh-CN" altLang="en-US" dirty="0"/>
              <a:t>面远</a:t>
            </a:r>
            <a:r>
              <a:rPr lang="en-US" altLang="zh-CN" dirty="0"/>
              <a:t>)</a:t>
            </a:r>
          </a:p>
        </p:txBody>
      </p:sp>
      <p:sp>
        <p:nvSpPr>
          <p:cNvPr id="181" name="Text Box 62"/>
          <p:cNvSpPr txBox="1">
            <a:spLocks noChangeArrowheads="1"/>
          </p:cNvSpPr>
          <p:nvPr/>
        </p:nvSpPr>
        <p:spPr bwMode="auto">
          <a:xfrm>
            <a:off x="858600" y="5889074"/>
            <a:ext cx="4393758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B</a:t>
            </a:r>
            <a:r>
              <a:rPr lang="zh-CN" altLang="zh-CN" dirty="0"/>
              <a:t>点在</a:t>
            </a:r>
            <a:r>
              <a:rPr lang="en-US" altLang="zh-CN" dirty="0"/>
              <a:t>A</a:t>
            </a:r>
            <a:r>
              <a:rPr lang="zh-CN" altLang="zh-CN" dirty="0"/>
              <a:t>点</a:t>
            </a:r>
            <a:r>
              <a:rPr lang="zh-CN" altLang="zh-CN" dirty="0" smtClean="0"/>
              <a:t>之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后</a:t>
            </a:r>
            <a:r>
              <a:rPr lang="zh-CN" altLang="zh-CN" dirty="0" smtClean="0"/>
              <a:t>、</a:t>
            </a:r>
            <a:r>
              <a:rPr lang="zh-CN" altLang="zh-CN" dirty="0"/>
              <a:t>之</a:t>
            </a:r>
            <a:r>
              <a:rPr lang="zh-CN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右</a:t>
            </a:r>
            <a:r>
              <a:rPr lang="zh-CN" altLang="zh-CN" dirty="0"/>
              <a:t>、之</a:t>
            </a:r>
            <a:r>
              <a:rPr lang="zh-CN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下</a:t>
            </a:r>
            <a:r>
              <a:rPr lang="zh-CN" altLang="zh-CN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5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14" grpId="0" autoUpdateAnimBg="0"/>
      <p:bldP spid="115" grpId="0" autoUpdateAnimBg="0"/>
      <p:bldP spid="177" grpId="0" autoUpdateAnimBg="0"/>
      <p:bldP spid="178" grpId="0" build="p" autoUpdateAnimBg="0"/>
      <p:bldP spid="179" grpId="0" build="p" autoUpdateAnimBg="0"/>
      <p:bldP spid="180" grpId="0" build="p" autoUpdateAnimBg="0"/>
      <p:bldP spid="18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95375" y="328678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思考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指出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图中的极限位置点</a:t>
            </a:r>
            <a:r>
              <a:rPr lang="zh-CN" altLang="zh-CN" sz="2800" b="1" dirty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algn="l"/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5629" name="Picture 29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52736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7" name="Picture 3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8" name="Picture 38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58825" y="1338263"/>
            <a:ext cx="7780338" cy="4886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Text Box 84"/>
          <p:cNvSpPr txBox="1">
            <a:spLocks noChangeArrowheads="1"/>
          </p:cNvSpPr>
          <p:nvPr/>
        </p:nvSpPr>
        <p:spPr bwMode="auto">
          <a:xfrm>
            <a:off x="1155700" y="212883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隶书" pitchFamily="49" charset="-122"/>
                <a:ea typeface="隶书" pitchFamily="49" charset="-122"/>
              </a:rPr>
              <a:t>最高点</a:t>
            </a:r>
            <a:r>
              <a:rPr lang="zh-CN" altLang="en-US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0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1155700" y="266223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隶书" pitchFamily="49" charset="-122"/>
                <a:ea typeface="隶书" pitchFamily="49" charset="-122"/>
              </a:rPr>
              <a:t>最低点：</a:t>
            </a:r>
            <a:endParaRPr lang="zh-CN" altLang="en-US" sz="20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1155700" y="3163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隶书" pitchFamily="49" charset="-122"/>
                <a:ea typeface="隶书" pitchFamily="49" charset="-122"/>
              </a:rPr>
              <a:t>最左点：</a:t>
            </a:r>
            <a:endParaRPr lang="zh-CN" altLang="en-US" sz="2000">
              <a:solidFill>
                <a:srgbClr val="8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1155700" y="36972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隶书" pitchFamily="49" charset="-122"/>
                <a:ea typeface="隶书" pitchFamily="49" charset="-122"/>
              </a:rPr>
              <a:t>最右点：</a:t>
            </a:r>
            <a:endParaRPr lang="zh-CN" altLang="en-US" sz="20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8" name="Text Box 88"/>
          <p:cNvSpPr txBox="1">
            <a:spLocks noChangeArrowheads="1"/>
          </p:cNvSpPr>
          <p:nvPr/>
        </p:nvSpPr>
        <p:spPr bwMode="auto">
          <a:xfrm>
            <a:off x="1155700" y="42306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隶书" pitchFamily="49" charset="-122"/>
                <a:ea typeface="隶书" pitchFamily="49" charset="-122"/>
              </a:rPr>
              <a:t>最前点：</a:t>
            </a:r>
            <a:endParaRPr lang="zh-CN" altLang="en-US" sz="20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9" name="Text Box 89"/>
          <p:cNvSpPr txBox="1">
            <a:spLocks noChangeArrowheads="1"/>
          </p:cNvSpPr>
          <p:nvPr/>
        </p:nvSpPr>
        <p:spPr bwMode="auto">
          <a:xfrm>
            <a:off x="1155700" y="47640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最后点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" name="Text Box 90"/>
          <p:cNvSpPr txBox="1">
            <a:spLocks noChangeArrowheads="1"/>
          </p:cNvSpPr>
          <p:nvPr/>
        </p:nvSpPr>
        <p:spPr bwMode="auto">
          <a:xfrm>
            <a:off x="2540000" y="2171700"/>
            <a:ext cx="88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800000"/>
                </a:solidFill>
                <a:ea typeface="隶书" pitchFamily="49" charset="-122"/>
              </a:rPr>
              <a:t>C</a:t>
            </a:r>
            <a:endParaRPr lang="en-US" altLang="zh-CN" sz="2000">
              <a:solidFill>
                <a:srgbClr val="8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" name="Text Box 91"/>
          <p:cNvSpPr txBox="1">
            <a:spLocks noChangeArrowheads="1"/>
          </p:cNvSpPr>
          <p:nvPr/>
        </p:nvSpPr>
        <p:spPr bwMode="auto">
          <a:xfrm>
            <a:off x="2540001" y="2705100"/>
            <a:ext cx="84137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800000"/>
                </a:solidFill>
                <a:ea typeface="隶书" pitchFamily="49" charset="-122"/>
              </a:rPr>
              <a:t>B</a:t>
            </a:r>
          </a:p>
        </p:txBody>
      </p: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2540001" y="3238500"/>
            <a:ext cx="88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800000"/>
                </a:solidFill>
                <a:ea typeface="隶书" pitchFamily="49" charset="-122"/>
              </a:rPr>
              <a:t>C</a:t>
            </a:r>
          </a:p>
        </p:txBody>
      </p:sp>
      <p:sp>
        <p:nvSpPr>
          <p:cNvPr id="73" name="Text Box 93"/>
          <p:cNvSpPr txBox="1">
            <a:spLocks noChangeArrowheads="1"/>
          </p:cNvSpPr>
          <p:nvPr/>
        </p:nvSpPr>
        <p:spPr bwMode="auto">
          <a:xfrm>
            <a:off x="2540000" y="37719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800000"/>
                </a:solidFill>
                <a:ea typeface="隶书" pitchFamily="49" charset="-122"/>
              </a:rPr>
              <a:t>A</a:t>
            </a:r>
          </a:p>
        </p:txBody>
      </p:sp>
      <p:sp>
        <p:nvSpPr>
          <p:cNvPr id="74" name="Text Box 94"/>
          <p:cNvSpPr txBox="1">
            <a:spLocks noChangeArrowheads="1"/>
          </p:cNvSpPr>
          <p:nvPr/>
        </p:nvSpPr>
        <p:spPr bwMode="auto">
          <a:xfrm>
            <a:off x="2540000" y="4305300"/>
            <a:ext cx="80786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800000"/>
                </a:solidFill>
                <a:ea typeface="隶书" pitchFamily="49" charset="-122"/>
              </a:rPr>
              <a:t>A</a:t>
            </a:r>
          </a:p>
        </p:txBody>
      </p:sp>
      <p:sp>
        <p:nvSpPr>
          <p:cNvPr id="75" name="Text Box 95"/>
          <p:cNvSpPr txBox="1">
            <a:spLocks noChangeArrowheads="1"/>
          </p:cNvSpPr>
          <p:nvPr/>
        </p:nvSpPr>
        <p:spPr bwMode="auto">
          <a:xfrm>
            <a:off x="2540000" y="4838700"/>
            <a:ext cx="80786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800000"/>
                </a:solidFill>
                <a:ea typeface="隶书" pitchFamily="49" charset="-122"/>
              </a:rPr>
              <a:t>C</a:t>
            </a:r>
          </a:p>
        </p:txBody>
      </p:sp>
      <p:grpSp>
        <p:nvGrpSpPr>
          <p:cNvPr id="76" name="Group 96"/>
          <p:cNvGrpSpPr>
            <a:grpSpLocks/>
          </p:cNvGrpSpPr>
          <p:nvPr/>
        </p:nvGrpSpPr>
        <p:grpSpPr bwMode="auto">
          <a:xfrm>
            <a:off x="3381375" y="1978025"/>
            <a:ext cx="5000625" cy="3943350"/>
            <a:chOff x="2130" y="1118"/>
            <a:chExt cx="3150" cy="2484"/>
          </a:xfrm>
        </p:grpSpPr>
        <p:sp>
          <p:nvSpPr>
            <p:cNvPr id="77" name="Line 97"/>
            <p:cNvSpPr>
              <a:spLocks noChangeShapeType="1"/>
            </p:cNvSpPr>
            <p:nvPr/>
          </p:nvSpPr>
          <p:spPr bwMode="auto">
            <a:xfrm>
              <a:off x="2314" y="2511"/>
              <a:ext cx="277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 flipV="1">
              <a:off x="3781" y="1524"/>
              <a:ext cx="1" cy="17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99"/>
            <p:cNvSpPr>
              <a:spLocks noChangeShapeType="1"/>
            </p:cNvSpPr>
            <p:nvPr/>
          </p:nvSpPr>
          <p:spPr bwMode="auto">
            <a:xfrm>
              <a:off x="2179" y="2423"/>
              <a:ext cx="73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100"/>
            <p:cNvSpPr>
              <a:spLocks noChangeShapeType="1"/>
            </p:cNvSpPr>
            <p:nvPr/>
          </p:nvSpPr>
          <p:spPr bwMode="auto">
            <a:xfrm flipH="1">
              <a:off x="2130" y="2423"/>
              <a:ext cx="171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101"/>
            <p:cNvSpPr>
              <a:spLocks noChangeShapeType="1"/>
            </p:cNvSpPr>
            <p:nvPr/>
          </p:nvSpPr>
          <p:spPr bwMode="auto">
            <a:xfrm flipV="1">
              <a:off x="5156" y="2486"/>
              <a:ext cx="22" cy="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02"/>
            <p:cNvSpPr>
              <a:spLocks/>
            </p:cNvSpPr>
            <p:nvPr/>
          </p:nvSpPr>
          <p:spPr bwMode="auto">
            <a:xfrm>
              <a:off x="5178" y="2435"/>
              <a:ext cx="102" cy="51"/>
            </a:xfrm>
            <a:custGeom>
              <a:avLst/>
              <a:gdLst>
                <a:gd name="T0" fmla="*/ 611 w 611"/>
                <a:gd name="T1" fmla="*/ 306 h 306"/>
                <a:gd name="T2" fmla="*/ 580 w 611"/>
                <a:gd name="T3" fmla="*/ 90 h 306"/>
                <a:gd name="T4" fmla="*/ 388 w 611"/>
                <a:gd name="T5" fmla="*/ 0 h 306"/>
                <a:gd name="T6" fmla="*/ 148 w 611"/>
                <a:gd name="T7" fmla="*/ 90 h 306"/>
                <a:gd name="T8" fmla="*/ 0 w 611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306">
                  <a:moveTo>
                    <a:pt x="611" y="306"/>
                  </a:moveTo>
                  <a:lnTo>
                    <a:pt x="580" y="90"/>
                  </a:lnTo>
                  <a:lnTo>
                    <a:pt x="388" y="0"/>
                  </a:lnTo>
                  <a:lnTo>
                    <a:pt x="148" y="90"/>
                  </a:lnTo>
                  <a:lnTo>
                    <a:pt x="0" y="30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103"/>
            <p:cNvSpPr>
              <a:spLocks noChangeShapeType="1"/>
            </p:cNvSpPr>
            <p:nvPr/>
          </p:nvSpPr>
          <p:spPr bwMode="auto">
            <a:xfrm flipH="1">
              <a:off x="5258" y="2486"/>
              <a:ext cx="22" cy="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04"/>
            <p:cNvSpPr>
              <a:spLocks/>
            </p:cNvSpPr>
            <p:nvPr/>
          </p:nvSpPr>
          <p:spPr bwMode="auto">
            <a:xfrm>
              <a:off x="5156" y="2568"/>
              <a:ext cx="102" cy="51"/>
            </a:xfrm>
            <a:custGeom>
              <a:avLst/>
              <a:gdLst>
                <a:gd name="T0" fmla="*/ 0 w 611"/>
                <a:gd name="T1" fmla="*/ 0 h 306"/>
                <a:gd name="T2" fmla="*/ 32 w 611"/>
                <a:gd name="T3" fmla="*/ 216 h 306"/>
                <a:gd name="T4" fmla="*/ 224 w 611"/>
                <a:gd name="T5" fmla="*/ 306 h 306"/>
                <a:gd name="T6" fmla="*/ 464 w 611"/>
                <a:gd name="T7" fmla="*/ 216 h 306"/>
                <a:gd name="T8" fmla="*/ 611 w 611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306">
                  <a:moveTo>
                    <a:pt x="0" y="0"/>
                  </a:moveTo>
                  <a:lnTo>
                    <a:pt x="32" y="216"/>
                  </a:lnTo>
                  <a:lnTo>
                    <a:pt x="224" y="306"/>
                  </a:lnTo>
                  <a:lnTo>
                    <a:pt x="464" y="216"/>
                  </a:lnTo>
                  <a:lnTo>
                    <a:pt x="61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 flipV="1">
              <a:off x="3050" y="1118"/>
              <a:ext cx="1" cy="17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06"/>
            <p:cNvSpPr>
              <a:spLocks noChangeShapeType="1"/>
            </p:cNvSpPr>
            <p:nvPr/>
          </p:nvSpPr>
          <p:spPr bwMode="auto">
            <a:xfrm flipV="1">
              <a:off x="4366" y="1345"/>
              <a:ext cx="1" cy="22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7" name="Group 107"/>
          <p:cNvGrpSpPr>
            <a:grpSpLocks/>
          </p:cNvGrpSpPr>
          <p:nvPr/>
        </p:nvGrpSpPr>
        <p:grpSpPr bwMode="auto">
          <a:xfrm>
            <a:off x="4695825" y="1430338"/>
            <a:ext cx="2430463" cy="4684712"/>
            <a:chOff x="2958" y="773"/>
            <a:chExt cx="1531" cy="2951"/>
          </a:xfrm>
        </p:grpSpPr>
        <p:sp>
          <p:nvSpPr>
            <p:cNvPr id="88" name="Freeform 108"/>
            <p:cNvSpPr>
              <a:spLocks/>
            </p:cNvSpPr>
            <p:nvPr/>
          </p:nvSpPr>
          <p:spPr bwMode="auto">
            <a:xfrm>
              <a:off x="3748" y="1459"/>
              <a:ext cx="66" cy="65"/>
            </a:xfrm>
            <a:custGeom>
              <a:avLst/>
              <a:gdLst>
                <a:gd name="T0" fmla="*/ 391 w 391"/>
                <a:gd name="T1" fmla="*/ 196 h 391"/>
                <a:gd name="T2" fmla="*/ 333 w 391"/>
                <a:gd name="T3" fmla="*/ 57 h 391"/>
                <a:gd name="T4" fmla="*/ 196 w 391"/>
                <a:gd name="T5" fmla="*/ 0 h 391"/>
                <a:gd name="T6" fmla="*/ 57 w 391"/>
                <a:gd name="T7" fmla="*/ 57 h 391"/>
                <a:gd name="T8" fmla="*/ 0 w 391"/>
                <a:gd name="T9" fmla="*/ 196 h 391"/>
                <a:gd name="T10" fmla="*/ 57 w 391"/>
                <a:gd name="T11" fmla="*/ 334 h 391"/>
                <a:gd name="T12" fmla="*/ 196 w 391"/>
                <a:gd name="T13" fmla="*/ 391 h 391"/>
                <a:gd name="T14" fmla="*/ 333 w 391"/>
                <a:gd name="T15" fmla="*/ 334 h 391"/>
                <a:gd name="T16" fmla="*/ 391 w 391"/>
                <a:gd name="T1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91" y="196"/>
                  </a:moveTo>
                  <a:lnTo>
                    <a:pt x="333" y="57"/>
                  </a:lnTo>
                  <a:lnTo>
                    <a:pt x="196" y="0"/>
                  </a:lnTo>
                  <a:lnTo>
                    <a:pt x="57" y="57"/>
                  </a:lnTo>
                  <a:lnTo>
                    <a:pt x="0" y="196"/>
                  </a:lnTo>
                  <a:lnTo>
                    <a:pt x="57" y="334"/>
                  </a:lnTo>
                  <a:lnTo>
                    <a:pt x="196" y="391"/>
                  </a:lnTo>
                  <a:lnTo>
                    <a:pt x="333" y="334"/>
                  </a:lnTo>
                  <a:lnTo>
                    <a:pt x="391" y="196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09"/>
            <p:cNvSpPr>
              <a:spLocks/>
            </p:cNvSpPr>
            <p:nvPr/>
          </p:nvSpPr>
          <p:spPr bwMode="auto">
            <a:xfrm>
              <a:off x="3748" y="3294"/>
              <a:ext cx="66" cy="65"/>
            </a:xfrm>
            <a:custGeom>
              <a:avLst/>
              <a:gdLst>
                <a:gd name="T0" fmla="*/ 391 w 391"/>
                <a:gd name="T1" fmla="*/ 196 h 392"/>
                <a:gd name="T2" fmla="*/ 333 w 391"/>
                <a:gd name="T3" fmla="*/ 57 h 392"/>
                <a:gd name="T4" fmla="*/ 196 w 391"/>
                <a:gd name="T5" fmla="*/ 0 h 392"/>
                <a:gd name="T6" fmla="*/ 57 w 391"/>
                <a:gd name="T7" fmla="*/ 57 h 392"/>
                <a:gd name="T8" fmla="*/ 0 w 391"/>
                <a:gd name="T9" fmla="*/ 196 h 392"/>
                <a:gd name="T10" fmla="*/ 57 w 391"/>
                <a:gd name="T11" fmla="*/ 333 h 392"/>
                <a:gd name="T12" fmla="*/ 196 w 391"/>
                <a:gd name="T13" fmla="*/ 392 h 392"/>
                <a:gd name="T14" fmla="*/ 333 w 391"/>
                <a:gd name="T15" fmla="*/ 333 h 392"/>
                <a:gd name="T16" fmla="*/ 391 w 391"/>
                <a:gd name="T17" fmla="*/ 19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391" y="196"/>
                  </a:moveTo>
                  <a:lnTo>
                    <a:pt x="333" y="57"/>
                  </a:lnTo>
                  <a:lnTo>
                    <a:pt x="196" y="0"/>
                  </a:lnTo>
                  <a:lnTo>
                    <a:pt x="57" y="57"/>
                  </a:lnTo>
                  <a:lnTo>
                    <a:pt x="0" y="196"/>
                  </a:lnTo>
                  <a:lnTo>
                    <a:pt x="57" y="333"/>
                  </a:lnTo>
                  <a:lnTo>
                    <a:pt x="196" y="392"/>
                  </a:lnTo>
                  <a:lnTo>
                    <a:pt x="333" y="333"/>
                  </a:lnTo>
                  <a:lnTo>
                    <a:pt x="391" y="196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10"/>
            <p:cNvSpPr>
              <a:spLocks/>
            </p:cNvSpPr>
            <p:nvPr/>
          </p:nvSpPr>
          <p:spPr bwMode="auto">
            <a:xfrm>
              <a:off x="3017" y="2888"/>
              <a:ext cx="66" cy="65"/>
            </a:xfrm>
            <a:custGeom>
              <a:avLst/>
              <a:gdLst>
                <a:gd name="T0" fmla="*/ 392 w 392"/>
                <a:gd name="T1" fmla="*/ 194 h 390"/>
                <a:gd name="T2" fmla="*/ 334 w 392"/>
                <a:gd name="T3" fmla="*/ 57 h 390"/>
                <a:gd name="T4" fmla="*/ 196 w 392"/>
                <a:gd name="T5" fmla="*/ 0 h 390"/>
                <a:gd name="T6" fmla="*/ 57 w 392"/>
                <a:gd name="T7" fmla="*/ 57 h 390"/>
                <a:gd name="T8" fmla="*/ 0 w 392"/>
                <a:gd name="T9" fmla="*/ 194 h 390"/>
                <a:gd name="T10" fmla="*/ 57 w 392"/>
                <a:gd name="T11" fmla="*/ 333 h 390"/>
                <a:gd name="T12" fmla="*/ 196 w 392"/>
                <a:gd name="T13" fmla="*/ 390 h 390"/>
                <a:gd name="T14" fmla="*/ 334 w 392"/>
                <a:gd name="T15" fmla="*/ 333 h 390"/>
                <a:gd name="T16" fmla="*/ 392 w 392"/>
                <a:gd name="T17" fmla="*/ 19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0">
                  <a:moveTo>
                    <a:pt x="392" y="194"/>
                  </a:moveTo>
                  <a:lnTo>
                    <a:pt x="334" y="57"/>
                  </a:lnTo>
                  <a:lnTo>
                    <a:pt x="196" y="0"/>
                  </a:lnTo>
                  <a:lnTo>
                    <a:pt x="57" y="57"/>
                  </a:lnTo>
                  <a:lnTo>
                    <a:pt x="0" y="194"/>
                  </a:lnTo>
                  <a:lnTo>
                    <a:pt x="57" y="333"/>
                  </a:lnTo>
                  <a:lnTo>
                    <a:pt x="196" y="390"/>
                  </a:lnTo>
                  <a:lnTo>
                    <a:pt x="334" y="333"/>
                  </a:lnTo>
                  <a:lnTo>
                    <a:pt x="392" y="194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11"/>
            <p:cNvSpPr>
              <a:spLocks/>
            </p:cNvSpPr>
            <p:nvPr/>
          </p:nvSpPr>
          <p:spPr bwMode="auto">
            <a:xfrm>
              <a:off x="3017" y="1053"/>
              <a:ext cx="66" cy="65"/>
            </a:xfrm>
            <a:custGeom>
              <a:avLst/>
              <a:gdLst>
                <a:gd name="T0" fmla="*/ 392 w 392"/>
                <a:gd name="T1" fmla="*/ 195 h 391"/>
                <a:gd name="T2" fmla="*/ 334 w 392"/>
                <a:gd name="T3" fmla="*/ 57 h 391"/>
                <a:gd name="T4" fmla="*/ 196 w 392"/>
                <a:gd name="T5" fmla="*/ 0 h 391"/>
                <a:gd name="T6" fmla="*/ 57 w 392"/>
                <a:gd name="T7" fmla="*/ 57 h 391"/>
                <a:gd name="T8" fmla="*/ 0 w 392"/>
                <a:gd name="T9" fmla="*/ 195 h 391"/>
                <a:gd name="T10" fmla="*/ 57 w 392"/>
                <a:gd name="T11" fmla="*/ 333 h 391"/>
                <a:gd name="T12" fmla="*/ 196 w 392"/>
                <a:gd name="T13" fmla="*/ 391 h 391"/>
                <a:gd name="T14" fmla="*/ 334 w 392"/>
                <a:gd name="T15" fmla="*/ 333 h 391"/>
                <a:gd name="T16" fmla="*/ 392 w 392"/>
                <a:gd name="T17" fmla="*/ 19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92" y="195"/>
                  </a:moveTo>
                  <a:lnTo>
                    <a:pt x="334" y="57"/>
                  </a:lnTo>
                  <a:lnTo>
                    <a:pt x="196" y="0"/>
                  </a:lnTo>
                  <a:lnTo>
                    <a:pt x="57" y="57"/>
                  </a:lnTo>
                  <a:lnTo>
                    <a:pt x="0" y="195"/>
                  </a:lnTo>
                  <a:lnTo>
                    <a:pt x="57" y="333"/>
                  </a:lnTo>
                  <a:lnTo>
                    <a:pt x="196" y="391"/>
                  </a:lnTo>
                  <a:lnTo>
                    <a:pt x="334" y="333"/>
                  </a:lnTo>
                  <a:lnTo>
                    <a:pt x="392" y="19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 flipH="1">
              <a:off x="4241" y="3597"/>
              <a:ext cx="27" cy="103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113"/>
            <p:cNvSpPr>
              <a:spLocks noChangeShapeType="1"/>
            </p:cNvSpPr>
            <p:nvPr/>
          </p:nvSpPr>
          <p:spPr bwMode="auto">
            <a:xfrm flipH="1">
              <a:off x="4220" y="3597"/>
              <a:ext cx="48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14"/>
            <p:cNvSpPr>
              <a:spLocks/>
            </p:cNvSpPr>
            <p:nvPr/>
          </p:nvSpPr>
          <p:spPr bwMode="auto">
            <a:xfrm>
              <a:off x="4158" y="3597"/>
              <a:ext cx="84" cy="123"/>
            </a:xfrm>
            <a:custGeom>
              <a:avLst/>
              <a:gdLst>
                <a:gd name="T0" fmla="*/ 375 w 506"/>
                <a:gd name="T1" fmla="*/ 0 h 738"/>
                <a:gd name="T2" fmla="*/ 266 w 506"/>
                <a:gd name="T3" fmla="*/ 0 h 738"/>
                <a:gd name="T4" fmla="*/ 175 w 506"/>
                <a:gd name="T5" fmla="*/ 32 h 738"/>
                <a:gd name="T6" fmla="*/ 124 w 506"/>
                <a:gd name="T7" fmla="*/ 114 h 738"/>
                <a:gd name="T8" fmla="*/ 0 w 506"/>
                <a:gd name="T9" fmla="*/ 579 h 738"/>
                <a:gd name="T10" fmla="*/ 21 w 506"/>
                <a:gd name="T11" fmla="*/ 689 h 738"/>
                <a:gd name="T12" fmla="*/ 122 w 506"/>
                <a:gd name="T13" fmla="*/ 738 h 738"/>
                <a:gd name="T14" fmla="*/ 240 w 506"/>
                <a:gd name="T15" fmla="*/ 738 h 738"/>
                <a:gd name="T16" fmla="*/ 506 w 506"/>
                <a:gd name="T17" fmla="*/ 59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" h="738">
                  <a:moveTo>
                    <a:pt x="375" y="0"/>
                  </a:moveTo>
                  <a:lnTo>
                    <a:pt x="266" y="0"/>
                  </a:lnTo>
                  <a:lnTo>
                    <a:pt x="175" y="32"/>
                  </a:lnTo>
                  <a:lnTo>
                    <a:pt x="124" y="114"/>
                  </a:lnTo>
                  <a:lnTo>
                    <a:pt x="0" y="579"/>
                  </a:lnTo>
                  <a:lnTo>
                    <a:pt x="21" y="689"/>
                  </a:lnTo>
                  <a:lnTo>
                    <a:pt x="122" y="738"/>
                  </a:lnTo>
                  <a:lnTo>
                    <a:pt x="240" y="738"/>
                  </a:lnTo>
                  <a:lnTo>
                    <a:pt x="506" y="591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115"/>
            <p:cNvSpPr>
              <a:spLocks/>
            </p:cNvSpPr>
            <p:nvPr/>
          </p:nvSpPr>
          <p:spPr bwMode="auto">
            <a:xfrm>
              <a:off x="4241" y="3700"/>
              <a:ext cx="10" cy="24"/>
            </a:xfrm>
            <a:custGeom>
              <a:avLst/>
              <a:gdLst>
                <a:gd name="T0" fmla="*/ 0 w 56"/>
                <a:gd name="T1" fmla="*/ 0 h 144"/>
                <a:gd name="T2" fmla="*/ 4 w 56"/>
                <a:gd name="T3" fmla="*/ 82 h 144"/>
                <a:gd name="T4" fmla="*/ 56 w 5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lnTo>
                    <a:pt x="4" y="82"/>
                  </a:lnTo>
                  <a:lnTo>
                    <a:pt x="56" y="14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16"/>
            <p:cNvSpPr>
              <a:spLocks/>
            </p:cNvSpPr>
            <p:nvPr/>
          </p:nvSpPr>
          <p:spPr bwMode="auto">
            <a:xfrm>
              <a:off x="4333" y="3602"/>
              <a:ext cx="65" cy="66"/>
            </a:xfrm>
            <a:custGeom>
              <a:avLst/>
              <a:gdLst>
                <a:gd name="T0" fmla="*/ 390 w 390"/>
                <a:gd name="T1" fmla="*/ 196 h 391"/>
                <a:gd name="T2" fmla="*/ 333 w 390"/>
                <a:gd name="T3" fmla="*/ 57 h 391"/>
                <a:gd name="T4" fmla="*/ 195 w 390"/>
                <a:gd name="T5" fmla="*/ 0 h 391"/>
                <a:gd name="T6" fmla="*/ 57 w 390"/>
                <a:gd name="T7" fmla="*/ 57 h 391"/>
                <a:gd name="T8" fmla="*/ 0 w 390"/>
                <a:gd name="T9" fmla="*/ 196 h 391"/>
                <a:gd name="T10" fmla="*/ 57 w 390"/>
                <a:gd name="T11" fmla="*/ 333 h 391"/>
                <a:gd name="T12" fmla="*/ 195 w 390"/>
                <a:gd name="T13" fmla="*/ 391 h 391"/>
                <a:gd name="T14" fmla="*/ 333 w 390"/>
                <a:gd name="T15" fmla="*/ 333 h 391"/>
                <a:gd name="T16" fmla="*/ 390 w 390"/>
                <a:gd name="T1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390" y="196"/>
                  </a:moveTo>
                  <a:lnTo>
                    <a:pt x="333" y="57"/>
                  </a:lnTo>
                  <a:lnTo>
                    <a:pt x="195" y="0"/>
                  </a:lnTo>
                  <a:lnTo>
                    <a:pt x="57" y="57"/>
                  </a:lnTo>
                  <a:lnTo>
                    <a:pt x="0" y="196"/>
                  </a:lnTo>
                  <a:lnTo>
                    <a:pt x="57" y="333"/>
                  </a:lnTo>
                  <a:lnTo>
                    <a:pt x="195" y="391"/>
                  </a:lnTo>
                  <a:lnTo>
                    <a:pt x="333" y="333"/>
                  </a:lnTo>
                  <a:lnTo>
                    <a:pt x="390" y="196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17"/>
            <p:cNvSpPr>
              <a:spLocks noChangeShapeType="1"/>
            </p:cNvSpPr>
            <p:nvPr/>
          </p:nvSpPr>
          <p:spPr bwMode="auto">
            <a:xfrm flipH="1">
              <a:off x="4377" y="1087"/>
              <a:ext cx="27" cy="10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18"/>
            <p:cNvSpPr>
              <a:spLocks noChangeShapeType="1"/>
            </p:cNvSpPr>
            <p:nvPr/>
          </p:nvSpPr>
          <p:spPr bwMode="auto">
            <a:xfrm flipH="1">
              <a:off x="4356" y="1087"/>
              <a:ext cx="48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19"/>
            <p:cNvSpPr>
              <a:spLocks/>
            </p:cNvSpPr>
            <p:nvPr/>
          </p:nvSpPr>
          <p:spPr bwMode="auto">
            <a:xfrm>
              <a:off x="4294" y="1087"/>
              <a:ext cx="84" cy="123"/>
            </a:xfrm>
            <a:custGeom>
              <a:avLst/>
              <a:gdLst>
                <a:gd name="T0" fmla="*/ 373 w 505"/>
                <a:gd name="T1" fmla="*/ 0 h 738"/>
                <a:gd name="T2" fmla="*/ 264 w 505"/>
                <a:gd name="T3" fmla="*/ 0 h 738"/>
                <a:gd name="T4" fmla="*/ 174 w 505"/>
                <a:gd name="T5" fmla="*/ 33 h 738"/>
                <a:gd name="T6" fmla="*/ 124 w 505"/>
                <a:gd name="T7" fmla="*/ 115 h 738"/>
                <a:gd name="T8" fmla="*/ 0 w 505"/>
                <a:gd name="T9" fmla="*/ 579 h 738"/>
                <a:gd name="T10" fmla="*/ 21 w 505"/>
                <a:gd name="T11" fmla="*/ 689 h 738"/>
                <a:gd name="T12" fmla="*/ 120 w 505"/>
                <a:gd name="T13" fmla="*/ 738 h 738"/>
                <a:gd name="T14" fmla="*/ 239 w 505"/>
                <a:gd name="T15" fmla="*/ 738 h 738"/>
                <a:gd name="T16" fmla="*/ 505 w 505"/>
                <a:gd name="T17" fmla="*/ 59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738">
                  <a:moveTo>
                    <a:pt x="373" y="0"/>
                  </a:moveTo>
                  <a:lnTo>
                    <a:pt x="264" y="0"/>
                  </a:lnTo>
                  <a:lnTo>
                    <a:pt x="174" y="33"/>
                  </a:lnTo>
                  <a:lnTo>
                    <a:pt x="124" y="115"/>
                  </a:lnTo>
                  <a:lnTo>
                    <a:pt x="0" y="579"/>
                  </a:lnTo>
                  <a:lnTo>
                    <a:pt x="21" y="689"/>
                  </a:lnTo>
                  <a:lnTo>
                    <a:pt x="120" y="738"/>
                  </a:lnTo>
                  <a:lnTo>
                    <a:pt x="239" y="738"/>
                  </a:lnTo>
                  <a:lnTo>
                    <a:pt x="505" y="591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4377" y="1189"/>
              <a:ext cx="10" cy="24"/>
            </a:xfrm>
            <a:custGeom>
              <a:avLst/>
              <a:gdLst>
                <a:gd name="T0" fmla="*/ 0 w 57"/>
                <a:gd name="T1" fmla="*/ 0 h 144"/>
                <a:gd name="T2" fmla="*/ 5 w 57"/>
                <a:gd name="T3" fmla="*/ 82 h 144"/>
                <a:gd name="T4" fmla="*/ 57 w 57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4">
                  <a:moveTo>
                    <a:pt x="0" y="0"/>
                  </a:moveTo>
                  <a:lnTo>
                    <a:pt x="5" y="82"/>
                  </a:lnTo>
                  <a:lnTo>
                    <a:pt x="57" y="14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121"/>
            <p:cNvSpPr>
              <a:spLocks noChangeShapeType="1"/>
            </p:cNvSpPr>
            <p:nvPr/>
          </p:nvSpPr>
          <p:spPr bwMode="auto">
            <a:xfrm flipV="1">
              <a:off x="4468" y="1033"/>
              <a:ext cx="21" cy="4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4333" y="1280"/>
              <a:ext cx="65" cy="65"/>
            </a:xfrm>
            <a:custGeom>
              <a:avLst/>
              <a:gdLst>
                <a:gd name="T0" fmla="*/ 390 w 390"/>
                <a:gd name="T1" fmla="*/ 196 h 391"/>
                <a:gd name="T2" fmla="*/ 333 w 390"/>
                <a:gd name="T3" fmla="*/ 57 h 391"/>
                <a:gd name="T4" fmla="*/ 195 w 390"/>
                <a:gd name="T5" fmla="*/ 0 h 391"/>
                <a:gd name="T6" fmla="*/ 57 w 390"/>
                <a:gd name="T7" fmla="*/ 57 h 391"/>
                <a:gd name="T8" fmla="*/ 0 w 390"/>
                <a:gd name="T9" fmla="*/ 196 h 391"/>
                <a:gd name="T10" fmla="*/ 57 w 390"/>
                <a:gd name="T11" fmla="*/ 334 h 391"/>
                <a:gd name="T12" fmla="*/ 195 w 390"/>
                <a:gd name="T13" fmla="*/ 391 h 391"/>
                <a:gd name="T14" fmla="*/ 333 w 390"/>
                <a:gd name="T15" fmla="*/ 334 h 391"/>
                <a:gd name="T16" fmla="*/ 390 w 390"/>
                <a:gd name="T17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390" y="196"/>
                  </a:moveTo>
                  <a:lnTo>
                    <a:pt x="333" y="57"/>
                  </a:lnTo>
                  <a:lnTo>
                    <a:pt x="195" y="0"/>
                  </a:lnTo>
                  <a:lnTo>
                    <a:pt x="57" y="57"/>
                  </a:lnTo>
                  <a:lnTo>
                    <a:pt x="0" y="196"/>
                  </a:lnTo>
                  <a:lnTo>
                    <a:pt x="57" y="334"/>
                  </a:lnTo>
                  <a:lnTo>
                    <a:pt x="195" y="391"/>
                  </a:lnTo>
                  <a:lnTo>
                    <a:pt x="333" y="334"/>
                  </a:lnTo>
                  <a:lnTo>
                    <a:pt x="390" y="196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 flipH="1">
              <a:off x="3019" y="956"/>
              <a:ext cx="26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2993" y="920"/>
              <a:ext cx="26" cy="36"/>
            </a:xfrm>
            <a:custGeom>
              <a:avLst/>
              <a:gdLst>
                <a:gd name="T0" fmla="*/ 0 w 157"/>
                <a:gd name="T1" fmla="*/ 0 h 215"/>
                <a:gd name="T2" fmla="*/ 22 w 157"/>
                <a:gd name="T3" fmla="*/ 151 h 215"/>
                <a:gd name="T4" fmla="*/ 157 w 157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22" y="151"/>
                  </a:lnTo>
                  <a:lnTo>
                    <a:pt x="157" y="215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125"/>
            <p:cNvSpPr>
              <a:spLocks noChangeShapeType="1"/>
            </p:cNvSpPr>
            <p:nvPr/>
          </p:nvSpPr>
          <p:spPr bwMode="auto">
            <a:xfrm flipV="1">
              <a:off x="2993" y="870"/>
              <a:ext cx="14" cy="5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007" y="834"/>
              <a:ext cx="45" cy="36"/>
            </a:xfrm>
            <a:custGeom>
              <a:avLst/>
              <a:gdLst>
                <a:gd name="T0" fmla="*/ 271 w 271"/>
                <a:gd name="T1" fmla="*/ 0 h 215"/>
                <a:gd name="T2" fmla="*/ 102 w 271"/>
                <a:gd name="T3" fmla="*/ 63 h 215"/>
                <a:gd name="T4" fmla="*/ 0 w 271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215">
                  <a:moveTo>
                    <a:pt x="271" y="0"/>
                  </a:moveTo>
                  <a:lnTo>
                    <a:pt x="102" y="63"/>
                  </a:lnTo>
                  <a:lnTo>
                    <a:pt x="0" y="215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127"/>
            <p:cNvSpPr>
              <a:spLocks noChangeShapeType="1"/>
            </p:cNvSpPr>
            <p:nvPr/>
          </p:nvSpPr>
          <p:spPr bwMode="auto">
            <a:xfrm>
              <a:off x="3052" y="834"/>
              <a:ext cx="26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128"/>
            <p:cNvSpPr>
              <a:spLocks noChangeShapeType="1"/>
            </p:cNvSpPr>
            <p:nvPr/>
          </p:nvSpPr>
          <p:spPr bwMode="auto">
            <a:xfrm flipV="1">
              <a:off x="3144" y="773"/>
              <a:ext cx="21" cy="4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3692" y="1194"/>
              <a:ext cx="104" cy="183"/>
            </a:xfrm>
            <a:custGeom>
              <a:avLst/>
              <a:gdLst>
                <a:gd name="T0" fmla="*/ 294 w 628"/>
                <a:gd name="T1" fmla="*/ 0 h 1101"/>
                <a:gd name="T2" fmla="*/ 0 w 628"/>
                <a:gd name="T3" fmla="*/ 1101 h 1101"/>
                <a:gd name="T4" fmla="*/ 274 w 628"/>
                <a:gd name="T5" fmla="*/ 1101 h 1101"/>
                <a:gd name="T6" fmla="*/ 442 w 628"/>
                <a:gd name="T7" fmla="*/ 1038 h 1101"/>
                <a:gd name="T8" fmla="*/ 546 w 628"/>
                <a:gd name="T9" fmla="*/ 886 h 1101"/>
                <a:gd name="T10" fmla="*/ 628 w 628"/>
                <a:gd name="T11" fmla="*/ 581 h 1101"/>
                <a:gd name="T12" fmla="*/ 606 w 628"/>
                <a:gd name="T13" fmla="*/ 430 h 1101"/>
                <a:gd name="T14" fmla="*/ 471 w 628"/>
                <a:gd name="T15" fmla="*/ 366 h 1101"/>
                <a:gd name="T16" fmla="*/ 196 w 628"/>
                <a:gd name="T17" fmla="*/ 36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1101">
                  <a:moveTo>
                    <a:pt x="294" y="0"/>
                  </a:moveTo>
                  <a:lnTo>
                    <a:pt x="0" y="1101"/>
                  </a:lnTo>
                  <a:lnTo>
                    <a:pt x="274" y="1101"/>
                  </a:lnTo>
                  <a:lnTo>
                    <a:pt x="442" y="1038"/>
                  </a:lnTo>
                  <a:lnTo>
                    <a:pt x="546" y="886"/>
                  </a:lnTo>
                  <a:lnTo>
                    <a:pt x="628" y="581"/>
                  </a:lnTo>
                  <a:lnTo>
                    <a:pt x="606" y="430"/>
                  </a:lnTo>
                  <a:lnTo>
                    <a:pt x="471" y="366"/>
                  </a:lnTo>
                  <a:lnTo>
                    <a:pt x="196" y="366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130"/>
            <p:cNvSpPr>
              <a:spLocks noChangeShapeType="1"/>
            </p:cNvSpPr>
            <p:nvPr/>
          </p:nvSpPr>
          <p:spPr bwMode="auto">
            <a:xfrm flipV="1">
              <a:off x="3872" y="1194"/>
              <a:ext cx="22" cy="4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131"/>
            <p:cNvSpPr>
              <a:spLocks noChangeShapeType="1"/>
            </p:cNvSpPr>
            <p:nvPr/>
          </p:nvSpPr>
          <p:spPr bwMode="auto">
            <a:xfrm flipH="1">
              <a:off x="2984" y="3150"/>
              <a:ext cx="26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2958" y="3115"/>
              <a:ext cx="26" cy="35"/>
            </a:xfrm>
            <a:custGeom>
              <a:avLst/>
              <a:gdLst>
                <a:gd name="T0" fmla="*/ 0 w 157"/>
                <a:gd name="T1" fmla="*/ 0 h 214"/>
                <a:gd name="T2" fmla="*/ 23 w 157"/>
                <a:gd name="T3" fmla="*/ 152 h 214"/>
                <a:gd name="T4" fmla="*/ 157 w 157"/>
                <a:gd name="T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214">
                  <a:moveTo>
                    <a:pt x="0" y="0"/>
                  </a:moveTo>
                  <a:lnTo>
                    <a:pt x="23" y="152"/>
                  </a:lnTo>
                  <a:lnTo>
                    <a:pt x="157" y="21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133"/>
            <p:cNvSpPr>
              <a:spLocks noChangeShapeType="1"/>
            </p:cNvSpPr>
            <p:nvPr/>
          </p:nvSpPr>
          <p:spPr bwMode="auto">
            <a:xfrm flipV="1">
              <a:off x="2958" y="3064"/>
              <a:ext cx="14" cy="5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972" y="3028"/>
              <a:ext cx="45" cy="36"/>
            </a:xfrm>
            <a:custGeom>
              <a:avLst/>
              <a:gdLst>
                <a:gd name="T0" fmla="*/ 271 w 271"/>
                <a:gd name="T1" fmla="*/ 0 h 214"/>
                <a:gd name="T2" fmla="*/ 104 w 271"/>
                <a:gd name="T3" fmla="*/ 63 h 214"/>
                <a:gd name="T4" fmla="*/ 0 w 271"/>
                <a:gd name="T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214">
                  <a:moveTo>
                    <a:pt x="271" y="0"/>
                  </a:moveTo>
                  <a:lnTo>
                    <a:pt x="104" y="63"/>
                  </a:lnTo>
                  <a:lnTo>
                    <a:pt x="0" y="21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135"/>
            <p:cNvSpPr>
              <a:spLocks noChangeShapeType="1"/>
            </p:cNvSpPr>
            <p:nvPr/>
          </p:nvSpPr>
          <p:spPr bwMode="auto">
            <a:xfrm>
              <a:off x="3017" y="3028"/>
              <a:ext cx="26" cy="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97" y="3441"/>
              <a:ext cx="104" cy="184"/>
            </a:xfrm>
            <a:custGeom>
              <a:avLst/>
              <a:gdLst>
                <a:gd name="T0" fmla="*/ 294 w 627"/>
                <a:gd name="T1" fmla="*/ 0 h 1101"/>
                <a:gd name="T2" fmla="*/ 0 w 627"/>
                <a:gd name="T3" fmla="*/ 1101 h 1101"/>
                <a:gd name="T4" fmla="*/ 275 w 627"/>
                <a:gd name="T5" fmla="*/ 1101 h 1101"/>
                <a:gd name="T6" fmla="*/ 442 w 627"/>
                <a:gd name="T7" fmla="*/ 1038 h 1101"/>
                <a:gd name="T8" fmla="*/ 546 w 627"/>
                <a:gd name="T9" fmla="*/ 886 h 1101"/>
                <a:gd name="T10" fmla="*/ 627 w 627"/>
                <a:gd name="T11" fmla="*/ 581 h 1101"/>
                <a:gd name="T12" fmla="*/ 605 w 627"/>
                <a:gd name="T13" fmla="*/ 430 h 1101"/>
                <a:gd name="T14" fmla="*/ 471 w 627"/>
                <a:gd name="T15" fmla="*/ 366 h 1101"/>
                <a:gd name="T16" fmla="*/ 197 w 627"/>
                <a:gd name="T17" fmla="*/ 36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1101">
                  <a:moveTo>
                    <a:pt x="294" y="0"/>
                  </a:moveTo>
                  <a:lnTo>
                    <a:pt x="0" y="1101"/>
                  </a:lnTo>
                  <a:lnTo>
                    <a:pt x="275" y="1101"/>
                  </a:lnTo>
                  <a:lnTo>
                    <a:pt x="442" y="1038"/>
                  </a:lnTo>
                  <a:lnTo>
                    <a:pt x="546" y="886"/>
                  </a:lnTo>
                  <a:lnTo>
                    <a:pt x="627" y="581"/>
                  </a:lnTo>
                  <a:lnTo>
                    <a:pt x="605" y="430"/>
                  </a:lnTo>
                  <a:lnTo>
                    <a:pt x="471" y="366"/>
                  </a:lnTo>
                  <a:lnTo>
                    <a:pt x="197" y="366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8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95375" y="328678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点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在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点之右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毫米，之前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毫米，之上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8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毫米，求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点的投影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5629" name="Picture 29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7" name="Picture 3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8" name="Picture 38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 flipV="1">
            <a:off x="1095375" y="1772816"/>
            <a:ext cx="5636865" cy="4464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>
            <a:off x="2859088" y="5502175"/>
            <a:ext cx="3057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786063" y="2422425"/>
            <a:ext cx="11112" cy="301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5926138" y="2401788"/>
            <a:ext cx="0" cy="309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2882900" y="2422425"/>
            <a:ext cx="2962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2505075" y="1989038"/>
            <a:ext cx="487363" cy="509587"/>
            <a:chOff x="1663" y="613"/>
            <a:chExt cx="370" cy="387"/>
          </a:xfrm>
        </p:grpSpPr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1804" y="866"/>
              <a:ext cx="154" cy="13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1663" y="613"/>
              <a:ext cx="37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a</a:t>
              </a:r>
              <a:r>
                <a:rPr lang="en-US" altLang="zh-CN" i="1">
                  <a:ea typeface="仿宋_GB2312" pitchFamily="49" charset="-122"/>
                  <a:sym typeface="Symbol" pitchFamily="18" charset="2"/>
                </a:rPr>
                <a:t></a:t>
              </a:r>
              <a:r>
                <a:rPr lang="en-US" altLang="zh-CN" i="1">
                  <a:ea typeface="仿宋_GB2312" pitchFamily="49" charset="-122"/>
                </a:rPr>
                <a:t> </a:t>
              </a:r>
            </a:p>
          </p:txBody>
        </p:sp>
      </p:grp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5475288" y="1973163"/>
            <a:ext cx="995362" cy="508000"/>
            <a:chOff x="3939" y="613"/>
            <a:chExt cx="758" cy="387"/>
          </a:xfrm>
        </p:grpSpPr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4197" y="866"/>
              <a:ext cx="155" cy="13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3939" y="613"/>
              <a:ext cx="75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      a</a:t>
              </a:r>
              <a:r>
                <a:rPr lang="en-US" altLang="zh-CN" i="1">
                  <a:ea typeface="仿宋_GB2312" pitchFamily="49" charset="-122"/>
                  <a:sym typeface="Symbol" pitchFamily="18" charset="2"/>
                </a:rPr>
                <a:t></a:t>
              </a:r>
              <a:r>
                <a:rPr lang="en-US" altLang="zh-CN" i="1">
                  <a:ea typeface="仿宋_GB2312" pitchFamily="49" charset="-122"/>
                </a:rPr>
                <a:t> </a:t>
              </a:r>
            </a:p>
          </p:txBody>
        </p:sp>
      </p:grp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2540000" y="5397400"/>
            <a:ext cx="360363" cy="546100"/>
            <a:chOff x="1684" y="3426"/>
            <a:chExt cx="274" cy="415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1804" y="3426"/>
              <a:ext cx="154" cy="13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1684" y="3494"/>
              <a:ext cx="25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a</a:t>
              </a:r>
              <a:endParaRPr lang="en-US" altLang="zh-CN" i="1"/>
            </a:p>
          </p:txBody>
        </p:sp>
      </p:grp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4006850" y="3900388"/>
            <a:ext cx="2500313" cy="2071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1355725" y="1704875"/>
            <a:ext cx="5278438" cy="4316413"/>
            <a:chOff x="516" y="454"/>
            <a:chExt cx="4425" cy="3886"/>
          </a:xfrm>
        </p:grpSpPr>
        <p:sp>
          <p:nvSpPr>
            <p:cNvPr id="60" name="Line 18"/>
            <p:cNvSpPr>
              <a:spLocks noChangeShapeType="1"/>
            </p:cNvSpPr>
            <p:nvPr/>
          </p:nvSpPr>
          <p:spPr bwMode="auto">
            <a:xfrm flipV="1">
              <a:off x="3648" y="2085"/>
              <a:ext cx="0" cy="1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>
              <a:off x="1023" y="2085"/>
              <a:ext cx="0" cy="1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1023" y="3230"/>
              <a:ext cx="26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023" y="2085"/>
              <a:ext cx="26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Text Box 22"/>
            <p:cNvSpPr txBox="1">
              <a:spLocks noChangeArrowheads="1"/>
            </p:cNvSpPr>
            <p:nvPr/>
          </p:nvSpPr>
          <p:spPr bwMode="auto">
            <a:xfrm>
              <a:off x="516" y="2071"/>
              <a:ext cx="29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 dirty="0">
                  <a:ea typeface="仿宋_GB2312" pitchFamily="49" charset="-122"/>
                </a:rPr>
                <a:t>X</a:t>
              </a:r>
            </a:p>
          </p:txBody>
        </p:sp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2443" y="454"/>
              <a:ext cx="28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Z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4407" y="2006"/>
              <a:ext cx="5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 dirty="0">
                  <a:ea typeface="仿宋_GB2312" pitchFamily="49" charset="-122"/>
                </a:rPr>
                <a:t>Y</a:t>
              </a:r>
              <a:r>
                <a:rPr lang="en-US" altLang="zh-CN" i="1" baseline="-25000" dirty="0">
                  <a:ea typeface="仿宋_GB2312" pitchFamily="49" charset="-122"/>
                </a:rPr>
                <a:t>W</a:t>
              </a:r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2248" y="3931"/>
              <a:ext cx="53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Y</a:t>
              </a:r>
              <a:r>
                <a:rPr lang="en-US" altLang="zh-CN" i="1" baseline="-25000">
                  <a:ea typeface="仿宋_GB2312" pitchFamily="49" charset="-122"/>
                </a:rPr>
                <a:t>H</a:t>
              </a:r>
            </a:p>
          </p:txBody>
        </p: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2398" y="2104"/>
              <a:ext cx="341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O</a:t>
              </a:r>
              <a:endParaRPr lang="en-US" altLang="zh-CN" i="1"/>
            </a:p>
          </p:txBody>
        </p:sp>
        <p:sp>
          <p:nvSpPr>
            <p:cNvPr id="107" name="Oval 27"/>
            <p:cNvSpPr>
              <a:spLocks noChangeArrowheads="1"/>
            </p:cNvSpPr>
            <p:nvPr/>
          </p:nvSpPr>
          <p:spPr bwMode="auto">
            <a:xfrm>
              <a:off x="946" y="3163"/>
              <a:ext cx="154" cy="13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Oval 28"/>
            <p:cNvSpPr>
              <a:spLocks noChangeArrowheads="1"/>
            </p:cNvSpPr>
            <p:nvPr/>
          </p:nvSpPr>
          <p:spPr bwMode="auto">
            <a:xfrm>
              <a:off x="946" y="2017"/>
              <a:ext cx="154" cy="135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Oval 29"/>
            <p:cNvSpPr>
              <a:spLocks noChangeArrowheads="1"/>
            </p:cNvSpPr>
            <p:nvPr/>
          </p:nvSpPr>
          <p:spPr bwMode="auto">
            <a:xfrm>
              <a:off x="3571" y="2017"/>
              <a:ext cx="154" cy="135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809" y="1695"/>
              <a:ext cx="40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b</a:t>
              </a:r>
              <a:r>
                <a:rPr lang="en-US" altLang="zh-CN" i="1">
                  <a:ea typeface="仿宋_GB2312" pitchFamily="49" charset="-122"/>
                  <a:sym typeface="Symbol" pitchFamily="18" charset="2"/>
                </a:rPr>
                <a:t></a:t>
              </a:r>
              <a:r>
                <a:rPr lang="en-US" altLang="zh-CN" i="1">
                  <a:ea typeface="仿宋_GB2312" pitchFamily="49" charset="-122"/>
                </a:rPr>
                <a:t> </a:t>
              </a:r>
            </a:p>
          </p:txBody>
        </p:sp>
        <p:sp>
          <p:nvSpPr>
            <p:cNvPr id="111" name="Text Box 31"/>
            <p:cNvSpPr txBox="1">
              <a:spLocks noChangeArrowheads="1"/>
            </p:cNvSpPr>
            <p:nvPr/>
          </p:nvSpPr>
          <p:spPr bwMode="auto">
            <a:xfrm>
              <a:off x="739" y="3134"/>
              <a:ext cx="28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b</a:t>
              </a:r>
              <a:endParaRPr lang="en-US" altLang="zh-CN" i="1"/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3399" y="1695"/>
              <a:ext cx="66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i="1">
                  <a:ea typeface="仿宋_GB2312" pitchFamily="49" charset="-122"/>
                </a:rPr>
                <a:t>b</a:t>
              </a:r>
              <a:r>
                <a:rPr lang="en-US" altLang="zh-CN" i="1">
                  <a:ea typeface="仿宋_GB2312" pitchFamily="49" charset="-122"/>
                  <a:sym typeface="Symbol" pitchFamily="18" charset="2"/>
                </a:rPr>
                <a:t></a:t>
              </a:r>
              <a:r>
                <a:rPr lang="en-US" altLang="zh-CN" i="1">
                  <a:ea typeface="仿宋_GB2312" pitchFamily="49" charset="-122"/>
                </a:rPr>
                <a:t> </a:t>
              </a:r>
            </a:p>
          </p:txBody>
        </p:sp>
        <p:sp>
          <p:nvSpPr>
            <p:cNvPr id="113" name="Line 33"/>
            <p:cNvSpPr>
              <a:spLocks noChangeShapeType="1"/>
            </p:cNvSpPr>
            <p:nvPr/>
          </p:nvSpPr>
          <p:spPr bwMode="auto">
            <a:xfrm flipH="1">
              <a:off x="543" y="2424"/>
              <a:ext cx="4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Line 34"/>
            <p:cNvSpPr>
              <a:spLocks noChangeShapeType="1"/>
            </p:cNvSpPr>
            <p:nvPr/>
          </p:nvSpPr>
          <p:spPr bwMode="auto">
            <a:xfrm flipV="1">
              <a:off x="2715" y="528"/>
              <a:ext cx="0" cy="3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5" name="Group 35"/>
          <p:cNvGrpSpPr>
            <a:grpSpLocks/>
          </p:cNvGrpSpPr>
          <p:nvPr/>
        </p:nvGrpSpPr>
        <p:grpSpPr bwMode="auto">
          <a:xfrm>
            <a:off x="2246313" y="2512913"/>
            <a:ext cx="371475" cy="982662"/>
            <a:chOff x="1397" y="1200"/>
            <a:chExt cx="283" cy="864"/>
          </a:xfrm>
        </p:grpSpPr>
        <p:sp>
          <p:nvSpPr>
            <p:cNvPr id="116" name="Text Box 36"/>
            <p:cNvSpPr txBox="1">
              <a:spLocks noChangeArrowheads="1"/>
            </p:cNvSpPr>
            <p:nvPr/>
          </p:nvSpPr>
          <p:spPr bwMode="auto">
            <a:xfrm rot="-5400000">
              <a:off x="1406" y="1498"/>
              <a:ext cx="26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117" name="AutoShape 37"/>
            <p:cNvSpPr>
              <a:spLocks/>
            </p:cNvSpPr>
            <p:nvPr/>
          </p:nvSpPr>
          <p:spPr bwMode="auto">
            <a:xfrm>
              <a:off x="1632" y="1200"/>
              <a:ext cx="48" cy="864"/>
            </a:xfrm>
            <a:prstGeom prst="lef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8" name="Group 38"/>
          <p:cNvGrpSpPr>
            <a:grpSpLocks/>
          </p:cNvGrpSpPr>
          <p:nvPr/>
        </p:nvGrpSpPr>
        <p:grpSpPr bwMode="auto">
          <a:xfrm>
            <a:off x="1993900" y="4322663"/>
            <a:ext cx="827088" cy="366712"/>
            <a:chOff x="1872" y="1478"/>
            <a:chExt cx="876" cy="498"/>
          </a:xfrm>
        </p:grpSpPr>
        <p:sp>
          <p:nvSpPr>
            <p:cNvPr id="119" name="Text Box 39"/>
            <p:cNvSpPr txBox="1">
              <a:spLocks noChangeArrowheads="1"/>
            </p:cNvSpPr>
            <p:nvPr/>
          </p:nvSpPr>
          <p:spPr bwMode="auto">
            <a:xfrm>
              <a:off x="1882" y="1478"/>
              <a:ext cx="86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△X=</a:t>
              </a:r>
              <a:r>
                <a:rPr lang="en-US" altLang="zh-CN" sz="1800" b="1"/>
                <a:t> </a:t>
              </a:r>
              <a:r>
                <a:rPr lang="en-US" altLang="zh-CN" sz="1800" b="1" i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20" name="AutoShape 40"/>
            <p:cNvSpPr>
              <a:spLocks/>
            </p:cNvSpPr>
            <p:nvPr/>
          </p:nvSpPr>
          <p:spPr bwMode="auto">
            <a:xfrm rot="5400000">
              <a:off x="2256" y="1440"/>
              <a:ext cx="48" cy="816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1" name="Group 41"/>
          <p:cNvGrpSpPr>
            <a:grpSpLocks/>
          </p:cNvGrpSpPr>
          <p:nvPr/>
        </p:nvGrpSpPr>
        <p:grpSpPr bwMode="auto">
          <a:xfrm>
            <a:off x="2287588" y="4800500"/>
            <a:ext cx="430212" cy="625475"/>
            <a:chOff x="1353" y="3216"/>
            <a:chExt cx="327" cy="576"/>
          </a:xfrm>
        </p:grpSpPr>
        <p:sp>
          <p:nvSpPr>
            <p:cNvPr id="122" name="Text Box 42"/>
            <p:cNvSpPr txBox="1">
              <a:spLocks noChangeArrowheads="1"/>
            </p:cNvSpPr>
            <p:nvPr/>
          </p:nvSpPr>
          <p:spPr bwMode="auto">
            <a:xfrm rot="-5400000">
              <a:off x="1354" y="3373"/>
              <a:ext cx="27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23" name="AutoShape 43"/>
            <p:cNvSpPr>
              <a:spLocks/>
            </p:cNvSpPr>
            <p:nvPr/>
          </p:nvSpPr>
          <p:spPr bwMode="auto">
            <a:xfrm>
              <a:off x="1584" y="32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4" name="Text Box 44"/>
          <p:cNvSpPr txBox="1">
            <a:spLocks noChangeArrowheads="1"/>
          </p:cNvSpPr>
          <p:nvPr/>
        </p:nvSpPr>
        <p:spPr bwMode="auto">
          <a:xfrm>
            <a:off x="6939067" y="1884263"/>
            <a:ext cx="1801813" cy="103505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即：△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X=6</a:t>
            </a:r>
          </a:p>
          <a:p>
            <a:pPr algn="ctr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△Y=4</a:t>
            </a:r>
          </a:p>
          <a:p>
            <a:pPr algn="ctr"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△Z=8</a:t>
            </a:r>
          </a:p>
        </p:txBody>
      </p:sp>
    </p:spTree>
    <p:extLst>
      <p:ext uri="{BB962C8B-B14F-4D97-AF65-F5344CB8AC3E}">
        <p14:creationId xmlns:p14="http://schemas.microsoft.com/office/powerpoint/2010/main" val="25976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12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2.2.6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重影点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043608" y="1700808"/>
            <a:ext cx="712879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dirty="0"/>
              <a:t>    </a:t>
            </a:r>
            <a:r>
              <a:rPr lang="zh-CN" altLang="en-US" sz="3200" dirty="0"/>
              <a:t>当空间两点</a:t>
            </a:r>
            <a:r>
              <a:rPr lang="zh-CN" altLang="en-US" sz="3200" dirty="0" smtClean="0"/>
              <a:t>位于某投影面</a:t>
            </a:r>
            <a:r>
              <a:rPr lang="zh-CN" altLang="en-US" sz="3200" dirty="0"/>
              <a:t>的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同一条投影线上</a:t>
            </a:r>
            <a:r>
              <a:rPr lang="zh-CN" altLang="en-US" sz="3200" dirty="0"/>
              <a:t>时，这两点在该投影面上的投影重合，称这两点为对该投影面的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重影点</a:t>
            </a:r>
            <a:r>
              <a:rPr lang="zh-CN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792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61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3250" y="307975"/>
            <a:ext cx="8293100" cy="5991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36625" y="4827588"/>
            <a:ext cx="77676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 b="1" dirty="0"/>
              <a:t>        </a:t>
            </a:r>
            <a:r>
              <a:rPr lang="zh-CN" altLang="en-US" sz="2800" b="1" dirty="0"/>
              <a:t>点</a:t>
            </a:r>
            <a:r>
              <a:rPr lang="en-US" altLang="zh-CN" b="1" i="1" dirty="0"/>
              <a:t>A</a:t>
            </a:r>
            <a:r>
              <a:rPr lang="zh-CN" altLang="en-US" b="1" i="1" dirty="0"/>
              <a:t>、</a:t>
            </a:r>
            <a:r>
              <a:rPr lang="en-US" altLang="zh-CN" b="1" i="1" dirty="0"/>
              <a:t>B </a:t>
            </a:r>
            <a:r>
              <a:rPr lang="zh-CN" altLang="en-US" sz="2800" b="1" dirty="0"/>
              <a:t>在对</a:t>
            </a:r>
            <a:r>
              <a:rPr lang="en-US" altLang="zh-CN" b="1" i="1" dirty="0"/>
              <a:t>H </a:t>
            </a:r>
            <a:r>
              <a:rPr lang="zh-CN" altLang="en-US" sz="2800" b="1" dirty="0"/>
              <a:t>面的同一条投射线上，它们在</a:t>
            </a:r>
            <a:r>
              <a:rPr lang="en-US" altLang="zh-CN" b="1" i="1" dirty="0"/>
              <a:t>H </a:t>
            </a:r>
            <a:r>
              <a:rPr lang="zh-CN" altLang="en-US" sz="2800" b="1" dirty="0"/>
              <a:t>面的投影重合，称为对</a:t>
            </a:r>
            <a:r>
              <a:rPr lang="en-US" altLang="zh-CN" b="1" i="1" dirty="0"/>
              <a:t>H </a:t>
            </a:r>
            <a:r>
              <a:rPr lang="zh-CN" altLang="en-US" sz="2800" b="1" dirty="0"/>
              <a:t>面的重影点</a:t>
            </a:r>
            <a:r>
              <a:rPr lang="en-US" altLang="zh-CN" sz="2800" b="1" dirty="0"/>
              <a:t>;</a:t>
            </a:r>
          </a:p>
        </p:txBody>
      </p:sp>
      <p:pic>
        <p:nvPicPr>
          <p:cNvPr id="47109" name="Picture 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>
            <a:off x="1014413" y="3152775"/>
            <a:ext cx="4498975" cy="1419225"/>
          </a:xfrm>
          <a:custGeom>
            <a:avLst/>
            <a:gdLst>
              <a:gd name="T0" fmla="*/ 0 w 2544"/>
              <a:gd name="T1" fmla="*/ 0 h 816"/>
              <a:gd name="T2" fmla="*/ 816 w 2544"/>
              <a:gd name="T3" fmla="*/ 816 h 816"/>
              <a:gd name="T4" fmla="*/ 2544 w 2544"/>
              <a:gd name="T5" fmla="*/ 816 h 816"/>
              <a:gd name="T6" fmla="*/ 1728 w 2544"/>
              <a:gd name="T7" fmla="*/ 0 h 816"/>
              <a:gd name="T8" fmla="*/ 0 w 2544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816">
                <a:moveTo>
                  <a:pt x="0" y="0"/>
                </a:moveTo>
                <a:lnTo>
                  <a:pt x="816" y="816"/>
                </a:lnTo>
                <a:lnTo>
                  <a:pt x="2544" y="816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023938" y="1066800"/>
            <a:ext cx="3041650" cy="2085975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679450" y="2997200"/>
            <a:ext cx="236538" cy="254000"/>
            <a:chOff x="267" y="2214"/>
            <a:chExt cx="135" cy="146"/>
          </a:xfrm>
        </p:grpSpPr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306" y="2214"/>
              <a:ext cx="57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 flipH="1">
              <a:off x="267" y="2214"/>
              <a:ext cx="135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5132388" y="2689225"/>
            <a:ext cx="252412" cy="269875"/>
            <a:chOff x="3168" y="2245"/>
            <a:chExt cx="150" cy="160"/>
          </a:xfrm>
        </p:grpSpPr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>
              <a:off x="3211" y="2245"/>
              <a:ext cx="64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H="1">
              <a:off x="3168" y="2245"/>
              <a:ext cx="15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5403850" y="2817813"/>
            <a:ext cx="31257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8636000" y="2706688"/>
            <a:ext cx="182563" cy="273050"/>
            <a:chOff x="5258" y="2255"/>
            <a:chExt cx="109" cy="162"/>
          </a:xfrm>
        </p:grpSpPr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 flipV="1">
              <a:off x="5258" y="2300"/>
              <a:ext cx="19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5277" y="2255"/>
              <a:ext cx="90" cy="45"/>
            </a:xfrm>
            <a:custGeom>
              <a:avLst/>
              <a:gdLst>
                <a:gd name="T0" fmla="*/ 262 w 262"/>
                <a:gd name="T1" fmla="*/ 131 h 131"/>
                <a:gd name="T2" fmla="*/ 248 w 262"/>
                <a:gd name="T3" fmla="*/ 38 h 131"/>
                <a:gd name="T4" fmla="*/ 166 w 262"/>
                <a:gd name="T5" fmla="*/ 0 h 131"/>
                <a:gd name="T6" fmla="*/ 63 w 262"/>
                <a:gd name="T7" fmla="*/ 38 h 131"/>
                <a:gd name="T8" fmla="*/ 0 w 26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262" y="131"/>
                  </a:moveTo>
                  <a:lnTo>
                    <a:pt x="248" y="38"/>
                  </a:lnTo>
                  <a:lnTo>
                    <a:pt x="166" y="0"/>
                  </a:lnTo>
                  <a:lnTo>
                    <a:pt x="63" y="38"/>
                  </a:lnTo>
                  <a:lnTo>
                    <a:pt x="0" y="13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flipH="1">
              <a:off x="5349" y="2300"/>
              <a:ext cx="18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5258" y="2372"/>
              <a:ext cx="91" cy="45"/>
            </a:xfrm>
            <a:custGeom>
              <a:avLst/>
              <a:gdLst>
                <a:gd name="T0" fmla="*/ 0 w 262"/>
                <a:gd name="T1" fmla="*/ 0 h 131"/>
                <a:gd name="T2" fmla="*/ 13 w 262"/>
                <a:gd name="T3" fmla="*/ 92 h 131"/>
                <a:gd name="T4" fmla="*/ 96 w 262"/>
                <a:gd name="T5" fmla="*/ 131 h 131"/>
                <a:gd name="T6" fmla="*/ 199 w 262"/>
                <a:gd name="T7" fmla="*/ 92 h 131"/>
                <a:gd name="T8" fmla="*/ 262 w 2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0" y="0"/>
                  </a:moveTo>
                  <a:lnTo>
                    <a:pt x="13" y="92"/>
                  </a:lnTo>
                  <a:lnTo>
                    <a:pt x="96" y="131"/>
                  </a:lnTo>
                  <a:lnTo>
                    <a:pt x="199" y="92"/>
                  </a:lnTo>
                  <a:lnTo>
                    <a:pt x="26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7494588" y="685800"/>
            <a:ext cx="669925" cy="3322638"/>
            <a:chOff x="4577" y="1056"/>
            <a:chExt cx="400" cy="1971"/>
          </a:xfrm>
        </p:grpSpPr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>
              <a:off x="4714" y="1705"/>
              <a:ext cx="2" cy="10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>
              <a:off x="4714" y="1202"/>
              <a:ext cx="2" cy="4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129" name="Group 25"/>
            <p:cNvGrpSpPr>
              <a:grpSpLocks/>
            </p:cNvGrpSpPr>
            <p:nvPr/>
          </p:nvGrpSpPr>
          <p:grpSpPr bwMode="auto">
            <a:xfrm>
              <a:off x="4577" y="2700"/>
              <a:ext cx="359" cy="327"/>
              <a:chOff x="4577" y="2700"/>
              <a:chExt cx="359" cy="327"/>
            </a:xfrm>
          </p:grpSpPr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4685" y="2723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1" name="Freeform 27"/>
              <p:cNvSpPr>
                <a:spLocks/>
              </p:cNvSpPr>
              <p:nvPr/>
            </p:nvSpPr>
            <p:spPr bwMode="auto">
              <a:xfrm>
                <a:off x="4704" y="2830"/>
                <a:ext cx="53" cy="197"/>
              </a:xfrm>
              <a:custGeom>
                <a:avLst/>
                <a:gdLst>
                  <a:gd name="T0" fmla="*/ 155 w 155"/>
                  <a:gd name="T1" fmla="*/ 0 h 578"/>
                  <a:gd name="T2" fmla="*/ 25 w 155"/>
                  <a:gd name="T3" fmla="*/ 288 h 578"/>
                  <a:gd name="T4" fmla="*/ 0 w 155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8">
                    <a:moveTo>
                      <a:pt x="155" y="0"/>
                    </a:moveTo>
                    <a:lnTo>
                      <a:pt x="25" y="288"/>
                    </a:lnTo>
                    <a:lnTo>
                      <a:pt x="0" y="57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2" name="Freeform 28"/>
              <p:cNvSpPr>
                <a:spLocks/>
              </p:cNvSpPr>
              <p:nvPr/>
            </p:nvSpPr>
            <p:spPr bwMode="auto">
              <a:xfrm>
                <a:off x="4763" y="2846"/>
                <a:ext cx="93" cy="163"/>
              </a:xfrm>
              <a:custGeom>
                <a:avLst/>
                <a:gdLst>
                  <a:gd name="T0" fmla="*/ 126 w 269"/>
                  <a:gd name="T1" fmla="*/ 0 h 473"/>
                  <a:gd name="T2" fmla="*/ 0 w 269"/>
                  <a:gd name="T3" fmla="*/ 473 h 473"/>
                  <a:gd name="T4" fmla="*/ 118 w 269"/>
                  <a:gd name="T5" fmla="*/ 473 h 473"/>
                  <a:gd name="T6" fmla="*/ 190 w 269"/>
                  <a:gd name="T7" fmla="*/ 446 h 473"/>
                  <a:gd name="T8" fmla="*/ 234 w 269"/>
                  <a:gd name="T9" fmla="*/ 381 h 473"/>
                  <a:gd name="T10" fmla="*/ 269 w 269"/>
                  <a:gd name="T11" fmla="*/ 249 h 473"/>
                  <a:gd name="T12" fmla="*/ 260 w 269"/>
                  <a:gd name="T13" fmla="*/ 184 h 473"/>
                  <a:gd name="T14" fmla="*/ 202 w 269"/>
                  <a:gd name="T15" fmla="*/ 158 h 473"/>
                  <a:gd name="T16" fmla="*/ 84 w 269"/>
                  <a:gd name="T17" fmla="*/ 15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473">
                    <a:moveTo>
                      <a:pt x="126" y="0"/>
                    </a:moveTo>
                    <a:lnTo>
                      <a:pt x="0" y="473"/>
                    </a:lnTo>
                    <a:lnTo>
                      <a:pt x="118" y="473"/>
                    </a:lnTo>
                    <a:lnTo>
                      <a:pt x="190" y="446"/>
                    </a:lnTo>
                    <a:lnTo>
                      <a:pt x="234" y="381"/>
                    </a:lnTo>
                    <a:lnTo>
                      <a:pt x="269" y="249"/>
                    </a:lnTo>
                    <a:lnTo>
                      <a:pt x="260" y="184"/>
                    </a:lnTo>
                    <a:lnTo>
                      <a:pt x="202" y="158"/>
                    </a:lnTo>
                    <a:lnTo>
                      <a:pt x="84" y="1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3" name="Freeform 29"/>
              <p:cNvSpPr>
                <a:spLocks/>
              </p:cNvSpPr>
              <p:nvPr/>
            </p:nvSpPr>
            <p:spPr bwMode="auto">
              <a:xfrm>
                <a:off x="4884" y="2830"/>
                <a:ext cx="52" cy="197"/>
              </a:xfrm>
              <a:custGeom>
                <a:avLst/>
                <a:gdLst>
                  <a:gd name="T0" fmla="*/ 0 w 154"/>
                  <a:gd name="T1" fmla="*/ 578 h 578"/>
                  <a:gd name="T2" fmla="*/ 129 w 154"/>
                  <a:gd name="T3" fmla="*/ 288 h 578"/>
                  <a:gd name="T4" fmla="*/ 154 w 154"/>
                  <a:gd name="T5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578">
                    <a:moveTo>
                      <a:pt x="0" y="578"/>
                    </a:moveTo>
                    <a:lnTo>
                      <a:pt x="129" y="288"/>
                    </a:lnTo>
                    <a:lnTo>
                      <a:pt x="15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4" name="Line 30"/>
              <p:cNvSpPr>
                <a:spLocks noChangeShapeType="1"/>
              </p:cNvSpPr>
              <p:nvPr/>
            </p:nvSpPr>
            <p:spPr bwMode="auto">
              <a:xfrm flipH="1">
                <a:off x="4630" y="2904"/>
                <a:ext cx="4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auto">
              <a:xfrm>
                <a:off x="4648" y="2994"/>
                <a:ext cx="9" cy="21"/>
              </a:xfrm>
              <a:custGeom>
                <a:avLst/>
                <a:gdLst>
                  <a:gd name="T0" fmla="*/ 0 w 24"/>
                  <a:gd name="T1" fmla="*/ 0 h 61"/>
                  <a:gd name="T2" fmla="*/ 2 w 24"/>
                  <a:gd name="T3" fmla="*/ 35 h 61"/>
                  <a:gd name="T4" fmla="*/ 24 w 24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1">
                    <a:moveTo>
                      <a:pt x="0" y="0"/>
                    </a:moveTo>
                    <a:lnTo>
                      <a:pt x="2" y="35"/>
                    </a:lnTo>
                    <a:lnTo>
                      <a:pt x="24" y="6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6" name="Line 32"/>
              <p:cNvSpPr>
                <a:spLocks noChangeShapeType="1"/>
              </p:cNvSpPr>
              <p:nvPr/>
            </p:nvSpPr>
            <p:spPr bwMode="auto">
              <a:xfrm flipH="1">
                <a:off x="4648" y="2904"/>
                <a:ext cx="2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7" name="Freeform 33"/>
              <p:cNvSpPr>
                <a:spLocks/>
              </p:cNvSpPr>
              <p:nvPr/>
            </p:nvSpPr>
            <p:spPr bwMode="auto">
              <a:xfrm>
                <a:off x="4577" y="2904"/>
                <a:ext cx="73" cy="107"/>
              </a:xfrm>
              <a:custGeom>
                <a:avLst/>
                <a:gdLst>
                  <a:gd name="T0" fmla="*/ 161 w 217"/>
                  <a:gd name="T1" fmla="*/ 0 h 317"/>
                  <a:gd name="T2" fmla="*/ 114 w 217"/>
                  <a:gd name="T3" fmla="*/ 0 h 317"/>
                  <a:gd name="T4" fmla="*/ 75 w 217"/>
                  <a:gd name="T5" fmla="*/ 13 h 317"/>
                  <a:gd name="T6" fmla="*/ 54 w 217"/>
                  <a:gd name="T7" fmla="*/ 49 h 317"/>
                  <a:gd name="T8" fmla="*/ 0 w 217"/>
                  <a:gd name="T9" fmla="*/ 249 h 317"/>
                  <a:gd name="T10" fmla="*/ 10 w 217"/>
                  <a:gd name="T11" fmla="*/ 296 h 317"/>
                  <a:gd name="T12" fmla="*/ 52 w 217"/>
                  <a:gd name="T13" fmla="*/ 317 h 317"/>
                  <a:gd name="T14" fmla="*/ 103 w 217"/>
                  <a:gd name="T15" fmla="*/ 317 h 317"/>
                  <a:gd name="T16" fmla="*/ 217 w 217"/>
                  <a:gd name="T17" fmla="*/ 25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317">
                    <a:moveTo>
                      <a:pt x="161" y="0"/>
                    </a:moveTo>
                    <a:lnTo>
                      <a:pt x="114" y="0"/>
                    </a:lnTo>
                    <a:lnTo>
                      <a:pt x="75" y="13"/>
                    </a:lnTo>
                    <a:lnTo>
                      <a:pt x="54" y="49"/>
                    </a:lnTo>
                    <a:lnTo>
                      <a:pt x="0" y="249"/>
                    </a:lnTo>
                    <a:lnTo>
                      <a:pt x="10" y="296"/>
                    </a:lnTo>
                    <a:lnTo>
                      <a:pt x="52" y="317"/>
                    </a:lnTo>
                    <a:lnTo>
                      <a:pt x="103" y="317"/>
                    </a:lnTo>
                    <a:lnTo>
                      <a:pt x="217" y="25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8" name="Oval 34"/>
              <p:cNvSpPr>
                <a:spLocks noChangeArrowheads="1"/>
              </p:cNvSpPr>
              <p:nvPr/>
            </p:nvSpPr>
            <p:spPr bwMode="auto">
              <a:xfrm>
                <a:off x="4675" y="2700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39" name="Group 35"/>
            <p:cNvGrpSpPr>
              <a:grpSpLocks/>
            </p:cNvGrpSpPr>
            <p:nvPr/>
          </p:nvGrpSpPr>
          <p:grpSpPr bwMode="auto">
            <a:xfrm>
              <a:off x="4675" y="1551"/>
              <a:ext cx="296" cy="165"/>
              <a:chOff x="4675" y="1551"/>
              <a:chExt cx="296" cy="165"/>
            </a:xfrm>
          </p:grpSpPr>
          <p:sp>
            <p:nvSpPr>
              <p:cNvPr id="47140" name="Freeform 36"/>
              <p:cNvSpPr>
                <a:spLocks/>
              </p:cNvSpPr>
              <p:nvPr/>
            </p:nvSpPr>
            <p:spPr bwMode="auto">
              <a:xfrm>
                <a:off x="4685" y="1647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1" name="Freeform 37"/>
              <p:cNvSpPr>
                <a:spLocks/>
              </p:cNvSpPr>
              <p:nvPr/>
            </p:nvSpPr>
            <p:spPr bwMode="auto">
              <a:xfrm>
                <a:off x="4792" y="1551"/>
                <a:ext cx="92" cy="160"/>
              </a:xfrm>
              <a:custGeom>
                <a:avLst/>
                <a:gdLst>
                  <a:gd name="T0" fmla="*/ 126 w 269"/>
                  <a:gd name="T1" fmla="*/ 0 h 472"/>
                  <a:gd name="T2" fmla="*/ 0 w 269"/>
                  <a:gd name="T3" fmla="*/ 472 h 472"/>
                  <a:gd name="T4" fmla="*/ 118 w 269"/>
                  <a:gd name="T5" fmla="*/ 472 h 472"/>
                  <a:gd name="T6" fmla="*/ 190 w 269"/>
                  <a:gd name="T7" fmla="*/ 445 h 472"/>
                  <a:gd name="T8" fmla="*/ 234 w 269"/>
                  <a:gd name="T9" fmla="*/ 380 h 472"/>
                  <a:gd name="T10" fmla="*/ 269 w 269"/>
                  <a:gd name="T11" fmla="*/ 249 h 472"/>
                  <a:gd name="T12" fmla="*/ 260 w 269"/>
                  <a:gd name="T13" fmla="*/ 184 h 472"/>
                  <a:gd name="T14" fmla="*/ 202 w 269"/>
                  <a:gd name="T15" fmla="*/ 157 h 472"/>
                  <a:gd name="T16" fmla="*/ 84 w 269"/>
                  <a:gd name="T17" fmla="*/ 15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472">
                    <a:moveTo>
                      <a:pt x="126" y="0"/>
                    </a:moveTo>
                    <a:lnTo>
                      <a:pt x="0" y="472"/>
                    </a:lnTo>
                    <a:lnTo>
                      <a:pt x="118" y="472"/>
                    </a:lnTo>
                    <a:lnTo>
                      <a:pt x="190" y="445"/>
                    </a:lnTo>
                    <a:lnTo>
                      <a:pt x="234" y="380"/>
                    </a:lnTo>
                    <a:lnTo>
                      <a:pt x="269" y="249"/>
                    </a:lnTo>
                    <a:lnTo>
                      <a:pt x="260" y="184"/>
                    </a:lnTo>
                    <a:lnTo>
                      <a:pt x="202" y="157"/>
                    </a:lnTo>
                    <a:lnTo>
                      <a:pt x="84" y="15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2" name="Line 38"/>
              <p:cNvSpPr>
                <a:spLocks noChangeShapeType="1"/>
              </p:cNvSpPr>
              <p:nvPr/>
            </p:nvSpPr>
            <p:spPr bwMode="auto">
              <a:xfrm flipV="1">
                <a:off x="4952" y="1551"/>
                <a:ext cx="19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3" name="Oval 39"/>
              <p:cNvSpPr>
                <a:spLocks noChangeArrowheads="1"/>
              </p:cNvSpPr>
              <p:nvPr/>
            </p:nvSpPr>
            <p:spPr bwMode="auto">
              <a:xfrm>
                <a:off x="4675" y="1632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44" name="Group 40"/>
            <p:cNvGrpSpPr>
              <a:grpSpLocks/>
            </p:cNvGrpSpPr>
            <p:nvPr/>
          </p:nvGrpSpPr>
          <p:grpSpPr bwMode="auto">
            <a:xfrm>
              <a:off x="4664" y="1056"/>
              <a:ext cx="313" cy="158"/>
              <a:chOff x="4664" y="1056"/>
              <a:chExt cx="313" cy="158"/>
            </a:xfrm>
          </p:grpSpPr>
          <p:sp>
            <p:nvSpPr>
              <p:cNvPr id="47145" name="Line 41"/>
              <p:cNvSpPr>
                <a:spLocks noChangeShapeType="1"/>
              </p:cNvSpPr>
              <p:nvPr/>
            </p:nvSpPr>
            <p:spPr bwMode="auto">
              <a:xfrm flipV="1">
                <a:off x="4960" y="1056"/>
                <a:ext cx="17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auto">
              <a:xfrm>
                <a:off x="4685" y="1144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7" name="Freeform 43"/>
              <p:cNvSpPr>
                <a:spLocks/>
              </p:cNvSpPr>
              <p:nvPr/>
            </p:nvSpPr>
            <p:spPr bwMode="auto">
              <a:xfrm>
                <a:off x="4806" y="1101"/>
                <a:ext cx="74" cy="109"/>
              </a:xfrm>
              <a:custGeom>
                <a:avLst/>
                <a:gdLst>
                  <a:gd name="T0" fmla="*/ 161 w 217"/>
                  <a:gd name="T1" fmla="*/ 0 h 317"/>
                  <a:gd name="T2" fmla="*/ 114 w 217"/>
                  <a:gd name="T3" fmla="*/ 0 h 317"/>
                  <a:gd name="T4" fmla="*/ 75 w 217"/>
                  <a:gd name="T5" fmla="*/ 14 h 317"/>
                  <a:gd name="T6" fmla="*/ 54 w 217"/>
                  <a:gd name="T7" fmla="*/ 49 h 317"/>
                  <a:gd name="T8" fmla="*/ 0 w 217"/>
                  <a:gd name="T9" fmla="*/ 249 h 317"/>
                  <a:gd name="T10" fmla="*/ 10 w 217"/>
                  <a:gd name="T11" fmla="*/ 296 h 317"/>
                  <a:gd name="T12" fmla="*/ 52 w 217"/>
                  <a:gd name="T13" fmla="*/ 317 h 317"/>
                  <a:gd name="T14" fmla="*/ 103 w 217"/>
                  <a:gd name="T15" fmla="*/ 317 h 317"/>
                  <a:gd name="T16" fmla="*/ 217 w 217"/>
                  <a:gd name="T17" fmla="*/ 25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317">
                    <a:moveTo>
                      <a:pt x="161" y="0"/>
                    </a:moveTo>
                    <a:lnTo>
                      <a:pt x="114" y="0"/>
                    </a:lnTo>
                    <a:lnTo>
                      <a:pt x="75" y="14"/>
                    </a:lnTo>
                    <a:lnTo>
                      <a:pt x="54" y="49"/>
                    </a:lnTo>
                    <a:lnTo>
                      <a:pt x="0" y="249"/>
                    </a:lnTo>
                    <a:lnTo>
                      <a:pt x="10" y="296"/>
                    </a:lnTo>
                    <a:lnTo>
                      <a:pt x="52" y="317"/>
                    </a:lnTo>
                    <a:lnTo>
                      <a:pt x="103" y="317"/>
                    </a:lnTo>
                    <a:lnTo>
                      <a:pt x="217" y="25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auto">
              <a:xfrm>
                <a:off x="4880" y="1194"/>
                <a:ext cx="9" cy="20"/>
              </a:xfrm>
              <a:custGeom>
                <a:avLst/>
                <a:gdLst>
                  <a:gd name="T0" fmla="*/ 0 w 24"/>
                  <a:gd name="T1" fmla="*/ 0 h 61"/>
                  <a:gd name="T2" fmla="*/ 2 w 24"/>
                  <a:gd name="T3" fmla="*/ 34 h 61"/>
                  <a:gd name="T4" fmla="*/ 24 w 24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1">
                    <a:moveTo>
                      <a:pt x="0" y="0"/>
                    </a:moveTo>
                    <a:lnTo>
                      <a:pt x="2" y="34"/>
                    </a:lnTo>
                    <a:lnTo>
                      <a:pt x="24" y="6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9" name="Line 45"/>
              <p:cNvSpPr>
                <a:spLocks noChangeShapeType="1"/>
              </p:cNvSpPr>
              <p:nvPr/>
            </p:nvSpPr>
            <p:spPr bwMode="auto">
              <a:xfrm flipH="1">
                <a:off x="4880" y="1101"/>
                <a:ext cx="23" cy="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0" name="Line 46"/>
              <p:cNvSpPr>
                <a:spLocks noChangeShapeType="1"/>
              </p:cNvSpPr>
              <p:nvPr/>
            </p:nvSpPr>
            <p:spPr bwMode="auto">
              <a:xfrm flipH="1">
                <a:off x="4862" y="1101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1" name="Oval 47"/>
              <p:cNvSpPr>
                <a:spLocks noChangeArrowheads="1"/>
              </p:cNvSpPr>
              <p:nvPr/>
            </p:nvSpPr>
            <p:spPr bwMode="auto">
              <a:xfrm>
                <a:off x="4664" y="1130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152" name="Group 48"/>
          <p:cNvGrpSpPr>
            <a:grpSpLocks/>
          </p:cNvGrpSpPr>
          <p:nvPr/>
        </p:nvGrpSpPr>
        <p:grpSpPr bwMode="auto">
          <a:xfrm>
            <a:off x="5622925" y="1281113"/>
            <a:ext cx="787400" cy="3443287"/>
            <a:chOff x="3460" y="1409"/>
            <a:chExt cx="470" cy="2043"/>
          </a:xfrm>
        </p:grpSpPr>
        <p:sp>
          <p:nvSpPr>
            <p:cNvPr id="47153" name="Line 49"/>
            <p:cNvSpPr>
              <a:spLocks noChangeShapeType="1"/>
            </p:cNvSpPr>
            <p:nvPr/>
          </p:nvSpPr>
          <p:spPr bwMode="auto">
            <a:xfrm>
              <a:off x="3624" y="1713"/>
              <a:ext cx="2" cy="1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4" name="Line 50"/>
            <p:cNvSpPr>
              <a:spLocks noChangeShapeType="1"/>
            </p:cNvSpPr>
            <p:nvPr/>
          </p:nvSpPr>
          <p:spPr bwMode="auto">
            <a:xfrm>
              <a:off x="3624" y="2961"/>
              <a:ext cx="2" cy="4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155" name="Group 51"/>
            <p:cNvGrpSpPr>
              <a:grpSpLocks/>
            </p:cNvGrpSpPr>
            <p:nvPr/>
          </p:nvGrpSpPr>
          <p:grpSpPr bwMode="auto">
            <a:xfrm>
              <a:off x="3586" y="3290"/>
              <a:ext cx="223" cy="162"/>
              <a:chOff x="3586" y="3290"/>
              <a:chExt cx="223" cy="162"/>
            </a:xfrm>
          </p:grpSpPr>
          <p:sp>
            <p:nvSpPr>
              <p:cNvPr id="47156" name="Freeform 52"/>
              <p:cNvSpPr>
                <a:spLocks/>
              </p:cNvSpPr>
              <p:nvPr/>
            </p:nvSpPr>
            <p:spPr bwMode="auto">
              <a:xfrm>
                <a:off x="3724" y="3290"/>
                <a:ext cx="85" cy="162"/>
              </a:xfrm>
              <a:custGeom>
                <a:avLst/>
                <a:gdLst>
                  <a:gd name="T0" fmla="*/ 245 w 245"/>
                  <a:gd name="T1" fmla="*/ 0 h 472"/>
                  <a:gd name="T2" fmla="*/ 118 w 245"/>
                  <a:gd name="T3" fmla="*/ 472 h 472"/>
                  <a:gd name="T4" fmla="*/ 0 w 245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472">
                    <a:moveTo>
                      <a:pt x="245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7" name="Freeform 53"/>
              <p:cNvSpPr>
                <a:spLocks/>
              </p:cNvSpPr>
              <p:nvPr/>
            </p:nvSpPr>
            <p:spPr bwMode="auto">
              <a:xfrm>
                <a:off x="3702" y="3421"/>
                <a:ext cx="22" cy="31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 flipV="1">
                <a:off x="3702" y="3376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9" name="Freeform 55"/>
              <p:cNvSpPr>
                <a:spLocks/>
              </p:cNvSpPr>
              <p:nvPr/>
            </p:nvSpPr>
            <p:spPr bwMode="auto">
              <a:xfrm>
                <a:off x="3714" y="3345"/>
                <a:ext cx="39" cy="31"/>
              </a:xfrm>
              <a:custGeom>
                <a:avLst/>
                <a:gdLst>
                  <a:gd name="T0" fmla="*/ 117 w 117"/>
                  <a:gd name="T1" fmla="*/ 0 h 92"/>
                  <a:gd name="T2" fmla="*/ 45 w 117"/>
                  <a:gd name="T3" fmla="*/ 27 h 92"/>
                  <a:gd name="T4" fmla="*/ 0 w 11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92">
                    <a:moveTo>
                      <a:pt x="117" y="0"/>
                    </a:moveTo>
                    <a:lnTo>
                      <a:pt x="45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0" name="Line 56"/>
              <p:cNvSpPr>
                <a:spLocks noChangeShapeType="1"/>
              </p:cNvSpPr>
              <p:nvPr/>
            </p:nvSpPr>
            <p:spPr bwMode="auto">
              <a:xfrm>
                <a:off x="3753" y="3345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1" name="Freeform 57"/>
              <p:cNvSpPr>
                <a:spLocks/>
              </p:cNvSpPr>
              <p:nvPr/>
            </p:nvSpPr>
            <p:spPr bwMode="auto">
              <a:xfrm>
                <a:off x="3595" y="3370"/>
                <a:ext cx="58" cy="57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4 h 168"/>
                  <a:gd name="T4" fmla="*/ 84 w 168"/>
                  <a:gd name="T5" fmla="*/ 0 h 168"/>
                  <a:gd name="T6" fmla="*/ 24 w 168"/>
                  <a:gd name="T7" fmla="*/ 24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4" y="24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2" name="Oval 58"/>
              <p:cNvSpPr>
                <a:spLocks noChangeArrowheads="1"/>
              </p:cNvSpPr>
              <p:nvPr/>
            </p:nvSpPr>
            <p:spPr bwMode="auto">
              <a:xfrm>
                <a:off x="3586" y="3349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63" name="Group 59"/>
            <p:cNvGrpSpPr>
              <a:grpSpLocks/>
            </p:cNvGrpSpPr>
            <p:nvPr/>
          </p:nvGrpSpPr>
          <p:grpSpPr bwMode="auto">
            <a:xfrm>
              <a:off x="3589" y="2881"/>
              <a:ext cx="189" cy="109"/>
              <a:chOff x="3589" y="2881"/>
              <a:chExt cx="189" cy="109"/>
            </a:xfrm>
          </p:grpSpPr>
          <p:sp>
            <p:nvSpPr>
              <p:cNvPr id="47164" name="Line 60"/>
              <p:cNvSpPr>
                <a:spLocks noChangeShapeType="1"/>
              </p:cNvSpPr>
              <p:nvPr/>
            </p:nvSpPr>
            <p:spPr bwMode="auto">
              <a:xfrm flipH="1">
                <a:off x="3726" y="2988"/>
                <a:ext cx="2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5" name="Freeform 61"/>
              <p:cNvSpPr>
                <a:spLocks/>
              </p:cNvSpPr>
              <p:nvPr/>
            </p:nvSpPr>
            <p:spPr bwMode="auto">
              <a:xfrm>
                <a:off x="3702" y="2957"/>
                <a:ext cx="24" cy="31"/>
              </a:xfrm>
              <a:custGeom>
                <a:avLst/>
                <a:gdLst>
                  <a:gd name="T0" fmla="*/ 0 w 68"/>
                  <a:gd name="T1" fmla="*/ 0 h 93"/>
                  <a:gd name="T2" fmla="*/ 10 w 68"/>
                  <a:gd name="T3" fmla="*/ 66 h 93"/>
                  <a:gd name="T4" fmla="*/ 68 w 68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10" y="66"/>
                    </a:lnTo>
                    <a:lnTo>
                      <a:pt x="68" y="9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6" name="Line 62"/>
              <p:cNvSpPr>
                <a:spLocks noChangeShapeType="1"/>
              </p:cNvSpPr>
              <p:nvPr/>
            </p:nvSpPr>
            <p:spPr bwMode="auto">
              <a:xfrm flipV="1">
                <a:off x="3702" y="2912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7" name="Freeform 63"/>
              <p:cNvSpPr>
                <a:spLocks/>
              </p:cNvSpPr>
              <p:nvPr/>
            </p:nvSpPr>
            <p:spPr bwMode="auto">
              <a:xfrm>
                <a:off x="3714" y="2881"/>
                <a:ext cx="41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8" name="Line 64"/>
              <p:cNvSpPr>
                <a:spLocks noChangeShapeType="1"/>
              </p:cNvSpPr>
              <p:nvPr/>
            </p:nvSpPr>
            <p:spPr bwMode="auto">
              <a:xfrm>
                <a:off x="3755" y="2881"/>
                <a:ext cx="2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9" name="Freeform 65"/>
              <p:cNvSpPr>
                <a:spLocks/>
              </p:cNvSpPr>
              <p:nvPr/>
            </p:nvSpPr>
            <p:spPr bwMode="auto">
              <a:xfrm>
                <a:off x="3595" y="2904"/>
                <a:ext cx="58" cy="57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0" name="Oval 66"/>
              <p:cNvSpPr>
                <a:spLocks noChangeArrowheads="1"/>
              </p:cNvSpPr>
              <p:nvPr/>
            </p:nvSpPr>
            <p:spPr bwMode="auto">
              <a:xfrm>
                <a:off x="3589" y="2891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71" name="Group 67"/>
            <p:cNvGrpSpPr>
              <a:grpSpLocks/>
            </p:cNvGrpSpPr>
            <p:nvPr/>
          </p:nvGrpSpPr>
          <p:grpSpPr bwMode="auto">
            <a:xfrm>
              <a:off x="3460" y="1409"/>
              <a:ext cx="470" cy="307"/>
              <a:chOff x="3460" y="1409"/>
              <a:chExt cx="470" cy="307"/>
            </a:xfrm>
          </p:grpSpPr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3482" y="1428"/>
                <a:ext cx="84" cy="160"/>
              </a:xfrm>
              <a:custGeom>
                <a:avLst/>
                <a:gdLst>
                  <a:gd name="T0" fmla="*/ 244 w 244"/>
                  <a:gd name="T1" fmla="*/ 0 h 472"/>
                  <a:gd name="T2" fmla="*/ 118 w 244"/>
                  <a:gd name="T3" fmla="*/ 472 h 472"/>
                  <a:gd name="T4" fmla="*/ 0 w 244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472">
                    <a:moveTo>
                      <a:pt x="244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3" name="Freeform 69"/>
              <p:cNvSpPr>
                <a:spLocks/>
              </p:cNvSpPr>
              <p:nvPr/>
            </p:nvSpPr>
            <p:spPr bwMode="auto">
              <a:xfrm>
                <a:off x="3460" y="1557"/>
                <a:ext cx="22" cy="31"/>
              </a:xfrm>
              <a:custGeom>
                <a:avLst/>
                <a:gdLst>
                  <a:gd name="T0" fmla="*/ 0 w 67"/>
                  <a:gd name="T1" fmla="*/ 0 h 92"/>
                  <a:gd name="T2" fmla="*/ 9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9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 flipV="1">
                <a:off x="3460" y="1512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5" name="Freeform 71"/>
              <p:cNvSpPr>
                <a:spLocks/>
              </p:cNvSpPr>
              <p:nvPr/>
            </p:nvSpPr>
            <p:spPr bwMode="auto">
              <a:xfrm>
                <a:off x="3472" y="1481"/>
                <a:ext cx="39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3511" y="1481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7" name="Line 73"/>
              <p:cNvSpPr>
                <a:spLocks noChangeShapeType="1"/>
              </p:cNvSpPr>
              <p:nvPr/>
            </p:nvSpPr>
            <p:spPr bwMode="auto">
              <a:xfrm flipV="1">
                <a:off x="3609" y="1428"/>
                <a:ext cx="21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8" name="Freeform 74"/>
              <p:cNvSpPr>
                <a:spLocks/>
              </p:cNvSpPr>
              <p:nvPr/>
            </p:nvSpPr>
            <p:spPr bwMode="auto">
              <a:xfrm>
                <a:off x="3653" y="1409"/>
                <a:ext cx="53" cy="197"/>
              </a:xfrm>
              <a:custGeom>
                <a:avLst/>
                <a:gdLst>
                  <a:gd name="T0" fmla="*/ 154 w 154"/>
                  <a:gd name="T1" fmla="*/ 0 h 577"/>
                  <a:gd name="T2" fmla="*/ 25 w 154"/>
                  <a:gd name="T3" fmla="*/ 289 h 577"/>
                  <a:gd name="T4" fmla="*/ 0 w 154"/>
                  <a:gd name="T5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577">
                    <a:moveTo>
                      <a:pt x="154" y="0"/>
                    </a:moveTo>
                    <a:lnTo>
                      <a:pt x="25" y="289"/>
                    </a:lnTo>
                    <a:lnTo>
                      <a:pt x="0" y="57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9" name="Line 75"/>
              <p:cNvSpPr>
                <a:spLocks noChangeShapeType="1"/>
              </p:cNvSpPr>
              <p:nvPr/>
            </p:nvSpPr>
            <p:spPr bwMode="auto">
              <a:xfrm flipH="1">
                <a:off x="3743" y="1588"/>
                <a:ext cx="2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0" name="Freeform 76"/>
              <p:cNvSpPr>
                <a:spLocks/>
              </p:cNvSpPr>
              <p:nvPr/>
            </p:nvSpPr>
            <p:spPr bwMode="auto">
              <a:xfrm>
                <a:off x="3720" y="1557"/>
                <a:ext cx="23" cy="31"/>
              </a:xfrm>
              <a:custGeom>
                <a:avLst/>
                <a:gdLst>
                  <a:gd name="T0" fmla="*/ 0 w 67"/>
                  <a:gd name="T1" fmla="*/ 0 h 92"/>
                  <a:gd name="T2" fmla="*/ 9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9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1" name="Line 77"/>
              <p:cNvSpPr>
                <a:spLocks noChangeShapeType="1"/>
              </p:cNvSpPr>
              <p:nvPr/>
            </p:nvSpPr>
            <p:spPr bwMode="auto">
              <a:xfrm flipV="1">
                <a:off x="3720" y="1512"/>
                <a:ext cx="13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2" name="Freeform 78"/>
              <p:cNvSpPr>
                <a:spLocks/>
              </p:cNvSpPr>
              <p:nvPr/>
            </p:nvSpPr>
            <p:spPr bwMode="auto">
              <a:xfrm>
                <a:off x="3733" y="1481"/>
                <a:ext cx="39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3" name="Line 79"/>
              <p:cNvSpPr>
                <a:spLocks noChangeShapeType="1"/>
              </p:cNvSpPr>
              <p:nvPr/>
            </p:nvSpPr>
            <p:spPr bwMode="auto">
              <a:xfrm>
                <a:off x="3772" y="1481"/>
                <a:ext cx="2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4" name="Line 80"/>
              <p:cNvSpPr>
                <a:spLocks noChangeShapeType="1"/>
              </p:cNvSpPr>
              <p:nvPr/>
            </p:nvSpPr>
            <p:spPr bwMode="auto">
              <a:xfrm flipV="1">
                <a:off x="3854" y="1428"/>
                <a:ext cx="18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5" name="Freeform 81"/>
              <p:cNvSpPr>
                <a:spLocks/>
              </p:cNvSpPr>
              <p:nvPr/>
            </p:nvSpPr>
            <p:spPr bwMode="auto">
              <a:xfrm>
                <a:off x="3876" y="1409"/>
                <a:ext cx="54" cy="197"/>
              </a:xfrm>
              <a:custGeom>
                <a:avLst/>
                <a:gdLst>
                  <a:gd name="T0" fmla="*/ 0 w 155"/>
                  <a:gd name="T1" fmla="*/ 577 h 577"/>
                  <a:gd name="T2" fmla="*/ 130 w 155"/>
                  <a:gd name="T3" fmla="*/ 289 h 577"/>
                  <a:gd name="T4" fmla="*/ 155 w 155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0" y="577"/>
                    </a:moveTo>
                    <a:lnTo>
                      <a:pt x="130" y="289"/>
                    </a:lnTo>
                    <a:lnTo>
                      <a:pt x="15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6" name="Freeform 82"/>
              <p:cNvSpPr>
                <a:spLocks/>
              </p:cNvSpPr>
              <p:nvPr/>
            </p:nvSpPr>
            <p:spPr bwMode="auto">
              <a:xfrm>
                <a:off x="3595" y="1656"/>
                <a:ext cx="58" cy="57"/>
              </a:xfrm>
              <a:custGeom>
                <a:avLst/>
                <a:gdLst>
                  <a:gd name="T0" fmla="*/ 168 w 168"/>
                  <a:gd name="T1" fmla="*/ 83 h 167"/>
                  <a:gd name="T2" fmla="*/ 143 w 168"/>
                  <a:gd name="T3" fmla="*/ 24 h 167"/>
                  <a:gd name="T4" fmla="*/ 84 w 168"/>
                  <a:gd name="T5" fmla="*/ 0 h 167"/>
                  <a:gd name="T6" fmla="*/ 24 w 168"/>
                  <a:gd name="T7" fmla="*/ 24 h 167"/>
                  <a:gd name="T8" fmla="*/ 0 w 168"/>
                  <a:gd name="T9" fmla="*/ 83 h 167"/>
                  <a:gd name="T10" fmla="*/ 24 w 168"/>
                  <a:gd name="T11" fmla="*/ 143 h 167"/>
                  <a:gd name="T12" fmla="*/ 84 w 168"/>
                  <a:gd name="T13" fmla="*/ 167 h 167"/>
                  <a:gd name="T14" fmla="*/ 143 w 168"/>
                  <a:gd name="T15" fmla="*/ 143 h 167"/>
                  <a:gd name="T16" fmla="*/ 168 w 168"/>
                  <a:gd name="T1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7">
                    <a:moveTo>
                      <a:pt x="168" y="83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4" y="24"/>
                    </a:lnTo>
                    <a:lnTo>
                      <a:pt x="0" y="83"/>
                    </a:lnTo>
                    <a:lnTo>
                      <a:pt x="24" y="143"/>
                    </a:lnTo>
                    <a:lnTo>
                      <a:pt x="84" y="167"/>
                    </a:lnTo>
                    <a:lnTo>
                      <a:pt x="143" y="143"/>
                    </a:lnTo>
                    <a:lnTo>
                      <a:pt x="168" y="8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7" name="Oval 83"/>
              <p:cNvSpPr>
                <a:spLocks noChangeArrowheads="1"/>
              </p:cNvSpPr>
              <p:nvPr/>
            </p:nvSpPr>
            <p:spPr bwMode="auto">
              <a:xfrm>
                <a:off x="3585" y="1632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188" name="Group 84"/>
          <p:cNvGrpSpPr>
            <a:grpSpLocks/>
          </p:cNvGrpSpPr>
          <p:nvPr/>
        </p:nvGrpSpPr>
        <p:grpSpPr bwMode="auto">
          <a:xfrm>
            <a:off x="4979988" y="4337050"/>
            <a:ext cx="384175" cy="200025"/>
            <a:chOff x="2660" y="2950"/>
            <a:chExt cx="207" cy="109"/>
          </a:xfrm>
        </p:grpSpPr>
        <p:sp>
          <p:nvSpPr>
            <p:cNvPr id="47189" name="Line 85"/>
            <p:cNvSpPr>
              <a:spLocks noChangeShapeType="1"/>
            </p:cNvSpPr>
            <p:nvPr/>
          </p:nvSpPr>
          <p:spPr bwMode="auto">
            <a:xfrm flipH="1" flipV="1">
              <a:off x="2660" y="2950"/>
              <a:ext cx="109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0" name="Line 86"/>
            <p:cNvSpPr>
              <a:spLocks noChangeShapeType="1"/>
            </p:cNvSpPr>
            <p:nvPr/>
          </p:nvSpPr>
          <p:spPr bwMode="auto">
            <a:xfrm>
              <a:off x="2710" y="2998"/>
              <a:ext cx="9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1" name="Line 87"/>
            <p:cNvSpPr>
              <a:spLocks noChangeShapeType="1"/>
            </p:cNvSpPr>
            <p:nvPr/>
          </p:nvSpPr>
          <p:spPr bwMode="auto">
            <a:xfrm>
              <a:off x="2758" y="2950"/>
              <a:ext cx="109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92" name="Group 88"/>
          <p:cNvGrpSpPr>
            <a:grpSpLocks/>
          </p:cNvGrpSpPr>
          <p:nvPr/>
        </p:nvGrpSpPr>
        <p:grpSpPr bwMode="auto">
          <a:xfrm>
            <a:off x="4162425" y="2903538"/>
            <a:ext cx="171450" cy="249237"/>
            <a:chOff x="2252" y="2160"/>
            <a:chExt cx="98" cy="144"/>
          </a:xfrm>
        </p:grpSpPr>
        <p:sp>
          <p:nvSpPr>
            <p:cNvPr id="47193" name="Line 89"/>
            <p:cNvSpPr>
              <a:spLocks noChangeShapeType="1"/>
            </p:cNvSpPr>
            <p:nvPr/>
          </p:nvSpPr>
          <p:spPr bwMode="auto">
            <a:xfrm flipV="1">
              <a:off x="2252" y="2201"/>
              <a:ext cx="19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4" name="Freeform 90"/>
            <p:cNvSpPr>
              <a:spLocks/>
            </p:cNvSpPr>
            <p:nvPr/>
          </p:nvSpPr>
          <p:spPr bwMode="auto">
            <a:xfrm>
              <a:off x="2271" y="2160"/>
              <a:ext cx="79" cy="41"/>
            </a:xfrm>
            <a:custGeom>
              <a:avLst/>
              <a:gdLst>
                <a:gd name="T0" fmla="*/ 262 w 262"/>
                <a:gd name="T1" fmla="*/ 132 h 132"/>
                <a:gd name="T2" fmla="*/ 249 w 262"/>
                <a:gd name="T3" fmla="*/ 39 h 132"/>
                <a:gd name="T4" fmla="*/ 166 w 262"/>
                <a:gd name="T5" fmla="*/ 0 h 132"/>
                <a:gd name="T6" fmla="*/ 63 w 262"/>
                <a:gd name="T7" fmla="*/ 39 h 132"/>
                <a:gd name="T8" fmla="*/ 0 w 26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2">
                  <a:moveTo>
                    <a:pt x="262" y="132"/>
                  </a:moveTo>
                  <a:lnTo>
                    <a:pt x="249" y="39"/>
                  </a:lnTo>
                  <a:lnTo>
                    <a:pt x="166" y="0"/>
                  </a:lnTo>
                  <a:lnTo>
                    <a:pt x="63" y="39"/>
                  </a:lnTo>
                  <a:lnTo>
                    <a:pt x="0" y="1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5" name="Line 91"/>
            <p:cNvSpPr>
              <a:spLocks noChangeShapeType="1"/>
            </p:cNvSpPr>
            <p:nvPr/>
          </p:nvSpPr>
          <p:spPr bwMode="auto">
            <a:xfrm flipH="1">
              <a:off x="2333" y="2201"/>
              <a:ext cx="17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6" name="Freeform 92"/>
            <p:cNvSpPr>
              <a:spLocks/>
            </p:cNvSpPr>
            <p:nvPr/>
          </p:nvSpPr>
          <p:spPr bwMode="auto">
            <a:xfrm>
              <a:off x="2252" y="2265"/>
              <a:ext cx="81" cy="39"/>
            </a:xfrm>
            <a:custGeom>
              <a:avLst/>
              <a:gdLst>
                <a:gd name="T0" fmla="*/ 0 w 262"/>
                <a:gd name="T1" fmla="*/ 0 h 131"/>
                <a:gd name="T2" fmla="*/ 14 w 262"/>
                <a:gd name="T3" fmla="*/ 93 h 131"/>
                <a:gd name="T4" fmla="*/ 96 w 262"/>
                <a:gd name="T5" fmla="*/ 131 h 131"/>
                <a:gd name="T6" fmla="*/ 199 w 262"/>
                <a:gd name="T7" fmla="*/ 93 h 131"/>
                <a:gd name="T8" fmla="*/ 262 w 2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0" y="0"/>
                  </a:moveTo>
                  <a:lnTo>
                    <a:pt x="14" y="93"/>
                  </a:lnTo>
                  <a:lnTo>
                    <a:pt x="96" y="131"/>
                  </a:lnTo>
                  <a:lnTo>
                    <a:pt x="199" y="93"/>
                  </a:lnTo>
                  <a:lnTo>
                    <a:pt x="26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97" name="Freeform 93"/>
          <p:cNvSpPr>
            <a:spLocks/>
          </p:cNvSpPr>
          <p:nvPr/>
        </p:nvSpPr>
        <p:spPr bwMode="auto">
          <a:xfrm>
            <a:off x="1165225" y="1211263"/>
            <a:ext cx="168275" cy="254000"/>
          </a:xfrm>
          <a:custGeom>
            <a:avLst/>
            <a:gdLst>
              <a:gd name="T0" fmla="*/ 0 w 314"/>
              <a:gd name="T1" fmla="*/ 0 h 472"/>
              <a:gd name="T2" fmla="*/ 31 w 314"/>
              <a:gd name="T3" fmla="*/ 472 h 472"/>
              <a:gd name="T4" fmla="*/ 314 w 314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" h="472">
                <a:moveTo>
                  <a:pt x="0" y="0"/>
                </a:moveTo>
                <a:lnTo>
                  <a:pt x="31" y="472"/>
                </a:lnTo>
                <a:lnTo>
                  <a:pt x="31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7198" name="Group 94"/>
          <p:cNvGrpSpPr>
            <a:grpSpLocks/>
          </p:cNvGrpSpPr>
          <p:nvPr/>
        </p:nvGrpSpPr>
        <p:grpSpPr bwMode="auto">
          <a:xfrm>
            <a:off x="3452813" y="1866900"/>
            <a:ext cx="571500" cy="2139950"/>
            <a:chOff x="2014" y="1704"/>
            <a:chExt cx="360" cy="1348"/>
          </a:xfrm>
        </p:grpSpPr>
        <p:sp>
          <p:nvSpPr>
            <p:cNvPr id="47199" name="Line 95"/>
            <p:cNvSpPr>
              <a:spLocks noChangeShapeType="1"/>
            </p:cNvSpPr>
            <p:nvPr/>
          </p:nvSpPr>
          <p:spPr bwMode="auto">
            <a:xfrm>
              <a:off x="2137" y="1704"/>
              <a:ext cx="1" cy="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00" name="Line 96"/>
            <p:cNvSpPr>
              <a:spLocks noChangeShapeType="1"/>
            </p:cNvSpPr>
            <p:nvPr/>
          </p:nvSpPr>
          <p:spPr bwMode="auto">
            <a:xfrm flipV="1">
              <a:off x="2137" y="2201"/>
              <a:ext cx="1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201" name="Group 97"/>
            <p:cNvGrpSpPr>
              <a:grpSpLocks/>
            </p:cNvGrpSpPr>
            <p:nvPr/>
          </p:nvGrpSpPr>
          <p:grpSpPr bwMode="auto">
            <a:xfrm>
              <a:off x="2014" y="2765"/>
              <a:ext cx="360" cy="287"/>
              <a:chOff x="1848" y="2533"/>
              <a:chExt cx="325" cy="262"/>
            </a:xfrm>
          </p:grpSpPr>
          <p:grpSp>
            <p:nvGrpSpPr>
              <p:cNvPr id="47202" name="Group 98"/>
              <p:cNvGrpSpPr>
                <a:grpSpLocks/>
              </p:cNvGrpSpPr>
              <p:nvPr/>
            </p:nvGrpSpPr>
            <p:grpSpPr bwMode="auto">
              <a:xfrm>
                <a:off x="1848" y="2548"/>
                <a:ext cx="325" cy="247"/>
                <a:chOff x="1848" y="2548"/>
                <a:chExt cx="325" cy="247"/>
              </a:xfrm>
            </p:grpSpPr>
            <p:sp>
              <p:nvSpPr>
                <p:cNvPr id="47203" name="Freeform 99"/>
                <p:cNvSpPr>
                  <a:spLocks/>
                </p:cNvSpPr>
                <p:nvPr/>
              </p:nvSpPr>
              <p:spPr bwMode="auto">
                <a:xfrm>
                  <a:off x="1848" y="2683"/>
                  <a:ext cx="66" cy="98"/>
                </a:xfrm>
                <a:custGeom>
                  <a:avLst/>
                  <a:gdLst>
                    <a:gd name="T0" fmla="*/ 161 w 217"/>
                    <a:gd name="T1" fmla="*/ 0 h 316"/>
                    <a:gd name="T2" fmla="*/ 114 w 217"/>
                    <a:gd name="T3" fmla="*/ 0 h 316"/>
                    <a:gd name="T4" fmla="*/ 75 w 217"/>
                    <a:gd name="T5" fmla="*/ 14 h 316"/>
                    <a:gd name="T6" fmla="*/ 53 w 217"/>
                    <a:gd name="T7" fmla="*/ 49 h 316"/>
                    <a:gd name="T8" fmla="*/ 0 w 217"/>
                    <a:gd name="T9" fmla="*/ 248 h 316"/>
                    <a:gd name="T10" fmla="*/ 9 w 217"/>
                    <a:gd name="T11" fmla="*/ 295 h 316"/>
                    <a:gd name="T12" fmla="*/ 52 w 217"/>
                    <a:gd name="T13" fmla="*/ 316 h 316"/>
                    <a:gd name="T14" fmla="*/ 103 w 217"/>
                    <a:gd name="T15" fmla="*/ 316 h 316"/>
                    <a:gd name="T16" fmla="*/ 217 w 217"/>
                    <a:gd name="T17" fmla="*/ 25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" h="316">
                      <a:moveTo>
                        <a:pt x="161" y="0"/>
                      </a:moveTo>
                      <a:lnTo>
                        <a:pt x="114" y="0"/>
                      </a:lnTo>
                      <a:lnTo>
                        <a:pt x="75" y="14"/>
                      </a:lnTo>
                      <a:lnTo>
                        <a:pt x="53" y="49"/>
                      </a:lnTo>
                      <a:lnTo>
                        <a:pt x="0" y="248"/>
                      </a:lnTo>
                      <a:lnTo>
                        <a:pt x="9" y="295"/>
                      </a:lnTo>
                      <a:lnTo>
                        <a:pt x="52" y="316"/>
                      </a:lnTo>
                      <a:lnTo>
                        <a:pt x="103" y="316"/>
                      </a:lnTo>
                      <a:lnTo>
                        <a:pt x="217" y="253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4" name="Freeform 100"/>
                <p:cNvSpPr>
                  <a:spLocks/>
                </p:cNvSpPr>
                <p:nvPr/>
              </p:nvSpPr>
              <p:spPr bwMode="auto">
                <a:xfrm>
                  <a:off x="1962" y="2616"/>
                  <a:ext cx="48" cy="179"/>
                </a:xfrm>
                <a:custGeom>
                  <a:avLst/>
                  <a:gdLst>
                    <a:gd name="T0" fmla="*/ 155 w 155"/>
                    <a:gd name="T1" fmla="*/ 0 h 577"/>
                    <a:gd name="T2" fmla="*/ 26 w 155"/>
                    <a:gd name="T3" fmla="*/ 288 h 577"/>
                    <a:gd name="T4" fmla="*/ 0 w 155"/>
                    <a:gd name="T5" fmla="*/ 577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" h="577">
                      <a:moveTo>
                        <a:pt x="155" y="0"/>
                      </a:moveTo>
                      <a:lnTo>
                        <a:pt x="26" y="288"/>
                      </a:lnTo>
                      <a:lnTo>
                        <a:pt x="0" y="577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5" name="Freeform 101"/>
                <p:cNvSpPr>
                  <a:spLocks/>
                </p:cNvSpPr>
                <p:nvPr/>
              </p:nvSpPr>
              <p:spPr bwMode="auto">
                <a:xfrm>
                  <a:off x="2016" y="2633"/>
                  <a:ext cx="83" cy="146"/>
                </a:xfrm>
                <a:custGeom>
                  <a:avLst/>
                  <a:gdLst>
                    <a:gd name="T0" fmla="*/ 126 w 269"/>
                    <a:gd name="T1" fmla="*/ 0 h 473"/>
                    <a:gd name="T2" fmla="*/ 0 w 269"/>
                    <a:gd name="T3" fmla="*/ 473 h 473"/>
                    <a:gd name="T4" fmla="*/ 118 w 269"/>
                    <a:gd name="T5" fmla="*/ 473 h 473"/>
                    <a:gd name="T6" fmla="*/ 190 w 269"/>
                    <a:gd name="T7" fmla="*/ 446 h 473"/>
                    <a:gd name="T8" fmla="*/ 234 w 269"/>
                    <a:gd name="T9" fmla="*/ 381 h 473"/>
                    <a:gd name="T10" fmla="*/ 269 w 269"/>
                    <a:gd name="T11" fmla="*/ 250 h 473"/>
                    <a:gd name="T12" fmla="*/ 260 w 269"/>
                    <a:gd name="T13" fmla="*/ 185 h 473"/>
                    <a:gd name="T14" fmla="*/ 202 w 269"/>
                    <a:gd name="T15" fmla="*/ 158 h 473"/>
                    <a:gd name="T16" fmla="*/ 84 w 269"/>
                    <a:gd name="T17" fmla="*/ 158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9" h="473">
                      <a:moveTo>
                        <a:pt x="126" y="0"/>
                      </a:moveTo>
                      <a:lnTo>
                        <a:pt x="0" y="473"/>
                      </a:lnTo>
                      <a:lnTo>
                        <a:pt x="118" y="473"/>
                      </a:lnTo>
                      <a:lnTo>
                        <a:pt x="190" y="446"/>
                      </a:lnTo>
                      <a:lnTo>
                        <a:pt x="234" y="381"/>
                      </a:lnTo>
                      <a:lnTo>
                        <a:pt x="269" y="250"/>
                      </a:lnTo>
                      <a:lnTo>
                        <a:pt x="260" y="185"/>
                      </a:lnTo>
                      <a:lnTo>
                        <a:pt x="202" y="158"/>
                      </a:lnTo>
                      <a:lnTo>
                        <a:pt x="84" y="158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6" name="Freeform 102"/>
                <p:cNvSpPr>
                  <a:spLocks/>
                </p:cNvSpPr>
                <p:nvPr/>
              </p:nvSpPr>
              <p:spPr bwMode="auto">
                <a:xfrm>
                  <a:off x="2125" y="2616"/>
                  <a:ext cx="48" cy="179"/>
                </a:xfrm>
                <a:custGeom>
                  <a:avLst/>
                  <a:gdLst>
                    <a:gd name="T0" fmla="*/ 0 w 154"/>
                    <a:gd name="T1" fmla="*/ 577 h 577"/>
                    <a:gd name="T2" fmla="*/ 129 w 154"/>
                    <a:gd name="T3" fmla="*/ 288 h 577"/>
                    <a:gd name="T4" fmla="*/ 154 w 154"/>
                    <a:gd name="T5" fmla="*/ 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4" h="577">
                      <a:moveTo>
                        <a:pt x="0" y="577"/>
                      </a:moveTo>
                      <a:lnTo>
                        <a:pt x="129" y="288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7" name="Freeform 103"/>
                <p:cNvSpPr>
                  <a:spLocks/>
                </p:cNvSpPr>
                <p:nvPr/>
              </p:nvSpPr>
              <p:spPr bwMode="auto">
                <a:xfrm>
                  <a:off x="1914" y="2764"/>
                  <a:ext cx="8" cy="20"/>
                </a:xfrm>
                <a:custGeom>
                  <a:avLst/>
                  <a:gdLst>
                    <a:gd name="T0" fmla="*/ 0 w 24"/>
                    <a:gd name="T1" fmla="*/ 0 h 62"/>
                    <a:gd name="T2" fmla="*/ 2 w 24"/>
                    <a:gd name="T3" fmla="*/ 35 h 62"/>
                    <a:gd name="T4" fmla="*/ 24 w 24"/>
                    <a:gd name="T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62">
                      <a:moveTo>
                        <a:pt x="0" y="0"/>
                      </a:moveTo>
                      <a:lnTo>
                        <a:pt x="2" y="35"/>
                      </a:lnTo>
                      <a:lnTo>
                        <a:pt x="24" y="6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8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914" y="2683"/>
                  <a:ext cx="20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09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898" y="2683"/>
                  <a:ext cx="36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10" name="Freeform 106"/>
                <p:cNvSpPr>
                  <a:spLocks/>
                </p:cNvSpPr>
                <p:nvPr/>
              </p:nvSpPr>
              <p:spPr bwMode="auto">
                <a:xfrm>
                  <a:off x="1933" y="2548"/>
                  <a:ext cx="51" cy="52"/>
                </a:xfrm>
                <a:custGeom>
                  <a:avLst/>
                  <a:gdLst>
                    <a:gd name="T0" fmla="*/ 168 w 168"/>
                    <a:gd name="T1" fmla="*/ 84 h 168"/>
                    <a:gd name="T2" fmla="*/ 143 w 168"/>
                    <a:gd name="T3" fmla="*/ 24 h 168"/>
                    <a:gd name="T4" fmla="*/ 84 w 168"/>
                    <a:gd name="T5" fmla="*/ 0 h 168"/>
                    <a:gd name="T6" fmla="*/ 25 w 168"/>
                    <a:gd name="T7" fmla="*/ 24 h 168"/>
                    <a:gd name="T8" fmla="*/ 0 w 168"/>
                    <a:gd name="T9" fmla="*/ 84 h 168"/>
                    <a:gd name="T10" fmla="*/ 25 w 168"/>
                    <a:gd name="T11" fmla="*/ 143 h 168"/>
                    <a:gd name="T12" fmla="*/ 84 w 168"/>
                    <a:gd name="T13" fmla="*/ 168 h 168"/>
                    <a:gd name="T14" fmla="*/ 143 w 168"/>
                    <a:gd name="T15" fmla="*/ 143 h 168"/>
                    <a:gd name="T16" fmla="*/ 168 w 168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8">
                      <a:moveTo>
                        <a:pt x="168" y="84"/>
                      </a:moveTo>
                      <a:lnTo>
                        <a:pt x="143" y="24"/>
                      </a:lnTo>
                      <a:lnTo>
                        <a:pt x="84" y="0"/>
                      </a:lnTo>
                      <a:lnTo>
                        <a:pt x="25" y="24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8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211" name="Oval 107"/>
              <p:cNvSpPr>
                <a:spLocks noChangeArrowheads="1"/>
              </p:cNvSpPr>
              <p:nvPr/>
            </p:nvSpPr>
            <p:spPr bwMode="auto">
              <a:xfrm>
                <a:off x="1909" y="2533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212" name="Group 108"/>
          <p:cNvGrpSpPr>
            <a:grpSpLocks/>
          </p:cNvGrpSpPr>
          <p:nvPr/>
        </p:nvGrpSpPr>
        <p:grpSpPr bwMode="auto">
          <a:xfrm>
            <a:off x="2846388" y="1146175"/>
            <a:ext cx="771525" cy="2443163"/>
            <a:chOff x="1632" y="1250"/>
            <a:chExt cx="486" cy="1539"/>
          </a:xfrm>
        </p:grpSpPr>
        <p:sp>
          <p:nvSpPr>
            <p:cNvPr id="47213" name="Line 109"/>
            <p:cNvSpPr>
              <a:spLocks noChangeShapeType="1"/>
            </p:cNvSpPr>
            <p:nvPr/>
          </p:nvSpPr>
          <p:spPr bwMode="auto">
            <a:xfrm>
              <a:off x="1836" y="1384"/>
              <a:ext cx="0" cy="1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7214" name="Group 110"/>
            <p:cNvGrpSpPr>
              <a:grpSpLocks/>
            </p:cNvGrpSpPr>
            <p:nvPr/>
          </p:nvGrpSpPr>
          <p:grpSpPr bwMode="auto">
            <a:xfrm>
              <a:off x="1632" y="1250"/>
              <a:ext cx="486" cy="1539"/>
              <a:chOff x="1632" y="1250"/>
              <a:chExt cx="486" cy="1539"/>
            </a:xfrm>
          </p:grpSpPr>
          <p:sp>
            <p:nvSpPr>
              <p:cNvPr id="47215" name="Line 111"/>
              <p:cNvSpPr>
                <a:spLocks noChangeShapeType="1"/>
              </p:cNvSpPr>
              <p:nvPr/>
            </p:nvSpPr>
            <p:spPr bwMode="auto">
              <a:xfrm>
                <a:off x="1855" y="1893"/>
                <a:ext cx="263" cy="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16" name="Line 112"/>
              <p:cNvSpPr>
                <a:spLocks noChangeShapeType="1"/>
              </p:cNvSpPr>
              <p:nvPr/>
            </p:nvSpPr>
            <p:spPr bwMode="auto">
              <a:xfrm>
                <a:off x="1834" y="2509"/>
                <a:ext cx="284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17" name="Line 113"/>
              <p:cNvSpPr>
                <a:spLocks noChangeShapeType="1"/>
              </p:cNvSpPr>
              <p:nvPr/>
            </p:nvSpPr>
            <p:spPr bwMode="auto">
              <a:xfrm>
                <a:off x="1855" y="1394"/>
                <a:ext cx="263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7218" name="Group 114"/>
              <p:cNvGrpSpPr>
                <a:grpSpLocks/>
              </p:cNvGrpSpPr>
              <p:nvPr/>
            </p:nvGrpSpPr>
            <p:grpSpPr bwMode="auto">
              <a:xfrm>
                <a:off x="1644" y="1250"/>
                <a:ext cx="238" cy="176"/>
                <a:chOff x="1513" y="1150"/>
                <a:chExt cx="215" cy="160"/>
              </a:xfrm>
            </p:grpSpPr>
            <p:sp>
              <p:nvSpPr>
                <p:cNvPr id="47219" name="Freeform 115"/>
                <p:cNvSpPr>
                  <a:spLocks/>
                </p:cNvSpPr>
                <p:nvPr/>
              </p:nvSpPr>
              <p:spPr bwMode="auto">
                <a:xfrm>
                  <a:off x="1513" y="1193"/>
                  <a:ext cx="67" cy="97"/>
                </a:xfrm>
                <a:custGeom>
                  <a:avLst/>
                  <a:gdLst>
                    <a:gd name="T0" fmla="*/ 161 w 217"/>
                    <a:gd name="T1" fmla="*/ 0 h 317"/>
                    <a:gd name="T2" fmla="*/ 114 w 217"/>
                    <a:gd name="T3" fmla="*/ 0 h 317"/>
                    <a:gd name="T4" fmla="*/ 75 w 217"/>
                    <a:gd name="T5" fmla="*/ 14 h 317"/>
                    <a:gd name="T6" fmla="*/ 53 w 217"/>
                    <a:gd name="T7" fmla="*/ 49 h 317"/>
                    <a:gd name="T8" fmla="*/ 0 w 217"/>
                    <a:gd name="T9" fmla="*/ 249 h 317"/>
                    <a:gd name="T10" fmla="*/ 9 w 217"/>
                    <a:gd name="T11" fmla="*/ 296 h 317"/>
                    <a:gd name="T12" fmla="*/ 52 w 217"/>
                    <a:gd name="T13" fmla="*/ 317 h 317"/>
                    <a:gd name="T14" fmla="*/ 103 w 217"/>
                    <a:gd name="T15" fmla="*/ 317 h 317"/>
                    <a:gd name="T16" fmla="*/ 217 w 217"/>
                    <a:gd name="T17" fmla="*/ 254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" h="317">
                      <a:moveTo>
                        <a:pt x="161" y="0"/>
                      </a:moveTo>
                      <a:lnTo>
                        <a:pt x="114" y="0"/>
                      </a:lnTo>
                      <a:lnTo>
                        <a:pt x="75" y="14"/>
                      </a:lnTo>
                      <a:lnTo>
                        <a:pt x="53" y="49"/>
                      </a:lnTo>
                      <a:lnTo>
                        <a:pt x="0" y="249"/>
                      </a:lnTo>
                      <a:lnTo>
                        <a:pt x="9" y="296"/>
                      </a:lnTo>
                      <a:lnTo>
                        <a:pt x="52" y="317"/>
                      </a:lnTo>
                      <a:lnTo>
                        <a:pt x="103" y="317"/>
                      </a:lnTo>
                      <a:lnTo>
                        <a:pt x="217" y="25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563" y="1193"/>
                  <a:ext cx="37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1" name="Freeform 117"/>
                <p:cNvSpPr>
                  <a:spLocks/>
                </p:cNvSpPr>
                <p:nvPr/>
              </p:nvSpPr>
              <p:spPr bwMode="auto">
                <a:xfrm>
                  <a:off x="1580" y="1274"/>
                  <a:ext cx="7" cy="18"/>
                </a:xfrm>
                <a:custGeom>
                  <a:avLst/>
                  <a:gdLst>
                    <a:gd name="T0" fmla="*/ 0 w 24"/>
                    <a:gd name="T1" fmla="*/ 0 h 61"/>
                    <a:gd name="T2" fmla="*/ 2 w 24"/>
                    <a:gd name="T3" fmla="*/ 34 h 61"/>
                    <a:gd name="T4" fmla="*/ 24 w 24"/>
                    <a:gd name="T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61">
                      <a:moveTo>
                        <a:pt x="0" y="0"/>
                      </a:moveTo>
                      <a:lnTo>
                        <a:pt x="2" y="34"/>
                      </a:lnTo>
                      <a:lnTo>
                        <a:pt x="24" y="6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580" y="1193"/>
                  <a:ext cx="20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3" name="Freeform 119"/>
                <p:cNvSpPr>
                  <a:spLocks/>
                </p:cNvSpPr>
                <p:nvPr/>
              </p:nvSpPr>
              <p:spPr bwMode="auto">
                <a:xfrm>
                  <a:off x="1659" y="1241"/>
                  <a:ext cx="52" cy="51"/>
                </a:xfrm>
                <a:custGeom>
                  <a:avLst/>
                  <a:gdLst>
                    <a:gd name="T0" fmla="*/ 168 w 168"/>
                    <a:gd name="T1" fmla="*/ 84 h 168"/>
                    <a:gd name="T2" fmla="*/ 143 w 168"/>
                    <a:gd name="T3" fmla="*/ 25 h 168"/>
                    <a:gd name="T4" fmla="*/ 84 w 168"/>
                    <a:gd name="T5" fmla="*/ 0 h 168"/>
                    <a:gd name="T6" fmla="*/ 25 w 168"/>
                    <a:gd name="T7" fmla="*/ 25 h 168"/>
                    <a:gd name="T8" fmla="*/ 0 w 168"/>
                    <a:gd name="T9" fmla="*/ 84 h 168"/>
                    <a:gd name="T10" fmla="*/ 25 w 168"/>
                    <a:gd name="T11" fmla="*/ 143 h 168"/>
                    <a:gd name="T12" fmla="*/ 84 w 168"/>
                    <a:gd name="T13" fmla="*/ 168 h 168"/>
                    <a:gd name="T14" fmla="*/ 143 w 168"/>
                    <a:gd name="T15" fmla="*/ 143 h 168"/>
                    <a:gd name="T16" fmla="*/ 168 w 168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8">
                      <a:moveTo>
                        <a:pt x="168" y="84"/>
                      </a:moveTo>
                      <a:lnTo>
                        <a:pt x="143" y="25"/>
                      </a:lnTo>
                      <a:lnTo>
                        <a:pt x="84" y="0"/>
                      </a:lnTo>
                      <a:lnTo>
                        <a:pt x="25" y="25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8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650" y="1150"/>
                  <a:ext cx="17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5" name="Oval 121"/>
                <p:cNvSpPr>
                  <a:spLocks noChangeArrowheads="1"/>
                </p:cNvSpPr>
                <p:nvPr/>
              </p:nvSpPr>
              <p:spPr bwMode="auto">
                <a:xfrm>
                  <a:off x="1651" y="1226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226" name="Group 122"/>
              <p:cNvGrpSpPr>
                <a:grpSpLocks/>
              </p:cNvGrpSpPr>
              <p:nvPr/>
            </p:nvGrpSpPr>
            <p:grpSpPr bwMode="auto">
              <a:xfrm>
                <a:off x="1632" y="1702"/>
                <a:ext cx="249" cy="221"/>
                <a:chOff x="1495" y="1562"/>
                <a:chExt cx="225" cy="202"/>
              </a:xfrm>
            </p:grpSpPr>
            <p:sp>
              <p:nvSpPr>
                <p:cNvPr id="47227" name="Freeform 123"/>
                <p:cNvSpPr>
                  <a:spLocks/>
                </p:cNvSpPr>
                <p:nvPr/>
              </p:nvSpPr>
              <p:spPr bwMode="auto">
                <a:xfrm>
                  <a:off x="1495" y="1562"/>
                  <a:ext cx="83" cy="146"/>
                </a:xfrm>
                <a:custGeom>
                  <a:avLst/>
                  <a:gdLst>
                    <a:gd name="T0" fmla="*/ 127 w 270"/>
                    <a:gd name="T1" fmla="*/ 0 h 472"/>
                    <a:gd name="T2" fmla="*/ 0 w 270"/>
                    <a:gd name="T3" fmla="*/ 472 h 472"/>
                    <a:gd name="T4" fmla="*/ 118 w 270"/>
                    <a:gd name="T5" fmla="*/ 472 h 472"/>
                    <a:gd name="T6" fmla="*/ 190 w 270"/>
                    <a:gd name="T7" fmla="*/ 446 h 472"/>
                    <a:gd name="T8" fmla="*/ 235 w 270"/>
                    <a:gd name="T9" fmla="*/ 381 h 472"/>
                    <a:gd name="T10" fmla="*/ 270 w 270"/>
                    <a:gd name="T11" fmla="*/ 250 h 472"/>
                    <a:gd name="T12" fmla="*/ 260 w 270"/>
                    <a:gd name="T13" fmla="*/ 185 h 472"/>
                    <a:gd name="T14" fmla="*/ 203 w 270"/>
                    <a:gd name="T15" fmla="*/ 158 h 472"/>
                    <a:gd name="T16" fmla="*/ 85 w 270"/>
                    <a:gd name="T17" fmla="*/ 158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0" h="472">
                      <a:moveTo>
                        <a:pt x="127" y="0"/>
                      </a:moveTo>
                      <a:lnTo>
                        <a:pt x="0" y="472"/>
                      </a:lnTo>
                      <a:lnTo>
                        <a:pt x="118" y="472"/>
                      </a:lnTo>
                      <a:lnTo>
                        <a:pt x="190" y="446"/>
                      </a:lnTo>
                      <a:lnTo>
                        <a:pt x="235" y="381"/>
                      </a:lnTo>
                      <a:lnTo>
                        <a:pt x="270" y="250"/>
                      </a:lnTo>
                      <a:lnTo>
                        <a:pt x="260" y="185"/>
                      </a:lnTo>
                      <a:lnTo>
                        <a:pt x="203" y="158"/>
                      </a:lnTo>
                      <a:lnTo>
                        <a:pt x="85" y="158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639" y="1562"/>
                  <a:ext cx="17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29" name="Freeform 125"/>
                <p:cNvSpPr>
                  <a:spLocks/>
                </p:cNvSpPr>
                <p:nvPr/>
              </p:nvSpPr>
              <p:spPr bwMode="auto">
                <a:xfrm>
                  <a:off x="1659" y="1693"/>
                  <a:ext cx="52" cy="52"/>
                </a:xfrm>
                <a:custGeom>
                  <a:avLst/>
                  <a:gdLst>
                    <a:gd name="T0" fmla="*/ 167 w 167"/>
                    <a:gd name="T1" fmla="*/ 84 h 168"/>
                    <a:gd name="T2" fmla="*/ 143 w 167"/>
                    <a:gd name="T3" fmla="*/ 25 h 168"/>
                    <a:gd name="T4" fmla="*/ 84 w 167"/>
                    <a:gd name="T5" fmla="*/ 0 h 168"/>
                    <a:gd name="T6" fmla="*/ 24 w 167"/>
                    <a:gd name="T7" fmla="*/ 25 h 168"/>
                    <a:gd name="T8" fmla="*/ 0 w 167"/>
                    <a:gd name="T9" fmla="*/ 84 h 168"/>
                    <a:gd name="T10" fmla="*/ 24 w 167"/>
                    <a:gd name="T11" fmla="*/ 144 h 168"/>
                    <a:gd name="T12" fmla="*/ 84 w 167"/>
                    <a:gd name="T13" fmla="*/ 168 h 168"/>
                    <a:gd name="T14" fmla="*/ 143 w 167"/>
                    <a:gd name="T15" fmla="*/ 144 h 168"/>
                    <a:gd name="T16" fmla="*/ 167 w 167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68">
                      <a:moveTo>
                        <a:pt x="167" y="84"/>
                      </a:moveTo>
                      <a:lnTo>
                        <a:pt x="143" y="25"/>
                      </a:lnTo>
                      <a:lnTo>
                        <a:pt x="84" y="0"/>
                      </a:lnTo>
                      <a:lnTo>
                        <a:pt x="24" y="25"/>
                      </a:lnTo>
                      <a:lnTo>
                        <a:pt x="0" y="84"/>
                      </a:lnTo>
                      <a:lnTo>
                        <a:pt x="24" y="144"/>
                      </a:lnTo>
                      <a:lnTo>
                        <a:pt x="84" y="168"/>
                      </a:lnTo>
                      <a:lnTo>
                        <a:pt x="143" y="144"/>
                      </a:lnTo>
                      <a:lnTo>
                        <a:pt x="167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30" name="Oval 126"/>
                <p:cNvSpPr>
                  <a:spLocks noChangeArrowheads="1"/>
                </p:cNvSpPr>
                <p:nvPr/>
              </p:nvSpPr>
              <p:spPr bwMode="auto">
                <a:xfrm>
                  <a:off x="1643" y="1680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7231" name="Group 127"/>
          <p:cNvGrpSpPr>
            <a:grpSpLocks/>
          </p:cNvGrpSpPr>
          <p:nvPr/>
        </p:nvGrpSpPr>
        <p:grpSpPr bwMode="auto">
          <a:xfrm>
            <a:off x="1470025" y="2159000"/>
            <a:ext cx="1490663" cy="2309813"/>
            <a:chOff x="765" y="1888"/>
            <a:chExt cx="939" cy="1455"/>
          </a:xfrm>
        </p:grpSpPr>
        <p:grpSp>
          <p:nvGrpSpPr>
            <p:cNvPr id="47232" name="Group 128"/>
            <p:cNvGrpSpPr>
              <a:grpSpLocks/>
            </p:cNvGrpSpPr>
            <p:nvPr/>
          </p:nvGrpSpPr>
          <p:grpSpPr bwMode="auto">
            <a:xfrm>
              <a:off x="765" y="2326"/>
              <a:ext cx="939" cy="1017"/>
              <a:chOff x="765" y="2326"/>
              <a:chExt cx="939" cy="1017"/>
            </a:xfrm>
          </p:grpSpPr>
          <p:sp>
            <p:nvSpPr>
              <p:cNvPr id="47233" name="Line 129"/>
              <p:cNvSpPr>
                <a:spLocks noChangeShapeType="1"/>
              </p:cNvSpPr>
              <p:nvPr/>
            </p:nvSpPr>
            <p:spPr bwMode="auto">
              <a:xfrm flipV="1">
                <a:off x="1523" y="2652"/>
                <a:ext cx="2" cy="5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34" name="Line 130"/>
              <p:cNvSpPr>
                <a:spLocks noChangeShapeType="1"/>
              </p:cNvSpPr>
              <p:nvPr/>
            </p:nvSpPr>
            <p:spPr bwMode="auto">
              <a:xfrm>
                <a:off x="1214" y="2956"/>
                <a:ext cx="288" cy="28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35" name="Line 131"/>
              <p:cNvSpPr>
                <a:spLocks noChangeShapeType="1"/>
              </p:cNvSpPr>
              <p:nvPr/>
            </p:nvSpPr>
            <p:spPr bwMode="auto">
              <a:xfrm>
                <a:off x="765" y="2509"/>
                <a:ext cx="408" cy="4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36" name="Line 132"/>
              <p:cNvSpPr>
                <a:spLocks noChangeShapeType="1"/>
              </p:cNvSpPr>
              <p:nvPr/>
            </p:nvSpPr>
            <p:spPr bwMode="auto">
              <a:xfrm flipV="1">
                <a:off x="1193" y="2326"/>
                <a:ext cx="2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7237" name="Group 133"/>
              <p:cNvGrpSpPr>
                <a:grpSpLocks/>
              </p:cNvGrpSpPr>
              <p:nvPr/>
            </p:nvGrpSpPr>
            <p:grpSpPr bwMode="auto">
              <a:xfrm>
                <a:off x="1470" y="3186"/>
                <a:ext cx="234" cy="157"/>
                <a:chOff x="1470" y="3186"/>
                <a:chExt cx="234" cy="157"/>
              </a:xfrm>
            </p:grpSpPr>
            <p:sp>
              <p:nvSpPr>
                <p:cNvPr id="47238" name="Freeform 134"/>
                <p:cNvSpPr>
                  <a:spLocks/>
                </p:cNvSpPr>
                <p:nvPr/>
              </p:nvSpPr>
              <p:spPr bwMode="auto">
                <a:xfrm>
                  <a:off x="1622" y="3186"/>
                  <a:ext cx="82" cy="157"/>
                </a:xfrm>
                <a:custGeom>
                  <a:avLst/>
                  <a:gdLst>
                    <a:gd name="T0" fmla="*/ 245 w 245"/>
                    <a:gd name="T1" fmla="*/ 0 h 472"/>
                    <a:gd name="T2" fmla="*/ 118 w 245"/>
                    <a:gd name="T3" fmla="*/ 472 h 472"/>
                    <a:gd name="T4" fmla="*/ 0 w 245"/>
                    <a:gd name="T5" fmla="*/ 472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" h="472">
                      <a:moveTo>
                        <a:pt x="245" y="0"/>
                      </a:moveTo>
                      <a:lnTo>
                        <a:pt x="118" y="472"/>
                      </a:lnTo>
                      <a:lnTo>
                        <a:pt x="0" y="47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39" name="Freeform 135"/>
                <p:cNvSpPr>
                  <a:spLocks/>
                </p:cNvSpPr>
                <p:nvPr/>
              </p:nvSpPr>
              <p:spPr bwMode="auto">
                <a:xfrm>
                  <a:off x="1598" y="3314"/>
                  <a:ext cx="24" cy="29"/>
                </a:xfrm>
                <a:custGeom>
                  <a:avLst/>
                  <a:gdLst>
                    <a:gd name="T0" fmla="*/ 0 w 67"/>
                    <a:gd name="T1" fmla="*/ 0 h 91"/>
                    <a:gd name="T2" fmla="*/ 10 w 67"/>
                    <a:gd name="T3" fmla="*/ 64 h 91"/>
                    <a:gd name="T4" fmla="*/ 67 w 67"/>
                    <a:gd name="T5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" h="91">
                      <a:moveTo>
                        <a:pt x="0" y="0"/>
                      </a:moveTo>
                      <a:lnTo>
                        <a:pt x="10" y="64"/>
                      </a:lnTo>
                      <a:lnTo>
                        <a:pt x="67" y="9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598" y="3269"/>
                  <a:ext cx="12" cy="4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1" name="Freeform 137"/>
                <p:cNvSpPr>
                  <a:spLocks/>
                </p:cNvSpPr>
                <p:nvPr/>
              </p:nvSpPr>
              <p:spPr bwMode="auto">
                <a:xfrm>
                  <a:off x="1610" y="3238"/>
                  <a:ext cx="41" cy="31"/>
                </a:xfrm>
                <a:custGeom>
                  <a:avLst/>
                  <a:gdLst>
                    <a:gd name="T0" fmla="*/ 117 w 117"/>
                    <a:gd name="T1" fmla="*/ 0 h 91"/>
                    <a:gd name="T2" fmla="*/ 45 w 117"/>
                    <a:gd name="T3" fmla="*/ 27 h 91"/>
                    <a:gd name="T4" fmla="*/ 0 w 117"/>
                    <a:gd name="T5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91">
                      <a:moveTo>
                        <a:pt x="117" y="0"/>
                      </a:moveTo>
                      <a:lnTo>
                        <a:pt x="45" y="27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2" name="Line 138"/>
                <p:cNvSpPr>
                  <a:spLocks noChangeShapeType="1"/>
                </p:cNvSpPr>
                <p:nvPr/>
              </p:nvSpPr>
              <p:spPr bwMode="auto">
                <a:xfrm>
                  <a:off x="1651" y="3238"/>
                  <a:ext cx="39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3" name="Freeform 139"/>
                <p:cNvSpPr>
                  <a:spLocks/>
                </p:cNvSpPr>
                <p:nvPr/>
              </p:nvSpPr>
              <p:spPr bwMode="auto">
                <a:xfrm>
                  <a:off x="1494" y="3231"/>
                  <a:ext cx="58" cy="56"/>
                </a:xfrm>
                <a:custGeom>
                  <a:avLst/>
                  <a:gdLst>
                    <a:gd name="T0" fmla="*/ 167 w 167"/>
                    <a:gd name="T1" fmla="*/ 84 h 168"/>
                    <a:gd name="T2" fmla="*/ 143 w 167"/>
                    <a:gd name="T3" fmla="*/ 24 h 168"/>
                    <a:gd name="T4" fmla="*/ 83 w 167"/>
                    <a:gd name="T5" fmla="*/ 0 h 168"/>
                    <a:gd name="T6" fmla="*/ 24 w 167"/>
                    <a:gd name="T7" fmla="*/ 24 h 168"/>
                    <a:gd name="T8" fmla="*/ 0 w 167"/>
                    <a:gd name="T9" fmla="*/ 84 h 168"/>
                    <a:gd name="T10" fmla="*/ 24 w 167"/>
                    <a:gd name="T11" fmla="*/ 143 h 168"/>
                    <a:gd name="T12" fmla="*/ 83 w 167"/>
                    <a:gd name="T13" fmla="*/ 168 h 168"/>
                    <a:gd name="T14" fmla="*/ 143 w 167"/>
                    <a:gd name="T15" fmla="*/ 143 h 168"/>
                    <a:gd name="T16" fmla="*/ 167 w 167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68">
                      <a:moveTo>
                        <a:pt x="167" y="84"/>
                      </a:moveTo>
                      <a:lnTo>
                        <a:pt x="143" y="24"/>
                      </a:lnTo>
                      <a:lnTo>
                        <a:pt x="83" y="0"/>
                      </a:lnTo>
                      <a:lnTo>
                        <a:pt x="24" y="24"/>
                      </a:lnTo>
                      <a:lnTo>
                        <a:pt x="0" y="84"/>
                      </a:lnTo>
                      <a:lnTo>
                        <a:pt x="24" y="143"/>
                      </a:lnTo>
                      <a:lnTo>
                        <a:pt x="83" y="168"/>
                      </a:lnTo>
                      <a:lnTo>
                        <a:pt x="143" y="143"/>
                      </a:lnTo>
                      <a:lnTo>
                        <a:pt x="167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4" name="Oval 140"/>
                <p:cNvSpPr>
                  <a:spLocks noChangeArrowheads="1"/>
                </p:cNvSpPr>
                <p:nvPr/>
              </p:nvSpPr>
              <p:spPr bwMode="auto">
                <a:xfrm>
                  <a:off x="1470" y="3198"/>
                  <a:ext cx="85" cy="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245" name="Group 141"/>
              <p:cNvGrpSpPr>
                <a:grpSpLocks/>
              </p:cNvGrpSpPr>
              <p:nvPr/>
            </p:nvGrpSpPr>
            <p:grpSpPr bwMode="auto">
              <a:xfrm>
                <a:off x="1151" y="2836"/>
                <a:ext cx="206" cy="138"/>
                <a:chOff x="1067" y="2598"/>
                <a:chExt cx="186" cy="126"/>
              </a:xfrm>
            </p:grpSpPr>
            <p:sp>
              <p:nvSpPr>
                <p:cNvPr id="47246" name="Freeform 142"/>
                <p:cNvSpPr>
                  <a:spLocks/>
                </p:cNvSpPr>
                <p:nvPr/>
              </p:nvSpPr>
              <p:spPr bwMode="auto">
                <a:xfrm>
                  <a:off x="1080" y="2662"/>
                  <a:ext cx="51" cy="52"/>
                </a:xfrm>
                <a:custGeom>
                  <a:avLst/>
                  <a:gdLst>
                    <a:gd name="T0" fmla="*/ 168 w 168"/>
                    <a:gd name="T1" fmla="*/ 84 h 167"/>
                    <a:gd name="T2" fmla="*/ 143 w 168"/>
                    <a:gd name="T3" fmla="*/ 24 h 167"/>
                    <a:gd name="T4" fmla="*/ 84 w 168"/>
                    <a:gd name="T5" fmla="*/ 0 h 167"/>
                    <a:gd name="T6" fmla="*/ 25 w 168"/>
                    <a:gd name="T7" fmla="*/ 24 h 167"/>
                    <a:gd name="T8" fmla="*/ 0 w 168"/>
                    <a:gd name="T9" fmla="*/ 84 h 167"/>
                    <a:gd name="T10" fmla="*/ 25 w 168"/>
                    <a:gd name="T11" fmla="*/ 143 h 167"/>
                    <a:gd name="T12" fmla="*/ 84 w 168"/>
                    <a:gd name="T13" fmla="*/ 167 h 167"/>
                    <a:gd name="T14" fmla="*/ 143 w 168"/>
                    <a:gd name="T15" fmla="*/ 143 h 167"/>
                    <a:gd name="T16" fmla="*/ 168 w 168"/>
                    <a:gd name="T17" fmla="*/ 8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7">
                      <a:moveTo>
                        <a:pt x="168" y="84"/>
                      </a:moveTo>
                      <a:lnTo>
                        <a:pt x="143" y="24"/>
                      </a:lnTo>
                      <a:lnTo>
                        <a:pt x="84" y="0"/>
                      </a:lnTo>
                      <a:lnTo>
                        <a:pt x="25" y="24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7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07" y="2696"/>
                  <a:ext cx="2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8" name="Freeform 144"/>
                <p:cNvSpPr>
                  <a:spLocks/>
                </p:cNvSpPr>
                <p:nvPr/>
              </p:nvSpPr>
              <p:spPr bwMode="auto">
                <a:xfrm>
                  <a:off x="1187" y="2666"/>
                  <a:ext cx="20" cy="30"/>
                </a:xfrm>
                <a:custGeom>
                  <a:avLst/>
                  <a:gdLst>
                    <a:gd name="T0" fmla="*/ 0 w 67"/>
                    <a:gd name="T1" fmla="*/ 0 h 92"/>
                    <a:gd name="T2" fmla="*/ 10 w 67"/>
                    <a:gd name="T3" fmla="*/ 65 h 92"/>
                    <a:gd name="T4" fmla="*/ 67 w 67"/>
                    <a:gd name="T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" h="92">
                      <a:moveTo>
                        <a:pt x="0" y="0"/>
                      </a:moveTo>
                      <a:lnTo>
                        <a:pt x="10" y="65"/>
                      </a:lnTo>
                      <a:lnTo>
                        <a:pt x="67" y="9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187" y="2627"/>
                  <a:ext cx="11" cy="3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50" name="Freeform 146"/>
                <p:cNvSpPr>
                  <a:spLocks/>
                </p:cNvSpPr>
                <p:nvPr/>
              </p:nvSpPr>
              <p:spPr bwMode="auto">
                <a:xfrm>
                  <a:off x="1198" y="2598"/>
                  <a:ext cx="35" cy="29"/>
                </a:xfrm>
                <a:custGeom>
                  <a:avLst/>
                  <a:gdLst>
                    <a:gd name="T0" fmla="*/ 117 w 117"/>
                    <a:gd name="T1" fmla="*/ 0 h 92"/>
                    <a:gd name="T2" fmla="*/ 45 w 117"/>
                    <a:gd name="T3" fmla="*/ 27 h 92"/>
                    <a:gd name="T4" fmla="*/ 0 w 117"/>
                    <a:gd name="T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92">
                      <a:moveTo>
                        <a:pt x="117" y="0"/>
                      </a:moveTo>
                      <a:lnTo>
                        <a:pt x="45" y="27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51" name="Line 147"/>
                <p:cNvSpPr>
                  <a:spLocks noChangeShapeType="1"/>
                </p:cNvSpPr>
                <p:nvPr/>
              </p:nvSpPr>
              <p:spPr bwMode="auto">
                <a:xfrm>
                  <a:off x="1233" y="2598"/>
                  <a:ext cx="20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52" name="Oval 148"/>
                <p:cNvSpPr>
                  <a:spLocks noChangeArrowheads="1"/>
                </p:cNvSpPr>
                <p:nvPr/>
              </p:nvSpPr>
              <p:spPr bwMode="auto">
                <a:xfrm>
                  <a:off x="1067" y="2640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7253" name="Line 149"/>
            <p:cNvSpPr>
              <a:spLocks noChangeShapeType="1"/>
            </p:cNvSpPr>
            <p:nvPr/>
          </p:nvSpPr>
          <p:spPr bwMode="auto">
            <a:xfrm>
              <a:off x="768" y="1888"/>
              <a:ext cx="0" cy="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7254" name="Group 150"/>
          <p:cNvGrpSpPr>
            <a:grpSpLocks/>
          </p:cNvGrpSpPr>
          <p:nvPr/>
        </p:nvGrpSpPr>
        <p:grpSpPr bwMode="auto">
          <a:xfrm>
            <a:off x="1211263" y="1716088"/>
            <a:ext cx="1428750" cy="1577975"/>
            <a:chOff x="602" y="1609"/>
            <a:chExt cx="900" cy="994"/>
          </a:xfrm>
        </p:grpSpPr>
        <p:sp>
          <p:nvSpPr>
            <p:cNvPr id="47255" name="Line 151"/>
            <p:cNvSpPr>
              <a:spLocks noChangeShapeType="1"/>
            </p:cNvSpPr>
            <p:nvPr/>
          </p:nvSpPr>
          <p:spPr bwMode="auto">
            <a:xfrm>
              <a:off x="785" y="1893"/>
              <a:ext cx="388" cy="3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56" name="Line 152"/>
            <p:cNvSpPr>
              <a:spLocks noChangeShapeType="1"/>
            </p:cNvSpPr>
            <p:nvPr/>
          </p:nvSpPr>
          <p:spPr bwMode="auto">
            <a:xfrm>
              <a:off x="1214" y="2318"/>
              <a:ext cx="288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257" name="Group 153"/>
            <p:cNvGrpSpPr>
              <a:grpSpLocks/>
            </p:cNvGrpSpPr>
            <p:nvPr/>
          </p:nvGrpSpPr>
          <p:grpSpPr bwMode="auto">
            <a:xfrm>
              <a:off x="602" y="1609"/>
              <a:ext cx="467" cy="326"/>
              <a:chOff x="570" y="1477"/>
              <a:chExt cx="423" cy="298"/>
            </a:xfrm>
          </p:grpSpPr>
          <p:sp>
            <p:nvSpPr>
              <p:cNvPr id="47258" name="Freeform 154"/>
              <p:cNvSpPr>
                <a:spLocks/>
              </p:cNvSpPr>
              <p:nvPr/>
            </p:nvSpPr>
            <p:spPr bwMode="auto">
              <a:xfrm>
                <a:off x="592" y="1494"/>
                <a:ext cx="74" cy="144"/>
              </a:xfrm>
              <a:custGeom>
                <a:avLst/>
                <a:gdLst>
                  <a:gd name="T0" fmla="*/ 245 w 245"/>
                  <a:gd name="T1" fmla="*/ 0 h 472"/>
                  <a:gd name="T2" fmla="*/ 118 w 245"/>
                  <a:gd name="T3" fmla="*/ 472 h 472"/>
                  <a:gd name="T4" fmla="*/ 0 w 245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472">
                    <a:moveTo>
                      <a:pt x="245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59" name="Freeform 155"/>
              <p:cNvSpPr>
                <a:spLocks/>
              </p:cNvSpPr>
              <p:nvPr/>
            </p:nvSpPr>
            <p:spPr bwMode="auto">
              <a:xfrm>
                <a:off x="570" y="1610"/>
                <a:ext cx="22" cy="28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0" name="Line 156"/>
              <p:cNvSpPr>
                <a:spLocks noChangeShapeType="1"/>
              </p:cNvSpPr>
              <p:nvPr/>
            </p:nvSpPr>
            <p:spPr bwMode="auto">
              <a:xfrm flipV="1">
                <a:off x="570" y="1569"/>
                <a:ext cx="11" cy="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1" name="Freeform 157"/>
              <p:cNvSpPr>
                <a:spLocks/>
              </p:cNvSpPr>
              <p:nvPr/>
            </p:nvSpPr>
            <p:spPr bwMode="auto">
              <a:xfrm>
                <a:off x="581" y="1542"/>
                <a:ext cx="37" cy="27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2" name="Line 158"/>
              <p:cNvSpPr>
                <a:spLocks noChangeShapeType="1"/>
              </p:cNvSpPr>
              <p:nvPr/>
            </p:nvSpPr>
            <p:spPr bwMode="auto">
              <a:xfrm>
                <a:off x="618" y="1542"/>
                <a:ext cx="3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3" name="Line 159"/>
              <p:cNvSpPr>
                <a:spLocks noChangeShapeType="1"/>
              </p:cNvSpPr>
              <p:nvPr/>
            </p:nvSpPr>
            <p:spPr bwMode="auto">
              <a:xfrm flipV="1">
                <a:off x="706" y="1494"/>
                <a:ext cx="17" cy="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4" name="Freeform 160"/>
              <p:cNvSpPr>
                <a:spLocks/>
              </p:cNvSpPr>
              <p:nvPr/>
            </p:nvSpPr>
            <p:spPr bwMode="auto">
              <a:xfrm>
                <a:off x="743" y="1477"/>
                <a:ext cx="48" cy="177"/>
              </a:xfrm>
              <a:custGeom>
                <a:avLst/>
                <a:gdLst>
                  <a:gd name="T0" fmla="*/ 155 w 155"/>
                  <a:gd name="T1" fmla="*/ 0 h 577"/>
                  <a:gd name="T2" fmla="*/ 25 w 155"/>
                  <a:gd name="T3" fmla="*/ 289 h 577"/>
                  <a:gd name="T4" fmla="*/ 0 w 155"/>
                  <a:gd name="T5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155" y="0"/>
                    </a:moveTo>
                    <a:lnTo>
                      <a:pt x="25" y="289"/>
                    </a:lnTo>
                    <a:lnTo>
                      <a:pt x="0" y="57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5" name="Line 161"/>
              <p:cNvSpPr>
                <a:spLocks noChangeShapeType="1"/>
              </p:cNvSpPr>
              <p:nvPr/>
            </p:nvSpPr>
            <p:spPr bwMode="auto">
              <a:xfrm flipH="1">
                <a:off x="825" y="1638"/>
                <a:ext cx="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6" name="Freeform 162"/>
              <p:cNvSpPr>
                <a:spLocks/>
              </p:cNvSpPr>
              <p:nvPr/>
            </p:nvSpPr>
            <p:spPr bwMode="auto">
              <a:xfrm>
                <a:off x="804" y="1610"/>
                <a:ext cx="21" cy="28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7" name="Line 163"/>
              <p:cNvSpPr>
                <a:spLocks noChangeShapeType="1"/>
              </p:cNvSpPr>
              <p:nvPr/>
            </p:nvSpPr>
            <p:spPr bwMode="auto">
              <a:xfrm flipV="1">
                <a:off x="804" y="1569"/>
                <a:ext cx="11" cy="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8" name="Freeform 164"/>
              <p:cNvSpPr>
                <a:spLocks/>
              </p:cNvSpPr>
              <p:nvPr/>
            </p:nvSpPr>
            <p:spPr bwMode="auto">
              <a:xfrm>
                <a:off x="815" y="1542"/>
                <a:ext cx="36" cy="27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9" name="Line 165"/>
              <p:cNvSpPr>
                <a:spLocks noChangeShapeType="1"/>
              </p:cNvSpPr>
              <p:nvPr/>
            </p:nvSpPr>
            <p:spPr bwMode="auto">
              <a:xfrm>
                <a:off x="851" y="1542"/>
                <a:ext cx="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0" name="Line 166"/>
              <p:cNvSpPr>
                <a:spLocks noChangeShapeType="1"/>
              </p:cNvSpPr>
              <p:nvPr/>
            </p:nvSpPr>
            <p:spPr bwMode="auto">
              <a:xfrm flipV="1">
                <a:off x="924" y="1494"/>
                <a:ext cx="17" cy="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1" name="Freeform 167"/>
              <p:cNvSpPr>
                <a:spLocks/>
              </p:cNvSpPr>
              <p:nvPr/>
            </p:nvSpPr>
            <p:spPr bwMode="auto">
              <a:xfrm>
                <a:off x="947" y="1477"/>
                <a:ext cx="46" cy="177"/>
              </a:xfrm>
              <a:custGeom>
                <a:avLst/>
                <a:gdLst>
                  <a:gd name="T0" fmla="*/ 0 w 155"/>
                  <a:gd name="T1" fmla="*/ 577 h 577"/>
                  <a:gd name="T2" fmla="*/ 130 w 155"/>
                  <a:gd name="T3" fmla="*/ 289 h 577"/>
                  <a:gd name="T4" fmla="*/ 155 w 155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0" y="577"/>
                    </a:moveTo>
                    <a:lnTo>
                      <a:pt x="130" y="289"/>
                    </a:lnTo>
                    <a:lnTo>
                      <a:pt x="15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2" name="Freeform 168"/>
              <p:cNvSpPr>
                <a:spLocks/>
              </p:cNvSpPr>
              <p:nvPr/>
            </p:nvSpPr>
            <p:spPr bwMode="auto">
              <a:xfrm>
                <a:off x="692" y="1693"/>
                <a:ext cx="51" cy="52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5 w 168"/>
                  <a:gd name="T7" fmla="*/ 25 h 168"/>
                  <a:gd name="T8" fmla="*/ 0 w 168"/>
                  <a:gd name="T9" fmla="*/ 84 h 168"/>
                  <a:gd name="T10" fmla="*/ 25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5" y="25"/>
                    </a:lnTo>
                    <a:lnTo>
                      <a:pt x="0" y="84"/>
                    </a:lnTo>
                    <a:lnTo>
                      <a:pt x="25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3" name="Oval 169"/>
              <p:cNvSpPr>
                <a:spLocks noChangeArrowheads="1"/>
              </p:cNvSpPr>
              <p:nvPr/>
            </p:nvSpPr>
            <p:spPr bwMode="auto">
              <a:xfrm>
                <a:off x="680" y="1691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274" name="Group 170"/>
          <p:cNvGrpSpPr>
            <a:grpSpLocks/>
          </p:cNvGrpSpPr>
          <p:nvPr/>
        </p:nvGrpSpPr>
        <p:grpSpPr bwMode="auto">
          <a:xfrm>
            <a:off x="3560763" y="1547813"/>
            <a:ext cx="390525" cy="1263650"/>
            <a:chOff x="2082" y="1503"/>
            <a:chExt cx="246" cy="796"/>
          </a:xfrm>
        </p:grpSpPr>
        <p:grpSp>
          <p:nvGrpSpPr>
            <p:cNvPr id="47275" name="Group 171"/>
            <p:cNvGrpSpPr>
              <a:grpSpLocks/>
            </p:cNvGrpSpPr>
            <p:nvPr/>
          </p:nvGrpSpPr>
          <p:grpSpPr bwMode="auto">
            <a:xfrm>
              <a:off x="2082" y="1503"/>
              <a:ext cx="236" cy="223"/>
              <a:chOff x="2082" y="1503"/>
              <a:chExt cx="236" cy="223"/>
            </a:xfrm>
          </p:grpSpPr>
          <p:sp>
            <p:nvSpPr>
              <p:cNvPr id="47276" name="Freeform 172"/>
              <p:cNvSpPr>
                <a:spLocks/>
              </p:cNvSpPr>
              <p:nvPr/>
            </p:nvSpPr>
            <p:spPr bwMode="auto">
              <a:xfrm>
                <a:off x="2212" y="1503"/>
                <a:ext cx="106" cy="158"/>
              </a:xfrm>
              <a:custGeom>
                <a:avLst/>
                <a:gdLst>
                  <a:gd name="T0" fmla="*/ 0 w 314"/>
                  <a:gd name="T1" fmla="*/ 472 h 472"/>
                  <a:gd name="T2" fmla="*/ 283 w 314"/>
                  <a:gd name="T3" fmla="*/ 0 h 472"/>
                  <a:gd name="T4" fmla="*/ 314 w 314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4" h="472">
                    <a:moveTo>
                      <a:pt x="0" y="472"/>
                    </a:moveTo>
                    <a:lnTo>
                      <a:pt x="283" y="0"/>
                    </a:lnTo>
                    <a:lnTo>
                      <a:pt x="314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7" name="Line 173"/>
              <p:cNvSpPr>
                <a:spLocks noChangeShapeType="1"/>
              </p:cNvSpPr>
              <p:nvPr/>
            </p:nvSpPr>
            <p:spPr bwMode="auto">
              <a:xfrm flipH="1">
                <a:off x="2239" y="1618"/>
                <a:ext cx="77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8" name="Freeform 174"/>
              <p:cNvSpPr>
                <a:spLocks/>
              </p:cNvSpPr>
              <p:nvPr/>
            </p:nvSpPr>
            <p:spPr bwMode="auto">
              <a:xfrm>
                <a:off x="2108" y="1647"/>
                <a:ext cx="57" cy="57"/>
              </a:xfrm>
              <a:custGeom>
                <a:avLst/>
                <a:gdLst>
                  <a:gd name="T0" fmla="*/ 168 w 168"/>
                  <a:gd name="T1" fmla="*/ 84 h 168"/>
                  <a:gd name="T2" fmla="*/ 144 w 168"/>
                  <a:gd name="T3" fmla="*/ 24 h 168"/>
                  <a:gd name="T4" fmla="*/ 84 w 168"/>
                  <a:gd name="T5" fmla="*/ 0 h 168"/>
                  <a:gd name="T6" fmla="*/ 25 w 168"/>
                  <a:gd name="T7" fmla="*/ 24 h 168"/>
                  <a:gd name="T8" fmla="*/ 0 w 168"/>
                  <a:gd name="T9" fmla="*/ 84 h 168"/>
                  <a:gd name="T10" fmla="*/ 25 w 168"/>
                  <a:gd name="T11" fmla="*/ 143 h 168"/>
                  <a:gd name="T12" fmla="*/ 84 w 168"/>
                  <a:gd name="T13" fmla="*/ 168 h 168"/>
                  <a:gd name="T14" fmla="*/ 144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4" y="24"/>
                    </a:lnTo>
                    <a:lnTo>
                      <a:pt x="84" y="0"/>
                    </a:lnTo>
                    <a:lnTo>
                      <a:pt x="25" y="24"/>
                    </a:lnTo>
                    <a:lnTo>
                      <a:pt x="0" y="84"/>
                    </a:lnTo>
                    <a:lnTo>
                      <a:pt x="25" y="143"/>
                    </a:lnTo>
                    <a:lnTo>
                      <a:pt x="84" y="168"/>
                    </a:lnTo>
                    <a:lnTo>
                      <a:pt x="144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9" name="Oval 175"/>
              <p:cNvSpPr>
                <a:spLocks noChangeArrowheads="1"/>
              </p:cNvSpPr>
              <p:nvPr/>
            </p:nvSpPr>
            <p:spPr bwMode="auto">
              <a:xfrm>
                <a:off x="2082" y="1634"/>
                <a:ext cx="85" cy="9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280" name="Group 176"/>
            <p:cNvGrpSpPr>
              <a:grpSpLocks/>
            </p:cNvGrpSpPr>
            <p:nvPr/>
          </p:nvGrpSpPr>
          <p:grpSpPr bwMode="auto">
            <a:xfrm>
              <a:off x="2094" y="2134"/>
              <a:ext cx="234" cy="165"/>
              <a:chOff x="2094" y="2134"/>
              <a:chExt cx="234" cy="165"/>
            </a:xfrm>
          </p:grpSpPr>
          <p:sp>
            <p:nvSpPr>
              <p:cNvPr id="47281" name="Freeform 177"/>
              <p:cNvSpPr>
                <a:spLocks/>
              </p:cNvSpPr>
              <p:nvPr/>
            </p:nvSpPr>
            <p:spPr bwMode="auto">
              <a:xfrm>
                <a:off x="2214" y="2209"/>
                <a:ext cx="102" cy="90"/>
              </a:xfrm>
              <a:custGeom>
                <a:avLst/>
                <a:gdLst>
                  <a:gd name="T0" fmla="*/ 0 w 297"/>
                  <a:gd name="T1" fmla="*/ 262 h 262"/>
                  <a:gd name="T2" fmla="*/ 131 w 297"/>
                  <a:gd name="T3" fmla="*/ 262 h 262"/>
                  <a:gd name="T4" fmla="*/ 234 w 297"/>
                  <a:gd name="T5" fmla="*/ 224 h 262"/>
                  <a:gd name="T6" fmla="*/ 297 w 297"/>
                  <a:gd name="T7" fmla="*/ 131 h 262"/>
                  <a:gd name="T8" fmla="*/ 283 w 297"/>
                  <a:gd name="T9" fmla="*/ 38 h 262"/>
                  <a:gd name="T10" fmla="*/ 201 w 297"/>
                  <a:gd name="T11" fmla="*/ 0 h 262"/>
                  <a:gd name="T12" fmla="*/ 70 w 297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262">
                    <a:moveTo>
                      <a:pt x="0" y="262"/>
                    </a:moveTo>
                    <a:lnTo>
                      <a:pt x="131" y="262"/>
                    </a:lnTo>
                    <a:lnTo>
                      <a:pt x="234" y="224"/>
                    </a:lnTo>
                    <a:lnTo>
                      <a:pt x="297" y="131"/>
                    </a:lnTo>
                    <a:lnTo>
                      <a:pt x="283" y="38"/>
                    </a:lnTo>
                    <a:lnTo>
                      <a:pt x="201" y="0"/>
                    </a:lnTo>
                    <a:lnTo>
                      <a:pt x="7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2" name="Freeform 178"/>
              <p:cNvSpPr>
                <a:spLocks/>
              </p:cNvSpPr>
              <p:nvPr/>
            </p:nvSpPr>
            <p:spPr bwMode="auto">
              <a:xfrm>
                <a:off x="2214" y="2138"/>
                <a:ext cx="114" cy="161"/>
              </a:xfrm>
              <a:custGeom>
                <a:avLst/>
                <a:gdLst>
                  <a:gd name="T0" fmla="*/ 201 w 334"/>
                  <a:gd name="T1" fmla="*/ 210 h 472"/>
                  <a:gd name="T2" fmla="*/ 283 w 334"/>
                  <a:gd name="T3" fmla="*/ 179 h 472"/>
                  <a:gd name="T4" fmla="*/ 334 w 334"/>
                  <a:gd name="T5" fmla="*/ 105 h 472"/>
                  <a:gd name="T6" fmla="*/ 323 w 334"/>
                  <a:gd name="T7" fmla="*/ 31 h 472"/>
                  <a:gd name="T8" fmla="*/ 257 w 334"/>
                  <a:gd name="T9" fmla="*/ 0 h 472"/>
                  <a:gd name="T10" fmla="*/ 126 w 334"/>
                  <a:gd name="T11" fmla="*/ 0 h 472"/>
                  <a:gd name="T12" fmla="*/ 0 w 334"/>
                  <a:gd name="T13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472">
                    <a:moveTo>
                      <a:pt x="201" y="210"/>
                    </a:moveTo>
                    <a:lnTo>
                      <a:pt x="283" y="179"/>
                    </a:lnTo>
                    <a:lnTo>
                      <a:pt x="334" y="105"/>
                    </a:lnTo>
                    <a:lnTo>
                      <a:pt x="323" y="31"/>
                    </a:lnTo>
                    <a:lnTo>
                      <a:pt x="257" y="0"/>
                    </a:lnTo>
                    <a:lnTo>
                      <a:pt x="126" y="0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3" name="Freeform 179"/>
              <p:cNvSpPr>
                <a:spLocks/>
              </p:cNvSpPr>
              <p:nvPr/>
            </p:nvSpPr>
            <p:spPr bwMode="auto">
              <a:xfrm>
                <a:off x="2108" y="2144"/>
                <a:ext cx="57" cy="57"/>
              </a:xfrm>
              <a:custGeom>
                <a:avLst/>
                <a:gdLst>
                  <a:gd name="T0" fmla="*/ 168 w 168"/>
                  <a:gd name="T1" fmla="*/ 83 h 167"/>
                  <a:gd name="T2" fmla="*/ 143 w 168"/>
                  <a:gd name="T3" fmla="*/ 24 h 167"/>
                  <a:gd name="T4" fmla="*/ 84 w 168"/>
                  <a:gd name="T5" fmla="*/ 0 h 167"/>
                  <a:gd name="T6" fmla="*/ 25 w 168"/>
                  <a:gd name="T7" fmla="*/ 24 h 167"/>
                  <a:gd name="T8" fmla="*/ 0 w 168"/>
                  <a:gd name="T9" fmla="*/ 83 h 167"/>
                  <a:gd name="T10" fmla="*/ 25 w 168"/>
                  <a:gd name="T11" fmla="*/ 143 h 167"/>
                  <a:gd name="T12" fmla="*/ 84 w 168"/>
                  <a:gd name="T13" fmla="*/ 167 h 167"/>
                  <a:gd name="T14" fmla="*/ 143 w 168"/>
                  <a:gd name="T15" fmla="*/ 143 h 167"/>
                  <a:gd name="T16" fmla="*/ 168 w 168"/>
                  <a:gd name="T1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7">
                    <a:moveTo>
                      <a:pt x="168" y="83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5" y="24"/>
                    </a:lnTo>
                    <a:lnTo>
                      <a:pt x="0" y="83"/>
                    </a:lnTo>
                    <a:lnTo>
                      <a:pt x="25" y="143"/>
                    </a:lnTo>
                    <a:lnTo>
                      <a:pt x="84" y="167"/>
                    </a:lnTo>
                    <a:lnTo>
                      <a:pt x="143" y="143"/>
                    </a:lnTo>
                    <a:lnTo>
                      <a:pt x="168" y="8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4" name="Oval 180"/>
              <p:cNvSpPr>
                <a:spLocks noChangeArrowheads="1"/>
              </p:cNvSpPr>
              <p:nvPr/>
            </p:nvSpPr>
            <p:spPr bwMode="auto">
              <a:xfrm>
                <a:off x="2094" y="2134"/>
                <a:ext cx="85" cy="9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285" name="Group 181"/>
          <p:cNvGrpSpPr>
            <a:grpSpLocks/>
          </p:cNvGrpSpPr>
          <p:nvPr/>
        </p:nvGrpSpPr>
        <p:grpSpPr bwMode="auto">
          <a:xfrm>
            <a:off x="2082800" y="2432050"/>
            <a:ext cx="869950" cy="1092200"/>
            <a:chOff x="1151" y="2060"/>
            <a:chExt cx="548" cy="688"/>
          </a:xfrm>
        </p:grpSpPr>
        <p:grpSp>
          <p:nvGrpSpPr>
            <p:cNvPr id="47286" name="Group 182"/>
            <p:cNvGrpSpPr>
              <a:grpSpLocks/>
            </p:cNvGrpSpPr>
            <p:nvPr/>
          </p:nvGrpSpPr>
          <p:grpSpPr bwMode="auto">
            <a:xfrm>
              <a:off x="1151" y="2060"/>
              <a:ext cx="134" cy="283"/>
              <a:chOff x="1151" y="2060"/>
              <a:chExt cx="134" cy="283"/>
            </a:xfrm>
          </p:grpSpPr>
          <p:sp>
            <p:nvSpPr>
              <p:cNvPr id="47287" name="Line 183"/>
              <p:cNvSpPr>
                <a:spLocks noChangeShapeType="1"/>
              </p:cNvSpPr>
              <p:nvPr/>
            </p:nvSpPr>
            <p:spPr bwMode="auto">
              <a:xfrm flipH="1">
                <a:off x="1210" y="2217"/>
                <a:ext cx="33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8" name="Freeform 184"/>
              <p:cNvSpPr>
                <a:spLocks/>
              </p:cNvSpPr>
              <p:nvPr/>
            </p:nvSpPr>
            <p:spPr bwMode="auto">
              <a:xfrm>
                <a:off x="1181" y="2179"/>
                <a:ext cx="29" cy="38"/>
              </a:xfrm>
              <a:custGeom>
                <a:avLst/>
                <a:gdLst>
                  <a:gd name="T0" fmla="*/ 0 w 86"/>
                  <a:gd name="T1" fmla="*/ 0 h 118"/>
                  <a:gd name="T2" fmla="*/ 12 w 86"/>
                  <a:gd name="T3" fmla="*/ 84 h 118"/>
                  <a:gd name="T4" fmla="*/ 86 w 86"/>
                  <a:gd name="T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18">
                    <a:moveTo>
                      <a:pt x="0" y="0"/>
                    </a:moveTo>
                    <a:lnTo>
                      <a:pt x="12" y="84"/>
                    </a:lnTo>
                    <a:lnTo>
                      <a:pt x="86" y="11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9" name="Line 185"/>
              <p:cNvSpPr>
                <a:spLocks noChangeShapeType="1"/>
              </p:cNvSpPr>
              <p:nvPr/>
            </p:nvSpPr>
            <p:spPr bwMode="auto">
              <a:xfrm flipV="1">
                <a:off x="1181" y="2098"/>
                <a:ext cx="23" cy="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0" name="Freeform 186"/>
              <p:cNvSpPr>
                <a:spLocks/>
              </p:cNvSpPr>
              <p:nvPr/>
            </p:nvSpPr>
            <p:spPr bwMode="auto">
              <a:xfrm>
                <a:off x="1204" y="2060"/>
                <a:ext cx="49" cy="38"/>
              </a:xfrm>
              <a:custGeom>
                <a:avLst/>
                <a:gdLst>
                  <a:gd name="T0" fmla="*/ 149 w 149"/>
                  <a:gd name="T1" fmla="*/ 0 h 119"/>
                  <a:gd name="T2" fmla="*/ 57 w 149"/>
                  <a:gd name="T3" fmla="*/ 35 h 119"/>
                  <a:gd name="T4" fmla="*/ 0 w 14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19">
                    <a:moveTo>
                      <a:pt x="149" y="0"/>
                    </a:moveTo>
                    <a:lnTo>
                      <a:pt x="57" y="35"/>
                    </a:lnTo>
                    <a:lnTo>
                      <a:pt x="0" y="11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1" name="Line 187"/>
              <p:cNvSpPr>
                <a:spLocks noChangeShapeType="1"/>
              </p:cNvSpPr>
              <p:nvPr/>
            </p:nvSpPr>
            <p:spPr bwMode="auto">
              <a:xfrm>
                <a:off x="1253" y="2060"/>
                <a:ext cx="3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2" name="Freeform 188"/>
              <p:cNvSpPr>
                <a:spLocks/>
              </p:cNvSpPr>
              <p:nvPr/>
            </p:nvSpPr>
            <p:spPr bwMode="auto">
              <a:xfrm>
                <a:off x="1165" y="2270"/>
                <a:ext cx="57" cy="56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5 w 168"/>
                  <a:gd name="T7" fmla="*/ 25 h 168"/>
                  <a:gd name="T8" fmla="*/ 0 w 168"/>
                  <a:gd name="T9" fmla="*/ 84 h 168"/>
                  <a:gd name="T10" fmla="*/ 25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5" y="25"/>
                    </a:lnTo>
                    <a:lnTo>
                      <a:pt x="0" y="84"/>
                    </a:lnTo>
                    <a:lnTo>
                      <a:pt x="25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3" name="Oval 189"/>
              <p:cNvSpPr>
                <a:spLocks noChangeArrowheads="1"/>
              </p:cNvSpPr>
              <p:nvPr/>
            </p:nvSpPr>
            <p:spPr bwMode="auto">
              <a:xfrm>
                <a:off x="1151" y="2251"/>
                <a:ext cx="85" cy="92"/>
              </a:xfrm>
              <a:prstGeom prst="ellipse">
                <a:avLst/>
              </a:prstGeom>
              <a:solidFill>
                <a:srgbClr val="CCFF99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294" name="Group 190"/>
            <p:cNvGrpSpPr>
              <a:grpSpLocks/>
            </p:cNvGrpSpPr>
            <p:nvPr/>
          </p:nvGrpSpPr>
          <p:grpSpPr bwMode="auto">
            <a:xfrm>
              <a:off x="1470" y="2567"/>
              <a:ext cx="229" cy="181"/>
              <a:chOff x="1470" y="2567"/>
              <a:chExt cx="229" cy="181"/>
            </a:xfrm>
          </p:grpSpPr>
          <p:sp>
            <p:nvSpPr>
              <p:cNvPr id="47295" name="Freeform 191"/>
              <p:cNvSpPr>
                <a:spLocks/>
              </p:cNvSpPr>
              <p:nvPr/>
            </p:nvSpPr>
            <p:spPr bwMode="auto">
              <a:xfrm>
                <a:off x="1579" y="2588"/>
                <a:ext cx="120" cy="160"/>
              </a:xfrm>
              <a:custGeom>
                <a:avLst/>
                <a:gdLst>
                  <a:gd name="T0" fmla="*/ 0 w 350"/>
                  <a:gd name="T1" fmla="*/ 472 h 472"/>
                  <a:gd name="T2" fmla="*/ 118 w 350"/>
                  <a:gd name="T3" fmla="*/ 472 h 472"/>
                  <a:gd name="T4" fmla="*/ 231 w 350"/>
                  <a:gd name="T5" fmla="*/ 430 h 472"/>
                  <a:gd name="T6" fmla="*/ 300 w 350"/>
                  <a:gd name="T7" fmla="*/ 328 h 472"/>
                  <a:gd name="T8" fmla="*/ 350 w 350"/>
                  <a:gd name="T9" fmla="*/ 144 h 472"/>
                  <a:gd name="T10" fmla="*/ 335 w 350"/>
                  <a:gd name="T11" fmla="*/ 42 h 472"/>
                  <a:gd name="T12" fmla="*/ 244 w 350"/>
                  <a:gd name="T13" fmla="*/ 0 h 472"/>
                  <a:gd name="T14" fmla="*/ 126 w 350"/>
                  <a:gd name="T15" fmla="*/ 0 h 472"/>
                  <a:gd name="T16" fmla="*/ 0 w 350"/>
                  <a:gd name="T17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472">
                    <a:moveTo>
                      <a:pt x="0" y="472"/>
                    </a:moveTo>
                    <a:lnTo>
                      <a:pt x="118" y="472"/>
                    </a:lnTo>
                    <a:lnTo>
                      <a:pt x="231" y="430"/>
                    </a:lnTo>
                    <a:lnTo>
                      <a:pt x="300" y="328"/>
                    </a:lnTo>
                    <a:lnTo>
                      <a:pt x="350" y="144"/>
                    </a:lnTo>
                    <a:lnTo>
                      <a:pt x="335" y="42"/>
                    </a:lnTo>
                    <a:lnTo>
                      <a:pt x="244" y="0"/>
                    </a:lnTo>
                    <a:lnTo>
                      <a:pt x="126" y="0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6" name="Freeform 192"/>
              <p:cNvSpPr>
                <a:spLocks/>
              </p:cNvSpPr>
              <p:nvPr/>
            </p:nvSpPr>
            <p:spPr bwMode="auto">
              <a:xfrm>
                <a:off x="1494" y="2596"/>
                <a:ext cx="57" cy="57"/>
              </a:xfrm>
              <a:custGeom>
                <a:avLst/>
                <a:gdLst>
                  <a:gd name="T0" fmla="*/ 167 w 167"/>
                  <a:gd name="T1" fmla="*/ 84 h 168"/>
                  <a:gd name="T2" fmla="*/ 143 w 167"/>
                  <a:gd name="T3" fmla="*/ 24 h 168"/>
                  <a:gd name="T4" fmla="*/ 83 w 167"/>
                  <a:gd name="T5" fmla="*/ 0 h 168"/>
                  <a:gd name="T6" fmla="*/ 24 w 167"/>
                  <a:gd name="T7" fmla="*/ 24 h 168"/>
                  <a:gd name="T8" fmla="*/ 0 w 167"/>
                  <a:gd name="T9" fmla="*/ 84 h 168"/>
                  <a:gd name="T10" fmla="*/ 24 w 167"/>
                  <a:gd name="T11" fmla="*/ 143 h 168"/>
                  <a:gd name="T12" fmla="*/ 83 w 167"/>
                  <a:gd name="T13" fmla="*/ 168 h 168"/>
                  <a:gd name="T14" fmla="*/ 143 w 167"/>
                  <a:gd name="T15" fmla="*/ 143 h 168"/>
                  <a:gd name="T16" fmla="*/ 167 w 167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68">
                    <a:moveTo>
                      <a:pt x="167" y="84"/>
                    </a:moveTo>
                    <a:lnTo>
                      <a:pt x="143" y="24"/>
                    </a:lnTo>
                    <a:lnTo>
                      <a:pt x="83" y="0"/>
                    </a:lnTo>
                    <a:lnTo>
                      <a:pt x="24" y="24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3" y="168"/>
                    </a:lnTo>
                    <a:lnTo>
                      <a:pt x="143" y="143"/>
                    </a:lnTo>
                    <a:lnTo>
                      <a:pt x="167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7" name="Oval 193"/>
              <p:cNvSpPr>
                <a:spLocks noChangeArrowheads="1"/>
              </p:cNvSpPr>
              <p:nvPr/>
            </p:nvSpPr>
            <p:spPr bwMode="auto">
              <a:xfrm>
                <a:off x="1470" y="2567"/>
                <a:ext cx="85" cy="92"/>
              </a:xfrm>
              <a:prstGeom prst="ellipse">
                <a:avLst/>
              </a:prstGeom>
              <a:solidFill>
                <a:srgbClr val="CCFF99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7298" name="AutoShape 194"/>
          <p:cNvSpPr>
            <a:spLocks noChangeArrowheads="1"/>
          </p:cNvSpPr>
          <p:nvPr/>
        </p:nvSpPr>
        <p:spPr bwMode="auto">
          <a:xfrm>
            <a:off x="3562350" y="528638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7C8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299" name="AutoShape 195"/>
          <p:cNvSpPr>
            <a:spLocks noChangeArrowheads="1"/>
          </p:cNvSpPr>
          <p:nvPr/>
        </p:nvSpPr>
        <p:spPr bwMode="auto">
          <a:xfrm rot="7970516">
            <a:off x="3341688" y="36195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7C8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300" name="Text Box 196"/>
          <p:cNvSpPr txBox="1">
            <a:spLocks noChangeArrowheads="1"/>
          </p:cNvSpPr>
          <p:nvPr/>
        </p:nvSpPr>
        <p:spPr bwMode="auto">
          <a:xfrm>
            <a:off x="950913" y="5710238"/>
            <a:ext cx="6688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 b="1" dirty="0"/>
              <a:t>       </a:t>
            </a:r>
            <a:r>
              <a:rPr lang="zh-CN" altLang="en-US" sz="2800" b="1" dirty="0"/>
              <a:t>点</a:t>
            </a:r>
            <a:r>
              <a:rPr lang="en-US" altLang="zh-CN" b="1" i="1" dirty="0"/>
              <a:t>C</a:t>
            </a:r>
            <a:r>
              <a:rPr lang="zh-CN" altLang="en-US" b="1" i="1" dirty="0"/>
              <a:t>、</a:t>
            </a:r>
            <a:r>
              <a:rPr lang="en-US" altLang="zh-CN" b="1" i="1" dirty="0"/>
              <a:t>D</a:t>
            </a:r>
            <a:r>
              <a:rPr lang="zh-CN" altLang="en-US" sz="2800" b="1" dirty="0"/>
              <a:t>称为对</a:t>
            </a:r>
            <a:r>
              <a:rPr lang="en-US" altLang="zh-CN" b="1" i="1" dirty="0"/>
              <a:t>V </a:t>
            </a:r>
            <a:r>
              <a:rPr lang="zh-CN" altLang="en-US" sz="2800" b="1" dirty="0"/>
              <a:t>面的重影点。 </a:t>
            </a:r>
          </a:p>
        </p:txBody>
      </p:sp>
    </p:spTree>
    <p:extLst>
      <p:ext uri="{BB962C8B-B14F-4D97-AF65-F5344CB8AC3E}">
        <p14:creationId xmlns:p14="http://schemas.microsoft.com/office/powerpoint/2010/main" val="28884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47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4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298" grpId="0" animBg="1"/>
      <p:bldP spid="47299" grpId="0" animBg="1"/>
      <p:bldP spid="473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3250" y="307975"/>
            <a:ext cx="8293100" cy="5991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8132" name="Picture 4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目录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Freeform 7"/>
          <p:cNvSpPr>
            <a:spLocks/>
          </p:cNvSpPr>
          <p:nvPr/>
        </p:nvSpPr>
        <p:spPr bwMode="auto">
          <a:xfrm>
            <a:off x="1014413" y="3152775"/>
            <a:ext cx="4498975" cy="1419225"/>
          </a:xfrm>
          <a:custGeom>
            <a:avLst/>
            <a:gdLst>
              <a:gd name="T0" fmla="*/ 0 w 2544"/>
              <a:gd name="T1" fmla="*/ 0 h 816"/>
              <a:gd name="T2" fmla="*/ 816 w 2544"/>
              <a:gd name="T3" fmla="*/ 816 h 816"/>
              <a:gd name="T4" fmla="*/ 2544 w 2544"/>
              <a:gd name="T5" fmla="*/ 816 h 816"/>
              <a:gd name="T6" fmla="*/ 1728 w 2544"/>
              <a:gd name="T7" fmla="*/ 0 h 816"/>
              <a:gd name="T8" fmla="*/ 0 w 2544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816">
                <a:moveTo>
                  <a:pt x="0" y="0"/>
                </a:moveTo>
                <a:lnTo>
                  <a:pt x="816" y="816"/>
                </a:lnTo>
                <a:lnTo>
                  <a:pt x="2544" y="816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023938" y="1066800"/>
            <a:ext cx="3041650" cy="2085975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679450" y="2997200"/>
            <a:ext cx="236538" cy="254000"/>
            <a:chOff x="267" y="2214"/>
            <a:chExt cx="135" cy="146"/>
          </a:xfrm>
        </p:grpSpPr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306" y="2214"/>
              <a:ext cx="57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H="1">
              <a:off x="267" y="2214"/>
              <a:ext cx="135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5132388" y="2689225"/>
            <a:ext cx="252412" cy="269875"/>
            <a:chOff x="3168" y="2245"/>
            <a:chExt cx="150" cy="160"/>
          </a:xfrm>
        </p:grpSpPr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3211" y="2245"/>
              <a:ext cx="64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H="1">
              <a:off x="3168" y="2245"/>
              <a:ext cx="15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403850" y="2817813"/>
            <a:ext cx="31257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8636000" y="2706688"/>
            <a:ext cx="182563" cy="273050"/>
            <a:chOff x="5258" y="2255"/>
            <a:chExt cx="109" cy="162"/>
          </a:xfrm>
        </p:grpSpPr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V="1">
              <a:off x="5258" y="2300"/>
              <a:ext cx="19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5277" y="2255"/>
              <a:ext cx="90" cy="45"/>
            </a:xfrm>
            <a:custGeom>
              <a:avLst/>
              <a:gdLst>
                <a:gd name="T0" fmla="*/ 262 w 262"/>
                <a:gd name="T1" fmla="*/ 131 h 131"/>
                <a:gd name="T2" fmla="*/ 248 w 262"/>
                <a:gd name="T3" fmla="*/ 38 h 131"/>
                <a:gd name="T4" fmla="*/ 166 w 262"/>
                <a:gd name="T5" fmla="*/ 0 h 131"/>
                <a:gd name="T6" fmla="*/ 63 w 262"/>
                <a:gd name="T7" fmla="*/ 38 h 131"/>
                <a:gd name="T8" fmla="*/ 0 w 26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262" y="131"/>
                  </a:moveTo>
                  <a:lnTo>
                    <a:pt x="248" y="38"/>
                  </a:lnTo>
                  <a:lnTo>
                    <a:pt x="166" y="0"/>
                  </a:lnTo>
                  <a:lnTo>
                    <a:pt x="63" y="38"/>
                  </a:lnTo>
                  <a:lnTo>
                    <a:pt x="0" y="13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 flipH="1">
              <a:off x="5349" y="2300"/>
              <a:ext cx="18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5258" y="2372"/>
              <a:ext cx="91" cy="45"/>
            </a:xfrm>
            <a:custGeom>
              <a:avLst/>
              <a:gdLst>
                <a:gd name="T0" fmla="*/ 0 w 262"/>
                <a:gd name="T1" fmla="*/ 0 h 131"/>
                <a:gd name="T2" fmla="*/ 13 w 262"/>
                <a:gd name="T3" fmla="*/ 92 h 131"/>
                <a:gd name="T4" fmla="*/ 96 w 262"/>
                <a:gd name="T5" fmla="*/ 131 h 131"/>
                <a:gd name="T6" fmla="*/ 199 w 262"/>
                <a:gd name="T7" fmla="*/ 92 h 131"/>
                <a:gd name="T8" fmla="*/ 262 w 2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0" y="0"/>
                  </a:moveTo>
                  <a:lnTo>
                    <a:pt x="13" y="92"/>
                  </a:lnTo>
                  <a:lnTo>
                    <a:pt x="96" y="131"/>
                  </a:lnTo>
                  <a:lnTo>
                    <a:pt x="199" y="92"/>
                  </a:lnTo>
                  <a:lnTo>
                    <a:pt x="26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7494588" y="685800"/>
            <a:ext cx="669925" cy="3322638"/>
            <a:chOff x="4577" y="1056"/>
            <a:chExt cx="400" cy="1971"/>
          </a:xfrm>
        </p:grpSpPr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4714" y="1705"/>
              <a:ext cx="2" cy="10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4714" y="1202"/>
              <a:ext cx="2" cy="4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52" name="Group 24"/>
            <p:cNvGrpSpPr>
              <a:grpSpLocks/>
            </p:cNvGrpSpPr>
            <p:nvPr/>
          </p:nvGrpSpPr>
          <p:grpSpPr bwMode="auto">
            <a:xfrm>
              <a:off x="4577" y="2700"/>
              <a:ext cx="359" cy="327"/>
              <a:chOff x="4577" y="2700"/>
              <a:chExt cx="359" cy="327"/>
            </a:xfrm>
          </p:grpSpPr>
          <p:sp>
            <p:nvSpPr>
              <p:cNvPr id="48153" name="Freeform 25"/>
              <p:cNvSpPr>
                <a:spLocks/>
              </p:cNvSpPr>
              <p:nvPr/>
            </p:nvSpPr>
            <p:spPr bwMode="auto">
              <a:xfrm>
                <a:off x="4685" y="2723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auto">
              <a:xfrm>
                <a:off x="4704" y="2830"/>
                <a:ext cx="53" cy="197"/>
              </a:xfrm>
              <a:custGeom>
                <a:avLst/>
                <a:gdLst>
                  <a:gd name="T0" fmla="*/ 155 w 155"/>
                  <a:gd name="T1" fmla="*/ 0 h 578"/>
                  <a:gd name="T2" fmla="*/ 25 w 155"/>
                  <a:gd name="T3" fmla="*/ 288 h 578"/>
                  <a:gd name="T4" fmla="*/ 0 w 155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8">
                    <a:moveTo>
                      <a:pt x="155" y="0"/>
                    </a:moveTo>
                    <a:lnTo>
                      <a:pt x="25" y="288"/>
                    </a:lnTo>
                    <a:lnTo>
                      <a:pt x="0" y="57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auto">
              <a:xfrm>
                <a:off x="4763" y="2846"/>
                <a:ext cx="93" cy="163"/>
              </a:xfrm>
              <a:custGeom>
                <a:avLst/>
                <a:gdLst>
                  <a:gd name="T0" fmla="*/ 126 w 269"/>
                  <a:gd name="T1" fmla="*/ 0 h 473"/>
                  <a:gd name="T2" fmla="*/ 0 w 269"/>
                  <a:gd name="T3" fmla="*/ 473 h 473"/>
                  <a:gd name="T4" fmla="*/ 118 w 269"/>
                  <a:gd name="T5" fmla="*/ 473 h 473"/>
                  <a:gd name="T6" fmla="*/ 190 w 269"/>
                  <a:gd name="T7" fmla="*/ 446 h 473"/>
                  <a:gd name="T8" fmla="*/ 234 w 269"/>
                  <a:gd name="T9" fmla="*/ 381 h 473"/>
                  <a:gd name="T10" fmla="*/ 269 w 269"/>
                  <a:gd name="T11" fmla="*/ 249 h 473"/>
                  <a:gd name="T12" fmla="*/ 260 w 269"/>
                  <a:gd name="T13" fmla="*/ 184 h 473"/>
                  <a:gd name="T14" fmla="*/ 202 w 269"/>
                  <a:gd name="T15" fmla="*/ 158 h 473"/>
                  <a:gd name="T16" fmla="*/ 84 w 269"/>
                  <a:gd name="T17" fmla="*/ 15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473">
                    <a:moveTo>
                      <a:pt x="126" y="0"/>
                    </a:moveTo>
                    <a:lnTo>
                      <a:pt x="0" y="473"/>
                    </a:lnTo>
                    <a:lnTo>
                      <a:pt x="118" y="473"/>
                    </a:lnTo>
                    <a:lnTo>
                      <a:pt x="190" y="446"/>
                    </a:lnTo>
                    <a:lnTo>
                      <a:pt x="234" y="381"/>
                    </a:lnTo>
                    <a:lnTo>
                      <a:pt x="269" y="249"/>
                    </a:lnTo>
                    <a:lnTo>
                      <a:pt x="260" y="184"/>
                    </a:lnTo>
                    <a:lnTo>
                      <a:pt x="202" y="158"/>
                    </a:lnTo>
                    <a:lnTo>
                      <a:pt x="84" y="1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auto">
              <a:xfrm>
                <a:off x="4884" y="2830"/>
                <a:ext cx="52" cy="197"/>
              </a:xfrm>
              <a:custGeom>
                <a:avLst/>
                <a:gdLst>
                  <a:gd name="T0" fmla="*/ 0 w 154"/>
                  <a:gd name="T1" fmla="*/ 578 h 578"/>
                  <a:gd name="T2" fmla="*/ 129 w 154"/>
                  <a:gd name="T3" fmla="*/ 288 h 578"/>
                  <a:gd name="T4" fmla="*/ 154 w 154"/>
                  <a:gd name="T5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578">
                    <a:moveTo>
                      <a:pt x="0" y="578"/>
                    </a:moveTo>
                    <a:lnTo>
                      <a:pt x="129" y="288"/>
                    </a:lnTo>
                    <a:lnTo>
                      <a:pt x="15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 flipH="1">
                <a:off x="4630" y="2904"/>
                <a:ext cx="4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8" name="Freeform 30"/>
              <p:cNvSpPr>
                <a:spLocks/>
              </p:cNvSpPr>
              <p:nvPr/>
            </p:nvSpPr>
            <p:spPr bwMode="auto">
              <a:xfrm>
                <a:off x="4648" y="2994"/>
                <a:ext cx="9" cy="21"/>
              </a:xfrm>
              <a:custGeom>
                <a:avLst/>
                <a:gdLst>
                  <a:gd name="T0" fmla="*/ 0 w 24"/>
                  <a:gd name="T1" fmla="*/ 0 h 61"/>
                  <a:gd name="T2" fmla="*/ 2 w 24"/>
                  <a:gd name="T3" fmla="*/ 35 h 61"/>
                  <a:gd name="T4" fmla="*/ 24 w 24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1">
                    <a:moveTo>
                      <a:pt x="0" y="0"/>
                    </a:moveTo>
                    <a:lnTo>
                      <a:pt x="2" y="35"/>
                    </a:lnTo>
                    <a:lnTo>
                      <a:pt x="24" y="6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>
                <a:off x="4648" y="2904"/>
                <a:ext cx="2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auto">
              <a:xfrm>
                <a:off x="4577" y="2904"/>
                <a:ext cx="73" cy="107"/>
              </a:xfrm>
              <a:custGeom>
                <a:avLst/>
                <a:gdLst>
                  <a:gd name="T0" fmla="*/ 161 w 217"/>
                  <a:gd name="T1" fmla="*/ 0 h 317"/>
                  <a:gd name="T2" fmla="*/ 114 w 217"/>
                  <a:gd name="T3" fmla="*/ 0 h 317"/>
                  <a:gd name="T4" fmla="*/ 75 w 217"/>
                  <a:gd name="T5" fmla="*/ 13 h 317"/>
                  <a:gd name="T6" fmla="*/ 54 w 217"/>
                  <a:gd name="T7" fmla="*/ 49 h 317"/>
                  <a:gd name="T8" fmla="*/ 0 w 217"/>
                  <a:gd name="T9" fmla="*/ 249 h 317"/>
                  <a:gd name="T10" fmla="*/ 10 w 217"/>
                  <a:gd name="T11" fmla="*/ 296 h 317"/>
                  <a:gd name="T12" fmla="*/ 52 w 217"/>
                  <a:gd name="T13" fmla="*/ 317 h 317"/>
                  <a:gd name="T14" fmla="*/ 103 w 217"/>
                  <a:gd name="T15" fmla="*/ 317 h 317"/>
                  <a:gd name="T16" fmla="*/ 217 w 217"/>
                  <a:gd name="T17" fmla="*/ 25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317">
                    <a:moveTo>
                      <a:pt x="161" y="0"/>
                    </a:moveTo>
                    <a:lnTo>
                      <a:pt x="114" y="0"/>
                    </a:lnTo>
                    <a:lnTo>
                      <a:pt x="75" y="13"/>
                    </a:lnTo>
                    <a:lnTo>
                      <a:pt x="54" y="49"/>
                    </a:lnTo>
                    <a:lnTo>
                      <a:pt x="0" y="249"/>
                    </a:lnTo>
                    <a:lnTo>
                      <a:pt x="10" y="296"/>
                    </a:lnTo>
                    <a:lnTo>
                      <a:pt x="52" y="317"/>
                    </a:lnTo>
                    <a:lnTo>
                      <a:pt x="103" y="317"/>
                    </a:lnTo>
                    <a:lnTo>
                      <a:pt x="217" y="25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1" name="Oval 33"/>
              <p:cNvSpPr>
                <a:spLocks noChangeArrowheads="1"/>
              </p:cNvSpPr>
              <p:nvPr/>
            </p:nvSpPr>
            <p:spPr bwMode="auto">
              <a:xfrm>
                <a:off x="4675" y="2700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62" name="Group 34"/>
            <p:cNvGrpSpPr>
              <a:grpSpLocks/>
            </p:cNvGrpSpPr>
            <p:nvPr/>
          </p:nvGrpSpPr>
          <p:grpSpPr bwMode="auto">
            <a:xfrm>
              <a:off x="4675" y="1551"/>
              <a:ext cx="296" cy="165"/>
              <a:chOff x="4675" y="1551"/>
              <a:chExt cx="296" cy="165"/>
            </a:xfrm>
          </p:grpSpPr>
          <p:sp>
            <p:nvSpPr>
              <p:cNvPr id="48163" name="Freeform 35"/>
              <p:cNvSpPr>
                <a:spLocks/>
              </p:cNvSpPr>
              <p:nvPr/>
            </p:nvSpPr>
            <p:spPr bwMode="auto">
              <a:xfrm>
                <a:off x="4685" y="1647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4" name="Freeform 36"/>
              <p:cNvSpPr>
                <a:spLocks/>
              </p:cNvSpPr>
              <p:nvPr/>
            </p:nvSpPr>
            <p:spPr bwMode="auto">
              <a:xfrm>
                <a:off x="4792" y="1551"/>
                <a:ext cx="92" cy="160"/>
              </a:xfrm>
              <a:custGeom>
                <a:avLst/>
                <a:gdLst>
                  <a:gd name="T0" fmla="*/ 126 w 269"/>
                  <a:gd name="T1" fmla="*/ 0 h 472"/>
                  <a:gd name="T2" fmla="*/ 0 w 269"/>
                  <a:gd name="T3" fmla="*/ 472 h 472"/>
                  <a:gd name="T4" fmla="*/ 118 w 269"/>
                  <a:gd name="T5" fmla="*/ 472 h 472"/>
                  <a:gd name="T6" fmla="*/ 190 w 269"/>
                  <a:gd name="T7" fmla="*/ 445 h 472"/>
                  <a:gd name="T8" fmla="*/ 234 w 269"/>
                  <a:gd name="T9" fmla="*/ 380 h 472"/>
                  <a:gd name="T10" fmla="*/ 269 w 269"/>
                  <a:gd name="T11" fmla="*/ 249 h 472"/>
                  <a:gd name="T12" fmla="*/ 260 w 269"/>
                  <a:gd name="T13" fmla="*/ 184 h 472"/>
                  <a:gd name="T14" fmla="*/ 202 w 269"/>
                  <a:gd name="T15" fmla="*/ 157 h 472"/>
                  <a:gd name="T16" fmla="*/ 84 w 269"/>
                  <a:gd name="T17" fmla="*/ 15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472">
                    <a:moveTo>
                      <a:pt x="126" y="0"/>
                    </a:moveTo>
                    <a:lnTo>
                      <a:pt x="0" y="472"/>
                    </a:lnTo>
                    <a:lnTo>
                      <a:pt x="118" y="472"/>
                    </a:lnTo>
                    <a:lnTo>
                      <a:pt x="190" y="445"/>
                    </a:lnTo>
                    <a:lnTo>
                      <a:pt x="234" y="380"/>
                    </a:lnTo>
                    <a:lnTo>
                      <a:pt x="269" y="249"/>
                    </a:lnTo>
                    <a:lnTo>
                      <a:pt x="260" y="184"/>
                    </a:lnTo>
                    <a:lnTo>
                      <a:pt x="202" y="157"/>
                    </a:lnTo>
                    <a:lnTo>
                      <a:pt x="84" y="15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5" name="Line 37"/>
              <p:cNvSpPr>
                <a:spLocks noChangeShapeType="1"/>
              </p:cNvSpPr>
              <p:nvPr/>
            </p:nvSpPr>
            <p:spPr bwMode="auto">
              <a:xfrm flipV="1">
                <a:off x="4952" y="1551"/>
                <a:ext cx="19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6" name="Oval 38"/>
              <p:cNvSpPr>
                <a:spLocks noChangeArrowheads="1"/>
              </p:cNvSpPr>
              <p:nvPr/>
            </p:nvSpPr>
            <p:spPr bwMode="auto">
              <a:xfrm>
                <a:off x="4675" y="1632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67" name="Group 39"/>
            <p:cNvGrpSpPr>
              <a:grpSpLocks/>
            </p:cNvGrpSpPr>
            <p:nvPr/>
          </p:nvGrpSpPr>
          <p:grpSpPr bwMode="auto">
            <a:xfrm>
              <a:off x="4664" y="1056"/>
              <a:ext cx="313" cy="158"/>
              <a:chOff x="4664" y="1056"/>
              <a:chExt cx="313" cy="158"/>
            </a:xfrm>
          </p:grpSpPr>
          <p:sp>
            <p:nvSpPr>
              <p:cNvPr id="48168" name="Line 40"/>
              <p:cNvSpPr>
                <a:spLocks noChangeShapeType="1"/>
              </p:cNvSpPr>
              <p:nvPr/>
            </p:nvSpPr>
            <p:spPr bwMode="auto">
              <a:xfrm flipV="1">
                <a:off x="4960" y="1056"/>
                <a:ext cx="17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auto">
              <a:xfrm>
                <a:off x="4685" y="1144"/>
                <a:ext cx="58" cy="58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auto">
              <a:xfrm>
                <a:off x="4806" y="1101"/>
                <a:ext cx="74" cy="109"/>
              </a:xfrm>
              <a:custGeom>
                <a:avLst/>
                <a:gdLst>
                  <a:gd name="T0" fmla="*/ 161 w 217"/>
                  <a:gd name="T1" fmla="*/ 0 h 317"/>
                  <a:gd name="T2" fmla="*/ 114 w 217"/>
                  <a:gd name="T3" fmla="*/ 0 h 317"/>
                  <a:gd name="T4" fmla="*/ 75 w 217"/>
                  <a:gd name="T5" fmla="*/ 14 h 317"/>
                  <a:gd name="T6" fmla="*/ 54 w 217"/>
                  <a:gd name="T7" fmla="*/ 49 h 317"/>
                  <a:gd name="T8" fmla="*/ 0 w 217"/>
                  <a:gd name="T9" fmla="*/ 249 h 317"/>
                  <a:gd name="T10" fmla="*/ 10 w 217"/>
                  <a:gd name="T11" fmla="*/ 296 h 317"/>
                  <a:gd name="T12" fmla="*/ 52 w 217"/>
                  <a:gd name="T13" fmla="*/ 317 h 317"/>
                  <a:gd name="T14" fmla="*/ 103 w 217"/>
                  <a:gd name="T15" fmla="*/ 317 h 317"/>
                  <a:gd name="T16" fmla="*/ 217 w 217"/>
                  <a:gd name="T17" fmla="*/ 25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317">
                    <a:moveTo>
                      <a:pt x="161" y="0"/>
                    </a:moveTo>
                    <a:lnTo>
                      <a:pt x="114" y="0"/>
                    </a:lnTo>
                    <a:lnTo>
                      <a:pt x="75" y="14"/>
                    </a:lnTo>
                    <a:lnTo>
                      <a:pt x="54" y="49"/>
                    </a:lnTo>
                    <a:lnTo>
                      <a:pt x="0" y="249"/>
                    </a:lnTo>
                    <a:lnTo>
                      <a:pt x="10" y="296"/>
                    </a:lnTo>
                    <a:lnTo>
                      <a:pt x="52" y="317"/>
                    </a:lnTo>
                    <a:lnTo>
                      <a:pt x="103" y="317"/>
                    </a:lnTo>
                    <a:lnTo>
                      <a:pt x="217" y="25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auto">
              <a:xfrm>
                <a:off x="4880" y="1194"/>
                <a:ext cx="9" cy="20"/>
              </a:xfrm>
              <a:custGeom>
                <a:avLst/>
                <a:gdLst>
                  <a:gd name="T0" fmla="*/ 0 w 24"/>
                  <a:gd name="T1" fmla="*/ 0 h 61"/>
                  <a:gd name="T2" fmla="*/ 2 w 24"/>
                  <a:gd name="T3" fmla="*/ 34 h 61"/>
                  <a:gd name="T4" fmla="*/ 24 w 24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61">
                    <a:moveTo>
                      <a:pt x="0" y="0"/>
                    </a:moveTo>
                    <a:lnTo>
                      <a:pt x="2" y="34"/>
                    </a:lnTo>
                    <a:lnTo>
                      <a:pt x="24" y="6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2" name="Line 44"/>
              <p:cNvSpPr>
                <a:spLocks noChangeShapeType="1"/>
              </p:cNvSpPr>
              <p:nvPr/>
            </p:nvSpPr>
            <p:spPr bwMode="auto">
              <a:xfrm flipH="1">
                <a:off x="4880" y="1101"/>
                <a:ext cx="23" cy="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3" name="Line 45"/>
              <p:cNvSpPr>
                <a:spLocks noChangeShapeType="1"/>
              </p:cNvSpPr>
              <p:nvPr/>
            </p:nvSpPr>
            <p:spPr bwMode="auto">
              <a:xfrm flipH="1">
                <a:off x="4862" y="1101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4" name="Oval 46"/>
              <p:cNvSpPr>
                <a:spLocks noChangeArrowheads="1"/>
              </p:cNvSpPr>
              <p:nvPr/>
            </p:nvSpPr>
            <p:spPr bwMode="auto">
              <a:xfrm>
                <a:off x="4664" y="1130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8175" name="Group 47"/>
          <p:cNvGrpSpPr>
            <a:grpSpLocks/>
          </p:cNvGrpSpPr>
          <p:nvPr/>
        </p:nvGrpSpPr>
        <p:grpSpPr bwMode="auto">
          <a:xfrm>
            <a:off x="5622925" y="1281113"/>
            <a:ext cx="787400" cy="3443287"/>
            <a:chOff x="3460" y="1409"/>
            <a:chExt cx="470" cy="2043"/>
          </a:xfrm>
        </p:grpSpPr>
        <p:sp>
          <p:nvSpPr>
            <p:cNvPr id="48176" name="Line 48"/>
            <p:cNvSpPr>
              <a:spLocks noChangeShapeType="1"/>
            </p:cNvSpPr>
            <p:nvPr/>
          </p:nvSpPr>
          <p:spPr bwMode="auto">
            <a:xfrm>
              <a:off x="3624" y="1713"/>
              <a:ext cx="2" cy="1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>
              <a:off x="3624" y="2961"/>
              <a:ext cx="2" cy="4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78" name="Group 50"/>
            <p:cNvGrpSpPr>
              <a:grpSpLocks/>
            </p:cNvGrpSpPr>
            <p:nvPr/>
          </p:nvGrpSpPr>
          <p:grpSpPr bwMode="auto">
            <a:xfrm>
              <a:off x="3586" y="3290"/>
              <a:ext cx="223" cy="162"/>
              <a:chOff x="3586" y="3290"/>
              <a:chExt cx="223" cy="162"/>
            </a:xfrm>
          </p:grpSpPr>
          <p:sp>
            <p:nvSpPr>
              <p:cNvPr id="48179" name="Freeform 51"/>
              <p:cNvSpPr>
                <a:spLocks/>
              </p:cNvSpPr>
              <p:nvPr/>
            </p:nvSpPr>
            <p:spPr bwMode="auto">
              <a:xfrm>
                <a:off x="3724" y="3290"/>
                <a:ext cx="85" cy="162"/>
              </a:xfrm>
              <a:custGeom>
                <a:avLst/>
                <a:gdLst>
                  <a:gd name="T0" fmla="*/ 245 w 245"/>
                  <a:gd name="T1" fmla="*/ 0 h 472"/>
                  <a:gd name="T2" fmla="*/ 118 w 245"/>
                  <a:gd name="T3" fmla="*/ 472 h 472"/>
                  <a:gd name="T4" fmla="*/ 0 w 245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472">
                    <a:moveTo>
                      <a:pt x="245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0" name="Freeform 52"/>
              <p:cNvSpPr>
                <a:spLocks/>
              </p:cNvSpPr>
              <p:nvPr/>
            </p:nvSpPr>
            <p:spPr bwMode="auto">
              <a:xfrm>
                <a:off x="3702" y="3421"/>
                <a:ext cx="22" cy="31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1" name="Line 53"/>
              <p:cNvSpPr>
                <a:spLocks noChangeShapeType="1"/>
              </p:cNvSpPr>
              <p:nvPr/>
            </p:nvSpPr>
            <p:spPr bwMode="auto">
              <a:xfrm flipV="1">
                <a:off x="3702" y="3376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2" name="Freeform 54"/>
              <p:cNvSpPr>
                <a:spLocks/>
              </p:cNvSpPr>
              <p:nvPr/>
            </p:nvSpPr>
            <p:spPr bwMode="auto">
              <a:xfrm>
                <a:off x="3714" y="3345"/>
                <a:ext cx="39" cy="31"/>
              </a:xfrm>
              <a:custGeom>
                <a:avLst/>
                <a:gdLst>
                  <a:gd name="T0" fmla="*/ 117 w 117"/>
                  <a:gd name="T1" fmla="*/ 0 h 92"/>
                  <a:gd name="T2" fmla="*/ 45 w 117"/>
                  <a:gd name="T3" fmla="*/ 27 h 92"/>
                  <a:gd name="T4" fmla="*/ 0 w 11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92">
                    <a:moveTo>
                      <a:pt x="117" y="0"/>
                    </a:moveTo>
                    <a:lnTo>
                      <a:pt x="45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3" name="Line 55"/>
              <p:cNvSpPr>
                <a:spLocks noChangeShapeType="1"/>
              </p:cNvSpPr>
              <p:nvPr/>
            </p:nvSpPr>
            <p:spPr bwMode="auto">
              <a:xfrm>
                <a:off x="3753" y="3345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4" name="Freeform 56"/>
              <p:cNvSpPr>
                <a:spLocks/>
              </p:cNvSpPr>
              <p:nvPr/>
            </p:nvSpPr>
            <p:spPr bwMode="auto">
              <a:xfrm>
                <a:off x="3595" y="3370"/>
                <a:ext cx="58" cy="57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4 h 168"/>
                  <a:gd name="T4" fmla="*/ 84 w 168"/>
                  <a:gd name="T5" fmla="*/ 0 h 168"/>
                  <a:gd name="T6" fmla="*/ 24 w 168"/>
                  <a:gd name="T7" fmla="*/ 24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4" y="24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5" name="Oval 57"/>
              <p:cNvSpPr>
                <a:spLocks noChangeArrowheads="1"/>
              </p:cNvSpPr>
              <p:nvPr/>
            </p:nvSpPr>
            <p:spPr bwMode="auto">
              <a:xfrm>
                <a:off x="3586" y="3349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86" name="Group 58"/>
            <p:cNvGrpSpPr>
              <a:grpSpLocks/>
            </p:cNvGrpSpPr>
            <p:nvPr/>
          </p:nvGrpSpPr>
          <p:grpSpPr bwMode="auto">
            <a:xfrm>
              <a:off x="3589" y="2881"/>
              <a:ext cx="189" cy="109"/>
              <a:chOff x="3589" y="2881"/>
              <a:chExt cx="189" cy="109"/>
            </a:xfrm>
          </p:grpSpPr>
          <p:sp>
            <p:nvSpPr>
              <p:cNvPr id="48187" name="Line 59"/>
              <p:cNvSpPr>
                <a:spLocks noChangeShapeType="1"/>
              </p:cNvSpPr>
              <p:nvPr/>
            </p:nvSpPr>
            <p:spPr bwMode="auto">
              <a:xfrm flipH="1">
                <a:off x="3726" y="2988"/>
                <a:ext cx="2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8" name="Freeform 60"/>
              <p:cNvSpPr>
                <a:spLocks/>
              </p:cNvSpPr>
              <p:nvPr/>
            </p:nvSpPr>
            <p:spPr bwMode="auto">
              <a:xfrm>
                <a:off x="3702" y="2957"/>
                <a:ext cx="24" cy="31"/>
              </a:xfrm>
              <a:custGeom>
                <a:avLst/>
                <a:gdLst>
                  <a:gd name="T0" fmla="*/ 0 w 68"/>
                  <a:gd name="T1" fmla="*/ 0 h 93"/>
                  <a:gd name="T2" fmla="*/ 10 w 68"/>
                  <a:gd name="T3" fmla="*/ 66 h 93"/>
                  <a:gd name="T4" fmla="*/ 68 w 68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10" y="66"/>
                    </a:lnTo>
                    <a:lnTo>
                      <a:pt x="68" y="9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9" name="Line 61"/>
              <p:cNvSpPr>
                <a:spLocks noChangeShapeType="1"/>
              </p:cNvSpPr>
              <p:nvPr/>
            </p:nvSpPr>
            <p:spPr bwMode="auto">
              <a:xfrm flipV="1">
                <a:off x="3702" y="2912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0" name="Freeform 62"/>
              <p:cNvSpPr>
                <a:spLocks/>
              </p:cNvSpPr>
              <p:nvPr/>
            </p:nvSpPr>
            <p:spPr bwMode="auto">
              <a:xfrm>
                <a:off x="3714" y="2881"/>
                <a:ext cx="41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1" name="Line 63"/>
              <p:cNvSpPr>
                <a:spLocks noChangeShapeType="1"/>
              </p:cNvSpPr>
              <p:nvPr/>
            </p:nvSpPr>
            <p:spPr bwMode="auto">
              <a:xfrm>
                <a:off x="3755" y="2881"/>
                <a:ext cx="2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2" name="Freeform 64"/>
              <p:cNvSpPr>
                <a:spLocks/>
              </p:cNvSpPr>
              <p:nvPr/>
            </p:nvSpPr>
            <p:spPr bwMode="auto">
              <a:xfrm>
                <a:off x="3595" y="2904"/>
                <a:ext cx="58" cy="57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4 w 168"/>
                  <a:gd name="T7" fmla="*/ 25 h 168"/>
                  <a:gd name="T8" fmla="*/ 0 w 168"/>
                  <a:gd name="T9" fmla="*/ 84 h 168"/>
                  <a:gd name="T10" fmla="*/ 24 w 168"/>
                  <a:gd name="T11" fmla="*/ 143 h 168"/>
                  <a:gd name="T12" fmla="*/ 84 w 168"/>
                  <a:gd name="T13" fmla="*/ 168 h 168"/>
                  <a:gd name="T14" fmla="*/ 143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4" y="25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4" y="168"/>
                    </a:lnTo>
                    <a:lnTo>
                      <a:pt x="143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3" name="Oval 65"/>
              <p:cNvSpPr>
                <a:spLocks noChangeArrowheads="1"/>
              </p:cNvSpPr>
              <p:nvPr/>
            </p:nvSpPr>
            <p:spPr bwMode="auto">
              <a:xfrm>
                <a:off x="3589" y="2891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94" name="Group 66"/>
            <p:cNvGrpSpPr>
              <a:grpSpLocks/>
            </p:cNvGrpSpPr>
            <p:nvPr/>
          </p:nvGrpSpPr>
          <p:grpSpPr bwMode="auto">
            <a:xfrm>
              <a:off x="3460" y="1409"/>
              <a:ext cx="470" cy="307"/>
              <a:chOff x="3460" y="1409"/>
              <a:chExt cx="470" cy="307"/>
            </a:xfrm>
          </p:grpSpPr>
          <p:sp>
            <p:nvSpPr>
              <p:cNvPr id="48195" name="Freeform 67"/>
              <p:cNvSpPr>
                <a:spLocks/>
              </p:cNvSpPr>
              <p:nvPr/>
            </p:nvSpPr>
            <p:spPr bwMode="auto">
              <a:xfrm>
                <a:off x="3482" y="1428"/>
                <a:ext cx="84" cy="160"/>
              </a:xfrm>
              <a:custGeom>
                <a:avLst/>
                <a:gdLst>
                  <a:gd name="T0" fmla="*/ 244 w 244"/>
                  <a:gd name="T1" fmla="*/ 0 h 472"/>
                  <a:gd name="T2" fmla="*/ 118 w 244"/>
                  <a:gd name="T3" fmla="*/ 472 h 472"/>
                  <a:gd name="T4" fmla="*/ 0 w 244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472">
                    <a:moveTo>
                      <a:pt x="244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6" name="Freeform 68"/>
              <p:cNvSpPr>
                <a:spLocks/>
              </p:cNvSpPr>
              <p:nvPr/>
            </p:nvSpPr>
            <p:spPr bwMode="auto">
              <a:xfrm>
                <a:off x="3460" y="1557"/>
                <a:ext cx="22" cy="31"/>
              </a:xfrm>
              <a:custGeom>
                <a:avLst/>
                <a:gdLst>
                  <a:gd name="T0" fmla="*/ 0 w 67"/>
                  <a:gd name="T1" fmla="*/ 0 h 92"/>
                  <a:gd name="T2" fmla="*/ 9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9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7" name="Line 69"/>
              <p:cNvSpPr>
                <a:spLocks noChangeShapeType="1"/>
              </p:cNvSpPr>
              <p:nvPr/>
            </p:nvSpPr>
            <p:spPr bwMode="auto">
              <a:xfrm flipV="1">
                <a:off x="3460" y="1512"/>
                <a:ext cx="12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8" name="Freeform 70"/>
              <p:cNvSpPr>
                <a:spLocks/>
              </p:cNvSpPr>
              <p:nvPr/>
            </p:nvSpPr>
            <p:spPr bwMode="auto">
              <a:xfrm>
                <a:off x="3472" y="1481"/>
                <a:ext cx="39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9" name="Line 71"/>
              <p:cNvSpPr>
                <a:spLocks noChangeShapeType="1"/>
              </p:cNvSpPr>
              <p:nvPr/>
            </p:nvSpPr>
            <p:spPr bwMode="auto">
              <a:xfrm>
                <a:off x="3511" y="1481"/>
                <a:ext cx="4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0" name="Line 72"/>
              <p:cNvSpPr>
                <a:spLocks noChangeShapeType="1"/>
              </p:cNvSpPr>
              <p:nvPr/>
            </p:nvSpPr>
            <p:spPr bwMode="auto">
              <a:xfrm flipV="1">
                <a:off x="3609" y="1428"/>
                <a:ext cx="21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1" name="Freeform 73"/>
              <p:cNvSpPr>
                <a:spLocks/>
              </p:cNvSpPr>
              <p:nvPr/>
            </p:nvSpPr>
            <p:spPr bwMode="auto">
              <a:xfrm>
                <a:off x="3653" y="1409"/>
                <a:ext cx="53" cy="197"/>
              </a:xfrm>
              <a:custGeom>
                <a:avLst/>
                <a:gdLst>
                  <a:gd name="T0" fmla="*/ 154 w 154"/>
                  <a:gd name="T1" fmla="*/ 0 h 577"/>
                  <a:gd name="T2" fmla="*/ 25 w 154"/>
                  <a:gd name="T3" fmla="*/ 289 h 577"/>
                  <a:gd name="T4" fmla="*/ 0 w 154"/>
                  <a:gd name="T5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577">
                    <a:moveTo>
                      <a:pt x="154" y="0"/>
                    </a:moveTo>
                    <a:lnTo>
                      <a:pt x="25" y="289"/>
                    </a:lnTo>
                    <a:lnTo>
                      <a:pt x="0" y="57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2" name="Line 74"/>
              <p:cNvSpPr>
                <a:spLocks noChangeShapeType="1"/>
              </p:cNvSpPr>
              <p:nvPr/>
            </p:nvSpPr>
            <p:spPr bwMode="auto">
              <a:xfrm flipH="1">
                <a:off x="3743" y="1588"/>
                <a:ext cx="2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3" name="Freeform 75"/>
              <p:cNvSpPr>
                <a:spLocks/>
              </p:cNvSpPr>
              <p:nvPr/>
            </p:nvSpPr>
            <p:spPr bwMode="auto">
              <a:xfrm>
                <a:off x="3720" y="1557"/>
                <a:ext cx="23" cy="31"/>
              </a:xfrm>
              <a:custGeom>
                <a:avLst/>
                <a:gdLst>
                  <a:gd name="T0" fmla="*/ 0 w 67"/>
                  <a:gd name="T1" fmla="*/ 0 h 92"/>
                  <a:gd name="T2" fmla="*/ 9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9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4" name="Line 76"/>
              <p:cNvSpPr>
                <a:spLocks noChangeShapeType="1"/>
              </p:cNvSpPr>
              <p:nvPr/>
            </p:nvSpPr>
            <p:spPr bwMode="auto">
              <a:xfrm flipV="1">
                <a:off x="3720" y="1512"/>
                <a:ext cx="13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5" name="Freeform 77"/>
              <p:cNvSpPr>
                <a:spLocks/>
              </p:cNvSpPr>
              <p:nvPr/>
            </p:nvSpPr>
            <p:spPr bwMode="auto">
              <a:xfrm>
                <a:off x="3733" y="1481"/>
                <a:ext cx="39" cy="31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6" name="Line 78"/>
              <p:cNvSpPr>
                <a:spLocks noChangeShapeType="1"/>
              </p:cNvSpPr>
              <p:nvPr/>
            </p:nvSpPr>
            <p:spPr bwMode="auto">
              <a:xfrm>
                <a:off x="3772" y="1481"/>
                <a:ext cx="2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7" name="Line 79"/>
              <p:cNvSpPr>
                <a:spLocks noChangeShapeType="1"/>
              </p:cNvSpPr>
              <p:nvPr/>
            </p:nvSpPr>
            <p:spPr bwMode="auto">
              <a:xfrm flipV="1">
                <a:off x="3854" y="1428"/>
                <a:ext cx="18" cy="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8" name="Freeform 80"/>
              <p:cNvSpPr>
                <a:spLocks/>
              </p:cNvSpPr>
              <p:nvPr/>
            </p:nvSpPr>
            <p:spPr bwMode="auto">
              <a:xfrm>
                <a:off x="3876" y="1409"/>
                <a:ext cx="54" cy="197"/>
              </a:xfrm>
              <a:custGeom>
                <a:avLst/>
                <a:gdLst>
                  <a:gd name="T0" fmla="*/ 0 w 155"/>
                  <a:gd name="T1" fmla="*/ 577 h 577"/>
                  <a:gd name="T2" fmla="*/ 130 w 155"/>
                  <a:gd name="T3" fmla="*/ 289 h 577"/>
                  <a:gd name="T4" fmla="*/ 155 w 155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0" y="577"/>
                    </a:moveTo>
                    <a:lnTo>
                      <a:pt x="130" y="289"/>
                    </a:lnTo>
                    <a:lnTo>
                      <a:pt x="15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9" name="Freeform 81"/>
              <p:cNvSpPr>
                <a:spLocks/>
              </p:cNvSpPr>
              <p:nvPr/>
            </p:nvSpPr>
            <p:spPr bwMode="auto">
              <a:xfrm>
                <a:off x="3595" y="1656"/>
                <a:ext cx="58" cy="57"/>
              </a:xfrm>
              <a:custGeom>
                <a:avLst/>
                <a:gdLst>
                  <a:gd name="T0" fmla="*/ 168 w 168"/>
                  <a:gd name="T1" fmla="*/ 83 h 167"/>
                  <a:gd name="T2" fmla="*/ 143 w 168"/>
                  <a:gd name="T3" fmla="*/ 24 h 167"/>
                  <a:gd name="T4" fmla="*/ 84 w 168"/>
                  <a:gd name="T5" fmla="*/ 0 h 167"/>
                  <a:gd name="T6" fmla="*/ 24 w 168"/>
                  <a:gd name="T7" fmla="*/ 24 h 167"/>
                  <a:gd name="T8" fmla="*/ 0 w 168"/>
                  <a:gd name="T9" fmla="*/ 83 h 167"/>
                  <a:gd name="T10" fmla="*/ 24 w 168"/>
                  <a:gd name="T11" fmla="*/ 143 h 167"/>
                  <a:gd name="T12" fmla="*/ 84 w 168"/>
                  <a:gd name="T13" fmla="*/ 167 h 167"/>
                  <a:gd name="T14" fmla="*/ 143 w 168"/>
                  <a:gd name="T15" fmla="*/ 143 h 167"/>
                  <a:gd name="T16" fmla="*/ 168 w 168"/>
                  <a:gd name="T1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7">
                    <a:moveTo>
                      <a:pt x="168" y="83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4" y="24"/>
                    </a:lnTo>
                    <a:lnTo>
                      <a:pt x="0" y="83"/>
                    </a:lnTo>
                    <a:lnTo>
                      <a:pt x="24" y="143"/>
                    </a:lnTo>
                    <a:lnTo>
                      <a:pt x="84" y="167"/>
                    </a:lnTo>
                    <a:lnTo>
                      <a:pt x="143" y="143"/>
                    </a:lnTo>
                    <a:lnTo>
                      <a:pt x="168" y="8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0" name="Oval 82"/>
              <p:cNvSpPr>
                <a:spLocks noChangeArrowheads="1"/>
              </p:cNvSpPr>
              <p:nvPr/>
            </p:nvSpPr>
            <p:spPr bwMode="auto">
              <a:xfrm>
                <a:off x="3585" y="1632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8211" name="Group 83"/>
          <p:cNvGrpSpPr>
            <a:grpSpLocks/>
          </p:cNvGrpSpPr>
          <p:nvPr/>
        </p:nvGrpSpPr>
        <p:grpSpPr bwMode="auto">
          <a:xfrm>
            <a:off x="4979988" y="4337050"/>
            <a:ext cx="384175" cy="200025"/>
            <a:chOff x="2660" y="2950"/>
            <a:chExt cx="207" cy="109"/>
          </a:xfrm>
        </p:grpSpPr>
        <p:sp>
          <p:nvSpPr>
            <p:cNvPr id="48212" name="Line 84"/>
            <p:cNvSpPr>
              <a:spLocks noChangeShapeType="1"/>
            </p:cNvSpPr>
            <p:nvPr/>
          </p:nvSpPr>
          <p:spPr bwMode="auto">
            <a:xfrm flipH="1" flipV="1">
              <a:off x="2660" y="2950"/>
              <a:ext cx="109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3" name="Line 85"/>
            <p:cNvSpPr>
              <a:spLocks noChangeShapeType="1"/>
            </p:cNvSpPr>
            <p:nvPr/>
          </p:nvSpPr>
          <p:spPr bwMode="auto">
            <a:xfrm>
              <a:off x="2710" y="2998"/>
              <a:ext cx="9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4" name="Line 86"/>
            <p:cNvSpPr>
              <a:spLocks noChangeShapeType="1"/>
            </p:cNvSpPr>
            <p:nvPr/>
          </p:nvSpPr>
          <p:spPr bwMode="auto">
            <a:xfrm>
              <a:off x="2758" y="2950"/>
              <a:ext cx="109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215" name="Group 87"/>
          <p:cNvGrpSpPr>
            <a:grpSpLocks/>
          </p:cNvGrpSpPr>
          <p:nvPr/>
        </p:nvGrpSpPr>
        <p:grpSpPr bwMode="auto">
          <a:xfrm>
            <a:off x="4162425" y="2903538"/>
            <a:ext cx="171450" cy="249237"/>
            <a:chOff x="2252" y="2160"/>
            <a:chExt cx="98" cy="144"/>
          </a:xfrm>
        </p:grpSpPr>
        <p:sp>
          <p:nvSpPr>
            <p:cNvPr id="48216" name="Line 88"/>
            <p:cNvSpPr>
              <a:spLocks noChangeShapeType="1"/>
            </p:cNvSpPr>
            <p:nvPr/>
          </p:nvSpPr>
          <p:spPr bwMode="auto">
            <a:xfrm flipV="1">
              <a:off x="2252" y="2201"/>
              <a:ext cx="19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7" name="Freeform 89"/>
            <p:cNvSpPr>
              <a:spLocks/>
            </p:cNvSpPr>
            <p:nvPr/>
          </p:nvSpPr>
          <p:spPr bwMode="auto">
            <a:xfrm>
              <a:off x="2271" y="2160"/>
              <a:ext cx="79" cy="41"/>
            </a:xfrm>
            <a:custGeom>
              <a:avLst/>
              <a:gdLst>
                <a:gd name="T0" fmla="*/ 262 w 262"/>
                <a:gd name="T1" fmla="*/ 132 h 132"/>
                <a:gd name="T2" fmla="*/ 249 w 262"/>
                <a:gd name="T3" fmla="*/ 39 h 132"/>
                <a:gd name="T4" fmla="*/ 166 w 262"/>
                <a:gd name="T5" fmla="*/ 0 h 132"/>
                <a:gd name="T6" fmla="*/ 63 w 262"/>
                <a:gd name="T7" fmla="*/ 39 h 132"/>
                <a:gd name="T8" fmla="*/ 0 w 26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2">
                  <a:moveTo>
                    <a:pt x="262" y="132"/>
                  </a:moveTo>
                  <a:lnTo>
                    <a:pt x="249" y="39"/>
                  </a:lnTo>
                  <a:lnTo>
                    <a:pt x="166" y="0"/>
                  </a:lnTo>
                  <a:lnTo>
                    <a:pt x="63" y="39"/>
                  </a:lnTo>
                  <a:lnTo>
                    <a:pt x="0" y="1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8" name="Line 90"/>
            <p:cNvSpPr>
              <a:spLocks noChangeShapeType="1"/>
            </p:cNvSpPr>
            <p:nvPr/>
          </p:nvSpPr>
          <p:spPr bwMode="auto">
            <a:xfrm flipH="1">
              <a:off x="2333" y="2201"/>
              <a:ext cx="17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9" name="Freeform 91"/>
            <p:cNvSpPr>
              <a:spLocks/>
            </p:cNvSpPr>
            <p:nvPr/>
          </p:nvSpPr>
          <p:spPr bwMode="auto">
            <a:xfrm>
              <a:off x="2252" y="2265"/>
              <a:ext cx="81" cy="39"/>
            </a:xfrm>
            <a:custGeom>
              <a:avLst/>
              <a:gdLst>
                <a:gd name="T0" fmla="*/ 0 w 262"/>
                <a:gd name="T1" fmla="*/ 0 h 131"/>
                <a:gd name="T2" fmla="*/ 14 w 262"/>
                <a:gd name="T3" fmla="*/ 93 h 131"/>
                <a:gd name="T4" fmla="*/ 96 w 262"/>
                <a:gd name="T5" fmla="*/ 131 h 131"/>
                <a:gd name="T6" fmla="*/ 199 w 262"/>
                <a:gd name="T7" fmla="*/ 93 h 131"/>
                <a:gd name="T8" fmla="*/ 262 w 2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0" y="0"/>
                  </a:moveTo>
                  <a:lnTo>
                    <a:pt x="14" y="93"/>
                  </a:lnTo>
                  <a:lnTo>
                    <a:pt x="96" y="131"/>
                  </a:lnTo>
                  <a:lnTo>
                    <a:pt x="199" y="93"/>
                  </a:lnTo>
                  <a:lnTo>
                    <a:pt x="26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220" name="Freeform 92"/>
          <p:cNvSpPr>
            <a:spLocks/>
          </p:cNvSpPr>
          <p:nvPr/>
        </p:nvSpPr>
        <p:spPr bwMode="auto">
          <a:xfrm>
            <a:off x="1165225" y="1211263"/>
            <a:ext cx="168275" cy="254000"/>
          </a:xfrm>
          <a:custGeom>
            <a:avLst/>
            <a:gdLst>
              <a:gd name="T0" fmla="*/ 0 w 314"/>
              <a:gd name="T1" fmla="*/ 0 h 472"/>
              <a:gd name="T2" fmla="*/ 31 w 314"/>
              <a:gd name="T3" fmla="*/ 472 h 472"/>
              <a:gd name="T4" fmla="*/ 314 w 314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" h="472">
                <a:moveTo>
                  <a:pt x="0" y="0"/>
                </a:moveTo>
                <a:lnTo>
                  <a:pt x="31" y="472"/>
                </a:lnTo>
                <a:lnTo>
                  <a:pt x="31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221" name="Group 93"/>
          <p:cNvGrpSpPr>
            <a:grpSpLocks/>
          </p:cNvGrpSpPr>
          <p:nvPr/>
        </p:nvGrpSpPr>
        <p:grpSpPr bwMode="auto">
          <a:xfrm>
            <a:off x="3452813" y="1866900"/>
            <a:ext cx="571500" cy="2139950"/>
            <a:chOff x="2014" y="1704"/>
            <a:chExt cx="360" cy="1348"/>
          </a:xfrm>
        </p:grpSpPr>
        <p:sp>
          <p:nvSpPr>
            <p:cNvPr id="48222" name="Line 94"/>
            <p:cNvSpPr>
              <a:spLocks noChangeShapeType="1"/>
            </p:cNvSpPr>
            <p:nvPr/>
          </p:nvSpPr>
          <p:spPr bwMode="auto">
            <a:xfrm>
              <a:off x="2137" y="1704"/>
              <a:ext cx="1" cy="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3" name="Line 95"/>
            <p:cNvSpPr>
              <a:spLocks noChangeShapeType="1"/>
            </p:cNvSpPr>
            <p:nvPr/>
          </p:nvSpPr>
          <p:spPr bwMode="auto">
            <a:xfrm flipV="1">
              <a:off x="2137" y="2201"/>
              <a:ext cx="1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224" name="Group 96"/>
            <p:cNvGrpSpPr>
              <a:grpSpLocks/>
            </p:cNvGrpSpPr>
            <p:nvPr/>
          </p:nvGrpSpPr>
          <p:grpSpPr bwMode="auto">
            <a:xfrm>
              <a:off x="2014" y="2765"/>
              <a:ext cx="360" cy="287"/>
              <a:chOff x="1848" y="2533"/>
              <a:chExt cx="325" cy="262"/>
            </a:xfrm>
          </p:grpSpPr>
          <p:grpSp>
            <p:nvGrpSpPr>
              <p:cNvPr id="48225" name="Group 97"/>
              <p:cNvGrpSpPr>
                <a:grpSpLocks/>
              </p:cNvGrpSpPr>
              <p:nvPr/>
            </p:nvGrpSpPr>
            <p:grpSpPr bwMode="auto">
              <a:xfrm>
                <a:off x="1848" y="2548"/>
                <a:ext cx="325" cy="247"/>
                <a:chOff x="1848" y="2548"/>
                <a:chExt cx="325" cy="247"/>
              </a:xfrm>
            </p:grpSpPr>
            <p:sp>
              <p:nvSpPr>
                <p:cNvPr id="48226" name="Freeform 98"/>
                <p:cNvSpPr>
                  <a:spLocks/>
                </p:cNvSpPr>
                <p:nvPr/>
              </p:nvSpPr>
              <p:spPr bwMode="auto">
                <a:xfrm>
                  <a:off x="1848" y="2683"/>
                  <a:ext cx="66" cy="98"/>
                </a:xfrm>
                <a:custGeom>
                  <a:avLst/>
                  <a:gdLst>
                    <a:gd name="T0" fmla="*/ 161 w 217"/>
                    <a:gd name="T1" fmla="*/ 0 h 316"/>
                    <a:gd name="T2" fmla="*/ 114 w 217"/>
                    <a:gd name="T3" fmla="*/ 0 h 316"/>
                    <a:gd name="T4" fmla="*/ 75 w 217"/>
                    <a:gd name="T5" fmla="*/ 14 h 316"/>
                    <a:gd name="T6" fmla="*/ 53 w 217"/>
                    <a:gd name="T7" fmla="*/ 49 h 316"/>
                    <a:gd name="T8" fmla="*/ 0 w 217"/>
                    <a:gd name="T9" fmla="*/ 248 h 316"/>
                    <a:gd name="T10" fmla="*/ 9 w 217"/>
                    <a:gd name="T11" fmla="*/ 295 h 316"/>
                    <a:gd name="T12" fmla="*/ 52 w 217"/>
                    <a:gd name="T13" fmla="*/ 316 h 316"/>
                    <a:gd name="T14" fmla="*/ 103 w 217"/>
                    <a:gd name="T15" fmla="*/ 316 h 316"/>
                    <a:gd name="T16" fmla="*/ 217 w 217"/>
                    <a:gd name="T17" fmla="*/ 25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" h="316">
                      <a:moveTo>
                        <a:pt x="161" y="0"/>
                      </a:moveTo>
                      <a:lnTo>
                        <a:pt x="114" y="0"/>
                      </a:lnTo>
                      <a:lnTo>
                        <a:pt x="75" y="14"/>
                      </a:lnTo>
                      <a:lnTo>
                        <a:pt x="53" y="49"/>
                      </a:lnTo>
                      <a:lnTo>
                        <a:pt x="0" y="248"/>
                      </a:lnTo>
                      <a:lnTo>
                        <a:pt x="9" y="295"/>
                      </a:lnTo>
                      <a:lnTo>
                        <a:pt x="52" y="316"/>
                      </a:lnTo>
                      <a:lnTo>
                        <a:pt x="103" y="316"/>
                      </a:lnTo>
                      <a:lnTo>
                        <a:pt x="217" y="253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27" name="Freeform 99"/>
                <p:cNvSpPr>
                  <a:spLocks/>
                </p:cNvSpPr>
                <p:nvPr/>
              </p:nvSpPr>
              <p:spPr bwMode="auto">
                <a:xfrm>
                  <a:off x="1962" y="2616"/>
                  <a:ext cx="48" cy="179"/>
                </a:xfrm>
                <a:custGeom>
                  <a:avLst/>
                  <a:gdLst>
                    <a:gd name="T0" fmla="*/ 155 w 155"/>
                    <a:gd name="T1" fmla="*/ 0 h 577"/>
                    <a:gd name="T2" fmla="*/ 26 w 155"/>
                    <a:gd name="T3" fmla="*/ 288 h 577"/>
                    <a:gd name="T4" fmla="*/ 0 w 155"/>
                    <a:gd name="T5" fmla="*/ 577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" h="577">
                      <a:moveTo>
                        <a:pt x="155" y="0"/>
                      </a:moveTo>
                      <a:lnTo>
                        <a:pt x="26" y="288"/>
                      </a:lnTo>
                      <a:lnTo>
                        <a:pt x="0" y="577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28" name="Freeform 100"/>
                <p:cNvSpPr>
                  <a:spLocks/>
                </p:cNvSpPr>
                <p:nvPr/>
              </p:nvSpPr>
              <p:spPr bwMode="auto">
                <a:xfrm>
                  <a:off x="2016" y="2633"/>
                  <a:ext cx="83" cy="146"/>
                </a:xfrm>
                <a:custGeom>
                  <a:avLst/>
                  <a:gdLst>
                    <a:gd name="T0" fmla="*/ 126 w 269"/>
                    <a:gd name="T1" fmla="*/ 0 h 473"/>
                    <a:gd name="T2" fmla="*/ 0 w 269"/>
                    <a:gd name="T3" fmla="*/ 473 h 473"/>
                    <a:gd name="T4" fmla="*/ 118 w 269"/>
                    <a:gd name="T5" fmla="*/ 473 h 473"/>
                    <a:gd name="T6" fmla="*/ 190 w 269"/>
                    <a:gd name="T7" fmla="*/ 446 h 473"/>
                    <a:gd name="T8" fmla="*/ 234 w 269"/>
                    <a:gd name="T9" fmla="*/ 381 h 473"/>
                    <a:gd name="T10" fmla="*/ 269 w 269"/>
                    <a:gd name="T11" fmla="*/ 250 h 473"/>
                    <a:gd name="T12" fmla="*/ 260 w 269"/>
                    <a:gd name="T13" fmla="*/ 185 h 473"/>
                    <a:gd name="T14" fmla="*/ 202 w 269"/>
                    <a:gd name="T15" fmla="*/ 158 h 473"/>
                    <a:gd name="T16" fmla="*/ 84 w 269"/>
                    <a:gd name="T17" fmla="*/ 158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9" h="473">
                      <a:moveTo>
                        <a:pt x="126" y="0"/>
                      </a:moveTo>
                      <a:lnTo>
                        <a:pt x="0" y="473"/>
                      </a:lnTo>
                      <a:lnTo>
                        <a:pt x="118" y="473"/>
                      </a:lnTo>
                      <a:lnTo>
                        <a:pt x="190" y="446"/>
                      </a:lnTo>
                      <a:lnTo>
                        <a:pt x="234" y="381"/>
                      </a:lnTo>
                      <a:lnTo>
                        <a:pt x="269" y="250"/>
                      </a:lnTo>
                      <a:lnTo>
                        <a:pt x="260" y="185"/>
                      </a:lnTo>
                      <a:lnTo>
                        <a:pt x="202" y="158"/>
                      </a:lnTo>
                      <a:lnTo>
                        <a:pt x="84" y="158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29" name="Freeform 101"/>
                <p:cNvSpPr>
                  <a:spLocks/>
                </p:cNvSpPr>
                <p:nvPr/>
              </p:nvSpPr>
              <p:spPr bwMode="auto">
                <a:xfrm>
                  <a:off x="2125" y="2616"/>
                  <a:ext cx="48" cy="179"/>
                </a:xfrm>
                <a:custGeom>
                  <a:avLst/>
                  <a:gdLst>
                    <a:gd name="T0" fmla="*/ 0 w 154"/>
                    <a:gd name="T1" fmla="*/ 577 h 577"/>
                    <a:gd name="T2" fmla="*/ 129 w 154"/>
                    <a:gd name="T3" fmla="*/ 288 h 577"/>
                    <a:gd name="T4" fmla="*/ 154 w 154"/>
                    <a:gd name="T5" fmla="*/ 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4" h="577">
                      <a:moveTo>
                        <a:pt x="0" y="577"/>
                      </a:moveTo>
                      <a:lnTo>
                        <a:pt x="129" y="288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0" name="Freeform 102"/>
                <p:cNvSpPr>
                  <a:spLocks/>
                </p:cNvSpPr>
                <p:nvPr/>
              </p:nvSpPr>
              <p:spPr bwMode="auto">
                <a:xfrm>
                  <a:off x="1914" y="2764"/>
                  <a:ext cx="8" cy="20"/>
                </a:xfrm>
                <a:custGeom>
                  <a:avLst/>
                  <a:gdLst>
                    <a:gd name="T0" fmla="*/ 0 w 24"/>
                    <a:gd name="T1" fmla="*/ 0 h 62"/>
                    <a:gd name="T2" fmla="*/ 2 w 24"/>
                    <a:gd name="T3" fmla="*/ 35 h 62"/>
                    <a:gd name="T4" fmla="*/ 24 w 24"/>
                    <a:gd name="T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62">
                      <a:moveTo>
                        <a:pt x="0" y="0"/>
                      </a:moveTo>
                      <a:lnTo>
                        <a:pt x="2" y="35"/>
                      </a:lnTo>
                      <a:lnTo>
                        <a:pt x="24" y="6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1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914" y="2683"/>
                  <a:ext cx="20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2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898" y="2683"/>
                  <a:ext cx="36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33" name="Freeform 105"/>
                <p:cNvSpPr>
                  <a:spLocks/>
                </p:cNvSpPr>
                <p:nvPr/>
              </p:nvSpPr>
              <p:spPr bwMode="auto">
                <a:xfrm>
                  <a:off x="1933" y="2548"/>
                  <a:ext cx="51" cy="52"/>
                </a:xfrm>
                <a:custGeom>
                  <a:avLst/>
                  <a:gdLst>
                    <a:gd name="T0" fmla="*/ 168 w 168"/>
                    <a:gd name="T1" fmla="*/ 84 h 168"/>
                    <a:gd name="T2" fmla="*/ 143 w 168"/>
                    <a:gd name="T3" fmla="*/ 24 h 168"/>
                    <a:gd name="T4" fmla="*/ 84 w 168"/>
                    <a:gd name="T5" fmla="*/ 0 h 168"/>
                    <a:gd name="T6" fmla="*/ 25 w 168"/>
                    <a:gd name="T7" fmla="*/ 24 h 168"/>
                    <a:gd name="T8" fmla="*/ 0 w 168"/>
                    <a:gd name="T9" fmla="*/ 84 h 168"/>
                    <a:gd name="T10" fmla="*/ 25 w 168"/>
                    <a:gd name="T11" fmla="*/ 143 h 168"/>
                    <a:gd name="T12" fmla="*/ 84 w 168"/>
                    <a:gd name="T13" fmla="*/ 168 h 168"/>
                    <a:gd name="T14" fmla="*/ 143 w 168"/>
                    <a:gd name="T15" fmla="*/ 143 h 168"/>
                    <a:gd name="T16" fmla="*/ 168 w 168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8">
                      <a:moveTo>
                        <a:pt x="168" y="84"/>
                      </a:moveTo>
                      <a:lnTo>
                        <a:pt x="143" y="24"/>
                      </a:lnTo>
                      <a:lnTo>
                        <a:pt x="84" y="0"/>
                      </a:lnTo>
                      <a:lnTo>
                        <a:pt x="25" y="24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8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234" name="Oval 106"/>
              <p:cNvSpPr>
                <a:spLocks noChangeArrowheads="1"/>
              </p:cNvSpPr>
              <p:nvPr/>
            </p:nvSpPr>
            <p:spPr bwMode="auto">
              <a:xfrm>
                <a:off x="1909" y="2533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8235" name="Group 107"/>
          <p:cNvGrpSpPr>
            <a:grpSpLocks/>
          </p:cNvGrpSpPr>
          <p:nvPr/>
        </p:nvGrpSpPr>
        <p:grpSpPr bwMode="auto">
          <a:xfrm>
            <a:off x="2846388" y="1146175"/>
            <a:ext cx="771525" cy="2443163"/>
            <a:chOff x="1632" y="1250"/>
            <a:chExt cx="486" cy="1539"/>
          </a:xfrm>
        </p:grpSpPr>
        <p:sp>
          <p:nvSpPr>
            <p:cNvPr id="48236" name="Line 108"/>
            <p:cNvSpPr>
              <a:spLocks noChangeShapeType="1"/>
            </p:cNvSpPr>
            <p:nvPr/>
          </p:nvSpPr>
          <p:spPr bwMode="auto">
            <a:xfrm>
              <a:off x="1836" y="1384"/>
              <a:ext cx="0" cy="1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8237" name="Group 109"/>
            <p:cNvGrpSpPr>
              <a:grpSpLocks/>
            </p:cNvGrpSpPr>
            <p:nvPr/>
          </p:nvGrpSpPr>
          <p:grpSpPr bwMode="auto">
            <a:xfrm>
              <a:off x="1632" y="1250"/>
              <a:ext cx="486" cy="1539"/>
              <a:chOff x="1632" y="1250"/>
              <a:chExt cx="486" cy="1539"/>
            </a:xfrm>
          </p:grpSpPr>
          <p:sp>
            <p:nvSpPr>
              <p:cNvPr id="48238" name="Line 110"/>
              <p:cNvSpPr>
                <a:spLocks noChangeShapeType="1"/>
              </p:cNvSpPr>
              <p:nvPr/>
            </p:nvSpPr>
            <p:spPr bwMode="auto">
              <a:xfrm>
                <a:off x="1855" y="1893"/>
                <a:ext cx="263" cy="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9" name="Line 111"/>
              <p:cNvSpPr>
                <a:spLocks noChangeShapeType="1"/>
              </p:cNvSpPr>
              <p:nvPr/>
            </p:nvSpPr>
            <p:spPr bwMode="auto">
              <a:xfrm>
                <a:off x="1834" y="2509"/>
                <a:ext cx="284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0" name="Line 112"/>
              <p:cNvSpPr>
                <a:spLocks noChangeShapeType="1"/>
              </p:cNvSpPr>
              <p:nvPr/>
            </p:nvSpPr>
            <p:spPr bwMode="auto">
              <a:xfrm>
                <a:off x="1855" y="1394"/>
                <a:ext cx="263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241" name="Group 113"/>
              <p:cNvGrpSpPr>
                <a:grpSpLocks/>
              </p:cNvGrpSpPr>
              <p:nvPr/>
            </p:nvGrpSpPr>
            <p:grpSpPr bwMode="auto">
              <a:xfrm>
                <a:off x="1644" y="1250"/>
                <a:ext cx="238" cy="176"/>
                <a:chOff x="1513" y="1150"/>
                <a:chExt cx="215" cy="160"/>
              </a:xfrm>
            </p:grpSpPr>
            <p:sp>
              <p:nvSpPr>
                <p:cNvPr id="48242" name="Freeform 114"/>
                <p:cNvSpPr>
                  <a:spLocks/>
                </p:cNvSpPr>
                <p:nvPr/>
              </p:nvSpPr>
              <p:spPr bwMode="auto">
                <a:xfrm>
                  <a:off x="1513" y="1193"/>
                  <a:ext cx="67" cy="97"/>
                </a:xfrm>
                <a:custGeom>
                  <a:avLst/>
                  <a:gdLst>
                    <a:gd name="T0" fmla="*/ 161 w 217"/>
                    <a:gd name="T1" fmla="*/ 0 h 317"/>
                    <a:gd name="T2" fmla="*/ 114 w 217"/>
                    <a:gd name="T3" fmla="*/ 0 h 317"/>
                    <a:gd name="T4" fmla="*/ 75 w 217"/>
                    <a:gd name="T5" fmla="*/ 14 h 317"/>
                    <a:gd name="T6" fmla="*/ 53 w 217"/>
                    <a:gd name="T7" fmla="*/ 49 h 317"/>
                    <a:gd name="T8" fmla="*/ 0 w 217"/>
                    <a:gd name="T9" fmla="*/ 249 h 317"/>
                    <a:gd name="T10" fmla="*/ 9 w 217"/>
                    <a:gd name="T11" fmla="*/ 296 h 317"/>
                    <a:gd name="T12" fmla="*/ 52 w 217"/>
                    <a:gd name="T13" fmla="*/ 317 h 317"/>
                    <a:gd name="T14" fmla="*/ 103 w 217"/>
                    <a:gd name="T15" fmla="*/ 317 h 317"/>
                    <a:gd name="T16" fmla="*/ 217 w 217"/>
                    <a:gd name="T17" fmla="*/ 254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" h="317">
                      <a:moveTo>
                        <a:pt x="161" y="0"/>
                      </a:moveTo>
                      <a:lnTo>
                        <a:pt x="114" y="0"/>
                      </a:lnTo>
                      <a:lnTo>
                        <a:pt x="75" y="14"/>
                      </a:lnTo>
                      <a:lnTo>
                        <a:pt x="53" y="49"/>
                      </a:lnTo>
                      <a:lnTo>
                        <a:pt x="0" y="249"/>
                      </a:lnTo>
                      <a:lnTo>
                        <a:pt x="9" y="296"/>
                      </a:lnTo>
                      <a:lnTo>
                        <a:pt x="52" y="317"/>
                      </a:lnTo>
                      <a:lnTo>
                        <a:pt x="103" y="317"/>
                      </a:lnTo>
                      <a:lnTo>
                        <a:pt x="217" y="25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563" y="1193"/>
                  <a:ext cx="37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4" name="Freeform 116"/>
                <p:cNvSpPr>
                  <a:spLocks/>
                </p:cNvSpPr>
                <p:nvPr/>
              </p:nvSpPr>
              <p:spPr bwMode="auto">
                <a:xfrm>
                  <a:off x="1580" y="1274"/>
                  <a:ext cx="7" cy="18"/>
                </a:xfrm>
                <a:custGeom>
                  <a:avLst/>
                  <a:gdLst>
                    <a:gd name="T0" fmla="*/ 0 w 24"/>
                    <a:gd name="T1" fmla="*/ 0 h 61"/>
                    <a:gd name="T2" fmla="*/ 2 w 24"/>
                    <a:gd name="T3" fmla="*/ 34 h 61"/>
                    <a:gd name="T4" fmla="*/ 24 w 24"/>
                    <a:gd name="T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61">
                      <a:moveTo>
                        <a:pt x="0" y="0"/>
                      </a:moveTo>
                      <a:lnTo>
                        <a:pt x="2" y="34"/>
                      </a:lnTo>
                      <a:lnTo>
                        <a:pt x="24" y="6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5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1580" y="1193"/>
                  <a:ext cx="20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6" name="Freeform 118"/>
                <p:cNvSpPr>
                  <a:spLocks/>
                </p:cNvSpPr>
                <p:nvPr/>
              </p:nvSpPr>
              <p:spPr bwMode="auto">
                <a:xfrm>
                  <a:off x="1659" y="1241"/>
                  <a:ext cx="52" cy="51"/>
                </a:xfrm>
                <a:custGeom>
                  <a:avLst/>
                  <a:gdLst>
                    <a:gd name="T0" fmla="*/ 168 w 168"/>
                    <a:gd name="T1" fmla="*/ 84 h 168"/>
                    <a:gd name="T2" fmla="*/ 143 w 168"/>
                    <a:gd name="T3" fmla="*/ 25 h 168"/>
                    <a:gd name="T4" fmla="*/ 84 w 168"/>
                    <a:gd name="T5" fmla="*/ 0 h 168"/>
                    <a:gd name="T6" fmla="*/ 25 w 168"/>
                    <a:gd name="T7" fmla="*/ 25 h 168"/>
                    <a:gd name="T8" fmla="*/ 0 w 168"/>
                    <a:gd name="T9" fmla="*/ 84 h 168"/>
                    <a:gd name="T10" fmla="*/ 25 w 168"/>
                    <a:gd name="T11" fmla="*/ 143 h 168"/>
                    <a:gd name="T12" fmla="*/ 84 w 168"/>
                    <a:gd name="T13" fmla="*/ 168 h 168"/>
                    <a:gd name="T14" fmla="*/ 143 w 168"/>
                    <a:gd name="T15" fmla="*/ 143 h 168"/>
                    <a:gd name="T16" fmla="*/ 168 w 168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8">
                      <a:moveTo>
                        <a:pt x="168" y="84"/>
                      </a:moveTo>
                      <a:lnTo>
                        <a:pt x="143" y="25"/>
                      </a:lnTo>
                      <a:lnTo>
                        <a:pt x="84" y="0"/>
                      </a:lnTo>
                      <a:lnTo>
                        <a:pt x="25" y="25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8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650" y="1150"/>
                  <a:ext cx="17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48" name="Oval 120"/>
                <p:cNvSpPr>
                  <a:spLocks noChangeArrowheads="1"/>
                </p:cNvSpPr>
                <p:nvPr/>
              </p:nvSpPr>
              <p:spPr bwMode="auto">
                <a:xfrm>
                  <a:off x="1651" y="1226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249" name="Group 121"/>
              <p:cNvGrpSpPr>
                <a:grpSpLocks/>
              </p:cNvGrpSpPr>
              <p:nvPr/>
            </p:nvGrpSpPr>
            <p:grpSpPr bwMode="auto">
              <a:xfrm>
                <a:off x="1632" y="1702"/>
                <a:ext cx="249" cy="221"/>
                <a:chOff x="1495" y="1562"/>
                <a:chExt cx="225" cy="202"/>
              </a:xfrm>
            </p:grpSpPr>
            <p:sp>
              <p:nvSpPr>
                <p:cNvPr id="48250" name="Freeform 122"/>
                <p:cNvSpPr>
                  <a:spLocks/>
                </p:cNvSpPr>
                <p:nvPr/>
              </p:nvSpPr>
              <p:spPr bwMode="auto">
                <a:xfrm>
                  <a:off x="1495" y="1562"/>
                  <a:ext cx="83" cy="146"/>
                </a:xfrm>
                <a:custGeom>
                  <a:avLst/>
                  <a:gdLst>
                    <a:gd name="T0" fmla="*/ 127 w 270"/>
                    <a:gd name="T1" fmla="*/ 0 h 472"/>
                    <a:gd name="T2" fmla="*/ 0 w 270"/>
                    <a:gd name="T3" fmla="*/ 472 h 472"/>
                    <a:gd name="T4" fmla="*/ 118 w 270"/>
                    <a:gd name="T5" fmla="*/ 472 h 472"/>
                    <a:gd name="T6" fmla="*/ 190 w 270"/>
                    <a:gd name="T7" fmla="*/ 446 h 472"/>
                    <a:gd name="T8" fmla="*/ 235 w 270"/>
                    <a:gd name="T9" fmla="*/ 381 h 472"/>
                    <a:gd name="T10" fmla="*/ 270 w 270"/>
                    <a:gd name="T11" fmla="*/ 250 h 472"/>
                    <a:gd name="T12" fmla="*/ 260 w 270"/>
                    <a:gd name="T13" fmla="*/ 185 h 472"/>
                    <a:gd name="T14" fmla="*/ 203 w 270"/>
                    <a:gd name="T15" fmla="*/ 158 h 472"/>
                    <a:gd name="T16" fmla="*/ 85 w 270"/>
                    <a:gd name="T17" fmla="*/ 158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0" h="472">
                      <a:moveTo>
                        <a:pt x="127" y="0"/>
                      </a:moveTo>
                      <a:lnTo>
                        <a:pt x="0" y="472"/>
                      </a:lnTo>
                      <a:lnTo>
                        <a:pt x="118" y="472"/>
                      </a:lnTo>
                      <a:lnTo>
                        <a:pt x="190" y="446"/>
                      </a:lnTo>
                      <a:lnTo>
                        <a:pt x="235" y="381"/>
                      </a:lnTo>
                      <a:lnTo>
                        <a:pt x="270" y="250"/>
                      </a:lnTo>
                      <a:lnTo>
                        <a:pt x="260" y="185"/>
                      </a:lnTo>
                      <a:lnTo>
                        <a:pt x="203" y="158"/>
                      </a:lnTo>
                      <a:lnTo>
                        <a:pt x="85" y="158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5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639" y="1562"/>
                  <a:ext cx="17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52" name="Freeform 124"/>
                <p:cNvSpPr>
                  <a:spLocks/>
                </p:cNvSpPr>
                <p:nvPr/>
              </p:nvSpPr>
              <p:spPr bwMode="auto">
                <a:xfrm>
                  <a:off x="1659" y="1693"/>
                  <a:ext cx="52" cy="52"/>
                </a:xfrm>
                <a:custGeom>
                  <a:avLst/>
                  <a:gdLst>
                    <a:gd name="T0" fmla="*/ 167 w 167"/>
                    <a:gd name="T1" fmla="*/ 84 h 168"/>
                    <a:gd name="T2" fmla="*/ 143 w 167"/>
                    <a:gd name="T3" fmla="*/ 25 h 168"/>
                    <a:gd name="T4" fmla="*/ 84 w 167"/>
                    <a:gd name="T5" fmla="*/ 0 h 168"/>
                    <a:gd name="T6" fmla="*/ 24 w 167"/>
                    <a:gd name="T7" fmla="*/ 25 h 168"/>
                    <a:gd name="T8" fmla="*/ 0 w 167"/>
                    <a:gd name="T9" fmla="*/ 84 h 168"/>
                    <a:gd name="T10" fmla="*/ 24 w 167"/>
                    <a:gd name="T11" fmla="*/ 144 h 168"/>
                    <a:gd name="T12" fmla="*/ 84 w 167"/>
                    <a:gd name="T13" fmla="*/ 168 h 168"/>
                    <a:gd name="T14" fmla="*/ 143 w 167"/>
                    <a:gd name="T15" fmla="*/ 144 h 168"/>
                    <a:gd name="T16" fmla="*/ 167 w 167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68">
                      <a:moveTo>
                        <a:pt x="167" y="84"/>
                      </a:moveTo>
                      <a:lnTo>
                        <a:pt x="143" y="25"/>
                      </a:lnTo>
                      <a:lnTo>
                        <a:pt x="84" y="0"/>
                      </a:lnTo>
                      <a:lnTo>
                        <a:pt x="24" y="25"/>
                      </a:lnTo>
                      <a:lnTo>
                        <a:pt x="0" y="84"/>
                      </a:lnTo>
                      <a:lnTo>
                        <a:pt x="24" y="144"/>
                      </a:lnTo>
                      <a:lnTo>
                        <a:pt x="84" y="168"/>
                      </a:lnTo>
                      <a:lnTo>
                        <a:pt x="143" y="144"/>
                      </a:lnTo>
                      <a:lnTo>
                        <a:pt x="167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53" name="Oval 125"/>
                <p:cNvSpPr>
                  <a:spLocks noChangeArrowheads="1"/>
                </p:cNvSpPr>
                <p:nvPr/>
              </p:nvSpPr>
              <p:spPr bwMode="auto">
                <a:xfrm>
                  <a:off x="1643" y="1680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8254" name="Group 126"/>
          <p:cNvGrpSpPr>
            <a:grpSpLocks/>
          </p:cNvGrpSpPr>
          <p:nvPr/>
        </p:nvGrpSpPr>
        <p:grpSpPr bwMode="auto">
          <a:xfrm>
            <a:off x="1470025" y="2159000"/>
            <a:ext cx="1490663" cy="2309813"/>
            <a:chOff x="765" y="1888"/>
            <a:chExt cx="939" cy="1455"/>
          </a:xfrm>
        </p:grpSpPr>
        <p:grpSp>
          <p:nvGrpSpPr>
            <p:cNvPr id="48255" name="Group 127"/>
            <p:cNvGrpSpPr>
              <a:grpSpLocks/>
            </p:cNvGrpSpPr>
            <p:nvPr/>
          </p:nvGrpSpPr>
          <p:grpSpPr bwMode="auto">
            <a:xfrm>
              <a:off x="765" y="2326"/>
              <a:ext cx="939" cy="1017"/>
              <a:chOff x="765" y="2326"/>
              <a:chExt cx="939" cy="1017"/>
            </a:xfrm>
          </p:grpSpPr>
          <p:sp>
            <p:nvSpPr>
              <p:cNvPr id="48256" name="Line 128"/>
              <p:cNvSpPr>
                <a:spLocks noChangeShapeType="1"/>
              </p:cNvSpPr>
              <p:nvPr/>
            </p:nvSpPr>
            <p:spPr bwMode="auto">
              <a:xfrm flipV="1">
                <a:off x="1523" y="2652"/>
                <a:ext cx="2" cy="5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7" name="Line 129"/>
              <p:cNvSpPr>
                <a:spLocks noChangeShapeType="1"/>
              </p:cNvSpPr>
              <p:nvPr/>
            </p:nvSpPr>
            <p:spPr bwMode="auto">
              <a:xfrm>
                <a:off x="1214" y="2956"/>
                <a:ext cx="288" cy="28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8" name="Line 130"/>
              <p:cNvSpPr>
                <a:spLocks noChangeShapeType="1"/>
              </p:cNvSpPr>
              <p:nvPr/>
            </p:nvSpPr>
            <p:spPr bwMode="auto">
              <a:xfrm>
                <a:off x="765" y="2509"/>
                <a:ext cx="408" cy="4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9" name="Line 131"/>
              <p:cNvSpPr>
                <a:spLocks noChangeShapeType="1"/>
              </p:cNvSpPr>
              <p:nvPr/>
            </p:nvSpPr>
            <p:spPr bwMode="auto">
              <a:xfrm flipV="1">
                <a:off x="1193" y="2326"/>
                <a:ext cx="2" cy="5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260" name="Group 132"/>
              <p:cNvGrpSpPr>
                <a:grpSpLocks/>
              </p:cNvGrpSpPr>
              <p:nvPr/>
            </p:nvGrpSpPr>
            <p:grpSpPr bwMode="auto">
              <a:xfrm>
                <a:off x="1470" y="3186"/>
                <a:ext cx="234" cy="157"/>
                <a:chOff x="1470" y="3186"/>
                <a:chExt cx="234" cy="157"/>
              </a:xfrm>
            </p:grpSpPr>
            <p:sp>
              <p:nvSpPr>
                <p:cNvPr id="48261" name="Freeform 133"/>
                <p:cNvSpPr>
                  <a:spLocks/>
                </p:cNvSpPr>
                <p:nvPr/>
              </p:nvSpPr>
              <p:spPr bwMode="auto">
                <a:xfrm>
                  <a:off x="1622" y="3186"/>
                  <a:ext cx="82" cy="157"/>
                </a:xfrm>
                <a:custGeom>
                  <a:avLst/>
                  <a:gdLst>
                    <a:gd name="T0" fmla="*/ 245 w 245"/>
                    <a:gd name="T1" fmla="*/ 0 h 472"/>
                    <a:gd name="T2" fmla="*/ 118 w 245"/>
                    <a:gd name="T3" fmla="*/ 472 h 472"/>
                    <a:gd name="T4" fmla="*/ 0 w 245"/>
                    <a:gd name="T5" fmla="*/ 472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" h="472">
                      <a:moveTo>
                        <a:pt x="245" y="0"/>
                      </a:moveTo>
                      <a:lnTo>
                        <a:pt x="118" y="472"/>
                      </a:lnTo>
                      <a:lnTo>
                        <a:pt x="0" y="47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2" name="Freeform 134"/>
                <p:cNvSpPr>
                  <a:spLocks/>
                </p:cNvSpPr>
                <p:nvPr/>
              </p:nvSpPr>
              <p:spPr bwMode="auto">
                <a:xfrm>
                  <a:off x="1598" y="3314"/>
                  <a:ext cx="24" cy="29"/>
                </a:xfrm>
                <a:custGeom>
                  <a:avLst/>
                  <a:gdLst>
                    <a:gd name="T0" fmla="*/ 0 w 67"/>
                    <a:gd name="T1" fmla="*/ 0 h 91"/>
                    <a:gd name="T2" fmla="*/ 10 w 67"/>
                    <a:gd name="T3" fmla="*/ 64 h 91"/>
                    <a:gd name="T4" fmla="*/ 67 w 67"/>
                    <a:gd name="T5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" h="91">
                      <a:moveTo>
                        <a:pt x="0" y="0"/>
                      </a:moveTo>
                      <a:lnTo>
                        <a:pt x="10" y="64"/>
                      </a:lnTo>
                      <a:lnTo>
                        <a:pt x="67" y="9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98" y="3269"/>
                  <a:ext cx="12" cy="4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4" name="Freeform 136"/>
                <p:cNvSpPr>
                  <a:spLocks/>
                </p:cNvSpPr>
                <p:nvPr/>
              </p:nvSpPr>
              <p:spPr bwMode="auto">
                <a:xfrm>
                  <a:off x="1610" y="3238"/>
                  <a:ext cx="41" cy="31"/>
                </a:xfrm>
                <a:custGeom>
                  <a:avLst/>
                  <a:gdLst>
                    <a:gd name="T0" fmla="*/ 117 w 117"/>
                    <a:gd name="T1" fmla="*/ 0 h 91"/>
                    <a:gd name="T2" fmla="*/ 45 w 117"/>
                    <a:gd name="T3" fmla="*/ 27 h 91"/>
                    <a:gd name="T4" fmla="*/ 0 w 117"/>
                    <a:gd name="T5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91">
                      <a:moveTo>
                        <a:pt x="117" y="0"/>
                      </a:moveTo>
                      <a:lnTo>
                        <a:pt x="45" y="27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5" name="Line 137"/>
                <p:cNvSpPr>
                  <a:spLocks noChangeShapeType="1"/>
                </p:cNvSpPr>
                <p:nvPr/>
              </p:nvSpPr>
              <p:spPr bwMode="auto">
                <a:xfrm>
                  <a:off x="1651" y="3238"/>
                  <a:ext cx="39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6" name="Freeform 138"/>
                <p:cNvSpPr>
                  <a:spLocks/>
                </p:cNvSpPr>
                <p:nvPr/>
              </p:nvSpPr>
              <p:spPr bwMode="auto">
                <a:xfrm>
                  <a:off x="1494" y="3231"/>
                  <a:ext cx="58" cy="56"/>
                </a:xfrm>
                <a:custGeom>
                  <a:avLst/>
                  <a:gdLst>
                    <a:gd name="T0" fmla="*/ 167 w 167"/>
                    <a:gd name="T1" fmla="*/ 84 h 168"/>
                    <a:gd name="T2" fmla="*/ 143 w 167"/>
                    <a:gd name="T3" fmla="*/ 24 h 168"/>
                    <a:gd name="T4" fmla="*/ 83 w 167"/>
                    <a:gd name="T5" fmla="*/ 0 h 168"/>
                    <a:gd name="T6" fmla="*/ 24 w 167"/>
                    <a:gd name="T7" fmla="*/ 24 h 168"/>
                    <a:gd name="T8" fmla="*/ 0 w 167"/>
                    <a:gd name="T9" fmla="*/ 84 h 168"/>
                    <a:gd name="T10" fmla="*/ 24 w 167"/>
                    <a:gd name="T11" fmla="*/ 143 h 168"/>
                    <a:gd name="T12" fmla="*/ 83 w 167"/>
                    <a:gd name="T13" fmla="*/ 168 h 168"/>
                    <a:gd name="T14" fmla="*/ 143 w 167"/>
                    <a:gd name="T15" fmla="*/ 143 h 168"/>
                    <a:gd name="T16" fmla="*/ 167 w 167"/>
                    <a:gd name="T17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68">
                      <a:moveTo>
                        <a:pt x="167" y="84"/>
                      </a:moveTo>
                      <a:lnTo>
                        <a:pt x="143" y="24"/>
                      </a:lnTo>
                      <a:lnTo>
                        <a:pt x="83" y="0"/>
                      </a:lnTo>
                      <a:lnTo>
                        <a:pt x="24" y="24"/>
                      </a:lnTo>
                      <a:lnTo>
                        <a:pt x="0" y="84"/>
                      </a:lnTo>
                      <a:lnTo>
                        <a:pt x="24" y="143"/>
                      </a:lnTo>
                      <a:lnTo>
                        <a:pt x="83" y="168"/>
                      </a:lnTo>
                      <a:lnTo>
                        <a:pt x="143" y="143"/>
                      </a:lnTo>
                      <a:lnTo>
                        <a:pt x="167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67" name="Oval 139"/>
                <p:cNvSpPr>
                  <a:spLocks noChangeArrowheads="1"/>
                </p:cNvSpPr>
                <p:nvPr/>
              </p:nvSpPr>
              <p:spPr bwMode="auto">
                <a:xfrm>
                  <a:off x="1470" y="3198"/>
                  <a:ext cx="85" cy="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268" name="Group 140"/>
              <p:cNvGrpSpPr>
                <a:grpSpLocks/>
              </p:cNvGrpSpPr>
              <p:nvPr/>
            </p:nvGrpSpPr>
            <p:grpSpPr bwMode="auto">
              <a:xfrm>
                <a:off x="1151" y="2836"/>
                <a:ext cx="206" cy="138"/>
                <a:chOff x="1067" y="2598"/>
                <a:chExt cx="186" cy="126"/>
              </a:xfrm>
            </p:grpSpPr>
            <p:sp>
              <p:nvSpPr>
                <p:cNvPr id="48269" name="Freeform 141"/>
                <p:cNvSpPr>
                  <a:spLocks/>
                </p:cNvSpPr>
                <p:nvPr/>
              </p:nvSpPr>
              <p:spPr bwMode="auto">
                <a:xfrm>
                  <a:off x="1080" y="2662"/>
                  <a:ext cx="51" cy="52"/>
                </a:xfrm>
                <a:custGeom>
                  <a:avLst/>
                  <a:gdLst>
                    <a:gd name="T0" fmla="*/ 168 w 168"/>
                    <a:gd name="T1" fmla="*/ 84 h 167"/>
                    <a:gd name="T2" fmla="*/ 143 w 168"/>
                    <a:gd name="T3" fmla="*/ 24 h 167"/>
                    <a:gd name="T4" fmla="*/ 84 w 168"/>
                    <a:gd name="T5" fmla="*/ 0 h 167"/>
                    <a:gd name="T6" fmla="*/ 25 w 168"/>
                    <a:gd name="T7" fmla="*/ 24 h 167"/>
                    <a:gd name="T8" fmla="*/ 0 w 168"/>
                    <a:gd name="T9" fmla="*/ 84 h 167"/>
                    <a:gd name="T10" fmla="*/ 25 w 168"/>
                    <a:gd name="T11" fmla="*/ 143 h 167"/>
                    <a:gd name="T12" fmla="*/ 84 w 168"/>
                    <a:gd name="T13" fmla="*/ 167 h 167"/>
                    <a:gd name="T14" fmla="*/ 143 w 168"/>
                    <a:gd name="T15" fmla="*/ 143 h 167"/>
                    <a:gd name="T16" fmla="*/ 168 w 168"/>
                    <a:gd name="T17" fmla="*/ 8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67">
                      <a:moveTo>
                        <a:pt x="168" y="84"/>
                      </a:moveTo>
                      <a:lnTo>
                        <a:pt x="143" y="24"/>
                      </a:lnTo>
                      <a:lnTo>
                        <a:pt x="84" y="0"/>
                      </a:lnTo>
                      <a:lnTo>
                        <a:pt x="25" y="24"/>
                      </a:lnTo>
                      <a:lnTo>
                        <a:pt x="0" y="84"/>
                      </a:lnTo>
                      <a:lnTo>
                        <a:pt x="25" y="143"/>
                      </a:lnTo>
                      <a:lnTo>
                        <a:pt x="84" y="167"/>
                      </a:lnTo>
                      <a:lnTo>
                        <a:pt x="143" y="143"/>
                      </a:lnTo>
                      <a:lnTo>
                        <a:pt x="168" y="84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0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207" y="2696"/>
                  <a:ext cx="2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1" name="Freeform 143"/>
                <p:cNvSpPr>
                  <a:spLocks/>
                </p:cNvSpPr>
                <p:nvPr/>
              </p:nvSpPr>
              <p:spPr bwMode="auto">
                <a:xfrm>
                  <a:off x="1187" y="2666"/>
                  <a:ext cx="20" cy="30"/>
                </a:xfrm>
                <a:custGeom>
                  <a:avLst/>
                  <a:gdLst>
                    <a:gd name="T0" fmla="*/ 0 w 67"/>
                    <a:gd name="T1" fmla="*/ 0 h 92"/>
                    <a:gd name="T2" fmla="*/ 10 w 67"/>
                    <a:gd name="T3" fmla="*/ 65 h 92"/>
                    <a:gd name="T4" fmla="*/ 67 w 67"/>
                    <a:gd name="T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" h="92">
                      <a:moveTo>
                        <a:pt x="0" y="0"/>
                      </a:moveTo>
                      <a:lnTo>
                        <a:pt x="10" y="65"/>
                      </a:lnTo>
                      <a:lnTo>
                        <a:pt x="67" y="9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187" y="2627"/>
                  <a:ext cx="11" cy="3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3" name="Freeform 145"/>
                <p:cNvSpPr>
                  <a:spLocks/>
                </p:cNvSpPr>
                <p:nvPr/>
              </p:nvSpPr>
              <p:spPr bwMode="auto">
                <a:xfrm>
                  <a:off x="1198" y="2598"/>
                  <a:ext cx="35" cy="29"/>
                </a:xfrm>
                <a:custGeom>
                  <a:avLst/>
                  <a:gdLst>
                    <a:gd name="T0" fmla="*/ 117 w 117"/>
                    <a:gd name="T1" fmla="*/ 0 h 92"/>
                    <a:gd name="T2" fmla="*/ 45 w 117"/>
                    <a:gd name="T3" fmla="*/ 27 h 92"/>
                    <a:gd name="T4" fmla="*/ 0 w 117"/>
                    <a:gd name="T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92">
                      <a:moveTo>
                        <a:pt x="117" y="0"/>
                      </a:moveTo>
                      <a:lnTo>
                        <a:pt x="45" y="27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4" name="Line 146"/>
                <p:cNvSpPr>
                  <a:spLocks noChangeShapeType="1"/>
                </p:cNvSpPr>
                <p:nvPr/>
              </p:nvSpPr>
              <p:spPr bwMode="auto">
                <a:xfrm>
                  <a:off x="1233" y="2598"/>
                  <a:ext cx="20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75" name="Oval 147"/>
                <p:cNvSpPr>
                  <a:spLocks noChangeArrowheads="1"/>
                </p:cNvSpPr>
                <p:nvPr/>
              </p:nvSpPr>
              <p:spPr bwMode="auto">
                <a:xfrm>
                  <a:off x="1067" y="2640"/>
                  <a:ext cx="77" cy="8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8276" name="Line 148"/>
            <p:cNvSpPr>
              <a:spLocks noChangeShapeType="1"/>
            </p:cNvSpPr>
            <p:nvPr/>
          </p:nvSpPr>
          <p:spPr bwMode="auto">
            <a:xfrm>
              <a:off x="768" y="1888"/>
              <a:ext cx="0" cy="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8277" name="Group 149"/>
          <p:cNvGrpSpPr>
            <a:grpSpLocks/>
          </p:cNvGrpSpPr>
          <p:nvPr/>
        </p:nvGrpSpPr>
        <p:grpSpPr bwMode="auto">
          <a:xfrm>
            <a:off x="1211263" y="1716088"/>
            <a:ext cx="1428750" cy="1577975"/>
            <a:chOff x="602" y="1609"/>
            <a:chExt cx="900" cy="994"/>
          </a:xfrm>
        </p:grpSpPr>
        <p:sp>
          <p:nvSpPr>
            <p:cNvPr id="48278" name="Line 150"/>
            <p:cNvSpPr>
              <a:spLocks noChangeShapeType="1"/>
            </p:cNvSpPr>
            <p:nvPr/>
          </p:nvSpPr>
          <p:spPr bwMode="auto">
            <a:xfrm>
              <a:off x="785" y="1893"/>
              <a:ext cx="388" cy="3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9" name="Line 151"/>
            <p:cNvSpPr>
              <a:spLocks noChangeShapeType="1"/>
            </p:cNvSpPr>
            <p:nvPr/>
          </p:nvSpPr>
          <p:spPr bwMode="auto">
            <a:xfrm>
              <a:off x="1214" y="2318"/>
              <a:ext cx="288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280" name="Group 152"/>
            <p:cNvGrpSpPr>
              <a:grpSpLocks/>
            </p:cNvGrpSpPr>
            <p:nvPr/>
          </p:nvGrpSpPr>
          <p:grpSpPr bwMode="auto">
            <a:xfrm>
              <a:off x="602" y="1609"/>
              <a:ext cx="467" cy="326"/>
              <a:chOff x="570" y="1477"/>
              <a:chExt cx="423" cy="298"/>
            </a:xfrm>
          </p:grpSpPr>
          <p:sp>
            <p:nvSpPr>
              <p:cNvPr id="48281" name="Freeform 153"/>
              <p:cNvSpPr>
                <a:spLocks/>
              </p:cNvSpPr>
              <p:nvPr/>
            </p:nvSpPr>
            <p:spPr bwMode="auto">
              <a:xfrm>
                <a:off x="592" y="1494"/>
                <a:ext cx="74" cy="144"/>
              </a:xfrm>
              <a:custGeom>
                <a:avLst/>
                <a:gdLst>
                  <a:gd name="T0" fmla="*/ 245 w 245"/>
                  <a:gd name="T1" fmla="*/ 0 h 472"/>
                  <a:gd name="T2" fmla="*/ 118 w 245"/>
                  <a:gd name="T3" fmla="*/ 472 h 472"/>
                  <a:gd name="T4" fmla="*/ 0 w 245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472">
                    <a:moveTo>
                      <a:pt x="245" y="0"/>
                    </a:moveTo>
                    <a:lnTo>
                      <a:pt x="118" y="472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2" name="Freeform 154"/>
              <p:cNvSpPr>
                <a:spLocks/>
              </p:cNvSpPr>
              <p:nvPr/>
            </p:nvSpPr>
            <p:spPr bwMode="auto">
              <a:xfrm>
                <a:off x="570" y="1610"/>
                <a:ext cx="22" cy="28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3" name="Line 155"/>
              <p:cNvSpPr>
                <a:spLocks noChangeShapeType="1"/>
              </p:cNvSpPr>
              <p:nvPr/>
            </p:nvSpPr>
            <p:spPr bwMode="auto">
              <a:xfrm flipV="1">
                <a:off x="570" y="1569"/>
                <a:ext cx="11" cy="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4" name="Freeform 156"/>
              <p:cNvSpPr>
                <a:spLocks/>
              </p:cNvSpPr>
              <p:nvPr/>
            </p:nvSpPr>
            <p:spPr bwMode="auto">
              <a:xfrm>
                <a:off x="581" y="1542"/>
                <a:ext cx="37" cy="27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5" name="Line 157"/>
              <p:cNvSpPr>
                <a:spLocks noChangeShapeType="1"/>
              </p:cNvSpPr>
              <p:nvPr/>
            </p:nvSpPr>
            <p:spPr bwMode="auto">
              <a:xfrm>
                <a:off x="618" y="1542"/>
                <a:ext cx="3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6" name="Line 158"/>
              <p:cNvSpPr>
                <a:spLocks noChangeShapeType="1"/>
              </p:cNvSpPr>
              <p:nvPr/>
            </p:nvSpPr>
            <p:spPr bwMode="auto">
              <a:xfrm flipV="1">
                <a:off x="706" y="1494"/>
                <a:ext cx="17" cy="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7" name="Freeform 159"/>
              <p:cNvSpPr>
                <a:spLocks/>
              </p:cNvSpPr>
              <p:nvPr/>
            </p:nvSpPr>
            <p:spPr bwMode="auto">
              <a:xfrm>
                <a:off x="743" y="1477"/>
                <a:ext cx="48" cy="177"/>
              </a:xfrm>
              <a:custGeom>
                <a:avLst/>
                <a:gdLst>
                  <a:gd name="T0" fmla="*/ 155 w 155"/>
                  <a:gd name="T1" fmla="*/ 0 h 577"/>
                  <a:gd name="T2" fmla="*/ 25 w 155"/>
                  <a:gd name="T3" fmla="*/ 289 h 577"/>
                  <a:gd name="T4" fmla="*/ 0 w 155"/>
                  <a:gd name="T5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155" y="0"/>
                    </a:moveTo>
                    <a:lnTo>
                      <a:pt x="25" y="289"/>
                    </a:lnTo>
                    <a:lnTo>
                      <a:pt x="0" y="57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8" name="Line 160"/>
              <p:cNvSpPr>
                <a:spLocks noChangeShapeType="1"/>
              </p:cNvSpPr>
              <p:nvPr/>
            </p:nvSpPr>
            <p:spPr bwMode="auto">
              <a:xfrm flipH="1">
                <a:off x="825" y="1638"/>
                <a:ext cx="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9" name="Freeform 161"/>
              <p:cNvSpPr>
                <a:spLocks/>
              </p:cNvSpPr>
              <p:nvPr/>
            </p:nvSpPr>
            <p:spPr bwMode="auto">
              <a:xfrm>
                <a:off x="804" y="1610"/>
                <a:ext cx="21" cy="28"/>
              </a:xfrm>
              <a:custGeom>
                <a:avLst/>
                <a:gdLst>
                  <a:gd name="T0" fmla="*/ 0 w 67"/>
                  <a:gd name="T1" fmla="*/ 0 h 92"/>
                  <a:gd name="T2" fmla="*/ 10 w 67"/>
                  <a:gd name="T3" fmla="*/ 65 h 92"/>
                  <a:gd name="T4" fmla="*/ 67 w 67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2">
                    <a:moveTo>
                      <a:pt x="0" y="0"/>
                    </a:moveTo>
                    <a:lnTo>
                      <a:pt x="10" y="65"/>
                    </a:lnTo>
                    <a:lnTo>
                      <a:pt x="67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0" name="Line 162"/>
              <p:cNvSpPr>
                <a:spLocks noChangeShapeType="1"/>
              </p:cNvSpPr>
              <p:nvPr/>
            </p:nvSpPr>
            <p:spPr bwMode="auto">
              <a:xfrm flipV="1">
                <a:off x="804" y="1569"/>
                <a:ext cx="11" cy="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1" name="Freeform 163"/>
              <p:cNvSpPr>
                <a:spLocks/>
              </p:cNvSpPr>
              <p:nvPr/>
            </p:nvSpPr>
            <p:spPr bwMode="auto">
              <a:xfrm>
                <a:off x="815" y="1542"/>
                <a:ext cx="36" cy="27"/>
              </a:xfrm>
              <a:custGeom>
                <a:avLst/>
                <a:gdLst>
                  <a:gd name="T0" fmla="*/ 116 w 116"/>
                  <a:gd name="T1" fmla="*/ 0 h 92"/>
                  <a:gd name="T2" fmla="*/ 44 w 116"/>
                  <a:gd name="T3" fmla="*/ 27 h 92"/>
                  <a:gd name="T4" fmla="*/ 0 w 116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116" y="0"/>
                    </a:moveTo>
                    <a:lnTo>
                      <a:pt x="44" y="27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2" name="Line 164"/>
              <p:cNvSpPr>
                <a:spLocks noChangeShapeType="1"/>
              </p:cNvSpPr>
              <p:nvPr/>
            </p:nvSpPr>
            <p:spPr bwMode="auto">
              <a:xfrm>
                <a:off x="851" y="1542"/>
                <a:ext cx="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3" name="Line 165"/>
              <p:cNvSpPr>
                <a:spLocks noChangeShapeType="1"/>
              </p:cNvSpPr>
              <p:nvPr/>
            </p:nvSpPr>
            <p:spPr bwMode="auto">
              <a:xfrm flipV="1">
                <a:off x="924" y="1494"/>
                <a:ext cx="17" cy="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4" name="Freeform 166"/>
              <p:cNvSpPr>
                <a:spLocks/>
              </p:cNvSpPr>
              <p:nvPr/>
            </p:nvSpPr>
            <p:spPr bwMode="auto">
              <a:xfrm>
                <a:off x="947" y="1477"/>
                <a:ext cx="46" cy="177"/>
              </a:xfrm>
              <a:custGeom>
                <a:avLst/>
                <a:gdLst>
                  <a:gd name="T0" fmla="*/ 0 w 155"/>
                  <a:gd name="T1" fmla="*/ 577 h 577"/>
                  <a:gd name="T2" fmla="*/ 130 w 155"/>
                  <a:gd name="T3" fmla="*/ 289 h 577"/>
                  <a:gd name="T4" fmla="*/ 155 w 155"/>
                  <a:gd name="T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577">
                    <a:moveTo>
                      <a:pt x="0" y="577"/>
                    </a:moveTo>
                    <a:lnTo>
                      <a:pt x="130" y="289"/>
                    </a:lnTo>
                    <a:lnTo>
                      <a:pt x="15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5" name="Freeform 167"/>
              <p:cNvSpPr>
                <a:spLocks/>
              </p:cNvSpPr>
              <p:nvPr/>
            </p:nvSpPr>
            <p:spPr bwMode="auto">
              <a:xfrm>
                <a:off x="692" y="1693"/>
                <a:ext cx="51" cy="52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5 w 168"/>
                  <a:gd name="T7" fmla="*/ 25 h 168"/>
                  <a:gd name="T8" fmla="*/ 0 w 168"/>
                  <a:gd name="T9" fmla="*/ 84 h 168"/>
                  <a:gd name="T10" fmla="*/ 25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5" y="25"/>
                    </a:lnTo>
                    <a:lnTo>
                      <a:pt x="0" y="84"/>
                    </a:lnTo>
                    <a:lnTo>
                      <a:pt x="25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6" name="Oval 168"/>
              <p:cNvSpPr>
                <a:spLocks noChangeArrowheads="1"/>
              </p:cNvSpPr>
              <p:nvPr/>
            </p:nvSpPr>
            <p:spPr bwMode="auto">
              <a:xfrm>
                <a:off x="680" y="1691"/>
                <a:ext cx="77" cy="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8297" name="Group 169"/>
          <p:cNvGrpSpPr>
            <a:grpSpLocks/>
          </p:cNvGrpSpPr>
          <p:nvPr/>
        </p:nvGrpSpPr>
        <p:grpSpPr bwMode="auto">
          <a:xfrm>
            <a:off x="3560763" y="1547813"/>
            <a:ext cx="390525" cy="1263650"/>
            <a:chOff x="2082" y="1503"/>
            <a:chExt cx="246" cy="796"/>
          </a:xfrm>
        </p:grpSpPr>
        <p:grpSp>
          <p:nvGrpSpPr>
            <p:cNvPr id="48298" name="Group 170"/>
            <p:cNvGrpSpPr>
              <a:grpSpLocks/>
            </p:cNvGrpSpPr>
            <p:nvPr/>
          </p:nvGrpSpPr>
          <p:grpSpPr bwMode="auto">
            <a:xfrm>
              <a:off x="2082" y="1503"/>
              <a:ext cx="236" cy="223"/>
              <a:chOff x="2082" y="1503"/>
              <a:chExt cx="236" cy="223"/>
            </a:xfrm>
          </p:grpSpPr>
          <p:sp>
            <p:nvSpPr>
              <p:cNvPr id="48299" name="Freeform 171"/>
              <p:cNvSpPr>
                <a:spLocks/>
              </p:cNvSpPr>
              <p:nvPr/>
            </p:nvSpPr>
            <p:spPr bwMode="auto">
              <a:xfrm>
                <a:off x="2212" y="1503"/>
                <a:ext cx="106" cy="158"/>
              </a:xfrm>
              <a:custGeom>
                <a:avLst/>
                <a:gdLst>
                  <a:gd name="T0" fmla="*/ 0 w 314"/>
                  <a:gd name="T1" fmla="*/ 472 h 472"/>
                  <a:gd name="T2" fmla="*/ 283 w 314"/>
                  <a:gd name="T3" fmla="*/ 0 h 472"/>
                  <a:gd name="T4" fmla="*/ 314 w 314"/>
                  <a:gd name="T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4" h="472">
                    <a:moveTo>
                      <a:pt x="0" y="472"/>
                    </a:moveTo>
                    <a:lnTo>
                      <a:pt x="283" y="0"/>
                    </a:lnTo>
                    <a:lnTo>
                      <a:pt x="314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0" name="Line 172"/>
              <p:cNvSpPr>
                <a:spLocks noChangeShapeType="1"/>
              </p:cNvSpPr>
              <p:nvPr/>
            </p:nvSpPr>
            <p:spPr bwMode="auto">
              <a:xfrm flipH="1">
                <a:off x="2239" y="1618"/>
                <a:ext cx="77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1" name="Freeform 173"/>
              <p:cNvSpPr>
                <a:spLocks/>
              </p:cNvSpPr>
              <p:nvPr/>
            </p:nvSpPr>
            <p:spPr bwMode="auto">
              <a:xfrm>
                <a:off x="2108" y="1647"/>
                <a:ext cx="57" cy="57"/>
              </a:xfrm>
              <a:custGeom>
                <a:avLst/>
                <a:gdLst>
                  <a:gd name="T0" fmla="*/ 168 w 168"/>
                  <a:gd name="T1" fmla="*/ 84 h 168"/>
                  <a:gd name="T2" fmla="*/ 144 w 168"/>
                  <a:gd name="T3" fmla="*/ 24 h 168"/>
                  <a:gd name="T4" fmla="*/ 84 w 168"/>
                  <a:gd name="T5" fmla="*/ 0 h 168"/>
                  <a:gd name="T6" fmla="*/ 25 w 168"/>
                  <a:gd name="T7" fmla="*/ 24 h 168"/>
                  <a:gd name="T8" fmla="*/ 0 w 168"/>
                  <a:gd name="T9" fmla="*/ 84 h 168"/>
                  <a:gd name="T10" fmla="*/ 25 w 168"/>
                  <a:gd name="T11" fmla="*/ 143 h 168"/>
                  <a:gd name="T12" fmla="*/ 84 w 168"/>
                  <a:gd name="T13" fmla="*/ 168 h 168"/>
                  <a:gd name="T14" fmla="*/ 144 w 168"/>
                  <a:gd name="T15" fmla="*/ 143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4" y="24"/>
                    </a:lnTo>
                    <a:lnTo>
                      <a:pt x="84" y="0"/>
                    </a:lnTo>
                    <a:lnTo>
                      <a:pt x="25" y="24"/>
                    </a:lnTo>
                    <a:lnTo>
                      <a:pt x="0" y="84"/>
                    </a:lnTo>
                    <a:lnTo>
                      <a:pt x="25" y="143"/>
                    </a:lnTo>
                    <a:lnTo>
                      <a:pt x="84" y="168"/>
                    </a:lnTo>
                    <a:lnTo>
                      <a:pt x="144" y="143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2" name="Oval 174"/>
              <p:cNvSpPr>
                <a:spLocks noChangeArrowheads="1"/>
              </p:cNvSpPr>
              <p:nvPr/>
            </p:nvSpPr>
            <p:spPr bwMode="auto">
              <a:xfrm>
                <a:off x="2082" y="1634"/>
                <a:ext cx="85" cy="9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303" name="Group 175"/>
            <p:cNvGrpSpPr>
              <a:grpSpLocks/>
            </p:cNvGrpSpPr>
            <p:nvPr/>
          </p:nvGrpSpPr>
          <p:grpSpPr bwMode="auto">
            <a:xfrm>
              <a:off x="2094" y="2134"/>
              <a:ext cx="234" cy="165"/>
              <a:chOff x="2094" y="2134"/>
              <a:chExt cx="234" cy="165"/>
            </a:xfrm>
          </p:grpSpPr>
          <p:sp>
            <p:nvSpPr>
              <p:cNvPr id="48304" name="Freeform 176"/>
              <p:cNvSpPr>
                <a:spLocks/>
              </p:cNvSpPr>
              <p:nvPr/>
            </p:nvSpPr>
            <p:spPr bwMode="auto">
              <a:xfrm>
                <a:off x="2214" y="2209"/>
                <a:ext cx="102" cy="90"/>
              </a:xfrm>
              <a:custGeom>
                <a:avLst/>
                <a:gdLst>
                  <a:gd name="T0" fmla="*/ 0 w 297"/>
                  <a:gd name="T1" fmla="*/ 262 h 262"/>
                  <a:gd name="T2" fmla="*/ 131 w 297"/>
                  <a:gd name="T3" fmla="*/ 262 h 262"/>
                  <a:gd name="T4" fmla="*/ 234 w 297"/>
                  <a:gd name="T5" fmla="*/ 224 h 262"/>
                  <a:gd name="T6" fmla="*/ 297 w 297"/>
                  <a:gd name="T7" fmla="*/ 131 h 262"/>
                  <a:gd name="T8" fmla="*/ 283 w 297"/>
                  <a:gd name="T9" fmla="*/ 38 h 262"/>
                  <a:gd name="T10" fmla="*/ 201 w 297"/>
                  <a:gd name="T11" fmla="*/ 0 h 262"/>
                  <a:gd name="T12" fmla="*/ 70 w 297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262">
                    <a:moveTo>
                      <a:pt x="0" y="262"/>
                    </a:moveTo>
                    <a:lnTo>
                      <a:pt x="131" y="262"/>
                    </a:lnTo>
                    <a:lnTo>
                      <a:pt x="234" y="224"/>
                    </a:lnTo>
                    <a:lnTo>
                      <a:pt x="297" y="131"/>
                    </a:lnTo>
                    <a:lnTo>
                      <a:pt x="283" y="38"/>
                    </a:lnTo>
                    <a:lnTo>
                      <a:pt x="201" y="0"/>
                    </a:lnTo>
                    <a:lnTo>
                      <a:pt x="7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5" name="Freeform 177"/>
              <p:cNvSpPr>
                <a:spLocks/>
              </p:cNvSpPr>
              <p:nvPr/>
            </p:nvSpPr>
            <p:spPr bwMode="auto">
              <a:xfrm>
                <a:off x="2214" y="2138"/>
                <a:ext cx="114" cy="161"/>
              </a:xfrm>
              <a:custGeom>
                <a:avLst/>
                <a:gdLst>
                  <a:gd name="T0" fmla="*/ 201 w 334"/>
                  <a:gd name="T1" fmla="*/ 210 h 472"/>
                  <a:gd name="T2" fmla="*/ 283 w 334"/>
                  <a:gd name="T3" fmla="*/ 179 h 472"/>
                  <a:gd name="T4" fmla="*/ 334 w 334"/>
                  <a:gd name="T5" fmla="*/ 105 h 472"/>
                  <a:gd name="T6" fmla="*/ 323 w 334"/>
                  <a:gd name="T7" fmla="*/ 31 h 472"/>
                  <a:gd name="T8" fmla="*/ 257 w 334"/>
                  <a:gd name="T9" fmla="*/ 0 h 472"/>
                  <a:gd name="T10" fmla="*/ 126 w 334"/>
                  <a:gd name="T11" fmla="*/ 0 h 472"/>
                  <a:gd name="T12" fmla="*/ 0 w 334"/>
                  <a:gd name="T13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472">
                    <a:moveTo>
                      <a:pt x="201" y="210"/>
                    </a:moveTo>
                    <a:lnTo>
                      <a:pt x="283" y="179"/>
                    </a:lnTo>
                    <a:lnTo>
                      <a:pt x="334" y="105"/>
                    </a:lnTo>
                    <a:lnTo>
                      <a:pt x="323" y="31"/>
                    </a:lnTo>
                    <a:lnTo>
                      <a:pt x="257" y="0"/>
                    </a:lnTo>
                    <a:lnTo>
                      <a:pt x="126" y="0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6" name="Freeform 178"/>
              <p:cNvSpPr>
                <a:spLocks/>
              </p:cNvSpPr>
              <p:nvPr/>
            </p:nvSpPr>
            <p:spPr bwMode="auto">
              <a:xfrm>
                <a:off x="2108" y="2144"/>
                <a:ext cx="57" cy="57"/>
              </a:xfrm>
              <a:custGeom>
                <a:avLst/>
                <a:gdLst>
                  <a:gd name="T0" fmla="*/ 168 w 168"/>
                  <a:gd name="T1" fmla="*/ 83 h 167"/>
                  <a:gd name="T2" fmla="*/ 143 w 168"/>
                  <a:gd name="T3" fmla="*/ 24 h 167"/>
                  <a:gd name="T4" fmla="*/ 84 w 168"/>
                  <a:gd name="T5" fmla="*/ 0 h 167"/>
                  <a:gd name="T6" fmla="*/ 25 w 168"/>
                  <a:gd name="T7" fmla="*/ 24 h 167"/>
                  <a:gd name="T8" fmla="*/ 0 w 168"/>
                  <a:gd name="T9" fmla="*/ 83 h 167"/>
                  <a:gd name="T10" fmla="*/ 25 w 168"/>
                  <a:gd name="T11" fmla="*/ 143 h 167"/>
                  <a:gd name="T12" fmla="*/ 84 w 168"/>
                  <a:gd name="T13" fmla="*/ 167 h 167"/>
                  <a:gd name="T14" fmla="*/ 143 w 168"/>
                  <a:gd name="T15" fmla="*/ 143 h 167"/>
                  <a:gd name="T16" fmla="*/ 168 w 168"/>
                  <a:gd name="T1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7">
                    <a:moveTo>
                      <a:pt x="168" y="83"/>
                    </a:moveTo>
                    <a:lnTo>
                      <a:pt x="143" y="24"/>
                    </a:lnTo>
                    <a:lnTo>
                      <a:pt x="84" y="0"/>
                    </a:lnTo>
                    <a:lnTo>
                      <a:pt x="25" y="24"/>
                    </a:lnTo>
                    <a:lnTo>
                      <a:pt x="0" y="83"/>
                    </a:lnTo>
                    <a:lnTo>
                      <a:pt x="25" y="143"/>
                    </a:lnTo>
                    <a:lnTo>
                      <a:pt x="84" y="167"/>
                    </a:lnTo>
                    <a:lnTo>
                      <a:pt x="143" y="143"/>
                    </a:lnTo>
                    <a:lnTo>
                      <a:pt x="168" y="8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7" name="Oval 179"/>
              <p:cNvSpPr>
                <a:spLocks noChangeArrowheads="1"/>
              </p:cNvSpPr>
              <p:nvPr/>
            </p:nvSpPr>
            <p:spPr bwMode="auto">
              <a:xfrm>
                <a:off x="2094" y="2134"/>
                <a:ext cx="85" cy="9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8308" name="Group 180"/>
          <p:cNvGrpSpPr>
            <a:grpSpLocks/>
          </p:cNvGrpSpPr>
          <p:nvPr/>
        </p:nvGrpSpPr>
        <p:grpSpPr bwMode="auto">
          <a:xfrm>
            <a:off x="2082800" y="2432050"/>
            <a:ext cx="869950" cy="1092200"/>
            <a:chOff x="1151" y="2060"/>
            <a:chExt cx="548" cy="688"/>
          </a:xfrm>
        </p:grpSpPr>
        <p:grpSp>
          <p:nvGrpSpPr>
            <p:cNvPr id="48309" name="Group 181"/>
            <p:cNvGrpSpPr>
              <a:grpSpLocks/>
            </p:cNvGrpSpPr>
            <p:nvPr/>
          </p:nvGrpSpPr>
          <p:grpSpPr bwMode="auto">
            <a:xfrm>
              <a:off x="1151" y="2060"/>
              <a:ext cx="134" cy="283"/>
              <a:chOff x="1151" y="2060"/>
              <a:chExt cx="134" cy="283"/>
            </a:xfrm>
          </p:grpSpPr>
          <p:sp>
            <p:nvSpPr>
              <p:cNvPr id="48310" name="Line 182"/>
              <p:cNvSpPr>
                <a:spLocks noChangeShapeType="1"/>
              </p:cNvSpPr>
              <p:nvPr/>
            </p:nvSpPr>
            <p:spPr bwMode="auto">
              <a:xfrm flipH="1">
                <a:off x="1210" y="2217"/>
                <a:ext cx="33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1" name="Freeform 183"/>
              <p:cNvSpPr>
                <a:spLocks/>
              </p:cNvSpPr>
              <p:nvPr/>
            </p:nvSpPr>
            <p:spPr bwMode="auto">
              <a:xfrm>
                <a:off x="1181" y="2179"/>
                <a:ext cx="29" cy="38"/>
              </a:xfrm>
              <a:custGeom>
                <a:avLst/>
                <a:gdLst>
                  <a:gd name="T0" fmla="*/ 0 w 86"/>
                  <a:gd name="T1" fmla="*/ 0 h 118"/>
                  <a:gd name="T2" fmla="*/ 12 w 86"/>
                  <a:gd name="T3" fmla="*/ 84 h 118"/>
                  <a:gd name="T4" fmla="*/ 86 w 86"/>
                  <a:gd name="T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18">
                    <a:moveTo>
                      <a:pt x="0" y="0"/>
                    </a:moveTo>
                    <a:lnTo>
                      <a:pt x="12" y="84"/>
                    </a:lnTo>
                    <a:lnTo>
                      <a:pt x="86" y="11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2" name="Line 184"/>
              <p:cNvSpPr>
                <a:spLocks noChangeShapeType="1"/>
              </p:cNvSpPr>
              <p:nvPr/>
            </p:nvSpPr>
            <p:spPr bwMode="auto">
              <a:xfrm flipV="1">
                <a:off x="1181" y="2098"/>
                <a:ext cx="23" cy="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3" name="Freeform 185"/>
              <p:cNvSpPr>
                <a:spLocks/>
              </p:cNvSpPr>
              <p:nvPr/>
            </p:nvSpPr>
            <p:spPr bwMode="auto">
              <a:xfrm>
                <a:off x="1204" y="2060"/>
                <a:ext cx="49" cy="38"/>
              </a:xfrm>
              <a:custGeom>
                <a:avLst/>
                <a:gdLst>
                  <a:gd name="T0" fmla="*/ 149 w 149"/>
                  <a:gd name="T1" fmla="*/ 0 h 119"/>
                  <a:gd name="T2" fmla="*/ 57 w 149"/>
                  <a:gd name="T3" fmla="*/ 35 h 119"/>
                  <a:gd name="T4" fmla="*/ 0 w 14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19">
                    <a:moveTo>
                      <a:pt x="149" y="0"/>
                    </a:moveTo>
                    <a:lnTo>
                      <a:pt x="57" y="35"/>
                    </a:lnTo>
                    <a:lnTo>
                      <a:pt x="0" y="11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4" name="Line 186"/>
              <p:cNvSpPr>
                <a:spLocks noChangeShapeType="1"/>
              </p:cNvSpPr>
              <p:nvPr/>
            </p:nvSpPr>
            <p:spPr bwMode="auto">
              <a:xfrm>
                <a:off x="1253" y="2060"/>
                <a:ext cx="3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5" name="Freeform 187"/>
              <p:cNvSpPr>
                <a:spLocks/>
              </p:cNvSpPr>
              <p:nvPr/>
            </p:nvSpPr>
            <p:spPr bwMode="auto">
              <a:xfrm>
                <a:off x="1165" y="2270"/>
                <a:ext cx="57" cy="56"/>
              </a:xfrm>
              <a:custGeom>
                <a:avLst/>
                <a:gdLst>
                  <a:gd name="T0" fmla="*/ 168 w 168"/>
                  <a:gd name="T1" fmla="*/ 84 h 168"/>
                  <a:gd name="T2" fmla="*/ 143 w 168"/>
                  <a:gd name="T3" fmla="*/ 25 h 168"/>
                  <a:gd name="T4" fmla="*/ 84 w 168"/>
                  <a:gd name="T5" fmla="*/ 0 h 168"/>
                  <a:gd name="T6" fmla="*/ 25 w 168"/>
                  <a:gd name="T7" fmla="*/ 25 h 168"/>
                  <a:gd name="T8" fmla="*/ 0 w 168"/>
                  <a:gd name="T9" fmla="*/ 84 h 168"/>
                  <a:gd name="T10" fmla="*/ 25 w 168"/>
                  <a:gd name="T11" fmla="*/ 144 h 168"/>
                  <a:gd name="T12" fmla="*/ 84 w 168"/>
                  <a:gd name="T13" fmla="*/ 168 h 168"/>
                  <a:gd name="T14" fmla="*/ 143 w 168"/>
                  <a:gd name="T15" fmla="*/ 144 h 168"/>
                  <a:gd name="T16" fmla="*/ 168 w 168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8">
                    <a:moveTo>
                      <a:pt x="168" y="84"/>
                    </a:moveTo>
                    <a:lnTo>
                      <a:pt x="143" y="25"/>
                    </a:lnTo>
                    <a:lnTo>
                      <a:pt x="84" y="0"/>
                    </a:lnTo>
                    <a:lnTo>
                      <a:pt x="25" y="25"/>
                    </a:lnTo>
                    <a:lnTo>
                      <a:pt x="0" y="84"/>
                    </a:lnTo>
                    <a:lnTo>
                      <a:pt x="25" y="144"/>
                    </a:lnTo>
                    <a:lnTo>
                      <a:pt x="84" y="168"/>
                    </a:lnTo>
                    <a:lnTo>
                      <a:pt x="143" y="144"/>
                    </a:lnTo>
                    <a:lnTo>
                      <a:pt x="168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6" name="Oval 188"/>
              <p:cNvSpPr>
                <a:spLocks noChangeArrowheads="1"/>
              </p:cNvSpPr>
              <p:nvPr/>
            </p:nvSpPr>
            <p:spPr bwMode="auto">
              <a:xfrm>
                <a:off x="1151" y="2251"/>
                <a:ext cx="85" cy="92"/>
              </a:xfrm>
              <a:prstGeom prst="ellipse">
                <a:avLst/>
              </a:prstGeom>
              <a:solidFill>
                <a:srgbClr val="CCFF99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317" name="Group 189"/>
            <p:cNvGrpSpPr>
              <a:grpSpLocks/>
            </p:cNvGrpSpPr>
            <p:nvPr/>
          </p:nvGrpSpPr>
          <p:grpSpPr bwMode="auto">
            <a:xfrm>
              <a:off x="1470" y="2567"/>
              <a:ext cx="229" cy="181"/>
              <a:chOff x="1470" y="2567"/>
              <a:chExt cx="229" cy="181"/>
            </a:xfrm>
          </p:grpSpPr>
          <p:sp>
            <p:nvSpPr>
              <p:cNvPr id="48318" name="Freeform 190"/>
              <p:cNvSpPr>
                <a:spLocks/>
              </p:cNvSpPr>
              <p:nvPr/>
            </p:nvSpPr>
            <p:spPr bwMode="auto">
              <a:xfrm>
                <a:off x="1579" y="2588"/>
                <a:ext cx="120" cy="160"/>
              </a:xfrm>
              <a:custGeom>
                <a:avLst/>
                <a:gdLst>
                  <a:gd name="T0" fmla="*/ 0 w 350"/>
                  <a:gd name="T1" fmla="*/ 472 h 472"/>
                  <a:gd name="T2" fmla="*/ 118 w 350"/>
                  <a:gd name="T3" fmla="*/ 472 h 472"/>
                  <a:gd name="T4" fmla="*/ 231 w 350"/>
                  <a:gd name="T5" fmla="*/ 430 h 472"/>
                  <a:gd name="T6" fmla="*/ 300 w 350"/>
                  <a:gd name="T7" fmla="*/ 328 h 472"/>
                  <a:gd name="T8" fmla="*/ 350 w 350"/>
                  <a:gd name="T9" fmla="*/ 144 h 472"/>
                  <a:gd name="T10" fmla="*/ 335 w 350"/>
                  <a:gd name="T11" fmla="*/ 42 h 472"/>
                  <a:gd name="T12" fmla="*/ 244 w 350"/>
                  <a:gd name="T13" fmla="*/ 0 h 472"/>
                  <a:gd name="T14" fmla="*/ 126 w 350"/>
                  <a:gd name="T15" fmla="*/ 0 h 472"/>
                  <a:gd name="T16" fmla="*/ 0 w 350"/>
                  <a:gd name="T17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472">
                    <a:moveTo>
                      <a:pt x="0" y="472"/>
                    </a:moveTo>
                    <a:lnTo>
                      <a:pt x="118" y="472"/>
                    </a:lnTo>
                    <a:lnTo>
                      <a:pt x="231" y="430"/>
                    </a:lnTo>
                    <a:lnTo>
                      <a:pt x="300" y="328"/>
                    </a:lnTo>
                    <a:lnTo>
                      <a:pt x="350" y="144"/>
                    </a:lnTo>
                    <a:lnTo>
                      <a:pt x="335" y="42"/>
                    </a:lnTo>
                    <a:lnTo>
                      <a:pt x="244" y="0"/>
                    </a:lnTo>
                    <a:lnTo>
                      <a:pt x="126" y="0"/>
                    </a:lnTo>
                    <a:lnTo>
                      <a:pt x="0" y="47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9" name="Freeform 191"/>
              <p:cNvSpPr>
                <a:spLocks/>
              </p:cNvSpPr>
              <p:nvPr/>
            </p:nvSpPr>
            <p:spPr bwMode="auto">
              <a:xfrm>
                <a:off x="1494" y="2596"/>
                <a:ext cx="57" cy="57"/>
              </a:xfrm>
              <a:custGeom>
                <a:avLst/>
                <a:gdLst>
                  <a:gd name="T0" fmla="*/ 167 w 167"/>
                  <a:gd name="T1" fmla="*/ 84 h 168"/>
                  <a:gd name="T2" fmla="*/ 143 w 167"/>
                  <a:gd name="T3" fmla="*/ 24 h 168"/>
                  <a:gd name="T4" fmla="*/ 83 w 167"/>
                  <a:gd name="T5" fmla="*/ 0 h 168"/>
                  <a:gd name="T6" fmla="*/ 24 w 167"/>
                  <a:gd name="T7" fmla="*/ 24 h 168"/>
                  <a:gd name="T8" fmla="*/ 0 w 167"/>
                  <a:gd name="T9" fmla="*/ 84 h 168"/>
                  <a:gd name="T10" fmla="*/ 24 w 167"/>
                  <a:gd name="T11" fmla="*/ 143 h 168"/>
                  <a:gd name="T12" fmla="*/ 83 w 167"/>
                  <a:gd name="T13" fmla="*/ 168 h 168"/>
                  <a:gd name="T14" fmla="*/ 143 w 167"/>
                  <a:gd name="T15" fmla="*/ 143 h 168"/>
                  <a:gd name="T16" fmla="*/ 167 w 167"/>
                  <a:gd name="T17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68">
                    <a:moveTo>
                      <a:pt x="167" y="84"/>
                    </a:moveTo>
                    <a:lnTo>
                      <a:pt x="143" y="24"/>
                    </a:lnTo>
                    <a:lnTo>
                      <a:pt x="83" y="0"/>
                    </a:lnTo>
                    <a:lnTo>
                      <a:pt x="24" y="24"/>
                    </a:lnTo>
                    <a:lnTo>
                      <a:pt x="0" y="84"/>
                    </a:lnTo>
                    <a:lnTo>
                      <a:pt x="24" y="143"/>
                    </a:lnTo>
                    <a:lnTo>
                      <a:pt x="83" y="168"/>
                    </a:lnTo>
                    <a:lnTo>
                      <a:pt x="143" y="143"/>
                    </a:lnTo>
                    <a:lnTo>
                      <a:pt x="167" y="8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0" name="Oval 192"/>
              <p:cNvSpPr>
                <a:spLocks noChangeArrowheads="1"/>
              </p:cNvSpPr>
              <p:nvPr/>
            </p:nvSpPr>
            <p:spPr bwMode="auto">
              <a:xfrm>
                <a:off x="1470" y="2567"/>
                <a:ext cx="85" cy="92"/>
              </a:xfrm>
              <a:prstGeom prst="ellipse">
                <a:avLst/>
              </a:prstGeom>
              <a:solidFill>
                <a:srgbClr val="CCFF99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8323" name="Text Box 195"/>
          <p:cNvSpPr txBox="1">
            <a:spLocks noChangeArrowheads="1"/>
          </p:cNvSpPr>
          <p:nvPr/>
        </p:nvSpPr>
        <p:spPr bwMode="auto">
          <a:xfrm>
            <a:off x="2185683" y="5157192"/>
            <a:ext cx="62833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 b="1" dirty="0" smtClean="0"/>
              <a:t>　　距</a:t>
            </a:r>
            <a:r>
              <a:rPr lang="zh-CN" altLang="en-US" sz="2800" b="1" dirty="0"/>
              <a:t>投影面近的点不可见</a:t>
            </a:r>
            <a:r>
              <a:rPr lang="zh-CN" altLang="en-US" sz="2800" b="1" dirty="0" smtClean="0"/>
              <a:t>，一般需加</a:t>
            </a:r>
            <a:r>
              <a:rPr lang="zh-CN" altLang="en-US" sz="2800" b="1" dirty="0"/>
              <a:t>括号表示。 </a:t>
            </a:r>
          </a:p>
        </p:txBody>
      </p:sp>
      <p:sp>
        <p:nvSpPr>
          <p:cNvPr id="48324" name="AutoShape 196"/>
          <p:cNvSpPr>
            <a:spLocks noChangeArrowheads="1"/>
          </p:cNvSpPr>
          <p:nvPr/>
        </p:nvSpPr>
        <p:spPr bwMode="auto">
          <a:xfrm>
            <a:off x="819150" y="5059363"/>
            <a:ext cx="1079500" cy="863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规定</a:t>
            </a:r>
          </a:p>
        </p:txBody>
      </p:sp>
    </p:spTree>
    <p:extLst>
      <p:ext uri="{BB962C8B-B14F-4D97-AF65-F5344CB8AC3E}">
        <p14:creationId xmlns:p14="http://schemas.microsoft.com/office/powerpoint/2010/main" val="12938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335054" y="1486525"/>
            <a:ext cx="48173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第一次课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作业（点）：</a:t>
            </a:r>
            <a:endParaRPr lang="zh-CN" altLang="en-US" sz="36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91680" y="2278613"/>
            <a:ext cx="4734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P5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4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71800" y="3048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平行性不确定</a:t>
            </a:r>
          </a:p>
        </p:txBody>
      </p:sp>
      <p:pic>
        <p:nvPicPr>
          <p:cNvPr id="13316" name="Picture 4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76325" y="1700808"/>
            <a:ext cx="6324600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投影平行，物</a:t>
            </a:r>
            <a:r>
              <a:rPr lang="en-US" altLang="zh-CN" dirty="0"/>
              <a:t>(</a:t>
            </a:r>
            <a:r>
              <a:rPr lang="zh-CN" altLang="en-US" dirty="0"/>
              <a:t>几何原形</a:t>
            </a:r>
            <a:r>
              <a:rPr lang="en-US" altLang="zh-CN" dirty="0"/>
              <a:t>)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不一定</a:t>
            </a:r>
            <a:r>
              <a:rPr lang="zh-CN" altLang="en-US" dirty="0" smtClean="0"/>
              <a:t>平行</a:t>
            </a:r>
            <a:r>
              <a:rPr lang="zh-CN" altLang="en-US" dirty="0"/>
              <a:t>。</a:t>
            </a:r>
          </a:p>
        </p:txBody>
      </p:sp>
      <p:sp>
        <p:nvSpPr>
          <p:cNvPr id="56" name="WordArt 6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34175" y="5661248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返回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2759"/>
            <a:ext cx="3640868" cy="237626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08" y="2903522"/>
            <a:ext cx="3724273" cy="2376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832100" y="3810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从属性不确定</a:t>
            </a:r>
          </a:p>
        </p:txBody>
      </p:sp>
      <p:pic>
        <p:nvPicPr>
          <p:cNvPr id="46083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62063" y="5149850"/>
            <a:ext cx="678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点</a:t>
            </a:r>
            <a:r>
              <a:rPr lang="zh-CN" altLang="en-US" dirty="0"/>
              <a:t>的投影在直线的投影上，但空间的点并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不一定</a:t>
            </a:r>
            <a:r>
              <a:rPr lang="zh-CN" altLang="en-US" dirty="0"/>
              <a:t>在空间的直线</a:t>
            </a:r>
            <a:r>
              <a:rPr lang="zh-CN" altLang="en-US" dirty="0" smtClean="0"/>
              <a:t>上。</a:t>
            </a:r>
            <a:endParaRPr lang="zh-CN" alt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27" y="1515419"/>
            <a:ext cx="4137248" cy="353734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WordArt 6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6600" y="5733256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1450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物的形状不确定</a:t>
            </a:r>
          </a:p>
        </p:txBody>
      </p:sp>
      <p:pic>
        <p:nvPicPr>
          <p:cNvPr id="45059" name="Picture 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5157192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投影</a:t>
            </a:r>
            <a:r>
              <a:rPr lang="zh-CN" altLang="en-US" dirty="0"/>
              <a:t>可能是物</a:t>
            </a:r>
            <a:r>
              <a:rPr lang="en-US" altLang="zh-CN" dirty="0"/>
              <a:t>I</a:t>
            </a:r>
            <a:r>
              <a:rPr lang="zh-CN" altLang="en-US" dirty="0"/>
              <a:t>，也可能是物</a:t>
            </a:r>
            <a:r>
              <a:rPr lang="en-US" altLang="zh-CN" dirty="0"/>
              <a:t>II</a:t>
            </a:r>
            <a:r>
              <a:rPr lang="zh-CN" altLang="en-US" dirty="0"/>
              <a:t>或</a:t>
            </a:r>
            <a:r>
              <a:rPr lang="en-US" altLang="zh-CN" dirty="0"/>
              <a:t>Ⅲ</a:t>
            </a:r>
            <a:r>
              <a:rPr lang="zh-CN" altLang="en-US" dirty="0"/>
              <a:t>，还有可能是其它形状，故物的几何形状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不确定</a:t>
            </a:r>
            <a:r>
              <a:rPr lang="zh-CN" altLang="en-US" dirty="0"/>
              <a:t>。</a:t>
            </a:r>
          </a:p>
        </p:txBody>
      </p:sp>
      <p:sp>
        <p:nvSpPr>
          <p:cNvPr id="11" name="WordArt 63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4048" y="6252666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返回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9811" name="ShockwaveFlash1" r:id="rId2" imgW="5258256" imgH="3711262"/>
        </mc:Choice>
        <mc:Fallback>
          <p:control name="ShockwaveFlash1" r:id="rId2" imgW="5258256" imgH="3711262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050" y="1341438"/>
                  <a:ext cx="5257800" cy="3711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50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95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62200" y="1538288"/>
            <a:ext cx="4875053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为什么会产生这些不确定？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0" y="3367088"/>
            <a:ext cx="647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要求投影图能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确切地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唯一地</a:t>
            </a:r>
            <a:r>
              <a:rPr lang="zh-CN" altLang="en-US" dirty="0"/>
              <a:t>反映空</a:t>
            </a:r>
          </a:p>
          <a:p>
            <a:r>
              <a:rPr lang="zh-CN" altLang="en-US" dirty="0"/>
              <a:t>  间的几何关系，该如何做？</a:t>
            </a:r>
          </a:p>
        </p:txBody>
      </p:sp>
      <p:sp>
        <p:nvSpPr>
          <p:cNvPr id="8204" name="WordArt 1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8905" y="4586288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如何解决？</a:t>
            </a:r>
          </a:p>
        </p:txBody>
      </p:sp>
      <p:sp>
        <p:nvSpPr>
          <p:cNvPr id="8205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832" y="2420888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什么原因？</a:t>
            </a:r>
          </a:p>
        </p:txBody>
      </p:sp>
      <p:pic>
        <p:nvPicPr>
          <p:cNvPr id="8206" name="Picture 14" descr="下一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目录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609600" y="1447800"/>
            <a:ext cx="1296988" cy="1981200"/>
            <a:chOff x="431" y="1344"/>
            <a:chExt cx="817" cy="1248"/>
          </a:xfrm>
        </p:grpSpPr>
        <p:sp>
          <p:nvSpPr>
            <p:cNvPr id="8216" name="AutoShape 24"/>
            <p:cNvSpPr>
              <a:spLocks noChangeArrowheads="1"/>
            </p:cNvSpPr>
            <p:nvPr/>
          </p:nvSpPr>
          <p:spPr bwMode="auto">
            <a:xfrm>
              <a:off x="431" y="1344"/>
              <a:ext cx="817" cy="1248"/>
            </a:xfrm>
            <a:prstGeom prst="cloudCallout">
              <a:avLst>
                <a:gd name="adj1" fmla="val 19398"/>
                <a:gd name="adj2" fmla="val 62819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624" y="1536"/>
              <a:ext cx="43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FF99"/>
                  </a:solidFill>
                  <a:ea typeface="方正舒体" pitchFamily="2" charset="-122"/>
                </a:rPr>
                <a:t>思</a:t>
              </a:r>
            </a:p>
            <a:p>
              <a:r>
                <a:rPr lang="zh-CN" altLang="en-US" sz="3200" b="1">
                  <a:solidFill>
                    <a:srgbClr val="FFFF99"/>
                  </a:solidFill>
                  <a:ea typeface="方正舒体" pitchFamily="2" charset="-122"/>
                </a:rPr>
                <a:t>考</a:t>
              </a:r>
            </a:p>
          </p:txBody>
        </p:sp>
      </p:grpSp>
      <p:pic>
        <p:nvPicPr>
          <p:cNvPr id="8219" name="Picture 27" descr="j02991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2541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3" name="WordArt 3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89675" y="5411788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继续</a:t>
            </a:r>
          </a:p>
        </p:txBody>
      </p:sp>
      <p:sp>
        <p:nvSpPr>
          <p:cNvPr id="18" name="文本占位符 1"/>
          <p:cNvSpPr txBox="1">
            <a:spLocks/>
          </p:cNvSpPr>
          <p:nvPr/>
        </p:nvSpPr>
        <p:spPr bwMode="auto">
          <a:xfrm>
            <a:off x="1846465" y="260648"/>
            <a:ext cx="594160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CN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</a:t>
            </a:r>
            <a:r>
              <a:rPr lang="zh-CN" altLang="en-US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多面正投影和点的投影</a:t>
            </a:r>
            <a:endParaRPr lang="zh-CN" altLang="en-US" sz="3600" b="1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3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2" grpId="0" autoUpdateAnimBg="0"/>
      <p:bldP spid="8204" grpId="0" animBg="1"/>
      <p:bldP spid="8205" grpId="0" animBg="1"/>
      <p:bldP spid="8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743200" y="2743200"/>
            <a:ext cx="1236663" cy="2017713"/>
            <a:chOff x="4606" y="1986"/>
            <a:chExt cx="779" cy="1271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4606" y="1986"/>
              <a:ext cx="779" cy="1271"/>
              <a:chOff x="4606" y="1986"/>
              <a:chExt cx="779" cy="1271"/>
            </a:xfrm>
          </p:grpSpPr>
          <p:sp>
            <p:nvSpPr>
              <p:cNvPr id="16388" name="Freeform 4"/>
              <p:cNvSpPr>
                <a:spLocks/>
              </p:cNvSpPr>
              <p:nvPr/>
            </p:nvSpPr>
            <p:spPr bwMode="auto">
              <a:xfrm>
                <a:off x="4606" y="1986"/>
                <a:ext cx="779" cy="1271"/>
              </a:xfrm>
              <a:custGeom>
                <a:avLst/>
                <a:gdLst>
                  <a:gd name="T0" fmla="*/ 0 w 779"/>
                  <a:gd name="T1" fmla="*/ 0 h 1271"/>
                  <a:gd name="T2" fmla="*/ 0 w 779"/>
                  <a:gd name="T3" fmla="*/ 960 h 1271"/>
                  <a:gd name="T4" fmla="*/ 779 w 779"/>
                  <a:gd name="T5" fmla="*/ 1271 h 1271"/>
                  <a:gd name="T6" fmla="*/ 779 w 779"/>
                  <a:gd name="T7" fmla="*/ 311 h 1271"/>
                  <a:gd name="T8" fmla="*/ 0 w 779"/>
                  <a:gd name="T9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9" h="1271">
                    <a:moveTo>
                      <a:pt x="0" y="0"/>
                    </a:moveTo>
                    <a:lnTo>
                      <a:pt x="0" y="960"/>
                    </a:lnTo>
                    <a:lnTo>
                      <a:pt x="779" y="1271"/>
                    </a:lnTo>
                    <a:lnTo>
                      <a:pt x="779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389" name="Text Box 5"/>
              <p:cNvSpPr txBox="1">
                <a:spLocks noChangeArrowheads="1"/>
              </p:cNvSpPr>
              <p:nvPr/>
            </p:nvSpPr>
            <p:spPr bwMode="auto">
              <a:xfrm>
                <a:off x="5084" y="2300"/>
                <a:ext cx="236" cy="2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>
                    <a:ea typeface="楷体_GB2312" pitchFamily="49" charset="-122"/>
                  </a:rPr>
                  <a:t>b</a:t>
                </a:r>
                <a:r>
                  <a:rPr lang="en-US" altLang="zh-CN" sz="2000" b="1" i="1">
                    <a:latin typeface="ItalicT" pitchFamily="2" charset="0"/>
                    <a:ea typeface="楷体_GB2312" pitchFamily="49" charset="-122"/>
                    <a:sym typeface="Symbol" pitchFamily="18" charset="2"/>
                  </a:rPr>
                  <a:t></a:t>
                </a:r>
                <a:endParaRPr lang="en-US" altLang="zh-CN" sz="2000" b="1" i="1">
                  <a:latin typeface="ItalicT" pitchFamily="2" charset="0"/>
                  <a:ea typeface="楷体_GB2312" pitchFamily="49" charset="-122"/>
                  <a:sym typeface="CommercialPi BT" pitchFamily="18" charset="2"/>
                </a:endParaRPr>
              </a:p>
            </p:txBody>
          </p:sp>
          <p:sp>
            <p:nvSpPr>
              <p:cNvPr id="16390" name="Text Box 6"/>
              <p:cNvSpPr txBox="1">
                <a:spLocks noChangeArrowheads="1"/>
              </p:cNvSpPr>
              <p:nvPr/>
            </p:nvSpPr>
            <p:spPr bwMode="auto">
              <a:xfrm>
                <a:off x="4917" y="2377"/>
                <a:ext cx="212" cy="1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●</a:t>
                </a:r>
                <a:endParaRPr lang="en-US" altLang="zh-CN" sz="12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608" y="206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ea typeface="楷体_GB2312" pitchFamily="49" charset="-122"/>
                </a:rPr>
                <a:t>V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6392" name="Freeform 8"/>
          <p:cNvSpPr>
            <a:spLocks/>
          </p:cNvSpPr>
          <p:nvPr/>
        </p:nvSpPr>
        <p:spPr bwMode="auto">
          <a:xfrm>
            <a:off x="1427163" y="3541713"/>
            <a:ext cx="1993900" cy="957262"/>
          </a:xfrm>
          <a:custGeom>
            <a:avLst/>
            <a:gdLst>
              <a:gd name="T0" fmla="*/ 1094 w 1094"/>
              <a:gd name="T1" fmla="*/ 0 h 374"/>
              <a:gd name="T2" fmla="*/ 0 w 1094"/>
              <a:gd name="T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4" h="374">
                <a:moveTo>
                  <a:pt x="1094" y="0"/>
                </a:moveTo>
                <a:lnTo>
                  <a:pt x="0" y="37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333625" y="3403600"/>
            <a:ext cx="479425" cy="630238"/>
            <a:chOff x="4281" y="2214"/>
            <a:chExt cx="265" cy="247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4281" y="2214"/>
              <a:ext cx="2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b="1" i="1">
                  <a:ea typeface="楷体_GB2312" pitchFamily="49" charset="-122"/>
                </a:rPr>
                <a:t>B</a:t>
              </a:r>
              <a:r>
                <a:rPr lang="en-US" altLang="zh-CN" sz="1400" b="1">
                  <a:ea typeface="楷体_GB2312" pitchFamily="49" charset="-122"/>
                </a:rPr>
                <a:t>1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4333" y="2353"/>
              <a:ext cx="186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20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●</a:t>
              </a:r>
              <a:endParaRPr lang="en-US" altLang="zh-CN" sz="12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1358900" y="3657600"/>
            <a:ext cx="938213" cy="869950"/>
            <a:chOff x="3744" y="2289"/>
            <a:chExt cx="512" cy="340"/>
          </a:xfrm>
        </p:grpSpPr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>
              <a:off x="3996" y="2289"/>
              <a:ext cx="260" cy="251"/>
              <a:chOff x="3996" y="2289"/>
              <a:chExt cx="260" cy="251"/>
            </a:xfrm>
          </p:grpSpPr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3996" y="2289"/>
                <a:ext cx="260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b="1" i="1">
                    <a:ea typeface="楷体_GB2312" pitchFamily="49" charset="-122"/>
                  </a:rPr>
                  <a:t>B</a:t>
                </a:r>
                <a:r>
                  <a:rPr lang="en-US" altLang="zh-CN" sz="1400" b="1"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16399" name="Text Box 15"/>
              <p:cNvSpPr txBox="1">
                <a:spLocks noChangeArrowheads="1"/>
              </p:cNvSpPr>
              <p:nvPr/>
            </p:nvSpPr>
            <p:spPr bwMode="auto">
              <a:xfrm>
                <a:off x="4056" y="2432"/>
                <a:ext cx="184" cy="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latin typeface="ItalicT" pitchFamily="2" charset="0"/>
                    <a:ea typeface="楷体_GB2312" pitchFamily="49" charset="-122"/>
                  </a:rPr>
                  <a:t>●</a:t>
                </a:r>
              </a:p>
            </p:txBody>
          </p:sp>
        </p:grpSp>
        <p:grpSp>
          <p:nvGrpSpPr>
            <p:cNvPr id="16400" name="Group 16"/>
            <p:cNvGrpSpPr>
              <a:grpSpLocks/>
            </p:cNvGrpSpPr>
            <p:nvPr/>
          </p:nvGrpSpPr>
          <p:grpSpPr bwMode="auto">
            <a:xfrm>
              <a:off x="3744" y="2380"/>
              <a:ext cx="260" cy="249"/>
              <a:chOff x="3744" y="2380"/>
              <a:chExt cx="260" cy="249"/>
            </a:xfrm>
          </p:grpSpPr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3744" y="2380"/>
                <a:ext cx="260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b="1" i="1">
                    <a:ea typeface="楷体_GB2312" pitchFamily="49" charset="-122"/>
                  </a:rPr>
                  <a:t>B</a:t>
                </a:r>
                <a:r>
                  <a:rPr lang="en-US" altLang="zh-CN" sz="1400" b="1">
                    <a:ea typeface="楷体_GB2312" pitchFamily="49" charset="-122"/>
                  </a:rPr>
                  <a:t>3</a:t>
                </a:r>
                <a:endParaRPr lang="en-US" altLang="zh-CN" sz="1200" b="1">
                  <a:latin typeface="ItalicT" pitchFamily="2" charset="0"/>
                  <a:ea typeface="楷体_GB2312" pitchFamily="49" charset="-122"/>
                </a:endParaRPr>
              </a:p>
            </p:txBody>
          </p:sp>
          <p:sp>
            <p:nvSpPr>
              <p:cNvPr id="16402" name="Text Box 18"/>
              <p:cNvSpPr txBox="1">
                <a:spLocks noChangeArrowheads="1"/>
              </p:cNvSpPr>
              <p:nvPr/>
            </p:nvSpPr>
            <p:spPr bwMode="auto">
              <a:xfrm>
                <a:off x="3817" y="2522"/>
                <a:ext cx="183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latin typeface="ItalicT" pitchFamily="2" charset="0"/>
                    <a:ea typeface="楷体_GB2312" pitchFamily="49" charset="-122"/>
                  </a:rPr>
                  <a:t>●</a:t>
                </a:r>
              </a:p>
            </p:txBody>
          </p:sp>
        </p:grpSp>
      </p:grp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648200" y="2596128"/>
            <a:ext cx="38100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一个空间点有唯一确定的投影，但仅有点的一个投影不能确定点的空间位置。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219200" y="2286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FF"/>
                    </a:gs>
                    <a:gs pos="50000">
                      <a:srgbClr val="FFCCFF">
                        <a:gamma/>
                        <a:tint val="7843"/>
                        <a:invGamma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原因：</a:t>
            </a:r>
          </a:p>
        </p:txBody>
      </p:sp>
      <p:pic>
        <p:nvPicPr>
          <p:cNvPr id="16407" name="Picture 2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1524000" y="1219200"/>
            <a:ext cx="6781800" cy="10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点是最基本的几何元素，下面用点的投影说明正投影的规律。 </a:t>
            </a:r>
          </a:p>
        </p:txBody>
      </p:sp>
      <p:pic>
        <p:nvPicPr>
          <p:cNvPr id="16413" name="Picture 2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目录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6" name="WordArt 32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6800" y="5224463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3799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3" grpId="0" autoUpdateAnimBg="0"/>
      <p:bldP spid="16408" grpId="0"/>
      <p:bldP spid="164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3" name="Group 195"/>
          <p:cNvGrpSpPr>
            <a:grpSpLocks/>
          </p:cNvGrpSpPr>
          <p:nvPr/>
        </p:nvGrpSpPr>
        <p:grpSpPr bwMode="auto">
          <a:xfrm>
            <a:off x="749300" y="2133600"/>
            <a:ext cx="2620963" cy="2017713"/>
            <a:chOff x="472" y="1344"/>
            <a:chExt cx="1651" cy="1271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344" y="1344"/>
              <a:ext cx="779" cy="1271"/>
              <a:chOff x="4606" y="1986"/>
              <a:chExt cx="779" cy="1271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4606" y="1986"/>
                <a:ext cx="779" cy="1271"/>
              </a:xfrm>
              <a:custGeom>
                <a:avLst/>
                <a:gdLst>
                  <a:gd name="T0" fmla="*/ 0 w 779"/>
                  <a:gd name="T1" fmla="*/ 0 h 1271"/>
                  <a:gd name="T2" fmla="*/ 0 w 779"/>
                  <a:gd name="T3" fmla="*/ 960 h 1271"/>
                  <a:gd name="T4" fmla="*/ 779 w 779"/>
                  <a:gd name="T5" fmla="*/ 1271 h 1271"/>
                  <a:gd name="T6" fmla="*/ 779 w 779"/>
                  <a:gd name="T7" fmla="*/ 311 h 1271"/>
                  <a:gd name="T8" fmla="*/ 0 w 779"/>
                  <a:gd name="T9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9" h="1271">
                    <a:moveTo>
                      <a:pt x="0" y="0"/>
                    </a:moveTo>
                    <a:lnTo>
                      <a:pt x="0" y="960"/>
                    </a:lnTo>
                    <a:lnTo>
                      <a:pt x="779" y="1271"/>
                    </a:lnTo>
                    <a:lnTo>
                      <a:pt x="779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5084" y="2300"/>
                <a:ext cx="236" cy="2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>
                    <a:ea typeface="楷体_GB2312" pitchFamily="49" charset="-122"/>
                  </a:rPr>
                  <a:t>b</a:t>
                </a:r>
                <a:r>
                  <a:rPr lang="en-US" altLang="zh-CN" sz="2000" b="1" i="1">
                    <a:latin typeface="ItalicT" pitchFamily="2" charset="0"/>
                    <a:ea typeface="楷体_GB2312" pitchFamily="49" charset="-122"/>
                    <a:sym typeface="Symbol" pitchFamily="18" charset="2"/>
                  </a:rPr>
                  <a:t></a:t>
                </a:r>
                <a:endParaRPr lang="en-US" altLang="zh-CN" sz="2000" b="1" i="1">
                  <a:latin typeface="ItalicT" pitchFamily="2" charset="0"/>
                  <a:ea typeface="楷体_GB2312" pitchFamily="49" charset="-122"/>
                  <a:sym typeface="CommercialPi BT" pitchFamily="18" charset="2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4917" y="2377"/>
                <a:ext cx="212" cy="1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●</a:t>
                </a:r>
                <a:endParaRPr lang="en-US" altLang="zh-CN" sz="12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346" y="142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ea typeface="楷体_GB2312" pitchFamily="49" charset="-122"/>
                </a:rPr>
                <a:t>V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515" y="1847"/>
              <a:ext cx="1256" cy="603"/>
            </a:xfrm>
            <a:custGeom>
              <a:avLst/>
              <a:gdLst>
                <a:gd name="T0" fmla="*/ 1094 w 1094"/>
                <a:gd name="T1" fmla="*/ 0 h 374"/>
                <a:gd name="T2" fmla="*/ 0 w 1094"/>
                <a:gd name="T3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4" h="374">
                  <a:moveTo>
                    <a:pt x="1094" y="0"/>
                  </a:moveTo>
                  <a:lnTo>
                    <a:pt x="0" y="37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086" y="1760"/>
              <a:ext cx="3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b="1" i="1">
                  <a:ea typeface="楷体_GB2312" pitchFamily="49" charset="-122"/>
                </a:rPr>
                <a:t>B</a:t>
              </a:r>
              <a:r>
                <a:rPr lang="en-US" altLang="zh-CN" sz="1400" b="1">
                  <a:ea typeface="楷体_GB2312" pitchFamily="49" charset="-122"/>
                </a:rPr>
                <a:t>1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145" y="1983"/>
              <a:ext cx="21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20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●</a:t>
              </a:r>
              <a:endParaRPr lang="en-US" altLang="zh-CN" sz="120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7421" name="Group 13"/>
            <p:cNvGrpSpPr>
              <a:grpSpLocks/>
            </p:cNvGrpSpPr>
            <p:nvPr/>
          </p:nvGrpSpPr>
          <p:grpSpPr bwMode="auto">
            <a:xfrm>
              <a:off x="763" y="1920"/>
              <a:ext cx="300" cy="405"/>
              <a:chOff x="3996" y="2289"/>
              <a:chExt cx="260" cy="251"/>
            </a:xfrm>
          </p:grpSpPr>
          <p:sp>
            <p:nvSpPr>
              <p:cNvPr id="17422" name="Text Box 14"/>
              <p:cNvSpPr txBox="1">
                <a:spLocks noChangeArrowheads="1"/>
              </p:cNvSpPr>
              <p:nvPr/>
            </p:nvSpPr>
            <p:spPr bwMode="auto">
              <a:xfrm>
                <a:off x="3996" y="2289"/>
                <a:ext cx="260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b="1" i="1">
                    <a:ea typeface="楷体_GB2312" pitchFamily="49" charset="-122"/>
                  </a:rPr>
                  <a:t>B</a:t>
                </a:r>
                <a:r>
                  <a:rPr lang="en-US" altLang="zh-CN" sz="1400" b="1"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4056" y="2432"/>
                <a:ext cx="184" cy="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latin typeface="ItalicT" pitchFamily="2" charset="0"/>
                    <a:ea typeface="楷体_GB2312" pitchFamily="49" charset="-122"/>
                  </a:rPr>
                  <a:t>●</a:t>
                </a:r>
              </a:p>
            </p:txBody>
          </p:sp>
        </p:grpSp>
        <p:grpSp>
          <p:nvGrpSpPr>
            <p:cNvPr id="17424" name="Group 16"/>
            <p:cNvGrpSpPr>
              <a:grpSpLocks/>
            </p:cNvGrpSpPr>
            <p:nvPr/>
          </p:nvGrpSpPr>
          <p:grpSpPr bwMode="auto">
            <a:xfrm>
              <a:off x="472" y="2067"/>
              <a:ext cx="300" cy="401"/>
              <a:chOff x="3744" y="2380"/>
              <a:chExt cx="260" cy="249"/>
            </a:xfrm>
          </p:grpSpPr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3744" y="2380"/>
                <a:ext cx="260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b="1" i="1">
                    <a:ea typeface="楷体_GB2312" pitchFamily="49" charset="-122"/>
                  </a:rPr>
                  <a:t>B</a:t>
                </a:r>
                <a:r>
                  <a:rPr lang="en-US" altLang="zh-CN" sz="1400" b="1">
                    <a:ea typeface="楷体_GB2312" pitchFamily="49" charset="-122"/>
                  </a:rPr>
                  <a:t>3</a:t>
                </a:r>
                <a:endParaRPr lang="en-US" altLang="zh-CN" sz="1200" b="1">
                  <a:latin typeface="ItalicT" pitchFamily="2" charset="0"/>
                  <a:ea typeface="楷体_GB2312" pitchFamily="49" charset="-122"/>
                </a:endParaRPr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3817" y="2522"/>
                <a:ext cx="183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200" b="1">
                    <a:latin typeface="ItalicT" pitchFamily="2" charset="0"/>
                    <a:ea typeface="楷体_GB2312" pitchFamily="49" charset="-122"/>
                  </a:rPr>
                  <a:t>●</a:t>
                </a:r>
              </a:p>
            </p:txBody>
          </p:sp>
        </p:grp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219200" y="2286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FF"/>
                    </a:gs>
                    <a:gs pos="50000">
                      <a:srgbClr val="FFCCFF">
                        <a:gamma/>
                        <a:tint val="7843"/>
                        <a:invGamma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解决方案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371600" y="1124115"/>
            <a:ext cx="3070071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需要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增加投影面</a:t>
            </a:r>
            <a:r>
              <a:rPr lang="zh-CN" altLang="en-US" dirty="0"/>
              <a:t>。</a:t>
            </a:r>
          </a:p>
        </p:txBody>
      </p:sp>
      <p:pic>
        <p:nvPicPr>
          <p:cNvPr id="17431" name="Picture 2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524000" y="4954529"/>
            <a:ext cx="6858000" cy="10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为了确定几何元素的空间位置，需要建立投影的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投影面体系</a:t>
            </a:r>
            <a:r>
              <a:rPr lang="zh-CN" altLang="en-US" dirty="0"/>
              <a:t>。</a:t>
            </a:r>
          </a:p>
        </p:txBody>
      </p:sp>
      <p:grpSp>
        <p:nvGrpSpPr>
          <p:cNvPr id="17612" name="Group 204"/>
          <p:cNvGrpSpPr>
            <a:grpSpLocks/>
          </p:cNvGrpSpPr>
          <p:nvPr/>
        </p:nvGrpSpPr>
        <p:grpSpPr bwMode="auto">
          <a:xfrm>
            <a:off x="4724400" y="2895600"/>
            <a:ext cx="3738563" cy="1597025"/>
            <a:chOff x="2996" y="1848"/>
            <a:chExt cx="2355" cy="1006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998" y="2071"/>
              <a:ext cx="1544" cy="1"/>
            </a:xfrm>
            <a:custGeom>
              <a:avLst/>
              <a:gdLst>
                <a:gd name="T0" fmla="*/ 1544 w 1544"/>
                <a:gd name="T1" fmla="*/ 0 h 1"/>
                <a:gd name="T2" fmla="*/ 0 w 154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4" h="1">
                  <a:moveTo>
                    <a:pt x="1544" y="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2996" y="184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X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  <p:sp>
          <p:nvSpPr>
            <p:cNvPr id="17444" name="AutoShape 36"/>
            <p:cNvSpPr>
              <a:spLocks noChangeArrowheads="1"/>
            </p:cNvSpPr>
            <p:nvPr/>
          </p:nvSpPr>
          <p:spPr bwMode="auto">
            <a:xfrm rot="10800000" flipH="1">
              <a:off x="3264" y="2064"/>
              <a:ext cx="2087" cy="779"/>
            </a:xfrm>
            <a:prstGeom prst="parallelogram">
              <a:avLst>
                <a:gd name="adj" fmla="val 102822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 rot="18839026" flipH="1">
              <a:off x="4022" y="262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ea typeface="楷体_GB2312" pitchFamily="49" charset="-122"/>
                </a:rPr>
                <a:t>H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</p:grpSp>
      <p:grpSp>
        <p:nvGrpSpPr>
          <p:cNvPr id="17625" name="Group 217"/>
          <p:cNvGrpSpPr>
            <a:grpSpLocks/>
          </p:cNvGrpSpPr>
          <p:nvPr/>
        </p:nvGrpSpPr>
        <p:grpSpPr bwMode="auto">
          <a:xfrm>
            <a:off x="6858000" y="1371600"/>
            <a:ext cx="2052638" cy="3359150"/>
            <a:chOff x="4343" y="900"/>
            <a:chExt cx="1293" cy="2116"/>
          </a:xfrm>
        </p:grpSpPr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5381" y="2743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Y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4540" y="2048"/>
              <a:ext cx="992" cy="96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4343" y="90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Z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  <p:sp>
          <p:nvSpPr>
            <p:cNvPr id="17442" name="AutoShape 34"/>
            <p:cNvSpPr>
              <a:spLocks noChangeArrowheads="1"/>
            </p:cNvSpPr>
            <p:nvPr/>
          </p:nvSpPr>
          <p:spPr bwMode="auto">
            <a:xfrm rot="5400000">
              <a:off x="4087" y="1613"/>
              <a:ext cx="1713" cy="791"/>
            </a:xfrm>
            <a:prstGeom prst="parallelogram">
              <a:avLst>
                <a:gd name="adj" fmla="val 99869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3" name="Text Box 35"/>
            <p:cNvSpPr txBox="1">
              <a:spLocks noChangeArrowheads="1"/>
            </p:cNvSpPr>
            <p:nvPr/>
          </p:nvSpPr>
          <p:spPr bwMode="auto">
            <a:xfrm>
              <a:off x="5088" y="2016"/>
              <a:ext cx="2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W</a:t>
              </a:r>
              <a:endParaRPr lang="en-US" altLang="zh-CN" sz="2000" b="1" i="1">
                <a:latin typeface="ItalicT" pitchFamily="2" charset="0"/>
                <a:ea typeface="楷体_GB2312" pitchFamily="49" charset="-122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flipV="1">
              <a:off x="4547" y="957"/>
              <a:ext cx="0" cy="1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467" name="AutoShape 59"/>
          <p:cNvSpPr>
            <a:spLocks noChangeArrowheads="1"/>
          </p:cNvSpPr>
          <p:nvPr/>
        </p:nvSpPr>
        <p:spPr bwMode="auto">
          <a:xfrm>
            <a:off x="3733800" y="3200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623" name="Group 215"/>
          <p:cNvGrpSpPr>
            <a:grpSpLocks/>
          </p:cNvGrpSpPr>
          <p:nvPr/>
        </p:nvGrpSpPr>
        <p:grpSpPr bwMode="auto">
          <a:xfrm>
            <a:off x="5911850" y="3489325"/>
            <a:ext cx="482600" cy="396875"/>
            <a:chOff x="3724" y="2198"/>
            <a:chExt cx="304" cy="250"/>
          </a:xfrm>
        </p:grpSpPr>
        <p:sp>
          <p:nvSpPr>
            <p:cNvPr id="17593" name="Text Box 185"/>
            <p:cNvSpPr txBox="1">
              <a:spLocks noChangeArrowheads="1"/>
            </p:cNvSpPr>
            <p:nvPr/>
          </p:nvSpPr>
          <p:spPr bwMode="auto">
            <a:xfrm>
              <a:off x="3724" y="2198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  <a:r>
                <a:rPr lang="en-US" altLang="zh-CN" sz="1000" b="1" i="1">
                  <a:ea typeface="楷体_GB2312" pitchFamily="49" charset="-122"/>
                </a:rPr>
                <a:t>2</a:t>
              </a:r>
            </a:p>
          </p:txBody>
        </p:sp>
        <p:sp>
          <p:nvSpPr>
            <p:cNvPr id="17596" name="Text Box 188"/>
            <p:cNvSpPr txBox="1">
              <a:spLocks noChangeArrowheads="1"/>
            </p:cNvSpPr>
            <p:nvPr/>
          </p:nvSpPr>
          <p:spPr bwMode="auto">
            <a:xfrm>
              <a:off x="3832" y="2245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grpSp>
        <p:nvGrpSpPr>
          <p:cNvPr id="17621" name="Group 213"/>
          <p:cNvGrpSpPr>
            <a:grpSpLocks/>
          </p:cNvGrpSpPr>
          <p:nvPr/>
        </p:nvGrpSpPr>
        <p:grpSpPr bwMode="auto">
          <a:xfrm>
            <a:off x="5181600" y="1752600"/>
            <a:ext cx="2057400" cy="1676400"/>
            <a:chOff x="3264" y="1104"/>
            <a:chExt cx="1283" cy="1056"/>
          </a:xfrm>
        </p:grpSpPr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4" y="1152"/>
              <a:ext cx="1283" cy="90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7614" name="Group 206"/>
            <p:cNvGrpSpPr>
              <a:grpSpLocks/>
            </p:cNvGrpSpPr>
            <p:nvPr/>
          </p:nvGrpSpPr>
          <p:grpSpPr bwMode="auto">
            <a:xfrm>
              <a:off x="3284" y="1104"/>
              <a:ext cx="1166" cy="1056"/>
              <a:chOff x="3284" y="1104"/>
              <a:chExt cx="1166" cy="1056"/>
            </a:xfrm>
          </p:grpSpPr>
          <p:grpSp>
            <p:nvGrpSpPr>
              <p:cNvPr id="17609" name="Group 201"/>
              <p:cNvGrpSpPr>
                <a:grpSpLocks/>
              </p:cNvGrpSpPr>
              <p:nvPr/>
            </p:nvGrpSpPr>
            <p:grpSpPr bwMode="auto">
              <a:xfrm>
                <a:off x="3284" y="1104"/>
                <a:ext cx="1166" cy="980"/>
                <a:chOff x="3284" y="1104"/>
                <a:chExt cx="1166" cy="980"/>
              </a:xfrm>
            </p:grpSpPr>
            <p:sp>
              <p:nvSpPr>
                <p:cNvPr id="174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556" y="1248"/>
                  <a:ext cx="89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2000" b="1" i="1">
                      <a:ea typeface="楷体_GB2312" pitchFamily="49" charset="-122"/>
                      <a:sym typeface="EuroRoman" pitchFamily="2" charset="2"/>
                    </a:rPr>
                    <a:t>b</a:t>
                  </a:r>
                  <a:r>
                    <a:rPr lang="en-US" altLang="zh-CN" sz="1000" b="1" i="1">
                      <a:ea typeface="楷体_GB2312" pitchFamily="49" charset="-122"/>
                      <a:sym typeface="EuroRoman" pitchFamily="2" charset="2"/>
                    </a:rPr>
                    <a:t>3</a:t>
                  </a:r>
                  <a:r>
                    <a:rPr lang="en-US" altLang="zh-CN" sz="2000" b="1">
                      <a:latin typeface="ItalicT" pitchFamily="2" charset="0"/>
                      <a:ea typeface="楷体_GB2312" pitchFamily="49" charset="-122"/>
                      <a:sym typeface="Symbol" pitchFamily="18" charset="2"/>
                    </a:rPr>
                    <a:t>(</a:t>
                  </a:r>
                  <a:r>
                    <a:rPr lang="en-US" altLang="zh-CN" sz="2000" b="1" i="1">
                      <a:ea typeface="楷体_GB2312" pitchFamily="49" charset="-122"/>
                      <a:sym typeface="EuroRoman" pitchFamily="2" charset="2"/>
                    </a:rPr>
                    <a:t> b</a:t>
                  </a:r>
                  <a:r>
                    <a:rPr lang="en-US" altLang="zh-CN" sz="1000" b="1" i="1">
                      <a:ea typeface="楷体_GB2312" pitchFamily="49" charset="-122"/>
                      <a:sym typeface="EuroRoman" pitchFamily="2" charset="2"/>
                    </a:rPr>
                    <a:t>2</a:t>
                  </a:r>
                  <a:r>
                    <a:rPr lang="en-US" altLang="zh-CN" sz="2000" b="1">
                      <a:latin typeface="ItalicT" pitchFamily="2" charset="0"/>
                      <a:ea typeface="楷体_GB2312" pitchFamily="49" charset="-122"/>
                      <a:sym typeface="Symbol" pitchFamily="18" charset="2"/>
                    </a:rPr>
                    <a:t></a:t>
                  </a:r>
                  <a:r>
                    <a:rPr lang="zh-CN" altLang="en-US" sz="2000" b="1" i="1">
                      <a:ea typeface="楷体_GB2312" pitchFamily="49" charset="-122"/>
                      <a:sym typeface="EuroRoman" pitchFamily="2" charset="2"/>
                    </a:rPr>
                    <a:t>、</a:t>
                  </a:r>
                  <a:r>
                    <a:rPr lang="en-US" altLang="zh-CN" sz="2000" b="1" i="1">
                      <a:ea typeface="楷体_GB2312" pitchFamily="49" charset="-122"/>
                      <a:sym typeface="EuroRoman" pitchFamily="2" charset="2"/>
                    </a:rPr>
                    <a:t>b</a:t>
                  </a:r>
                  <a:r>
                    <a:rPr lang="en-US" altLang="zh-CN" sz="1000" b="1" i="1">
                      <a:ea typeface="楷体_GB2312" pitchFamily="49" charset="-122"/>
                      <a:sym typeface="EuroRoman" pitchFamily="2" charset="2"/>
                    </a:rPr>
                    <a:t>1</a:t>
                  </a:r>
                  <a:r>
                    <a:rPr lang="en-US" altLang="zh-CN" sz="2000" b="1">
                      <a:latin typeface="ItalicT" pitchFamily="2" charset="0"/>
                      <a:ea typeface="楷体_GB2312" pitchFamily="49" charset="-122"/>
                      <a:sym typeface="Symbol" pitchFamily="18" charset="2"/>
                    </a:rPr>
                    <a:t>)</a:t>
                  </a:r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>
                  <a:off x="3570" y="1462"/>
                  <a:ext cx="376" cy="3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6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485" y="1398"/>
                  <a:ext cx="19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000" b="1">
                      <a:solidFill>
                        <a:srgbClr val="FF3300"/>
                      </a:solidFill>
                      <a:latin typeface="楷体_GB2312" pitchFamily="49" charset="-122"/>
                      <a:ea typeface="楷体_GB2312" pitchFamily="49" charset="-122"/>
                    </a:rPr>
                    <a:t>●</a:t>
                  </a:r>
                </a:p>
              </p:txBody>
            </p:sp>
            <p:sp>
              <p:nvSpPr>
                <p:cNvPr id="174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11" y="1440"/>
                  <a:ext cx="26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400" b="1" i="1">
                      <a:ea typeface="楷体_GB2312" pitchFamily="49" charset="-122"/>
                    </a:rPr>
                    <a:t>B</a:t>
                  </a:r>
                  <a:r>
                    <a:rPr lang="en-US" altLang="zh-CN" sz="1000" b="1">
                      <a:ea typeface="楷体_GB2312" pitchFamily="49" charset="-122"/>
                    </a:rPr>
                    <a:t>1</a:t>
                  </a:r>
                  <a:r>
                    <a:rPr lang="en-US" altLang="zh-CN" sz="2000" b="1" i="1">
                      <a:ea typeface="楷体_GB2312" pitchFamily="49" charset="-122"/>
                    </a:rPr>
                    <a:t> </a:t>
                  </a:r>
                </a:p>
              </p:txBody>
            </p:sp>
            <p:sp>
              <p:nvSpPr>
                <p:cNvPr id="174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696" y="1594"/>
                  <a:ext cx="19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000" b="1">
                      <a:solidFill>
                        <a:srgbClr val="FF3300"/>
                      </a:solidFill>
                      <a:latin typeface="楷体_GB2312" pitchFamily="49" charset="-122"/>
                      <a:ea typeface="楷体_GB2312" pitchFamily="49" charset="-122"/>
                    </a:rPr>
                    <a:t>●</a:t>
                  </a:r>
                </a:p>
              </p:txBody>
            </p:sp>
            <p:sp>
              <p:nvSpPr>
                <p:cNvPr id="17465" name="Rectangle 57"/>
                <p:cNvSpPr>
                  <a:spLocks noChangeArrowheads="1"/>
                </p:cNvSpPr>
                <p:nvPr/>
              </p:nvSpPr>
              <p:spPr bwMode="auto">
                <a:xfrm>
                  <a:off x="3284" y="1104"/>
                  <a:ext cx="30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b="1" i="1"/>
                    <a:t>V</a:t>
                  </a:r>
                </a:p>
              </p:txBody>
            </p:sp>
            <p:sp>
              <p:nvSpPr>
                <p:cNvPr id="17585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4067" y="1805"/>
                  <a:ext cx="22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400" b="1" i="1">
                      <a:ea typeface="楷体_GB2312" pitchFamily="49" charset="-122"/>
                    </a:rPr>
                    <a:t>B</a:t>
                  </a:r>
                  <a:r>
                    <a:rPr lang="en-US" altLang="zh-CN" sz="1000" b="1">
                      <a:ea typeface="楷体_GB2312" pitchFamily="49" charset="-122"/>
                    </a:rPr>
                    <a:t>3</a:t>
                  </a:r>
                </a:p>
              </p:txBody>
            </p:sp>
            <p:sp>
              <p:nvSpPr>
                <p:cNvPr id="17586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031" y="1930"/>
                  <a:ext cx="19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000" b="1">
                      <a:solidFill>
                        <a:srgbClr val="FF3300"/>
                      </a:solidFill>
                      <a:latin typeface="楷体_GB2312" pitchFamily="49" charset="-122"/>
                      <a:ea typeface="楷体_GB2312" pitchFamily="49" charset="-122"/>
                    </a:rPr>
                    <a:t>●</a:t>
                  </a:r>
                </a:p>
              </p:txBody>
            </p:sp>
            <p:sp>
              <p:nvSpPr>
                <p:cNvPr id="17598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834" y="1564"/>
                  <a:ext cx="26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1400" b="1" i="1">
                      <a:ea typeface="楷体_GB2312" pitchFamily="49" charset="-122"/>
                    </a:rPr>
                    <a:t>B</a:t>
                  </a:r>
                  <a:r>
                    <a:rPr lang="en-US" altLang="zh-CN" sz="1000" b="1">
                      <a:ea typeface="楷体_GB2312" pitchFamily="49" charset="-122"/>
                    </a:rPr>
                    <a:t>2</a:t>
                  </a:r>
                  <a:r>
                    <a:rPr lang="en-US" altLang="zh-CN" sz="2000" b="1" i="1">
                      <a:ea typeface="楷体_GB2312" pitchFamily="49" charset="-122"/>
                    </a:rPr>
                    <a:t> </a:t>
                  </a:r>
                </a:p>
              </p:txBody>
            </p:sp>
          </p:grpSp>
          <p:sp>
            <p:nvSpPr>
              <p:cNvPr id="17599" name="Text Box 191"/>
              <p:cNvSpPr txBox="1">
                <a:spLocks noChangeArrowheads="1"/>
              </p:cNvSpPr>
              <p:nvPr/>
            </p:nvSpPr>
            <p:spPr bwMode="auto">
              <a:xfrm>
                <a:off x="3818" y="1718"/>
                <a:ext cx="19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1000" b="1">
                    <a:solidFill>
                      <a:srgbClr val="FF3300"/>
                    </a:solidFill>
                    <a:latin typeface="楷体_GB2312" pitchFamily="49" charset="-122"/>
                    <a:ea typeface="楷体_GB2312" pitchFamily="49" charset="-122"/>
                  </a:rPr>
                  <a:t>●</a:t>
                </a:r>
              </a:p>
            </p:txBody>
          </p:sp>
          <p:sp>
            <p:nvSpPr>
              <p:cNvPr id="17601" name="Line 193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5995988" y="2667000"/>
            <a:ext cx="0" cy="887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622" name="Group 214"/>
          <p:cNvGrpSpPr>
            <a:grpSpLocks/>
          </p:cNvGrpSpPr>
          <p:nvPr/>
        </p:nvGrpSpPr>
        <p:grpSpPr bwMode="auto">
          <a:xfrm>
            <a:off x="5676900" y="3330575"/>
            <a:ext cx="488950" cy="396875"/>
            <a:chOff x="3576" y="2098"/>
            <a:chExt cx="308" cy="250"/>
          </a:xfrm>
        </p:grpSpPr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3576" y="2098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  <a:r>
                <a:rPr lang="en-US" altLang="zh-CN" sz="1200" b="1" i="1">
                  <a:ea typeface="楷体_GB2312" pitchFamily="49" charset="-122"/>
                </a:rPr>
                <a:t>1</a:t>
              </a:r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3688" y="2145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7595" name="Line 187"/>
          <p:cNvSpPr>
            <a:spLocks noChangeShapeType="1"/>
          </p:cNvSpPr>
          <p:nvPr/>
        </p:nvSpPr>
        <p:spPr bwMode="auto">
          <a:xfrm>
            <a:off x="6248400" y="2895600"/>
            <a:ext cx="0" cy="811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H="1">
            <a:off x="6019800" y="2636838"/>
            <a:ext cx="148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626" name="Group 218"/>
          <p:cNvGrpSpPr>
            <a:grpSpLocks/>
          </p:cNvGrpSpPr>
          <p:nvPr/>
        </p:nvGrpSpPr>
        <p:grpSpPr bwMode="auto">
          <a:xfrm>
            <a:off x="7343775" y="2362200"/>
            <a:ext cx="635000" cy="396875"/>
            <a:chOff x="4626" y="1488"/>
            <a:chExt cx="400" cy="250"/>
          </a:xfrm>
        </p:grpSpPr>
        <p:sp>
          <p:nvSpPr>
            <p:cNvPr id="17447" name="Text Box 39"/>
            <p:cNvSpPr txBox="1">
              <a:spLocks noChangeArrowheads="1"/>
            </p:cNvSpPr>
            <p:nvPr/>
          </p:nvSpPr>
          <p:spPr bwMode="auto">
            <a:xfrm>
              <a:off x="4715" y="1488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b</a:t>
              </a:r>
              <a:r>
                <a:rPr lang="en-US" altLang="zh-CN" sz="1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1</a:t>
              </a:r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</a:t>
              </a:r>
              <a:endParaRPr lang="en-US" altLang="zh-CN" sz="2000" b="1">
                <a:latin typeface="ItalicT" pitchFamily="2" charset="0"/>
                <a:ea typeface="楷体_GB2312" pitchFamily="49" charset="-122"/>
                <a:sym typeface="UniversalMath1 BT" pitchFamily="18" charset="2"/>
              </a:endParaRP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4626" y="1578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7577" name="Line 169"/>
          <p:cNvSpPr>
            <a:spLocks noChangeShapeType="1"/>
          </p:cNvSpPr>
          <p:nvPr/>
        </p:nvSpPr>
        <p:spPr bwMode="auto">
          <a:xfrm flipH="1">
            <a:off x="6538913" y="3186113"/>
            <a:ext cx="148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629" name="Group 221"/>
          <p:cNvGrpSpPr>
            <a:grpSpLocks/>
          </p:cNvGrpSpPr>
          <p:nvPr/>
        </p:nvGrpSpPr>
        <p:grpSpPr bwMode="auto">
          <a:xfrm>
            <a:off x="7862888" y="2911475"/>
            <a:ext cx="635000" cy="396875"/>
            <a:chOff x="4953" y="1834"/>
            <a:chExt cx="400" cy="250"/>
          </a:xfrm>
        </p:grpSpPr>
        <p:sp>
          <p:nvSpPr>
            <p:cNvPr id="17575" name="Text Box 167"/>
            <p:cNvSpPr txBox="1">
              <a:spLocks noChangeArrowheads="1"/>
            </p:cNvSpPr>
            <p:nvPr/>
          </p:nvSpPr>
          <p:spPr bwMode="auto">
            <a:xfrm>
              <a:off x="5042" y="1834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b</a:t>
              </a:r>
              <a:r>
                <a:rPr lang="en-US" altLang="zh-CN" sz="1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3</a:t>
              </a:r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</a:t>
              </a:r>
            </a:p>
          </p:txBody>
        </p:sp>
        <p:sp>
          <p:nvSpPr>
            <p:cNvPr id="17578" name="Text Box 170"/>
            <p:cNvSpPr txBox="1">
              <a:spLocks noChangeArrowheads="1"/>
            </p:cNvSpPr>
            <p:nvPr/>
          </p:nvSpPr>
          <p:spPr bwMode="auto">
            <a:xfrm>
              <a:off x="4953" y="192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7590" name="Line 182"/>
          <p:cNvSpPr>
            <a:spLocks noChangeShapeType="1"/>
          </p:cNvSpPr>
          <p:nvPr/>
        </p:nvSpPr>
        <p:spPr bwMode="auto">
          <a:xfrm flipH="1">
            <a:off x="6248400" y="2865438"/>
            <a:ext cx="148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628" name="Group 220"/>
          <p:cNvGrpSpPr>
            <a:grpSpLocks/>
          </p:cNvGrpSpPr>
          <p:nvPr/>
        </p:nvGrpSpPr>
        <p:grpSpPr bwMode="auto">
          <a:xfrm>
            <a:off x="7572375" y="2590800"/>
            <a:ext cx="635000" cy="396875"/>
            <a:chOff x="4770" y="1632"/>
            <a:chExt cx="400" cy="250"/>
          </a:xfrm>
        </p:grpSpPr>
        <p:sp>
          <p:nvSpPr>
            <p:cNvPr id="17588" name="Text Box 180"/>
            <p:cNvSpPr txBox="1">
              <a:spLocks noChangeArrowheads="1"/>
            </p:cNvSpPr>
            <p:nvPr/>
          </p:nvSpPr>
          <p:spPr bwMode="auto">
            <a:xfrm>
              <a:off x="4859" y="1632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b</a:t>
              </a:r>
              <a:r>
                <a:rPr lang="en-US" altLang="zh-CN" sz="1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2</a:t>
              </a:r>
              <a:r>
                <a:rPr lang="en-US" altLang="zh-CN" sz="2000" b="1">
                  <a:latin typeface="ItalicT" pitchFamily="2" charset="0"/>
                  <a:ea typeface="楷体_GB2312" pitchFamily="49" charset="-122"/>
                  <a:sym typeface="Symbol" pitchFamily="18" charset="2"/>
                </a:rPr>
                <a:t></a:t>
              </a:r>
            </a:p>
          </p:txBody>
        </p:sp>
        <p:sp>
          <p:nvSpPr>
            <p:cNvPr id="17591" name="Text Box 183"/>
            <p:cNvSpPr txBox="1">
              <a:spLocks noChangeArrowheads="1"/>
            </p:cNvSpPr>
            <p:nvPr/>
          </p:nvSpPr>
          <p:spPr bwMode="auto">
            <a:xfrm>
              <a:off x="4770" y="1722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7582" name="Line 174"/>
          <p:cNvSpPr>
            <a:spLocks noChangeShapeType="1"/>
          </p:cNvSpPr>
          <p:nvPr/>
        </p:nvSpPr>
        <p:spPr bwMode="auto">
          <a:xfrm>
            <a:off x="6561138" y="3200400"/>
            <a:ext cx="0" cy="887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7624" name="Group 216"/>
          <p:cNvGrpSpPr>
            <a:grpSpLocks/>
          </p:cNvGrpSpPr>
          <p:nvPr/>
        </p:nvGrpSpPr>
        <p:grpSpPr bwMode="auto">
          <a:xfrm>
            <a:off x="6248400" y="3863975"/>
            <a:ext cx="482600" cy="396875"/>
            <a:chOff x="3936" y="2434"/>
            <a:chExt cx="304" cy="250"/>
          </a:xfrm>
        </p:grpSpPr>
        <p:sp>
          <p:nvSpPr>
            <p:cNvPr id="17580" name="Text Box 172"/>
            <p:cNvSpPr txBox="1">
              <a:spLocks noChangeArrowheads="1"/>
            </p:cNvSpPr>
            <p:nvPr/>
          </p:nvSpPr>
          <p:spPr bwMode="auto">
            <a:xfrm>
              <a:off x="3936" y="2434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  <a:r>
                <a:rPr lang="en-US" altLang="zh-CN" sz="1000" b="1" i="1">
                  <a:ea typeface="楷体_GB2312" pitchFamily="49" charset="-122"/>
                </a:rPr>
                <a:t>3</a:t>
              </a:r>
            </a:p>
          </p:txBody>
        </p:sp>
        <p:sp>
          <p:nvSpPr>
            <p:cNvPr id="17583" name="Text Box 175"/>
            <p:cNvSpPr txBox="1">
              <a:spLocks noChangeArrowheads="1"/>
            </p:cNvSpPr>
            <p:nvPr/>
          </p:nvSpPr>
          <p:spPr bwMode="auto">
            <a:xfrm>
              <a:off x="4044" y="2481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latin typeface="ItalicT" pitchFamily="2" charset="0"/>
                  <a:ea typeface="楷体_GB2312" pitchFamily="49" charset="-122"/>
                </a:rPr>
                <a:t>●</a:t>
              </a:r>
              <a:endParaRPr lang="en-US" altLang="zh-CN" sz="1000" b="1">
                <a:latin typeface="ItalicT" pitchFamily="2" charset="0"/>
                <a:ea typeface="楷体_GB2312" pitchFamily="49" charset="-122"/>
              </a:endParaRPr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7129463" y="30432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latin typeface="ItalicT" pitchFamily="2" charset="0"/>
                <a:ea typeface="楷体_GB2312" pitchFamily="49" charset="-122"/>
              </a:rPr>
              <a:t> O</a:t>
            </a:r>
          </a:p>
        </p:txBody>
      </p:sp>
      <p:pic>
        <p:nvPicPr>
          <p:cNvPr id="17633" name="Picture 22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34" name="Picture 226" descr="目录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35" name="Picture 22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WordArt 32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28538" y="5864284"/>
            <a:ext cx="70485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334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build="p" autoUpdateAnimBg="0"/>
      <p:bldP spid="17433" grpId="0" build="p" autoUpdateAnimBg="0"/>
      <p:bldP spid="17467" grpId="0" animBg="1"/>
      <p:bldP spid="17454" grpId="0" animBg="1"/>
      <p:bldP spid="17595" grpId="0" animBg="1"/>
      <p:bldP spid="17449" grpId="0" animBg="1"/>
      <p:bldP spid="17577" grpId="0" animBg="1"/>
      <p:bldP spid="17590" grpId="0" animBg="1"/>
      <p:bldP spid="17582" grpId="0" animBg="1"/>
      <p:bldP spid="17435" grpId="0" autoUpdateAnimBg="0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99592" y="188565"/>
            <a:ext cx="604872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点的多面投影及特性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34231" y="1137764"/>
            <a:ext cx="62580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在两投影体系中的投影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534" name="ShockwaveFlash1" r:id="rId2" imgW="7182853" imgH="4350079"/>
        </mc:Choice>
        <mc:Fallback>
          <p:control name="ShockwaveFlash1" r:id="rId2" imgW="7182853" imgH="435007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844675"/>
                  <a:ext cx="7181850" cy="434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51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默认设计模板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FF000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9139</TotalTime>
  <Words>941</Words>
  <Application>Microsoft Office PowerPoint</Application>
  <PresentationFormat>全屏显示(4:3)</PresentationFormat>
  <Paragraphs>253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默认设计模板</vt:lpstr>
      <vt:lpstr>位图图像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284</cp:revision>
  <dcterms:created xsi:type="dcterms:W3CDTF">2003-08-24T06:37:01Z</dcterms:created>
  <dcterms:modified xsi:type="dcterms:W3CDTF">2018-03-22T01:47:14Z</dcterms:modified>
</cp:coreProperties>
</file>